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69" r:id="rId4"/>
  </p:sldMasterIdLst>
  <p:notesMasterIdLst>
    <p:notesMasterId r:id="rId14"/>
  </p:notesMasterIdLst>
  <p:handoutMasterIdLst>
    <p:handoutMasterId r:id="rId15"/>
  </p:handoutMasterIdLst>
  <p:sldIdLst>
    <p:sldId id="256" r:id="rId5"/>
    <p:sldId id="257" r:id="rId6"/>
    <p:sldId id="259" r:id="rId7"/>
    <p:sldId id="260" r:id="rId8"/>
    <p:sldId id="261" r:id="rId9"/>
    <p:sldId id="265" r:id="rId10"/>
    <p:sldId id="262"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6" d="100"/>
          <a:sy n="86" d="100"/>
        </p:scale>
        <p:origin x="562" y="53"/>
      </p:cViewPr>
      <p:guideLst/>
    </p:cSldViewPr>
  </p:slideViewPr>
  <p:notesTextViewPr>
    <p:cViewPr>
      <p:scale>
        <a:sx n="1" d="1"/>
        <a:sy n="1" d="1"/>
      </p:scale>
      <p:origin x="0" y="0"/>
    </p:cViewPr>
  </p:notesTextViewPr>
  <p:notesViewPr>
    <p:cSldViewPr snapToGrid="0">
      <p:cViewPr varScale="1">
        <p:scale>
          <a:sx n="60" d="100"/>
          <a:sy n="60" d="100"/>
        </p:scale>
        <p:origin x="1670"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99B3372-74CF-4E21-A4D4-286B22AA5A6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063762BE-D43C-49F5-99A5-BF49C695927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B85766F-5EC0-4797-B4D1-777FCB005B11}" type="datetimeFigureOut">
              <a:rPr lang="en-US" smtClean="0"/>
              <a:t>1/10/2021</a:t>
            </a:fld>
            <a:endParaRPr lang="en-US" dirty="0"/>
          </a:p>
        </p:txBody>
      </p:sp>
      <p:sp>
        <p:nvSpPr>
          <p:cNvPr id="4" name="Footer Placeholder 3">
            <a:extLst>
              <a:ext uri="{FF2B5EF4-FFF2-40B4-BE49-F238E27FC236}">
                <a16:creationId xmlns:a16="http://schemas.microsoft.com/office/drawing/2014/main" id="{1989E452-9BCA-4AF5-9A9C-233BF410EAA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6BF9F63-CE4F-44E2-A07D-7E654DE9F57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60AC76B-F5B1-4D6E-BACD-2A80744AC929}" type="slidenum">
              <a:rPr lang="en-US" smtClean="0"/>
              <a:t>‹#›</a:t>
            </a:fld>
            <a:endParaRPr lang="en-US" dirty="0"/>
          </a:p>
        </p:txBody>
      </p:sp>
    </p:spTree>
    <p:extLst>
      <p:ext uri="{BB962C8B-B14F-4D97-AF65-F5344CB8AC3E}">
        <p14:creationId xmlns:p14="http://schemas.microsoft.com/office/powerpoint/2010/main" val="320514524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4B5EC-152C-4627-80C0-63B10D5574EF}" type="datetimeFigureOut">
              <a:rPr lang="en-US" smtClean="0"/>
              <a:t>1/10/2021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EEE60E-651F-40CC-AD73-C00F10CE42B6}" type="slidenum">
              <a:rPr lang="en-US" smtClean="0"/>
              <a:t>‹#›</a:t>
            </a:fld>
            <a:endParaRPr lang="en-US" dirty="0"/>
          </a:p>
        </p:txBody>
      </p:sp>
    </p:spTree>
    <p:extLst>
      <p:ext uri="{BB962C8B-B14F-4D97-AF65-F5344CB8AC3E}">
        <p14:creationId xmlns:p14="http://schemas.microsoft.com/office/powerpoint/2010/main" val="20254175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smtClean="0"/>
              <a:t>1/10/2021</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142549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08808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smtClean="0"/>
              <a:t>1/10/2021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742793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smtClean="0"/>
              <a:t>1/10/2021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1615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smtClean="0"/>
              <a:t>1/10/2021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082054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smtClean="0"/>
              <a:t>1/10/2021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56622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smtClean="0"/>
              <a:t>1/10/2021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84141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0694011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7942556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53284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424546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052723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smtClean="0"/>
              <a:t>1/10/2021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405531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1/10/2021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4269605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smtClean="0"/>
              <a:t>1/10/2021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820160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6360534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smtClean="0"/>
              <a:t>1/10/2021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870629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smtClean="0"/>
              <a:pPr/>
              <a:t>1/10/2021</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smtClean="0"/>
              <a:pPr/>
              <a:t>‹#›</a:t>
            </a:fld>
            <a:endParaRPr lang="en-US" dirty="0"/>
          </a:p>
        </p:txBody>
      </p:sp>
    </p:spTree>
    <p:extLst>
      <p:ext uri="{BB962C8B-B14F-4D97-AF65-F5344CB8AC3E}">
        <p14:creationId xmlns:p14="http://schemas.microsoft.com/office/powerpoint/2010/main" val="3760987329"/>
      </p:ext>
    </p:extLst>
  </p:cSld>
  <p:clrMap bg1="dk1" tx1="lt1" bg2="dk2" tx2="lt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 id="2147483686"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hyperlink" Target="https://moodle.uwtsd.ac.uk/course/view.php?id=8668"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5.pn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2.xml"/><Relationship Id="rId7" Type="http://schemas.openxmlformats.org/officeDocument/2006/relationships/image" Target="../media/image9.sv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5.png"/><Relationship Id="rId4" Type="http://schemas.openxmlformats.org/officeDocument/2006/relationships/image" Target="../media/image1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7.png"/><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20.png"/><Relationship Id="rId5" Type="http://schemas.openxmlformats.org/officeDocument/2006/relationships/image" Target="../media/image19.sv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23.png"/><Relationship Id="rId5" Type="http://schemas.openxmlformats.org/officeDocument/2006/relationships/image" Target="../media/image22.svg"/><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2" Type="http://schemas.openxmlformats.org/officeDocument/2006/relationships/hyperlink" Target="https://www.gov.uk/intellectual-property-an-overview"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D3E5-C7A3-47DF-A374-46BF83A69904}"/>
              </a:ext>
            </a:extLst>
          </p:cNvPr>
          <p:cNvSpPr>
            <a:spLocks noGrp="1"/>
          </p:cNvSpPr>
          <p:nvPr>
            <p:ph type="ctrTitle"/>
          </p:nvPr>
        </p:nvSpPr>
        <p:spPr>
          <a:xfrm>
            <a:off x="1876423" y="1335315"/>
            <a:ext cx="8791575" cy="2387600"/>
          </a:xfrm>
        </p:spPr>
        <p:txBody>
          <a:bodyPr>
            <a:normAutofit/>
          </a:bodyPr>
          <a:lstStyle/>
          <a:p>
            <a:r>
              <a:rPr lang="en-GB" sz="5400" b="1" dirty="0"/>
              <a:t>Engineering Applications &amp; Study Skills (CORE) (ACMA4007)</a:t>
            </a:r>
            <a:endParaRPr lang="en-GB" sz="5400" b="1" dirty="0">
              <a:hlinkClick r:id="rId2">
                <a:extLst>
                  <a:ext uri="{A12FA001-AC4F-418D-AE19-62706E023703}">
                    <ahyp:hlinkClr xmlns:ahyp="http://schemas.microsoft.com/office/drawing/2018/hyperlinkcolor" val="tx"/>
                  </a:ext>
                </a:extLst>
              </a:hlinkClick>
            </a:endParaRPr>
          </a:p>
        </p:txBody>
      </p:sp>
      <p:pic>
        <p:nvPicPr>
          <p:cNvPr id="7" name="Picture 6" descr="Logo&#10;&#10;Description automatically generated">
            <a:extLst>
              <a:ext uri="{FF2B5EF4-FFF2-40B4-BE49-F238E27FC236}">
                <a16:creationId xmlns:a16="http://schemas.microsoft.com/office/drawing/2014/main" id="{826748B0-CAE8-4BEF-8972-7AB692B5EDDE}"/>
              </a:ext>
            </a:extLst>
          </p:cNvPr>
          <p:cNvPicPr>
            <a:picLocks noChangeAspect="1"/>
          </p:cNvPicPr>
          <p:nvPr/>
        </p:nvPicPr>
        <p:blipFill>
          <a:blip r:embed="rId3">
            <a:clrChange>
              <a:clrFrom>
                <a:srgbClr val="00525D"/>
              </a:clrFrom>
              <a:clrTo>
                <a:srgbClr val="00525D">
                  <a:alpha val="0"/>
                </a:srgbClr>
              </a:clrTo>
            </a:clrChange>
          </a:blip>
          <a:stretch>
            <a:fillRect/>
          </a:stretch>
        </p:blipFill>
        <p:spPr>
          <a:xfrm>
            <a:off x="9962393" y="-230111"/>
            <a:ext cx="2670631" cy="2670631"/>
          </a:xfrm>
          <a:prstGeom prst="rect">
            <a:avLst/>
          </a:prstGeom>
        </p:spPr>
      </p:pic>
      <p:sp>
        <p:nvSpPr>
          <p:cNvPr id="10" name="TextBox 9">
            <a:extLst>
              <a:ext uri="{FF2B5EF4-FFF2-40B4-BE49-F238E27FC236}">
                <a16:creationId xmlns:a16="http://schemas.microsoft.com/office/drawing/2014/main" id="{F4758B1D-A564-493F-ABA9-0E0F2DA62A97}"/>
              </a:ext>
            </a:extLst>
          </p:cNvPr>
          <p:cNvSpPr txBox="1"/>
          <p:nvPr/>
        </p:nvSpPr>
        <p:spPr>
          <a:xfrm>
            <a:off x="1876423" y="3953025"/>
            <a:ext cx="4774064" cy="1569660"/>
          </a:xfrm>
          <a:prstGeom prst="rect">
            <a:avLst/>
          </a:prstGeom>
          <a:noFill/>
        </p:spPr>
        <p:txBody>
          <a:bodyPr wrap="none" rtlCol="0">
            <a:spAutoFit/>
          </a:bodyPr>
          <a:lstStyle/>
          <a:p>
            <a:r>
              <a:rPr lang="en-GB" sz="3200" dirty="0">
                <a:latin typeface="Aparajita" panose="020B0502040204020203" pitchFamily="18" charset="0"/>
                <a:cs typeface="Aparajita" panose="020B0502040204020203" pitchFamily="18" charset="0"/>
              </a:rPr>
              <a:t>Student Name: Adam Hill</a:t>
            </a:r>
          </a:p>
          <a:p>
            <a:r>
              <a:rPr lang="en-GB" sz="3200" dirty="0">
                <a:latin typeface="Aparajita" panose="020B0502040204020203" pitchFamily="18" charset="0"/>
                <a:cs typeface="Aparajita" panose="020B0502040204020203" pitchFamily="18" charset="0"/>
              </a:rPr>
              <a:t>Student ID: 1904039</a:t>
            </a:r>
          </a:p>
          <a:p>
            <a:r>
              <a:rPr lang="en-GB" sz="3200" dirty="0">
                <a:latin typeface="Aparajita" panose="020B0502040204020203" pitchFamily="18" charset="0"/>
                <a:cs typeface="Aparajita" panose="020B0502040204020203" pitchFamily="18" charset="0"/>
              </a:rPr>
              <a:t>Date:03/01/2020</a:t>
            </a:r>
          </a:p>
        </p:txBody>
      </p:sp>
    </p:spTree>
    <p:extLst>
      <p:ext uri="{BB962C8B-B14F-4D97-AF65-F5344CB8AC3E}">
        <p14:creationId xmlns:p14="http://schemas.microsoft.com/office/powerpoint/2010/main" val="18193592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AE8C0F3-912D-442E-B19D-26E9A46D2CC2}"/>
              </a:ext>
            </a:extLst>
          </p:cNvPr>
          <p:cNvSpPr txBox="1"/>
          <p:nvPr/>
        </p:nvSpPr>
        <p:spPr>
          <a:xfrm>
            <a:off x="1144591" y="592666"/>
            <a:ext cx="3856037" cy="641402"/>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3200" kern="1200" cap="all" baseline="0" dirty="0">
                <a:latin typeface="+mj-lt"/>
                <a:ea typeface="+mj-ea"/>
                <a:cs typeface="+mj-cs"/>
              </a:rPr>
              <a:t>Introduction </a:t>
            </a:r>
          </a:p>
        </p:txBody>
      </p:sp>
      <p:pic>
        <p:nvPicPr>
          <p:cNvPr id="7" name="Picture 6">
            <a:extLst>
              <a:ext uri="{FF2B5EF4-FFF2-40B4-BE49-F238E27FC236}">
                <a16:creationId xmlns:a16="http://schemas.microsoft.com/office/drawing/2014/main" id="{FC21E3DC-38F7-4DBC-B021-B804FBAA42B7}"/>
              </a:ext>
            </a:extLst>
          </p:cNvPr>
          <p:cNvPicPr>
            <a:picLocks noChangeAspect="1"/>
          </p:cNvPicPr>
          <p:nvPr/>
        </p:nvPicPr>
        <p:blipFill rotWithShape="1">
          <a:blip r:embed="rId4"/>
          <a:srcRect l="30363" r="5893" b="2"/>
          <a:stretch/>
        </p:blipFill>
        <p:spPr>
          <a:xfrm>
            <a:off x="5156200" y="592666"/>
            <a:ext cx="5891209" cy="5198534"/>
          </a:xfrm>
          <a:prstGeom prst="rect">
            <a:avLst/>
          </a:prstGeom>
          <a:noFill/>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sp>
        <p:nvSpPr>
          <p:cNvPr id="3" name="Content Placeholder 2">
            <a:extLst>
              <a:ext uri="{FF2B5EF4-FFF2-40B4-BE49-F238E27FC236}">
                <a16:creationId xmlns:a16="http://schemas.microsoft.com/office/drawing/2014/main" id="{20902709-D8B3-4C5B-BD73-3F51F6390E9F}"/>
              </a:ext>
            </a:extLst>
          </p:cNvPr>
          <p:cNvSpPr>
            <a:spLocks noGrp="1"/>
          </p:cNvSpPr>
          <p:nvPr>
            <p:ph type="body" sz="half" idx="2"/>
          </p:nvPr>
        </p:nvSpPr>
        <p:spPr>
          <a:xfrm>
            <a:off x="1144591" y="1466465"/>
            <a:ext cx="3856037" cy="4324735"/>
          </a:xfrm>
        </p:spPr>
        <p:txBody>
          <a:bodyPr vert="horz" lIns="91440" tIns="45720" rIns="91440" bIns="45720" rtlCol="0">
            <a:normAutofit fontScale="92500" lnSpcReduction="20000"/>
          </a:bodyPr>
          <a:lstStyle/>
          <a:p>
            <a:pPr>
              <a:lnSpc>
                <a:spcPct val="110000"/>
              </a:lnSpc>
            </a:pPr>
            <a:endParaRPr lang="en-US" sz="1400" kern="1200" dirty="0">
              <a:latin typeface="+mn-lt"/>
              <a:ea typeface="+mn-ea"/>
              <a:cs typeface="+mn-cs"/>
            </a:endParaRPr>
          </a:p>
          <a:p>
            <a:pPr>
              <a:lnSpc>
                <a:spcPct val="110000"/>
              </a:lnSpc>
            </a:pPr>
            <a:endParaRPr lang="en-US" sz="1400" dirty="0"/>
          </a:p>
          <a:p>
            <a:pPr>
              <a:lnSpc>
                <a:spcPct val="110000"/>
              </a:lnSpc>
            </a:pPr>
            <a:r>
              <a:rPr lang="en-US" sz="1400" kern="1200" dirty="0">
                <a:latin typeface="+mn-lt"/>
                <a:ea typeface="+mn-ea"/>
                <a:cs typeface="+mn-cs"/>
              </a:rPr>
              <a:t>I am Adam Hill,  My first introduction to manufacturing engineering was when I joined Aston Martin as an apprentice in September 2014. </a:t>
            </a:r>
          </a:p>
          <a:p>
            <a:pPr>
              <a:lnSpc>
                <a:spcPct val="110000"/>
              </a:lnSpc>
            </a:pPr>
            <a:endParaRPr lang="en-US" sz="1400" kern="1200" dirty="0">
              <a:latin typeface="+mn-lt"/>
              <a:ea typeface="+mn-ea"/>
              <a:cs typeface="+mn-cs"/>
            </a:endParaRPr>
          </a:p>
          <a:p>
            <a:pPr>
              <a:lnSpc>
                <a:spcPct val="110000"/>
              </a:lnSpc>
            </a:pPr>
            <a:r>
              <a:rPr lang="en-US" sz="1400" kern="1200" dirty="0">
                <a:latin typeface="+mn-lt"/>
                <a:ea typeface="+mn-ea"/>
                <a:cs typeface="+mn-cs"/>
              </a:rPr>
              <a:t>I completed a 4 year apprenticeship with them, where I have now decided to study engineering at a degree level to improve and expand my knowledge further.</a:t>
            </a:r>
          </a:p>
          <a:p>
            <a:pPr>
              <a:lnSpc>
                <a:spcPct val="110000"/>
              </a:lnSpc>
            </a:pPr>
            <a:endParaRPr lang="en-US" sz="1400" kern="1200" dirty="0">
              <a:latin typeface="+mn-lt"/>
              <a:ea typeface="+mn-ea"/>
              <a:cs typeface="+mn-cs"/>
            </a:endParaRPr>
          </a:p>
          <a:p>
            <a:pPr>
              <a:lnSpc>
                <a:spcPct val="110000"/>
              </a:lnSpc>
            </a:pPr>
            <a:r>
              <a:rPr lang="en-US" sz="1400" kern="1200" dirty="0">
                <a:latin typeface="+mn-lt"/>
                <a:ea typeface="+mn-ea"/>
                <a:cs typeface="+mn-cs"/>
              </a:rPr>
              <a:t>I am the manufacturing Engineer for the powertrain assembly and the second finally assembly section of the Aston Martin DBX.</a:t>
            </a:r>
          </a:p>
          <a:p>
            <a:pPr>
              <a:lnSpc>
                <a:spcPct val="110000"/>
              </a:lnSpc>
            </a:pPr>
            <a:endParaRPr lang="en-US" sz="1400" kern="1200" dirty="0">
              <a:latin typeface="+mn-lt"/>
              <a:ea typeface="+mn-ea"/>
              <a:cs typeface="+mn-cs"/>
            </a:endParaRPr>
          </a:p>
          <a:p>
            <a:pPr>
              <a:lnSpc>
                <a:spcPct val="110000"/>
              </a:lnSpc>
            </a:pPr>
            <a:r>
              <a:rPr lang="en-US" sz="1400" dirty="0"/>
              <a:t>My objective during this presentation is to inform the audience of the difference skills and practices I have learned throughout my degree so far.</a:t>
            </a:r>
            <a:endParaRPr lang="en-US" sz="1400" kern="1200" dirty="0">
              <a:latin typeface="+mn-lt"/>
              <a:ea typeface="+mn-ea"/>
              <a:cs typeface="+mn-cs"/>
            </a:endParaRPr>
          </a:p>
          <a:p>
            <a:pPr>
              <a:lnSpc>
                <a:spcPct val="110000"/>
              </a:lnSpc>
            </a:pPr>
            <a:endParaRPr lang="en-US" kern="1200" dirty="0">
              <a:latin typeface="+mn-lt"/>
              <a:ea typeface="+mn-ea"/>
              <a:cs typeface="+mn-cs"/>
            </a:endParaRPr>
          </a:p>
          <a:p>
            <a:pPr>
              <a:lnSpc>
                <a:spcPct val="110000"/>
              </a:lnSpc>
            </a:pPr>
            <a:endParaRPr lang="en-US" sz="1000" kern="1200" dirty="0">
              <a:latin typeface="+mn-lt"/>
              <a:ea typeface="+mn-ea"/>
              <a:cs typeface="+mn-cs"/>
            </a:endParaRPr>
          </a:p>
        </p:txBody>
      </p:sp>
      <p:pic>
        <p:nvPicPr>
          <p:cNvPr id="8" name="Video 7">
            <a:hlinkClick r:id="" action="ppaction://media"/>
            <a:extLst>
              <a:ext uri="{FF2B5EF4-FFF2-40B4-BE49-F238E27FC236}">
                <a16:creationId xmlns:a16="http://schemas.microsoft.com/office/drawing/2014/main" id="{1172D189-EF58-4511-AE05-3D446B64139C}"/>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253689747"/>
      </p:ext>
    </p:extLst>
  </p:cSld>
  <p:clrMapOvr>
    <a:masterClrMapping/>
  </p:clrMapOvr>
  <mc:AlternateContent xmlns:mc="http://schemas.openxmlformats.org/markup-compatibility/2006" xmlns:p14="http://schemas.microsoft.com/office/powerpoint/2010/main">
    <mc:Choice Requires="p14">
      <p:transition spd="slow" p14:dur="2000" advTm="34806"/>
    </mc:Choice>
    <mc:Fallback xmlns="">
      <p:transition spd="slow" advTm="34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a:normAutofit fontScale="90000"/>
          </a:bodyPr>
          <a:lstStyle/>
          <a:p>
            <a:r>
              <a:rPr lang="en-US" sz="4400" dirty="0">
                <a:latin typeface="Rockwell" panose="02060603020205020403" pitchFamily="18" charset="0"/>
              </a:rPr>
              <a:t>C</a:t>
            </a:r>
            <a:r>
              <a:rPr lang="en-GB" dirty="0" err="1"/>
              <a:t>ommunicating</a:t>
            </a:r>
            <a:r>
              <a:rPr lang="en-GB" dirty="0"/>
              <a:t> to technical and non-technical audiences </a:t>
            </a:r>
            <a:br>
              <a:rPr lang="en-GB" dirty="0"/>
            </a:br>
            <a:r>
              <a:rPr lang="en-GB" dirty="0"/>
              <a:t>	</a:t>
            </a:r>
            <a:br>
              <a:rPr lang="en-GB" dirty="0"/>
            </a:br>
            <a:endParaRPr lang="en-US" sz="4400" dirty="0">
              <a:latin typeface="Rockwell" panose="02060603020205020403" pitchFamily="18" charset="0"/>
            </a:endParaRPr>
          </a:p>
        </p:txBody>
      </p:sp>
      <p:sp>
        <p:nvSpPr>
          <p:cNvPr id="3" name="Content Placeholder 2">
            <a:extLst>
              <a:ext uri="{FF2B5EF4-FFF2-40B4-BE49-F238E27FC236}">
                <a16:creationId xmlns:a16="http://schemas.microsoft.com/office/drawing/2014/main" id="{20902709-D8B3-4C5B-BD73-3F51F6390E9F}"/>
              </a:ext>
            </a:extLst>
          </p:cNvPr>
          <p:cNvSpPr>
            <a:spLocks noGrp="1"/>
          </p:cNvSpPr>
          <p:nvPr>
            <p:ph idx="1"/>
          </p:nvPr>
        </p:nvSpPr>
        <p:spPr>
          <a:xfrm>
            <a:off x="1141412" y="1658143"/>
            <a:ext cx="9905999" cy="3541714"/>
          </a:xfrm>
        </p:spPr>
        <p:txBody>
          <a:bodyPr>
            <a:normAutofit fontScale="62500" lnSpcReduction="20000"/>
          </a:bodyPr>
          <a:lstStyle/>
          <a:p>
            <a:r>
              <a:rPr lang="en-GB" dirty="0"/>
              <a:t>When presenting you must consider what type of audience you are presenting to. A good way to do this would be to ask the audience questions to try and gauge their understanding of the subject your about to present. </a:t>
            </a:r>
          </a:p>
          <a:p>
            <a:r>
              <a:rPr lang="en-GB" dirty="0"/>
              <a:t>Non-technical audiences must be presented to differently compared to a technical audience. </a:t>
            </a:r>
          </a:p>
          <a:p>
            <a:r>
              <a:rPr lang="en-GB" dirty="0"/>
              <a:t>To have a good presentation you must keep people engaged. </a:t>
            </a:r>
          </a:p>
          <a:p>
            <a:r>
              <a:rPr lang="en-GB" dirty="0"/>
              <a:t>If you try to tell the audience information which they may not be able to comprehend, They are more likely to loose interest.</a:t>
            </a:r>
          </a:p>
          <a:p>
            <a:r>
              <a:rPr lang="en-GB" dirty="0"/>
              <a:t>If you are communicating to a non-technical audience do not present complex or larges amount of data they may not be able to read or understand what it represents. </a:t>
            </a:r>
          </a:p>
          <a:p>
            <a:r>
              <a:rPr lang="en-GB" dirty="0"/>
              <a:t>When presenting to a technical audience who have a good understanding of the subject presented, more complex data can be shown. </a:t>
            </a:r>
          </a:p>
          <a:p>
            <a:r>
              <a:rPr lang="en-GB" dirty="0"/>
              <a:t> However, you can still overload a technical audiences with data and cause them to loose interest. </a:t>
            </a:r>
          </a:p>
          <a:p>
            <a:endParaRPr lang="en-GB" dirty="0"/>
          </a:p>
          <a:p>
            <a:endParaRPr lang="en-GB" dirty="0"/>
          </a:p>
          <a:p>
            <a:endParaRPr lang="en-GB" dirty="0"/>
          </a:p>
        </p:txBody>
      </p:sp>
      <p:pic>
        <p:nvPicPr>
          <p:cNvPr id="6" name="Graphic 5" descr="Upward trend">
            <a:extLst>
              <a:ext uri="{FF2B5EF4-FFF2-40B4-BE49-F238E27FC236}">
                <a16:creationId xmlns:a16="http://schemas.microsoft.com/office/drawing/2014/main" id="{0FB7A124-338C-4501-9B38-EE66039F1D53}"/>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8540318" y="4019137"/>
            <a:ext cx="3000653" cy="3000653"/>
          </a:xfrm>
          <a:prstGeom prst="rect">
            <a:avLst/>
          </a:prstGeom>
        </p:spPr>
      </p:pic>
      <p:pic>
        <p:nvPicPr>
          <p:cNvPr id="8" name="Graphic 7" descr="Marketing">
            <a:extLst>
              <a:ext uri="{FF2B5EF4-FFF2-40B4-BE49-F238E27FC236}">
                <a16:creationId xmlns:a16="http://schemas.microsoft.com/office/drawing/2014/main" id="{734533CC-114B-44F4-A49B-7404D83C2A7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226597" y="4938735"/>
            <a:ext cx="1161455" cy="1161455"/>
          </a:xfrm>
          <a:prstGeom prst="rect">
            <a:avLst/>
          </a:prstGeom>
        </p:spPr>
      </p:pic>
      <p:pic>
        <p:nvPicPr>
          <p:cNvPr id="9" name="Video 8">
            <a:hlinkClick r:id="" action="ppaction://media"/>
            <a:extLst>
              <a:ext uri="{FF2B5EF4-FFF2-40B4-BE49-F238E27FC236}">
                <a16:creationId xmlns:a16="http://schemas.microsoft.com/office/drawing/2014/main" id="{5C2043C5-D8BA-496C-8944-F0E5EAC6AE97}"/>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8"/>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42066155"/>
      </p:ext>
    </p:extLst>
  </p:cSld>
  <p:clrMapOvr>
    <a:masterClrMapping/>
  </p:clrMapOvr>
  <mc:AlternateContent xmlns:mc="http://schemas.openxmlformats.org/markup-compatibility/2006" xmlns:p14="http://schemas.microsoft.com/office/powerpoint/2010/main">
    <mc:Choice Requires="p14">
      <p:transition spd="slow" p14:dur="2000" advTm="52639"/>
    </mc:Choice>
    <mc:Fallback xmlns="">
      <p:transition spd="slow" advTm="526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a:normAutofit/>
          </a:bodyPr>
          <a:lstStyle/>
          <a:p>
            <a:r>
              <a:rPr lang="en-GB" dirty="0"/>
              <a:t>legal requirements governing engineering activities </a:t>
            </a:r>
            <a:endParaRPr lang="en-US" sz="4400" dirty="0">
              <a:latin typeface="Rockwell" panose="02060603020205020403" pitchFamily="18" charset="0"/>
            </a:endParaRPr>
          </a:p>
        </p:txBody>
      </p:sp>
      <p:sp>
        <p:nvSpPr>
          <p:cNvPr id="3" name="Content Placeholder 2">
            <a:extLst>
              <a:ext uri="{FF2B5EF4-FFF2-40B4-BE49-F238E27FC236}">
                <a16:creationId xmlns:a16="http://schemas.microsoft.com/office/drawing/2014/main" id="{20902709-D8B3-4C5B-BD73-3F51F6390E9F}"/>
              </a:ext>
            </a:extLst>
          </p:cNvPr>
          <p:cNvSpPr>
            <a:spLocks noGrp="1"/>
          </p:cNvSpPr>
          <p:nvPr>
            <p:ph idx="1"/>
          </p:nvPr>
        </p:nvSpPr>
        <p:spPr/>
        <p:txBody>
          <a:bodyPr>
            <a:normAutofit fontScale="70000" lnSpcReduction="20000"/>
          </a:bodyPr>
          <a:lstStyle/>
          <a:p>
            <a:r>
              <a:rPr lang="en-GB" dirty="0"/>
              <a:t>During my Short time within industry I have learned the importance of Legal requirements relating to manufacturing engineering. Such as personnel, health and safety, contracts, intellectual property rights, product safety and liability issues </a:t>
            </a:r>
          </a:p>
          <a:p>
            <a:r>
              <a:rPr lang="en-GB" dirty="0"/>
              <a:t>During my study skills module I learned the different things which are covered by intellectual property rights, I was surprised as I had little knowledge on the subject. </a:t>
            </a:r>
          </a:p>
          <a:p>
            <a:r>
              <a:rPr lang="en-GB" dirty="0"/>
              <a:t>Having the right type of intellectual property protection helps you to stop people stealing or copying:</a:t>
            </a:r>
          </a:p>
          <a:p>
            <a:pPr marL="0" indent="0">
              <a:buNone/>
            </a:pPr>
            <a:r>
              <a:rPr lang="en-GB" dirty="0"/>
              <a:t>-the names of your products or brands</a:t>
            </a:r>
          </a:p>
          <a:p>
            <a:pPr marL="0" indent="0">
              <a:buNone/>
            </a:pPr>
            <a:r>
              <a:rPr lang="en-GB" dirty="0"/>
              <a:t>-your inventions</a:t>
            </a:r>
          </a:p>
          <a:p>
            <a:pPr marL="0" indent="0">
              <a:buNone/>
            </a:pPr>
            <a:r>
              <a:rPr lang="en-GB" dirty="0"/>
              <a:t>-the design or look of your products</a:t>
            </a:r>
          </a:p>
          <a:p>
            <a:pPr marL="0" indent="0">
              <a:buNone/>
            </a:pPr>
            <a:r>
              <a:rPr lang="en-GB" dirty="0"/>
              <a:t>-things you write, make or produce</a:t>
            </a:r>
          </a:p>
          <a:p>
            <a:endParaRPr lang="en-GB" dirty="0"/>
          </a:p>
        </p:txBody>
      </p:sp>
      <p:pic>
        <p:nvPicPr>
          <p:cNvPr id="7" name="Graphic 6" descr="Gears">
            <a:extLst>
              <a:ext uri="{FF2B5EF4-FFF2-40B4-BE49-F238E27FC236}">
                <a16:creationId xmlns:a16="http://schemas.microsoft.com/office/drawing/2014/main" id="{A40348E7-D76B-45A8-8C91-A293182097A2}"/>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rot="2605489">
            <a:off x="7832693" y="3931386"/>
            <a:ext cx="2428875" cy="2428875"/>
          </a:xfrm>
          <a:prstGeom prst="rect">
            <a:avLst/>
          </a:prstGeom>
        </p:spPr>
      </p:pic>
      <p:pic>
        <p:nvPicPr>
          <p:cNvPr id="6" name="Video 5">
            <a:hlinkClick r:id="" action="ppaction://media"/>
            <a:extLst>
              <a:ext uri="{FF2B5EF4-FFF2-40B4-BE49-F238E27FC236}">
                <a16:creationId xmlns:a16="http://schemas.microsoft.com/office/drawing/2014/main" id="{8753F511-B805-4332-9160-3A5239918BB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1977319780"/>
      </p:ext>
    </p:extLst>
  </p:cSld>
  <p:clrMapOvr>
    <a:masterClrMapping/>
  </p:clrMapOvr>
  <mc:AlternateContent xmlns:mc="http://schemas.openxmlformats.org/markup-compatibility/2006" xmlns:p14="http://schemas.microsoft.com/office/powerpoint/2010/main">
    <mc:Choice Requires="p14">
      <p:transition spd="slow" p14:dur="2000" advTm="49159"/>
    </mc:Choice>
    <mc:Fallback xmlns="">
      <p:transition spd="slow" advTm="491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6CE4-2B13-4715-B5B2-615A55922CA1}"/>
              </a:ext>
            </a:extLst>
          </p:cNvPr>
          <p:cNvSpPr>
            <a:spLocks noGrp="1"/>
          </p:cNvSpPr>
          <p:nvPr>
            <p:ph type="title"/>
          </p:nvPr>
        </p:nvSpPr>
        <p:spPr/>
        <p:txBody>
          <a:bodyPr>
            <a:normAutofit/>
          </a:bodyPr>
          <a:lstStyle/>
          <a:p>
            <a:r>
              <a:rPr lang="en-US" sz="3200" dirty="0">
                <a:latin typeface="Rockwell" panose="02060603020205020403" pitchFamily="18" charset="0"/>
              </a:rPr>
              <a:t>Applying different skills to the correct scenarios</a:t>
            </a:r>
          </a:p>
        </p:txBody>
      </p:sp>
      <p:sp>
        <p:nvSpPr>
          <p:cNvPr id="3" name="Content Placeholder 2">
            <a:extLst>
              <a:ext uri="{FF2B5EF4-FFF2-40B4-BE49-F238E27FC236}">
                <a16:creationId xmlns:a16="http://schemas.microsoft.com/office/drawing/2014/main" id="{20902709-D8B3-4C5B-BD73-3F51F6390E9F}"/>
              </a:ext>
            </a:extLst>
          </p:cNvPr>
          <p:cNvSpPr>
            <a:spLocks noGrp="1"/>
          </p:cNvSpPr>
          <p:nvPr>
            <p:ph idx="1"/>
          </p:nvPr>
        </p:nvSpPr>
        <p:spPr>
          <a:xfrm>
            <a:off x="824991" y="2097088"/>
            <a:ext cx="10538841" cy="4436877"/>
          </a:xfrm>
        </p:spPr>
        <p:txBody>
          <a:bodyPr>
            <a:normAutofit/>
          </a:bodyPr>
          <a:lstStyle/>
          <a:p>
            <a:r>
              <a:rPr lang="en-GB" sz="1200" dirty="0"/>
              <a:t>During my studies I have learned to use many different IT programs. I have learn how to use Excel,  Word, PowerPoint, Planner and teams. I have also learned more technical packages such as </a:t>
            </a:r>
            <a:r>
              <a:rPr lang="en-GB" sz="1200" dirty="0" err="1"/>
              <a:t>Matlab</a:t>
            </a:r>
            <a:r>
              <a:rPr lang="en-GB" sz="1200" dirty="0"/>
              <a:t> and Solid Works.</a:t>
            </a:r>
          </a:p>
          <a:p>
            <a:r>
              <a:rPr lang="en-GB" sz="1200" dirty="0"/>
              <a:t>I have recently designed a fixture which locks the front drive shaft of the DBX to allow the technicians to fit the front differential with more ease. I used the skills I acquired in my  design lectures and created the jig on solid works where I then used a 3D printer I have access to, to print a prototype model. I will talk more about the fixture later in the presentation. </a:t>
            </a:r>
          </a:p>
          <a:p>
            <a:r>
              <a:rPr lang="en-GB" sz="1200" dirty="0"/>
              <a:t>One aspect of the program I enjoyed was the group experiment we carried out in the university lab. </a:t>
            </a:r>
          </a:p>
          <a:p>
            <a:r>
              <a:rPr lang="en-GB" sz="1200" dirty="0"/>
              <a:t>Once the experiment was complete we wrote a technical report expressing our findings. I have </a:t>
            </a:r>
          </a:p>
          <a:p>
            <a:pPr marL="0" indent="0">
              <a:buNone/>
            </a:pPr>
            <a:r>
              <a:rPr lang="en-GB" sz="1200" dirty="0"/>
              <a:t>      continue to use the report writing skills I learnt to complete other assignment.</a:t>
            </a:r>
          </a:p>
          <a:p>
            <a:r>
              <a:rPr lang="en-GB" sz="1200" dirty="0"/>
              <a:t>We used excel to represent our raw and analysed data with the use of graphs and tables.</a:t>
            </a:r>
          </a:p>
          <a:p>
            <a:r>
              <a:rPr lang="en-GB" sz="1200" dirty="0"/>
              <a:t>During my studies we have also covered different problem solving skills such as the 5 whys.</a:t>
            </a:r>
          </a:p>
          <a:p>
            <a:r>
              <a:rPr lang="en-GB" sz="1200" dirty="0"/>
              <a:t>I find the 5 why methodology very efficient for solving problems in the work environment and</a:t>
            </a:r>
          </a:p>
          <a:p>
            <a:pPr marL="0" indent="0">
              <a:buNone/>
            </a:pPr>
            <a:r>
              <a:rPr lang="en-GB" sz="1200" dirty="0"/>
              <a:t>      often apply it.</a:t>
            </a:r>
          </a:p>
          <a:p>
            <a:endParaRPr lang="en-GB" sz="1200" dirty="0"/>
          </a:p>
          <a:p>
            <a:endParaRPr lang="en-GB" sz="1200" dirty="0"/>
          </a:p>
          <a:p>
            <a:pPr marL="0" indent="0">
              <a:buNone/>
            </a:pPr>
            <a:endParaRPr lang="en-GB" sz="1200" dirty="0"/>
          </a:p>
          <a:p>
            <a:endParaRPr lang="en-GB" dirty="0"/>
          </a:p>
          <a:p>
            <a:pPr marL="0" indent="0">
              <a:buNone/>
            </a:pPr>
            <a:endParaRPr lang="en-GB" dirty="0"/>
          </a:p>
          <a:p>
            <a:endParaRPr lang="en-GB" dirty="0"/>
          </a:p>
          <a:p>
            <a:endParaRPr lang="en-GB" dirty="0"/>
          </a:p>
        </p:txBody>
      </p:sp>
      <p:pic>
        <p:nvPicPr>
          <p:cNvPr id="6" name="Picture 5" descr="Chart, funnel chart&#10;&#10;Description automatically generated">
            <a:extLst>
              <a:ext uri="{FF2B5EF4-FFF2-40B4-BE49-F238E27FC236}">
                <a16:creationId xmlns:a16="http://schemas.microsoft.com/office/drawing/2014/main" id="{FC5D7A39-913E-4951-8753-B94FA8018D01}"/>
              </a:ext>
            </a:extLst>
          </p:cNvPr>
          <p:cNvPicPr>
            <a:picLocks noChangeAspect="1"/>
          </p:cNvPicPr>
          <p:nvPr/>
        </p:nvPicPr>
        <p:blipFill>
          <a:blip r:embed="rId4"/>
          <a:stretch>
            <a:fillRect/>
          </a:stretch>
        </p:blipFill>
        <p:spPr>
          <a:xfrm>
            <a:off x="7370122" y="3237345"/>
            <a:ext cx="3842735" cy="3002137"/>
          </a:xfrm>
          <a:prstGeom prst="rect">
            <a:avLst/>
          </a:prstGeom>
        </p:spPr>
      </p:pic>
      <p:pic>
        <p:nvPicPr>
          <p:cNvPr id="17" name="Video 16">
            <a:hlinkClick r:id="" action="ppaction://media"/>
            <a:extLst>
              <a:ext uri="{FF2B5EF4-FFF2-40B4-BE49-F238E27FC236}">
                <a16:creationId xmlns:a16="http://schemas.microsoft.com/office/drawing/2014/main" id="{1384EC9C-F26E-43B3-93B0-3C58F313849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4174411401"/>
      </p:ext>
    </p:extLst>
  </p:cSld>
  <p:clrMapOvr>
    <a:masterClrMapping/>
  </p:clrMapOvr>
  <mc:AlternateContent xmlns:mc="http://schemas.openxmlformats.org/markup-compatibility/2006" xmlns:p14="http://schemas.microsoft.com/office/powerpoint/2010/main">
    <mc:Choice Requires="p14">
      <p:transition spd="slow" p14:dur="2000" advTm="85790"/>
    </mc:Choice>
    <mc:Fallback xmlns="">
      <p:transition spd="slow" advTm="857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7"/>
                </p:tgtEl>
              </p:cMediaNode>
            </p:video>
            <p:seq concurrent="1" nextAc="seek">
              <p:cTn id="8" restart="whenNotActive" fill="hold" evtFilter="cancelBubble" nodeType="interactiveSeq">
                <p:stCondLst>
                  <p:cond evt="onClick" delay="0">
                    <p:tgtEl>
                      <p:spTgt spid="1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7"/>
                                        </p:tgtEl>
                                      </p:cBhvr>
                                    </p:cmd>
                                  </p:childTnLst>
                                </p:cTn>
                              </p:par>
                            </p:childTnLst>
                          </p:cTn>
                        </p:par>
                      </p:childTnLst>
                    </p:cTn>
                  </p:par>
                </p:childTnLst>
              </p:cTn>
              <p:nextCondLst>
                <p:cond evt="onClick" delay="0">
                  <p:tgtEl>
                    <p:spTgt spid="17"/>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78E29-F401-48D8-AFDB-BC77F03902EB}"/>
              </a:ext>
            </a:extLst>
          </p:cNvPr>
          <p:cNvSpPr>
            <a:spLocks noGrp="1"/>
          </p:cNvSpPr>
          <p:nvPr>
            <p:ph type="title"/>
          </p:nvPr>
        </p:nvSpPr>
        <p:spPr>
          <a:xfrm>
            <a:off x="1141413" y="618518"/>
            <a:ext cx="9905998" cy="1478570"/>
          </a:xfrm>
        </p:spPr>
        <p:txBody>
          <a:bodyPr anchor="ctr">
            <a:normAutofit/>
          </a:bodyPr>
          <a:lstStyle/>
          <a:p>
            <a:r>
              <a:rPr lang="en-GB" dirty="0"/>
              <a:t>The Locking Fixture </a:t>
            </a:r>
            <a:br>
              <a:rPr lang="en-GB" dirty="0"/>
            </a:br>
            <a:endParaRPr lang="en-GB" dirty="0"/>
          </a:p>
        </p:txBody>
      </p:sp>
      <p:sp>
        <p:nvSpPr>
          <p:cNvPr id="9" name="Content Placeholder 2">
            <a:extLst>
              <a:ext uri="{FF2B5EF4-FFF2-40B4-BE49-F238E27FC236}">
                <a16:creationId xmlns:a16="http://schemas.microsoft.com/office/drawing/2014/main" id="{6E80696B-8CC9-42BD-B26A-C5650EE89A22}"/>
              </a:ext>
            </a:extLst>
          </p:cNvPr>
          <p:cNvSpPr>
            <a:spLocks noGrp="1"/>
          </p:cNvSpPr>
          <p:nvPr>
            <p:ph sz="half" idx="1"/>
          </p:nvPr>
        </p:nvSpPr>
        <p:spPr>
          <a:xfrm>
            <a:off x="999367" y="1770092"/>
            <a:ext cx="4878389" cy="3541714"/>
          </a:xfrm>
        </p:spPr>
        <p:txBody>
          <a:bodyPr/>
          <a:lstStyle/>
          <a:p>
            <a:r>
              <a:rPr lang="en-US" dirty="0"/>
              <a:t>The locking fixture fits onto the splines of the front drive shaft while the “C” clip part of the fixture clips onto one of the rigid cooling pipes on the engine, in turn preventing the shaft from spinning.</a:t>
            </a:r>
          </a:p>
          <a:p>
            <a:endParaRPr lang="en-US" dirty="0"/>
          </a:p>
        </p:txBody>
      </p:sp>
      <p:pic>
        <p:nvPicPr>
          <p:cNvPr id="4" name="Picture 3">
            <a:extLst>
              <a:ext uri="{FF2B5EF4-FFF2-40B4-BE49-F238E27FC236}">
                <a16:creationId xmlns:a16="http://schemas.microsoft.com/office/drawing/2014/main" id="{47C2D249-121A-4AB0-8963-EF4B126DD34B}"/>
              </a:ext>
            </a:extLst>
          </p:cNvPr>
          <p:cNvPicPr>
            <a:picLocks noChangeAspect="1"/>
          </p:cNvPicPr>
          <p:nvPr/>
        </p:nvPicPr>
        <p:blipFill>
          <a:blip r:embed="rId4"/>
          <a:stretch>
            <a:fillRect/>
          </a:stretch>
        </p:blipFill>
        <p:spPr>
          <a:xfrm>
            <a:off x="6172203" y="1770092"/>
            <a:ext cx="4738078" cy="3541714"/>
          </a:xfrm>
          <a:prstGeom prst="rect">
            <a:avLst/>
          </a:prstGeom>
          <a:noFill/>
          <a:ln>
            <a:solidFill>
              <a:schemeClr val="bg1"/>
            </a:solidFill>
          </a:ln>
        </p:spPr>
      </p:pic>
      <p:pic>
        <p:nvPicPr>
          <p:cNvPr id="8" name="Video 7">
            <a:hlinkClick r:id="" action="ppaction://media"/>
            <a:extLst>
              <a:ext uri="{FF2B5EF4-FFF2-40B4-BE49-F238E27FC236}">
                <a16:creationId xmlns:a16="http://schemas.microsoft.com/office/drawing/2014/main" id="{8D87DC73-707C-44E5-90E0-8977C47E33C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2726431635"/>
      </p:ext>
    </p:extLst>
  </p:cSld>
  <p:clrMapOvr>
    <a:masterClrMapping/>
  </p:clrMapOvr>
  <mc:AlternateContent xmlns:mc="http://schemas.openxmlformats.org/markup-compatibility/2006" xmlns:p14="http://schemas.microsoft.com/office/powerpoint/2010/main">
    <mc:Choice Requires="p14">
      <p:transition spd="slow" p14:dur="2000" advTm="32209"/>
    </mc:Choice>
    <mc:Fallback xmlns="">
      <p:transition spd="slow" advTm="32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FE8B6-4BC0-4967-AA5B-0DF51B9F0C77}"/>
              </a:ext>
            </a:extLst>
          </p:cNvPr>
          <p:cNvSpPr>
            <a:spLocks noGrp="1"/>
          </p:cNvSpPr>
          <p:nvPr>
            <p:ph type="title"/>
          </p:nvPr>
        </p:nvSpPr>
        <p:spPr>
          <a:xfrm>
            <a:off x="1141413" y="618518"/>
            <a:ext cx="9905998" cy="1478570"/>
          </a:xfrm>
        </p:spPr>
        <p:txBody>
          <a:bodyPr anchor="ctr">
            <a:normAutofit/>
          </a:bodyPr>
          <a:lstStyle/>
          <a:p>
            <a:r>
              <a:rPr lang="en-GB" dirty="0"/>
              <a:t>Continuous Improvement</a:t>
            </a:r>
          </a:p>
        </p:txBody>
      </p:sp>
      <p:sp>
        <p:nvSpPr>
          <p:cNvPr id="3" name="Content Placeholder 2">
            <a:extLst>
              <a:ext uri="{FF2B5EF4-FFF2-40B4-BE49-F238E27FC236}">
                <a16:creationId xmlns:a16="http://schemas.microsoft.com/office/drawing/2014/main" id="{B2988377-312D-4830-813C-BBA38B8FED61}"/>
              </a:ext>
            </a:extLst>
          </p:cNvPr>
          <p:cNvSpPr>
            <a:spLocks noGrp="1"/>
          </p:cNvSpPr>
          <p:nvPr>
            <p:ph sz="half" idx="1"/>
          </p:nvPr>
        </p:nvSpPr>
        <p:spPr>
          <a:xfrm>
            <a:off x="1141410" y="2249486"/>
            <a:ext cx="4878389" cy="3541714"/>
          </a:xfrm>
        </p:spPr>
        <p:txBody>
          <a:bodyPr>
            <a:normAutofit fontScale="92500" lnSpcReduction="20000"/>
          </a:bodyPr>
          <a:lstStyle/>
          <a:p>
            <a:pPr>
              <a:lnSpc>
                <a:spcPct val="110000"/>
              </a:lnSpc>
            </a:pPr>
            <a:r>
              <a:rPr lang="en-GB" sz="1600" dirty="0"/>
              <a:t>Over the past six years I have working on been improving myself by completing an apprenticeship with Aston Martin.</a:t>
            </a:r>
          </a:p>
          <a:p>
            <a:pPr>
              <a:lnSpc>
                <a:spcPct val="110000"/>
              </a:lnSpc>
            </a:pPr>
            <a:r>
              <a:rPr lang="en-GB" sz="1600" dirty="0"/>
              <a:t>The next step after my apprenticeship was to complete a degree.</a:t>
            </a:r>
          </a:p>
          <a:p>
            <a:pPr>
              <a:lnSpc>
                <a:spcPct val="110000"/>
              </a:lnSpc>
            </a:pPr>
            <a:r>
              <a:rPr lang="en-GB" sz="1600" dirty="0"/>
              <a:t>Due to the fact I have already taken so much from the program, I believe I will continue my education in the future and possibly applying for a masters.</a:t>
            </a:r>
          </a:p>
          <a:p>
            <a:pPr>
              <a:lnSpc>
                <a:spcPct val="110000"/>
              </a:lnSpc>
            </a:pPr>
            <a:r>
              <a:rPr lang="en-GB" sz="1600" dirty="0"/>
              <a:t>Since I have started this program I believe it has improved my knowledge greatly and taught me vital skill which will enhance my performance going forward.</a:t>
            </a:r>
          </a:p>
          <a:p>
            <a:pPr>
              <a:lnSpc>
                <a:spcPct val="110000"/>
              </a:lnSpc>
            </a:pPr>
            <a:r>
              <a:rPr lang="en-GB" sz="1600" dirty="0"/>
              <a:t>Therefor I will try to take every opportunity for continuous professional improvement by going on as many additional learning courses as possible. </a:t>
            </a:r>
          </a:p>
          <a:p>
            <a:pPr>
              <a:lnSpc>
                <a:spcPct val="110000"/>
              </a:lnSpc>
            </a:pPr>
            <a:endParaRPr lang="en-GB" sz="1300" dirty="0"/>
          </a:p>
          <a:p>
            <a:pPr>
              <a:lnSpc>
                <a:spcPct val="110000"/>
              </a:lnSpc>
            </a:pPr>
            <a:endParaRPr lang="en-GB" sz="1300" dirty="0"/>
          </a:p>
        </p:txBody>
      </p:sp>
      <p:pic>
        <p:nvPicPr>
          <p:cNvPr id="6" name="Graphic 5" descr="Graduation cap">
            <a:extLst>
              <a:ext uri="{FF2B5EF4-FFF2-40B4-BE49-F238E27FC236}">
                <a16:creationId xmlns:a16="http://schemas.microsoft.com/office/drawing/2014/main" id="{8597E57D-4A0A-4167-9DCE-FDC16715091F}"/>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838948" y="2249486"/>
            <a:ext cx="3541714" cy="3541714"/>
          </a:xfrm>
          <a:prstGeom prst="rect">
            <a:avLst/>
          </a:prstGeom>
        </p:spPr>
      </p:pic>
      <p:pic>
        <p:nvPicPr>
          <p:cNvPr id="8" name="Video 7">
            <a:hlinkClick r:id="" action="ppaction://media"/>
            <a:extLst>
              <a:ext uri="{FF2B5EF4-FFF2-40B4-BE49-F238E27FC236}">
                <a16:creationId xmlns:a16="http://schemas.microsoft.com/office/drawing/2014/main" id="{9202C173-533B-41C7-96E3-34D60FD293F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585220740"/>
      </p:ext>
    </p:extLst>
  </p:cSld>
  <p:clrMapOvr>
    <a:masterClrMapping/>
  </p:clrMapOvr>
  <mc:AlternateContent xmlns:mc="http://schemas.openxmlformats.org/markup-compatibility/2006" xmlns:p14="http://schemas.microsoft.com/office/powerpoint/2010/main">
    <mc:Choice Requires="p14">
      <p:transition spd="slow" p14:dur="2000" advTm="33845"/>
    </mc:Choice>
    <mc:Fallback xmlns="">
      <p:transition spd="slow" advTm="338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DC592-5ED4-4BAF-98C0-1E543BC10CAC}"/>
              </a:ext>
            </a:extLst>
          </p:cNvPr>
          <p:cNvSpPr>
            <a:spLocks noGrp="1"/>
          </p:cNvSpPr>
          <p:nvPr>
            <p:ph type="title"/>
          </p:nvPr>
        </p:nvSpPr>
        <p:spPr>
          <a:xfrm>
            <a:off x="1146705" y="609601"/>
            <a:ext cx="3856037" cy="1639884"/>
          </a:xfrm>
        </p:spPr>
        <p:txBody>
          <a:bodyPr anchor="b">
            <a:normAutofit/>
          </a:bodyPr>
          <a:lstStyle/>
          <a:p>
            <a:r>
              <a:rPr lang="en-GB" dirty="0"/>
              <a:t>Thank you </a:t>
            </a:r>
          </a:p>
        </p:txBody>
      </p:sp>
      <p:pic>
        <p:nvPicPr>
          <p:cNvPr id="5" name="Graphic 4" descr="Help">
            <a:extLst>
              <a:ext uri="{FF2B5EF4-FFF2-40B4-BE49-F238E27FC236}">
                <a16:creationId xmlns:a16="http://schemas.microsoft.com/office/drawing/2014/main" id="{05AF007E-AB6B-446B-A19C-F926B319F9E8}"/>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502537" y="592666"/>
            <a:ext cx="5198534" cy="5198534"/>
          </a:xfrm>
          <a:prstGeom prst="rect">
            <a:avLst/>
          </a:prstGeom>
        </p:spPr>
      </p:pic>
      <p:sp>
        <p:nvSpPr>
          <p:cNvPr id="3" name="Content Placeholder 2">
            <a:extLst>
              <a:ext uri="{FF2B5EF4-FFF2-40B4-BE49-F238E27FC236}">
                <a16:creationId xmlns:a16="http://schemas.microsoft.com/office/drawing/2014/main" id="{1E606A84-4D34-4D8D-8646-A2BB8A3430E5}"/>
              </a:ext>
            </a:extLst>
          </p:cNvPr>
          <p:cNvSpPr>
            <a:spLocks noGrp="1"/>
          </p:cNvSpPr>
          <p:nvPr>
            <p:ph type="body" sz="half" idx="2"/>
          </p:nvPr>
        </p:nvSpPr>
        <p:spPr>
          <a:xfrm>
            <a:off x="1146705" y="2249486"/>
            <a:ext cx="3856037" cy="3541714"/>
          </a:xfrm>
        </p:spPr>
        <p:txBody>
          <a:bodyPr>
            <a:normAutofit/>
          </a:bodyPr>
          <a:lstStyle/>
          <a:p>
            <a:pPr marL="0" indent="0">
              <a:buNone/>
            </a:pPr>
            <a:r>
              <a:rPr lang="en-GB" dirty="0"/>
              <a:t>Are there any questions ?</a:t>
            </a:r>
          </a:p>
        </p:txBody>
      </p:sp>
      <p:pic>
        <p:nvPicPr>
          <p:cNvPr id="6" name="Video 5">
            <a:hlinkClick r:id="" action="ppaction://media"/>
            <a:extLst>
              <a:ext uri="{FF2B5EF4-FFF2-40B4-BE49-F238E27FC236}">
                <a16:creationId xmlns:a16="http://schemas.microsoft.com/office/drawing/2014/main" id="{00B12B03-90F4-4EE6-A20C-0BD24D5430F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9906000" y="5143500"/>
            <a:ext cx="2285999" cy="1714500"/>
          </a:xfrm>
          <a:prstGeom prst="rect">
            <a:avLst/>
          </a:prstGeom>
        </p:spPr>
      </p:pic>
    </p:spTree>
    <p:extLst>
      <p:ext uri="{BB962C8B-B14F-4D97-AF65-F5344CB8AC3E}">
        <p14:creationId xmlns:p14="http://schemas.microsoft.com/office/powerpoint/2010/main" val="3261070544"/>
      </p:ext>
    </p:extLst>
  </p:cSld>
  <p:clrMapOvr>
    <a:masterClrMapping/>
  </p:clrMapOvr>
  <mc:AlternateContent xmlns:mc="http://schemas.openxmlformats.org/markup-compatibility/2006" xmlns:p14="http://schemas.microsoft.com/office/powerpoint/2010/main">
    <mc:Choice Requires="p14">
      <p:transition spd="slow" p14:dur="2000" advTm="6385"/>
    </mc:Choice>
    <mc:Fallback xmlns="">
      <p:transition spd="slow" advTm="63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057BB-5F43-4BBC-B3AC-4EE8BE839BA5}"/>
              </a:ext>
            </a:extLst>
          </p:cNvPr>
          <p:cNvSpPr>
            <a:spLocks noGrp="1"/>
          </p:cNvSpPr>
          <p:nvPr>
            <p:ph type="title"/>
          </p:nvPr>
        </p:nvSpPr>
        <p:spPr>
          <a:xfrm>
            <a:off x="1146705" y="292963"/>
            <a:ext cx="3856037" cy="651504"/>
          </a:xfrm>
        </p:spPr>
        <p:txBody>
          <a:bodyPr/>
          <a:lstStyle/>
          <a:p>
            <a:r>
              <a:rPr lang="en-GB" dirty="0"/>
              <a:t>References </a:t>
            </a:r>
          </a:p>
        </p:txBody>
      </p:sp>
      <p:sp>
        <p:nvSpPr>
          <p:cNvPr id="4" name="Text Placeholder 3">
            <a:extLst>
              <a:ext uri="{FF2B5EF4-FFF2-40B4-BE49-F238E27FC236}">
                <a16:creationId xmlns:a16="http://schemas.microsoft.com/office/drawing/2014/main" id="{2EFCDDD4-A8EF-44C0-95A3-2EBF49A927E6}"/>
              </a:ext>
            </a:extLst>
          </p:cNvPr>
          <p:cNvSpPr>
            <a:spLocks noGrp="1"/>
          </p:cNvSpPr>
          <p:nvPr>
            <p:ph type="body" sz="half" idx="2"/>
          </p:nvPr>
        </p:nvSpPr>
        <p:spPr>
          <a:xfrm>
            <a:off x="1146704" y="1343963"/>
            <a:ext cx="7198306" cy="3541714"/>
          </a:xfrm>
        </p:spPr>
        <p:txBody>
          <a:bodyPr>
            <a:normAutofit lnSpcReduction="10000"/>
          </a:bodyPr>
          <a:lstStyle/>
          <a:p>
            <a:r>
              <a:rPr lang="en-GB" u="sng" dirty="0"/>
              <a:t>Page 2</a:t>
            </a:r>
          </a:p>
          <a:p>
            <a:r>
              <a:rPr lang="en-GB" dirty="0"/>
              <a:t>Image of DBX – 1962-2021  Bauer Media Group </a:t>
            </a:r>
          </a:p>
          <a:p>
            <a:r>
              <a:rPr lang="en-GB" dirty="0"/>
              <a:t>https://www.carmagazine.co.uk/car-reviews/aston-martin/dbx-suv/</a:t>
            </a:r>
          </a:p>
          <a:p>
            <a:r>
              <a:rPr lang="en-GB" u="sng" dirty="0"/>
              <a:t>Page 5 </a:t>
            </a:r>
          </a:p>
          <a:p>
            <a:r>
              <a:rPr lang="en-GB" dirty="0"/>
              <a:t>Information Regarding intellectual property rights;</a:t>
            </a:r>
          </a:p>
          <a:p>
            <a:r>
              <a:rPr lang="en-GB" dirty="0"/>
              <a:t> </a:t>
            </a:r>
            <a:r>
              <a:rPr lang="en-GB" dirty="0">
                <a:hlinkClick r:id="rId2"/>
              </a:rPr>
              <a:t>https://www.gov.uk/intellectual-property-an-overview</a:t>
            </a:r>
            <a:endParaRPr lang="en-GB" dirty="0"/>
          </a:p>
          <a:p>
            <a:r>
              <a:rPr lang="en-GB" u="sng" dirty="0"/>
              <a:t>Page 6</a:t>
            </a:r>
          </a:p>
          <a:p>
            <a:r>
              <a:rPr lang="en-GB" dirty="0"/>
              <a:t>Image of 5 whys template – 2009-2018 Expert Program Management</a:t>
            </a:r>
          </a:p>
          <a:p>
            <a:r>
              <a:rPr lang="en-GB" dirty="0"/>
              <a:t>https://expertprogrammanagement.com/2019/05/the-5-whys/</a:t>
            </a:r>
          </a:p>
        </p:txBody>
      </p:sp>
    </p:spTree>
    <p:extLst>
      <p:ext uri="{BB962C8B-B14F-4D97-AF65-F5344CB8AC3E}">
        <p14:creationId xmlns:p14="http://schemas.microsoft.com/office/powerpoint/2010/main" val="237510444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TF77815013_Problem-solution cycle_RVA_v3" id="{20834410-FC37-46AC-ACB7-FB202F8C4BA9}" vid="{1ED24379-BFF7-4E2F-B7EC-A47C906E21A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291512c1ee715ab617f4c07df79fc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8256c27c40ca5c40ce1cf6c44f0205df"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A7C0B241-13E5-418D-8920-D23491E2D2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579702B-25C7-40D7-9E29-7686B11A9660}">
  <ds:schemaRefs>
    <ds:schemaRef ds:uri="http://schemas.microsoft.com/sharepoint/v3/contenttype/forms"/>
  </ds:schemaRefs>
</ds:datastoreItem>
</file>

<file path=customXml/itemProps3.xml><?xml version="1.0" encoding="utf-8"?>
<ds:datastoreItem xmlns:ds="http://schemas.openxmlformats.org/officeDocument/2006/customXml" ds:itemID="{E7866CFD-F94E-4AE5-ACEA-86FEC0F48A10}">
  <ds:schemaRefs>
    <ds:schemaRef ds:uri="http://schemas.microsoft.com/office/2006/documentManagement/types"/>
    <ds:schemaRef ds:uri="http://purl.org/dc/elements/1.1/"/>
    <ds:schemaRef ds:uri="http://purl.org/dc/terms/"/>
    <ds:schemaRef ds:uri="http://www.w3.org/XML/1998/namespace"/>
    <ds:schemaRef ds:uri="71af3243-3dd4-4a8d-8c0d-dd76da1f02a5"/>
    <ds:schemaRef ds:uri="http://schemas.microsoft.com/office/infopath/2007/PartnerControls"/>
    <ds:schemaRef ds:uri="http://purl.org/dc/dcmitype/"/>
    <ds:schemaRef ds:uri="http://schemas.openxmlformats.org/package/2006/metadata/core-properties"/>
    <ds:schemaRef ds:uri="16c05727-aa75-4e4a-9b5f-8a80a1165891"/>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otalTime>0</TotalTime>
  <Words>815</Words>
  <Application>Microsoft Office PowerPoint</Application>
  <PresentationFormat>Widescreen</PresentationFormat>
  <Paragraphs>66</Paragraphs>
  <Slides>9</Slides>
  <Notes>0</Notes>
  <HiddenSlides>0</HiddenSlides>
  <MMClips>7</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Aparajita</vt:lpstr>
      <vt:lpstr>Arial</vt:lpstr>
      <vt:lpstr>Calibri</vt:lpstr>
      <vt:lpstr>Rockwell</vt:lpstr>
      <vt:lpstr>Tw Cen MT</vt:lpstr>
      <vt:lpstr>Circuit</vt:lpstr>
      <vt:lpstr>Engineering Applications &amp; Study Skills (CORE) (ACMA4007)</vt:lpstr>
      <vt:lpstr>PowerPoint Presentation</vt:lpstr>
      <vt:lpstr>Communicating to technical and non-technical audiences    </vt:lpstr>
      <vt:lpstr>legal requirements governing engineering activities </vt:lpstr>
      <vt:lpstr>Applying different skills to the correct scenarios</vt:lpstr>
      <vt:lpstr>The Locking Fixture  </vt:lpstr>
      <vt:lpstr>Continuous Improvement</vt:lpstr>
      <vt:lpstr>Thank you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2021-01-10T18:14:48Z</dcterms:created>
  <dcterms:modified xsi:type="dcterms:W3CDTF">2021-01-10T21:34:52Z</dcterms:modified>
</cp:coreProperties>
</file>