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wdp" ContentType="image/vnd.ms-photo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5"/>
  </p:notesMasterIdLst>
  <p:sldIdLst>
    <p:sldId id="257" r:id="rId2"/>
    <p:sldId id="260" r:id="rId3"/>
    <p:sldId id="259" r:id="rId4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 userDrawn="1">
          <p15:clr>
            <a:srgbClr val="A4A3A4"/>
          </p15:clr>
        </p15:guide>
        <p15:guide id="2" pos="3840" userDrawn="1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909EE6"/>
    <a:srgbClr val="C5D3F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AA7F8225-325A-473F-A27E-C321062EC844}" v="66" dt="2024-12-05T11:51:14.342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995" autoAdjust="0"/>
    <p:restoredTop sz="94660"/>
  </p:normalViewPr>
  <p:slideViewPr>
    <p:cSldViewPr snapToGrid="0">
      <p:cViewPr varScale="1">
        <p:scale>
          <a:sx n="93" d="100"/>
          <a:sy n="93" d="100"/>
        </p:scale>
        <p:origin x="54" y="183"/>
      </p:cViewPr>
      <p:guideLst>
        <p:guide orient="horz" pos="2160"/>
        <p:guide pos="384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presProps" Target="presProps.xml"/><Relationship Id="rId5" Type="http://schemas.openxmlformats.org/officeDocument/2006/relationships/notesMaster" Target="notesMasters/notesMaster1.xml"/><Relationship Id="rId10" Type="http://schemas.microsoft.com/office/2015/10/relationships/revisionInfo" Target="revisionInfo.xml"/><Relationship Id="rId4" Type="http://schemas.openxmlformats.org/officeDocument/2006/relationships/slide" Target="slides/slide3.xml"/><Relationship Id="rId9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4A6762E-45E6-4628-B85E-29382B1CDD0C}" type="datetimeFigureOut">
              <a:rPr lang="en-GB" smtClean="0"/>
              <a:t>16/11/2025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406642C1-3797-4199-8D41-C195D29B4D2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5764584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06642C1-3797-4199-8D41-C195D29B4D27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8513694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B517086-0A7B-B8E6-DE9B-611427753343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48667AAA-26F9-8B32-0678-7452490B6E7E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182A465-CD41-C153-D7B4-DC4E5496EF3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277553-F296-4DFB-BD15-770B47FF2CCF}" type="datetimeFigureOut">
              <a:rPr lang="en-GB" smtClean="0"/>
              <a:t>16/11/2025</a:t>
            </a:fld>
            <a:endParaRPr lang="en-GB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B81C78A-785E-C5BE-1DC8-A11A9FACB37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5685B72-E2C2-E9E0-DF84-E2300BBBA7A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1F8E63-D4E6-420C-B763-C5977E96A00A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16092886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68E77F6-58FD-1674-FBB7-7B665EBF384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C7596EE-1FD0-E9BB-0AD0-534F2EE2A4D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5FE2B99-32D4-0AE9-E9ED-8879A598B3F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277553-F296-4DFB-BD15-770B47FF2CCF}" type="datetimeFigureOut">
              <a:rPr lang="en-GB" smtClean="0"/>
              <a:t>16/11/2025</a:t>
            </a:fld>
            <a:endParaRPr lang="en-GB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76B858B-6D2B-C25B-DF05-DD735A44F37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D683244-059A-FFC7-1666-1696E23117F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1F8E63-D4E6-420C-B763-C5977E96A00A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11256451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B248D56-24D5-48AC-4457-EBC6A93BAC6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CCF94F9-0FC3-D24E-F236-B837FF2EA82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CB4ACC7-352E-7F53-EA36-6B21E03C950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277553-F296-4DFB-BD15-770B47FF2CCF}" type="datetimeFigureOut">
              <a:rPr lang="en-GB" smtClean="0"/>
              <a:t>16/11/2025</a:t>
            </a:fld>
            <a:endParaRPr lang="en-GB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9ABC194-4575-5A26-389F-AA592D27846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E8B9179-297C-A850-65FA-99C966770D5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1F8E63-D4E6-420C-B763-C5977E96A00A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08716298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198E98C-E281-E6FB-7669-BD5529BB9CC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AAF649E-45DA-F167-F0AF-8607132598AA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1BA1647-C130-C1C9-9E5C-0C668800BC9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FD77A71-D2CF-3F0B-960A-14DFEC9E690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277553-F296-4DFB-BD15-770B47FF2CCF}" type="datetimeFigureOut">
              <a:rPr lang="en-GB" smtClean="0"/>
              <a:t>16/11/2025</a:t>
            </a:fld>
            <a:endParaRPr lang="en-GB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708F349-5B17-3B3B-323B-73537170879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5DC9F0B-BF84-9B1F-07FE-4AA658120C5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1F8E63-D4E6-420C-B763-C5977E96A00A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20444932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0477FA9-AF50-E374-1CD7-6A316475748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1EEADF8-33A2-2948-C645-2CADF1979D2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C0BD892-1D74-34C9-5BD5-E05919E9968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DE3B58F7-B674-4EA5-12F2-BA8F8404072F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90C9D8C0-506A-E427-C1D2-788A3B5DA8EE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8440486D-B061-A692-ECB1-674CE6E7A34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277553-F296-4DFB-BD15-770B47FF2CCF}" type="datetimeFigureOut">
              <a:rPr lang="en-GB" smtClean="0"/>
              <a:t>16/11/2025</a:t>
            </a:fld>
            <a:endParaRPr lang="en-GB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79A86DB8-4688-68A3-BAD0-2DE3221B688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6AB54931-FF3C-303C-47CA-5BB106166E6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1F8E63-D4E6-420C-B763-C5977E96A00A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9247872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0AA1F0A-E5FC-C869-6FB4-643EFC4E4B6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4D723C00-3F4F-A73B-C468-E0D512AE4D1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277553-F296-4DFB-BD15-770B47FF2CCF}" type="datetimeFigureOut">
              <a:rPr lang="en-GB" smtClean="0"/>
              <a:t>16/11/2025</a:t>
            </a:fld>
            <a:endParaRPr lang="en-GB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64475C5C-05A4-33DF-4685-C5ABB27D30F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57D8C15D-F12E-6FCB-AEE5-66FD4D3EDE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1F8E63-D4E6-420C-B763-C5977E96A00A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99817513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1D7341A8-618A-745C-ACF8-16F5F3D82D9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277553-F296-4DFB-BD15-770B47FF2CCF}" type="datetimeFigureOut">
              <a:rPr lang="en-GB" smtClean="0"/>
              <a:t>16/11/2025</a:t>
            </a:fld>
            <a:endParaRPr lang="en-GB" dirty="0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5140A855-E0D0-3048-0794-584BEE3ECBC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9A46B83A-96B1-01DC-A806-7809F9F6A41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1F8E63-D4E6-420C-B763-C5977E96A00A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08296011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09ED3EF-E4D5-643A-BF4F-06708184550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18345B8-1926-C9DA-D730-EDB6E2D27DF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24D69C87-D890-D23C-6418-D5F447A80931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4ADF4BF-4B35-E3C3-C4C8-9B055F20343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277553-F296-4DFB-BD15-770B47FF2CCF}" type="datetimeFigureOut">
              <a:rPr lang="en-GB" smtClean="0"/>
              <a:t>16/11/2025</a:t>
            </a:fld>
            <a:endParaRPr lang="en-GB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217013E-0C48-3BC2-8C58-A9ABE6FB583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CEF5A03-93DA-A656-3297-42FCA909579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1F8E63-D4E6-420C-B763-C5977E96A00A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21893910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7373C8B-F61A-2AFD-A28D-B191FD3DC2B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E4746556-67B5-18F3-BE76-C121EFBA9F0E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429A14B4-B172-BCBA-911C-C996DAB08BFE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60A2D9A-52B6-24A3-83F5-C25CA194B31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277553-F296-4DFB-BD15-770B47FF2CCF}" type="datetimeFigureOut">
              <a:rPr lang="en-GB" smtClean="0"/>
              <a:t>16/11/2025</a:t>
            </a:fld>
            <a:endParaRPr lang="en-GB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B327DE7-4575-FB48-8324-13D23B27B76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1A3813D-3444-A598-D2CC-C773CA66639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1F8E63-D4E6-420C-B763-C5977E96A00A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30475182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AD2AC68-DB7B-9188-5E2B-AED24F5D0E1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106E9E37-60F0-D94C-E900-7ACA32E8489B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3BDB9A1-BFB7-299B-0756-2467AD40D14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277553-F296-4DFB-BD15-770B47FF2CCF}" type="datetimeFigureOut">
              <a:rPr lang="en-GB" smtClean="0"/>
              <a:t>16/11/2025</a:t>
            </a:fld>
            <a:endParaRPr lang="en-GB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64FCCA0-A162-44E0-B170-BE5237E0FCF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CCF2811-5F67-0B61-92AC-DF6B1F251A6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1F8E63-D4E6-420C-B763-C5977E96A00A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0500623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CE6A15E7-8331-DE16-12AA-82D0904FF0FE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1BEF1A17-E7B2-EDA3-A26F-C46981A0569C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E40515F-E530-3520-AC88-B9AD4D97DB8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277553-F296-4DFB-BD15-770B47FF2CCF}" type="datetimeFigureOut">
              <a:rPr lang="en-GB" smtClean="0"/>
              <a:t>16/11/2025</a:t>
            </a:fld>
            <a:endParaRPr lang="en-GB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B0C2A85-C1E1-F474-A77F-8570C0DA80F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1FBAA9F-2510-2118-460C-454F7780024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1F8E63-D4E6-420C-B763-C5977E96A00A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93244982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F7500896-471E-0CAA-5BB4-72AC2FEB991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85E81BE-EB7E-F9D3-45D8-28F546E5F5D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4D8CA30-07B0-46F4-7D56-34523B057A6A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5F277553-F296-4DFB-BD15-770B47FF2CCF}" type="datetimeFigureOut">
              <a:rPr lang="en-GB" smtClean="0"/>
              <a:t>16/11/2025</a:t>
            </a:fld>
            <a:endParaRPr lang="en-GB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6C12CA4-A5B2-8B4E-17EA-2AFA4AB17C20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D7E9CFD-05B7-9819-B608-4DB1049B4D7A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9F1F8E63-D4E6-420C-B763-C5977E96A00A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3238817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7" Type="http://schemas.openxmlformats.org/officeDocument/2006/relationships/image" Target="../media/image6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5.png"/><Relationship Id="rId5" Type="http://schemas.openxmlformats.org/officeDocument/2006/relationships/image" Target="../media/image4.jpeg"/><Relationship Id="rId4" Type="http://schemas.openxmlformats.org/officeDocument/2006/relationships/image" Target="../media/image3.png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hyperlink" Target="https://doi.org/10.1136/bmj.280.6207.66" TargetMode="External"/><Relationship Id="rId13" Type="http://schemas.openxmlformats.org/officeDocument/2006/relationships/hyperlink" Target="https://doi.org/10.1016/s0140-6736(21)01730-x" TargetMode="External"/><Relationship Id="rId18" Type="http://schemas.openxmlformats.org/officeDocument/2006/relationships/hyperlink" Target="https://www.linkedin.com/posts/birmingham-and-solihull-mental-health-nhs-foundation-trust_schizophreniaawarenessday-bsmhft-endthestigma-activity-7354426433286356992-aTkQ" TargetMode="External"/><Relationship Id="rId26" Type="http://schemas.openxmlformats.org/officeDocument/2006/relationships/hyperlink" Target="https://doi.org/10.1093/schbul/sbq113" TargetMode="External"/><Relationship Id="rId3" Type="http://schemas.openxmlformats.org/officeDocument/2006/relationships/hyperlink" Target="https://doi.org/10.7759/cureus.39549" TargetMode="External"/><Relationship Id="rId21" Type="http://schemas.openxmlformats.org/officeDocument/2006/relationships/hyperlink" Target="https://doi.org/10.1016/0736-4679(95)02022-5" TargetMode="External"/><Relationship Id="rId7" Type="http://schemas.openxmlformats.org/officeDocument/2006/relationships/hyperlink" Target="https://doi.org/10.1177/0022167817745621" TargetMode="External"/><Relationship Id="rId12" Type="http://schemas.openxmlformats.org/officeDocument/2006/relationships/hyperlink" Target="https://doi.org/10.31887/dcns.2010.12.3/ajablensky" TargetMode="External"/><Relationship Id="rId17" Type="http://schemas.openxmlformats.org/officeDocument/2006/relationships/hyperlink" Target="https://www.nhs.uk/mental-health/conditions/schizophrenia/treatment/" TargetMode="External"/><Relationship Id="rId25" Type="http://schemas.openxmlformats.org/officeDocument/2006/relationships/hyperlink" Target="https://thewrightinitiative.com/misc/age-range-for-schizophrenia.html" TargetMode="External"/><Relationship Id="rId2" Type="http://schemas.openxmlformats.org/officeDocument/2006/relationships/hyperlink" Target="https://doi.org/10.1016/j.amsu.2022.104666" TargetMode="External"/><Relationship Id="rId16" Type="http://schemas.openxmlformats.org/officeDocument/2006/relationships/hyperlink" Target="https://www.nhs.uk/mental-health/conditions/schizophrenia/overview/" TargetMode="External"/><Relationship Id="rId20" Type="http://schemas.openxmlformats.org/officeDocument/2006/relationships/hyperlink" Target="https://www.rcpsych.ac.uk/mental-health/mental-illnesses-and-mental-health-problems/schizophrenia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behaviourhelp.com/a-z-conditions-disorders/schizophrenia" TargetMode="External"/><Relationship Id="rId11" Type="http://schemas.openxmlformats.org/officeDocument/2006/relationships/hyperlink" Target="https://hopeway.org/diagnoses/schizophrenia-spectrum-other-psychotic-disorders" TargetMode="External"/><Relationship Id="rId24" Type="http://schemas.openxmlformats.org/officeDocument/2006/relationships/hyperlink" Target="https://www.who.int/news-room/fact-sheets/detail/schizophrenia" TargetMode="External"/><Relationship Id="rId5" Type="http://schemas.openxmlformats.org/officeDocument/2006/relationships/hyperlink" Target="https://whitelightbh.com/resources/mental-health/schizophrenia/" TargetMode="External"/><Relationship Id="rId15" Type="http://schemas.openxmlformats.org/officeDocument/2006/relationships/hyperlink" Target="https://livingwithschizophreniauk.org/information-sheets/schizophrenia-a-brief-history/" TargetMode="External"/><Relationship Id="rId23" Type="http://schemas.openxmlformats.org/officeDocument/2006/relationships/hyperlink" Target="https://icd.who.int/browse/2025-01/mms/en#405565289" TargetMode="External"/><Relationship Id="rId10" Type="http://schemas.openxmlformats.org/officeDocument/2006/relationships/hyperlink" Target="https://www.braincouncil.eu/projects/rethinking-schizophrenia/" TargetMode="External"/><Relationship Id="rId19" Type="http://schemas.openxmlformats.org/officeDocument/2006/relationships/hyperlink" Target="https://www.nice.org.uk/guidance/cg178/chapter/Recommendations#promoting-recovery-and-possible-future-care" TargetMode="External"/><Relationship Id="rId4" Type="http://schemas.openxmlformats.org/officeDocument/2006/relationships/hyperlink" Target="https://doi.org/10.1176/appi.books.9780890425787" TargetMode="External"/><Relationship Id="rId9" Type="http://schemas.openxmlformats.org/officeDocument/2006/relationships/hyperlink" Target="https://doi.org/10.1186/s12888-023-05332-4" TargetMode="External"/><Relationship Id="rId14" Type="http://schemas.openxmlformats.org/officeDocument/2006/relationships/hyperlink" Target="https://doi.org/10.4088/jcp.17m11776" TargetMode="External"/><Relationship Id="rId22" Type="http://schemas.openxmlformats.org/officeDocument/2006/relationships/hyperlink" Target="https://doi.org/10.4103/0253-7176.108193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: Rounded Corners 5">
            <a:extLst>
              <a:ext uri="{FF2B5EF4-FFF2-40B4-BE49-F238E27FC236}">
                <a16:creationId xmlns:a16="http://schemas.microsoft.com/office/drawing/2014/main" id="{F47C0C98-9DB3-D0C5-DF62-1C5B7F625AEF}"/>
              </a:ext>
            </a:extLst>
          </p:cNvPr>
          <p:cNvSpPr/>
          <p:nvPr/>
        </p:nvSpPr>
        <p:spPr>
          <a:xfrm>
            <a:off x="438911" y="1651644"/>
            <a:ext cx="5579333" cy="777240"/>
          </a:xfrm>
          <a:prstGeom prst="roundRect">
            <a:avLst/>
          </a:prstGeom>
          <a:noFill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GB" b="1" dirty="0">
                <a:solidFill>
                  <a:schemeClr val="tx1"/>
                </a:solidFill>
              </a:rPr>
              <a:t>Student Name: Salma Bibi </a:t>
            </a:r>
          </a:p>
        </p:txBody>
      </p:sp>
      <p:sp>
        <p:nvSpPr>
          <p:cNvPr id="7" name="Rectangle: Rounded Corners 6">
            <a:extLst>
              <a:ext uri="{FF2B5EF4-FFF2-40B4-BE49-F238E27FC236}">
                <a16:creationId xmlns:a16="http://schemas.microsoft.com/office/drawing/2014/main" id="{FAC94C40-FC58-11D3-B784-2D610CF944DB}"/>
              </a:ext>
            </a:extLst>
          </p:cNvPr>
          <p:cNvSpPr/>
          <p:nvPr/>
        </p:nvSpPr>
        <p:spPr>
          <a:xfrm>
            <a:off x="438912" y="2703327"/>
            <a:ext cx="5579333" cy="777240"/>
          </a:xfrm>
          <a:prstGeom prst="roundRect">
            <a:avLst/>
          </a:prstGeom>
          <a:noFill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GB" b="1" dirty="0">
                <a:solidFill>
                  <a:schemeClr val="tx1"/>
                </a:solidFill>
              </a:rPr>
              <a:t>Student Number: 2315819 </a:t>
            </a:r>
          </a:p>
        </p:txBody>
      </p:sp>
      <p:sp>
        <p:nvSpPr>
          <p:cNvPr id="8" name="Rectangle: Rounded Corners 7">
            <a:extLst>
              <a:ext uri="{FF2B5EF4-FFF2-40B4-BE49-F238E27FC236}">
                <a16:creationId xmlns:a16="http://schemas.microsoft.com/office/drawing/2014/main" id="{7688054F-F214-F309-B403-27096C412965}"/>
              </a:ext>
            </a:extLst>
          </p:cNvPr>
          <p:cNvSpPr/>
          <p:nvPr/>
        </p:nvSpPr>
        <p:spPr>
          <a:xfrm>
            <a:off x="438912" y="3764528"/>
            <a:ext cx="5579332" cy="777240"/>
          </a:xfrm>
          <a:prstGeom prst="roundRect">
            <a:avLst/>
          </a:prstGeom>
          <a:noFill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GB" sz="1600" b="1" dirty="0">
                <a:solidFill>
                  <a:schemeClr val="tx1"/>
                </a:solidFill>
              </a:rPr>
              <a:t>BMHP6029_BIRM – Component 1 – Poster Presentation  </a:t>
            </a:r>
          </a:p>
        </p:txBody>
      </p:sp>
      <p:sp>
        <p:nvSpPr>
          <p:cNvPr id="9" name="Rectangle: Rounded Corners 8">
            <a:extLst>
              <a:ext uri="{FF2B5EF4-FFF2-40B4-BE49-F238E27FC236}">
                <a16:creationId xmlns:a16="http://schemas.microsoft.com/office/drawing/2014/main" id="{6E88BE97-5180-972C-808D-40C2D1F954DA}"/>
              </a:ext>
            </a:extLst>
          </p:cNvPr>
          <p:cNvSpPr/>
          <p:nvPr/>
        </p:nvSpPr>
        <p:spPr>
          <a:xfrm>
            <a:off x="801933" y="342776"/>
            <a:ext cx="10516100" cy="777240"/>
          </a:xfrm>
          <a:prstGeom prst="roundRect">
            <a:avLst/>
          </a:prstGeo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GB" b="1" dirty="0">
                <a:solidFill>
                  <a:schemeClr val="tx1"/>
                </a:solidFill>
              </a:rPr>
              <a:t>The Historical And Contemporary Treatment And Provision Of Care Surrounding Schizophrenia 6A20  </a:t>
            </a:r>
          </a:p>
        </p:txBody>
      </p:sp>
      <p:pic>
        <p:nvPicPr>
          <p:cNvPr id="2050" name="Picture 2" descr="Understanding Schizophrenia: Symptoms, Causes, and Support | Birmingham and  Solihull Mental Health NHS Foundation Trust posted on the topic | LinkedIn">
            <a:extLst>
              <a:ext uri="{FF2B5EF4-FFF2-40B4-BE49-F238E27FC236}">
                <a16:creationId xmlns:a16="http://schemas.microsoft.com/office/drawing/2014/main" id="{A997DB88-AF69-F246-8086-9B32A60EAD06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aturation sat="200000"/>
                    </a14:imgEffect>
                    <a14:imgEffect>
                      <a14:brightnessContrast contrast="-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5193" t="2857" b="12789"/>
          <a:stretch>
            <a:fillRect/>
          </a:stretch>
        </p:blipFill>
        <p:spPr bwMode="auto">
          <a:xfrm>
            <a:off x="6369403" y="1264731"/>
            <a:ext cx="5282431" cy="5453309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Rectangle: Rounded Corners 1">
            <a:extLst>
              <a:ext uri="{FF2B5EF4-FFF2-40B4-BE49-F238E27FC236}">
                <a16:creationId xmlns:a16="http://schemas.microsoft.com/office/drawing/2014/main" id="{639635A0-83EB-24C0-5D3A-AD68CE719F6F}"/>
              </a:ext>
            </a:extLst>
          </p:cNvPr>
          <p:cNvSpPr/>
          <p:nvPr/>
        </p:nvSpPr>
        <p:spPr>
          <a:xfrm>
            <a:off x="438912" y="4816211"/>
            <a:ext cx="5579332" cy="777240"/>
          </a:xfrm>
          <a:prstGeom prst="roundRect">
            <a:avLst/>
          </a:prstGeom>
          <a:noFill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US" b="1" dirty="0">
                <a:solidFill>
                  <a:schemeClr val="tx1"/>
                </a:solidFill>
              </a:rPr>
              <a:t>Instructor Name</a:t>
            </a:r>
            <a:r>
              <a:rPr lang="en-US" dirty="0">
                <a:solidFill>
                  <a:schemeClr val="tx1"/>
                </a:solidFill>
              </a:rPr>
              <a:t>: </a:t>
            </a:r>
            <a:r>
              <a:rPr lang="en-US" b="1" dirty="0">
                <a:solidFill>
                  <a:schemeClr val="tx1"/>
                </a:solidFill>
              </a:rPr>
              <a:t>Kennedy Obohwemu</a:t>
            </a:r>
            <a:endParaRPr lang="en-GB" b="1" dirty="0">
              <a:solidFill>
                <a:schemeClr val="tx1"/>
              </a:solidFill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6033DECD-006B-776C-5B54-015772DBDDFE}"/>
              </a:ext>
            </a:extLst>
          </p:cNvPr>
          <p:cNvSpPr txBox="1"/>
          <p:nvPr/>
        </p:nvSpPr>
        <p:spPr>
          <a:xfrm>
            <a:off x="10426692" y="6207447"/>
            <a:ext cx="1271296" cy="30777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(NHS, 2025)</a:t>
            </a:r>
            <a:endParaRPr kumimoji="0" lang="en-US" altLang="en-US" sz="14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47946418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 Box 2">
            <a:extLst>
              <a:ext uri="{FF2B5EF4-FFF2-40B4-BE49-F238E27FC236}">
                <a16:creationId xmlns:a16="http://schemas.microsoft.com/office/drawing/2014/main" id="{EC340105-636F-B266-B252-0B32EEC34B91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0" y="7687"/>
            <a:ext cx="4622800" cy="1699793"/>
          </a:xfrm>
          <a:prstGeom prst="rect">
            <a:avLst/>
          </a:prstGeom>
          <a:solidFill>
            <a:srgbClr val="FFFFFF"/>
          </a:solidFill>
          <a:ln w="9525">
            <a:solidFill>
              <a:srgbClr val="000000"/>
            </a:solidFill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0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Introduction</a:t>
            </a:r>
            <a:r>
              <a:rPr kumimoji="0" lang="en-US" altLang="en-US" sz="1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: </a:t>
            </a:r>
            <a:endParaRPr kumimoji="0" lang="en-US" altLang="en-US" sz="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The group of disorders known as </a:t>
            </a:r>
            <a:r>
              <a:rPr kumimoji="0" lang="en-US" altLang="en-US" sz="10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schizophrenia</a:t>
            </a:r>
            <a:r>
              <a:rPr kumimoji="0" lang="en-US" altLang="en-US" sz="1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or other primary </a:t>
            </a:r>
            <a:r>
              <a:rPr kumimoji="0" lang="en-US" altLang="en-US" sz="10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psychotic disorders</a:t>
            </a:r>
            <a:r>
              <a:rPr kumimoji="0" lang="en-US" altLang="en-US" sz="1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are defined by notable impairments in </a:t>
            </a:r>
            <a:r>
              <a:rPr kumimoji="0" lang="en-US" altLang="en-US" sz="10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reality testing </a:t>
            </a:r>
            <a:r>
              <a:rPr kumimoji="0" lang="en-US" altLang="en-US" sz="1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and </a:t>
            </a:r>
            <a:r>
              <a:rPr kumimoji="0" lang="en-US" altLang="en-US" sz="10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behavioural changes</a:t>
            </a:r>
            <a:r>
              <a:rPr kumimoji="0" lang="en-US" altLang="en-US" sz="1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, as evidenced by symptoms like </a:t>
            </a:r>
            <a:r>
              <a:rPr kumimoji="0" lang="en-US" altLang="en-US" sz="10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delusions</a:t>
            </a:r>
            <a:r>
              <a:rPr kumimoji="0" lang="en-US" altLang="en-US" sz="1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, </a:t>
            </a:r>
            <a:r>
              <a:rPr kumimoji="0" lang="en-US" altLang="en-US" sz="10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hallucinations</a:t>
            </a:r>
            <a:r>
              <a:rPr kumimoji="0" lang="en-US" altLang="en-US" sz="1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, formal thought disorder (usually exhibited as </a:t>
            </a:r>
            <a:r>
              <a:rPr kumimoji="0" lang="en-US" altLang="en-US" sz="10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disorganized speech</a:t>
            </a:r>
            <a:r>
              <a:rPr kumimoji="0" lang="en-US" altLang="en-US" sz="1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), and </a:t>
            </a:r>
            <a:r>
              <a:rPr kumimoji="0" lang="en-US" altLang="en-US" sz="10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disorganized behaviour</a:t>
            </a:r>
            <a:r>
              <a:rPr kumimoji="0" lang="en-US" altLang="en-US" sz="1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. (WHO, 2025). Schizophrenia is a chronic mental disorders. It leads to several kinds of psychological problems(NHS, 2023).</a:t>
            </a:r>
            <a:endParaRPr kumimoji="0" lang="en-US" altLang="en-US" sz="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According to </a:t>
            </a:r>
            <a:r>
              <a:rPr kumimoji="0" lang="en-US" altLang="en-US" sz="10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DSM 5</a:t>
            </a:r>
            <a:r>
              <a:rPr kumimoji="0" lang="en-US" altLang="en-US" sz="1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, for at least six months, there must be constant indications of disturbance with at least one month of symptoms before onset (American Psychiatric Association, 2022).</a:t>
            </a:r>
            <a:endParaRPr kumimoji="0" lang="en-US" altLang="en-US" sz="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pic>
        <p:nvPicPr>
          <p:cNvPr id="2049" name="Picture 27" descr="Schizophrenia Spectrum and Other Psychotic Disorders | HopeWay">
            <a:extLst>
              <a:ext uri="{FF2B5EF4-FFF2-40B4-BE49-F238E27FC236}">
                <a16:creationId xmlns:a16="http://schemas.microsoft.com/office/drawing/2014/main" id="{E7D7A22D-D06C-7952-5D4B-21E36CC7EF3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638" y="1754606"/>
            <a:ext cx="1171575" cy="28829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 Box 4">
            <a:extLst>
              <a:ext uri="{FF2B5EF4-FFF2-40B4-BE49-F238E27FC236}">
                <a16:creationId xmlns:a16="http://schemas.microsoft.com/office/drawing/2014/main" id="{50EDD713-B9F1-223A-1A5B-D5CAF0174198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0638" y="4537890"/>
            <a:ext cx="950912" cy="226552"/>
          </a:xfrm>
          <a:prstGeom prst="rect">
            <a:avLst/>
          </a:prstGeom>
          <a:solidFill>
            <a:srgbClr val="FFFFFF"/>
          </a:solidFill>
          <a:ln w="9525">
            <a:solidFill>
              <a:srgbClr val="000000"/>
            </a:solidFill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1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(NHS, 2023)</a:t>
            </a:r>
            <a:endParaRPr kumimoji="0" lang="en-US" altLang="en-US" sz="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sp>
        <p:nvSpPr>
          <p:cNvPr id="6" name="Text Box 10">
            <a:extLst>
              <a:ext uri="{FF2B5EF4-FFF2-40B4-BE49-F238E27FC236}">
                <a16:creationId xmlns:a16="http://schemas.microsoft.com/office/drawing/2014/main" id="{27FA2B97-6167-67D8-7F23-B60D7FC7DF14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4686633" y="68659"/>
            <a:ext cx="5676900" cy="1102415"/>
          </a:xfrm>
          <a:prstGeom prst="rect">
            <a:avLst/>
          </a:prstGeom>
          <a:solidFill>
            <a:srgbClr val="FFFFFF"/>
          </a:solidFill>
          <a:ln w="9525">
            <a:solidFill>
              <a:srgbClr val="000000"/>
            </a:solidFill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0" fontAlgn="base" hangingPunct="0">
              <a:spcBef>
                <a:spcPct val="0"/>
              </a:spcBef>
              <a:spcAft>
                <a:spcPct val="0"/>
              </a:spcAft>
              <a:tabLst>
                <a:tab pos="457200" algn="l"/>
              </a:tabLs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eaLnBrk="0" fontAlgn="base" hangingPunct="0">
              <a:spcBef>
                <a:spcPct val="0"/>
              </a:spcBef>
              <a:spcAft>
                <a:spcPct val="0"/>
              </a:spcAft>
              <a:tabLst>
                <a:tab pos="457200" algn="l"/>
              </a:tabLs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eaLnBrk="0" fontAlgn="base" hangingPunct="0">
              <a:spcBef>
                <a:spcPct val="0"/>
              </a:spcBef>
              <a:spcAft>
                <a:spcPct val="0"/>
              </a:spcAft>
              <a:tabLst>
                <a:tab pos="457200" algn="l"/>
              </a:tabLs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eaLnBrk="0" fontAlgn="base" hangingPunct="0">
              <a:spcBef>
                <a:spcPct val="0"/>
              </a:spcBef>
              <a:spcAft>
                <a:spcPct val="0"/>
              </a:spcAft>
              <a:tabLst>
                <a:tab pos="457200" algn="l"/>
              </a:tabLs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eaLnBrk="0" fontAlgn="base" hangingPunct="0">
              <a:spcBef>
                <a:spcPct val="0"/>
              </a:spcBef>
              <a:spcAft>
                <a:spcPct val="0"/>
              </a:spcAft>
              <a:tabLst>
                <a:tab pos="457200" algn="l"/>
              </a:tabLs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eaLnBrk="0" fontAlgn="base" hangingPunct="0">
              <a:spcBef>
                <a:spcPct val="0"/>
              </a:spcBef>
              <a:spcAft>
                <a:spcPct val="0"/>
              </a:spcAft>
              <a:tabLst>
                <a:tab pos="457200" algn="l"/>
              </a:tabLs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eaLnBrk="0" fontAlgn="base" hangingPunct="0">
              <a:spcBef>
                <a:spcPct val="0"/>
              </a:spcBef>
              <a:spcAft>
                <a:spcPct val="0"/>
              </a:spcAft>
              <a:tabLst>
                <a:tab pos="457200" algn="l"/>
              </a:tabLs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eaLnBrk="0" fontAlgn="base" hangingPunct="0">
              <a:spcBef>
                <a:spcPct val="0"/>
              </a:spcBef>
              <a:spcAft>
                <a:spcPct val="0"/>
              </a:spcAft>
              <a:tabLst>
                <a:tab pos="457200" algn="l"/>
              </a:tabLs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eaLnBrk="0" fontAlgn="base" hangingPunct="0">
              <a:spcBef>
                <a:spcPct val="0"/>
              </a:spcBef>
              <a:spcAft>
                <a:spcPct val="0"/>
              </a:spcAft>
              <a:tabLst>
                <a:tab pos="457200" algn="l"/>
              </a:tabLs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>
                <a:tab pos="457200" algn="l"/>
              </a:tabLst>
            </a:pPr>
            <a:r>
              <a:rPr kumimoji="0" lang="en-US" altLang="en-US" sz="10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Prevalence</a:t>
            </a:r>
            <a:r>
              <a:rPr kumimoji="0" lang="en-US" altLang="en-US" sz="1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:  </a:t>
            </a:r>
            <a:endParaRPr kumimoji="0" lang="en-US" altLang="en-US" sz="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>
                <a:tab pos="457200" algn="l"/>
              </a:tabLst>
            </a:pPr>
            <a:r>
              <a:rPr kumimoji="0" lang="en-US" altLang="en-US" sz="1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Approximately 2</a:t>
            </a:r>
            <a:r>
              <a:rPr kumimoji="0" lang="en-US" altLang="en-US" sz="10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3 million individuals globally</a:t>
            </a:r>
            <a:r>
              <a:rPr kumimoji="0" lang="en-US" altLang="en-US" sz="1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, or </a:t>
            </a:r>
            <a:r>
              <a:rPr kumimoji="0" lang="en-US" altLang="en-US" sz="10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1 in 345 </a:t>
            </a:r>
            <a:r>
              <a:rPr kumimoji="0" lang="en-US" altLang="en-US" sz="1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persons (0.29%), suffer from schizophrenia. </a:t>
            </a:r>
            <a:endParaRPr kumimoji="0" lang="en-US" altLang="en-US" sz="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>
                <a:tab pos="457200" algn="l"/>
              </a:tabLst>
            </a:pPr>
            <a:r>
              <a:rPr kumimoji="0" lang="en-US" altLang="en-US" sz="1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Among adults, </a:t>
            </a:r>
            <a:r>
              <a:rPr kumimoji="0" lang="en-US" altLang="en-US" sz="10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1 in 233</a:t>
            </a:r>
            <a:r>
              <a:rPr kumimoji="0" lang="en-US" altLang="en-US" sz="1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, or </a:t>
            </a:r>
            <a:r>
              <a:rPr kumimoji="0" lang="en-US" altLang="en-US" sz="10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0.43%</a:t>
            </a:r>
            <a:r>
              <a:rPr kumimoji="0" lang="en-US" altLang="en-US" sz="1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(World Health Organization, 2022).</a:t>
            </a:r>
            <a:endParaRPr kumimoji="0" lang="en-US" altLang="en-US" sz="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>
                <a:tab pos="457200" algn="l"/>
              </a:tabLst>
            </a:pPr>
            <a:r>
              <a:rPr kumimoji="0" lang="en-US" altLang="en-US" sz="1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Over </a:t>
            </a:r>
            <a:r>
              <a:rPr kumimoji="0" lang="en-US" altLang="en-US" sz="10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685,000 people </a:t>
            </a:r>
            <a:r>
              <a:rPr kumimoji="0" lang="en-US" altLang="en-US" sz="1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(1% of the population) live in the </a:t>
            </a:r>
            <a:r>
              <a:rPr kumimoji="0" lang="en-US" altLang="en-US" sz="10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UK </a:t>
            </a:r>
            <a:r>
              <a:rPr kumimoji="0" lang="en-US" altLang="en-US" sz="1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(Royal College of Psychiatrists, 2015).</a:t>
            </a:r>
            <a:r>
              <a:rPr kumimoji="0" lang="en-US" altLang="en-US" sz="10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 </a:t>
            </a:r>
            <a:endParaRPr kumimoji="0" lang="en-US" altLang="en-US" sz="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>
                <a:tab pos="457200" algn="l"/>
              </a:tabLst>
            </a:pP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sp>
        <p:nvSpPr>
          <p:cNvPr id="7" name="Text Box 2">
            <a:extLst>
              <a:ext uri="{FF2B5EF4-FFF2-40B4-BE49-F238E27FC236}">
                <a16:creationId xmlns:a16="http://schemas.microsoft.com/office/drawing/2014/main" id="{4092A4D1-A33F-1733-56F1-E81BDB605C9C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162844" y="1740946"/>
            <a:ext cx="3423444" cy="1177048"/>
          </a:xfrm>
          <a:prstGeom prst="rect">
            <a:avLst/>
          </a:prstGeom>
          <a:solidFill>
            <a:srgbClr val="FFFFFF"/>
          </a:solidFill>
          <a:ln w="9525">
            <a:solidFill>
              <a:srgbClr val="000000"/>
            </a:solidFill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000" b="1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Historical Context</a:t>
            </a:r>
            <a:endParaRPr kumimoji="0" lang="en-US" altLang="en-US" sz="8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0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In the </a:t>
            </a:r>
            <a:r>
              <a:rPr kumimoji="0" lang="en-US" altLang="en-US" sz="1000" b="1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19th century</a:t>
            </a:r>
            <a:r>
              <a:rPr kumimoji="0" lang="en-US" altLang="en-US" sz="10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, Dr. </a:t>
            </a:r>
            <a:r>
              <a:rPr kumimoji="0" lang="en-US" altLang="en-US" sz="1000" b="1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Emil Krapelin </a:t>
            </a:r>
            <a:r>
              <a:rPr kumimoji="0" lang="en-US" altLang="en-US" sz="10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was the first to describe schizophrenia. He coined the phrase "premature dementia," or "</a:t>
            </a:r>
            <a:r>
              <a:rPr kumimoji="0" lang="en-US" altLang="en-US" sz="1000" b="1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Dementia Praecox</a:t>
            </a:r>
            <a:r>
              <a:rPr kumimoji="0" lang="en-US" altLang="en-US" sz="10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." Krapelin's theories on the diagnosis of the disorder were expanded upon by Eugen Bleuler, who also coined the name schizophrenia (Jablensky, 2010)</a:t>
            </a:r>
            <a:endParaRPr kumimoji="0" lang="en-US" altLang="en-US" sz="8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18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sp>
        <p:nvSpPr>
          <p:cNvPr id="9" name="Text Box 5">
            <a:extLst>
              <a:ext uri="{FF2B5EF4-FFF2-40B4-BE49-F238E27FC236}">
                <a16:creationId xmlns:a16="http://schemas.microsoft.com/office/drawing/2014/main" id="{39F09AF2-2085-A207-2836-4A6E0A9C65DE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192213" y="3012574"/>
            <a:ext cx="6096000" cy="1422400"/>
          </a:xfrm>
          <a:prstGeom prst="rect">
            <a:avLst/>
          </a:prstGeom>
          <a:solidFill>
            <a:srgbClr val="FFFFFF"/>
          </a:solidFill>
          <a:ln w="9525">
            <a:solidFill>
              <a:srgbClr val="000000"/>
            </a:solidFill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0" fontAlgn="base" hangingPunct="0">
              <a:spcBef>
                <a:spcPct val="0"/>
              </a:spcBef>
              <a:spcAft>
                <a:spcPct val="0"/>
              </a:spcAft>
              <a:tabLst>
                <a:tab pos="457200" algn="l"/>
              </a:tabLs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eaLnBrk="0" fontAlgn="base" hangingPunct="0">
              <a:spcBef>
                <a:spcPct val="0"/>
              </a:spcBef>
              <a:spcAft>
                <a:spcPct val="0"/>
              </a:spcAft>
              <a:tabLst>
                <a:tab pos="457200" algn="l"/>
              </a:tabLs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eaLnBrk="0" fontAlgn="base" hangingPunct="0">
              <a:spcBef>
                <a:spcPct val="0"/>
              </a:spcBef>
              <a:spcAft>
                <a:spcPct val="0"/>
              </a:spcAft>
              <a:tabLst>
                <a:tab pos="457200" algn="l"/>
              </a:tabLs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eaLnBrk="0" fontAlgn="base" hangingPunct="0">
              <a:spcBef>
                <a:spcPct val="0"/>
              </a:spcBef>
              <a:spcAft>
                <a:spcPct val="0"/>
              </a:spcAft>
              <a:tabLst>
                <a:tab pos="457200" algn="l"/>
              </a:tabLs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eaLnBrk="0" fontAlgn="base" hangingPunct="0">
              <a:spcBef>
                <a:spcPct val="0"/>
              </a:spcBef>
              <a:spcAft>
                <a:spcPct val="0"/>
              </a:spcAft>
              <a:tabLst>
                <a:tab pos="457200" algn="l"/>
              </a:tabLs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eaLnBrk="0" fontAlgn="base" hangingPunct="0">
              <a:spcBef>
                <a:spcPct val="0"/>
              </a:spcBef>
              <a:spcAft>
                <a:spcPct val="0"/>
              </a:spcAft>
              <a:tabLst>
                <a:tab pos="457200" algn="l"/>
              </a:tabLs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eaLnBrk="0" fontAlgn="base" hangingPunct="0">
              <a:spcBef>
                <a:spcPct val="0"/>
              </a:spcBef>
              <a:spcAft>
                <a:spcPct val="0"/>
              </a:spcAft>
              <a:tabLst>
                <a:tab pos="457200" algn="l"/>
              </a:tabLs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eaLnBrk="0" fontAlgn="base" hangingPunct="0">
              <a:spcBef>
                <a:spcPct val="0"/>
              </a:spcBef>
              <a:spcAft>
                <a:spcPct val="0"/>
              </a:spcAft>
              <a:tabLst>
                <a:tab pos="457200" algn="l"/>
              </a:tabLs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eaLnBrk="0" fontAlgn="base" hangingPunct="0">
              <a:spcBef>
                <a:spcPct val="0"/>
              </a:spcBef>
              <a:spcAft>
                <a:spcPct val="0"/>
              </a:spcAft>
              <a:tabLst>
                <a:tab pos="457200" algn="l"/>
              </a:tabLs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>
                <a:tab pos="457200" algn="l"/>
              </a:tabLst>
            </a:pPr>
            <a:r>
              <a:rPr kumimoji="0" lang="en-US" altLang="en-US" sz="10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Conclusion and Recommendation</a:t>
            </a:r>
            <a:endParaRPr kumimoji="0" lang="en-US" altLang="en-US" sz="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>
                <a:tab pos="457200" algn="l"/>
              </a:tabLst>
            </a:pPr>
            <a:r>
              <a:rPr kumimoji="0" lang="en-US" altLang="en-US" sz="1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The </a:t>
            </a:r>
            <a:r>
              <a:rPr kumimoji="0" lang="en-US" altLang="en-US" sz="10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European Brain Council (EBC) </a:t>
            </a:r>
            <a:r>
              <a:rPr kumimoji="0" lang="en-US" altLang="en-US" sz="1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and the </a:t>
            </a:r>
            <a:r>
              <a:rPr kumimoji="0" lang="en-US" altLang="en-US" sz="10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European Psychiatric Association (EPA) </a:t>
            </a:r>
            <a:r>
              <a:rPr kumimoji="0" lang="en-US" altLang="en-US" sz="1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co-developed the </a:t>
            </a:r>
            <a:r>
              <a:rPr kumimoji="0" lang="en-US" altLang="en-US" sz="10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Rethinking the Schizophrenia Care Pathway </a:t>
            </a:r>
            <a:r>
              <a:rPr kumimoji="0" lang="en-US" altLang="en-US" sz="1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with the goal of analysing the health benefits and societal effects of the best possible healthcare therapies. </a:t>
            </a:r>
            <a:endParaRPr kumimoji="0" lang="en-US" altLang="en-US" sz="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>
                <a:tab pos="457200" algn="l"/>
              </a:tabLst>
            </a:pPr>
            <a:r>
              <a:rPr kumimoji="0" lang="en-US" altLang="en-US" sz="1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There is need to </a:t>
            </a:r>
            <a:r>
              <a:rPr kumimoji="0" lang="en-US" altLang="en-US" sz="10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enhance primary care integration </a:t>
            </a:r>
            <a:r>
              <a:rPr kumimoji="0" lang="en-US" altLang="en-US" sz="1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by providing training to general practitioners (GPs), educators, paediatricians, and others (via programs like mhGAP); </a:t>
            </a:r>
            <a:r>
              <a:rPr kumimoji="0" lang="en-US" altLang="en-US" sz="10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provide useful early diagnostic tools</a:t>
            </a:r>
            <a:r>
              <a:rPr kumimoji="0" lang="en-US" altLang="en-US" sz="1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; and </a:t>
            </a:r>
            <a:r>
              <a:rPr kumimoji="0" lang="en-US" altLang="en-US" sz="10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increase access to psychoeducational resources and tools</a:t>
            </a:r>
            <a:r>
              <a:rPr kumimoji="0" lang="en-US" altLang="en-US" sz="1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for families and carers. Introduce more digital platforms (Dominika Suchonova, 2024).</a:t>
            </a:r>
            <a:endParaRPr kumimoji="0" lang="en-US" altLang="en-US" sz="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>
                <a:tab pos="457200" algn="l"/>
              </a:tabLst>
            </a:pP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sp>
        <p:nvSpPr>
          <p:cNvPr id="11" name="Text Box 8">
            <a:extLst>
              <a:ext uri="{FF2B5EF4-FFF2-40B4-BE49-F238E27FC236}">
                <a16:creationId xmlns:a16="http://schemas.microsoft.com/office/drawing/2014/main" id="{78282795-5932-EA57-C69B-5CC2E88CA586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61913" y="5077369"/>
            <a:ext cx="7226300" cy="1660693"/>
          </a:xfrm>
          <a:prstGeom prst="rect">
            <a:avLst/>
          </a:prstGeom>
          <a:solidFill>
            <a:srgbClr val="FFFFFF"/>
          </a:solidFill>
          <a:ln w="9525">
            <a:solidFill>
              <a:srgbClr val="000000"/>
            </a:solidFill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0" fontAlgn="base" hangingPunct="0">
              <a:spcBef>
                <a:spcPct val="0"/>
              </a:spcBef>
              <a:spcAft>
                <a:spcPct val="0"/>
              </a:spcAft>
              <a:tabLst>
                <a:tab pos="457200" algn="l"/>
              </a:tabLs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eaLnBrk="0" fontAlgn="base" hangingPunct="0">
              <a:spcBef>
                <a:spcPct val="0"/>
              </a:spcBef>
              <a:spcAft>
                <a:spcPct val="0"/>
              </a:spcAft>
              <a:tabLst>
                <a:tab pos="457200" algn="l"/>
              </a:tabLs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eaLnBrk="0" fontAlgn="base" hangingPunct="0">
              <a:spcBef>
                <a:spcPct val="0"/>
              </a:spcBef>
              <a:spcAft>
                <a:spcPct val="0"/>
              </a:spcAft>
              <a:tabLst>
                <a:tab pos="457200" algn="l"/>
              </a:tabLs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eaLnBrk="0" fontAlgn="base" hangingPunct="0">
              <a:spcBef>
                <a:spcPct val="0"/>
              </a:spcBef>
              <a:spcAft>
                <a:spcPct val="0"/>
              </a:spcAft>
              <a:tabLst>
                <a:tab pos="457200" algn="l"/>
              </a:tabLs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eaLnBrk="0" fontAlgn="base" hangingPunct="0">
              <a:spcBef>
                <a:spcPct val="0"/>
              </a:spcBef>
              <a:spcAft>
                <a:spcPct val="0"/>
              </a:spcAft>
              <a:tabLst>
                <a:tab pos="457200" algn="l"/>
              </a:tabLs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eaLnBrk="0" fontAlgn="base" hangingPunct="0">
              <a:spcBef>
                <a:spcPct val="0"/>
              </a:spcBef>
              <a:spcAft>
                <a:spcPct val="0"/>
              </a:spcAft>
              <a:tabLst>
                <a:tab pos="457200" algn="l"/>
              </a:tabLs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eaLnBrk="0" fontAlgn="base" hangingPunct="0">
              <a:spcBef>
                <a:spcPct val="0"/>
              </a:spcBef>
              <a:spcAft>
                <a:spcPct val="0"/>
              </a:spcAft>
              <a:tabLst>
                <a:tab pos="457200" algn="l"/>
              </a:tabLs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eaLnBrk="0" fontAlgn="base" hangingPunct="0">
              <a:spcBef>
                <a:spcPct val="0"/>
              </a:spcBef>
              <a:spcAft>
                <a:spcPct val="0"/>
              </a:spcAft>
              <a:tabLst>
                <a:tab pos="457200" algn="l"/>
              </a:tabLs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eaLnBrk="0" fontAlgn="base" hangingPunct="0">
              <a:spcBef>
                <a:spcPct val="0"/>
              </a:spcBef>
              <a:spcAft>
                <a:spcPct val="0"/>
              </a:spcAft>
              <a:tabLst>
                <a:tab pos="457200" algn="l"/>
              </a:tabLs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>
                <a:tab pos="457200" algn="l"/>
              </a:tabLst>
            </a:pPr>
            <a:r>
              <a:rPr kumimoji="0" lang="en-US" altLang="en-US" sz="1000" b="1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Social and Cultural Impact on Treatment</a:t>
            </a:r>
            <a:endParaRPr kumimoji="0" lang="en-US" altLang="en-US" sz="8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>
                <a:tab pos="457200" algn="l"/>
              </a:tabLst>
            </a:pPr>
            <a:r>
              <a:rPr kumimoji="0" lang="en-US" altLang="en-US" sz="10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Mental hospitals often violate the fundamental human rights of individuals with schizophrenia and are ineffective at providing the care that people with mental health issues require (World Health Organisation, 2022). </a:t>
            </a:r>
            <a:endParaRPr kumimoji="0" lang="en-US" altLang="en-US" sz="8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>
                <a:tab pos="457200" algn="l"/>
              </a:tabLst>
            </a:pPr>
            <a:r>
              <a:rPr kumimoji="0" lang="en-US" altLang="en-US" sz="10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Stigma, unfavourable preconceptions, bias, and discrimination, is a major barrier to prompt psychiatric care and prevents the best possible health outcomes.</a:t>
            </a:r>
            <a:br>
              <a:rPr kumimoji="0" lang="en-US" altLang="en-US" sz="10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</a:br>
            <a:r>
              <a:rPr kumimoji="0" lang="en-US" altLang="en-US" sz="10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It can result in </a:t>
            </a:r>
            <a:r>
              <a:rPr kumimoji="0" lang="en-US" altLang="en-US" sz="1000" b="1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delayed treatment</a:t>
            </a:r>
            <a:r>
              <a:rPr kumimoji="0" lang="en-US" altLang="en-US" sz="10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, </a:t>
            </a:r>
            <a:r>
              <a:rPr kumimoji="0" lang="en-US" altLang="en-US" sz="1000" b="1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higher morbidity</a:t>
            </a:r>
            <a:r>
              <a:rPr kumimoji="0" lang="en-US" altLang="en-US" sz="10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, and a </a:t>
            </a:r>
            <a:r>
              <a:rPr kumimoji="0" lang="en-US" altLang="en-US" sz="1000" b="1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lower quality of life </a:t>
            </a:r>
            <a:r>
              <a:rPr kumimoji="0" lang="en-US" altLang="en-US" sz="10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for those with mental health issues (Ahad, Gonzalez and Junquera, 2023).</a:t>
            </a:r>
            <a:endParaRPr kumimoji="0" lang="en-US" altLang="en-US" sz="8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>
                <a:tab pos="457200" algn="l"/>
              </a:tabLst>
            </a:pPr>
            <a:r>
              <a:rPr kumimoji="0" lang="en-US" altLang="en-US" sz="10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Schizophrenia patients often view the stigma as a </a:t>
            </a:r>
            <a:r>
              <a:rPr kumimoji="0" lang="en-US" altLang="en-US" sz="1000" b="1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"second illness.“ </a:t>
            </a:r>
            <a:r>
              <a:rPr kumimoji="0" lang="en-US" altLang="en-US" sz="10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(Mannarini </a:t>
            </a:r>
            <a:r>
              <a:rPr kumimoji="0" lang="en-US" altLang="en-US" sz="1000" b="0" i="1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et al</a:t>
            </a:r>
            <a:r>
              <a:rPr kumimoji="0" lang="en-US" altLang="en-US" sz="10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., 2022).</a:t>
            </a:r>
            <a:endParaRPr kumimoji="0" lang="en-US" altLang="en-US" sz="8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>
                <a:tab pos="457200" algn="l"/>
              </a:tabLst>
            </a:pPr>
            <a:r>
              <a:rPr kumimoji="0" lang="en-US" altLang="en-US" sz="10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According to a study by Clark </a:t>
            </a:r>
            <a:r>
              <a:rPr kumimoji="0" lang="en-US" altLang="en-US" sz="1000" b="0" i="1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et al</a:t>
            </a:r>
            <a:r>
              <a:rPr kumimoji="0" lang="en-US" altLang="en-US" sz="10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. and Rowe </a:t>
            </a:r>
            <a:r>
              <a:rPr kumimoji="0" lang="en-US" altLang="en-US" sz="1000" b="0" i="1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et al</a:t>
            </a:r>
            <a:r>
              <a:rPr kumimoji="0" lang="en-US" altLang="en-US" sz="10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., psychiatrists may have a </a:t>
            </a:r>
            <a:r>
              <a:rPr kumimoji="0" lang="en-US" altLang="en-US" sz="1000" b="1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diagnostic bias due to the belief that schizophrenia is dangerous</a:t>
            </a:r>
            <a:r>
              <a:rPr kumimoji="0" lang="en-US" altLang="en-US" sz="10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. Bias may worsen the stigma attached to </a:t>
            </a:r>
            <a:r>
              <a:rPr kumimoji="0" lang="en-US" altLang="en-US" sz="1000" b="1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schizophrenia </a:t>
            </a:r>
            <a:r>
              <a:rPr kumimoji="0" lang="en-US" altLang="en-US" sz="10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(Adil, Atiq, and Ellahi, 2022). </a:t>
            </a:r>
            <a:endParaRPr kumimoji="0" lang="en-US" altLang="en-US" sz="8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>
                <a:tab pos="457200" algn="l"/>
              </a:tabLst>
            </a:pPr>
            <a:endParaRPr kumimoji="0" lang="en-US" altLang="en-US" sz="18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pic>
        <p:nvPicPr>
          <p:cNvPr id="2059" name="Picture 2">
            <a:extLst>
              <a:ext uri="{FF2B5EF4-FFF2-40B4-BE49-F238E27FC236}">
                <a16:creationId xmlns:a16="http://schemas.microsoft.com/office/drawing/2014/main" id="{ACDBB4FA-F5B1-9FF6-DFCB-EF3C1D51DD3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429875" y="20053"/>
            <a:ext cx="1762125" cy="15621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2" name="Text Box 12">
            <a:extLst>
              <a:ext uri="{FF2B5EF4-FFF2-40B4-BE49-F238E27FC236}">
                <a16:creationId xmlns:a16="http://schemas.microsoft.com/office/drawing/2014/main" id="{F009F99F-173B-F531-3F1F-7E11F4AE3AA4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0423798" y="1506442"/>
            <a:ext cx="1117600" cy="304800"/>
          </a:xfrm>
          <a:prstGeom prst="rect">
            <a:avLst/>
          </a:prstGeom>
          <a:solidFill>
            <a:srgbClr val="FFFFFF"/>
          </a:solidFill>
          <a:ln w="9525">
            <a:solidFill>
              <a:srgbClr val="000000"/>
            </a:solidFill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1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(Wright, 2020)</a:t>
            </a:r>
            <a:endParaRPr kumimoji="0" lang="en-US" altLang="en-US" sz="18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sp>
        <p:nvSpPr>
          <p:cNvPr id="13" name="Text Box 7">
            <a:extLst>
              <a:ext uri="{FF2B5EF4-FFF2-40B4-BE49-F238E27FC236}">
                <a16:creationId xmlns:a16="http://schemas.microsoft.com/office/drawing/2014/main" id="{3E24B672-B07C-0E9C-3EF1-DDEB8166873C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4700170" y="1265654"/>
            <a:ext cx="5676900" cy="1660693"/>
          </a:xfrm>
          <a:prstGeom prst="rect">
            <a:avLst/>
          </a:prstGeom>
          <a:solidFill>
            <a:srgbClr val="FFFFFF"/>
          </a:solidFill>
          <a:ln w="9525">
            <a:solidFill>
              <a:srgbClr val="000000"/>
            </a:solidFill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0" fontAlgn="base" hangingPunct="0">
              <a:spcBef>
                <a:spcPct val="0"/>
              </a:spcBef>
              <a:spcAft>
                <a:spcPct val="0"/>
              </a:spcAft>
              <a:tabLst>
                <a:tab pos="457200" algn="l"/>
              </a:tabLs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eaLnBrk="0" fontAlgn="base" hangingPunct="0">
              <a:spcBef>
                <a:spcPct val="0"/>
              </a:spcBef>
              <a:spcAft>
                <a:spcPct val="0"/>
              </a:spcAft>
              <a:tabLst>
                <a:tab pos="457200" algn="l"/>
              </a:tabLs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eaLnBrk="0" fontAlgn="base" hangingPunct="0">
              <a:spcBef>
                <a:spcPct val="0"/>
              </a:spcBef>
              <a:spcAft>
                <a:spcPct val="0"/>
              </a:spcAft>
              <a:tabLst>
                <a:tab pos="457200" algn="l"/>
              </a:tabLs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eaLnBrk="0" fontAlgn="base" hangingPunct="0">
              <a:spcBef>
                <a:spcPct val="0"/>
              </a:spcBef>
              <a:spcAft>
                <a:spcPct val="0"/>
              </a:spcAft>
              <a:tabLst>
                <a:tab pos="457200" algn="l"/>
              </a:tabLs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eaLnBrk="0" fontAlgn="base" hangingPunct="0">
              <a:spcBef>
                <a:spcPct val="0"/>
              </a:spcBef>
              <a:spcAft>
                <a:spcPct val="0"/>
              </a:spcAft>
              <a:tabLst>
                <a:tab pos="457200" algn="l"/>
              </a:tabLs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eaLnBrk="0" fontAlgn="base" hangingPunct="0">
              <a:spcBef>
                <a:spcPct val="0"/>
              </a:spcBef>
              <a:spcAft>
                <a:spcPct val="0"/>
              </a:spcAft>
              <a:tabLst>
                <a:tab pos="457200" algn="l"/>
              </a:tabLs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eaLnBrk="0" fontAlgn="base" hangingPunct="0">
              <a:spcBef>
                <a:spcPct val="0"/>
              </a:spcBef>
              <a:spcAft>
                <a:spcPct val="0"/>
              </a:spcAft>
              <a:tabLst>
                <a:tab pos="457200" algn="l"/>
              </a:tabLs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eaLnBrk="0" fontAlgn="base" hangingPunct="0">
              <a:spcBef>
                <a:spcPct val="0"/>
              </a:spcBef>
              <a:spcAft>
                <a:spcPct val="0"/>
              </a:spcAft>
              <a:tabLst>
                <a:tab pos="457200" algn="l"/>
              </a:tabLs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eaLnBrk="0" fontAlgn="base" hangingPunct="0">
              <a:spcBef>
                <a:spcPct val="0"/>
              </a:spcBef>
              <a:spcAft>
                <a:spcPct val="0"/>
              </a:spcAft>
              <a:tabLst>
                <a:tab pos="457200" algn="l"/>
              </a:tabLs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>
                <a:tab pos="457200" algn="l"/>
              </a:tabLst>
            </a:pPr>
            <a:r>
              <a:rPr kumimoji="0" lang="en-US" altLang="en-US" sz="10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History of Treatment:</a:t>
            </a:r>
            <a:endParaRPr kumimoji="0" lang="en-US" altLang="en-US" sz="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>
                <a:tab pos="457200" algn="l"/>
              </a:tabLst>
            </a:pPr>
            <a:r>
              <a:rPr kumimoji="0" lang="en-US" altLang="en-US" sz="1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The </a:t>
            </a:r>
            <a:r>
              <a:rPr kumimoji="0" lang="en-US" altLang="en-US" sz="10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early 20th century </a:t>
            </a:r>
            <a:r>
              <a:rPr kumimoji="0" lang="en-US" altLang="en-US" sz="1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treatments for schizophrenia included </a:t>
            </a:r>
            <a:r>
              <a:rPr kumimoji="0" lang="en-US" altLang="en-US" sz="10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insulin coma</a:t>
            </a:r>
            <a:r>
              <a:rPr kumimoji="0" lang="en-US" altLang="en-US" sz="1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, </a:t>
            </a:r>
            <a:r>
              <a:rPr kumimoji="0" lang="en-US" altLang="en-US" sz="10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metrazol shock</a:t>
            </a:r>
            <a:r>
              <a:rPr kumimoji="0" lang="en-US" altLang="en-US" sz="1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, </a:t>
            </a:r>
            <a:r>
              <a:rPr kumimoji="0" lang="en-US" altLang="en-US" sz="10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electro-convulsive therapy</a:t>
            </a:r>
            <a:r>
              <a:rPr kumimoji="0" lang="en-US" altLang="en-US" sz="1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, and </a:t>
            </a:r>
            <a:r>
              <a:rPr kumimoji="0" lang="en-US" altLang="en-US" sz="10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frontal leukotomy</a:t>
            </a:r>
            <a:r>
              <a:rPr kumimoji="0" lang="en-US" altLang="en-US" sz="1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. </a:t>
            </a:r>
            <a:endParaRPr kumimoji="0" lang="en-US" altLang="en-US" sz="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>
                <a:tab pos="457200" algn="l"/>
              </a:tabLst>
            </a:pPr>
            <a:r>
              <a:rPr kumimoji="0" lang="en-US" altLang="en-US" sz="1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In the </a:t>
            </a:r>
            <a:r>
              <a:rPr kumimoji="0" lang="en-US" altLang="en-US" sz="10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early 1950s</a:t>
            </a:r>
            <a:r>
              <a:rPr kumimoji="0" lang="en-US" altLang="en-US" sz="1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, </a:t>
            </a:r>
            <a:r>
              <a:rPr kumimoji="0" lang="en-US" altLang="en-US" sz="10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neuroleptic drugs </a:t>
            </a:r>
            <a:r>
              <a:rPr kumimoji="0" lang="en-US" altLang="en-US" sz="1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were initially used. </a:t>
            </a:r>
            <a:r>
              <a:rPr kumimoji="0" lang="en-US" altLang="en-US" sz="10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However, a significant portion of this outpatient schizophrenic population deteriorated as a result of drug use, inadequate medical follow-up, financial mismanagement, and unstable housing situations.</a:t>
            </a:r>
            <a:endParaRPr kumimoji="0" lang="en-US" altLang="en-US" sz="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>
                <a:tab pos="457200" algn="l"/>
              </a:tabLst>
            </a:pPr>
            <a:r>
              <a:rPr kumimoji="0" lang="en-US" altLang="en-US" sz="1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In the </a:t>
            </a:r>
            <a:r>
              <a:rPr kumimoji="0" lang="en-US" altLang="en-US" sz="10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1990s</a:t>
            </a:r>
            <a:r>
              <a:rPr kumimoji="0" lang="en-US" altLang="en-US" sz="1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, managed care and more potent </a:t>
            </a:r>
            <a:r>
              <a:rPr kumimoji="0" lang="en-US" altLang="en-US" sz="10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antipsychotic</a:t>
            </a:r>
            <a:r>
              <a:rPr kumimoji="0" lang="en-US" altLang="en-US" sz="1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medications were developed. Both have affected how well schizophrenics are doing in our society (Tueth, 1995).</a:t>
            </a:r>
            <a:endParaRPr kumimoji="0" lang="en-US" altLang="en-US" sz="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>
                <a:tab pos="457200" algn="l"/>
              </a:tabLst>
            </a:pP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sp>
        <p:nvSpPr>
          <p:cNvPr id="14" name="Text Box 3">
            <a:extLst>
              <a:ext uri="{FF2B5EF4-FFF2-40B4-BE49-F238E27FC236}">
                <a16:creationId xmlns:a16="http://schemas.microsoft.com/office/drawing/2014/main" id="{FCC30BE0-7CCB-EC2E-394F-1A4A7782CC95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7538620" y="4461958"/>
            <a:ext cx="4591467" cy="2339370"/>
          </a:xfrm>
          <a:prstGeom prst="rect">
            <a:avLst/>
          </a:prstGeom>
          <a:solidFill>
            <a:srgbClr val="FFFFFF"/>
          </a:solidFill>
          <a:ln w="9525">
            <a:solidFill>
              <a:srgbClr val="000000"/>
            </a:solidFill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0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Contemporary Treatments:</a:t>
            </a:r>
            <a:endParaRPr kumimoji="0" lang="en-US" altLang="en-US" sz="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Treatment for schizophrenia often consists of a tailored combination of </a:t>
            </a:r>
            <a:r>
              <a:rPr kumimoji="0" lang="en-US" altLang="en-US" sz="10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medication</a:t>
            </a:r>
            <a:r>
              <a:rPr kumimoji="0" lang="en-US" altLang="en-US" sz="1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and </a:t>
            </a:r>
            <a:r>
              <a:rPr kumimoji="0" lang="en-US" altLang="en-US" sz="10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talking therapy</a:t>
            </a:r>
            <a:r>
              <a:rPr kumimoji="0" lang="en-US" altLang="en-US" sz="1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. The first line of treatment for symptoms of an acute schizophrenia episode is typically </a:t>
            </a:r>
            <a:r>
              <a:rPr kumimoji="0" lang="en-US" altLang="en-US" sz="10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antipsychotics.</a:t>
            </a:r>
            <a:r>
              <a:rPr kumimoji="0" lang="en-US" altLang="en-US" sz="1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They function by </a:t>
            </a:r>
            <a:r>
              <a:rPr kumimoji="0" lang="en-US" altLang="en-US" sz="10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preventing dopamine </a:t>
            </a:r>
            <a:r>
              <a:rPr kumimoji="0" lang="en-US" altLang="en-US" sz="1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or other substances from having an impact on the brain. Talking therapies for schizophrenia are:  </a:t>
            </a:r>
            <a:r>
              <a:rPr kumimoji="0" lang="en-US" altLang="en-US" sz="10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Family therapy </a:t>
            </a:r>
            <a:r>
              <a:rPr kumimoji="0" lang="en-US" altLang="en-US" sz="1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and </a:t>
            </a:r>
            <a:r>
              <a:rPr kumimoji="0" lang="en-US" altLang="en-US" sz="10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Cognitive Behavioural Therapy </a:t>
            </a:r>
            <a:r>
              <a:rPr kumimoji="0" lang="en-US" altLang="en-US" sz="1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(CBT), </a:t>
            </a:r>
            <a:r>
              <a:rPr kumimoji="0" lang="en-US" altLang="en-US" sz="10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Art therapy </a:t>
            </a:r>
            <a:r>
              <a:rPr kumimoji="0" lang="en-US" altLang="en-US" sz="1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(NHS, 2023b). Although </a:t>
            </a:r>
            <a:r>
              <a:rPr kumimoji="0" lang="en-US" altLang="en-US" sz="10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CBT</a:t>
            </a:r>
            <a:r>
              <a:rPr kumimoji="0" lang="en-US" altLang="en-US" sz="1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is used in psychosocial interventions, recent meta-analyses show that its impact size for schizophrenia is limited (Jauhar </a:t>
            </a:r>
            <a:r>
              <a:rPr kumimoji="0" lang="en-US" altLang="en-US" sz="10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et al</a:t>
            </a:r>
            <a:r>
              <a:rPr kumimoji="0" lang="en-US" altLang="en-US" sz="1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., 2022). On the contrary, </a:t>
            </a:r>
            <a:r>
              <a:rPr kumimoji="0" lang="en-US" altLang="en-US" sz="10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psychosis is a multifaceted illness, </a:t>
            </a:r>
            <a:r>
              <a:rPr kumimoji="0" lang="en-US" altLang="en-US" sz="1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and the needs may vary from person to person, researchers and scientists are looking into alternative psychosocial causes (Cooke &amp; Kinderman, 2017).</a:t>
            </a:r>
            <a:endParaRPr kumimoji="0" lang="en-US" altLang="en-US" sz="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pic>
        <p:nvPicPr>
          <p:cNvPr id="2057" name="Picture 41" descr="Schizophrenia behaviour help factsheet, causes and symptoms">
            <a:extLst>
              <a:ext uri="{FF2B5EF4-FFF2-40B4-BE49-F238E27FC236}">
                <a16:creationId xmlns:a16="http://schemas.microsoft.com/office/drawing/2014/main" id="{CEC3E3F2-2CFA-1639-1D54-612E34CEC70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9348" t="5675" r="11951" b="3877"/>
          <a:stretch>
            <a:fillRect/>
          </a:stretch>
        </p:blipFill>
        <p:spPr bwMode="auto">
          <a:xfrm>
            <a:off x="1442620" y="4451403"/>
            <a:ext cx="672307" cy="49060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5" name="Text Box 6">
            <a:extLst>
              <a:ext uri="{FF2B5EF4-FFF2-40B4-BE49-F238E27FC236}">
                <a16:creationId xmlns:a16="http://schemas.microsoft.com/office/drawing/2014/main" id="{E3C0A4FD-6180-24D0-9452-838FBB9190E6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022871" y="4789905"/>
            <a:ext cx="1591186" cy="287464"/>
          </a:xfrm>
          <a:prstGeom prst="rect">
            <a:avLst/>
          </a:prstGeom>
          <a:solidFill>
            <a:srgbClr val="FFFFFF"/>
          </a:solidFill>
          <a:ln w="9525">
            <a:solidFill>
              <a:srgbClr val="000000"/>
            </a:solidFill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1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(Behaviour Help, 2016)</a:t>
            </a: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sp>
        <p:nvSpPr>
          <p:cNvPr id="16" name="Rectangle 14">
            <a:extLst>
              <a:ext uri="{FF2B5EF4-FFF2-40B4-BE49-F238E27FC236}">
                <a16:creationId xmlns:a16="http://schemas.microsoft.com/office/drawing/2014/main" id="{BEDDFB78-1639-B22E-6056-6BF6F3B4BC6A}"/>
              </a:ext>
            </a:extLst>
          </p:cNvPr>
          <p:cNvSpPr>
            <a:spLocks noChangeArrowheads="1"/>
          </p:cNvSpPr>
          <p:nvPr/>
        </p:nvSpPr>
        <p:spPr bwMode="auto">
          <a:xfrm>
            <a:off x="0" y="-240632"/>
            <a:ext cx="12192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17" name="Rectangle 18">
            <a:extLst>
              <a:ext uri="{FF2B5EF4-FFF2-40B4-BE49-F238E27FC236}">
                <a16:creationId xmlns:a16="http://schemas.microsoft.com/office/drawing/2014/main" id="{9527CA62-3470-C35C-1610-BEF7A3856B2C}"/>
              </a:ext>
            </a:extLst>
          </p:cNvPr>
          <p:cNvSpPr>
            <a:spLocks noChangeArrowheads="1"/>
          </p:cNvSpPr>
          <p:nvPr/>
        </p:nvSpPr>
        <p:spPr bwMode="auto">
          <a:xfrm>
            <a:off x="0" y="216568"/>
            <a:ext cx="12192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br>
              <a:rPr kumimoji="0" lang="en-GB" altLang="en-US" sz="18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</a:br>
            <a:endParaRPr kumimoji="0" lang="en-GB" altLang="en-US" sz="18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GB" altLang="en-US" sz="18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sp>
        <p:nvSpPr>
          <p:cNvPr id="18" name="Rectangle 26">
            <a:extLst>
              <a:ext uri="{FF2B5EF4-FFF2-40B4-BE49-F238E27FC236}">
                <a16:creationId xmlns:a16="http://schemas.microsoft.com/office/drawing/2014/main" id="{CCE048E9-4295-B176-07CA-B04D0B8C1020}"/>
              </a:ext>
            </a:extLst>
          </p:cNvPr>
          <p:cNvSpPr>
            <a:spLocks noChangeArrowheads="1"/>
          </p:cNvSpPr>
          <p:nvPr/>
        </p:nvSpPr>
        <p:spPr bwMode="auto">
          <a:xfrm>
            <a:off x="0" y="673768"/>
            <a:ext cx="12192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GB" altLang="en-US" sz="18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GB" altLang="en-US" sz="18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sp>
        <p:nvSpPr>
          <p:cNvPr id="20" name="TextBox 19">
            <a:extLst>
              <a:ext uri="{FF2B5EF4-FFF2-40B4-BE49-F238E27FC236}">
                <a16:creationId xmlns:a16="http://schemas.microsoft.com/office/drawing/2014/main" id="{3EACAADA-43D5-9184-BD2A-D91DF712DA14}"/>
              </a:ext>
            </a:extLst>
          </p:cNvPr>
          <p:cNvSpPr txBox="1"/>
          <p:nvPr/>
        </p:nvSpPr>
        <p:spPr>
          <a:xfrm>
            <a:off x="7381457" y="2986002"/>
            <a:ext cx="4789905" cy="161582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171450" lvl="0" indent="-171450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buChar char="•"/>
            </a:pPr>
            <a:r>
              <a:rPr lang="en-US" altLang="en-US" sz="900" dirty="0">
                <a:latin typeface="Arial" panose="020B0604020202020204" pitchFamily="34" charset="0"/>
              </a:rPr>
              <a:t>In the UK, individuals with schizophrenia are at risk of discontinuing treatment or services get intensive case management (NICE, 2014).</a:t>
            </a:r>
          </a:p>
          <a:p>
            <a:pPr marL="171450" indent="-171450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buChar char="•"/>
            </a:pPr>
            <a:r>
              <a:rPr lang="en-US" altLang="en-US" sz="900" dirty="0">
                <a:latin typeface="Arial" panose="020B0604020202020204" pitchFamily="34" charset="0"/>
              </a:rPr>
              <a:t>The </a:t>
            </a:r>
            <a:r>
              <a:rPr lang="en-US" altLang="en-US" sz="900" b="1" dirty="0">
                <a:latin typeface="Arial" panose="020B0604020202020204" pitchFamily="34" charset="0"/>
              </a:rPr>
              <a:t>Mental Capacity Act (2005) </a:t>
            </a:r>
            <a:r>
              <a:rPr lang="en-US" altLang="en-US" sz="900" dirty="0">
                <a:latin typeface="Arial" panose="020B0604020202020204" pitchFamily="34" charset="0"/>
              </a:rPr>
              <a:t>protects those who might not be able to make informed decisions.</a:t>
            </a:r>
          </a:p>
          <a:p>
            <a:pPr marL="171450" indent="-171450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buChar char="•"/>
            </a:pPr>
            <a:r>
              <a:rPr lang="en-US" altLang="en-US" sz="900" b="1" dirty="0">
                <a:latin typeface="Arial" panose="020B0604020202020204" pitchFamily="34" charset="0"/>
              </a:rPr>
              <a:t>Cultural sensitivity and proficiency </a:t>
            </a:r>
            <a:r>
              <a:rPr lang="en-US" altLang="en-US" sz="900" dirty="0">
                <a:latin typeface="Arial" panose="020B0604020202020204" pitchFamily="34" charset="0"/>
              </a:rPr>
              <a:t>in management and assessment are just as crucial as other factors. To comprehend how all the elements interact, more research on cultural and biological issues is needed. </a:t>
            </a:r>
          </a:p>
          <a:p>
            <a:pPr marL="171450" lvl="0" indent="-171450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buChar char="•"/>
            </a:pPr>
            <a:r>
              <a:rPr lang="en-US" altLang="en-US" sz="900" dirty="0">
                <a:latin typeface="Arial" panose="020B0604020202020204" pitchFamily="34" charset="0"/>
              </a:rPr>
              <a:t>Positive utilisation of </a:t>
            </a:r>
            <a:r>
              <a:rPr lang="en-US" altLang="en-US" sz="900" b="1" dirty="0">
                <a:latin typeface="Arial" panose="020B0604020202020204" pitchFamily="34" charset="0"/>
              </a:rPr>
              <a:t>cultural variables </a:t>
            </a:r>
            <a:r>
              <a:rPr lang="en-US" altLang="en-US" sz="900" dirty="0">
                <a:latin typeface="Arial" panose="020B0604020202020204" pitchFamily="34" charset="0"/>
              </a:rPr>
              <a:t>will enhance </a:t>
            </a:r>
            <a:r>
              <a:rPr lang="en-US" altLang="en-US" sz="900" b="1" dirty="0">
                <a:latin typeface="Arial" panose="020B0604020202020204" pitchFamily="34" charset="0"/>
              </a:rPr>
              <a:t>rehabilitation and coping with symptoms and disease</a:t>
            </a:r>
            <a:r>
              <a:rPr lang="en-US" altLang="en-US" sz="900" dirty="0">
                <a:latin typeface="Arial" panose="020B0604020202020204" pitchFamily="34" charset="0"/>
              </a:rPr>
              <a:t> (Viswanath and Chaturvedi, 2012).</a:t>
            </a:r>
          </a:p>
          <a:p>
            <a:endParaRPr lang="en-GB" dirty="0"/>
          </a:p>
        </p:txBody>
      </p:sp>
      <p:pic>
        <p:nvPicPr>
          <p:cNvPr id="21" name="Picture 20">
            <a:extLst>
              <a:ext uri="{FF2B5EF4-FFF2-40B4-BE49-F238E27FC236}">
                <a16:creationId xmlns:a16="http://schemas.microsoft.com/office/drawing/2014/main" id="{4A46ECA2-CF22-EE1E-A866-BDC69349C26E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10343325" y="1718151"/>
            <a:ext cx="1380589" cy="1229409"/>
          </a:xfrm>
          <a:prstGeom prst="rect">
            <a:avLst/>
          </a:prstGeom>
        </p:spPr>
      </p:pic>
      <p:sp>
        <p:nvSpPr>
          <p:cNvPr id="23" name="TextBox 22">
            <a:extLst>
              <a:ext uri="{FF2B5EF4-FFF2-40B4-BE49-F238E27FC236}">
                <a16:creationId xmlns:a16="http://schemas.microsoft.com/office/drawing/2014/main" id="{CE44EFB2-ABB7-A6F6-8CE2-66557DF2CB83}"/>
              </a:ext>
            </a:extLst>
          </p:cNvPr>
          <p:cNvSpPr txBox="1"/>
          <p:nvPr/>
        </p:nvSpPr>
        <p:spPr>
          <a:xfrm>
            <a:off x="10330578" y="2799145"/>
            <a:ext cx="889907" cy="23326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9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  <a:cs typeface="Arial" panose="020B0604020202020204" pitchFamily="34" charset="0"/>
              </a:rPr>
              <a:t>(Hope, 2025)</a:t>
            </a:r>
            <a:endParaRPr kumimoji="0" lang="en-US" altLang="en-US" sz="900" b="0" i="0" u="none" strike="noStrike" cap="none" normalizeH="0" baseline="0" dirty="0">
              <a:ln>
                <a:noFill/>
              </a:ln>
              <a:effectLst/>
              <a:latin typeface="Arial" panose="020B0604020202020204" pitchFamily="34" charset="0"/>
            </a:endParaRPr>
          </a:p>
        </p:txBody>
      </p:sp>
      <p:pic>
        <p:nvPicPr>
          <p:cNvPr id="24" name="Picture 23">
            <a:extLst>
              <a:ext uri="{FF2B5EF4-FFF2-40B4-BE49-F238E27FC236}">
                <a16:creationId xmlns:a16="http://schemas.microsoft.com/office/drawing/2014/main" id="{A6B43EE2-9B72-6E30-3284-D89488164A61}"/>
              </a:ext>
            </a:extLst>
          </p:cNvPr>
          <p:cNvPicPr>
            <a:picLocks noChangeAspect="1"/>
          </p:cNvPicPr>
          <p:nvPr/>
        </p:nvPicPr>
        <p:blipFill>
          <a:blip r:embed="rId7"/>
          <a:srcRect r="52835"/>
          <a:stretch>
            <a:fillRect/>
          </a:stretch>
        </p:blipFill>
        <p:spPr>
          <a:xfrm>
            <a:off x="3771220" y="4420770"/>
            <a:ext cx="577307" cy="615411"/>
          </a:xfrm>
          <a:prstGeom prst="rect">
            <a:avLst/>
          </a:prstGeom>
        </p:spPr>
      </p:pic>
      <p:sp>
        <p:nvSpPr>
          <p:cNvPr id="26" name="TextBox 25">
            <a:extLst>
              <a:ext uri="{FF2B5EF4-FFF2-40B4-BE49-F238E27FC236}">
                <a16:creationId xmlns:a16="http://schemas.microsoft.com/office/drawing/2014/main" id="{81E54F6C-AD73-7787-E0ED-F3E7697D004B}"/>
              </a:ext>
            </a:extLst>
          </p:cNvPr>
          <p:cNvSpPr txBox="1"/>
          <p:nvPr/>
        </p:nvSpPr>
        <p:spPr>
          <a:xfrm>
            <a:off x="4297741" y="4816426"/>
            <a:ext cx="1945218" cy="2308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altLang="en-US" sz="900" dirty="0">
                <a:latin typeface="Arial" panose="020B0604020202020204" pitchFamily="34" charset="0"/>
              </a:rPr>
              <a:t>(Living with Schizophrenia, 2012).</a:t>
            </a:r>
            <a:endParaRPr lang="en-GB" sz="900" dirty="0"/>
          </a:p>
        </p:txBody>
      </p:sp>
    </p:spTree>
    <p:extLst>
      <p:ext uri="{BB962C8B-B14F-4D97-AF65-F5344CB8AC3E}">
        <p14:creationId xmlns:p14="http://schemas.microsoft.com/office/powerpoint/2010/main" val="281873241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00E5DB6-82A8-E51B-E71E-ABCC67A3D2D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TextBox 10">
            <a:extLst>
              <a:ext uri="{FF2B5EF4-FFF2-40B4-BE49-F238E27FC236}">
                <a16:creationId xmlns:a16="http://schemas.microsoft.com/office/drawing/2014/main" id="{DD914B46-B7A7-8E77-FE0C-15138A4617E8}"/>
              </a:ext>
            </a:extLst>
          </p:cNvPr>
          <p:cNvSpPr txBox="1"/>
          <p:nvPr/>
        </p:nvSpPr>
        <p:spPr>
          <a:xfrm>
            <a:off x="179294" y="305068"/>
            <a:ext cx="11654118" cy="63094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4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Reference list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Adil, M., Atiq, I. and Ellahi, A. (2022) ‘Stigmatization of Schizophrenic Individuals and Its Correlation to the Fear of Violent Offence. Should We Be concerned?’, </a:t>
            </a:r>
            <a:r>
              <a:rPr kumimoji="0" lang="en-US" altLang="en-US" sz="10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Annals of Medicine and Surgery</a:t>
            </a:r>
            <a:r>
              <a:rPr kumimoji="0" lang="en-US" altLang="en-US" sz="1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, 82(104666). Available at: </a:t>
            </a:r>
            <a:r>
              <a:rPr kumimoji="0" lang="en-US" altLang="en-US" sz="1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  <a:hlinkClick r:id="rId2"/>
              </a:rPr>
              <a:t>https://doi.org/10.1016/j.amsu.2022.104666</a:t>
            </a:r>
            <a:r>
              <a:rPr kumimoji="0" lang="en-US" altLang="en-US" sz="1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Ahad, A., Gonzalez, M. and Junquera, P. (2023) ‘Understanding and Addressing Mental Health Stigma Across Cultures for Improving Psychiatric Care: A Narrative Review’, </a:t>
            </a:r>
            <a:r>
              <a:rPr kumimoji="0" lang="en-US" altLang="en-US" sz="1000" b="0" i="1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Cureus</a:t>
            </a:r>
            <a:r>
              <a:rPr kumimoji="0" lang="en-US" altLang="en-US" sz="1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, 15(5). Available at: </a:t>
            </a:r>
            <a:r>
              <a:rPr kumimoji="0" lang="en-US" altLang="en-US" sz="1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  <a:hlinkClick r:id="rId3"/>
              </a:rPr>
              <a:t>https://doi.org/10.7759/cureus.39549</a:t>
            </a:r>
            <a:r>
              <a:rPr kumimoji="0" lang="en-US" altLang="en-US" sz="1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American Psychiatric Association (2022) ‘Diagnostic and statistical manual of mental disorders’, </a:t>
            </a:r>
            <a:r>
              <a:rPr kumimoji="0" lang="en-US" altLang="en-US" sz="10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Diagnostic and Statistical Manual of Mental Disorders, Fifth Edition, Text Revision (DSM-5-TR)</a:t>
            </a:r>
            <a:r>
              <a:rPr kumimoji="0" lang="en-US" altLang="en-US" sz="1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, 5(5). Available at: </a:t>
            </a:r>
            <a:r>
              <a:rPr kumimoji="0" lang="en-US" altLang="en-US" sz="1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  <a:hlinkClick r:id="rId4"/>
              </a:rPr>
              <a:t>https://doi.org/10.1176/appi.books.9780890425787</a:t>
            </a:r>
            <a:r>
              <a:rPr kumimoji="0" lang="en-US" altLang="en-US" sz="1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Behavioral Health (2024) </a:t>
            </a:r>
            <a:r>
              <a:rPr kumimoji="0" lang="en-US" altLang="en-US" sz="10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Schizophrenia: Symptoms, Causes, Types, And Treatment</a:t>
            </a:r>
            <a:r>
              <a:rPr kumimoji="0" lang="en-US" altLang="en-US" sz="1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kumimoji="0" lang="en-US" altLang="en-US" sz="10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White Light Behavioral Health - Columbus</a:t>
            </a:r>
            <a:r>
              <a:rPr kumimoji="0" lang="en-US" altLang="en-US" sz="1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. Available at: </a:t>
            </a:r>
            <a:r>
              <a:rPr kumimoji="0" lang="en-US" altLang="en-US" sz="1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  <a:hlinkClick r:id="rId5"/>
              </a:rPr>
              <a:t>https://whitelightbh.com/resources/mental-health/schizophrenia/</a:t>
            </a:r>
            <a:r>
              <a:rPr kumimoji="0" lang="en-US" altLang="en-US" sz="1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Behaviour Help (2016) </a:t>
            </a:r>
            <a:r>
              <a:rPr kumimoji="0" lang="en-US" altLang="en-US" sz="10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Schizophrenia | Behaviour Help</a:t>
            </a:r>
            <a:r>
              <a:rPr kumimoji="0" lang="en-US" altLang="en-US" sz="1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kumimoji="0" lang="en-US" altLang="en-US" sz="10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Behaviour Help</a:t>
            </a:r>
            <a:r>
              <a:rPr kumimoji="0" lang="en-US" altLang="en-US" sz="1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. Available at: </a:t>
            </a:r>
            <a:r>
              <a:rPr kumimoji="0" lang="en-US" altLang="en-US" sz="1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  <a:hlinkClick r:id="rId6"/>
              </a:rPr>
              <a:t>https://behaviourhelp.com/a-z-conditions-disorders/schizophrenia</a:t>
            </a:r>
            <a:r>
              <a:rPr kumimoji="0" lang="en-US" altLang="en-US" sz="1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Cooke, A. and Kinderman, P. (2017) ‘“But What About Real Mental Illnesses?” Alternatives to the Disease Model Approach to “Schizophrenia”’, </a:t>
            </a:r>
            <a:r>
              <a:rPr kumimoji="0" lang="en-US" altLang="en-US" sz="10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Journal of Humanistic Psychology</a:t>
            </a:r>
            <a:r>
              <a:rPr kumimoji="0" lang="en-US" altLang="en-US" sz="1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, 58(1), pp. 47–71. Available at: </a:t>
            </a:r>
            <a:r>
              <a:rPr kumimoji="0" lang="en-US" altLang="en-US" sz="1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  <a:hlinkClick r:id="rId7"/>
              </a:rPr>
              <a:t>https://doi.org/10.1177/0022167817745621</a:t>
            </a:r>
            <a:r>
              <a:rPr kumimoji="0" lang="en-US" altLang="en-US" sz="1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Crow, T.J. (1980) ‘Molecular pathology of schizophrenia: more than one disease process?’, </a:t>
            </a:r>
            <a:r>
              <a:rPr kumimoji="0" lang="en-US" altLang="en-US" sz="10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BMJ</a:t>
            </a:r>
            <a:r>
              <a:rPr kumimoji="0" lang="en-US" altLang="en-US" sz="1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, 280(6207), pp. 66–68. Available at: </a:t>
            </a:r>
            <a:r>
              <a:rPr kumimoji="0" lang="en-US" altLang="en-US" sz="1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  <a:hlinkClick r:id="rId8"/>
              </a:rPr>
              <a:t>https://doi.org/10.1136/bmj.280.6207.66</a:t>
            </a:r>
            <a:r>
              <a:rPr kumimoji="0" lang="en-US" altLang="en-US" sz="1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00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Darban</a:t>
            </a:r>
            <a:r>
              <a:rPr kumimoji="0" lang="en-US" altLang="en-US" sz="1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, F. </a:t>
            </a:r>
            <a:r>
              <a:rPr kumimoji="0" lang="en-US" altLang="en-US" sz="10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et al.</a:t>
            </a:r>
            <a:r>
              <a:rPr kumimoji="0" lang="en-US" altLang="en-US" sz="1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(2023) ‘Schizophrenia: jinn, magic or disease? Experiences of family caregivers of patients with schizophrenia in Baloch ethnicity’, </a:t>
            </a:r>
            <a:r>
              <a:rPr kumimoji="0" lang="en-US" altLang="en-US" sz="10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BMC Psychiatry</a:t>
            </a:r>
            <a:r>
              <a:rPr kumimoji="0" lang="en-US" altLang="en-US" sz="1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, 23, p. 827. Available at: </a:t>
            </a:r>
            <a:r>
              <a:rPr kumimoji="0" lang="en-US" altLang="en-US" sz="1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  <a:hlinkClick r:id="rId9"/>
              </a:rPr>
              <a:t>https://doi.org/10.1186/s12888-023-05332-4</a:t>
            </a:r>
            <a:r>
              <a:rPr kumimoji="0" lang="en-US" altLang="en-US" sz="1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Dominika Suchonova (2024) </a:t>
            </a:r>
            <a:r>
              <a:rPr kumimoji="0" lang="en-US" altLang="en-US" sz="10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European Brain Council (EBC) in Davos during World Economic Forum 2025</a:t>
            </a:r>
            <a:r>
              <a:rPr kumimoji="0" lang="en-US" altLang="en-US" sz="1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kumimoji="0" lang="en-US" altLang="en-US" sz="10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European Brain Council (EBC)</a:t>
            </a:r>
            <a:r>
              <a:rPr kumimoji="0" lang="en-US" altLang="en-US" sz="1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. Available at: </a:t>
            </a:r>
            <a:r>
              <a:rPr kumimoji="0" lang="en-US" altLang="en-US" sz="1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  <a:hlinkClick r:id="rId10"/>
              </a:rPr>
              <a:t>https://www.braincouncil.eu/projects/rethinking-schizophrenia/</a:t>
            </a:r>
            <a:r>
              <a:rPr kumimoji="0" lang="en-US" altLang="en-US" sz="1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Hope (2025) </a:t>
            </a:r>
            <a:r>
              <a:rPr kumimoji="0" lang="en-US" altLang="en-US" sz="10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What Is Schizophrenia Spectrum and Other Psychotic Disorders? | </a:t>
            </a:r>
            <a:r>
              <a:rPr kumimoji="0" lang="en-US" altLang="en-US" sz="1000" b="0" i="1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HopeWay</a:t>
            </a:r>
            <a:r>
              <a:rPr kumimoji="0" lang="en-US" altLang="en-US" sz="1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kumimoji="0" lang="en-US" altLang="en-US" sz="10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hopeway.org</a:t>
            </a:r>
            <a:r>
              <a:rPr kumimoji="0" lang="en-US" altLang="en-US" sz="1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. Available at: </a:t>
            </a:r>
            <a:r>
              <a:rPr kumimoji="0" lang="en-US" altLang="en-US" sz="1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  <a:hlinkClick r:id="rId11"/>
              </a:rPr>
              <a:t>https://hopeway.org/diagnoses/schizophrenia-spectrum-other-psychotic-disorders</a:t>
            </a:r>
            <a:r>
              <a:rPr kumimoji="0" lang="en-US" altLang="en-US" sz="1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00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Jablensky</a:t>
            </a:r>
            <a:r>
              <a:rPr kumimoji="0" lang="en-US" altLang="en-US" sz="1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, A. (2010) ‘The Diagnostic Concept of Schizophrenia: Its history, Evolution, and Future Prospects’, </a:t>
            </a:r>
            <a:r>
              <a:rPr kumimoji="0" lang="en-US" altLang="en-US" sz="10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Schizophrenia</a:t>
            </a:r>
            <a:r>
              <a:rPr kumimoji="0" lang="en-US" altLang="en-US" sz="1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, 12(3), pp. 271–287. Available at: </a:t>
            </a:r>
            <a:r>
              <a:rPr kumimoji="0" lang="en-US" altLang="en-US" sz="1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  <a:hlinkClick r:id="rId12"/>
              </a:rPr>
              <a:t>https://doi.org/10.31887/dcns.2010.12.3/ajablensky</a:t>
            </a:r>
            <a:r>
              <a:rPr kumimoji="0" lang="en-US" altLang="en-US" sz="1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Jauhar, S., Johnstone, M. and McKenna, P.J. (2022) ‘Schizophrenia’, </a:t>
            </a:r>
            <a:r>
              <a:rPr kumimoji="0" lang="en-US" altLang="en-US" sz="10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The Lancet</a:t>
            </a:r>
            <a:r>
              <a:rPr kumimoji="0" lang="en-US" altLang="en-US" sz="1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, 399(10323), pp. 473–486. Available at: </a:t>
            </a:r>
            <a:r>
              <a:rPr kumimoji="0" lang="en-US" altLang="en-US" sz="1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  <a:hlinkClick r:id="rId13"/>
              </a:rPr>
              <a:t>https://doi.org/10.1016/s0140-6736(21)01730-x</a:t>
            </a:r>
            <a:r>
              <a:rPr kumimoji="0" lang="en-US" altLang="en-US" sz="1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Lee, E.E. </a:t>
            </a:r>
            <a:r>
              <a:rPr kumimoji="0" lang="en-US" altLang="en-US" sz="10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et al.</a:t>
            </a:r>
            <a:r>
              <a:rPr kumimoji="0" lang="en-US" altLang="en-US" sz="1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(2018) ‘Childhood Adversity and Schizophrenia’, </a:t>
            </a:r>
            <a:r>
              <a:rPr kumimoji="0" lang="en-US" altLang="en-US" sz="10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The Journal of Clinical Psychiatry</a:t>
            </a:r>
            <a:r>
              <a:rPr kumimoji="0" lang="en-US" altLang="en-US" sz="1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, 79(3). Available at: </a:t>
            </a:r>
            <a:r>
              <a:rPr kumimoji="0" lang="en-US" altLang="en-US" sz="1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  <a:hlinkClick r:id="rId14"/>
              </a:rPr>
              <a:t>https://doi.org/10.4088/jcp.17m11776</a:t>
            </a:r>
            <a:r>
              <a:rPr kumimoji="0" lang="en-US" altLang="en-US" sz="1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Living with Schizophrenia (2012) </a:t>
            </a:r>
            <a:r>
              <a:rPr kumimoji="0" lang="en-US" altLang="en-US" sz="10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Schizophrenia: A Brief History - Living With Schizophrenia</a:t>
            </a:r>
            <a:r>
              <a:rPr kumimoji="0" lang="en-US" altLang="en-US" sz="1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kumimoji="0" lang="en-US" altLang="en-US" sz="10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Living With Schizophrenia</a:t>
            </a:r>
            <a:r>
              <a:rPr kumimoji="0" lang="en-US" altLang="en-US" sz="1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. Available at: </a:t>
            </a:r>
            <a:r>
              <a:rPr kumimoji="0" lang="en-US" altLang="en-US" sz="1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  <a:hlinkClick r:id="rId15"/>
              </a:rPr>
              <a:t>https://livingwithschizophreniauk.org/information-sheets/schizophrenia-a-brief-history/</a:t>
            </a:r>
            <a:r>
              <a:rPr kumimoji="0" lang="en-US" altLang="en-US" sz="1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00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Mannarini</a:t>
            </a:r>
            <a:r>
              <a:rPr kumimoji="0" lang="en-US" altLang="en-US" sz="1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, S. </a:t>
            </a:r>
            <a:r>
              <a:rPr kumimoji="0" lang="en-US" altLang="en-US" sz="10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et al.</a:t>
            </a:r>
            <a:r>
              <a:rPr kumimoji="0" lang="en-US" altLang="en-US" sz="1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(2022) ‘Understanding stigma toward schizophrenia’, </a:t>
            </a:r>
            <a:r>
              <a:rPr kumimoji="0" lang="en-US" altLang="en-US" sz="10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Psychiatry Research</a:t>
            </a:r>
            <a:r>
              <a:rPr kumimoji="0" lang="en-US" altLang="en-US" sz="1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, 318(114970), p. 114970. Available at: https://doi.org/10.1016/j.psychres.2022.114970.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NHS (2023a) </a:t>
            </a:r>
            <a:r>
              <a:rPr kumimoji="0" lang="en-US" altLang="en-US" sz="10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Schizophrenia</a:t>
            </a:r>
            <a:r>
              <a:rPr kumimoji="0" lang="en-US" altLang="en-US" sz="1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kumimoji="0" lang="en-US" altLang="en-US" sz="10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nhs.uk</a:t>
            </a:r>
            <a:r>
              <a:rPr kumimoji="0" lang="en-US" altLang="en-US" sz="1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. NHS. Available at: </a:t>
            </a:r>
            <a:r>
              <a:rPr kumimoji="0" lang="en-US" altLang="en-US" sz="1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  <a:hlinkClick r:id="rId16"/>
              </a:rPr>
              <a:t>https://www.nhs.uk/mental-health/conditions/schizophrenia/overview/</a:t>
            </a:r>
            <a:r>
              <a:rPr kumimoji="0" lang="en-US" altLang="en-US" sz="1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NHS (2023b) </a:t>
            </a:r>
            <a:r>
              <a:rPr kumimoji="0" lang="en-US" altLang="en-US" sz="10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Treatment - Schizophrenia</a:t>
            </a:r>
            <a:r>
              <a:rPr kumimoji="0" lang="en-US" altLang="en-US" sz="1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kumimoji="0" lang="en-US" altLang="en-US" sz="10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NHS</a:t>
            </a:r>
            <a:r>
              <a:rPr kumimoji="0" lang="en-US" altLang="en-US" sz="1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. Available at: </a:t>
            </a:r>
            <a:r>
              <a:rPr kumimoji="0" lang="en-US" altLang="en-US" sz="1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  <a:hlinkClick r:id="rId17"/>
              </a:rPr>
              <a:t>https://www.nhs.uk/mental-health/conditions/schizophrenia/treatment/</a:t>
            </a:r>
            <a:r>
              <a:rPr kumimoji="0" lang="en-US" altLang="en-US" sz="1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NHS (2025) </a:t>
            </a:r>
            <a:r>
              <a:rPr kumimoji="0" lang="en-US" altLang="en-US" sz="10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LinkedIn</a:t>
            </a:r>
            <a:r>
              <a:rPr kumimoji="0" lang="en-US" altLang="en-US" sz="1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kumimoji="0" lang="en-US" altLang="en-US" sz="10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Linkedin.com</a:t>
            </a:r>
            <a:r>
              <a:rPr kumimoji="0" lang="en-US" altLang="en-US" sz="1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. Available at: </a:t>
            </a:r>
            <a:r>
              <a:rPr kumimoji="0" lang="en-US" altLang="en-US" sz="1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  <a:hlinkClick r:id="rId18"/>
              </a:rPr>
              <a:t>https://www.linkedin.com/posts/birmingham-and-solihull-mental-health-nhs-foundation-trust_schizophreniaawarenessday-bsmhft-endthestigma-activity-7354426433286356992-aTkQ</a:t>
            </a:r>
            <a:r>
              <a:rPr kumimoji="0" lang="en-US" altLang="en-US" sz="1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 (Accessed: 19 October 2025).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NICE (2014) </a:t>
            </a:r>
            <a:r>
              <a:rPr kumimoji="0" lang="en-US" altLang="en-US" sz="10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Recommendations | Psychosis and schizophrenia in adults: prevention and management | Guidance | NICE</a:t>
            </a:r>
            <a:r>
              <a:rPr kumimoji="0" lang="en-US" altLang="en-US" sz="1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kumimoji="0" lang="en-US" altLang="en-US" sz="10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Nice.org.uk</a:t>
            </a:r>
            <a:r>
              <a:rPr kumimoji="0" lang="en-US" altLang="en-US" sz="1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. NICE. Available at: </a:t>
            </a:r>
            <a:r>
              <a:rPr kumimoji="0" lang="en-US" altLang="en-US" sz="1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  <a:hlinkClick r:id="rId19"/>
              </a:rPr>
              <a:t>https://www.nice.org.uk/guidance/cg178/chapter/Recommendations#promoting-recovery-and-possible-future-care</a:t>
            </a:r>
            <a:r>
              <a:rPr kumimoji="0" lang="en-US" altLang="en-US" sz="1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Royal College of Psychiatrists (2015) </a:t>
            </a:r>
            <a:r>
              <a:rPr kumimoji="0" lang="en-US" altLang="en-US" sz="10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Schizophrenia | Royal College of Psychiatrists</a:t>
            </a:r>
            <a:r>
              <a:rPr kumimoji="0" lang="en-US" altLang="en-US" sz="1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kumimoji="0" lang="en-US" altLang="en-US" sz="10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www.rcpsych.ac.uk</a:t>
            </a:r>
            <a:r>
              <a:rPr kumimoji="0" lang="en-US" altLang="en-US" sz="1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. Available at: </a:t>
            </a:r>
            <a:r>
              <a:rPr kumimoji="0" lang="en-US" altLang="en-US" sz="1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  <a:hlinkClick r:id="rId20"/>
              </a:rPr>
              <a:t>https://www.rcpsych.ac.uk/mental-health/mental-illnesses-and-mental-health-problems/schizophrenia</a:t>
            </a:r>
            <a:r>
              <a:rPr kumimoji="0" lang="en-US" altLang="en-US" sz="1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Tueth, M.J. (1995) ‘Schizophrenia: Emil </a:t>
            </a:r>
            <a:r>
              <a:rPr kumimoji="0" lang="en-US" altLang="en-US" sz="100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kraepelin</a:t>
            </a:r>
            <a:r>
              <a:rPr kumimoji="0" lang="en-US" altLang="en-US" sz="1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, Adolph Meyer, and beyond’, </a:t>
            </a:r>
            <a:r>
              <a:rPr kumimoji="0" lang="en-US" altLang="en-US" sz="10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Journal of Emergency Medicine</a:t>
            </a:r>
            <a:r>
              <a:rPr kumimoji="0" lang="en-US" altLang="en-US" sz="1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, 13(6), pp. 805–809. Available at: </a:t>
            </a:r>
            <a:r>
              <a:rPr kumimoji="0" lang="en-US" altLang="en-US" sz="1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  <a:hlinkClick r:id="rId21"/>
              </a:rPr>
              <a:t>https://doi.org/10.1016/0736-4679(95)02022-5</a:t>
            </a:r>
            <a:r>
              <a:rPr kumimoji="0" lang="en-US" altLang="en-US" sz="1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Viswanath, B. and Chaturvedi, S. (2012) ‘Cultural Aspects of Major Mental Disorders: A Critical Review from an Indian Perspective’, </a:t>
            </a:r>
            <a:r>
              <a:rPr kumimoji="0" lang="en-US" altLang="en-US" sz="10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Indian Journal of Psychological Medicine</a:t>
            </a:r>
            <a:r>
              <a:rPr kumimoji="0" lang="en-US" altLang="en-US" sz="1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, 34(4), p. 306. Available at: </a:t>
            </a:r>
            <a:r>
              <a:rPr kumimoji="0" lang="en-US" altLang="en-US" sz="1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  <a:hlinkClick r:id="rId22"/>
              </a:rPr>
              <a:t>https://doi.org/10.4103/0253-7176.108193</a:t>
            </a:r>
            <a:r>
              <a:rPr kumimoji="0" lang="en-US" altLang="en-US" sz="1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WHO (2025) </a:t>
            </a:r>
            <a:r>
              <a:rPr kumimoji="0" lang="en-US" altLang="en-US" sz="10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ICD-11 for Mortality and Morbidity Statistics</a:t>
            </a:r>
            <a:r>
              <a:rPr kumimoji="0" lang="en-US" altLang="en-US" sz="1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kumimoji="0" lang="en-US" altLang="en-US" sz="10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Who.int</a:t>
            </a:r>
            <a:r>
              <a:rPr kumimoji="0" lang="en-US" altLang="en-US" sz="1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. Available at: </a:t>
            </a:r>
            <a:r>
              <a:rPr kumimoji="0" lang="en-US" altLang="en-US" sz="1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  <a:hlinkClick r:id="rId23"/>
              </a:rPr>
              <a:t>https://icd.who.int/browse/2025-01/mms/en#405565289</a:t>
            </a:r>
            <a:r>
              <a:rPr kumimoji="0" lang="en-US" altLang="en-US" sz="1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World Health Organization (2022) </a:t>
            </a:r>
            <a:r>
              <a:rPr kumimoji="0" lang="en-US" altLang="en-US" sz="10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Schizophrenia</a:t>
            </a:r>
            <a:r>
              <a:rPr kumimoji="0" lang="en-US" altLang="en-US" sz="1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kumimoji="0" lang="en-US" altLang="en-US" sz="10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World Health Organization</a:t>
            </a:r>
            <a:r>
              <a:rPr kumimoji="0" lang="en-US" altLang="en-US" sz="1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. Available at: </a:t>
            </a:r>
            <a:r>
              <a:rPr kumimoji="0" lang="en-US" altLang="en-US" sz="1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  <a:hlinkClick r:id="rId24"/>
              </a:rPr>
              <a:t>https://www.who.int/news-room/fact-sheets/detail/schizophrenia</a:t>
            </a:r>
            <a:r>
              <a:rPr kumimoji="0" lang="en-US" altLang="en-US" sz="1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Wright (2020) </a:t>
            </a:r>
            <a:r>
              <a:rPr kumimoji="0" lang="en-US" altLang="en-US" sz="10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Age range for schizophrenia</a:t>
            </a:r>
            <a:r>
              <a:rPr kumimoji="0" lang="en-US" altLang="en-US" sz="1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kumimoji="0" lang="en-US" altLang="en-US" sz="10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Thewrightinitiative.com</a:t>
            </a:r>
            <a:r>
              <a:rPr kumimoji="0" lang="en-US" altLang="en-US" sz="1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. Available at: </a:t>
            </a:r>
            <a:r>
              <a:rPr kumimoji="0" lang="en-US" altLang="en-US" sz="1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  <a:hlinkClick r:id="rId25"/>
              </a:rPr>
              <a:t>https://thewrightinitiative.com/misc/age-range-for-schizophrenia.html</a:t>
            </a:r>
            <a:r>
              <a:rPr kumimoji="0" lang="en-US" altLang="en-US" sz="1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Ziermans, T.B. </a:t>
            </a:r>
            <a:r>
              <a:rPr kumimoji="0" lang="en-US" altLang="en-US" sz="10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et al.</a:t>
            </a:r>
            <a:r>
              <a:rPr kumimoji="0" lang="en-US" altLang="en-US" sz="1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(2010) ‘Progressive Structural Brain Changes During Development of Psychosis’, </a:t>
            </a:r>
            <a:r>
              <a:rPr kumimoji="0" lang="en-US" altLang="en-US" sz="10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Schizophrenia Bulletin</a:t>
            </a:r>
            <a:r>
              <a:rPr kumimoji="0" lang="en-US" altLang="en-US" sz="1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, 38(3), pp. 519–530. Available at: </a:t>
            </a:r>
            <a:r>
              <a:rPr kumimoji="0" lang="en-US" altLang="en-US" sz="1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  <a:hlinkClick r:id="rId26"/>
              </a:rPr>
              <a:t>https://doi.org/10.1093/schbul/sbq113</a:t>
            </a:r>
            <a:r>
              <a:rPr kumimoji="0" lang="en-US" altLang="en-US" sz="1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</a:p>
        </p:txBody>
      </p:sp>
    </p:spTree>
    <p:extLst>
      <p:ext uri="{BB962C8B-B14F-4D97-AF65-F5344CB8AC3E}">
        <p14:creationId xmlns:p14="http://schemas.microsoft.com/office/powerpoint/2010/main" val="955168240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53</TotalTime>
  <Words>1964</Words>
  <Application>Microsoft Office PowerPoint</Application>
  <PresentationFormat>Widescreen</PresentationFormat>
  <Paragraphs>67</Paragraphs>
  <Slides>3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</vt:i4>
      </vt:variant>
    </vt:vector>
  </HeadingPairs>
  <TitlesOfParts>
    <vt:vector size="7" baseType="lpstr">
      <vt:lpstr>Aptos</vt:lpstr>
      <vt:lpstr>Aptos Display</vt:lpstr>
      <vt:lpstr>Arial</vt:lpstr>
      <vt:lpstr>Office Theme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Beau Academic</dc:creator>
  <cp:lastModifiedBy>Freeda Zeb</cp:lastModifiedBy>
  <cp:revision>9</cp:revision>
  <dcterms:created xsi:type="dcterms:W3CDTF">2024-12-04T18:07:56Z</dcterms:created>
  <dcterms:modified xsi:type="dcterms:W3CDTF">2025-11-16T11:56:16Z</dcterms:modified>
</cp:coreProperties>
</file>