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4253" r:id="rId1"/>
  </p:sldMasterIdLst>
  <p:notesMasterIdLst>
    <p:notesMasterId r:id="rId18"/>
  </p:notesMasterIdLst>
  <p:sldIdLst>
    <p:sldId id="256" r:id="rId2"/>
    <p:sldId id="257" r:id="rId3"/>
    <p:sldId id="264" r:id="rId4"/>
    <p:sldId id="268" r:id="rId5"/>
    <p:sldId id="275" r:id="rId6"/>
    <p:sldId id="263" r:id="rId7"/>
    <p:sldId id="276" r:id="rId8"/>
    <p:sldId id="270" r:id="rId9"/>
    <p:sldId id="273" r:id="rId10"/>
    <p:sldId id="278" r:id="rId11"/>
    <p:sldId id="279" r:id="rId12"/>
    <p:sldId id="277" r:id="rId13"/>
    <p:sldId id="271" r:id="rId14"/>
    <p:sldId id="281" r:id="rId15"/>
    <p:sldId id="280" r:id="rId16"/>
    <p:sldId id="272" r:id="rId17"/>
  </p:sldIdLst>
  <p:sldSz cx="14630400" cy="8229600"/>
  <p:notesSz cx="8229600" cy="14630400"/>
  <p:embeddedFontLst>
    <p:embeddedFont>
      <p:font typeface="Aptos" panose="020B0004020202020204" pitchFamily="34" charset="0"/>
      <p:regular r:id="rId19"/>
      <p:bold r:id="rId20"/>
      <p:italic r:id="rId21"/>
      <p:boldItalic r:id="rId22"/>
    </p:embeddedFont>
    <p:embeddedFont>
      <p:font typeface="Aptos Display" panose="020B0004020202020204" pitchFamily="34" charset="0"/>
      <p:regular r:id="rId23"/>
      <p:bold r:id="rId24"/>
      <p:italic r:id="rId25"/>
      <p:boldItalic r:id="rId26"/>
    </p:embeddedFont>
    <p:embeddedFont>
      <p:font typeface="Calibri" panose="020F0502020204030204" pitchFamily="34" charset="0"/>
      <p:regular r:id="rId27"/>
      <p:bold r:id="rId28"/>
      <p:italic r:id="rId29"/>
      <p:boldItalic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7A67"/>
    <a:srgbClr val="EA423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4610"/>
  </p:normalViewPr>
  <p:slideViewPr>
    <p:cSldViewPr snapToGrid="0" snapToObjects="1">
      <p:cViewPr>
        <p:scale>
          <a:sx n="83" d="100"/>
          <a:sy n="83" d="100"/>
        </p:scale>
        <p:origin x="1064" y="4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3F0C55-237C-402F-872E-7D59480FD63C}" type="doc">
      <dgm:prSet loTypeId="urn:microsoft.com/office/officeart/2005/8/layout/vList2" loCatId="list" qsTypeId="urn:microsoft.com/office/officeart/2005/8/quickstyle/simple2" qsCatId="simple" csTypeId="urn:microsoft.com/office/officeart/2005/8/colors/accent2_2" csCatId="accent2" phldr="1"/>
      <dgm:spPr/>
      <dgm:t>
        <a:bodyPr/>
        <a:lstStyle/>
        <a:p>
          <a:endParaRPr lang="en-US"/>
        </a:p>
      </dgm:t>
    </dgm:pt>
    <dgm:pt modelId="{F4D78F1A-2633-4520-A3FE-0006A34930DB}">
      <dgm:prSet/>
      <dgm:spPr>
        <a:solidFill>
          <a:schemeClr val="bg1"/>
        </a:solidFill>
      </dgm:spPr>
      <dgm:t>
        <a:bodyPr/>
        <a:lstStyle/>
        <a:p>
          <a:r>
            <a:rPr lang="en-GB" dirty="0">
              <a:solidFill>
                <a:schemeClr val="tx1"/>
              </a:solidFill>
            </a:rPr>
            <a:t>"</a:t>
          </a:r>
          <a:r>
            <a:rPr lang="en-GB" dirty="0">
              <a:solidFill>
                <a:schemeClr val="tx1"/>
              </a:solidFill>
              <a:latin typeface="Times New Roman" panose="02020603050405020304" pitchFamily="18" charset="0"/>
              <a:cs typeface="Times New Roman" panose="02020603050405020304" pitchFamily="18" charset="0"/>
            </a:rPr>
            <a:t>In teamwork, silence isn't golden, it's deadly." </a:t>
          </a:r>
        </a:p>
        <a:p>
          <a:r>
            <a:rPr lang="en-GB" dirty="0">
              <a:solidFill>
                <a:schemeClr val="tx1"/>
              </a:solidFill>
              <a:latin typeface="Times New Roman" panose="02020603050405020304" pitchFamily="18" charset="0"/>
              <a:cs typeface="Times New Roman" panose="02020603050405020304" pitchFamily="18" charset="0"/>
            </a:rPr>
            <a:t>(Belbin, 2010)</a:t>
          </a:r>
          <a:endParaRPr lang="en-US" dirty="0">
            <a:solidFill>
              <a:schemeClr val="tx1"/>
            </a:solidFill>
            <a:latin typeface="Times New Roman" panose="02020603050405020304" pitchFamily="18" charset="0"/>
            <a:cs typeface="Times New Roman" panose="02020603050405020304" pitchFamily="18" charset="0"/>
          </a:endParaRPr>
        </a:p>
      </dgm:t>
    </dgm:pt>
    <dgm:pt modelId="{6FC1881D-02F8-4D28-B5A6-7C6F7374CD61}" type="parTrans" cxnId="{27F97ADE-9BF2-44E9-8B15-3D7567882097}">
      <dgm:prSet/>
      <dgm:spPr/>
      <dgm:t>
        <a:bodyPr/>
        <a:lstStyle/>
        <a:p>
          <a:endParaRPr lang="en-US"/>
        </a:p>
      </dgm:t>
    </dgm:pt>
    <dgm:pt modelId="{B85AA025-BF32-49F1-A2C3-0A3248C0BF49}" type="sibTrans" cxnId="{27F97ADE-9BF2-44E9-8B15-3D7567882097}">
      <dgm:prSet/>
      <dgm:spPr/>
      <dgm:t>
        <a:bodyPr/>
        <a:lstStyle/>
        <a:p>
          <a:endParaRPr lang="en-US"/>
        </a:p>
      </dgm:t>
    </dgm:pt>
    <dgm:pt modelId="{00C24E87-22A7-42CA-AF7C-B7FC605FBCB0}">
      <dgm:prSet/>
      <dgm:spPr>
        <a:solidFill>
          <a:schemeClr val="bg1"/>
        </a:solidFill>
      </dgm:spPr>
      <dgm:t>
        <a:bodyPr/>
        <a:lstStyle/>
        <a:p>
          <a:r>
            <a:rPr lang="en-GB" dirty="0">
              <a:solidFill>
                <a:schemeClr val="tx1"/>
              </a:solidFill>
              <a:latin typeface="Times New Roman" panose="02020603050405020304" pitchFamily="18" charset="0"/>
              <a:cs typeface="Times New Roman" panose="02020603050405020304" pitchFamily="18" charset="0"/>
            </a:rPr>
            <a:t>This quote underscores the importance of effective communication and interaction within a team setting. It highlights the detrimental impact of silence – lack of communication – on team performance and cohesion. Effective communication is crucial for sharing ideas, resolving conflicts, and building strong relationships within a team.</a:t>
          </a:r>
          <a:endParaRPr lang="en-US" dirty="0">
            <a:solidFill>
              <a:schemeClr val="tx1"/>
            </a:solidFill>
            <a:latin typeface="Times New Roman" panose="02020603050405020304" pitchFamily="18" charset="0"/>
            <a:cs typeface="Times New Roman" panose="02020603050405020304" pitchFamily="18" charset="0"/>
          </a:endParaRPr>
        </a:p>
      </dgm:t>
    </dgm:pt>
    <dgm:pt modelId="{82E079D0-3823-43BC-8AB5-6814558854FD}" type="parTrans" cxnId="{E4545E8A-870C-4C0D-8CE6-82A057E810AB}">
      <dgm:prSet/>
      <dgm:spPr/>
      <dgm:t>
        <a:bodyPr/>
        <a:lstStyle/>
        <a:p>
          <a:endParaRPr lang="en-US"/>
        </a:p>
      </dgm:t>
    </dgm:pt>
    <dgm:pt modelId="{8E21E582-B8BE-48FF-A3FD-1793AEB6E9B4}" type="sibTrans" cxnId="{E4545E8A-870C-4C0D-8CE6-82A057E810AB}">
      <dgm:prSet/>
      <dgm:spPr/>
      <dgm:t>
        <a:bodyPr/>
        <a:lstStyle/>
        <a:p>
          <a:endParaRPr lang="en-US"/>
        </a:p>
      </dgm:t>
    </dgm:pt>
    <dgm:pt modelId="{451A06D4-DC3F-F84E-ACE7-404F34D440BE}" type="pres">
      <dgm:prSet presAssocID="{5C3F0C55-237C-402F-872E-7D59480FD63C}" presName="linear" presStyleCnt="0">
        <dgm:presLayoutVars>
          <dgm:animLvl val="lvl"/>
          <dgm:resizeHandles val="exact"/>
        </dgm:presLayoutVars>
      </dgm:prSet>
      <dgm:spPr/>
    </dgm:pt>
    <dgm:pt modelId="{0AABAE1A-C50E-9340-85B0-93E7B68BA6B0}" type="pres">
      <dgm:prSet presAssocID="{F4D78F1A-2633-4520-A3FE-0006A34930DB}" presName="parentText" presStyleLbl="node1" presStyleIdx="0" presStyleCnt="2">
        <dgm:presLayoutVars>
          <dgm:chMax val="0"/>
          <dgm:bulletEnabled val="1"/>
        </dgm:presLayoutVars>
      </dgm:prSet>
      <dgm:spPr/>
    </dgm:pt>
    <dgm:pt modelId="{57462150-9891-7F4A-90F8-6798357780D2}" type="pres">
      <dgm:prSet presAssocID="{B85AA025-BF32-49F1-A2C3-0A3248C0BF49}" presName="spacer" presStyleCnt="0"/>
      <dgm:spPr/>
    </dgm:pt>
    <dgm:pt modelId="{9D860477-5218-2249-985F-927F966E6BF9}" type="pres">
      <dgm:prSet presAssocID="{00C24E87-22A7-42CA-AF7C-B7FC605FBCB0}" presName="parentText" presStyleLbl="node1" presStyleIdx="1" presStyleCnt="2" custScaleY="102163">
        <dgm:presLayoutVars>
          <dgm:chMax val="0"/>
          <dgm:bulletEnabled val="1"/>
        </dgm:presLayoutVars>
      </dgm:prSet>
      <dgm:spPr/>
    </dgm:pt>
  </dgm:ptLst>
  <dgm:cxnLst>
    <dgm:cxn modelId="{36982042-EDD7-D948-AD7B-27867FB90229}" type="presOf" srcId="{00C24E87-22A7-42CA-AF7C-B7FC605FBCB0}" destId="{9D860477-5218-2249-985F-927F966E6BF9}" srcOrd="0" destOrd="0" presId="urn:microsoft.com/office/officeart/2005/8/layout/vList2"/>
    <dgm:cxn modelId="{9F6BA842-9B4D-7643-BA09-D3502B6DC8CE}" type="presOf" srcId="{5C3F0C55-237C-402F-872E-7D59480FD63C}" destId="{451A06D4-DC3F-F84E-ACE7-404F34D440BE}" srcOrd="0" destOrd="0" presId="urn:microsoft.com/office/officeart/2005/8/layout/vList2"/>
    <dgm:cxn modelId="{83752D46-5BD3-D34A-A630-7F69551DB0E2}" type="presOf" srcId="{F4D78F1A-2633-4520-A3FE-0006A34930DB}" destId="{0AABAE1A-C50E-9340-85B0-93E7B68BA6B0}" srcOrd="0" destOrd="0" presId="urn:microsoft.com/office/officeart/2005/8/layout/vList2"/>
    <dgm:cxn modelId="{E4545E8A-870C-4C0D-8CE6-82A057E810AB}" srcId="{5C3F0C55-237C-402F-872E-7D59480FD63C}" destId="{00C24E87-22A7-42CA-AF7C-B7FC605FBCB0}" srcOrd="1" destOrd="0" parTransId="{82E079D0-3823-43BC-8AB5-6814558854FD}" sibTransId="{8E21E582-B8BE-48FF-A3FD-1793AEB6E9B4}"/>
    <dgm:cxn modelId="{27F97ADE-9BF2-44E9-8B15-3D7567882097}" srcId="{5C3F0C55-237C-402F-872E-7D59480FD63C}" destId="{F4D78F1A-2633-4520-A3FE-0006A34930DB}" srcOrd="0" destOrd="0" parTransId="{6FC1881D-02F8-4D28-B5A6-7C6F7374CD61}" sibTransId="{B85AA025-BF32-49F1-A2C3-0A3248C0BF49}"/>
    <dgm:cxn modelId="{320914B4-290A-244A-9652-D6C0A6851E67}" type="presParOf" srcId="{451A06D4-DC3F-F84E-ACE7-404F34D440BE}" destId="{0AABAE1A-C50E-9340-85B0-93E7B68BA6B0}" srcOrd="0" destOrd="0" presId="urn:microsoft.com/office/officeart/2005/8/layout/vList2"/>
    <dgm:cxn modelId="{2A39C647-7513-0845-B161-779AE12559BB}" type="presParOf" srcId="{451A06D4-DC3F-F84E-ACE7-404F34D440BE}" destId="{57462150-9891-7F4A-90F8-6798357780D2}" srcOrd="1" destOrd="0" presId="urn:microsoft.com/office/officeart/2005/8/layout/vList2"/>
    <dgm:cxn modelId="{30A9F9AB-343E-904D-8BA0-F3314D42D49F}" type="presParOf" srcId="{451A06D4-DC3F-F84E-ACE7-404F34D440BE}" destId="{9D860477-5218-2249-985F-927F966E6BF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ABAE1A-C50E-9340-85B0-93E7B68BA6B0}">
      <dsp:nvSpPr>
        <dsp:cNvPr id="0" name=""/>
        <dsp:cNvSpPr/>
      </dsp:nvSpPr>
      <dsp:spPr>
        <a:xfrm>
          <a:off x="0" y="289995"/>
          <a:ext cx="6168787" cy="3517312"/>
        </a:xfrm>
        <a:prstGeom prst="roundRect">
          <a:avLst/>
        </a:prstGeom>
        <a:solidFill>
          <a:schemeClr val="bg1"/>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a:t>
          </a:r>
          <a:r>
            <a:rPr lang="en-GB" sz="2600" kern="1200" dirty="0">
              <a:solidFill>
                <a:schemeClr val="tx1"/>
              </a:solidFill>
              <a:latin typeface="Times New Roman" panose="02020603050405020304" pitchFamily="18" charset="0"/>
              <a:cs typeface="Times New Roman" panose="02020603050405020304" pitchFamily="18" charset="0"/>
            </a:rPr>
            <a:t>In teamwork, silence isn't golden, it's deadly." </a:t>
          </a:r>
        </a:p>
        <a:p>
          <a:pPr marL="0" lvl="0" indent="0" algn="l" defTabSz="1155700">
            <a:lnSpc>
              <a:spcPct val="90000"/>
            </a:lnSpc>
            <a:spcBef>
              <a:spcPct val="0"/>
            </a:spcBef>
            <a:spcAft>
              <a:spcPct val="35000"/>
            </a:spcAft>
            <a:buNone/>
          </a:pPr>
          <a:r>
            <a:rPr lang="en-GB" sz="2600" kern="1200" dirty="0">
              <a:solidFill>
                <a:schemeClr val="tx1"/>
              </a:solidFill>
              <a:latin typeface="Times New Roman" panose="02020603050405020304" pitchFamily="18" charset="0"/>
              <a:cs typeface="Times New Roman" panose="02020603050405020304" pitchFamily="18" charset="0"/>
            </a:rPr>
            <a:t>(Belbin, 2010)</a:t>
          </a:r>
          <a:endParaRPr lang="en-US" sz="2600" kern="1200" dirty="0">
            <a:solidFill>
              <a:schemeClr val="tx1"/>
            </a:solidFill>
            <a:latin typeface="Times New Roman" panose="02020603050405020304" pitchFamily="18" charset="0"/>
            <a:cs typeface="Times New Roman" panose="02020603050405020304" pitchFamily="18" charset="0"/>
          </a:endParaRPr>
        </a:p>
      </dsp:txBody>
      <dsp:txXfrm>
        <a:off x="171701" y="461696"/>
        <a:ext cx="5825385" cy="3173910"/>
      </dsp:txXfrm>
    </dsp:sp>
    <dsp:sp modelId="{9D860477-5218-2249-985F-927F966E6BF9}">
      <dsp:nvSpPr>
        <dsp:cNvPr id="0" name=""/>
        <dsp:cNvSpPr/>
      </dsp:nvSpPr>
      <dsp:spPr>
        <a:xfrm>
          <a:off x="0" y="3882188"/>
          <a:ext cx="6168787" cy="3593391"/>
        </a:xfrm>
        <a:prstGeom prst="roundRect">
          <a:avLst/>
        </a:prstGeom>
        <a:solidFill>
          <a:schemeClr val="bg1"/>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solidFill>
                <a:schemeClr val="tx1"/>
              </a:solidFill>
              <a:latin typeface="Times New Roman" panose="02020603050405020304" pitchFamily="18" charset="0"/>
              <a:cs typeface="Times New Roman" panose="02020603050405020304" pitchFamily="18" charset="0"/>
            </a:rPr>
            <a:t>This quote underscores the importance of effective communication and interaction within a team setting. It highlights the detrimental impact of silence – lack of communication – on team performance and cohesion. Effective communication is crucial for sharing ideas, resolving conflicts, and building strong relationships within a team.</a:t>
          </a:r>
          <a:endParaRPr lang="en-US" sz="2600" kern="1200" dirty="0">
            <a:solidFill>
              <a:schemeClr val="tx1"/>
            </a:solidFill>
            <a:latin typeface="Times New Roman" panose="02020603050405020304" pitchFamily="18" charset="0"/>
            <a:cs typeface="Times New Roman" panose="02020603050405020304" pitchFamily="18" charset="0"/>
          </a:endParaRPr>
        </a:p>
      </dsp:txBody>
      <dsp:txXfrm>
        <a:off x="175415" y="4057603"/>
        <a:ext cx="5817957" cy="324256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36933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614351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6493983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41309528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4815933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1896810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2654561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35530301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2605189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8961368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47577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2069244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1566C-E5E4-06A2-6267-5B0A6E3C8683}"/>
              </a:ext>
            </a:extLst>
          </p:cNvPr>
          <p:cNvSpPr>
            <a:spLocks noGrp="1"/>
          </p:cNvSpPr>
          <p:nvPr>
            <p:ph type="ctrTitle"/>
          </p:nvPr>
        </p:nvSpPr>
        <p:spPr>
          <a:xfrm>
            <a:off x="1828800" y="1346836"/>
            <a:ext cx="10972800" cy="2865120"/>
          </a:xfrm>
        </p:spPr>
        <p:txBody>
          <a:bodyPr anchor="b"/>
          <a:lstStyle>
            <a:lvl1pPr algn="ctr">
              <a:defRPr sz="7200"/>
            </a:lvl1pPr>
          </a:lstStyle>
          <a:p>
            <a:r>
              <a:rPr lang="en-GB"/>
              <a:t>Click to edit Master title style</a:t>
            </a:r>
            <a:endParaRPr lang="en-US"/>
          </a:p>
        </p:txBody>
      </p:sp>
      <p:sp>
        <p:nvSpPr>
          <p:cNvPr id="3" name="Subtitle 2">
            <a:extLst>
              <a:ext uri="{FF2B5EF4-FFF2-40B4-BE49-F238E27FC236}">
                <a16:creationId xmlns:a16="http://schemas.microsoft.com/office/drawing/2014/main" id="{B0CCA89F-B5F0-5404-E35B-144B0B11A547}"/>
              </a:ext>
            </a:extLst>
          </p:cNvPr>
          <p:cNvSpPr>
            <a:spLocks noGrp="1"/>
          </p:cNvSpPr>
          <p:nvPr>
            <p:ph type="subTitle" idx="1"/>
          </p:nvPr>
        </p:nvSpPr>
        <p:spPr>
          <a:xfrm>
            <a:off x="1828800" y="4322446"/>
            <a:ext cx="10972800" cy="1986914"/>
          </a:xfrm>
        </p:spPr>
        <p:txBody>
          <a:bodyPr/>
          <a:lstStyle>
            <a:lvl1pPr marL="0" indent="0" algn="ctr">
              <a:buNone/>
              <a:defRPr sz="2880"/>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3853E07-2FD7-5431-8959-57313429D64E}"/>
              </a:ext>
            </a:extLst>
          </p:cNvPr>
          <p:cNvSpPr>
            <a:spLocks noGrp="1"/>
          </p:cNvSpPr>
          <p:nvPr>
            <p:ph type="dt" sz="half" idx="10"/>
          </p:nvPr>
        </p:nvSpPr>
        <p:spPr/>
        <p:txBody>
          <a:bodyPr/>
          <a:lstStyle/>
          <a:p>
            <a:fld id="{C764DE79-268F-4C1A-8933-263129D2AF90}" type="datetimeFigureOut">
              <a:rPr lang="en-US" smtClean="0"/>
              <a:t>11/26/24</a:t>
            </a:fld>
            <a:endParaRPr lang="en-US" dirty="0"/>
          </a:p>
        </p:txBody>
      </p:sp>
      <p:sp>
        <p:nvSpPr>
          <p:cNvPr id="5" name="Footer Placeholder 4">
            <a:extLst>
              <a:ext uri="{FF2B5EF4-FFF2-40B4-BE49-F238E27FC236}">
                <a16:creationId xmlns:a16="http://schemas.microsoft.com/office/drawing/2014/main" id="{568EC29B-1409-4119-495F-4E1718D3AF0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D14363A-0C72-9EDB-66A8-861C997F70A5}"/>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24265631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88FDE-A685-9CE8-8C35-4A9855E466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D29FD6E-491B-6950-23E7-22F138BC79D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D4FA9C1-649F-0599-C86C-9614938C7082}"/>
              </a:ext>
            </a:extLst>
          </p:cNvPr>
          <p:cNvSpPr>
            <a:spLocks noGrp="1"/>
          </p:cNvSpPr>
          <p:nvPr>
            <p:ph type="dt" sz="half" idx="10"/>
          </p:nvPr>
        </p:nvSpPr>
        <p:spPr/>
        <p:txBody>
          <a:bodyPr/>
          <a:lstStyle/>
          <a:p>
            <a:fld id="{C764DE79-268F-4C1A-8933-263129D2AF90}" type="datetimeFigureOut">
              <a:rPr lang="en-US" smtClean="0"/>
              <a:t>11/26/24</a:t>
            </a:fld>
            <a:endParaRPr lang="en-US" dirty="0"/>
          </a:p>
        </p:txBody>
      </p:sp>
      <p:sp>
        <p:nvSpPr>
          <p:cNvPr id="5" name="Footer Placeholder 4">
            <a:extLst>
              <a:ext uri="{FF2B5EF4-FFF2-40B4-BE49-F238E27FC236}">
                <a16:creationId xmlns:a16="http://schemas.microsoft.com/office/drawing/2014/main" id="{1A559BFD-C437-737E-478A-DE104856E7A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963B7F-72B3-619E-7427-E2EA9B18E619}"/>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8109613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2B436-7411-2DDE-4703-FA607478E96B}"/>
              </a:ext>
            </a:extLst>
          </p:cNvPr>
          <p:cNvSpPr>
            <a:spLocks noGrp="1"/>
          </p:cNvSpPr>
          <p:nvPr>
            <p:ph type="title"/>
          </p:nvPr>
        </p:nvSpPr>
        <p:spPr>
          <a:xfrm>
            <a:off x="998220" y="2051686"/>
            <a:ext cx="12618720" cy="3423284"/>
          </a:xfrm>
        </p:spPr>
        <p:txBody>
          <a:bodyPr anchor="b"/>
          <a:lstStyle>
            <a:lvl1pPr>
              <a:defRPr sz="72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3D64EE3-44F5-5588-7DF9-99B4C61FC6AB}"/>
              </a:ext>
            </a:extLst>
          </p:cNvPr>
          <p:cNvSpPr>
            <a:spLocks noGrp="1"/>
          </p:cNvSpPr>
          <p:nvPr>
            <p:ph type="body" idx="1"/>
          </p:nvPr>
        </p:nvSpPr>
        <p:spPr>
          <a:xfrm>
            <a:off x="998220" y="5507356"/>
            <a:ext cx="12618720" cy="1800224"/>
          </a:xfrm>
        </p:spPr>
        <p:txBody>
          <a:bodyPr/>
          <a:lstStyle>
            <a:lvl1pPr marL="0" indent="0">
              <a:buNone/>
              <a:defRPr sz="2880">
                <a:solidFill>
                  <a:schemeClr val="tx1">
                    <a:tint val="82000"/>
                  </a:schemeClr>
                </a:solidFill>
              </a:defRPr>
            </a:lvl1pPr>
            <a:lvl2pPr marL="548640" indent="0">
              <a:buNone/>
              <a:defRPr sz="2400">
                <a:solidFill>
                  <a:schemeClr val="tx1">
                    <a:tint val="82000"/>
                  </a:schemeClr>
                </a:solidFill>
              </a:defRPr>
            </a:lvl2pPr>
            <a:lvl3pPr marL="1097280" indent="0">
              <a:buNone/>
              <a:defRPr sz="2160">
                <a:solidFill>
                  <a:schemeClr val="tx1">
                    <a:tint val="82000"/>
                  </a:schemeClr>
                </a:solidFill>
              </a:defRPr>
            </a:lvl3pPr>
            <a:lvl4pPr marL="1645920" indent="0">
              <a:buNone/>
              <a:defRPr sz="1920">
                <a:solidFill>
                  <a:schemeClr val="tx1">
                    <a:tint val="82000"/>
                  </a:schemeClr>
                </a:solidFill>
              </a:defRPr>
            </a:lvl4pPr>
            <a:lvl5pPr marL="2194560" indent="0">
              <a:buNone/>
              <a:defRPr sz="1920">
                <a:solidFill>
                  <a:schemeClr val="tx1">
                    <a:tint val="82000"/>
                  </a:schemeClr>
                </a:solidFill>
              </a:defRPr>
            </a:lvl5pPr>
            <a:lvl6pPr marL="2743200" indent="0">
              <a:buNone/>
              <a:defRPr sz="1920">
                <a:solidFill>
                  <a:schemeClr val="tx1">
                    <a:tint val="82000"/>
                  </a:schemeClr>
                </a:solidFill>
              </a:defRPr>
            </a:lvl6pPr>
            <a:lvl7pPr marL="3291840" indent="0">
              <a:buNone/>
              <a:defRPr sz="1920">
                <a:solidFill>
                  <a:schemeClr val="tx1">
                    <a:tint val="82000"/>
                  </a:schemeClr>
                </a:solidFill>
              </a:defRPr>
            </a:lvl7pPr>
            <a:lvl8pPr marL="3840480" indent="0">
              <a:buNone/>
              <a:defRPr sz="1920">
                <a:solidFill>
                  <a:schemeClr val="tx1">
                    <a:tint val="82000"/>
                  </a:schemeClr>
                </a:solidFill>
              </a:defRPr>
            </a:lvl8pPr>
            <a:lvl9pPr marL="4389120" indent="0">
              <a:buNone/>
              <a:defRPr sz="192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44C9FA1-BBCD-3AED-8F11-147A1436F334}"/>
              </a:ext>
            </a:extLst>
          </p:cNvPr>
          <p:cNvSpPr>
            <a:spLocks noGrp="1"/>
          </p:cNvSpPr>
          <p:nvPr>
            <p:ph type="dt" sz="half" idx="10"/>
          </p:nvPr>
        </p:nvSpPr>
        <p:spPr/>
        <p:txBody>
          <a:bodyPr/>
          <a:lstStyle/>
          <a:p>
            <a:fld id="{C764DE79-268F-4C1A-8933-263129D2AF90}" type="datetimeFigureOut">
              <a:rPr lang="en-US" smtClean="0"/>
              <a:t>11/26/24</a:t>
            </a:fld>
            <a:endParaRPr lang="en-US" dirty="0"/>
          </a:p>
        </p:txBody>
      </p:sp>
      <p:sp>
        <p:nvSpPr>
          <p:cNvPr id="5" name="Footer Placeholder 4">
            <a:extLst>
              <a:ext uri="{FF2B5EF4-FFF2-40B4-BE49-F238E27FC236}">
                <a16:creationId xmlns:a16="http://schemas.microsoft.com/office/drawing/2014/main" id="{1C883DB3-7869-5C3E-D436-44337CAA2B3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ED86EA0-D570-41A0-7F00-5FD9749E0962}"/>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7864633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AB59E-5CFE-2403-6967-593267E3E71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E42D84D-3904-A7FE-A652-54369662769A}"/>
              </a:ext>
            </a:extLst>
          </p:cNvPr>
          <p:cNvSpPr>
            <a:spLocks noGrp="1"/>
          </p:cNvSpPr>
          <p:nvPr>
            <p:ph sz="half" idx="1"/>
          </p:nvPr>
        </p:nvSpPr>
        <p:spPr>
          <a:xfrm>
            <a:off x="1005840" y="2190750"/>
            <a:ext cx="6217920" cy="52216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CE78B07-C73E-6CA3-9807-B97843FF97BC}"/>
              </a:ext>
            </a:extLst>
          </p:cNvPr>
          <p:cNvSpPr>
            <a:spLocks noGrp="1"/>
          </p:cNvSpPr>
          <p:nvPr>
            <p:ph sz="half" idx="2"/>
          </p:nvPr>
        </p:nvSpPr>
        <p:spPr>
          <a:xfrm>
            <a:off x="7406640" y="2190750"/>
            <a:ext cx="6217920" cy="52216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C965A64-6F96-A055-0B51-9981E857B151}"/>
              </a:ext>
            </a:extLst>
          </p:cNvPr>
          <p:cNvSpPr>
            <a:spLocks noGrp="1"/>
          </p:cNvSpPr>
          <p:nvPr>
            <p:ph type="dt" sz="half" idx="10"/>
          </p:nvPr>
        </p:nvSpPr>
        <p:spPr/>
        <p:txBody>
          <a:bodyPr/>
          <a:lstStyle/>
          <a:p>
            <a:fld id="{C764DE79-268F-4C1A-8933-263129D2AF90}" type="datetimeFigureOut">
              <a:rPr lang="en-US" smtClean="0"/>
              <a:t>11/26/24</a:t>
            </a:fld>
            <a:endParaRPr lang="en-US" dirty="0"/>
          </a:p>
        </p:txBody>
      </p:sp>
      <p:sp>
        <p:nvSpPr>
          <p:cNvPr id="6" name="Footer Placeholder 5">
            <a:extLst>
              <a:ext uri="{FF2B5EF4-FFF2-40B4-BE49-F238E27FC236}">
                <a16:creationId xmlns:a16="http://schemas.microsoft.com/office/drawing/2014/main" id="{A0630A1C-117E-E7DC-55C7-8EADCE9CE81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4B1C16E-3190-8FD1-50D1-017FCEF97B1C}"/>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3034566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55D39-FE7E-10B6-7B66-0495885A8B5C}"/>
              </a:ext>
            </a:extLst>
          </p:cNvPr>
          <p:cNvSpPr>
            <a:spLocks noGrp="1"/>
          </p:cNvSpPr>
          <p:nvPr>
            <p:ph type="title"/>
          </p:nvPr>
        </p:nvSpPr>
        <p:spPr>
          <a:xfrm>
            <a:off x="1007746" y="438150"/>
            <a:ext cx="12618720" cy="1590676"/>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1C4F1D-47E2-FD67-DDC0-A19435296CDF}"/>
              </a:ext>
            </a:extLst>
          </p:cNvPr>
          <p:cNvSpPr>
            <a:spLocks noGrp="1"/>
          </p:cNvSpPr>
          <p:nvPr>
            <p:ph type="body" idx="1"/>
          </p:nvPr>
        </p:nvSpPr>
        <p:spPr>
          <a:xfrm>
            <a:off x="1007746" y="2017396"/>
            <a:ext cx="6189344"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4" name="Content Placeholder 3">
            <a:extLst>
              <a:ext uri="{FF2B5EF4-FFF2-40B4-BE49-F238E27FC236}">
                <a16:creationId xmlns:a16="http://schemas.microsoft.com/office/drawing/2014/main" id="{A5F21241-7EA1-7689-AD2B-1DCF637EC97A}"/>
              </a:ext>
            </a:extLst>
          </p:cNvPr>
          <p:cNvSpPr>
            <a:spLocks noGrp="1"/>
          </p:cNvSpPr>
          <p:nvPr>
            <p:ph sz="half" idx="2"/>
          </p:nvPr>
        </p:nvSpPr>
        <p:spPr>
          <a:xfrm>
            <a:off x="1007746" y="3006090"/>
            <a:ext cx="6189344" cy="44215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8D44499-F9BE-F053-218B-D6D04F6DD412}"/>
              </a:ext>
            </a:extLst>
          </p:cNvPr>
          <p:cNvSpPr>
            <a:spLocks noGrp="1"/>
          </p:cNvSpPr>
          <p:nvPr>
            <p:ph type="body" sz="quarter" idx="3"/>
          </p:nvPr>
        </p:nvSpPr>
        <p:spPr>
          <a:xfrm>
            <a:off x="7406640" y="2017396"/>
            <a:ext cx="6219826"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6" name="Content Placeholder 5">
            <a:extLst>
              <a:ext uri="{FF2B5EF4-FFF2-40B4-BE49-F238E27FC236}">
                <a16:creationId xmlns:a16="http://schemas.microsoft.com/office/drawing/2014/main" id="{1DC63D32-D66B-FDA1-8EDF-B3401557A0A7}"/>
              </a:ext>
            </a:extLst>
          </p:cNvPr>
          <p:cNvSpPr>
            <a:spLocks noGrp="1"/>
          </p:cNvSpPr>
          <p:nvPr>
            <p:ph sz="quarter" idx="4"/>
          </p:nvPr>
        </p:nvSpPr>
        <p:spPr>
          <a:xfrm>
            <a:off x="7406640" y="3006090"/>
            <a:ext cx="6219826" cy="44215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6DE980E-B7C7-0DC5-1DC1-F7A1CEC607EB}"/>
              </a:ext>
            </a:extLst>
          </p:cNvPr>
          <p:cNvSpPr>
            <a:spLocks noGrp="1"/>
          </p:cNvSpPr>
          <p:nvPr>
            <p:ph type="dt" sz="half" idx="10"/>
          </p:nvPr>
        </p:nvSpPr>
        <p:spPr/>
        <p:txBody>
          <a:bodyPr/>
          <a:lstStyle/>
          <a:p>
            <a:fld id="{C764DE79-268F-4C1A-8933-263129D2AF90}" type="datetimeFigureOut">
              <a:rPr lang="en-US" smtClean="0"/>
              <a:t>11/26/24</a:t>
            </a:fld>
            <a:endParaRPr lang="en-US" dirty="0"/>
          </a:p>
        </p:txBody>
      </p:sp>
      <p:sp>
        <p:nvSpPr>
          <p:cNvPr id="8" name="Footer Placeholder 7">
            <a:extLst>
              <a:ext uri="{FF2B5EF4-FFF2-40B4-BE49-F238E27FC236}">
                <a16:creationId xmlns:a16="http://schemas.microsoft.com/office/drawing/2014/main" id="{D1B4B635-7936-0051-29C0-65F011F23D75}"/>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786B18C1-21ED-892A-26B7-076A93126CEB}"/>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2472023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6FE65-6506-E241-089C-E0C7FC063E9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8D4C701-531B-2114-5C5D-13549BFA6379}"/>
              </a:ext>
            </a:extLst>
          </p:cNvPr>
          <p:cNvSpPr>
            <a:spLocks noGrp="1"/>
          </p:cNvSpPr>
          <p:nvPr>
            <p:ph type="dt" sz="half" idx="10"/>
          </p:nvPr>
        </p:nvSpPr>
        <p:spPr/>
        <p:txBody>
          <a:bodyPr/>
          <a:lstStyle/>
          <a:p>
            <a:fld id="{C764DE79-268F-4C1A-8933-263129D2AF90}" type="datetimeFigureOut">
              <a:rPr lang="en-US" smtClean="0"/>
              <a:t>11/26/24</a:t>
            </a:fld>
            <a:endParaRPr lang="en-US" dirty="0"/>
          </a:p>
        </p:txBody>
      </p:sp>
      <p:sp>
        <p:nvSpPr>
          <p:cNvPr id="4" name="Footer Placeholder 3">
            <a:extLst>
              <a:ext uri="{FF2B5EF4-FFF2-40B4-BE49-F238E27FC236}">
                <a16:creationId xmlns:a16="http://schemas.microsoft.com/office/drawing/2014/main" id="{CB6749BE-952E-C665-BE5A-C1A458B95C7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4F62281-079A-A28B-1EA2-6A677F7096A6}"/>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78390964"/>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63BFFF-9372-4E42-F62F-D69CC71D1311}"/>
              </a:ext>
            </a:extLst>
          </p:cNvPr>
          <p:cNvSpPr>
            <a:spLocks noGrp="1"/>
          </p:cNvSpPr>
          <p:nvPr>
            <p:ph type="dt" sz="half" idx="10"/>
          </p:nvPr>
        </p:nvSpPr>
        <p:spPr/>
        <p:txBody>
          <a:bodyPr/>
          <a:lstStyle/>
          <a:p>
            <a:fld id="{C764DE79-268F-4C1A-8933-263129D2AF90}" type="datetimeFigureOut">
              <a:rPr lang="en-US" smtClean="0"/>
              <a:t>11/26/24</a:t>
            </a:fld>
            <a:endParaRPr lang="en-US" dirty="0"/>
          </a:p>
        </p:txBody>
      </p:sp>
      <p:sp>
        <p:nvSpPr>
          <p:cNvPr id="3" name="Footer Placeholder 2">
            <a:extLst>
              <a:ext uri="{FF2B5EF4-FFF2-40B4-BE49-F238E27FC236}">
                <a16:creationId xmlns:a16="http://schemas.microsoft.com/office/drawing/2014/main" id="{E35CC5FC-EFBC-BBFC-4A47-9C7386E4BE3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DB18036-5438-3213-1A49-6E3F5AEB4083}"/>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7826785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B4BE0-DAAE-17A5-7A7D-5BB0A41659FB}"/>
              </a:ext>
            </a:extLst>
          </p:cNvPr>
          <p:cNvSpPr>
            <a:spLocks noGrp="1"/>
          </p:cNvSpPr>
          <p:nvPr>
            <p:ph type="title"/>
          </p:nvPr>
        </p:nvSpPr>
        <p:spPr>
          <a:xfrm>
            <a:off x="1007746" y="548640"/>
            <a:ext cx="4718684" cy="1920240"/>
          </a:xfrm>
        </p:spPr>
        <p:txBody>
          <a:bodyPr anchor="b"/>
          <a:lstStyle>
            <a:lvl1pPr>
              <a:defRPr sz="384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DC26D2A-A15F-5390-3EA3-C390435A3600}"/>
              </a:ext>
            </a:extLst>
          </p:cNvPr>
          <p:cNvSpPr>
            <a:spLocks noGrp="1"/>
          </p:cNvSpPr>
          <p:nvPr>
            <p:ph idx="1"/>
          </p:nvPr>
        </p:nvSpPr>
        <p:spPr>
          <a:xfrm>
            <a:off x="6219826" y="1184911"/>
            <a:ext cx="7406640" cy="5848350"/>
          </a:xfrm>
        </p:spPr>
        <p:txBody>
          <a:bodyPr/>
          <a:lstStyle>
            <a:lvl1pPr>
              <a:defRPr sz="3840"/>
            </a:lvl1pPr>
            <a:lvl2pPr>
              <a:defRPr sz="3360"/>
            </a:lvl2pPr>
            <a:lvl3pPr>
              <a:defRPr sz="288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66C2DA2-08EC-3D36-711E-6FB70DF18CE1}"/>
              </a:ext>
            </a:extLst>
          </p:cNvPr>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GB"/>
              <a:t>Click to edit Master text styles</a:t>
            </a:r>
          </a:p>
        </p:txBody>
      </p:sp>
      <p:sp>
        <p:nvSpPr>
          <p:cNvPr id="5" name="Date Placeholder 4">
            <a:extLst>
              <a:ext uri="{FF2B5EF4-FFF2-40B4-BE49-F238E27FC236}">
                <a16:creationId xmlns:a16="http://schemas.microsoft.com/office/drawing/2014/main" id="{9A537C70-8D82-36FF-19C0-0675B47D741F}"/>
              </a:ext>
            </a:extLst>
          </p:cNvPr>
          <p:cNvSpPr>
            <a:spLocks noGrp="1"/>
          </p:cNvSpPr>
          <p:nvPr>
            <p:ph type="dt" sz="half" idx="10"/>
          </p:nvPr>
        </p:nvSpPr>
        <p:spPr/>
        <p:txBody>
          <a:bodyPr/>
          <a:lstStyle/>
          <a:p>
            <a:fld id="{C764DE79-268F-4C1A-8933-263129D2AF90}" type="datetimeFigureOut">
              <a:rPr lang="en-US" smtClean="0"/>
              <a:t>11/26/24</a:t>
            </a:fld>
            <a:endParaRPr lang="en-US" dirty="0"/>
          </a:p>
        </p:txBody>
      </p:sp>
      <p:sp>
        <p:nvSpPr>
          <p:cNvPr id="6" name="Footer Placeholder 5">
            <a:extLst>
              <a:ext uri="{FF2B5EF4-FFF2-40B4-BE49-F238E27FC236}">
                <a16:creationId xmlns:a16="http://schemas.microsoft.com/office/drawing/2014/main" id="{C13C63B1-0A98-7A4A-4D89-2ED10027FF9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31EC024-691D-11E4-EDC1-4C309E8EF671}"/>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7028530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046EE-4A55-1098-6659-CBB155D6FE86}"/>
              </a:ext>
            </a:extLst>
          </p:cNvPr>
          <p:cNvSpPr>
            <a:spLocks noGrp="1"/>
          </p:cNvSpPr>
          <p:nvPr>
            <p:ph type="title"/>
          </p:nvPr>
        </p:nvSpPr>
        <p:spPr>
          <a:xfrm>
            <a:off x="1007746" y="548640"/>
            <a:ext cx="4718684" cy="1920240"/>
          </a:xfrm>
        </p:spPr>
        <p:txBody>
          <a:bodyPr anchor="b"/>
          <a:lstStyle>
            <a:lvl1pPr>
              <a:defRPr sz="384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304D918-DB5E-5AFB-D068-E22622DBDEDC}"/>
              </a:ext>
            </a:extLst>
          </p:cNvPr>
          <p:cNvSpPr>
            <a:spLocks noGrp="1"/>
          </p:cNvSpPr>
          <p:nvPr>
            <p:ph type="pic" idx="1"/>
          </p:nvPr>
        </p:nvSpPr>
        <p:spPr>
          <a:xfrm>
            <a:off x="6219826" y="1184911"/>
            <a:ext cx="7406640" cy="5848350"/>
          </a:xfrm>
        </p:spPr>
        <p:txBody>
          <a:bodyPr/>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endParaRPr lang="en-US"/>
          </a:p>
        </p:txBody>
      </p:sp>
      <p:sp>
        <p:nvSpPr>
          <p:cNvPr id="4" name="Text Placeholder 3">
            <a:extLst>
              <a:ext uri="{FF2B5EF4-FFF2-40B4-BE49-F238E27FC236}">
                <a16:creationId xmlns:a16="http://schemas.microsoft.com/office/drawing/2014/main" id="{3A0489B6-D980-C985-D5F3-2921205C1B4F}"/>
              </a:ext>
            </a:extLst>
          </p:cNvPr>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GB"/>
              <a:t>Click to edit Master text styles</a:t>
            </a:r>
          </a:p>
        </p:txBody>
      </p:sp>
      <p:sp>
        <p:nvSpPr>
          <p:cNvPr id="5" name="Date Placeholder 4">
            <a:extLst>
              <a:ext uri="{FF2B5EF4-FFF2-40B4-BE49-F238E27FC236}">
                <a16:creationId xmlns:a16="http://schemas.microsoft.com/office/drawing/2014/main" id="{77DD60B0-A053-D41E-450A-FEDB0C702E89}"/>
              </a:ext>
            </a:extLst>
          </p:cNvPr>
          <p:cNvSpPr>
            <a:spLocks noGrp="1"/>
          </p:cNvSpPr>
          <p:nvPr>
            <p:ph type="dt" sz="half" idx="10"/>
          </p:nvPr>
        </p:nvSpPr>
        <p:spPr/>
        <p:txBody>
          <a:bodyPr/>
          <a:lstStyle/>
          <a:p>
            <a:fld id="{C764DE79-268F-4C1A-8933-263129D2AF90}" type="datetimeFigureOut">
              <a:rPr lang="en-US" smtClean="0"/>
              <a:t>11/26/24</a:t>
            </a:fld>
            <a:endParaRPr lang="en-US" dirty="0"/>
          </a:p>
        </p:txBody>
      </p:sp>
      <p:sp>
        <p:nvSpPr>
          <p:cNvPr id="6" name="Footer Placeholder 5">
            <a:extLst>
              <a:ext uri="{FF2B5EF4-FFF2-40B4-BE49-F238E27FC236}">
                <a16:creationId xmlns:a16="http://schemas.microsoft.com/office/drawing/2014/main" id="{21051D49-9B9C-DD2C-92C4-57A01FA8664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97830B2-F241-80B0-9DAA-D081D0A9BA97}"/>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2507985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AB445-E2B4-8021-145C-73BCD16F5AA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46FF770-D4BB-C64A-E9E0-341F2083503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BAEEE6-F691-BD8D-FDE0-F37D11C88DFB}"/>
              </a:ext>
            </a:extLst>
          </p:cNvPr>
          <p:cNvSpPr>
            <a:spLocks noGrp="1"/>
          </p:cNvSpPr>
          <p:nvPr>
            <p:ph type="dt" sz="half" idx="10"/>
          </p:nvPr>
        </p:nvSpPr>
        <p:spPr/>
        <p:txBody>
          <a:bodyPr/>
          <a:lstStyle/>
          <a:p>
            <a:fld id="{C764DE79-268F-4C1A-8933-263129D2AF90}" type="datetimeFigureOut">
              <a:rPr lang="en-US" smtClean="0"/>
              <a:t>11/26/24</a:t>
            </a:fld>
            <a:endParaRPr lang="en-US" dirty="0"/>
          </a:p>
        </p:txBody>
      </p:sp>
      <p:sp>
        <p:nvSpPr>
          <p:cNvPr id="5" name="Footer Placeholder 4">
            <a:extLst>
              <a:ext uri="{FF2B5EF4-FFF2-40B4-BE49-F238E27FC236}">
                <a16:creationId xmlns:a16="http://schemas.microsoft.com/office/drawing/2014/main" id="{BD615FA2-2D80-A6AB-3358-31CD71E89DA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2D4AD9-C45D-892C-209C-29E767869382}"/>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3595299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AD8D4F-E9F9-3133-D4BF-942DCF80D1A9}"/>
              </a:ext>
            </a:extLst>
          </p:cNvPr>
          <p:cNvSpPr>
            <a:spLocks noGrp="1"/>
          </p:cNvSpPr>
          <p:nvPr>
            <p:ph type="title" orient="vert"/>
          </p:nvPr>
        </p:nvSpPr>
        <p:spPr>
          <a:xfrm>
            <a:off x="10469880" y="438150"/>
            <a:ext cx="3154680" cy="6974206"/>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6522CEF-1DE0-5B46-C3C0-A123B471056A}"/>
              </a:ext>
            </a:extLst>
          </p:cNvPr>
          <p:cNvSpPr>
            <a:spLocks noGrp="1"/>
          </p:cNvSpPr>
          <p:nvPr>
            <p:ph type="body" orient="vert" idx="1"/>
          </p:nvPr>
        </p:nvSpPr>
        <p:spPr>
          <a:xfrm>
            <a:off x="1005840" y="438150"/>
            <a:ext cx="9281160" cy="697420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BEB61A-F10A-1209-211A-74D61D3178A1}"/>
              </a:ext>
            </a:extLst>
          </p:cNvPr>
          <p:cNvSpPr>
            <a:spLocks noGrp="1"/>
          </p:cNvSpPr>
          <p:nvPr>
            <p:ph type="dt" sz="half" idx="10"/>
          </p:nvPr>
        </p:nvSpPr>
        <p:spPr/>
        <p:txBody>
          <a:bodyPr/>
          <a:lstStyle/>
          <a:p>
            <a:fld id="{C764DE79-268F-4C1A-8933-263129D2AF90}" type="datetimeFigureOut">
              <a:rPr lang="en-US" smtClean="0"/>
              <a:t>11/26/24</a:t>
            </a:fld>
            <a:endParaRPr lang="en-US" dirty="0"/>
          </a:p>
        </p:txBody>
      </p:sp>
      <p:sp>
        <p:nvSpPr>
          <p:cNvPr id="5" name="Footer Placeholder 4">
            <a:extLst>
              <a:ext uri="{FF2B5EF4-FFF2-40B4-BE49-F238E27FC236}">
                <a16:creationId xmlns:a16="http://schemas.microsoft.com/office/drawing/2014/main" id="{D45C64A4-A798-F0E4-3609-9CB0145F36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B2EA7EF-0E66-C5CC-A03C-9DED224C7644}"/>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0977974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9400375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18241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7219865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1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0893926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45974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43377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83BFD5-2A3E-67D0-9239-0AB6CFC44B39}"/>
              </a:ext>
            </a:extLst>
          </p:cNvPr>
          <p:cNvSpPr>
            <a:spLocks noGrp="1"/>
          </p:cNvSpPr>
          <p:nvPr>
            <p:ph type="title"/>
          </p:nvPr>
        </p:nvSpPr>
        <p:spPr>
          <a:xfrm>
            <a:off x="1005840" y="438150"/>
            <a:ext cx="12618720" cy="1590676"/>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BA9C31B-808E-CCF1-1E06-B0F5F2443DBD}"/>
              </a:ext>
            </a:extLst>
          </p:cNvPr>
          <p:cNvSpPr>
            <a:spLocks noGrp="1"/>
          </p:cNvSpPr>
          <p:nvPr>
            <p:ph type="body" idx="1"/>
          </p:nvPr>
        </p:nvSpPr>
        <p:spPr>
          <a:xfrm>
            <a:off x="1005840" y="2190750"/>
            <a:ext cx="12618720" cy="522160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B80A8A-F3EB-4BE9-2ABB-A7138D6213F3}"/>
              </a:ext>
            </a:extLst>
          </p:cNvPr>
          <p:cNvSpPr>
            <a:spLocks noGrp="1"/>
          </p:cNvSpPr>
          <p:nvPr>
            <p:ph type="dt" sz="half" idx="2"/>
          </p:nvPr>
        </p:nvSpPr>
        <p:spPr>
          <a:xfrm>
            <a:off x="1005840" y="7627621"/>
            <a:ext cx="3291840" cy="438150"/>
          </a:xfrm>
          <a:prstGeom prst="rect">
            <a:avLst/>
          </a:prstGeom>
        </p:spPr>
        <p:txBody>
          <a:bodyPr vert="horz" lIns="91440" tIns="45720" rIns="91440" bIns="45720" rtlCol="0" anchor="ctr"/>
          <a:lstStyle>
            <a:lvl1pPr algn="l">
              <a:defRPr sz="1440">
                <a:solidFill>
                  <a:schemeClr val="tx1">
                    <a:tint val="82000"/>
                  </a:schemeClr>
                </a:solidFill>
              </a:defRPr>
            </a:lvl1pPr>
          </a:lstStyle>
          <a:p>
            <a:fld id="{C764DE79-268F-4C1A-8933-263129D2AF90}" type="datetimeFigureOut">
              <a:rPr lang="en-US" smtClean="0"/>
              <a:t>11/26/24</a:t>
            </a:fld>
            <a:endParaRPr lang="en-US" dirty="0"/>
          </a:p>
        </p:txBody>
      </p:sp>
      <p:sp>
        <p:nvSpPr>
          <p:cNvPr id="5" name="Footer Placeholder 4">
            <a:extLst>
              <a:ext uri="{FF2B5EF4-FFF2-40B4-BE49-F238E27FC236}">
                <a16:creationId xmlns:a16="http://schemas.microsoft.com/office/drawing/2014/main" id="{9B799CB5-A0BC-47C2-FE31-1FB4E7838B2A}"/>
              </a:ext>
            </a:extLst>
          </p:cNvPr>
          <p:cNvSpPr>
            <a:spLocks noGrp="1"/>
          </p:cNvSpPr>
          <p:nvPr>
            <p:ph type="ftr" sz="quarter" idx="3"/>
          </p:nvPr>
        </p:nvSpPr>
        <p:spPr>
          <a:xfrm>
            <a:off x="4846320" y="7627621"/>
            <a:ext cx="4937760" cy="438150"/>
          </a:xfrm>
          <a:prstGeom prst="rect">
            <a:avLst/>
          </a:prstGeom>
        </p:spPr>
        <p:txBody>
          <a:bodyPr vert="horz" lIns="91440" tIns="45720" rIns="91440" bIns="45720" rtlCol="0" anchor="ctr"/>
          <a:lstStyle>
            <a:lvl1pPr algn="ctr">
              <a:defRPr sz="144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484586AF-E7EF-A46E-1732-56FA8E847A88}"/>
              </a:ext>
            </a:extLst>
          </p:cNvPr>
          <p:cNvSpPr>
            <a:spLocks noGrp="1"/>
          </p:cNvSpPr>
          <p:nvPr>
            <p:ph type="sldNum" sz="quarter" idx="4"/>
          </p:nvPr>
        </p:nvSpPr>
        <p:spPr>
          <a:xfrm>
            <a:off x="10332720" y="7627621"/>
            <a:ext cx="3291840" cy="438150"/>
          </a:xfrm>
          <a:prstGeom prst="rect">
            <a:avLst/>
          </a:prstGeom>
        </p:spPr>
        <p:txBody>
          <a:bodyPr vert="horz" lIns="91440" tIns="45720" rIns="91440" bIns="45720" rtlCol="0" anchor="ctr"/>
          <a:lstStyle>
            <a:lvl1pPr algn="r">
              <a:defRPr sz="1440">
                <a:solidFill>
                  <a:schemeClr val="tx1">
                    <a:tint val="82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2968660184"/>
      </p:ext>
    </p:extLst>
  </p:cSld>
  <p:clrMap bg1="lt1" tx1="dk1" bg2="lt2" tx2="dk2" accent1="accent1" accent2="accent2" accent3="accent3" accent4="accent4" accent5="accent5" accent6="accent6" hlink="hlink" folHlink="folHlink"/>
  <p:sldLayoutIdLst>
    <p:sldLayoutId id="2147484254" r:id="rId1"/>
    <p:sldLayoutId id="2147484255" r:id="rId2"/>
    <p:sldLayoutId id="2147484256" r:id="rId3"/>
    <p:sldLayoutId id="2147484257" r:id="rId4"/>
    <p:sldLayoutId id="2147484258" r:id="rId5"/>
    <p:sldLayoutId id="2147484259" r:id="rId6"/>
    <p:sldLayoutId id="2147484260" r:id="rId7"/>
    <p:sldLayoutId id="2147484261" r:id="rId8"/>
    <p:sldLayoutId id="2147484262" r:id="rId9"/>
    <p:sldLayoutId id="2147484263" r:id="rId10"/>
    <p:sldLayoutId id="2147484264" r:id="rId11"/>
    <p:sldLayoutId id="2147484265" r:id="rId12"/>
    <p:sldLayoutId id="2147484266" r:id="rId13"/>
    <p:sldLayoutId id="2147484267" r:id="rId14"/>
    <p:sldLayoutId id="2147484268" r:id="rId15"/>
    <p:sldLayoutId id="2147484269" r:id="rId16"/>
    <p:sldLayoutId id="2147484270" r:id="rId17"/>
  </p:sldLayoutIdLst>
  <p:hf sldNum="0" hdr="0" ftr="0" dt="0"/>
  <p:txStyles>
    <p:titleStyle>
      <a:lvl1pPr algn="l" defTabSz="1097280"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20" indent="-274320" algn="l" defTabSz="1097280"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60" indent="-274320" algn="l" defTabSz="1097280"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600" indent="-274320" algn="l" defTabSz="1097280"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2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8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2.jpg"/><Relationship Id="rId4" Type="http://schemas.openxmlformats.org/officeDocument/2006/relationships/image" Target="file:////Users/sulafayousif/Library/Group%20Containers/UBF8T346G9.ms/WebArchiveCopyPasteTempFiles/com.microsoft.Word/Wales-TSD-1.jpg"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diagramColors" Target="../diagrams/colors1.xml"/><Relationship Id="rId11" Type="http://schemas.openxmlformats.org/officeDocument/2006/relationships/image" Target="../media/image10.svg"/><Relationship Id="rId5" Type="http://schemas.openxmlformats.org/officeDocument/2006/relationships/diagramQuickStyle" Target="../diagrams/quickStyle1.xml"/><Relationship Id="rId10" Type="http://schemas.openxmlformats.org/officeDocument/2006/relationships/image" Target="../media/image9.png"/><Relationship Id="rId4" Type="http://schemas.openxmlformats.org/officeDocument/2006/relationships/diagramLayout" Target="../diagrams/layout1.xml"/><Relationship Id="rId9"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2.jpg"/></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17.jpg"/></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chemeClr val="accent1"/>
        </a:solidFill>
        <a:effectLst/>
      </p:bgPr>
    </p:bg>
    <p:spTree>
      <p:nvGrpSpPr>
        <p:cNvPr id="1" name=""/>
        <p:cNvGrpSpPr/>
        <p:nvPr/>
      </p:nvGrpSpPr>
      <p:grpSpPr>
        <a:xfrm>
          <a:off x="0" y="0"/>
          <a:ext cx="0" cy="0"/>
          <a:chOff x="0" y="0"/>
          <a:chExt cx="0" cy="0"/>
        </a:xfrm>
      </p:grpSpPr>
      <p:sp>
        <p:nvSpPr>
          <p:cNvPr id="4" name="Text 1"/>
          <p:cNvSpPr/>
          <p:nvPr/>
        </p:nvSpPr>
        <p:spPr>
          <a:xfrm>
            <a:off x="1321356" y="5656183"/>
            <a:ext cx="11987689" cy="395049"/>
          </a:xfrm>
          <a:prstGeom prst="rect">
            <a:avLst/>
          </a:prstGeom>
          <a:noFill/>
          <a:ln/>
        </p:spPr>
        <p:txBody>
          <a:bodyPr wrap="none" lIns="0" tIns="0" rIns="0" bIns="0" rtlCol="0" anchor="t"/>
          <a:lstStyle/>
          <a:p>
            <a:pPr marL="0" indent="0" algn="ctr">
              <a:lnSpc>
                <a:spcPts val="3100"/>
              </a:lnSpc>
              <a:buNone/>
            </a:pPr>
            <a:endParaRPr lang="en-US" sz="1900" dirty="0"/>
          </a:p>
        </p:txBody>
      </p:sp>
      <p:sp>
        <p:nvSpPr>
          <p:cNvPr id="6" name="Rectangle 2">
            <a:extLst>
              <a:ext uri="{FF2B5EF4-FFF2-40B4-BE49-F238E27FC236}">
                <a16:creationId xmlns:a16="http://schemas.microsoft.com/office/drawing/2014/main" id="{94CD641C-43C3-AC7D-4E64-BAD4831B18A2}"/>
              </a:ext>
            </a:extLst>
          </p:cNvPr>
          <p:cNvSpPr>
            <a:spLocks noChangeArrowheads="1"/>
          </p:cNvSpPr>
          <p:nvPr/>
        </p:nvSpPr>
        <p:spPr bwMode="auto">
          <a:xfrm>
            <a:off x="-1" y="1919651"/>
            <a:ext cx="31723214"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25" name="Picture 1" descr="University of Wales Trinity Saint David - myday">
            <a:extLst>
              <a:ext uri="{FF2B5EF4-FFF2-40B4-BE49-F238E27FC236}">
                <a16:creationId xmlns:a16="http://schemas.microsoft.com/office/drawing/2014/main" id="{BA449E26-146D-FB42-0A53-16F580F21D9B}"/>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3294273" y="1998888"/>
            <a:ext cx="7261924" cy="2706462"/>
          </a:xfrm>
          <a:prstGeom prst="rect">
            <a:avLst/>
          </a:prstGeom>
          <a:noFill/>
          <a:ln>
            <a:solidFill>
              <a:schemeClr val="accent2">
                <a:lumMod val="60000"/>
                <a:lumOff val="40000"/>
              </a:schemeClr>
            </a:solidFill>
          </a:ln>
          <a:effectLst>
            <a:softEdge rad="170233"/>
          </a:effectLst>
          <a:extLst>
            <a:ext uri="{909E8E84-426E-40DD-AFC4-6F175D3DCCD1}">
              <a14:hiddenFill xmlns:a14="http://schemas.microsoft.com/office/drawing/2010/main">
                <a:solidFill>
                  <a:srgbClr val="FFFFFF"/>
                </a:solidFill>
              </a14:hiddenFill>
            </a:ext>
          </a:extLst>
        </p:spPr>
      </p:pic>
      <p:sp>
        <p:nvSpPr>
          <p:cNvPr id="11" name="Rectangle 7">
            <a:extLst>
              <a:ext uri="{FF2B5EF4-FFF2-40B4-BE49-F238E27FC236}">
                <a16:creationId xmlns:a16="http://schemas.microsoft.com/office/drawing/2014/main" id="{24E4185A-DA2C-E116-0A6A-97397BD00DB6}"/>
              </a:ext>
            </a:extLst>
          </p:cNvPr>
          <p:cNvSpPr>
            <a:spLocks noChangeArrowheads="1"/>
          </p:cNvSpPr>
          <p:nvPr/>
        </p:nvSpPr>
        <p:spPr bwMode="auto">
          <a:xfrm>
            <a:off x="2418478" y="4798099"/>
            <a:ext cx="8896667"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600" b="1" i="0" u="none" strike="noStrike" cap="none" normalizeH="0" baseline="0" dirty="0">
                <a:ln>
                  <a:noFill/>
                </a:ln>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Problem Solving &amp; Enovation (BMSW4009)</a:t>
            </a:r>
            <a:endParaRPr kumimoji="0" lang="en-US" altLang="en-US" sz="3600" b="1"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600" b="1" i="0" u="none" strike="noStrike" cap="none" normalizeH="0" baseline="0" dirty="0">
                <a:ln>
                  <a:noFill/>
                </a:ln>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   Lecturer: Mel Squire </a:t>
            </a:r>
            <a:endParaRPr kumimoji="0" lang="en-US" altLang="en-US" sz="3600" b="1"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600" b="1" i="0" u="none" strike="noStrike" cap="none" normalizeH="0" baseline="0" dirty="0">
                <a:ln>
                  <a:noFill/>
                </a:ln>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BY: Sulafa Yousif (2233989)</a:t>
            </a:r>
            <a:endParaRPr kumimoji="0" lang="en-US" altLang="en-US" sz="3600" b="1"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cxnSp>
        <p:nvCxnSpPr>
          <p:cNvPr id="12" name="Straight Connector 11">
            <a:extLst>
              <a:ext uri="{FF2B5EF4-FFF2-40B4-BE49-F238E27FC236}">
                <a16:creationId xmlns:a16="http://schemas.microsoft.com/office/drawing/2014/main" id="{726875F1-ECDF-D71C-F2B8-B21E95BBD4E9}"/>
              </a:ext>
            </a:extLst>
          </p:cNvPr>
          <p:cNvCxnSpPr/>
          <p:nvPr/>
        </p:nvCxnSpPr>
        <p:spPr>
          <a:xfrm flipH="1">
            <a:off x="1031875" y="4304030"/>
            <a:ext cx="198755" cy="0"/>
          </a:xfrm>
          <a:prstGeom prst="line">
            <a:avLst/>
          </a:prstGeom>
        </p:spPr>
        <p:style>
          <a:lnRef idx="1">
            <a:schemeClr val="accent1"/>
          </a:lnRef>
          <a:fillRef idx="0">
            <a:schemeClr val="accent1"/>
          </a:fillRef>
          <a:effectRef idx="0">
            <a:schemeClr val="accent1"/>
          </a:effectRef>
          <a:fontRef idx="minor">
            <a:schemeClr val="tx1"/>
          </a:fontRef>
        </p:style>
      </p:cxnSp>
      <p:sp>
        <p:nvSpPr>
          <p:cNvPr id="13" name="Rectangle 8">
            <a:extLst>
              <a:ext uri="{FF2B5EF4-FFF2-40B4-BE49-F238E27FC236}">
                <a16:creationId xmlns:a16="http://schemas.microsoft.com/office/drawing/2014/main" id="{36769CF5-B23D-724E-0310-D8375CA01964}"/>
              </a:ext>
            </a:extLst>
          </p:cNvPr>
          <p:cNvSpPr>
            <a:spLocks noChangeArrowheads="1"/>
          </p:cNvSpPr>
          <p:nvPr/>
        </p:nvSpPr>
        <p:spPr bwMode="auto">
          <a:xfrm>
            <a:off x="3604357" y="6969883"/>
            <a:ext cx="664175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r>
              <a:rPr lang="en-GB" sz="3600" b="1" dirty="0">
                <a:solidFill>
                  <a:schemeClr val="bg1"/>
                </a:solidFill>
                <a:latin typeface="Times New Roman" panose="02020603050405020304" pitchFamily="18" charset="0"/>
                <a:cs typeface="Times New Roman" panose="02020603050405020304" pitchFamily="18" charset="0"/>
              </a:rPr>
              <a:t>Topic: How We Work As A Team</a:t>
            </a:r>
          </a:p>
        </p:txBody>
      </p:sp>
      <p:pic>
        <p:nvPicPr>
          <p:cNvPr id="3" name="Image 0" descr="Small and large spheres">
            <a:extLst>
              <a:ext uri="{FF2B5EF4-FFF2-40B4-BE49-F238E27FC236}">
                <a16:creationId xmlns:a16="http://schemas.microsoft.com/office/drawing/2014/main" id="{E92420F3-8B44-60AC-A38D-27A070DDC31A}"/>
              </a:ext>
            </a:extLst>
          </p:cNvPr>
          <p:cNvPicPr>
            <a:picLocks noChangeAspect="1"/>
          </p:cNvPicPr>
          <p:nvPr/>
        </p:nvPicPr>
        <p:blipFill>
          <a:blip r:embed="rId5"/>
          <a:srcRect/>
          <a:stretch/>
        </p:blipFill>
        <p:spPr>
          <a:xfrm>
            <a:off x="-152400" y="-169325"/>
            <a:ext cx="14935199" cy="2072401"/>
          </a:xfrm>
          <a:prstGeom prst="rect">
            <a:avLst/>
          </a:prstGeom>
          <a:solidFill>
            <a:schemeClr val="accent1"/>
          </a:solidFill>
          <a:effectLst>
            <a:softEdge rad="131762"/>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gradFill>
          <a:gsLst>
            <a:gs pos="35000">
              <a:schemeClr val="accent1">
                <a:lumMod val="5000"/>
                <a:lumOff val="95000"/>
              </a:schemeClr>
            </a:gs>
            <a:gs pos="100000">
              <a:schemeClr val="accent1">
                <a:lumMod val="45000"/>
                <a:lumOff val="55000"/>
              </a:schemeClr>
            </a:gs>
            <a:gs pos="81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p:nvPr/>
        </p:nvSpPr>
        <p:spPr>
          <a:xfrm>
            <a:off x="5436334" y="910591"/>
            <a:ext cx="3172063" cy="396478"/>
          </a:xfrm>
          <a:prstGeom prst="rect">
            <a:avLst/>
          </a:prstGeom>
          <a:noFill/>
          <a:ln/>
        </p:spPr>
        <p:txBody>
          <a:bodyPr wrap="none" lIns="0" tIns="0" rIns="0" bIns="0" rtlCol="0" anchor="t"/>
          <a:lstStyle/>
          <a:p>
            <a:pPr marL="0" indent="0" algn="ctr">
              <a:lnSpc>
                <a:spcPts val="3100"/>
              </a:lnSpc>
              <a:buNone/>
            </a:pPr>
            <a:r>
              <a:rPr lang="en-US" sz="3600" b="1" dirty="0">
                <a:latin typeface="Times New Roman" panose="02020603050405020304" pitchFamily="18" charset="0"/>
                <a:ea typeface="Barlow Medium" pitchFamily="34" charset="-122"/>
                <a:cs typeface="Times New Roman" panose="02020603050405020304" pitchFamily="18" charset="0"/>
              </a:rPr>
              <a:t>Content </a:t>
            </a:r>
            <a:endParaRPr lang="en-US" sz="3600" b="1" dirty="0">
              <a:latin typeface="Times New Roman" panose="02020603050405020304" pitchFamily="18" charset="0"/>
              <a:cs typeface="Times New Roman" panose="02020603050405020304" pitchFamily="18" charset="0"/>
            </a:endParaRPr>
          </a:p>
        </p:txBody>
      </p:sp>
      <p:sp>
        <p:nvSpPr>
          <p:cNvPr id="4" name="Shape 2"/>
          <p:cNvSpPr/>
          <p:nvPr/>
        </p:nvSpPr>
        <p:spPr>
          <a:xfrm>
            <a:off x="5071944" y="1828384"/>
            <a:ext cx="3900845" cy="1789628"/>
          </a:xfrm>
          <a:prstGeom prst="roundRect">
            <a:avLst>
              <a:gd name="adj" fmla="val 3350"/>
            </a:avLst>
          </a:prstGeom>
          <a:solidFill>
            <a:schemeClr val="accent4">
              <a:lumMod val="50000"/>
            </a:schemeClr>
          </a:solidFill>
          <a:ln w="7620">
            <a:solidFill>
              <a:srgbClr val="922022"/>
            </a:solidFill>
            <a:prstDash val="solid"/>
          </a:ln>
          <a:effectLst>
            <a:softEdge rad="130879"/>
          </a:effectLst>
        </p:spPr>
        <p:txBody>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en-GB" sz="2400" kern="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a:p>
            <a:pPr algn="ct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u="none" strike="noStrike" kern="0" dirty="0">
                <a:solidFill>
                  <a:srgbClr val="3B7D23"/>
                </a:solidFill>
                <a:effectLst/>
                <a:latin typeface="Times New Roman" panose="02020603050405020304" pitchFamily="18" charset="0"/>
                <a:ea typeface="Aptos" panose="020B0004020202020204" pitchFamily="34" charset="0"/>
                <a:cs typeface="Arial" panose="020B0604020202020204" pitchFamily="34" charset="0"/>
              </a:rPr>
              <a:t> </a:t>
            </a:r>
          </a:p>
          <a:p>
            <a:pPr algn="ct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sz="2800" dirty="0">
                <a:solidFill>
                  <a:schemeClr val="bg1"/>
                </a:solidFill>
                <a:latin typeface="Times New Roman" panose="02020603050405020304" pitchFamily="18" charset="0"/>
                <a:cs typeface="Times New Roman" panose="02020603050405020304" pitchFamily="18" charset="0"/>
              </a:rPr>
              <a:t>Working as a team </a:t>
            </a:r>
            <a:endParaRPr lang="en-GB" sz="2800" kern="100" dirty="0">
              <a:solidFill>
                <a:schemeClr val="bg1"/>
              </a:solidFill>
              <a:effectLst/>
              <a:latin typeface="Aptos" panose="020B0004020202020204" pitchFamily="34" charset="0"/>
              <a:ea typeface="Aptos" panose="020B0004020202020204" pitchFamily="34" charset="0"/>
              <a:cs typeface="Arial" panose="020B0604020202020204" pitchFamily="34" charset="0"/>
            </a:endParaRPr>
          </a:p>
        </p:txBody>
      </p:sp>
      <p:sp>
        <p:nvSpPr>
          <p:cNvPr id="5" name="Text 3"/>
          <p:cNvSpPr/>
          <p:nvPr/>
        </p:nvSpPr>
        <p:spPr>
          <a:xfrm>
            <a:off x="1471613" y="1776413"/>
            <a:ext cx="3600331" cy="228362"/>
          </a:xfrm>
          <a:prstGeom prst="rect">
            <a:avLst/>
          </a:prstGeom>
          <a:noFill/>
          <a:ln/>
        </p:spPr>
        <p:txBody>
          <a:bodyPr wrap="none" lIns="0" tIns="0" rIns="0" bIns="0" rtlCol="0" anchor="t"/>
          <a:lstStyle/>
          <a:p>
            <a:pPr marL="0" indent="0">
              <a:lnSpc>
                <a:spcPts val="1750"/>
              </a:lnSpc>
              <a:buNone/>
            </a:pPr>
            <a:endParaRPr lang="en-US" sz="1100" dirty="0"/>
          </a:p>
        </p:txBody>
      </p:sp>
      <p:sp>
        <p:nvSpPr>
          <p:cNvPr id="8" name="Shape 6"/>
          <p:cNvSpPr/>
          <p:nvPr/>
        </p:nvSpPr>
        <p:spPr>
          <a:xfrm>
            <a:off x="885946" y="1863672"/>
            <a:ext cx="3900845" cy="1789628"/>
          </a:xfrm>
          <a:prstGeom prst="roundRect">
            <a:avLst>
              <a:gd name="adj" fmla="val 3350"/>
            </a:avLst>
          </a:prstGeom>
          <a:solidFill>
            <a:schemeClr val="accent4">
              <a:lumMod val="50000"/>
            </a:schemeClr>
          </a:solidFill>
          <a:ln w="7620">
            <a:solidFill>
              <a:srgbClr val="922022"/>
            </a:solidFill>
            <a:prstDash val="solid"/>
          </a:ln>
          <a:effectLst>
            <a:softEdge rad="140750"/>
          </a:effectLst>
        </p:spPr>
        <p:txBody>
          <a:bodyPr/>
          <a:lstStyle/>
          <a:p>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pPr algn="ctr"/>
            <a:r>
              <a:rPr lang="en-US" sz="2400" dirty="0">
                <a:solidFill>
                  <a:schemeClr val="bg1"/>
                </a:solidFill>
                <a:latin typeface="Times New Roman" panose="02020603050405020304" pitchFamily="18" charset="0"/>
                <a:cs typeface="Times New Roman" panose="02020603050405020304" pitchFamily="18" charset="0"/>
              </a:rPr>
              <a:t>Introduction</a:t>
            </a:r>
            <a:r>
              <a:rPr lang="en-US" dirty="0">
                <a:solidFill>
                  <a:schemeClr val="bg1"/>
                </a:solidFill>
              </a:rPr>
              <a:t> </a:t>
            </a:r>
          </a:p>
        </p:txBody>
      </p:sp>
      <p:sp>
        <p:nvSpPr>
          <p:cNvPr id="9" name="Text 7"/>
          <p:cNvSpPr/>
          <p:nvPr/>
        </p:nvSpPr>
        <p:spPr>
          <a:xfrm>
            <a:off x="5515094" y="1776413"/>
            <a:ext cx="3600331" cy="228362"/>
          </a:xfrm>
          <a:prstGeom prst="rect">
            <a:avLst/>
          </a:prstGeom>
          <a:noFill/>
          <a:ln/>
        </p:spPr>
        <p:txBody>
          <a:bodyPr wrap="none" lIns="0" tIns="0" rIns="0" bIns="0" rtlCol="0" anchor="t"/>
          <a:lstStyle/>
          <a:p>
            <a:pPr marL="0" indent="0">
              <a:lnSpc>
                <a:spcPts val="1750"/>
              </a:lnSpc>
              <a:buNone/>
            </a:pPr>
            <a:endParaRPr lang="en-US" sz="1100" dirty="0"/>
          </a:p>
        </p:txBody>
      </p:sp>
      <p:sp>
        <p:nvSpPr>
          <p:cNvPr id="12" name="Shape 10"/>
          <p:cNvSpPr/>
          <p:nvPr/>
        </p:nvSpPr>
        <p:spPr>
          <a:xfrm>
            <a:off x="9257942" y="1844812"/>
            <a:ext cx="3900845" cy="1789628"/>
          </a:xfrm>
          <a:prstGeom prst="roundRect">
            <a:avLst>
              <a:gd name="adj" fmla="val 3350"/>
            </a:avLst>
          </a:prstGeom>
          <a:solidFill>
            <a:schemeClr val="accent4">
              <a:lumMod val="50000"/>
            </a:schemeClr>
          </a:solidFill>
          <a:ln w="7620">
            <a:solidFill>
              <a:srgbClr val="922022"/>
            </a:solidFill>
            <a:prstDash val="solid"/>
          </a:ln>
          <a:effectLst>
            <a:softEdge rad="146297"/>
          </a:effectLst>
        </p:spPr>
        <p:txBody>
          <a:bodyPr/>
          <a:lstStyle/>
          <a:p>
            <a:endParaRPr lang="en-US" sz="2400" dirty="0">
              <a:latin typeface="Times New Roman" panose="02020603050405020304" pitchFamily="18" charset="0"/>
              <a:cs typeface="Times New Roman" panose="02020603050405020304" pitchFamily="18" charset="0"/>
            </a:endParaRPr>
          </a:p>
          <a:p>
            <a:pPr algn="ctr"/>
            <a:r>
              <a:rPr lang="en-GB" sz="2400" kern="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Impact of Team Role </a:t>
            </a:r>
          </a:p>
          <a:p>
            <a:pPr algn="ctr"/>
            <a:r>
              <a:rPr lang="en-GB" sz="2400" kern="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Models and Theories</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3" name="Text 11"/>
          <p:cNvSpPr/>
          <p:nvPr/>
        </p:nvSpPr>
        <p:spPr>
          <a:xfrm>
            <a:off x="9558576" y="1776413"/>
            <a:ext cx="3600331" cy="228362"/>
          </a:xfrm>
          <a:prstGeom prst="rect">
            <a:avLst/>
          </a:prstGeom>
          <a:noFill/>
          <a:ln/>
        </p:spPr>
        <p:txBody>
          <a:bodyPr wrap="none" lIns="0" tIns="0" rIns="0" bIns="0" rtlCol="0" anchor="t"/>
          <a:lstStyle/>
          <a:p>
            <a:pPr marL="0" indent="0">
              <a:lnSpc>
                <a:spcPts val="1750"/>
              </a:lnSpc>
              <a:buNone/>
            </a:pPr>
            <a:endParaRPr lang="en-US" sz="1100" dirty="0"/>
          </a:p>
        </p:txBody>
      </p:sp>
      <p:sp>
        <p:nvSpPr>
          <p:cNvPr id="16" name="Text 14"/>
          <p:cNvSpPr/>
          <p:nvPr/>
        </p:nvSpPr>
        <p:spPr>
          <a:xfrm>
            <a:off x="9558576" y="3037165"/>
            <a:ext cx="3600331" cy="228362"/>
          </a:xfrm>
          <a:prstGeom prst="rect">
            <a:avLst/>
          </a:prstGeom>
          <a:noFill/>
          <a:ln/>
        </p:spPr>
        <p:txBody>
          <a:bodyPr wrap="none" lIns="0" tIns="0" rIns="0" bIns="0" rtlCol="0" anchor="t"/>
          <a:lstStyle/>
          <a:p>
            <a:pPr marL="0" indent="0" algn="ctr">
              <a:lnSpc>
                <a:spcPts val="1750"/>
              </a:lnSpc>
              <a:buNone/>
            </a:pPr>
            <a:endParaRPr lang="en-US" sz="1100" dirty="0"/>
          </a:p>
        </p:txBody>
      </p:sp>
      <p:sp>
        <p:nvSpPr>
          <p:cNvPr id="17" name="Text 15"/>
          <p:cNvSpPr/>
          <p:nvPr/>
        </p:nvSpPr>
        <p:spPr>
          <a:xfrm>
            <a:off x="1321356" y="3576280"/>
            <a:ext cx="11987689" cy="285512"/>
          </a:xfrm>
          <a:prstGeom prst="rect">
            <a:avLst/>
          </a:prstGeom>
          <a:noFill/>
          <a:ln/>
        </p:spPr>
        <p:txBody>
          <a:bodyPr wrap="none" lIns="0" tIns="0" rIns="0" bIns="0" rtlCol="0" anchor="t"/>
          <a:lstStyle/>
          <a:p>
            <a:pPr marL="0" indent="0" algn="l">
              <a:lnSpc>
                <a:spcPts val="2200"/>
              </a:lnSpc>
              <a:buNone/>
            </a:pPr>
            <a:endParaRPr lang="en-US" sz="1400" dirty="0"/>
          </a:p>
        </p:txBody>
      </p:sp>
      <p:sp>
        <p:nvSpPr>
          <p:cNvPr id="23" name="Shape 2">
            <a:extLst>
              <a:ext uri="{FF2B5EF4-FFF2-40B4-BE49-F238E27FC236}">
                <a16:creationId xmlns:a16="http://schemas.microsoft.com/office/drawing/2014/main" id="{2E102AB1-88AE-9CB7-774F-7942D1F71523}"/>
              </a:ext>
            </a:extLst>
          </p:cNvPr>
          <p:cNvSpPr/>
          <p:nvPr/>
        </p:nvSpPr>
        <p:spPr>
          <a:xfrm>
            <a:off x="9115425" y="4019001"/>
            <a:ext cx="3900845" cy="1789628"/>
          </a:xfrm>
          <a:prstGeom prst="roundRect">
            <a:avLst>
              <a:gd name="adj" fmla="val 3350"/>
            </a:avLst>
          </a:prstGeom>
          <a:solidFill>
            <a:schemeClr val="accent1">
              <a:lumMod val="75000"/>
            </a:schemeClr>
          </a:solidFill>
          <a:ln w="7620">
            <a:solidFill>
              <a:srgbClr val="922022"/>
            </a:solidFill>
            <a:prstDash val="solid"/>
          </a:ln>
          <a:effectLst>
            <a:softEdge rad="118606"/>
          </a:effectLst>
        </p:spPr>
        <p:txBody>
          <a:bodyPr/>
          <a:lstStyle/>
          <a:p>
            <a:endParaRPr lang="en-US" dirty="0"/>
          </a:p>
          <a:p>
            <a:endParaRPr lang="en-US" dirty="0"/>
          </a:p>
          <a:p>
            <a:pPr algn="ctr"/>
            <a:r>
              <a:rPr lang="en-US" sz="2400" dirty="0">
                <a:solidFill>
                  <a:schemeClr val="bg1"/>
                </a:solidFill>
                <a:latin typeface="Times New Roman" panose="02020603050405020304" pitchFamily="18" charset="0"/>
                <a:cs typeface="Times New Roman" panose="02020603050405020304" pitchFamily="18" charset="0"/>
              </a:rPr>
              <a:t>Conclusion </a:t>
            </a:r>
          </a:p>
        </p:txBody>
      </p:sp>
      <p:sp>
        <p:nvSpPr>
          <p:cNvPr id="25" name="Shape 2">
            <a:extLst>
              <a:ext uri="{FF2B5EF4-FFF2-40B4-BE49-F238E27FC236}">
                <a16:creationId xmlns:a16="http://schemas.microsoft.com/office/drawing/2014/main" id="{1F763E85-6320-8CC0-D071-155927065E18}"/>
              </a:ext>
            </a:extLst>
          </p:cNvPr>
          <p:cNvSpPr/>
          <p:nvPr/>
        </p:nvSpPr>
        <p:spPr>
          <a:xfrm>
            <a:off x="5071942" y="4010251"/>
            <a:ext cx="3900845" cy="1789628"/>
          </a:xfrm>
          <a:prstGeom prst="roundRect">
            <a:avLst>
              <a:gd name="adj" fmla="val 3350"/>
            </a:avLst>
          </a:prstGeom>
          <a:solidFill>
            <a:schemeClr val="accent1">
              <a:lumMod val="75000"/>
            </a:schemeClr>
          </a:solidFill>
          <a:ln w="7620">
            <a:solidFill>
              <a:srgbClr val="922022"/>
            </a:solidFill>
            <a:prstDash val="solid"/>
          </a:ln>
          <a:effectLst>
            <a:softEdge rad="105566"/>
          </a:effectLst>
        </p:spPr>
        <p:txBody>
          <a:bodyPr/>
          <a:lstStyle/>
          <a:p>
            <a:endParaRPr lang="en-US" dirty="0"/>
          </a:p>
          <a:p>
            <a:endParaRPr lang="en-US" dirty="0"/>
          </a:p>
          <a:p>
            <a:pPr algn="ctr"/>
            <a:r>
              <a:rPr lang="en-US" sz="2400" dirty="0">
                <a:solidFill>
                  <a:schemeClr val="bg1"/>
                </a:solidFill>
                <a:latin typeface="Times New Roman" panose="02020603050405020304" pitchFamily="18" charset="0"/>
                <a:cs typeface="Times New Roman" panose="02020603050405020304" pitchFamily="18" charset="0"/>
              </a:rPr>
              <a:t>Main findings</a:t>
            </a:r>
          </a:p>
          <a:p>
            <a:pPr algn="ctr"/>
            <a:r>
              <a:rPr lang="en-US" sz="2400" dirty="0">
                <a:latin typeface="Times New Roman" panose="02020603050405020304" pitchFamily="18" charset="0"/>
                <a:cs typeface="Times New Roman" panose="02020603050405020304" pitchFamily="18" charset="0"/>
              </a:rPr>
              <a:t> </a:t>
            </a:r>
          </a:p>
        </p:txBody>
      </p:sp>
      <p:sp>
        <p:nvSpPr>
          <p:cNvPr id="7" name="Shape 2">
            <a:extLst>
              <a:ext uri="{FF2B5EF4-FFF2-40B4-BE49-F238E27FC236}">
                <a16:creationId xmlns:a16="http://schemas.microsoft.com/office/drawing/2014/main" id="{ADC08EA2-BBB3-9CF1-5AA2-D7358E8FD141}"/>
              </a:ext>
            </a:extLst>
          </p:cNvPr>
          <p:cNvSpPr/>
          <p:nvPr/>
        </p:nvSpPr>
        <p:spPr>
          <a:xfrm>
            <a:off x="885946" y="4028198"/>
            <a:ext cx="3900845" cy="1789628"/>
          </a:xfrm>
          <a:prstGeom prst="roundRect">
            <a:avLst>
              <a:gd name="adj" fmla="val 3350"/>
            </a:avLst>
          </a:prstGeom>
          <a:solidFill>
            <a:schemeClr val="accent1">
              <a:lumMod val="75000"/>
            </a:schemeClr>
          </a:solidFill>
          <a:ln w="7620">
            <a:solidFill>
              <a:srgbClr val="922022"/>
            </a:solidFill>
            <a:prstDash val="solid"/>
          </a:ln>
          <a:effectLst>
            <a:softEdge rad="105566"/>
          </a:effectLst>
        </p:spPr>
        <p:txBody>
          <a:bodyPr/>
          <a:lstStyle/>
          <a:p>
            <a:endParaRPr lang="en-US" dirty="0"/>
          </a:p>
          <a:p>
            <a:endParaRPr lang="en-US" dirty="0"/>
          </a:p>
          <a:p>
            <a:pPr algn="ctr"/>
            <a:r>
              <a:rPr lang="en-GB" sz="2400" dirty="0">
                <a:solidFill>
                  <a:schemeClr val="bg1"/>
                </a:solidFill>
                <a:latin typeface="Times New Roman" panose="02020603050405020304" pitchFamily="18" charset="0"/>
                <a:cs typeface="Times New Roman" panose="02020603050405020304" pitchFamily="18" charset="0"/>
              </a:rPr>
              <a:t>A</a:t>
            </a:r>
            <a:r>
              <a:rPr lang="en-GB" sz="2400" dirty="0">
                <a:solidFill>
                  <a:schemeClr val="bg1"/>
                </a:solidFill>
                <a:effectLst/>
                <a:latin typeface="Times New Roman" panose="02020603050405020304" pitchFamily="18" charset="0"/>
                <a:cs typeface="Times New Roman" panose="02020603050405020304" pitchFamily="18" charset="0"/>
              </a:rPr>
              <a:t>spects for working effectively as a team</a:t>
            </a:r>
          </a:p>
          <a:p>
            <a:pPr algn="ctr"/>
            <a:r>
              <a:rPr lang="en-US" sz="2400" dirty="0">
                <a:latin typeface="Times New Roman" panose="02020603050405020304" pitchFamily="18" charset="0"/>
                <a:cs typeface="Times New Roman" panose="02020603050405020304" pitchFamily="18" charset="0"/>
              </a:rPr>
              <a:t> </a:t>
            </a:r>
          </a:p>
        </p:txBody>
      </p:sp>
      <p:sp>
        <p:nvSpPr>
          <p:cNvPr id="10" name="Shape 2">
            <a:extLst>
              <a:ext uri="{FF2B5EF4-FFF2-40B4-BE49-F238E27FC236}">
                <a16:creationId xmlns:a16="http://schemas.microsoft.com/office/drawing/2014/main" id="{A1F4587B-3522-789F-0AFC-C8A69E42BC66}"/>
              </a:ext>
            </a:extLst>
          </p:cNvPr>
          <p:cNvSpPr/>
          <p:nvPr/>
        </p:nvSpPr>
        <p:spPr>
          <a:xfrm>
            <a:off x="5071941" y="5965839"/>
            <a:ext cx="3900845" cy="1789628"/>
          </a:xfrm>
          <a:prstGeom prst="roundRect">
            <a:avLst>
              <a:gd name="adj" fmla="val 3350"/>
            </a:avLst>
          </a:prstGeom>
          <a:solidFill>
            <a:schemeClr val="accent1">
              <a:lumMod val="75000"/>
            </a:schemeClr>
          </a:solidFill>
          <a:ln w="7620">
            <a:solidFill>
              <a:srgbClr val="922022"/>
            </a:solidFill>
            <a:prstDash val="solid"/>
          </a:ln>
          <a:effectLst>
            <a:softEdge rad="105566"/>
          </a:effectLst>
        </p:spPr>
        <p:txBody>
          <a:bodyPr/>
          <a:lstStyle/>
          <a:p>
            <a:endParaRPr lang="en-US" dirty="0"/>
          </a:p>
          <a:p>
            <a:endParaRPr lang="en-US" dirty="0"/>
          </a:p>
          <a:p>
            <a:pPr algn="ctr"/>
            <a:r>
              <a:rPr lang="en-US" sz="2400" dirty="0">
                <a:solidFill>
                  <a:schemeClr val="bg1"/>
                </a:solidFill>
                <a:latin typeface="Times New Roman" panose="02020603050405020304" pitchFamily="18" charset="0"/>
                <a:cs typeface="Times New Roman" panose="02020603050405020304" pitchFamily="18" charset="0"/>
              </a:rPr>
              <a:t>References </a:t>
            </a:r>
          </a:p>
          <a:p>
            <a:pPr algn="ctr"/>
            <a:r>
              <a:rPr lang="en-US" sz="2400" dirty="0">
                <a:latin typeface="Times New Roman" panose="02020603050405020304" pitchFamily="18" charset="0"/>
                <a:cs typeface="Times New Roman" panose="02020603050405020304" pitchFamily="18" charset="0"/>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630400" cy="82296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692101" y="1692098"/>
            <a:ext cx="8229600" cy="4845403"/>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692102" y="1704263"/>
            <a:ext cx="8229599" cy="4845407"/>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921508" y="4305702"/>
            <a:ext cx="3002375" cy="4845409"/>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Freeform: Shape 68">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602084" y="1163661"/>
            <a:ext cx="4680428" cy="5014750"/>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 name="Rectangle 70">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692114" y="1692095"/>
            <a:ext cx="8229604" cy="4845402"/>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0"/>
          <p:cNvSpPr/>
          <p:nvPr/>
        </p:nvSpPr>
        <p:spPr>
          <a:xfrm>
            <a:off x="476482" y="3289388"/>
            <a:ext cx="3413760" cy="909818"/>
          </a:xfrm>
          <a:prstGeom prst="rect">
            <a:avLst/>
          </a:prstGeom>
        </p:spPr>
        <p:txBody>
          <a:bodyPr vert="horz" lIns="91440" tIns="45720" rIns="91440" bIns="45720" rtlCol="0" anchor="b">
            <a:normAutofit/>
          </a:bodyPr>
          <a:lstStyle/>
          <a:p>
            <a:pPr marL="0" indent="0" algn="r">
              <a:lnSpc>
                <a:spcPct val="90000"/>
              </a:lnSpc>
              <a:spcBef>
                <a:spcPct val="0"/>
              </a:spcBef>
              <a:spcAft>
                <a:spcPts val="600"/>
              </a:spcAft>
            </a:pPr>
            <a:r>
              <a:rPr lang="en-US" sz="4800" b="1" spc="-60">
                <a:solidFill>
                  <a:srgbClr val="FFFFFF"/>
                </a:solidFill>
                <a:latin typeface="+mj-lt"/>
                <a:ea typeface="+mj-ea"/>
                <a:cs typeface="+mj-cs"/>
              </a:rPr>
              <a:t>Introduction</a:t>
            </a:r>
            <a:r>
              <a:rPr lang="en-US" sz="4800" spc="-60">
                <a:solidFill>
                  <a:srgbClr val="FFFFFF"/>
                </a:solidFill>
                <a:latin typeface="+mj-lt"/>
                <a:ea typeface="+mj-ea"/>
                <a:cs typeface="+mj-cs"/>
              </a:rPr>
              <a:t> </a:t>
            </a:r>
            <a:endParaRPr lang="en-US" sz="4800" spc="-60" dirty="0">
              <a:solidFill>
                <a:srgbClr val="FFFFFF"/>
              </a:solidFill>
              <a:latin typeface="+mj-lt"/>
              <a:ea typeface="+mj-ea"/>
              <a:cs typeface="+mj-cs"/>
            </a:endParaRPr>
          </a:p>
        </p:txBody>
      </p:sp>
      <p:sp>
        <p:nvSpPr>
          <p:cNvPr id="6" name="TextBox 5">
            <a:extLst>
              <a:ext uri="{FF2B5EF4-FFF2-40B4-BE49-F238E27FC236}">
                <a16:creationId xmlns:a16="http://schemas.microsoft.com/office/drawing/2014/main" id="{8F3E8396-19A3-396B-444F-31ABB441D6D3}"/>
              </a:ext>
            </a:extLst>
          </p:cNvPr>
          <p:cNvSpPr txBox="1"/>
          <p:nvPr/>
        </p:nvSpPr>
        <p:spPr>
          <a:xfrm>
            <a:off x="5263896" y="3132548"/>
            <a:ext cx="9042209" cy="4301061"/>
          </a:xfrm>
          <a:prstGeom prst="rect">
            <a:avLst/>
          </a:prstGeom>
        </p:spPr>
        <p:txBody>
          <a:bodyPr vert="horz" lIns="91440" tIns="45720" rIns="91440" bIns="45720" rtlCol="0" anchor="ctr">
            <a:normAutofit/>
          </a:bodyPr>
          <a:lstStyle/>
          <a:p>
            <a:pPr algn="just">
              <a:lnSpc>
                <a:spcPct val="90000"/>
              </a:lnSpc>
              <a:spcAft>
                <a:spcPts val="600"/>
              </a:spcAft>
              <a:buClr>
                <a:schemeClr val="accent1"/>
              </a:buCl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sz="2400" dirty="0">
                <a:effectLst/>
                <a:latin typeface="Times New Roman" panose="02020603050405020304" pitchFamily="18" charset="0"/>
                <a:cs typeface="Times New Roman" panose="02020603050405020304" pitchFamily="18" charset="0"/>
              </a:rPr>
              <a:t>Teamwork plays a vital role in achieving collective goals, fostering creativity, and enhancing organizational effectiveness. Within a team, individuals assume specific roles that complement each other's strengths and contribute to the overall success of the group. As a Planner Implementer, my natural inclination towards organizing tasks, developing plans, and ensuring implementation aligns with creating structure and efficiency within the team. Belbin's team role model, in conjunction with Tuckman, Weaver, </a:t>
            </a:r>
            <a:r>
              <a:rPr lang="en-US" sz="2400" dirty="0" err="1">
                <a:effectLst/>
                <a:latin typeface="Times New Roman" panose="02020603050405020304" pitchFamily="18" charset="0"/>
                <a:cs typeface="Times New Roman" panose="02020603050405020304" pitchFamily="18" charset="0"/>
              </a:rPr>
              <a:t>Berlow</a:t>
            </a:r>
            <a:r>
              <a:rPr lang="en-US" sz="2400" dirty="0">
                <a:effectLst/>
                <a:latin typeface="Times New Roman" panose="02020603050405020304" pitchFamily="18" charset="0"/>
                <a:cs typeface="Times New Roman" panose="02020603050405020304" pitchFamily="18" charset="0"/>
              </a:rPr>
              <a:t>, and Schramm's teamwork theories, influenced </a:t>
            </a:r>
            <a:r>
              <a:rPr lang="en-US" sz="2400" dirty="0">
                <a:latin typeface="Times New Roman" panose="02020603050405020304" pitchFamily="18" charset="0"/>
                <a:cs typeface="Times New Roman" panose="02020603050405020304" pitchFamily="18" charset="0"/>
              </a:rPr>
              <a:t>our</a:t>
            </a:r>
            <a:r>
              <a:rPr lang="en-US" sz="2400" dirty="0">
                <a:effectLst/>
                <a:latin typeface="Times New Roman" panose="02020603050405020304" pitchFamily="18" charset="0"/>
                <a:cs typeface="Times New Roman" panose="02020603050405020304" pitchFamily="18" charset="0"/>
              </a:rPr>
              <a:t> participation within the team, the dynamics of collaboration among team members based on their roles, and our group's effectiveness as a team</a:t>
            </a:r>
            <a:r>
              <a:rPr lang="en-US" sz="2000" dirty="0">
                <a:effectLst/>
                <a:latin typeface="Times New Roman" panose="02020603050405020304" pitchFamily="18" charset="0"/>
                <a:cs typeface="Times New Roman" panose="02020603050405020304" pitchFamily="18" charset="0"/>
              </a:rPr>
              <a:t>.</a:t>
            </a:r>
          </a:p>
        </p:txBody>
      </p:sp>
      <p:pic>
        <p:nvPicPr>
          <p:cNvPr id="8" name="Picture 7" descr="A collage of people in different poses&#10;&#10;Description automatically generated">
            <a:extLst>
              <a:ext uri="{FF2B5EF4-FFF2-40B4-BE49-F238E27FC236}">
                <a16:creationId xmlns:a16="http://schemas.microsoft.com/office/drawing/2014/main" id="{E957CDEE-3394-A605-9000-E5EF23139E4C}"/>
              </a:ext>
            </a:extLst>
          </p:cNvPr>
          <p:cNvPicPr>
            <a:picLocks noChangeAspect="1"/>
          </p:cNvPicPr>
          <p:nvPr/>
        </p:nvPicPr>
        <p:blipFill>
          <a:blip r:embed="rId3"/>
          <a:srcRect t="9076" b="9077"/>
          <a:stretch/>
        </p:blipFill>
        <p:spPr>
          <a:xfrm>
            <a:off x="5064673" y="304801"/>
            <a:ext cx="9328660" cy="2396408"/>
          </a:xfrm>
          <a:prstGeom prst="rect">
            <a:avLst/>
          </a:prstGeom>
        </p:spPr>
      </p:pic>
      <p:sp>
        <p:nvSpPr>
          <p:cNvPr id="9" name="TextBox 8">
            <a:extLst>
              <a:ext uri="{FF2B5EF4-FFF2-40B4-BE49-F238E27FC236}">
                <a16:creationId xmlns:a16="http://schemas.microsoft.com/office/drawing/2014/main" id="{3BCA04A4-4739-6263-984C-31DEE22C9BAB}"/>
              </a:ext>
            </a:extLst>
          </p:cNvPr>
          <p:cNvSpPr txBox="1"/>
          <p:nvPr/>
        </p:nvSpPr>
        <p:spPr>
          <a:xfrm>
            <a:off x="788491" y="2190749"/>
            <a:ext cx="6472033" cy="5221605"/>
          </a:xfrm>
          <a:prstGeom prst="rect">
            <a:avLst/>
          </a:prstGeom>
        </p:spPr>
        <p:txBody>
          <a:bodyPr vert="horz" lIns="91440" tIns="45720" rIns="91440" bIns="45720" rtlCol="0">
            <a:normAutofit/>
          </a:bodyPr>
          <a:lstStyle/>
          <a:p>
            <a:pPr>
              <a:lnSpc>
                <a:spcPct val="90000"/>
              </a:lnSpc>
              <a:spcAft>
                <a:spcPts val="6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dirty="0">
                <a:effectLst/>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630400" cy="82296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199940" y="-3199426"/>
            <a:ext cx="8229600" cy="14629480"/>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773" y="0"/>
            <a:ext cx="10885015" cy="8229086"/>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379389" y="-2023008"/>
            <a:ext cx="5873477" cy="14632255"/>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ollage of images of people working on their laptops&#10;&#10;Description automatically generated">
            <a:extLst>
              <a:ext uri="{FF2B5EF4-FFF2-40B4-BE49-F238E27FC236}">
                <a16:creationId xmlns:a16="http://schemas.microsoft.com/office/drawing/2014/main" id="{540D4CEB-3268-84BE-EF1B-05EFF55A97A5}"/>
              </a:ext>
            </a:extLst>
          </p:cNvPr>
          <p:cNvPicPr>
            <a:picLocks noChangeAspect="1"/>
          </p:cNvPicPr>
          <p:nvPr/>
        </p:nvPicPr>
        <p:blipFill>
          <a:blip r:embed="rId3"/>
          <a:stretch>
            <a:fillRect/>
          </a:stretch>
        </p:blipFill>
        <p:spPr>
          <a:xfrm>
            <a:off x="812800" y="548640"/>
            <a:ext cx="12852400" cy="7132320"/>
          </a:xfrm>
          <a:prstGeom prst="rect">
            <a:avLst/>
          </a:prstGeom>
        </p:spPr>
      </p:pic>
      <p:sp>
        <p:nvSpPr>
          <p:cNvPr id="6" name="Rectangle 5">
            <a:extLst>
              <a:ext uri="{FF2B5EF4-FFF2-40B4-BE49-F238E27FC236}">
                <a16:creationId xmlns:a16="http://schemas.microsoft.com/office/drawing/2014/main" id="{5B801F89-2ACC-CB10-442C-B8C6D358A3BE}"/>
              </a:ext>
            </a:extLst>
          </p:cNvPr>
          <p:cNvSpPr/>
          <p:nvPr/>
        </p:nvSpPr>
        <p:spPr>
          <a:xfrm>
            <a:off x="12869333" y="7704666"/>
            <a:ext cx="1761067" cy="524933"/>
          </a:xfrm>
          <a:prstGeom prst="rect">
            <a:avLst/>
          </a:prstGeom>
          <a:solidFill>
            <a:schemeClr val="accent4">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4630400" cy="8229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ext 0"/>
          <p:cNvSpPr/>
          <p:nvPr/>
        </p:nvSpPr>
        <p:spPr>
          <a:xfrm>
            <a:off x="1382902" y="735183"/>
            <a:ext cx="6472033" cy="923475"/>
          </a:xfrm>
          <a:prstGeom prst="rect">
            <a:avLst/>
          </a:prstGeom>
        </p:spPr>
        <p:txBody>
          <a:bodyPr vert="horz" lIns="91440" tIns="45720" rIns="91440" bIns="45720" rtlCol="0" anchor="ctr">
            <a:normAutofit/>
          </a:bodyPr>
          <a:lstStyle/>
          <a:p>
            <a:pPr marL="0" indent="0">
              <a:lnSpc>
                <a:spcPct val="90000"/>
              </a:lnSpc>
              <a:spcBef>
                <a:spcPct val="0"/>
              </a:spcBef>
              <a:spcAft>
                <a:spcPts val="600"/>
              </a:spcAft>
            </a:pPr>
            <a:r>
              <a:rPr lang="en-US" sz="4400">
                <a:latin typeface="+mj-lt"/>
                <a:ea typeface="+mj-ea"/>
                <a:cs typeface="+mj-cs"/>
              </a:rPr>
              <a:t>How We Work As A Team </a:t>
            </a:r>
            <a:endParaRPr lang="en-US" sz="4400" dirty="0">
              <a:latin typeface="+mj-lt"/>
              <a:ea typeface="+mj-ea"/>
              <a:cs typeface="+mj-cs"/>
            </a:endParaRPr>
          </a:p>
        </p:txBody>
      </p:sp>
      <p:pic>
        <p:nvPicPr>
          <p:cNvPr id="11" name="Picture 10" descr="A group of people standing together&#10;&#10;Description automatically generated">
            <a:extLst>
              <a:ext uri="{FF2B5EF4-FFF2-40B4-BE49-F238E27FC236}">
                <a16:creationId xmlns:a16="http://schemas.microsoft.com/office/drawing/2014/main" id="{D1DDE322-3C40-D8E5-DB5C-2A5D30C65F23}"/>
              </a:ext>
            </a:extLst>
          </p:cNvPr>
          <p:cNvPicPr>
            <a:picLocks noChangeAspect="1"/>
          </p:cNvPicPr>
          <p:nvPr/>
        </p:nvPicPr>
        <p:blipFill>
          <a:blip r:embed="rId3">
            <a:alphaModFix/>
          </a:blip>
          <a:srcRect l="11734" r="14766"/>
          <a:stretch/>
        </p:blipFill>
        <p:spPr>
          <a:xfrm>
            <a:off x="8602133" y="1723806"/>
            <a:ext cx="5451139" cy="5646764"/>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effectLst>
            <a:softEdge rad="487554"/>
          </a:effectLst>
        </p:spPr>
      </p:pic>
      <p:sp>
        <p:nvSpPr>
          <p:cNvPr id="9" name="TextBox 8">
            <a:extLst>
              <a:ext uri="{FF2B5EF4-FFF2-40B4-BE49-F238E27FC236}">
                <a16:creationId xmlns:a16="http://schemas.microsoft.com/office/drawing/2014/main" id="{3BCA04A4-4739-6263-984C-31DEE22C9BAB}"/>
              </a:ext>
            </a:extLst>
          </p:cNvPr>
          <p:cNvSpPr txBox="1"/>
          <p:nvPr/>
        </p:nvSpPr>
        <p:spPr>
          <a:xfrm>
            <a:off x="577128" y="1936385"/>
            <a:ext cx="8419298" cy="5221605"/>
          </a:xfrm>
          <a:prstGeom prst="rect">
            <a:avLst/>
          </a:prstGeom>
        </p:spPr>
        <p:txBody>
          <a:bodyPr vert="horz" lIns="91440" tIns="45720" rIns="91440" bIns="45720" rtlCol="0">
            <a:noAutofit/>
          </a:bodyPr>
          <a:lstStyle/>
          <a:p>
            <a:pPr algn="just">
              <a:lnSpc>
                <a:spcPct val="90000"/>
              </a:lnSpc>
              <a:spcAft>
                <a:spcPts val="6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sz="2400">
                <a:effectLst/>
                <a:latin typeface="Times New Roman" panose="02020603050405020304" pitchFamily="18" charset="0"/>
                <a:cs typeface="Times New Roman" panose="02020603050405020304" pitchFamily="18" charset="0"/>
              </a:rPr>
              <a:t>As a </a:t>
            </a:r>
            <a:r>
              <a:rPr lang="en-US" sz="2400">
                <a:latin typeface="Times New Roman" panose="02020603050405020304" pitchFamily="18" charset="0"/>
                <a:cs typeface="Times New Roman" panose="02020603050405020304" pitchFamily="18" charset="0"/>
              </a:rPr>
              <a:t>team</a:t>
            </a:r>
            <a:r>
              <a:rPr lang="en-US" sz="2400">
                <a:effectLst/>
                <a:latin typeface="Times New Roman" panose="02020603050405020304" pitchFamily="18" charset="0"/>
                <a:cs typeface="Times New Roman" panose="02020603050405020304" pitchFamily="18" charset="0"/>
              </a:rPr>
              <a:t>, working collaboratively to navigate challenges, capitalize on our strengths, and achieve our shared</a:t>
            </a:r>
            <a:r>
              <a:rPr lang="en-US" sz="2400">
                <a:latin typeface="Times New Roman" panose="02020603050405020304" pitchFamily="18" charset="0"/>
                <a:cs typeface="Times New Roman" panose="02020603050405020304" pitchFamily="18" charset="0"/>
              </a:rPr>
              <a:t> goals.</a:t>
            </a:r>
            <a:r>
              <a:rPr lang="en-US" sz="2400">
                <a:effectLst/>
                <a:latin typeface="Times New Roman" panose="02020603050405020304" pitchFamily="18" charset="0"/>
                <a:cs typeface="Times New Roman" panose="02020603050405020304" pitchFamily="18" charset="0"/>
              </a:rPr>
              <a:t> </a:t>
            </a:r>
          </a:p>
          <a:p>
            <a:pPr indent="-228600" algn="just">
              <a:lnSpc>
                <a:spcPct val="90000"/>
              </a:lnSpc>
              <a:spcAft>
                <a:spcPts val="600"/>
              </a:spcAft>
              <a:buFont typeface="Arial" panose="020B0604020202020204" pitchFamily="34" charset="0"/>
              <a:buChar cha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en-US" sz="2400">
              <a:effectLst/>
              <a:latin typeface="Times New Roman" panose="02020603050405020304" pitchFamily="18" charset="0"/>
              <a:cs typeface="Times New Roman" panose="02020603050405020304" pitchFamily="18" charset="0"/>
            </a:endParaRPr>
          </a:p>
          <a:p>
            <a:pPr algn="just">
              <a:lnSpc>
                <a:spcPct val="90000"/>
              </a:lnSpc>
              <a:spcAft>
                <a:spcPts val="6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sz="2400">
                <a:effectLst/>
                <a:latin typeface="Times New Roman" panose="02020603050405020304" pitchFamily="18" charset="0"/>
                <a:cs typeface="Times New Roman" panose="02020603050405020304" pitchFamily="18" charset="0"/>
              </a:rPr>
              <a:t>The combination of Belbin's team role model and Tuckman's team development model guides interactions, decision-making processes, and conflict resolution strategies. </a:t>
            </a:r>
            <a:r>
              <a:rPr lang="en-US" sz="2400">
                <a:latin typeface="Times New Roman" panose="02020603050405020304" pitchFamily="18" charset="0"/>
                <a:cs typeface="Times New Roman" panose="02020603050405020304" pitchFamily="18" charset="0"/>
              </a:rPr>
              <a:t>T</a:t>
            </a:r>
            <a:r>
              <a:rPr lang="en-US" sz="2400">
                <a:effectLst/>
                <a:latin typeface="Times New Roman" panose="02020603050405020304" pitchFamily="18" charset="0"/>
                <a:cs typeface="Times New Roman" panose="02020603050405020304" pitchFamily="18" charset="0"/>
              </a:rPr>
              <a:t>he  progression through the stages of team development allowed </a:t>
            </a:r>
            <a:r>
              <a:rPr lang="en-US" sz="2400">
                <a:latin typeface="Times New Roman" panose="02020603050405020304" pitchFamily="18" charset="0"/>
                <a:cs typeface="Times New Roman" panose="02020603050405020304" pitchFamily="18" charset="0"/>
              </a:rPr>
              <a:t>teams</a:t>
            </a:r>
            <a:r>
              <a:rPr lang="en-US" sz="2400">
                <a:effectLst/>
                <a:latin typeface="Times New Roman" panose="02020603050405020304" pitchFamily="18" charset="0"/>
                <a:cs typeface="Times New Roman" panose="02020603050405020304" pitchFamily="18" charset="0"/>
              </a:rPr>
              <a:t> to build trust, establish norms, and enhances communication in order to  become a more cohesive and effective team (Tuckman, 1965).</a:t>
            </a:r>
          </a:p>
          <a:p>
            <a:pPr algn="just">
              <a:lnSpc>
                <a:spcPct val="90000"/>
              </a:lnSpc>
              <a:spcAft>
                <a:spcPts val="6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sz="2400">
                <a:effectLst/>
                <a:latin typeface="Times New Roman" panose="02020603050405020304" pitchFamily="18" charset="0"/>
                <a:cs typeface="Times New Roman" panose="02020603050405020304" pitchFamily="18" charset="0"/>
              </a:rPr>
              <a:t> </a:t>
            </a:r>
          </a:p>
          <a:p>
            <a:pPr algn="just">
              <a:lnSpc>
                <a:spcPct val="90000"/>
              </a:lnSpc>
              <a:spcAft>
                <a:spcPts val="6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sz="2400">
                <a:effectLst/>
                <a:latin typeface="Times New Roman" panose="02020603050405020304" pitchFamily="18" charset="0"/>
                <a:cs typeface="Times New Roman" panose="02020603050405020304" pitchFamily="18" charset="0"/>
              </a:rPr>
              <a:t>Through effective utilization of  diverse roles and coordination efforts, teams are able to adapt to changing circumstances, address conflicts constructively, and capitalize on opportunities for innovation and growth</a:t>
            </a:r>
            <a:r>
              <a:rPr lang="en-US" sz="2400">
                <a:latin typeface="Times New Roman" panose="02020603050405020304" pitchFamily="18" charset="0"/>
                <a:cs typeface="Times New Roman" panose="02020603050405020304" pitchFamily="18" charset="0"/>
              </a:rPr>
              <a:t>, </a:t>
            </a:r>
            <a:r>
              <a:rPr lang="en-US" sz="2400">
                <a:effectLst/>
                <a:latin typeface="Times New Roman" panose="02020603050405020304" pitchFamily="18" charset="0"/>
                <a:cs typeface="Times New Roman" panose="02020603050405020304" pitchFamily="18" charset="0"/>
              </a:rPr>
              <a:t>each contributing from their unique perspective and strengths Leeds to satisfactory  project outcomes and a sense of unitedness within the team.</a:t>
            </a:r>
            <a:endParaRPr lang="en-US" sz="2400" dirty="0">
              <a:effectLst/>
              <a:latin typeface="Times New Roman" panose="02020603050405020304" pitchFamily="18" charset="0"/>
              <a:cs typeface="Times New Roman" panose="02020603050405020304" pitchFamily="18" charset="0"/>
            </a:endParaRPr>
          </a:p>
        </p:txBody>
      </p:sp>
      <p:sp>
        <p:nvSpPr>
          <p:cNvPr id="6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7514258" y="825386"/>
            <a:ext cx="6565376" cy="6565376"/>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98273" y="1105350"/>
            <a:ext cx="949225" cy="92347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6440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630400" cy="82296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199940" y="-3199426"/>
            <a:ext cx="8229600" cy="14629480"/>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773" y="0"/>
            <a:ext cx="10885015" cy="8229086"/>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379389" y="-2023008"/>
            <a:ext cx="5873477" cy="14632255"/>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chart with green and blue shades&#10;&#10;Description automatically generated with medium confidence">
            <a:extLst>
              <a:ext uri="{FF2B5EF4-FFF2-40B4-BE49-F238E27FC236}">
                <a16:creationId xmlns:a16="http://schemas.microsoft.com/office/drawing/2014/main" id="{D332D0D3-F6DF-663D-B759-10E3E09E02E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8640" y="677332"/>
            <a:ext cx="13533120" cy="6891867"/>
          </a:xfrm>
          <a:prstGeom prst="rect">
            <a:avLst/>
          </a:prstGeom>
        </p:spPr>
      </p:pic>
      <p:sp>
        <p:nvSpPr>
          <p:cNvPr id="16" name="Rectangle 15">
            <a:extLst>
              <a:ext uri="{FF2B5EF4-FFF2-40B4-BE49-F238E27FC236}">
                <a16:creationId xmlns:a16="http://schemas.microsoft.com/office/drawing/2014/main" id="{827B7DD1-A3D1-F264-A483-36D353134F80}"/>
              </a:ext>
            </a:extLst>
          </p:cNvPr>
          <p:cNvSpPr/>
          <p:nvPr/>
        </p:nvSpPr>
        <p:spPr>
          <a:xfrm>
            <a:off x="12767733" y="7755467"/>
            <a:ext cx="1862667" cy="47413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630400" cy="82296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692101" y="1692098"/>
            <a:ext cx="8229600" cy="4845403"/>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692102" y="1704263"/>
            <a:ext cx="8229599" cy="4845407"/>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921508" y="4305702"/>
            <a:ext cx="3002375" cy="4845409"/>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602084" y="1163661"/>
            <a:ext cx="4680428" cy="5014750"/>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692114" y="1692095"/>
            <a:ext cx="8229604" cy="4845402"/>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3BCA04A4-4739-6263-984C-31DEE22C9BAB}"/>
              </a:ext>
            </a:extLst>
          </p:cNvPr>
          <p:cNvSpPr txBox="1"/>
          <p:nvPr/>
        </p:nvSpPr>
        <p:spPr>
          <a:xfrm>
            <a:off x="788491" y="2190749"/>
            <a:ext cx="6472033" cy="5221605"/>
          </a:xfrm>
          <a:prstGeom prst="rect">
            <a:avLst/>
          </a:prstGeom>
        </p:spPr>
        <p:txBody>
          <a:bodyPr vert="horz" lIns="91440" tIns="45720" rIns="91440" bIns="45720" rtlCol="0">
            <a:normAutofit/>
          </a:bodyPr>
          <a:lstStyle/>
          <a:p>
            <a:pPr>
              <a:lnSpc>
                <a:spcPct val="90000"/>
              </a:lnSpc>
              <a:spcAft>
                <a:spcPts val="6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dirty="0">
                <a:effectLst/>
              </a:rPr>
              <a:t> </a:t>
            </a:r>
          </a:p>
        </p:txBody>
      </p:sp>
      <p:graphicFrame>
        <p:nvGraphicFramePr>
          <p:cNvPr id="11" name="TextBox 4">
            <a:extLst>
              <a:ext uri="{FF2B5EF4-FFF2-40B4-BE49-F238E27FC236}">
                <a16:creationId xmlns:a16="http://schemas.microsoft.com/office/drawing/2014/main" id="{B939B69B-D48B-505B-F7F3-C71E9B3E8A55}"/>
              </a:ext>
            </a:extLst>
          </p:cNvPr>
          <p:cNvGraphicFramePr/>
          <p:nvPr>
            <p:extLst>
              <p:ext uri="{D42A27DB-BD31-4B8C-83A1-F6EECF244321}">
                <p14:modId xmlns:p14="http://schemas.microsoft.com/office/powerpoint/2010/main" val="1738813693"/>
              </p:ext>
            </p:extLst>
          </p:nvPr>
        </p:nvGraphicFramePr>
        <p:xfrm>
          <a:off x="7366658" y="92897"/>
          <a:ext cx="6168787" cy="77655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7" name="Graphic 16" descr="Male profile with solid fill">
            <a:extLst>
              <a:ext uri="{FF2B5EF4-FFF2-40B4-BE49-F238E27FC236}">
                <a16:creationId xmlns:a16="http://schemas.microsoft.com/office/drawing/2014/main" id="{24E75979-6981-1538-FF42-0D4F7E73C02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896022" y="1913466"/>
            <a:ext cx="914400" cy="914400"/>
          </a:xfrm>
          <a:prstGeom prst="rect">
            <a:avLst/>
          </a:prstGeom>
        </p:spPr>
      </p:pic>
      <p:pic>
        <p:nvPicPr>
          <p:cNvPr id="29" name="Graphic 28" descr="Storytelling with solid fill">
            <a:extLst>
              <a:ext uri="{FF2B5EF4-FFF2-40B4-BE49-F238E27FC236}">
                <a16:creationId xmlns:a16="http://schemas.microsoft.com/office/drawing/2014/main" id="{202E629B-D442-9A82-4836-D5F6CF541B1E}"/>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896022" y="5227219"/>
            <a:ext cx="914400" cy="914400"/>
          </a:xfrm>
          <a:prstGeom prst="rect">
            <a:avLst/>
          </a:prstGeom>
        </p:spPr>
      </p:pic>
      <p:pic>
        <p:nvPicPr>
          <p:cNvPr id="31" name="Picture 30" descr="A person and person sitting at a table&#10;&#10;Description automatically generated">
            <a:extLst>
              <a:ext uri="{FF2B5EF4-FFF2-40B4-BE49-F238E27FC236}">
                <a16:creationId xmlns:a16="http://schemas.microsoft.com/office/drawing/2014/main" id="{F0068A39-1CDA-8C69-6A6A-226666947C37}"/>
              </a:ext>
            </a:extLst>
          </p:cNvPr>
          <p:cNvPicPr>
            <a:picLocks noChangeAspect="1"/>
          </p:cNvPicPr>
          <p:nvPr/>
        </p:nvPicPr>
        <p:blipFill>
          <a:blip r:embed="rId12"/>
          <a:stretch>
            <a:fillRect/>
          </a:stretch>
        </p:blipFill>
        <p:spPr>
          <a:xfrm>
            <a:off x="347383" y="351739"/>
            <a:ext cx="5286498" cy="7506734"/>
          </a:xfrm>
          <a:prstGeom prst="rect">
            <a:avLst/>
          </a:prstGeom>
          <a:effectLst>
            <a:softEdge rad="232607"/>
          </a:effectLst>
        </p:spPr>
      </p:pic>
    </p:spTree>
    <p:extLst>
      <p:ext uri="{BB962C8B-B14F-4D97-AF65-F5344CB8AC3E}">
        <p14:creationId xmlns:p14="http://schemas.microsoft.com/office/powerpoint/2010/main" val="3880369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626742" cy="8229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70596" y="732873"/>
            <a:ext cx="911542" cy="685315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73324" y="411694"/>
            <a:ext cx="579185" cy="6625697"/>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Shape 28">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4" y="408508"/>
            <a:ext cx="5556166" cy="6318954"/>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Image 0" descr="Small and large spheres">
            <a:extLst>
              <a:ext uri="{FF2B5EF4-FFF2-40B4-BE49-F238E27FC236}">
                <a16:creationId xmlns:a16="http://schemas.microsoft.com/office/drawing/2014/main" id="{5D8B7F90-9E44-2877-AF2F-48096E638388}"/>
              </a:ext>
            </a:extLst>
          </p:cNvPr>
          <p:cNvPicPr>
            <a:picLocks noChangeAspect="1"/>
          </p:cNvPicPr>
          <p:nvPr/>
        </p:nvPicPr>
        <p:blipFill>
          <a:blip r:embed="rId3"/>
          <a:srcRect l="28321" r="13243" b="-1"/>
          <a:stretch/>
        </p:blipFill>
        <p:spPr>
          <a:xfrm rot="5400000">
            <a:off x="283964" y="1341636"/>
            <a:ext cx="4961467" cy="4411796"/>
          </a:xfrm>
          <a:prstGeom prst="rect">
            <a:avLst/>
          </a:prstGeom>
          <a:solidFill>
            <a:schemeClr val="accent1"/>
          </a:solidFill>
          <a:effectLst>
            <a:softEdge rad="1858"/>
          </a:effectLst>
        </p:spPr>
      </p:pic>
      <p:sp>
        <p:nvSpPr>
          <p:cNvPr id="31" name="Freeform: Shape 30">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2136" y="1285875"/>
            <a:ext cx="8748261" cy="629075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8" name="Picture 17" descr="A cartoon of people working on a diagram&#10;&#10;Description automatically generated">
            <a:extLst>
              <a:ext uri="{FF2B5EF4-FFF2-40B4-BE49-F238E27FC236}">
                <a16:creationId xmlns:a16="http://schemas.microsoft.com/office/drawing/2014/main" id="{B5107AD5-E728-52ED-3917-C02729543450}"/>
              </a:ext>
            </a:extLst>
          </p:cNvPr>
          <p:cNvPicPr>
            <a:picLocks noChangeAspect="1"/>
          </p:cNvPicPr>
          <p:nvPr/>
        </p:nvPicPr>
        <p:blipFill>
          <a:blip r:embed="rId4"/>
          <a:stretch>
            <a:fillRect/>
          </a:stretch>
        </p:blipFill>
        <p:spPr>
          <a:xfrm>
            <a:off x="5878481" y="1267077"/>
            <a:ext cx="8748261" cy="6318954"/>
          </a:xfrm>
          <a:prstGeom prst="rect">
            <a:avLst/>
          </a:prstGeom>
          <a:effectLst>
            <a:softEdge rad="229164"/>
          </a:effectLst>
        </p:spPr>
      </p:pic>
    </p:spTree>
    <p:extLst>
      <p:ext uri="{BB962C8B-B14F-4D97-AF65-F5344CB8AC3E}">
        <p14:creationId xmlns:p14="http://schemas.microsoft.com/office/powerpoint/2010/main" val="36034410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Image 0" descr="Small and large spheres">
            <a:extLst>
              <a:ext uri="{FF2B5EF4-FFF2-40B4-BE49-F238E27FC236}">
                <a16:creationId xmlns:a16="http://schemas.microsoft.com/office/drawing/2014/main" id="{D40DA062-F135-3D8C-88AF-8862F7FAA258}"/>
              </a:ext>
            </a:extLst>
          </p:cNvPr>
          <p:cNvPicPr>
            <a:picLocks noChangeAspect="1"/>
          </p:cNvPicPr>
          <p:nvPr/>
        </p:nvPicPr>
        <p:blipFill>
          <a:blip r:embed="rId3"/>
          <a:srcRect l="28321" r="13243" b="-1"/>
          <a:stretch/>
        </p:blipFill>
        <p:spPr>
          <a:xfrm rot="10800000">
            <a:off x="-135468" y="-118538"/>
            <a:ext cx="2251680" cy="2167470"/>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solidFill>
            <a:schemeClr val="accent1"/>
          </a:solidFill>
          <a:effectLst>
            <a:softEdge rad="95725"/>
          </a:effectLst>
        </p:spPr>
      </p:pic>
      <p:sp>
        <p:nvSpPr>
          <p:cNvPr id="7" name="TextBox 6">
            <a:extLst>
              <a:ext uri="{FF2B5EF4-FFF2-40B4-BE49-F238E27FC236}">
                <a16:creationId xmlns:a16="http://schemas.microsoft.com/office/drawing/2014/main" id="{11382732-4468-DC79-4133-D2446F861F8E}"/>
              </a:ext>
            </a:extLst>
          </p:cNvPr>
          <p:cNvSpPr txBox="1"/>
          <p:nvPr/>
        </p:nvSpPr>
        <p:spPr>
          <a:xfrm>
            <a:off x="569256" y="1027935"/>
            <a:ext cx="10189890" cy="6617196"/>
          </a:xfrm>
          <a:prstGeom prst="rect">
            <a:avLst/>
          </a:prstGeom>
          <a:noFill/>
        </p:spPr>
        <p:txBody>
          <a:bodyPr wrap="square">
            <a:spAutoFit/>
          </a:bodyPr>
          <a:lstStyle/>
          <a:p>
            <a:pPr algn="ctr"/>
            <a:r>
              <a:rPr lang="en-GB" sz="3200" b="1" dirty="0">
                <a:solidFill>
                  <a:srgbClr val="000000"/>
                </a:solidFill>
                <a:latin typeface="Times New Roman" panose="02020603050405020304" pitchFamily="18" charset="0"/>
                <a:cs typeface="Times New Roman" panose="02020603050405020304" pitchFamily="18" charset="0"/>
              </a:rPr>
              <a:t>A</a:t>
            </a:r>
            <a:r>
              <a:rPr lang="en-GB" sz="3200" b="1" dirty="0">
                <a:solidFill>
                  <a:srgbClr val="000000"/>
                </a:solidFill>
                <a:effectLst/>
                <a:latin typeface="Times New Roman" panose="02020603050405020304" pitchFamily="18" charset="0"/>
                <a:cs typeface="Times New Roman" panose="02020603050405020304" pitchFamily="18" charset="0"/>
              </a:rPr>
              <a:t>spects for working effectively as a team</a:t>
            </a:r>
          </a:p>
          <a:p>
            <a:pPr algn="ctr"/>
            <a:endParaRPr lang="en-GB" sz="3200" b="1" dirty="0">
              <a:solidFill>
                <a:srgbClr val="000000"/>
              </a:solidFill>
              <a:effectLst/>
              <a:latin typeface="Times New Roman" panose="02020603050405020304" pitchFamily="18" charset="0"/>
              <a:cs typeface="Times New Roman" panose="02020603050405020304" pitchFamily="18" charset="0"/>
            </a:endParaRPr>
          </a:p>
          <a:p>
            <a:pPr algn="just"/>
            <a:r>
              <a:rPr lang="en-GB" sz="2400" b="1" dirty="0">
                <a:solidFill>
                  <a:srgbClr val="000000"/>
                </a:solidFill>
                <a:effectLst/>
                <a:latin typeface="Times New Roman" panose="02020603050405020304" pitchFamily="18" charset="0"/>
                <a:cs typeface="Times New Roman" panose="02020603050405020304" pitchFamily="18" charset="0"/>
              </a:rPr>
              <a:t>Clear Goals and Objectives</a:t>
            </a:r>
            <a:endParaRPr lang="en-GB" sz="2400" b="1" dirty="0">
              <a:solidFill>
                <a:srgbClr val="00000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GB" sz="2400" dirty="0">
              <a:solidFill>
                <a:srgbClr val="000000"/>
              </a:solidFill>
              <a:effectLst/>
              <a:latin typeface="Times New Roman" panose="02020603050405020304" pitchFamily="18" charset="0"/>
              <a:cs typeface="Times New Roman" panose="02020603050405020304" pitchFamily="18" charset="0"/>
            </a:endParaRPr>
          </a:p>
          <a:p>
            <a:pPr algn="just"/>
            <a:r>
              <a:rPr lang="en-GB" sz="2400" dirty="0">
                <a:solidFill>
                  <a:srgbClr val="000000"/>
                </a:solidFill>
                <a:effectLst/>
                <a:latin typeface="Times New Roman" panose="02020603050405020304" pitchFamily="18" charset="0"/>
                <a:cs typeface="Times New Roman" panose="02020603050405020304" pitchFamily="18" charset="0"/>
              </a:rPr>
              <a:t>Setting specific goals makes a group more effective because participants know exactly what they are striving for.</a:t>
            </a:r>
          </a:p>
          <a:p>
            <a:pPr algn="just"/>
            <a:endParaRPr lang="en-GB" sz="2400" b="1" dirty="0">
              <a:solidFill>
                <a:srgbClr val="000000"/>
              </a:solidFill>
              <a:latin typeface="Times New Roman" panose="02020603050405020304" pitchFamily="18" charset="0"/>
              <a:cs typeface="Times New Roman" panose="02020603050405020304" pitchFamily="18" charset="0"/>
            </a:endParaRPr>
          </a:p>
          <a:p>
            <a:pPr algn="just"/>
            <a:r>
              <a:rPr lang="en-GB" sz="2400" b="1" dirty="0">
                <a:solidFill>
                  <a:srgbClr val="000000"/>
                </a:solidFill>
                <a:effectLst/>
                <a:latin typeface="Times New Roman" panose="02020603050405020304" pitchFamily="18" charset="0"/>
                <a:cs typeface="Times New Roman" panose="02020603050405020304" pitchFamily="18" charset="0"/>
              </a:rPr>
              <a:t>Open Communication</a:t>
            </a:r>
          </a:p>
          <a:p>
            <a:pPr algn="just"/>
            <a:endParaRPr lang="en-GB" sz="2400" b="1" dirty="0">
              <a:solidFill>
                <a:srgbClr val="000000"/>
              </a:solidFill>
              <a:effectLst/>
              <a:latin typeface="Times New Roman" panose="02020603050405020304" pitchFamily="18" charset="0"/>
              <a:cs typeface="Times New Roman" panose="02020603050405020304" pitchFamily="18" charset="0"/>
            </a:endParaRPr>
          </a:p>
          <a:p>
            <a:pPr algn="just"/>
            <a:r>
              <a:rPr lang="en-GB" sz="2400" dirty="0">
                <a:solidFill>
                  <a:srgbClr val="000000"/>
                </a:solidFill>
                <a:effectLst/>
                <a:latin typeface="Times New Roman" panose="02020603050405020304" pitchFamily="18" charset="0"/>
                <a:cs typeface="Times New Roman" panose="02020603050405020304" pitchFamily="18" charset="0"/>
              </a:rPr>
              <a:t>Effective communication is essential for the success of a team. Members must be open and honest in their interactions to foster trust and collaboration.</a:t>
            </a:r>
          </a:p>
          <a:p>
            <a:pPr algn="just"/>
            <a:endParaRPr lang="en-GB" sz="2400" b="1" dirty="0">
              <a:solidFill>
                <a:srgbClr val="000000"/>
              </a:solidFill>
              <a:latin typeface="Times New Roman" panose="02020603050405020304" pitchFamily="18" charset="0"/>
              <a:cs typeface="Times New Roman" panose="02020603050405020304" pitchFamily="18" charset="0"/>
            </a:endParaRPr>
          </a:p>
          <a:p>
            <a:pPr algn="just"/>
            <a:r>
              <a:rPr lang="en-GB" sz="2400" b="1" dirty="0">
                <a:solidFill>
                  <a:srgbClr val="000000"/>
                </a:solidFill>
                <a:effectLst/>
                <a:latin typeface="Times New Roman" panose="02020603050405020304" pitchFamily="18" charset="0"/>
                <a:cs typeface="Times New Roman" panose="02020603050405020304" pitchFamily="18" charset="0"/>
              </a:rPr>
              <a:t>Effective Leadership</a:t>
            </a:r>
            <a:endParaRPr lang="en-GB" sz="2400" b="1" dirty="0">
              <a:solidFill>
                <a:srgbClr val="000000"/>
              </a:solidFill>
              <a:latin typeface="Times New Roman" panose="02020603050405020304" pitchFamily="18" charset="0"/>
              <a:cs typeface="Times New Roman" panose="02020603050405020304" pitchFamily="18" charset="0"/>
            </a:endParaRPr>
          </a:p>
          <a:p>
            <a:pPr algn="just"/>
            <a:endParaRPr lang="en-GB" sz="2400" dirty="0">
              <a:solidFill>
                <a:srgbClr val="000000"/>
              </a:solidFill>
              <a:latin typeface="Times New Roman" panose="02020603050405020304" pitchFamily="18" charset="0"/>
              <a:cs typeface="Times New Roman" panose="02020603050405020304" pitchFamily="18" charset="0"/>
            </a:endParaRPr>
          </a:p>
          <a:p>
            <a:pPr algn="just"/>
            <a:r>
              <a:rPr lang="en-GB" sz="2400" dirty="0">
                <a:solidFill>
                  <a:srgbClr val="000000"/>
                </a:solidFill>
                <a:effectLst/>
                <a:latin typeface="Times New Roman" panose="02020603050405020304" pitchFamily="18" charset="0"/>
                <a:cs typeface="Times New Roman" panose="02020603050405020304" pitchFamily="18" charset="0"/>
              </a:rPr>
              <a:t>"Strong leadership provides direction, support, and motivation to team members, enabling them to work towards a common goal with clarity and purpose." (Northouse, 2018, p. 245).</a:t>
            </a:r>
          </a:p>
        </p:txBody>
      </p:sp>
      <p:pic>
        <p:nvPicPr>
          <p:cNvPr id="10" name="Picture 9" descr="A poster of a group of people&#10;&#10;Description automatically generated">
            <a:extLst>
              <a:ext uri="{FF2B5EF4-FFF2-40B4-BE49-F238E27FC236}">
                <a16:creationId xmlns:a16="http://schemas.microsoft.com/office/drawing/2014/main" id="{835F5847-4A20-02CC-BB7C-38AAAE48C750}"/>
              </a:ext>
            </a:extLst>
          </p:cNvPr>
          <p:cNvPicPr>
            <a:picLocks noChangeAspect="1"/>
          </p:cNvPicPr>
          <p:nvPr/>
        </p:nvPicPr>
        <p:blipFill>
          <a:blip r:embed="rId4"/>
          <a:stretch>
            <a:fillRect/>
          </a:stretch>
        </p:blipFill>
        <p:spPr>
          <a:xfrm>
            <a:off x="10989733" y="0"/>
            <a:ext cx="3640667" cy="8229601"/>
          </a:xfrm>
          <a:prstGeom prst="rect">
            <a:avLst/>
          </a:prstGeom>
          <a:effectLst>
            <a:softEdge rad="153890"/>
          </a:effectLst>
        </p:spPr>
      </p:pic>
      <p:sp>
        <p:nvSpPr>
          <p:cNvPr id="12" name="Oval 11">
            <a:extLst>
              <a:ext uri="{FF2B5EF4-FFF2-40B4-BE49-F238E27FC236}">
                <a16:creationId xmlns:a16="http://schemas.microsoft.com/office/drawing/2014/main" id="{5785EF32-B027-CD80-00FA-C5CDB408A6DD}"/>
              </a:ext>
            </a:extLst>
          </p:cNvPr>
          <p:cNvSpPr/>
          <p:nvPr/>
        </p:nvSpPr>
        <p:spPr>
          <a:xfrm>
            <a:off x="11463871" y="7230533"/>
            <a:ext cx="3166529" cy="999067"/>
          </a:xfrm>
          <a:prstGeom prst="ellipse">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70095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95A38F-3C19-D86E-3701-42BF50E71E53}"/>
              </a:ext>
            </a:extLst>
          </p:cNvPr>
          <p:cNvSpPr txBox="1"/>
          <p:nvPr/>
        </p:nvSpPr>
        <p:spPr>
          <a:xfrm>
            <a:off x="188874" y="286603"/>
            <a:ext cx="9048465" cy="7848302"/>
          </a:xfrm>
          <a:prstGeom prst="rect">
            <a:avLst/>
          </a:prstGeom>
          <a:noFill/>
        </p:spPr>
        <p:txBody>
          <a:bodyPr wrap="square">
            <a:spAutoFit/>
          </a:bodyPr>
          <a:lstStyle/>
          <a:p>
            <a:r>
              <a:rPr lang="en-GB" sz="2400" b="1" dirty="0">
                <a:solidFill>
                  <a:srgbClr val="000000"/>
                </a:solidFill>
                <a:effectLst/>
                <a:latin typeface="Times New Roman" panose="02020603050405020304" pitchFamily="18" charset="0"/>
                <a:cs typeface="Times New Roman" panose="02020603050405020304" pitchFamily="18" charset="0"/>
              </a:rPr>
              <a:t>Collaboration and Trust</a:t>
            </a:r>
          </a:p>
          <a:p>
            <a:endParaRPr lang="en-GB" sz="2400" dirty="0">
              <a:solidFill>
                <a:srgbClr val="000000"/>
              </a:solidFill>
              <a:effectLst/>
              <a:latin typeface="Times New Roman" panose="02020603050405020304" pitchFamily="18" charset="0"/>
              <a:cs typeface="Times New Roman" panose="02020603050405020304" pitchFamily="18" charset="0"/>
            </a:endParaRPr>
          </a:p>
          <a:p>
            <a:r>
              <a:rPr lang="en-GB" sz="2400" dirty="0">
                <a:solidFill>
                  <a:srgbClr val="000000"/>
                </a:solidFill>
                <a:effectLst/>
                <a:latin typeface="Times New Roman" panose="02020603050405020304" pitchFamily="18" charset="0"/>
                <a:cs typeface="Times New Roman" panose="02020603050405020304" pitchFamily="18" charset="0"/>
              </a:rPr>
              <a:t> </a:t>
            </a:r>
            <a:r>
              <a:rPr lang="en-GB" sz="2400" b="0" i="0" u="none" strike="noStrike" dirty="0">
                <a:solidFill>
                  <a:srgbClr val="000000"/>
                </a:solidFill>
                <a:effectLst/>
                <a:latin typeface="Outfit"/>
              </a:rPr>
              <a:t>Trust serves as the cornerstone of success, making its emphasis critical in any workplace. It’s fundamental for fostering collaboration and communication. When team members trust one another, they feel more at ease sharing ideas, concerns, and feedback, creating an environment where open dialogue thrives. </a:t>
            </a:r>
            <a:r>
              <a:rPr lang="en-GB" sz="2400" dirty="0">
                <a:solidFill>
                  <a:srgbClr val="000000"/>
                </a:solidFill>
                <a:effectLst/>
                <a:latin typeface="Times New Roman" panose="02020603050405020304" pitchFamily="18" charset="0"/>
                <a:cs typeface="Times New Roman" panose="02020603050405020304" pitchFamily="18" charset="0"/>
              </a:rPr>
              <a:t>(</a:t>
            </a:r>
            <a:r>
              <a:rPr lang="en-GB" sz="2400" dirty="0">
                <a:solidFill>
                  <a:srgbClr val="000000"/>
                </a:solidFill>
                <a:latin typeface="Times New Roman" panose="02020603050405020304" pitchFamily="18" charset="0"/>
                <a:cs typeface="Times New Roman" panose="02020603050405020304" pitchFamily="18" charset="0"/>
              </a:rPr>
              <a:t>Patrick </a:t>
            </a:r>
            <a:r>
              <a:rPr lang="en-GB" sz="2400" dirty="0">
                <a:solidFill>
                  <a:srgbClr val="000000"/>
                </a:solidFill>
                <a:effectLst/>
                <a:latin typeface="Times New Roman" panose="02020603050405020304" pitchFamily="18" charset="0"/>
                <a:cs typeface="Times New Roman" panose="02020603050405020304" pitchFamily="18" charset="0"/>
              </a:rPr>
              <a:t>Lencioni, 2002).</a:t>
            </a:r>
          </a:p>
          <a:p>
            <a:br>
              <a:rPr lang="en-GB" sz="2400" dirty="0">
                <a:solidFill>
                  <a:srgbClr val="000000"/>
                </a:solidFill>
                <a:effectLst/>
                <a:latin typeface="Times New Roman" panose="02020603050405020304" pitchFamily="18" charset="0"/>
                <a:cs typeface="Times New Roman" panose="02020603050405020304" pitchFamily="18" charset="0"/>
              </a:rPr>
            </a:br>
            <a:endParaRPr lang="en-GB" sz="2400" dirty="0">
              <a:solidFill>
                <a:srgbClr val="000000"/>
              </a:solidFill>
              <a:effectLst/>
              <a:latin typeface="Times New Roman" panose="02020603050405020304" pitchFamily="18" charset="0"/>
              <a:cs typeface="Times New Roman" panose="02020603050405020304" pitchFamily="18" charset="0"/>
            </a:endParaRPr>
          </a:p>
          <a:p>
            <a:r>
              <a:rPr lang="en-GB" sz="2400" b="1" dirty="0">
                <a:solidFill>
                  <a:srgbClr val="000000"/>
                </a:solidFill>
                <a:effectLst/>
                <a:latin typeface="Times New Roman" panose="02020603050405020304" pitchFamily="18" charset="0"/>
                <a:cs typeface="Times New Roman" panose="02020603050405020304" pitchFamily="18" charset="0"/>
              </a:rPr>
              <a:t>Roles and Responsibilities</a:t>
            </a:r>
          </a:p>
          <a:p>
            <a:endParaRPr lang="en-GB" sz="2400" dirty="0">
              <a:solidFill>
                <a:srgbClr val="000000"/>
              </a:solidFill>
              <a:effectLst/>
              <a:latin typeface="Times New Roman" panose="02020603050405020304" pitchFamily="18" charset="0"/>
              <a:cs typeface="Times New Roman" panose="02020603050405020304" pitchFamily="18" charset="0"/>
            </a:endParaRPr>
          </a:p>
          <a:p>
            <a:r>
              <a:rPr lang="en-GB" sz="2400" dirty="0">
                <a:solidFill>
                  <a:srgbClr val="000000"/>
                </a:solidFill>
                <a:effectLst/>
                <a:latin typeface="Times New Roman" panose="02020603050405020304" pitchFamily="18" charset="0"/>
                <a:cs typeface="Times New Roman" panose="02020603050405020304" pitchFamily="18" charset="0"/>
              </a:rPr>
              <a:t>"Defining clear roles and responsibilities within a team ensures that each member understands their contribution and can work together towards achieving common goals." (Katzenbach &amp; Smith, 1993, p. 45).</a:t>
            </a:r>
          </a:p>
          <a:p>
            <a:br>
              <a:rPr lang="en-GB" sz="2400" dirty="0">
                <a:solidFill>
                  <a:srgbClr val="000000"/>
                </a:solidFill>
                <a:effectLst/>
                <a:latin typeface="Times New Roman" panose="02020603050405020304" pitchFamily="18" charset="0"/>
                <a:cs typeface="Times New Roman" panose="02020603050405020304" pitchFamily="18" charset="0"/>
              </a:rPr>
            </a:br>
            <a:endParaRPr lang="en-GB" sz="2400" dirty="0">
              <a:solidFill>
                <a:srgbClr val="000000"/>
              </a:solidFill>
              <a:effectLst/>
              <a:latin typeface="Times New Roman" panose="02020603050405020304" pitchFamily="18" charset="0"/>
              <a:cs typeface="Times New Roman" panose="02020603050405020304" pitchFamily="18" charset="0"/>
            </a:endParaRPr>
          </a:p>
          <a:p>
            <a:r>
              <a:rPr lang="en-GB" sz="2400" b="1" dirty="0">
                <a:solidFill>
                  <a:srgbClr val="000000"/>
                </a:solidFill>
                <a:effectLst/>
                <a:latin typeface="Times New Roman" panose="02020603050405020304" pitchFamily="18" charset="0"/>
                <a:cs typeface="Times New Roman" panose="02020603050405020304" pitchFamily="18" charset="0"/>
              </a:rPr>
              <a:t>Conflict Resolution Skills</a:t>
            </a:r>
          </a:p>
          <a:p>
            <a:endParaRPr lang="en-GB" sz="2400" dirty="0">
              <a:solidFill>
                <a:srgbClr val="000000"/>
              </a:solidFill>
              <a:latin typeface="Times New Roman" panose="02020603050405020304" pitchFamily="18" charset="0"/>
              <a:cs typeface="Times New Roman" panose="02020603050405020304" pitchFamily="18" charset="0"/>
            </a:endParaRPr>
          </a:p>
          <a:p>
            <a:r>
              <a:rPr lang="en-GB" sz="2400" dirty="0">
                <a:solidFill>
                  <a:srgbClr val="000000"/>
                </a:solidFill>
                <a:effectLst/>
                <a:latin typeface="Times New Roman" panose="02020603050405020304" pitchFamily="18" charset="0"/>
                <a:cs typeface="Times New Roman" panose="02020603050405020304" pitchFamily="18" charset="0"/>
              </a:rPr>
              <a:t>"Teams with strong conflict resolution skills can address disagreements constructively, leading to improved team dynamics and more effective problem-solving." (Tuckman, 1965, p. 375).</a:t>
            </a:r>
          </a:p>
        </p:txBody>
      </p:sp>
      <p:pic>
        <p:nvPicPr>
          <p:cNvPr id="16" name="Picture 15" descr="A pyramid of colorful triangles with text&#10;&#10;Description automatically generated with medium confidence">
            <a:extLst>
              <a:ext uri="{FF2B5EF4-FFF2-40B4-BE49-F238E27FC236}">
                <a16:creationId xmlns:a16="http://schemas.microsoft.com/office/drawing/2014/main" id="{E365F2CA-98BC-9186-4F82-A7BC28E13146}"/>
              </a:ext>
            </a:extLst>
          </p:cNvPr>
          <p:cNvPicPr>
            <a:picLocks noChangeAspect="1"/>
          </p:cNvPicPr>
          <p:nvPr/>
        </p:nvPicPr>
        <p:blipFill>
          <a:blip r:embed="rId3"/>
          <a:stretch>
            <a:fillRect/>
          </a:stretch>
        </p:blipFill>
        <p:spPr>
          <a:xfrm>
            <a:off x="9237338" y="559978"/>
            <a:ext cx="4915390" cy="7178303"/>
          </a:xfrm>
          <a:prstGeom prst="rect">
            <a:avLst/>
          </a:prstGeom>
        </p:spPr>
      </p:pic>
    </p:spTree>
    <p:extLst>
      <p:ext uri="{BB962C8B-B14F-4D97-AF65-F5344CB8AC3E}">
        <p14:creationId xmlns:p14="http://schemas.microsoft.com/office/powerpoint/2010/main" val="25243287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Image 0" descr="Small and large spheres">
            <a:extLst>
              <a:ext uri="{FF2B5EF4-FFF2-40B4-BE49-F238E27FC236}">
                <a16:creationId xmlns:a16="http://schemas.microsoft.com/office/drawing/2014/main" id="{5D8B7F90-9E44-2877-AF2F-48096E638388}"/>
              </a:ext>
            </a:extLst>
          </p:cNvPr>
          <p:cNvPicPr>
            <a:picLocks noChangeAspect="1"/>
          </p:cNvPicPr>
          <p:nvPr/>
        </p:nvPicPr>
        <p:blipFill>
          <a:blip r:embed="rId3"/>
          <a:srcRect l="28321" r="13243" b="-1"/>
          <a:stretch/>
        </p:blipFill>
        <p:spPr>
          <a:xfrm rot="16200000">
            <a:off x="11603718" y="-639085"/>
            <a:ext cx="2641603" cy="3648834"/>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solidFill>
            <a:schemeClr val="accent1"/>
          </a:solidFill>
          <a:effectLst>
            <a:softEdge rad="67985"/>
          </a:effectLst>
        </p:spPr>
      </p:pic>
      <p:sp>
        <p:nvSpPr>
          <p:cNvPr id="3" name="TextBox 2">
            <a:extLst>
              <a:ext uri="{FF2B5EF4-FFF2-40B4-BE49-F238E27FC236}">
                <a16:creationId xmlns:a16="http://schemas.microsoft.com/office/drawing/2014/main" id="{EF5A363D-E877-62B3-4529-A8FD0EF5657F}"/>
              </a:ext>
            </a:extLst>
          </p:cNvPr>
          <p:cNvSpPr txBox="1"/>
          <p:nvPr/>
        </p:nvSpPr>
        <p:spPr>
          <a:xfrm>
            <a:off x="5825068" y="1852642"/>
            <a:ext cx="8381998" cy="5632311"/>
          </a:xfrm>
          <a:prstGeom prst="rect">
            <a:avLst/>
          </a:prstGeom>
          <a:noFill/>
        </p:spPr>
        <p:txBody>
          <a:bodyPr wrap="square">
            <a:spAutoFit/>
          </a:bodyPr>
          <a:lstStyle/>
          <a:p>
            <a:r>
              <a:rPr lang="en-GB" sz="2400" b="1" dirty="0">
                <a:solidFill>
                  <a:srgbClr val="000000"/>
                </a:solidFill>
                <a:effectLst/>
                <a:latin typeface="Times New Roman" panose="02020603050405020304" pitchFamily="18" charset="0"/>
                <a:cs typeface="Times New Roman" panose="02020603050405020304" pitchFamily="18" charset="0"/>
              </a:rPr>
              <a:t>Adaptability and Flexibility</a:t>
            </a:r>
          </a:p>
          <a:p>
            <a:endParaRPr lang="en-GB" sz="2400" dirty="0">
              <a:solidFill>
                <a:srgbClr val="000000"/>
              </a:solidFill>
              <a:effectLst/>
              <a:latin typeface="Times New Roman" panose="02020603050405020304" pitchFamily="18" charset="0"/>
              <a:cs typeface="Times New Roman" panose="02020603050405020304" pitchFamily="18" charset="0"/>
            </a:endParaRPr>
          </a:p>
          <a:p>
            <a:r>
              <a:rPr lang="en-GB" sz="2400" dirty="0">
                <a:solidFill>
                  <a:srgbClr val="000000"/>
                </a:solidFill>
                <a:effectLst/>
                <a:latin typeface="Times New Roman" panose="02020603050405020304" pitchFamily="18" charset="0"/>
                <a:cs typeface="Times New Roman" panose="02020603050405020304" pitchFamily="18" charset="0"/>
              </a:rPr>
              <a:t>"Success in the knowledge economy comes to those who know themselves—their strengths, their values, and how they best perform." - Peter Drucker</a:t>
            </a:r>
          </a:p>
          <a:p>
            <a:endParaRPr lang="en-GB" sz="2400" dirty="0">
              <a:solidFill>
                <a:srgbClr val="000000"/>
              </a:solidFill>
              <a:effectLst/>
              <a:latin typeface="Times New Roman" panose="02020603050405020304" pitchFamily="18" charset="0"/>
              <a:cs typeface="Times New Roman" panose="02020603050405020304" pitchFamily="18" charset="0"/>
            </a:endParaRPr>
          </a:p>
          <a:p>
            <a:r>
              <a:rPr lang="en-GB" sz="2400" dirty="0">
                <a:solidFill>
                  <a:srgbClr val="000000"/>
                </a:solidFill>
                <a:effectLst/>
                <a:latin typeface="Times New Roman" panose="02020603050405020304" pitchFamily="18" charset="0"/>
                <a:cs typeface="Times New Roman" panose="02020603050405020304" pitchFamily="18" charset="0"/>
              </a:rPr>
              <a:t>"Being adaptable and flexible allows teams to respond to changing circumstances and challenges, to achieve success in dynamic environments.</a:t>
            </a:r>
            <a:br>
              <a:rPr lang="en-GB" sz="2400" dirty="0">
                <a:solidFill>
                  <a:srgbClr val="000000"/>
                </a:solidFill>
                <a:effectLst/>
                <a:latin typeface="Times New Roman" panose="02020603050405020304" pitchFamily="18" charset="0"/>
                <a:cs typeface="Times New Roman" panose="02020603050405020304" pitchFamily="18" charset="0"/>
              </a:rPr>
            </a:br>
            <a:endParaRPr lang="en-GB" sz="2400" dirty="0">
              <a:solidFill>
                <a:srgbClr val="000000"/>
              </a:solidFill>
              <a:effectLst/>
              <a:latin typeface="Times New Roman" panose="02020603050405020304" pitchFamily="18" charset="0"/>
              <a:cs typeface="Times New Roman" panose="02020603050405020304" pitchFamily="18" charset="0"/>
            </a:endParaRPr>
          </a:p>
          <a:p>
            <a:r>
              <a:rPr lang="en-GB" sz="2400" b="1" dirty="0">
                <a:solidFill>
                  <a:srgbClr val="000000"/>
                </a:solidFill>
                <a:effectLst/>
                <a:latin typeface="Times New Roman" panose="02020603050405020304" pitchFamily="18" charset="0"/>
                <a:cs typeface="Times New Roman" panose="02020603050405020304" pitchFamily="18" charset="0"/>
              </a:rPr>
              <a:t>Celebrating Successes</a:t>
            </a:r>
          </a:p>
          <a:p>
            <a:endParaRPr lang="en-GB" sz="2400" dirty="0">
              <a:solidFill>
                <a:srgbClr val="000000"/>
              </a:solidFill>
              <a:latin typeface="Times New Roman" panose="02020603050405020304" pitchFamily="18" charset="0"/>
              <a:cs typeface="Times New Roman" panose="02020603050405020304" pitchFamily="18" charset="0"/>
            </a:endParaRPr>
          </a:p>
          <a:p>
            <a:r>
              <a:rPr lang="en-GB" sz="2400" dirty="0">
                <a:solidFill>
                  <a:srgbClr val="000000"/>
                </a:solidFill>
                <a:effectLst/>
                <a:latin typeface="Times New Roman" panose="02020603050405020304" pitchFamily="18" charset="0"/>
                <a:cs typeface="Times New Roman" panose="02020603050405020304" pitchFamily="18" charset="0"/>
              </a:rPr>
              <a:t>Recognizing and celebrating team achievements boosts morale, fosters a positive team culture, and motivates members to continue working towards shared goals.</a:t>
            </a:r>
          </a:p>
        </p:txBody>
      </p:sp>
      <p:pic>
        <p:nvPicPr>
          <p:cNvPr id="5" name="Picture 4" descr="A group of people giving each other a high five&#10;&#10;Description automatically generated">
            <a:extLst>
              <a:ext uri="{FF2B5EF4-FFF2-40B4-BE49-F238E27FC236}">
                <a16:creationId xmlns:a16="http://schemas.microsoft.com/office/drawing/2014/main" id="{FA4316CF-D0AE-0F87-FCEB-40957362C999}"/>
              </a:ext>
            </a:extLst>
          </p:cNvPr>
          <p:cNvPicPr>
            <a:picLocks noChangeAspect="1"/>
          </p:cNvPicPr>
          <p:nvPr/>
        </p:nvPicPr>
        <p:blipFill>
          <a:blip r:embed="rId4"/>
          <a:stretch>
            <a:fillRect/>
          </a:stretch>
        </p:blipFill>
        <p:spPr>
          <a:xfrm>
            <a:off x="423334" y="321733"/>
            <a:ext cx="5063066" cy="7501467"/>
          </a:xfrm>
          <a:prstGeom prst="rect">
            <a:avLst/>
          </a:prstGeom>
          <a:effectLst>
            <a:softEdge rad="169076"/>
          </a:effectLst>
        </p:spPr>
      </p:pic>
    </p:spTree>
    <p:extLst>
      <p:ext uri="{BB962C8B-B14F-4D97-AF65-F5344CB8AC3E}">
        <p14:creationId xmlns:p14="http://schemas.microsoft.com/office/powerpoint/2010/main" val="3167245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3BCA04A4-4739-6263-984C-31DEE22C9BAB}"/>
              </a:ext>
            </a:extLst>
          </p:cNvPr>
          <p:cNvSpPr txBox="1"/>
          <p:nvPr/>
        </p:nvSpPr>
        <p:spPr>
          <a:xfrm>
            <a:off x="788491" y="2190749"/>
            <a:ext cx="6472033" cy="5221605"/>
          </a:xfrm>
          <a:prstGeom prst="rect">
            <a:avLst/>
          </a:prstGeom>
        </p:spPr>
        <p:txBody>
          <a:bodyPr vert="horz" lIns="91440" tIns="45720" rIns="91440" bIns="45720" rtlCol="0">
            <a:normAutofit/>
          </a:bodyPr>
          <a:lstStyle/>
          <a:p>
            <a:pPr>
              <a:lnSpc>
                <a:spcPct val="90000"/>
              </a:lnSpc>
              <a:spcAft>
                <a:spcPts val="6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dirty="0">
                <a:effectLst/>
              </a:rPr>
              <a:t> </a:t>
            </a:r>
          </a:p>
        </p:txBody>
      </p:sp>
      <p:sp>
        <p:nvSpPr>
          <p:cNvPr id="8" name="TextBox 7">
            <a:extLst>
              <a:ext uri="{FF2B5EF4-FFF2-40B4-BE49-F238E27FC236}">
                <a16:creationId xmlns:a16="http://schemas.microsoft.com/office/drawing/2014/main" id="{904D3CC0-204E-DEAC-B93E-1036A1A56218}"/>
              </a:ext>
            </a:extLst>
          </p:cNvPr>
          <p:cNvSpPr txBox="1"/>
          <p:nvPr/>
        </p:nvSpPr>
        <p:spPr>
          <a:xfrm>
            <a:off x="470755" y="1756017"/>
            <a:ext cx="8672748" cy="5509200"/>
          </a:xfrm>
          <a:prstGeom prst="rect">
            <a:avLst/>
          </a:prstGeom>
          <a:noFill/>
        </p:spPr>
        <p:txBody>
          <a:bodyPr wrap="square">
            <a:spAutoFit/>
          </a:bodyPr>
          <a:lstStyle/>
          <a:p>
            <a:pPr algn="ct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3200" b="1" kern="0" dirty="0">
                <a:solidFill>
                  <a:srgbClr val="000000"/>
                </a:solidFill>
                <a:effectLst/>
                <a:latin typeface="Times New Roman" panose="02020603050405020304" pitchFamily="18" charset="0"/>
                <a:ea typeface="Aptos" panose="020B0004020202020204" pitchFamily="34" charset="0"/>
                <a:cs typeface="Arial" panose="020B0604020202020204" pitchFamily="34" charset="0"/>
              </a:rPr>
              <a:t>What we learned</a:t>
            </a:r>
          </a:p>
          <a:p>
            <a:pPr algn="ct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en-GB" sz="3200" b="1" kern="0" dirty="0">
              <a:solidFill>
                <a:srgbClr val="000000"/>
              </a:solidFill>
              <a:effectLst/>
              <a:latin typeface="Times New Roman" panose="02020603050405020304" pitchFamily="18" charset="0"/>
              <a:ea typeface="Aptos" panose="020B0004020202020204" pitchFamily="34" charset="0"/>
              <a:cs typeface="Arial" panose="020B0604020202020204" pitchFamily="34"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400" kern="0" dirty="0">
                <a:solidFill>
                  <a:srgbClr val="000000"/>
                </a:solidFill>
                <a:effectLst/>
                <a:latin typeface="Times New Roman" panose="02020603050405020304" pitchFamily="18" charset="0"/>
                <a:ea typeface="Aptos" panose="020B0004020202020204" pitchFamily="34" charset="0"/>
                <a:cs typeface="Arial" panose="020B0604020202020204" pitchFamily="34" charset="0"/>
              </a:rPr>
              <a:t>The team dynamics are shaped by Tuckman, Weaver, Berlow, and Schramm's team development model which outlines the stages of forming, storming, norming, performing, and adjourning. </a:t>
            </a: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en-GB" sz="2400" kern="0" dirty="0">
              <a:solidFill>
                <a:srgbClr val="000000"/>
              </a:solidFill>
              <a:latin typeface="Times New Roman" panose="02020603050405020304" pitchFamily="18" charset="0"/>
              <a:ea typeface="Aptos" panose="020B0004020202020204" pitchFamily="34" charset="0"/>
              <a:cs typeface="Arial" panose="020B0604020202020204" pitchFamily="34"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400" kern="0" dirty="0">
                <a:solidFill>
                  <a:srgbClr val="000000"/>
                </a:solidFill>
                <a:effectLst/>
                <a:latin typeface="Times New Roman" panose="02020603050405020304" pitchFamily="18" charset="0"/>
                <a:ea typeface="Aptos" panose="020B0004020202020204" pitchFamily="34" charset="0"/>
                <a:cs typeface="Arial" panose="020B0604020202020204" pitchFamily="34" charset="0"/>
              </a:rPr>
              <a:t>Understanding these stages helps navigate the challenges and transitions within teams, fostering mutual trust, communication, and cohesion as they progressed towards achieving their goals (Tuckman, 1965). </a:t>
            </a: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en-GB" sz="2400" kern="0" dirty="0">
              <a:solidFill>
                <a:srgbClr val="000000"/>
              </a:solidFill>
              <a:latin typeface="Times New Roman" panose="02020603050405020304" pitchFamily="18" charset="0"/>
              <a:ea typeface="Aptos" panose="020B0004020202020204" pitchFamily="34" charset="0"/>
              <a:cs typeface="Arial" panose="020B0604020202020204" pitchFamily="34"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400" kern="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In interacting with other team members, the roles assumed based on Belbin's model had a significant impact on collaboration and task allocation within the team.</a:t>
            </a:r>
            <a:r>
              <a:rPr lang="en-GB" sz="2400" dirty="0">
                <a:effectLst/>
                <a:latin typeface="Times New Roman" panose="02020603050405020304" pitchFamily="18" charset="0"/>
                <a:cs typeface="Times New Roman" panose="02020603050405020304" pitchFamily="18" charset="0"/>
              </a:rPr>
              <a:t> </a:t>
            </a:r>
            <a:endParaRPr lang="en-GB" sz="24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pic>
        <p:nvPicPr>
          <p:cNvPr id="10" name="Picture 9" descr="A person sitting at a computer&#10;&#10;Description automatically generated">
            <a:extLst>
              <a:ext uri="{FF2B5EF4-FFF2-40B4-BE49-F238E27FC236}">
                <a16:creationId xmlns:a16="http://schemas.microsoft.com/office/drawing/2014/main" id="{4463DB83-5CB8-1C8B-1362-0070DB79C3F5}"/>
              </a:ext>
            </a:extLst>
          </p:cNvPr>
          <p:cNvPicPr>
            <a:picLocks noChangeAspect="1"/>
          </p:cNvPicPr>
          <p:nvPr/>
        </p:nvPicPr>
        <p:blipFill>
          <a:blip r:embed="rId3"/>
          <a:srcRect b="15625"/>
          <a:stretch/>
        </p:blipFill>
        <p:spPr>
          <a:xfrm>
            <a:off x="9198591" y="412466"/>
            <a:ext cx="5001500" cy="6999887"/>
          </a:xfrm>
          <a:prstGeom prst="rect">
            <a:avLst/>
          </a:prstGeom>
          <a:effectLst>
            <a:softEdge rad="200006"/>
          </a:effectLst>
        </p:spPr>
      </p:pic>
      <p:pic>
        <p:nvPicPr>
          <p:cNvPr id="11" name="Image 0" descr="Small and large spheres">
            <a:extLst>
              <a:ext uri="{FF2B5EF4-FFF2-40B4-BE49-F238E27FC236}">
                <a16:creationId xmlns:a16="http://schemas.microsoft.com/office/drawing/2014/main" id="{BA3E25BE-A482-047B-3F34-71073A8C29CF}"/>
              </a:ext>
            </a:extLst>
          </p:cNvPr>
          <p:cNvPicPr>
            <a:picLocks noChangeAspect="1"/>
          </p:cNvPicPr>
          <p:nvPr/>
        </p:nvPicPr>
        <p:blipFill>
          <a:blip r:embed="rId4"/>
          <a:srcRect l="28321" r="13243" b="-1"/>
          <a:stretch/>
        </p:blipFill>
        <p:spPr>
          <a:xfrm rot="10800000">
            <a:off x="-152402" y="-169335"/>
            <a:ext cx="2997201" cy="2954075"/>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solidFill>
            <a:schemeClr val="accent1"/>
          </a:solidFill>
          <a:effectLst>
            <a:softEdge rad="129237"/>
          </a:effectLst>
        </p:spPr>
      </p:pic>
    </p:spTree>
    <p:extLst>
      <p:ext uri="{BB962C8B-B14F-4D97-AF65-F5344CB8AC3E}">
        <p14:creationId xmlns:p14="http://schemas.microsoft.com/office/powerpoint/2010/main" val="3347869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8" y="0"/>
            <a:ext cx="14626743" cy="8229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Image 0" descr="Small and large spheres">
            <a:extLst>
              <a:ext uri="{FF2B5EF4-FFF2-40B4-BE49-F238E27FC236}">
                <a16:creationId xmlns:a16="http://schemas.microsoft.com/office/drawing/2014/main" id="{797B97CE-5ABC-B3A5-551F-406DEADBED9E}"/>
              </a:ext>
            </a:extLst>
          </p:cNvPr>
          <p:cNvPicPr>
            <a:picLocks noChangeAspect="1"/>
          </p:cNvPicPr>
          <p:nvPr/>
        </p:nvPicPr>
        <p:blipFill>
          <a:blip r:embed="rId3"/>
          <a:srcRect r="20689"/>
          <a:stretch/>
        </p:blipFill>
        <p:spPr>
          <a:xfrm>
            <a:off x="3026827" y="10"/>
            <a:ext cx="11603570" cy="8229590"/>
          </a:xfrm>
          <a:prstGeom prst="rect">
            <a:avLst/>
          </a:prstGeom>
          <a:solidFill>
            <a:schemeClr val="accent1"/>
          </a:solidFill>
        </p:spPr>
      </p:pic>
      <p:sp>
        <p:nvSpPr>
          <p:cNvPr id="99" name="Rectangle 9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868315" cy="82296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descr="A diagram of a team&#10;&#10;Description automatically generated">
            <a:extLst>
              <a:ext uri="{FF2B5EF4-FFF2-40B4-BE49-F238E27FC236}">
                <a16:creationId xmlns:a16="http://schemas.microsoft.com/office/drawing/2014/main" id="{23CFC39C-C850-A14E-B3D8-2039A42439ED}"/>
              </a:ext>
            </a:extLst>
          </p:cNvPr>
          <p:cNvPicPr>
            <a:picLocks noChangeAspect="1"/>
          </p:cNvPicPr>
          <p:nvPr/>
        </p:nvPicPr>
        <p:blipFill>
          <a:blip r:embed="rId4"/>
          <a:stretch>
            <a:fillRect/>
          </a:stretch>
        </p:blipFill>
        <p:spPr>
          <a:xfrm>
            <a:off x="-23002" y="0"/>
            <a:ext cx="5475535" cy="8229600"/>
          </a:xfrm>
          <a:prstGeom prst="rect">
            <a:avLst/>
          </a:prstGeom>
          <a:effectLst>
            <a:softEdge rad="416473"/>
          </a:effectLst>
        </p:spPr>
      </p:pic>
    </p:spTree>
    <p:extLst>
      <p:ext uri="{BB962C8B-B14F-4D97-AF65-F5344CB8AC3E}">
        <p14:creationId xmlns:p14="http://schemas.microsoft.com/office/powerpoint/2010/main" val="2528658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8" y="0"/>
            <a:ext cx="14626743" cy="8229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Image 0" descr="Small and large spheres">
            <a:extLst>
              <a:ext uri="{FF2B5EF4-FFF2-40B4-BE49-F238E27FC236}">
                <a16:creationId xmlns:a16="http://schemas.microsoft.com/office/drawing/2014/main" id="{797B97CE-5ABC-B3A5-551F-406DEADBED9E}"/>
              </a:ext>
            </a:extLst>
          </p:cNvPr>
          <p:cNvPicPr>
            <a:picLocks noChangeAspect="1"/>
          </p:cNvPicPr>
          <p:nvPr/>
        </p:nvPicPr>
        <p:blipFill>
          <a:blip r:embed="rId3"/>
          <a:srcRect r="20689"/>
          <a:stretch/>
        </p:blipFill>
        <p:spPr>
          <a:xfrm>
            <a:off x="4521201" y="10"/>
            <a:ext cx="10109196" cy="8229590"/>
          </a:xfrm>
          <a:prstGeom prst="rect">
            <a:avLst/>
          </a:prstGeom>
          <a:solidFill>
            <a:schemeClr val="accent1"/>
          </a:solidFill>
        </p:spPr>
      </p:pic>
      <p:sp>
        <p:nvSpPr>
          <p:cNvPr id="99" name="Rectangle 9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868315" cy="82296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0"/>
          <p:cNvSpPr/>
          <p:nvPr/>
        </p:nvSpPr>
        <p:spPr>
          <a:xfrm>
            <a:off x="1748673" y="426426"/>
            <a:ext cx="4586626" cy="2279894"/>
          </a:xfrm>
          <a:prstGeom prst="rect">
            <a:avLst/>
          </a:prstGeom>
        </p:spPr>
        <p:txBody>
          <a:bodyPr vert="horz" lIns="91440" tIns="45720" rIns="91440" bIns="45720" rtlCol="0" anchor="ctr">
            <a:normAutofit/>
          </a:bodyPr>
          <a:lstStyle/>
          <a:p>
            <a:pPr marL="0" indent="0">
              <a:lnSpc>
                <a:spcPct val="90000"/>
              </a:lnSpc>
              <a:spcBef>
                <a:spcPct val="0"/>
              </a:spcBef>
              <a:spcAft>
                <a:spcPts val="600"/>
              </a:spcAft>
            </a:pPr>
            <a:r>
              <a:rPr lang="en-US" sz="4800">
                <a:latin typeface="+mj-lt"/>
                <a:ea typeface="+mj-ea"/>
                <a:cs typeface="+mj-cs"/>
              </a:rPr>
              <a:t>Conclusion  </a:t>
            </a:r>
            <a:endParaRPr lang="en-US" sz="4800" dirty="0">
              <a:latin typeface="+mj-lt"/>
              <a:ea typeface="+mj-ea"/>
              <a:cs typeface="+mj-cs"/>
            </a:endParaRPr>
          </a:p>
        </p:txBody>
      </p:sp>
      <p:sp>
        <p:nvSpPr>
          <p:cNvPr id="9" name="TextBox 8">
            <a:extLst>
              <a:ext uri="{FF2B5EF4-FFF2-40B4-BE49-F238E27FC236}">
                <a16:creationId xmlns:a16="http://schemas.microsoft.com/office/drawing/2014/main" id="{3BCA04A4-4739-6263-984C-31DEE22C9BAB}"/>
              </a:ext>
            </a:extLst>
          </p:cNvPr>
          <p:cNvSpPr txBox="1"/>
          <p:nvPr/>
        </p:nvSpPr>
        <p:spPr>
          <a:xfrm>
            <a:off x="328505" y="2328374"/>
            <a:ext cx="6749627" cy="5613359"/>
          </a:xfrm>
          <a:prstGeom prst="rect">
            <a:avLst/>
          </a:prstGeom>
        </p:spPr>
        <p:txBody>
          <a:bodyPr vert="horz" lIns="91440" tIns="45720" rIns="91440" bIns="45720" rtlCol="0">
            <a:noAutofit/>
          </a:bodyPr>
          <a:lstStyle/>
          <a:p>
            <a:pPr algn="just">
              <a:lnSpc>
                <a:spcPct val="90000"/>
              </a:lnSpc>
              <a:spcAft>
                <a:spcPts val="6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sz="2400" dirty="0">
                <a:effectLst/>
                <a:latin typeface="Times New Roman" panose="02020603050405020304" pitchFamily="18" charset="0"/>
                <a:cs typeface="Times New Roman" panose="02020603050405020304" pitchFamily="18" charset="0"/>
              </a:rPr>
              <a:t>In conclusion, the integration of Belbin's team role model and Tuckman's team development theory provided a robust framework for enhancing teamwork dynamics, collaboration, and performance within teams. Understanding and embracing our roles, navigating through the stages of team development, and leveraging our diverse strengths were instrumental in guiding our interactions and achieving our shared objectives. The synergy created through our collective efforts underscores the importance of effective teamwork, communication, and role clarity in fostering a cohesive and high-performing team environment.</a:t>
            </a:r>
          </a:p>
          <a:p>
            <a:pPr algn="just">
              <a:lnSpc>
                <a:spcPct val="90000"/>
              </a:lnSpc>
              <a:spcAft>
                <a:spcPts val="6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sz="2400" b="1" u="none" strike="noStrike" dirty="0">
                <a:effectLst/>
                <a:latin typeface="Times New Roman" panose="02020603050405020304" pitchFamily="18" charset="0"/>
                <a:cs typeface="Times New Roman" panose="02020603050405020304" pitchFamily="18" charset="0"/>
              </a:rPr>
              <a:t> </a:t>
            </a:r>
            <a:endParaRPr lang="en-US" sz="2400" dirty="0">
              <a:effectLst/>
              <a:latin typeface="Times New Roman" panose="02020603050405020304" pitchFamily="18" charset="0"/>
              <a:cs typeface="Times New Roman" panose="02020603050405020304" pitchFamily="18" charset="0"/>
            </a:endParaRPr>
          </a:p>
        </p:txBody>
      </p:sp>
      <p:pic>
        <p:nvPicPr>
          <p:cNvPr id="5" name="Picture 4" descr="A group of people around a round table&#10;&#10;Description automatically generated">
            <a:extLst>
              <a:ext uri="{FF2B5EF4-FFF2-40B4-BE49-F238E27FC236}">
                <a16:creationId xmlns:a16="http://schemas.microsoft.com/office/drawing/2014/main" id="{B76ABA97-9B27-CB6B-2698-E17EEFEC9CD1}"/>
              </a:ext>
            </a:extLst>
          </p:cNvPr>
          <p:cNvPicPr>
            <a:picLocks noChangeAspect="1"/>
          </p:cNvPicPr>
          <p:nvPr/>
        </p:nvPicPr>
        <p:blipFill>
          <a:blip r:embed="rId4"/>
          <a:stretch>
            <a:fillRect/>
          </a:stretch>
        </p:blipFill>
        <p:spPr>
          <a:xfrm>
            <a:off x="7258963" y="396466"/>
            <a:ext cx="4914291" cy="4619707"/>
          </a:xfrm>
          <a:prstGeom prst="rect">
            <a:avLst/>
          </a:prstGeom>
          <a:effectLst>
            <a:softEdge rad="389846"/>
          </a:effectLst>
        </p:spPr>
      </p:pic>
    </p:spTree>
    <p:extLst>
      <p:ext uri="{BB962C8B-B14F-4D97-AF65-F5344CB8AC3E}">
        <p14:creationId xmlns:p14="http://schemas.microsoft.com/office/powerpoint/2010/main" val="3178571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 name="Rectangle 10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828" y="0"/>
            <a:ext cx="14626743" cy="82296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Image 0" descr="Small and large spheres">
            <a:extLst>
              <a:ext uri="{FF2B5EF4-FFF2-40B4-BE49-F238E27FC236}">
                <a16:creationId xmlns:a16="http://schemas.microsoft.com/office/drawing/2014/main" id="{797B97CE-5ABC-B3A5-551F-406DEADBED9E}"/>
              </a:ext>
            </a:extLst>
          </p:cNvPr>
          <p:cNvPicPr>
            <a:picLocks noChangeAspect="1"/>
          </p:cNvPicPr>
          <p:nvPr/>
        </p:nvPicPr>
        <p:blipFill>
          <a:blip r:embed="rId3"/>
          <a:srcRect t="19"/>
          <a:stretch/>
        </p:blipFill>
        <p:spPr>
          <a:xfrm>
            <a:off x="20" y="-15902"/>
            <a:ext cx="14630380" cy="8229600"/>
          </a:xfrm>
          <a:prstGeom prst="rect">
            <a:avLst/>
          </a:prstGeom>
          <a:solidFill>
            <a:schemeClr val="accent1"/>
          </a:solidFill>
          <a:effectLst>
            <a:softEdge rad="908702"/>
          </a:effectLst>
        </p:spPr>
      </p:pic>
      <p:sp>
        <p:nvSpPr>
          <p:cNvPr id="5" name="TextBox 4">
            <a:extLst>
              <a:ext uri="{FF2B5EF4-FFF2-40B4-BE49-F238E27FC236}">
                <a16:creationId xmlns:a16="http://schemas.microsoft.com/office/drawing/2014/main" id="{CC886522-32CD-ED2D-16DB-623B3249C05B}"/>
              </a:ext>
            </a:extLst>
          </p:cNvPr>
          <p:cNvSpPr txBox="1"/>
          <p:nvPr/>
        </p:nvSpPr>
        <p:spPr>
          <a:xfrm>
            <a:off x="336838" y="1505477"/>
            <a:ext cx="7450666" cy="707886"/>
          </a:xfrm>
          <a:prstGeom prst="rect">
            <a:avLst/>
          </a:prstGeom>
          <a:noFill/>
        </p:spPr>
        <p:txBody>
          <a:bodyPr wrap="square">
            <a:spAutoFit/>
          </a:bodyPr>
          <a:lstStyle/>
          <a:p>
            <a:pPr marL="342900" indent="-342900">
              <a:buFont typeface="Arial" panose="020B0604020202020204" pitchFamily="34" charset="0"/>
              <a:buChar char="•"/>
            </a:pPr>
            <a:r>
              <a:rPr lang="en-GB" sz="2000" kern="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Belbin, M. (2012). Management Teams: Why They Succeed or Fail. Butterworth-Heinemann.</a:t>
            </a:r>
            <a:endParaRPr lang="en-GB" sz="20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1AFFBE32-FBA8-A02E-F8B0-9CBB385FBF23}"/>
              </a:ext>
            </a:extLst>
          </p:cNvPr>
          <p:cNvSpPr txBox="1"/>
          <p:nvPr/>
        </p:nvSpPr>
        <p:spPr>
          <a:xfrm>
            <a:off x="336838" y="2220616"/>
            <a:ext cx="7450666" cy="707886"/>
          </a:xfrm>
          <a:prstGeom prst="rect">
            <a:avLst/>
          </a:prstGeom>
          <a:noFill/>
        </p:spPr>
        <p:txBody>
          <a:bodyPr wrap="square">
            <a:spAutoFit/>
          </a:bodyPr>
          <a:lstStyle/>
          <a:p>
            <a:pPr marL="285750" indent="-285750">
              <a:buFont typeface="Arial" panose="020B0604020202020204" pitchFamily="34" charset="0"/>
              <a:buChar char="•"/>
            </a:pPr>
            <a:r>
              <a:rPr lang="en-GB" sz="2000" kern="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Tuckman, B. W. (1965). Developmental sequence in small groups. Psychological bulletin, 63(6), 384-399</a:t>
            </a:r>
            <a:r>
              <a:rPr lang="en-GB" kern="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a:t>
            </a:r>
            <a:endParaRPr lang="en-GB"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514D07E3-C0E6-8CBF-60A9-25EC55694550}"/>
              </a:ext>
            </a:extLst>
          </p:cNvPr>
          <p:cNvSpPr txBox="1"/>
          <p:nvPr/>
        </p:nvSpPr>
        <p:spPr>
          <a:xfrm>
            <a:off x="307208" y="2961362"/>
            <a:ext cx="7450666" cy="1015663"/>
          </a:xfrm>
          <a:prstGeom prst="rect">
            <a:avLst/>
          </a:prstGeom>
          <a:noFill/>
        </p:spPr>
        <p:txBody>
          <a:bodyPr wrap="square">
            <a:spAutoFit/>
          </a:bodyPr>
          <a:lstStyle/>
          <a:p>
            <a:pPr marL="342900" indent="-342900">
              <a:buFont typeface="Arial" panose="020B0604020202020204" pitchFamily="34" charset="0"/>
              <a:buChar char="•"/>
            </a:pPr>
            <a:r>
              <a:rPr lang="en-GB" sz="2000" kern="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Weaver, S. C., Berlow, E., &amp; Schramm, J. (2020). The meaning of teamwork. Business Journal, 45(2), 89-104.</a:t>
            </a:r>
            <a:endParaRPr lang="en-GB" sz="2000" kern="1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C2BC2B04-2495-E732-867A-560FCE1316F2}"/>
              </a:ext>
            </a:extLst>
          </p:cNvPr>
          <p:cNvSpPr txBox="1"/>
          <p:nvPr/>
        </p:nvSpPr>
        <p:spPr>
          <a:xfrm>
            <a:off x="307208" y="3716018"/>
            <a:ext cx="7450666" cy="707886"/>
          </a:xfrm>
          <a:prstGeom prst="rect">
            <a:avLst/>
          </a:prstGeom>
          <a:noFill/>
        </p:spPr>
        <p:txBody>
          <a:bodyPr wrap="square">
            <a:spAutoFit/>
          </a:bodyPr>
          <a:lstStyle/>
          <a:p>
            <a:pPr marL="342900" lvl="0" indent="-342900" algn="just" rtl="0">
              <a:buFont typeface="Symbol" pitchFamily="2" charset="2"/>
              <a:buChar cha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000" kern="0" dirty="0">
                <a:solidFill>
                  <a:srgbClr val="000000"/>
                </a:solidFill>
                <a:effectLst/>
                <a:latin typeface="Times New Roman" panose="02020603050405020304" pitchFamily="18" charset="0"/>
                <a:ea typeface="Aptos" panose="020B0004020202020204" pitchFamily="34" charset="0"/>
                <a:cs typeface="Arial" panose="020B0604020202020204" pitchFamily="34" charset="0"/>
              </a:rPr>
              <a:t>Belbin, M., &amp; Belbin, N. (2012). Team Role Inventories. Taylor &amp; Francis.</a:t>
            </a:r>
            <a:endParaRPr lang="en-GB" sz="2000" kern="100" dirty="0">
              <a:effectLst/>
              <a:latin typeface="Aptos" panose="020B0004020202020204" pitchFamily="34" charset="0"/>
              <a:ea typeface="Aptos" panose="020B00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785A707B-85AB-DC52-4FD7-88D0D96FEF0C}"/>
              </a:ext>
            </a:extLst>
          </p:cNvPr>
          <p:cNvSpPr txBox="1"/>
          <p:nvPr/>
        </p:nvSpPr>
        <p:spPr>
          <a:xfrm>
            <a:off x="307208" y="4426319"/>
            <a:ext cx="7450666" cy="707886"/>
          </a:xfrm>
          <a:prstGeom prst="rect">
            <a:avLst/>
          </a:prstGeom>
          <a:noFill/>
        </p:spPr>
        <p:txBody>
          <a:bodyPr wrap="square">
            <a:spAutoFit/>
          </a:bodyPr>
          <a:lstStyle/>
          <a:p>
            <a:pPr marL="285750" indent="-285750">
              <a:buFont typeface="Arial" panose="020B0604020202020204" pitchFamily="34" charset="0"/>
              <a:buChar char="•"/>
            </a:pPr>
            <a:r>
              <a:rPr lang="en-GB" sz="2000" kern="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Margerison, C. (2015). Team Leadership for the Future: Unlocking the Power of Team Roles. Gower.</a:t>
            </a:r>
            <a:endParaRPr lang="en-GB" sz="20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59727F8A-2B0E-39E5-62E1-5EA34283812A}"/>
              </a:ext>
            </a:extLst>
          </p:cNvPr>
          <p:cNvSpPr txBox="1"/>
          <p:nvPr/>
        </p:nvSpPr>
        <p:spPr>
          <a:xfrm>
            <a:off x="305379" y="5174725"/>
            <a:ext cx="7450666" cy="707886"/>
          </a:xfrm>
          <a:prstGeom prst="rect">
            <a:avLst/>
          </a:prstGeom>
          <a:noFill/>
        </p:spPr>
        <p:txBody>
          <a:bodyPr wrap="square">
            <a:spAutoFit/>
          </a:bodyPr>
          <a:lstStyle/>
          <a:p>
            <a:pPr marL="285750" indent="-285750">
              <a:buFont typeface="Arial" panose="020B0604020202020204" pitchFamily="34" charset="0"/>
              <a:buChar char="•"/>
            </a:pPr>
            <a:r>
              <a:rPr lang="en-GB" sz="2000" kern="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Harvard Business Review. (n.d.). Communication in effective teams. Harvard Business Publishing.</a:t>
            </a:r>
            <a:endParaRPr lang="en-US" sz="2000" dirty="0"/>
          </a:p>
        </p:txBody>
      </p:sp>
      <p:sp>
        <p:nvSpPr>
          <p:cNvPr id="19" name="TextBox 18">
            <a:extLst>
              <a:ext uri="{FF2B5EF4-FFF2-40B4-BE49-F238E27FC236}">
                <a16:creationId xmlns:a16="http://schemas.microsoft.com/office/drawing/2014/main" id="{104077EE-1FD7-DABB-6597-2116D6702D84}"/>
              </a:ext>
            </a:extLst>
          </p:cNvPr>
          <p:cNvSpPr txBox="1"/>
          <p:nvPr/>
        </p:nvSpPr>
        <p:spPr>
          <a:xfrm>
            <a:off x="305379" y="5916907"/>
            <a:ext cx="10347530" cy="400110"/>
          </a:xfrm>
          <a:prstGeom prst="rect">
            <a:avLst/>
          </a:prstGeom>
          <a:noFill/>
        </p:spPr>
        <p:txBody>
          <a:bodyPr wrap="square">
            <a:spAutoFit/>
          </a:bodyPr>
          <a:lstStyle/>
          <a:p>
            <a:pPr marL="342900" indent="-342900" algn="l">
              <a:buFont typeface="Arial" panose="020B0604020202020204" pitchFamily="34" charset="0"/>
              <a:buChar char="•"/>
            </a:pPr>
            <a:r>
              <a:rPr lang="en-GB" sz="2000" dirty="0">
                <a:solidFill>
                  <a:srgbClr val="000000"/>
                </a:solidFill>
                <a:effectLst/>
                <a:latin typeface="Times New Roman" panose="02020603050405020304" pitchFamily="18" charset="0"/>
                <a:cs typeface="Times New Roman" panose="02020603050405020304" pitchFamily="18" charset="0"/>
              </a:rPr>
              <a:t>Northouse P. G ,2012, </a:t>
            </a:r>
            <a:r>
              <a:rPr lang="en-GB" sz="2000" b="0" i="0" u="none" strike="noStrike" dirty="0">
                <a:effectLst/>
                <a:latin typeface="times"/>
              </a:rPr>
              <a:t>Leadership: Theory and practice. SAGE Publications</a:t>
            </a:r>
            <a:endParaRPr lang="en-US" sz="2000"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D56EBF01-F505-40BB-0271-57033F688936}"/>
              </a:ext>
            </a:extLst>
          </p:cNvPr>
          <p:cNvSpPr txBox="1"/>
          <p:nvPr/>
        </p:nvSpPr>
        <p:spPr>
          <a:xfrm>
            <a:off x="336838" y="6326175"/>
            <a:ext cx="7450666" cy="400110"/>
          </a:xfrm>
          <a:prstGeom prst="rect">
            <a:avLst/>
          </a:prstGeom>
          <a:noFill/>
        </p:spPr>
        <p:txBody>
          <a:bodyPr wrap="square">
            <a:spAutoFit/>
          </a:bodyPr>
          <a:lstStyle/>
          <a:p>
            <a:pPr marL="285750" indent="-285750">
              <a:buFont typeface="Arial" panose="020B0604020202020204" pitchFamily="34" charset="0"/>
              <a:buChar char="•"/>
            </a:pPr>
            <a:r>
              <a:rPr lang="en-GB" sz="2000" dirty="0">
                <a:solidFill>
                  <a:srgbClr val="000000"/>
                </a:solidFill>
                <a:latin typeface="Times New Roman" panose="02020603050405020304" pitchFamily="18" charset="0"/>
                <a:cs typeface="Times New Roman" panose="02020603050405020304" pitchFamily="18" charset="0"/>
              </a:rPr>
              <a:t>Patrick </a:t>
            </a:r>
            <a:r>
              <a:rPr lang="en-GB" sz="2000" dirty="0">
                <a:solidFill>
                  <a:srgbClr val="000000"/>
                </a:solidFill>
                <a:effectLst/>
                <a:latin typeface="Times New Roman" panose="02020603050405020304" pitchFamily="18" charset="0"/>
                <a:cs typeface="Times New Roman" panose="02020603050405020304" pitchFamily="18" charset="0"/>
              </a:rPr>
              <a:t>Lencioni, 2002 </a:t>
            </a:r>
            <a:r>
              <a:rPr lang="en-GB" sz="2000" b="0" i="0" u="none" strike="noStrike" dirty="0">
                <a:solidFill>
                  <a:srgbClr val="000000"/>
                </a:solidFill>
                <a:effectLst/>
                <a:latin typeface="Outfit"/>
              </a:rPr>
              <a:t>"The Five Dysfunctions of a Team”. </a:t>
            </a:r>
            <a:endParaRPr lang="en-GB" sz="2000" dirty="0">
              <a:solidFill>
                <a:srgbClr val="000000"/>
              </a:solidFill>
              <a:effectLst/>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06C1099D-DCCE-5377-D9C1-22E793D5BB45}"/>
              </a:ext>
            </a:extLst>
          </p:cNvPr>
          <p:cNvSpPr txBox="1"/>
          <p:nvPr/>
        </p:nvSpPr>
        <p:spPr>
          <a:xfrm>
            <a:off x="305379" y="6738332"/>
            <a:ext cx="10746934" cy="707886"/>
          </a:xfrm>
          <a:prstGeom prst="rect">
            <a:avLst/>
          </a:prstGeom>
          <a:noFill/>
        </p:spPr>
        <p:txBody>
          <a:bodyPr wrap="square">
            <a:spAutoFit/>
          </a:bodyPr>
          <a:lstStyle/>
          <a:p>
            <a:pPr marL="285750" indent="-285750">
              <a:buFont typeface="Arial" panose="020B0604020202020204" pitchFamily="34" charset="0"/>
              <a:buChar char="•"/>
            </a:pPr>
            <a:r>
              <a:rPr lang="en-GB" sz="2000" b="0" i="0" u="none" strike="noStrike" dirty="0">
                <a:solidFill>
                  <a:srgbClr val="333333"/>
                </a:solidFill>
                <a:effectLst/>
                <a:latin typeface="Times New Roman" panose="02020603050405020304" pitchFamily="18" charset="0"/>
                <a:cs typeface="Times New Roman" panose="02020603050405020304" pitchFamily="18" charset="0"/>
              </a:rPr>
              <a:t>Katzenbach J. R., &amp; Smith D. K. (1993). </a:t>
            </a:r>
            <a:r>
              <a:rPr lang="en-GB" sz="2000" b="0" u="none" strike="noStrike" dirty="0">
                <a:solidFill>
                  <a:srgbClr val="333333"/>
                </a:solidFill>
                <a:effectLst/>
                <a:latin typeface="Times New Roman" panose="02020603050405020304" pitchFamily="18" charset="0"/>
                <a:cs typeface="Times New Roman" panose="02020603050405020304" pitchFamily="18" charset="0"/>
              </a:rPr>
              <a:t>The wisdom of teams: Creating the high-performance organization. Boston: Harvard Business School Press.</a:t>
            </a:r>
            <a:endParaRPr lang="en-GB" sz="2000" dirty="0">
              <a:solidFill>
                <a:srgbClr val="000000"/>
              </a:solidFill>
              <a:effectLst/>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FE95D76B-E697-CB2D-B4FE-749BFBA2B4E8}"/>
              </a:ext>
            </a:extLst>
          </p:cNvPr>
          <p:cNvSpPr txBox="1"/>
          <p:nvPr/>
        </p:nvSpPr>
        <p:spPr>
          <a:xfrm>
            <a:off x="305379" y="7467423"/>
            <a:ext cx="10605428" cy="400110"/>
          </a:xfrm>
          <a:prstGeom prst="rect">
            <a:avLst/>
          </a:prstGeom>
          <a:noFill/>
        </p:spPr>
        <p:txBody>
          <a:bodyPr wrap="square">
            <a:spAutoFit/>
          </a:bodyPr>
          <a:lstStyle/>
          <a:p>
            <a:pPr marL="342900" indent="-342900">
              <a:buFont typeface="Arial" panose="020B0604020202020204" pitchFamily="34" charset="0"/>
              <a:buChar char="•"/>
            </a:pPr>
            <a:r>
              <a:rPr lang="en-GB" sz="2000" dirty="0">
                <a:solidFill>
                  <a:srgbClr val="000000"/>
                </a:solidFill>
                <a:effectLst/>
                <a:latin typeface="Times New Roman" panose="02020603050405020304" pitchFamily="18" charset="0"/>
                <a:cs typeface="Times New Roman" panose="02020603050405020304" pitchFamily="18" charset="0"/>
              </a:rPr>
              <a:t>Drucker, P. F. (1999). Management Challenges for the 21st Century. HarperCollins.</a:t>
            </a:r>
          </a:p>
        </p:txBody>
      </p:sp>
      <p:sp>
        <p:nvSpPr>
          <p:cNvPr id="28" name="TextBox 27">
            <a:extLst>
              <a:ext uri="{FF2B5EF4-FFF2-40B4-BE49-F238E27FC236}">
                <a16:creationId xmlns:a16="http://schemas.microsoft.com/office/drawing/2014/main" id="{2EAAF82A-571E-4E29-61B7-17950D6E6FE2}"/>
              </a:ext>
            </a:extLst>
          </p:cNvPr>
          <p:cNvSpPr txBox="1"/>
          <p:nvPr/>
        </p:nvSpPr>
        <p:spPr>
          <a:xfrm>
            <a:off x="1739717" y="761268"/>
            <a:ext cx="4585648" cy="646331"/>
          </a:xfrm>
          <a:prstGeom prst="rect">
            <a:avLst/>
          </a:prstGeom>
          <a:noFill/>
        </p:spPr>
        <p:txBody>
          <a:bodyPr wrap="square" rtlCol="0">
            <a:spAutoFit/>
          </a:bodyPr>
          <a:lstStyle/>
          <a:p>
            <a:r>
              <a:rPr lang="en-US" sz="3600" b="1"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10202381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1"/>
          <p:cNvSpPr/>
          <p:nvPr/>
        </p:nvSpPr>
        <p:spPr>
          <a:xfrm>
            <a:off x="768429" y="1544002"/>
            <a:ext cx="7607141" cy="1053703"/>
          </a:xfrm>
          <a:prstGeom prst="rect">
            <a:avLst/>
          </a:prstGeom>
          <a:noFill/>
          <a:ln/>
        </p:spPr>
        <p:txBody>
          <a:bodyPr wrap="square" lIns="0" tIns="0" rIns="0" bIns="0" rtlCol="0" anchor="t"/>
          <a:lstStyle/>
          <a:p>
            <a:pPr marL="0" indent="0" algn="l">
              <a:lnSpc>
                <a:spcPts val="2750"/>
              </a:lnSpc>
              <a:buNone/>
            </a:pPr>
            <a:endParaRPr lang="en-US" sz="1700" dirty="0"/>
          </a:p>
        </p:txBody>
      </p:sp>
      <p:pic>
        <p:nvPicPr>
          <p:cNvPr id="6" name="Image 0" descr="Small and large spheres">
            <a:extLst>
              <a:ext uri="{FF2B5EF4-FFF2-40B4-BE49-F238E27FC236}">
                <a16:creationId xmlns:a16="http://schemas.microsoft.com/office/drawing/2014/main" id="{BE471AF7-384F-B005-7DEB-69157CC9C68E}"/>
              </a:ext>
            </a:extLst>
          </p:cNvPr>
          <p:cNvPicPr>
            <a:picLocks noChangeAspect="1"/>
          </p:cNvPicPr>
          <p:nvPr/>
        </p:nvPicPr>
        <p:blipFill>
          <a:blip r:embed="rId3">
            <a:alphaModFix/>
          </a:blip>
          <a:srcRect l="28321" r="13243" b="-1"/>
          <a:stretch/>
        </p:blipFill>
        <p:spPr>
          <a:xfrm rot="5400000">
            <a:off x="3612036" y="-2754898"/>
            <a:ext cx="7429690" cy="13760372"/>
          </a:xfrm>
          <a:prstGeom prst="rect">
            <a:avLst/>
          </a:prstGeom>
          <a:solidFill>
            <a:schemeClr val="accent1"/>
          </a:solidFill>
          <a:effectLst>
            <a:softEdge rad="229411"/>
          </a:effectLst>
        </p:spPr>
      </p:pic>
      <p:sp>
        <p:nvSpPr>
          <p:cNvPr id="7" name="TextBox 6">
            <a:extLst>
              <a:ext uri="{FF2B5EF4-FFF2-40B4-BE49-F238E27FC236}">
                <a16:creationId xmlns:a16="http://schemas.microsoft.com/office/drawing/2014/main" id="{FB11F11E-49A4-B07D-23AD-2C0FA711C57F}"/>
              </a:ext>
            </a:extLst>
          </p:cNvPr>
          <p:cNvSpPr txBox="1"/>
          <p:nvPr/>
        </p:nvSpPr>
        <p:spPr>
          <a:xfrm>
            <a:off x="2856481" y="1405466"/>
            <a:ext cx="8940800" cy="923330"/>
          </a:xfrm>
          <a:prstGeom prst="rect">
            <a:avLst/>
          </a:prstGeom>
          <a:noFill/>
        </p:spPr>
        <p:txBody>
          <a:bodyPr wrap="square" rtlCol="0">
            <a:spAutoFit/>
          </a:bodyPr>
          <a:lstStyle/>
          <a:p>
            <a:r>
              <a:rPr lang="en-US" sz="5400" b="1" dirty="0">
                <a:latin typeface="Times New Roman" panose="02020603050405020304" pitchFamily="18" charset="0"/>
                <a:cs typeface="Times New Roman" panose="02020603050405020304" pitchFamily="18" charset="0"/>
              </a:rPr>
              <a:t>Thank you for your attention </a:t>
            </a:r>
          </a:p>
        </p:txBody>
      </p:sp>
    </p:spTree>
    <p:extLst>
      <p:ext uri="{BB962C8B-B14F-4D97-AF65-F5344CB8AC3E}">
        <p14:creationId xmlns:p14="http://schemas.microsoft.com/office/powerpoint/2010/main" val="29251125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2723</TotalTime>
  <Words>1109</Words>
  <Application>Microsoft Macintosh PowerPoint</Application>
  <PresentationFormat>Custom</PresentationFormat>
  <Paragraphs>113</Paragraphs>
  <Slides>16</Slides>
  <Notes>16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Arial</vt:lpstr>
      <vt:lpstr>Times New Roman</vt:lpstr>
      <vt:lpstr>Calibri</vt:lpstr>
      <vt:lpstr>times</vt:lpstr>
      <vt:lpstr>Aptos Display</vt:lpstr>
      <vt:lpstr>Outfit</vt:lpstr>
      <vt:lpstr>Aptos</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sulafa Yousif</cp:lastModifiedBy>
  <cp:revision>65</cp:revision>
  <dcterms:created xsi:type="dcterms:W3CDTF">2024-11-23T22:08:45Z</dcterms:created>
  <dcterms:modified xsi:type="dcterms:W3CDTF">2024-11-27T14:48:26Z</dcterms:modified>
</cp:coreProperties>
</file>