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sldIdLst>
    <p:sldId id="256" r:id="rId5"/>
  </p:sldIdLst>
  <p:sldSz cx="30275213" cy="213836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735" userDrawn="1">
          <p15:clr>
            <a:srgbClr val="A4A3A4"/>
          </p15:clr>
        </p15:guide>
        <p15:guide id="2" pos="953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7D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26" d="100"/>
          <a:sy n="26" d="100"/>
        </p:scale>
        <p:origin x="1363" y="48"/>
      </p:cViewPr>
      <p:guideLst>
        <p:guide orient="horz" pos="6735"/>
        <p:guide pos="953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4434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951444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1pPr>
    <a:lvl2pPr marL="1475721" algn="l" defTabSz="2951444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2pPr>
    <a:lvl3pPr marL="2951444" algn="l" defTabSz="2951444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3pPr>
    <a:lvl4pPr marL="4427164" algn="l" defTabSz="2951444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4pPr>
    <a:lvl5pPr marL="5902887" algn="l" defTabSz="2951444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5pPr>
    <a:lvl6pPr marL="7378608" algn="l" defTabSz="2951444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6pPr>
    <a:lvl7pPr marL="8854331" algn="l" defTabSz="2951444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7pPr>
    <a:lvl8pPr marL="10330052" algn="l" defTabSz="2951444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8pPr>
    <a:lvl9pPr marL="11805774" algn="l" defTabSz="2951444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22963-AEB0-9986-352F-A43E6556D7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EE1DE3-B8C6-34C3-FEFD-659F9BDD0C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8D275B-4063-22ED-4133-79A6E2A57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1C6A1-C23C-AF20-B792-11D4CDCDB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E9B05-CA14-61A5-6A8A-8F3F2775B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846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DF4A4-BEE1-3FB9-ABB2-33AB1AF0F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B03C7-33E3-7921-D03B-7BFF4EEC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0228E-91B5-DB70-D709-53BB3C3F8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EA2D3-9834-D583-AFF2-355C91B09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BD260C-92E4-868B-0557-D317C9338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574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FB7DB-EDBC-6D69-F46B-E739B796C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B008B-7EBC-780C-1545-E9CD904E30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66BB3-67FE-A541-3DEB-89C3437DC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C3721-DA58-CCC1-0302-03ED96DC7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21821D-1F8D-8EB1-5534-05A757CA9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292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56C02-7296-9D79-C728-39EFCB438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67861-89C5-81B5-6AB1-081EC0FDD9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E5B6DE-1CE4-AF59-CC21-32DE1DD3A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5A351-AA74-6298-3132-3661F8F68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E29F6-586A-6CF8-063D-509F824EA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6E9880-69F0-58AE-6958-55FDA1A81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31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8A199-C3C7-49C1-B5F3-872BD39E1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2EAFC7-6060-5C16-79F7-089A34C26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804DCB-2F93-FE15-C7E4-8892DA695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F8EBF0-CEB1-EF19-7F43-6BCC0CEF72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F6F7E4-EF95-BF30-4659-A759A08A89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A329D-AD4C-D5D2-FEFB-737ACC011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78CB14-234D-B0A5-B817-D7AC031D0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8D016A-29BA-B583-0636-89E12B992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06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67553-B88D-A511-B14D-258B9706C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72F88E-E300-6AB5-D1D3-2B492B6C8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2BF074-2B2C-4D74-A01F-03BEC7D9D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691805-0D36-AEA4-BAE6-95C2B22E5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0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1177D7-9FA4-3300-0523-23515FCD2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201A17-3C8F-DEA2-FA01-74D0B16CC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4A2092-C0D6-BC55-7EA6-90FA969DF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44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9AC5D-6468-E0C1-6E77-E246932DD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F6997-6185-68D8-2450-4DD396BE4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AF31C-A527-A8D4-E82A-EC7899C4A6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330B6B-4285-231C-4F1C-26B493E7A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B71D9-8996-D14A-CAB0-6694F3A58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99CC9C-783B-9EEA-6ECC-8571E30DE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965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60E8A-7863-20B5-35BC-865226C11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DD74EC-390F-00A2-33EE-84A28ECAAC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826755-57A6-1E66-771B-3F1444A862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75A8A8-A37C-E09B-B1B2-394490DA3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530816-AAF6-C56F-ED73-533D1A2A3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F7F428-28C5-1BBC-2E9B-E84A6EE24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228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F29E7-D75A-A0B2-92D4-EB357BA09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168C8A-69B8-4244-6200-09C977D336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11876B-DFDC-9F19-D5DB-57F053C31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13B3F-9D89-CAE9-10C0-5A41B95A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B97B9-218E-CFD5-B3E8-B7C8E15EE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200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B17944-852F-731E-3D9E-8366CB335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4B9463-2207-2099-CBE6-3AB5BD5806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AE16AE-15C8-D032-4562-098E24DD0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D6BDD-C5DB-F0E6-9B17-80696AE22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AE8CA-A7F2-0FD4-B1EA-36AF9C423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296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23AD27-291E-6FBE-5B81-258EF74F9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C3F255-A69A-5988-63DB-594EC9EC1A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1809B-4DA2-C7D1-0E1A-6FEC7FE63C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7AFF6-BE79-4F92-880E-D27D1EE33565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97F5C6-7956-CE17-733F-9078199A8A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E2271-7D88-579B-8017-CED9679837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C4DFA1-494C-476E-B2C5-80A19CA2E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555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amy.com/stock-photo/port-talbot-steelworks.html?sortBy=relevant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hyperlink" Target="https://sustainablefuturenews.com/wp-content/uploads/2023/01/shutterstock_222258602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87361" y="383458"/>
            <a:ext cx="28196458" cy="3864078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US" sz="9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Blast Furnace Produced Steel VS Electric Arc Produced Steel in The UK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0A7894-5390-065F-2FD8-F0B88E616F14}"/>
              </a:ext>
            </a:extLst>
          </p:cNvPr>
          <p:cNvSpPr txBox="1"/>
          <p:nvPr/>
        </p:nvSpPr>
        <p:spPr>
          <a:xfrm>
            <a:off x="887360" y="5036316"/>
            <a:ext cx="5918863" cy="14785516"/>
          </a:xfrm>
          <a:prstGeom prst="rect">
            <a:avLst/>
          </a:prstGeom>
          <a:solidFill>
            <a:schemeClr val="accent2">
              <a:lumMod val="75000"/>
            </a:schemeClr>
          </a:solidFill>
          <a:ln w="28575">
            <a:solidFill>
              <a:srgbClr val="E87D35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coolSlant"/>
          </a:sp3d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US" sz="3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GB" sz="3000" dirty="0">
                <a:solidFill>
                  <a:schemeClr val="bg1"/>
                </a:solidFill>
                <a:latin typeface="Arial" panose="020B0604020202020204" pitchFamily="34" charset="0"/>
                <a:ea typeface="Aptos" panose="020B0004020202020204" pitchFamily="34" charset="0"/>
              </a:rPr>
              <a:t>H</a:t>
            </a: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ow electric arc furnace reduces CO2 emissions per tonne when compared with traditional blast furnace steel production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GB" sz="3200" dirty="0"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GB" sz="3200" dirty="0"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GB" sz="3200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GB" sz="3200" dirty="0"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GB" sz="3200" dirty="0"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US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  <a:p>
            <a:pPr marL="571500" indent="-5715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2400" b="1">
                <a:solidFill>
                  <a:srgbClr val="003366"/>
                </a:solidFill>
              </a:defRPr>
            </a:pPr>
            <a:r>
              <a:rPr lang="en-GB" sz="30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</a:t>
            </a:r>
            <a:r>
              <a:rPr lang="en-GB" sz="3000" dirty="0">
                <a:solidFill>
                  <a:schemeClr val="bg1"/>
                </a:solidFill>
                <a:latin typeface="Arial" panose="020B0604020202020204" pitchFamily="34" charset="0"/>
                <a:ea typeface="Aptos" panose="020B0004020202020204" pitchFamily="34" charset="0"/>
              </a:rPr>
              <a:t>W</a:t>
            </a: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hy EAF steelmaking is generally considered a more environmentally sustainable</a:t>
            </a:r>
          </a:p>
          <a:p>
            <a:pPr marL="571500" indent="-5715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2400" b="1">
                <a:solidFill>
                  <a:srgbClr val="003366"/>
                </a:solidFill>
              </a:defRPr>
            </a:pPr>
            <a:r>
              <a:rPr lang="en-GB" sz="3000" dirty="0">
                <a:solidFill>
                  <a:schemeClr val="bg1"/>
                </a:solidFill>
                <a:latin typeface="Arial" panose="020B0604020202020204" pitchFamily="34" charset="0"/>
                <a:ea typeface="Aptos" panose="020B0004020202020204" pitchFamily="34" charset="0"/>
              </a:rPr>
              <a:t>C</a:t>
            </a: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arbon-intensive nature of BF steelmaking</a:t>
            </a:r>
          </a:p>
          <a:p>
            <a:pPr marL="571500" indent="-5715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2400" b="1">
                <a:solidFill>
                  <a:srgbClr val="003366"/>
                </a:solidFill>
              </a:defRPr>
            </a:pPr>
            <a:r>
              <a:rPr lang="en-GB" sz="3000" dirty="0">
                <a:solidFill>
                  <a:schemeClr val="bg1"/>
                </a:solidFill>
                <a:latin typeface="Arial" panose="020B0604020202020204" pitchFamily="34" charset="0"/>
                <a:ea typeface="Aptos" panose="020B0004020202020204" pitchFamily="34" charset="0"/>
              </a:rPr>
              <a:t>E</a:t>
            </a: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conomic impacts such as cost fluctuations and investment requirements</a:t>
            </a:r>
          </a:p>
          <a:p>
            <a:pPr marL="571500" indent="-5715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2400" b="1">
                <a:solidFill>
                  <a:srgbClr val="003366"/>
                </a:solidFill>
              </a:defRPr>
            </a:pPr>
            <a:r>
              <a:rPr lang="en-GB" sz="3000" dirty="0">
                <a:solidFill>
                  <a:schemeClr val="bg1"/>
                </a:solidFill>
                <a:latin typeface="Arial" panose="020B0604020202020204" pitchFamily="34" charset="0"/>
                <a:ea typeface="Aptos" panose="020B0004020202020204" pitchFamily="34" charset="0"/>
              </a:rPr>
              <a:t>C</a:t>
            </a: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ommitment to achieving net zero greenhouse gas emissions by 2050</a:t>
            </a:r>
          </a:p>
          <a:p>
            <a:pPr marL="571500" indent="-5715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2400" b="1">
                <a:solidFill>
                  <a:srgbClr val="003366"/>
                </a:solidFill>
              </a:defRPr>
            </a:pPr>
            <a:endParaRPr lang="en-GB" sz="3000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3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1193E3-00EA-4DA2-BE6E-734A33BC0E9C}"/>
              </a:ext>
            </a:extLst>
          </p:cNvPr>
          <p:cNvSpPr txBox="1"/>
          <p:nvPr/>
        </p:nvSpPr>
        <p:spPr>
          <a:xfrm>
            <a:off x="8107734" y="5036316"/>
            <a:ext cx="6211050" cy="1478551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Research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GB" sz="3200" kern="100" spc="75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Blast Furnace Production</a:t>
            </a:r>
          </a:p>
          <a:p>
            <a:pPr marL="571500" indent="-5715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2400" b="1">
                <a:solidFill>
                  <a:srgbClr val="003366"/>
                </a:solidFill>
              </a:defRPr>
            </a:pPr>
            <a:r>
              <a:rPr lang="en-US" sz="3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Dominant option</a:t>
            </a:r>
          </a:p>
          <a:p>
            <a:pPr marL="571500" indent="-5715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2400" b="1">
                <a:solidFill>
                  <a:srgbClr val="003366"/>
                </a:solidFill>
              </a:defRPr>
            </a:pP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made using coke, iron ore, sinter and limestone</a:t>
            </a:r>
          </a:p>
          <a:p>
            <a:pPr marL="571500" indent="-5715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2400" b="1">
                <a:solidFill>
                  <a:srgbClr val="003366"/>
                </a:solidFill>
              </a:defRPr>
            </a:pPr>
            <a:r>
              <a:rPr lang="en-US" sz="3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50% of total energy consumption of steel production</a:t>
            </a:r>
            <a:endParaRPr lang="en-US" sz="3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GB" sz="3200" kern="100" spc="75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Electric Arc Furnace Production </a:t>
            </a:r>
          </a:p>
          <a:p>
            <a:pPr marL="571500" indent="-5715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2400" b="1">
                <a:solidFill>
                  <a:srgbClr val="003366"/>
                </a:solidFill>
              </a:defRPr>
            </a:pP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produced using recycled scrap steel</a:t>
            </a:r>
          </a:p>
          <a:p>
            <a:pPr marL="571500" indent="-5715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 sz="2400" b="1">
                <a:solidFill>
                  <a:srgbClr val="003366"/>
                </a:solidFill>
              </a:defRPr>
            </a:pP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 run solely on renewable energy sources </a:t>
            </a:r>
            <a:endParaRPr lang="en-US" sz="3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GB" sz="3000" kern="100" spc="75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Steel production – 7 Million Tonnes per Year in UK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CO₂ emissions comparison</a:t>
            </a:r>
            <a:endParaRPr lang="en-GB" sz="3000" kern="100" spc="75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GB" sz="3000" kern="100" spc="75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Blast Furnace - </a:t>
            </a: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between 1.8 to 2.2 tonnes of CO2 for every tonne of steel </a:t>
            </a:r>
            <a:endParaRPr lang="en-GB" sz="3000" kern="100" spc="75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GB" sz="3000" kern="100" spc="75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Electric Arc Furnace - </a:t>
            </a: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between 0.3 to 0.6 tonnes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3000" kern="100" spc="75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GB" sz="3000" kern="100" spc="75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Governments Net Zero Policy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4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4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52560F-79F4-B636-7E4F-D0207D594906}"/>
              </a:ext>
            </a:extLst>
          </p:cNvPr>
          <p:cNvSpPr txBox="1"/>
          <p:nvPr/>
        </p:nvSpPr>
        <p:spPr>
          <a:xfrm>
            <a:off x="22890480" y="5036316"/>
            <a:ext cx="6193339" cy="1493791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6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Data Analysis </a:t>
            </a:r>
            <a:endParaRPr lang="en-GB" sz="3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consider if the environmental benefits of EAF production are offset by economic or logistical challenges</a:t>
            </a: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GB" sz="3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 preserve academic integrity and prevent plagiarism, all sources shall be properly cited and referenced</a:t>
            </a:r>
            <a:endParaRPr lang="en-US" sz="3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Timeline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1 - </a:t>
            </a:r>
            <a:r>
              <a:rPr lang="en-GB" sz="1600" dirty="0">
                <a:hlinkClick r:id="rId3"/>
              </a:rPr>
              <a:t>Port talbot steelworks hi-res stock photography and images – </a:t>
            </a:r>
            <a:r>
              <a:rPr lang="en-GB" sz="1600" dirty="0" err="1">
                <a:hlinkClick r:id="rId3"/>
              </a:rPr>
              <a:t>Alamy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 sz="2400" b="1">
                <a:solidFill>
                  <a:srgbClr val="003366"/>
                </a:solidFill>
              </a:defRPr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2 - </a:t>
            </a:r>
            <a:r>
              <a:rPr lang="en-GB" sz="1600" dirty="0">
                <a:hlinkClick r:id="rId4"/>
              </a:rPr>
              <a:t>shutterstock_2222586023.jpg (1000×562)</a:t>
            </a:r>
            <a:endParaRPr 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130EFF-EB3A-1506-9714-8CB8EC2FEB7A}"/>
              </a:ext>
            </a:extLst>
          </p:cNvPr>
          <p:cNvSpPr txBox="1"/>
          <p:nvPr/>
        </p:nvSpPr>
        <p:spPr>
          <a:xfrm>
            <a:off x="15677319" y="5036316"/>
            <a:ext cx="6211050" cy="1493791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500" b="1" kern="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identification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000" kern="100" dirty="0">
                <a:latin typeface="Arial" panose="020B0604020202020204" pitchFamily="34" charset="0"/>
                <a:cs typeface="Arial" panose="020B0604020202020204" pitchFamily="34" charset="0"/>
              </a:rPr>
              <a:t>Comparative cost analysis between British Steel and Tata Steel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critically assess the assumption that EAF can fully replace blast furnace production</a:t>
            </a:r>
            <a:endParaRPr lang="en-GB" sz="3000" kern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200" b="1" kern="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research will adopt a mixed-methods design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2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000" kern="100" dirty="0">
                <a:latin typeface="Arial" panose="020B0604020202020204" pitchFamily="34" charset="0"/>
                <a:cs typeface="Arial" panose="020B0604020202020204" pitchFamily="34" charset="0"/>
              </a:rPr>
              <a:t>Interviews with professionals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000" kern="100" dirty="0">
                <a:latin typeface="Arial" panose="020B0604020202020204" pitchFamily="34" charset="0"/>
                <a:cs typeface="Arial" panose="020B0604020202020204" pitchFamily="34" charset="0"/>
              </a:rPr>
              <a:t>Secondary Data Collection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200" b="1" kern="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Sampling Methods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Major UK steel producers and stakeholders</a:t>
            </a:r>
            <a:endParaRPr lang="en-GB" sz="30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Government and policy-related documents</a:t>
            </a:r>
            <a:endParaRPr lang="en-GB" sz="30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Peer-reviewed academic and technical sources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000" b="1" kern="10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3000" b="1" kern="100" dirty="0"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D7F7CE-F41D-7D5B-3BFA-3AD74B60BCB9}"/>
              </a:ext>
            </a:extLst>
          </p:cNvPr>
          <p:cNvSpPr txBox="1"/>
          <p:nvPr/>
        </p:nvSpPr>
        <p:spPr>
          <a:xfrm>
            <a:off x="23885779" y="20439846"/>
            <a:ext cx="67662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Charlie Gardner - 2405435</a:t>
            </a:r>
          </a:p>
        </p:txBody>
      </p:sp>
      <p:pic>
        <p:nvPicPr>
          <p:cNvPr id="1028" name="Picture 4" descr="Port talbot steelworks hi-res stock photography and images - Alamy">
            <a:extLst>
              <a:ext uri="{FF2B5EF4-FFF2-40B4-BE49-F238E27FC236}">
                <a16:creationId xmlns:a16="http://schemas.microsoft.com/office/drawing/2014/main" id="{8FFB223B-B637-D361-C5D2-08ECF1A4E7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7" t="4950" r="3459" b="10202"/>
          <a:stretch/>
        </p:blipFill>
        <p:spPr bwMode="auto">
          <a:xfrm>
            <a:off x="1530366" y="8643838"/>
            <a:ext cx="3150425" cy="2047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BDE0AD2-738A-FAA4-6D8C-6D67A293A7CE}"/>
              </a:ext>
            </a:extLst>
          </p:cNvPr>
          <p:cNvSpPr txBox="1"/>
          <p:nvPr/>
        </p:nvSpPr>
        <p:spPr>
          <a:xfrm>
            <a:off x="1403097" y="10691812"/>
            <a:ext cx="4875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 </a:t>
            </a:r>
          </a:p>
        </p:txBody>
      </p:sp>
      <p:pic>
        <p:nvPicPr>
          <p:cNvPr id="1030" name="Picture 6" descr="UK Government set to publish net zero 2050 review in early 2023">
            <a:extLst>
              <a:ext uri="{FF2B5EF4-FFF2-40B4-BE49-F238E27FC236}">
                <a16:creationId xmlns:a16="http://schemas.microsoft.com/office/drawing/2014/main" id="{8F67335D-AFD2-FD42-87FE-2BA1377FF5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6488" y="17951548"/>
            <a:ext cx="2526517" cy="141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7D3FA8D5-852B-401C-D8BF-D2420A45BD60}"/>
              </a:ext>
            </a:extLst>
          </p:cNvPr>
          <p:cNvSpPr txBox="1"/>
          <p:nvPr/>
        </p:nvSpPr>
        <p:spPr>
          <a:xfrm>
            <a:off x="11479463" y="19411975"/>
            <a:ext cx="1935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2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B49F42A4-14C1-D900-19F7-89440F32EA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22712" y="12616161"/>
            <a:ext cx="5928874" cy="517543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880816390686448D43639BFFB0F327" ma:contentTypeVersion="14" ma:contentTypeDescription="Create a new document." ma:contentTypeScope="" ma:versionID="b7f52459e7982d59a3adeed026616533">
  <xsd:schema xmlns:xsd="http://www.w3.org/2001/XMLSchema" xmlns:xs="http://www.w3.org/2001/XMLSchema" xmlns:p="http://schemas.microsoft.com/office/2006/metadata/properties" xmlns:ns3="a3629591-da21-4b6c-9db1-69df15b30b71" xmlns:ns4="29ca7c74-3b1a-4d20-999b-faedb20b26b1" targetNamespace="http://schemas.microsoft.com/office/2006/metadata/properties" ma:root="true" ma:fieldsID="a87753a256f65f4db8cc34cb051b1fbd" ns3:_="" ns4:_="">
    <xsd:import namespace="a3629591-da21-4b6c-9db1-69df15b30b71"/>
    <xsd:import namespace="29ca7c74-3b1a-4d20-999b-faedb20b26b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629591-da21-4b6c-9db1-69df15b30b7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ca7c74-3b1a-4d20-999b-faedb20b26b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3629591-da21-4b6c-9db1-69df15b30b71" xsi:nil="true"/>
  </documentManagement>
</p:properties>
</file>

<file path=customXml/itemProps1.xml><?xml version="1.0" encoding="utf-8"?>
<ds:datastoreItem xmlns:ds="http://schemas.openxmlformats.org/officeDocument/2006/customXml" ds:itemID="{437460EC-DF08-4AB5-8B21-E93E91ED3F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629591-da21-4b6c-9db1-69df15b30b71"/>
    <ds:schemaRef ds:uri="29ca7c74-3b1a-4d20-999b-faedb20b26b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1A16EE-41C9-4C46-B031-CE00FDC5CBF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C306EC0-FAD8-49A0-B2E2-92210FA6A209}">
  <ds:schemaRefs>
    <ds:schemaRef ds:uri="a3629591-da21-4b6c-9db1-69df15b30b71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2006/documentManagement/types"/>
    <ds:schemaRef ds:uri="29ca7c74-3b1a-4d20-999b-faedb20b26b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</TotalTime>
  <Words>279</Words>
  <Application>Microsoft Office PowerPoint</Application>
  <PresentationFormat>Custom</PresentationFormat>
  <Paragraphs>60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Calibri</vt:lpstr>
      <vt:lpstr>Calibri Light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Charlie Gardner</cp:lastModifiedBy>
  <cp:revision>18</cp:revision>
  <dcterms:created xsi:type="dcterms:W3CDTF">2013-01-27T09:14:16Z</dcterms:created>
  <dcterms:modified xsi:type="dcterms:W3CDTF">2026-05-17T21:07:13Z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0x010100DC880816390686448D43639BFFB0F327</vt:lpwstr>
  </property>
</Properties>
</file>