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5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B1CDBD-2426-4DE1-8978-9202DF9E7A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2E91D7D-7AA3-4A40-91E2-CA8D49E20C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D9EE65-94C6-43AF-916B-0235825057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538DF-23EC-434A-AF4C-8867247F232D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7261B1-6041-4164-9C96-4AC38CB57A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639C9C-FF8F-4151-90BC-169EF6432D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2E7CA-1737-49EC-B5A9-B362BF242C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106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A47620-FACB-4846-A0BD-894A320946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A197B9-AA9D-4CBA-A8F8-73D9F237DC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DE7C86-6E50-49BF-B49B-2824639688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538DF-23EC-434A-AF4C-8867247F232D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EC5936-D94A-4C26-B814-7D3C9AD728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2189F1-6418-483B-A578-DFDB99F36E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2E7CA-1737-49EC-B5A9-B362BF242C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38613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7A598B-6904-4B63-9282-B35BFCEBAB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823E98-96ED-4312-BF3E-6B3576EB69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F1AB94-4FD3-466B-ABB7-DE43DF67D9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538DF-23EC-434A-AF4C-8867247F232D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F3E63C-9FE5-4281-937F-DD043CD477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53E015-72E9-4E4F-B702-789945EAF3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2E7CA-1737-49EC-B5A9-B362BF242C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54429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42E643-59CF-4436-9460-CA41E02C5A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5EF49B-596F-4F5C-898A-05BFCD72617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152E2F9-2BA2-42D8-8AA6-A6ABAD8990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6DC1D0-80BF-4340-845F-EED0D29C69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538DF-23EC-434A-AF4C-8867247F232D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B884D7-4FB5-4855-A731-76BDE2237C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1E7BE0-FE46-40FA-9339-E5C0AD15C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2E7CA-1737-49EC-B5A9-B362BF242C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4081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1F04AD-0F54-4F01-93B4-B8A5C3D62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5C3FDE-3EEF-4A47-8C3C-A943F4294D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477B6F-B3BF-46A8-B723-20DA119C63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8EE84A-699D-4174-8367-9F8D5E82DA1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69981AF-6C3A-4251-999E-D7C081AB8FC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EBF2AA6-01FD-4E17-9367-9CC20D7501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538DF-23EC-434A-AF4C-8867247F232D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4DC807-C880-4ECC-B798-CAE33D32CC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4B9D4A4-1A77-4F87-AD30-8179954FC1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2E7CA-1737-49EC-B5A9-B362BF242C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08048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66A7F6-FD5E-4832-8D6C-7AEF52E22C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DF8BE44-C19F-4ACF-812B-05CFCDB976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538DF-23EC-434A-AF4C-8867247F232D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825DD1-3319-45F8-BCB2-ED2878C39A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8B0C0E-5F19-4655-B6DC-44414AFDFA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2E7CA-1737-49EC-B5A9-B362BF242C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13982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114696D-9ACC-4EC0-91FA-23518C0201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538DF-23EC-434A-AF4C-8867247F232D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9E45A5F-D0F5-4C89-B883-03C8C8C24D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4610892-696B-4CC9-85F5-7EA4A9BCDF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2E7CA-1737-49EC-B5A9-B362BF242C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9954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CD22AF-F76C-4AC2-B840-82E0164018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82B4DD-CAD2-41BF-839F-3FE276A242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6271F1A-AB83-4682-A856-1443EA562B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A73387-CDB7-42CD-9779-3BDB77CB3B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538DF-23EC-434A-AF4C-8867247F232D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6B8299-8ED0-4C2F-93F3-2AF4D3EC9B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0F678A-711C-417C-8EE8-423CA9EC76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2E7CA-1737-49EC-B5A9-B362BF242C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37672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BAA614-08FA-4FA8-82AE-75D7B533EE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ED183A1-F99B-4BB8-B197-A930AF83044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90E94C-F718-4574-A9EF-C832C99D3F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B04946-6C17-43B3-852D-59606B8EB9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538DF-23EC-434A-AF4C-8867247F232D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DD72DD-719F-44F1-A263-CB2CCA186A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0EE1A5-2615-4AEE-BACA-0D58DEE1BA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2E7CA-1737-49EC-B5A9-B362BF242C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2632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AD2EE-8E8A-4C24-86A2-B4E6FEDC65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E33F365-1D6A-4914-9DAC-F8DB73747A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7624E4-3586-4CCE-8766-9B556E7C5F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538DF-23EC-434A-AF4C-8867247F232D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8D75AC-126C-4725-AA25-27B6F60E08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462ADC-F4C4-4473-8C2E-FD4E737E18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2E7CA-1737-49EC-B5A9-B362BF242C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48722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FA9B3A2-E026-4D36-A660-D544AE44433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B7B3FF7-BA8A-422E-8779-37194DEAEF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C27EE4-13C3-40E1-BF41-B5F43EAD6A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538DF-23EC-434A-AF4C-8867247F232D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97E1A6-F402-446A-AB46-BE79279697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ECDFB1-63D0-406E-85B2-0886BD69AA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2E7CA-1737-49EC-B5A9-B362BF242C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1477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45A65DA-82B6-4D2B-BC02-799B0CD1B1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67AAEA-E0DC-4D05-8B68-411464438E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FAF9F5-7D94-4DAE-943F-D77EE630524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F538DF-23EC-434A-AF4C-8867247F232D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710782-FD19-4F48-828A-681DAD5039E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D8EE41-24E3-4A0D-8A91-CC92D05824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D2E7CA-1737-49EC-B5A9-B362BF242C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9210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5BF945-8333-42B2-952F-16323782C2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0"/>
            <a:ext cx="12192000" cy="129898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 The Status Of The Vestal Virgins, In Relation To Other Women, Within, And Without, The Order, During The Pax Romana Period Of Imperial Rome, 27BC-180AD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2755B1C-7E2E-4C00-98AE-52F74132DC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948332" y="6485951"/>
            <a:ext cx="8243667" cy="382747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Samuel John Lawrence</a:t>
            </a:r>
            <a:endParaRPr lang="en-GB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2A9CAC2-56E9-4CAA-806F-7210C519E3F1}"/>
              </a:ext>
            </a:extLst>
          </p:cNvPr>
          <p:cNvGrpSpPr/>
          <p:nvPr/>
        </p:nvGrpSpPr>
        <p:grpSpPr>
          <a:xfrm>
            <a:off x="631929" y="1397606"/>
            <a:ext cx="2861900" cy="5279718"/>
            <a:chOff x="0" y="904142"/>
            <a:chExt cx="3167270" cy="5306828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EF74E33A-FDF7-47E5-9117-BA14192A0B6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32470" r="32259" b="9220"/>
            <a:stretch/>
          </p:blipFill>
          <p:spPr>
            <a:xfrm>
              <a:off x="0" y="904142"/>
              <a:ext cx="3151163" cy="5049715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</p:pic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27DB0FF-37AE-426D-B618-5173A9ECACD6}"/>
                </a:ext>
              </a:extLst>
            </p:cNvPr>
            <p:cNvSpPr txBox="1"/>
            <p:nvPr/>
          </p:nvSpPr>
          <p:spPr>
            <a:xfrm>
              <a:off x="0" y="5936974"/>
              <a:ext cx="3167270" cy="273996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GB" sz="1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Fig. 1 (The J. Paul Getty Museum, 2020)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F810D36E-E803-4984-A1CE-E4E70667D9FC}"/>
              </a:ext>
            </a:extLst>
          </p:cNvPr>
          <p:cNvGrpSpPr/>
          <p:nvPr/>
        </p:nvGrpSpPr>
        <p:grpSpPr>
          <a:xfrm>
            <a:off x="4480593" y="1352681"/>
            <a:ext cx="7097255" cy="5051349"/>
            <a:chOff x="7197063" y="848139"/>
            <a:chExt cx="4994937" cy="3894571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32B255DA-19C7-4554-BEF2-6B4C14048C6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97063" y="848139"/>
              <a:ext cx="4994937" cy="3750365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9ADF8AA-E5AD-4B61-B4AE-45AE28F4C4E0}"/>
                </a:ext>
              </a:extLst>
            </p:cNvPr>
            <p:cNvSpPr txBox="1"/>
            <p:nvPr/>
          </p:nvSpPr>
          <p:spPr>
            <a:xfrm>
              <a:off x="7197063" y="4505415"/>
              <a:ext cx="4994937" cy="237295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GB" sz="1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Fig. 2 (The Metropolitan Museum of Art, 2020(a))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297019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E76EEC-5ED4-4AD5-89FA-267A14E5FD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1037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en-GB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Was The Vestal Order, And Who Were The Virgins?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248FEE-829B-4DD8-9BEB-6D30712DDB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" y="681036"/>
            <a:ext cx="7258927" cy="6176963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/>
            <a:endParaRPr lang="en-GB" sz="21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sz="21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Roman religious order established, according to myth, in 715 BC, and 673 BC, by the semi-mythical Roman king Numa Pompilius </a:t>
            </a:r>
            <a:r>
              <a:rPr lang="en-GB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(Plutarch, 2013, Pp.3-4 &amp; Mac Dermott, 1853, P.44). </a:t>
            </a:r>
          </a:p>
          <a:p>
            <a:pPr lvl="1" algn="just"/>
            <a:r>
              <a:rPr lang="en-GB" sz="1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Though more recent scholars disputer this </a:t>
            </a:r>
            <a:r>
              <a:rPr lang="en-GB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(Roberts, 2012, Pp.25-29)</a:t>
            </a:r>
          </a:p>
          <a:p>
            <a:pPr algn="just"/>
            <a:r>
              <a:rPr lang="en-GB" sz="21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lasted until the late fourth century AD </a:t>
            </a:r>
            <a:r>
              <a:rPr lang="en-GB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(Lindner, 2015, P.259).</a:t>
            </a:r>
          </a:p>
          <a:p>
            <a:pPr algn="just"/>
            <a:r>
              <a:rPr lang="en-GB" sz="21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were, since their inception according to Plutarch, an order which only chaste women could join </a:t>
            </a:r>
            <a:r>
              <a:rPr lang="en-GB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(Plutarch, 2013, P.19 &amp; Takacs, 2008, P.80 &amp; Livy, 2012). </a:t>
            </a:r>
          </a:p>
          <a:p>
            <a:pPr algn="just"/>
            <a:r>
              <a:rPr lang="en-GB" sz="21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 any one time there would be six them, ranging in age from six years old, to extreme old age </a:t>
            </a:r>
            <a:r>
              <a:rPr lang="en-GB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(Staples, 2014, P. 129).</a:t>
            </a:r>
            <a:endParaRPr lang="en-GB" sz="215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sz="21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were priestesses of the goddess Vesta, typically identified with the Greek goddess Hestia, the deity of the hearth, home, and family, and – like her priestesses – a virgin </a:t>
            </a:r>
            <a:r>
              <a:rPr lang="en-GB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(Clayton, 2017, P.59). </a:t>
            </a:r>
          </a:p>
          <a:p>
            <a:pPr algn="just"/>
            <a:r>
              <a:rPr lang="en-GB" sz="21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Their primary duty was to care for the flame of Vesta, a fire which was meant to never be extinguished </a:t>
            </a:r>
            <a:r>
              <a:rPr lang="en-GB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(Plutarch, 2013, P. 19)</a:t>
            </a:r>
            <a:endParaRPr lang="en-GB" sz="215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E7A7515-7DE0-4E6E-B7C3-0367F1B40520}"/>
              </a:ext>
            </a:extLst>
          </p:cNvPr>
          <p:cNvGrpSpPr/>
          <p:nvPr/>
        </p:nvGrpSpPr>
        <p:grpSpPr>
          <a:xfrm>
            <a:off x="7258928" y="681036"/>
            <a:ext cx="4933072" cy="6126015"/>
            <a:chOff x="7258928" y="681036"/>
            <a:chExt cx="4933072" cy="6126015"/>
          </a:xfrm>
        </p:grpSpPr>
        <p:pic>
          <p:nvPicPr>
            <p:cNvPr id="5" name="Picture 4" descr="A picture containing building, cake, table, artifact&#10;&#10;Description automatically generated">
              <a:extLst>
                <a:ext uri="{FF2B5EF4-FFF2-40B4-BE49-F238E27FC236}">
                  <a16:creationId xmlns:a16="http://schemas.microsoft.com/office/drawing/2014/main" id="{CBCCD1B8-E93E-4D81-8061-59F8FA93870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117"/>
            <a:stretch/>
          </p:blipFill>
          <p:spPr>
            <a:xfrm>
              <a:off x="7258929" y="681036"/>
              <a:ext cx="4933071" cy="5818238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A3257C67-8EBB-418D-AC5C-FC8A73EB4B8A}"/>
                </a:ext>
              </a:extLst>
            </p:cNvPr>
            <p:cNvSpPr txBox="1"/>
            <p:nvPr/>
          </p:nvSpPr>
          <p:spPr>
            <a:xfrm>
              <a:off x="7258928" y="6499274"/>
              <a:ext cx="4933071" cy="307777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GB" sz="1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Fig. 3 (The British Museum, 2020(a))</a:t>
              </a:r>
              <a:endParaRPr lang="en-GB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521502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99CFF3-A806-4436-BE9E-D6EC1CE002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55093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en-GB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Significance Of The Vestals In Society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C667D4-37B1-4109-8876-53DE58C4A8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655093"/>
            <a:ext cx="12192000" cy="2992567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According to popular superstition the Vestals held the power of life, and death over the people of Rome </a:t>
            </a:r>
            <a:r>
              <a:rPr lang="en-GB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(Livy, 2012).</a:t>
            </a:r>
          </a:p>
          <a:p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Legally they had similar level of significance to higher ranking men, and similar rights to men </a:t>
            </a:r>
            <a:r>
              <a:rPr lang="en-GB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(Takacs, 2008, Pp. 81-83 &amp; Osgood, 2011, P.70).</a:t>
            </a:r>
          </a:p>
          <a:p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addition, they had the right to intervene in matters of criminal law, They could, if they so chose, save the life of a condemned criminal </a:t>
            </a:r>
            <a:r>
              <a:rPr lang="en-GB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(Fantham, Foley, et al, 1994, Pp.236-237 &amp; Takacs, 2008, P.80).</a:t>
            </a:r>
            <a:endParaRPr lang="en-GB" sz="2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Socially they were not so significant as to be absolutely respected. Plutarch suggests that virgins were chosen because, like the fire they consumed much, but produced nothing </a:t>
            </a:r>
            <a:r>
              <a:rPr lang="en-GB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(Plutarch, 2013, P.19 &amp; Dixon, 2007, P.52, P.61).</a:t>
            </a:r>
            <a:endParaRPr lang="en-GB" sz="2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E161FAE7-81FB-43F3-BE7B-D5BFC0EEDD3B}"/>
              </a:ext>
            </a:extLst>
          </p:cNvPr>
          <p:cNvGrpSpPr/>
          <p:nvPr/>
        </p:nvGrpSpPr>
        <p:grpSpPr>
          <a:xfrm>
            <a:off x="0" y="3647661"/>
            <a:ext cx="5544485" cy="3210339"/>
            <a:chOff x="0" y="3647661"/>
            <a:chExt cx="5544485" cy="3210339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80085604-2A53-4891-90D8-8EB2B2AE5DC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3647661"/>
              <a:ext cx="5544485" cy="290256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6C2A46CB-C0BF-4293-9F52-B9AECF41A590}"/>
                </a:ext>
              </a:extLst>
            </p:cNvPr>
            <p:cNvSpPr txBox="1"/>
            <p:nvPr/>
          </p:nvSpPr>
          <p:spPr>
            <a:xfrm>
              <a:off x="0" y="6550223"/>
              <a:ext cx="5544485" cy="307777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GB" sz="1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Fig. 4 (The British Museum, 2020(b))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B7EEACE2-9182-4A86-B642-7F4F8537952D}"/>
              </a:ext>
            </a:extLst>
          </p:cNvPr>
          <p:cNvGrpSpPr/>
          <p:nvPr/>
        </p:nvGrpSpPr>
        <p:grpSpPr>
          <a:xfrm>
            <a:off x="5544485" y="3647661"/>
            <a:ext cx="6647515" cy="3210338"/>
            <a:chOff x="5544485" y="3647661"/>
            <a:chExt cx="6647515" cy="3210338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9A1AA62E-929C-4EE7-89DD-AF3F3F23A91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5510" t="13911" r="5287" b="12877"/>
            <a:stretch/>
          </p:blipFill>
          <p:spPr>
            <a:xfrm>
              <a:off x="5544485" y="3647661"/>
              <a:ext cx="6647515" cy="2856119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9CE60203-3B19-4AA3-A748-3030ADEF69F2}"/>
                </a:ext>
              </a:extLst>
            </p:cNvPr>
            <p:cNvSpPr txBox="1"/>
            <p:nvPr/>
          </p:nvSpPr>
          <p:spPr>
            <a:xfrm>
              <a:off x="5544485" y="6503780"/>
              <a:ext cx="6647515" cy="354219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noAutofit/>
            </a:bodyPr>
            <a:lstStyle/>
            <a:p>
              <a:pPr algn="ctr"/>
              <a:r>
                <a:rPr lang="en-GB" sz="1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Fig. 5 (The British Museum, 2020(c))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892179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C06C38-FF48-4716-AD9A-2CDFF94022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1037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en-GB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Relation To Other Women (Within The Order)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6B75F5-364A-4B70-B56E-0AD2E7DD51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705157"/>
            <a:ext cx="5777948" cy="3227109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21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Within the order the Vestals had a sort of hierarchy of experience, ranging from novice, to teachers </a:t>
            </a:r>
            <a:r>
              <a:rPr lang="en-GB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(Biggi, 2018).</a:t>
            </a:r>
          </a:p>
          <a:p>
            <a:r>
              <a:rPr lang="en-GB" sz="21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is also the idea of a chief Vestal, suggesting a more official hierarchy </a:t>
            </a:r>
            <a:r>
              <a:rPr lang="en-GB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(Biggi, 2018).</a:t>
            </a:r>
          </a:p>
          <a:p>
            <a:pPr lvl="1"/>
            <a:r>
              <a:rPr lang="en-GB" sz="1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However the nature of this is heavily disputed </a:t>
            </a:r>
            <a:r>
              <a:rPr lang="en-GB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(Lindner, 2015, Pp.108-109 &amp; Livy, 2012, Plutarch, 2013, P.21)</a:t>
            </a:r>
            <a:r>
              <a:rPr lang="en-GB" sz="215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GB" sz="21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Within the order, the Vestals were outside of the conventional Roman social hierarchy </a:t>
            </a:r>
            <a:r>
              <a:rPr lang="en-GB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(Takacs, 2008, P.81)</a:t>
            </a:r>
            <a:endParaRPr lang="en-GB" sz="215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21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055E74E2-A0FD-4211-BF09-699D95EA94BB}"/>
              </a:ext>
            </a:extLst>
          </p:cNvPr>
          <p:cNvGrpSpPr/>
          <p:nvPr/>
        </p:nvGrpSpPr>
        <p:grpSpPr>
          <a:xfrm>
            <a:off x="5777948" y="628029"/>
            <a:ext cx="6268278" cy="6152842"/>
            <a:chOff x="8415130" y="681036"/>
            <a:chExt cx="3776870" cy="3720710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8DCF3502-A2EF-4E60-B05D-FE6494DF34C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415130" y="681036"/>
              <a:ext cx="3776870" cy="3412933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C620833A-FF71-43F1-8DF4-C97B69643960}"/>
                </a:ext>
              </a:extLst>
            </p:cNvPr>
            <p:cNvSpPr txBox="1"/>
            <p:nvPr/>
          </p:nvSpPr>
          <p:spPr>
            <a:xfrm>
              <a:off x="8415130" y="4093969"/>
              <a:ext cx="3776870" cy="307777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GB" sz="1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Fig. 6 (Fantham, Foley, et al, 1994, P. 236)</a:t>
              </a:r>
            </a:p>
          </p:txBody>
        </p:sp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id="{1CA31922-45FD-4710-8E02-A4D44EF9E5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7974" y="3956386"/>
            <a:ext cx="4922000" cy="2901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80807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7BA06F-7BA7-40E6-8728-1E49DFD8AE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5934"/>
            <a:ext cx="12192000" cy="686972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en-GB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Relation To Other Women (Outside Of The Order)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E3C525-E3C3-448B-B426-116CCC43F4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05738" y="681036"/>
            <a:ext cx="3644349" cy="617696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Fundamentally Vestals, and non-Vestal women, occupied different spheres </a:t>
            </a:r>
            <a:r>
              <a:rPr lang="en-GB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(Takacs, 2008, P.81 &amp; Dixon, 2007, P.52, P.61 &amp; Livy, 2012 &amp; Plutarch, 2013, P.21)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Non-Vestal women did not have the rights of Vestals </a:t>
            </a:r>
            <a:r>
              <a:rPr lang="en-GB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{Plutarch, 2013, P.21 &amp; Takacs, 2008, P.81 &amp; Saller, 1994, P.161 &amp; Skinner, 2005, P.7, P.195).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Even if they left the order, after their thirty years of service, former-Vestals still were treated differently from other women </a:t>
            </a:r>
            <a:r>
              <a:rPr lang="en-GB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(Takacs,2008, Pp.80-81, P.83 &amp; Shelton, 2013, P.312 &amp; Plutarch, 2013, Pp.20-21).</a:t>
            </a:r>
            <a:endParaRPr lang="en-GB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21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DC92656B-405C-49C3-AD24-515196C9214B}"/>
              </a:ext>
            </a:extLst>
          </p:cNvPr>
          <p:cNvGrpSpPr/>
          <p:nvPr/>
        </p:nvGrpSpPr>
        <p:grpSpPr>
          <a:xfrm>
            <a:off x="-1" y="660476"/>
            <a:ext cx="4505737" cy="6176964"/>
            <a:chOff x="0" y="681036"/>
            <a:chExt cx="4386470" cy="6156403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388E869-B89C-468B-995E-FDE19AFA834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681036"/>
              <a:ext cx="4386470" cy="5848626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AA57845B-8A7F-4D43-9264-23858CDA4CA7}"/>
                </a:ext>
              </a:extLst>
            </p:cNvPr>
            <p:cNvSpPr txBox="1"/>
            <p:nvPr/>
          </p:nvSpPr>
          <p:spPr>
            <a:xfrm>
              <a:off x="0" y="6529662"/>
              <a:ext cx="4386470" cy="307777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GB" sz="1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Fig. 8 (The Metropolitan Museum of Art, 2020(b))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A985DD2C-FFB9-4665-AF78-D8BB05F34E7F}"/>
              </a:ext>
            </a:extLst>
          </p:cNvPr>
          <p:cNvGrpSpPr/>
          <p:nvPr/>
        </p:nvGrpSpPr>
        <p:grpSpPr>
          <a:xfrm>
            <a:off x="8150088" y="681036"/>
            <a:ext cx="4079798" cy="6176964"/>
            <a:chOff x="8327414" y="681036"/>
            <a:chExt cx="3902471" cy="6156403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F60EB5D7-5F05-4D8A-AC26-3955C303827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327414" y="681036"/>
              <a:ext cx="3902471" cy="5848626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62B5B36-7006-4DF9-8B5E-CAD3B97B5EDA}"/>
                </a:ext>
              </a:extLst>
            </p:cNvPr>
            <p:cNvSpPr txBox="1"/>
            <p:nvPr/>
          </p:nvSpPr>
          <p:spPr>
            <a:xfrm>
              <a:off x="8327414" y="6529662"/>
              <a:ext cx="3902471" cy="307777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GB" sz="1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Fig. 7 (Palatine Museum, 2020)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47680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2E639D-30A7-4018-9551-BE0A678CAF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0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 List</a:t>
            </a:r>
          </a:p>
          <a:p>
            <a:pPr marL="0" indent="0">
              <a:buNone/>
            </a:pPr>
            <a:r>
              <a:rPr lang="en-GB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Biggi, E. 2018. Rome's Vestal Virgins: protectors of the city's sacred flame. </a:t>
            </a:r>
            <a:r>
              <a:rPr lang="en-GB" sz="105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National Geographic</a:t>
            </a:r>
            <a:r>
              <a:rPr lang="en-GB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Available from: https://www.nationalgeographic.com/history/magazine/2018/11-12/vestal-virgins-of-ancient-rome/. [Accessed on: 11/11/20]</a:t>
            </a:r>
          </a:p>
          <a:p>
            <a:pPr marL="0" indent="0">
              <a:buNone/>
            </a:pPr>
            <a:r>
              <a:rPr lang="en-GB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Clayton, M. 2017. </a:t>
            </a:r>
            <a:r>
              <a:rPr lang="en-GB" sz="105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Roman Mythology: A Captivating Guide to Roman Gods, Goddesses, and Mythological Creatures</a:t>
            </a:r>
            <a:r>
              <a:rPr lang="en-GB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California, CreateSpace Independent Publishing Platform.</a:t>
            </a:r>
          </a:p>
          <a:p>
            <a:pPr marL="0" indent="0">
              <a:buNone/>
            </a:pPr>
            <a:r>
              <a:rPr lang="en-GB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Dixon, S. 2007. </a:t>
            </a:r>
            <a:r>
              <a:rPr lang="en-GB" sz="105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Cornelia; Mother of the Gracchi</a:t>
            </a:r>
            <a:r>
              <a:rPr lang="en-GB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Abingdon, Routledge.</a:t>
            </a:r>
          </a:p>
          <a:p>
            <a:pPr marL="0" indent="0">
              <a:buNone/>
            </a:pPr>
            <a:r>
              <a:rPr lang="en-GB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Fantham, E., Foley H. P, et al. 1994. </a:t>
            </a:r>
            <a:r>
              <a:rPr lang="en-GB" sz="105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Women In The Classical World: Image and Text</a:t>
            </a:r>
            <a:r>
              <a:rPr lang="en-GB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New York, Oxford University Press.</a:t>
            </a:r>
          </a:p>
          <a:p>
            <a:pPr marL="0" indent="0">
              <a:buNone/>
            </a:pPr>
            <a:r>
              <a:rPr lang="en-GB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Lindner, M. M. 2015. </a:t>
            </a:r>
            <a:r>
              <a:rPr lang="en-GB" sz="105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Portraits of the Vestal Virgins, Priestesses of Ancient Rome</a:t>
            </a:r>
            <a:r>
              <a:rPr lang="en-GB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Michigan, University of Michigan Press.</a:t>
            </a:r>
          </a:p>
          <a:p>
            <a:pPr marL="0" indent="0">
              <a:buNone/>
            </a:pPr>
            <a:r>
              <a:rPr lang="en-GB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Livy. 2012. </a:t>
            </a:r>
            <a:r>
              <a:rPr lang="en-GB" sz="105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Complete: Livy The History Of Rome</a:t>
            </a:r>
            <a:r>
              <a:rPr lang="en-GB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Kindle Version. Bybliotech (trans.). London, Bybliotech.org.</a:t>
            </a:r>
          </a:p>
          <a:p>
            <a:pPr marL="0" indent="0">
              <a:buNone/>
            </a:pPr>
            <a:r>
              <a:rPr lang="en-GB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Mac Dermott, W. C. 1853. </a:t>
            </a:r>
            <a:r>
              <a:rPr lang="en-GB" sz="105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History Of Rome From Its Earliest Period To The Death Of Vespasian</a:t>
            </a:r>
            <a:r>
              <a:rPr lang="en-GB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Dublin, Alex, Thom And Sons.</a:t>
            </a:r>
          </a:p>
          <a:p>
            <a:pPr marL="0" indent="0">
              <a:buNone/>
            </a:pPr>
            <a:r>
              <a:rPr lang="en-GB" sz="10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Osgood, J. 2011. Making Romans In The Family, in Peschin, M.(ed.) </a:t>
            </a:r>
            <a:r>
              <a:rPr lang="en-GB" sz="105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Oxford Handbook of Social Relations in the Roman World</a:t>
            </a:r>
            <a:r>
              <a:rPr lang="en-GB" sz="10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69-83. Oxford, Oxford University Press.</a:t>
            </a:r>
          </a:p>
          <a:p>
            <a:pPr marL="0" indent="0">
              <a:buNone/>
            </a:pPr>
            <a:r>
              <a:rPr lang="en-GB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Palatine Museum. 2020. Statue Of Vestal Virgin. </a:t>
            </a:r>
            <a:r>
              <a:rPr lang="en-GB" sz="105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Parco </a:t>
            </a:r>
            <a:r>
              <a:rPr lang="en-GB" sz="105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Archeologico</a:t>
            </a:r>
            <a:r>
              <a:rPr lang="en-GB" sz="105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Del </a:t>
            </a:r>
            <a:r>
              <a:rPr lang="en-GB" sz="105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Colosseo</a:t>
            </a:r>
            <a:r>
              <a:rPr lang="en-GB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Available from: https://parcocolosseo.it/en/opere/statue-of-vestal-virgin/. [Accessed on: 12/11/2020].</a:t>
            </a:r>
            <a:endParaRPr lang="en-GB" sz="105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Plutarch. 2013. </a:t>
            </a:r>
            <a:r>
              <a:rPr lang="en-GB" sz="105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Numa Pompilius</a:t>
            </a:r>
            <a:r>
              <a:rPr lang="en-GB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Dryden, J. (trans.). California, CreateSpace Independent Publishing Platform.</a:t>
            </a:r>
          </a:p>
          <a:p>
            <a:pPr marL="0" indent="0">
              <a:buNone/>
            </a:pPr>
            <a:r>
              <a:rPr lang="en-GB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Roberts, J. M. 2012. </a:t>
            </a:r>
            <a:r>
              <a:rPr lang="en-GB" sz="105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Rome’s vestal virgins: public spectacle and society</a:t>
            </a:r>
            <a:r>
              <a:rPr lang="en-GB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Washington. Western Washington University. </a:t>
            </a:r>
          </a:p>
          <a:p>
            <a:pPr marL="0" indent="0">
              <a:buNone/>
            </a:pPr>
            <a:r>
              <a:rPr lang="en-GB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Saller, R. P. 1994. </a:t>
            </a:r>
            <a:r>
              <a:rPr lang="en-GB" sz="105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Patriarchy, Property and Death in the Roman Family</a:t>
            </a:r>
            <a:r>
              <a:rPr lang="en-GB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Cambridge, Cambridge University Press.</a:t>
            </a:r>
          </a:p>
          <a:p>
            <a:pPr marL="0" indent="0">
              <a:buNone/>
            </a:pPr>
            <a:r>
              <a:rPr lang="en-GB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Skinner, M. B. 2005. </a:t>
            </a:r>
            <a:r>
              <a:rPr lang="en-GB" sz="105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Sexuality In Greek And Roman Culture</a:t>
            </a:r>
            <a:r>
              <a:rPr lang="en-GB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Oxford, Blackwell Publishing.</a:t>
            </a:r>
          </a:p>
          <a:p>
            <a:pPr marL="0" indent="0">
              <a:buNone/>
            </a:pPr>
            <a:r>
              <a:rPr lang="en-GB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Staples, A. </a:t>
            </a:r>
            <a:r>
              <a:rPr lang="en-GB" sz="105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From Good Goddesses to Vestal Virgins: Sex and Category in Roman Religion</a:t>
            </a:r>
            <a:r>
              <a:rPr lang="en-GB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Abingdon, Routledge.</a:t>
            </a:r>
          </a:p>
          <a:p>
            <a:pPr marL="0" indent="0">
              <a:buNone/>
            </a:pPr>
            <a:r>
              <a:rPr lang="en-GB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Takacs, S. A. 2008. </a:t>
            </a:r>
            <a:r>
              <a:rPr lang="en-GB" sz="105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Vestal Virgins, Sybils, And Matrons: Women in Roman Religion</a:t>
            </a:r>
            <a:r>
              <a:rPr lang="en-GB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Kindle Version. Texas, University of Texas Press.</a:t>
            </a:r>
          </a:p>
          <a:p>
            <a:pPr marL="0" indent="0">
              <a:buNone/>
            </a:pPr>
            <a:r>
              <a:rPr lang="en-GB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British Museum. 2020(a). Altar; votive offering. </a:t>
            </a:r>
            <a:r>
              <a:rPr lang="en-GB" sz="105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British Museum</a:t>
            </a:r>
            <a:r>
              <a:rPr lang="en-GB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Available from: https://www.britishmuseum.org/collection/object/G_1890-0113-1. [Accessed on: 11/11/2020].</a:t>
            </a:r>
          </a:p>
          <a:p>
            <a:pPr marL="0" indent="0">
              <a:buNone/>
            </a:pPr>
            <a:r>
              <a:rPr lang="en-GB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British Museum. 2020(c). Coin. </a:t>
            </a:r>
            <a:r>
              <a:rPr lang="en-GB" sz="105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British Museum</a:t>
            </a:r>
            <a:r>
              <a:rPr lang="en-GB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Available from: https://www.britishmuseum.org/collection/object/C_R-15936. [Accessed on: 11/11/2020].</a:t>
            </a:r>
          </a:p>
          <a:p>
            <a:pPr marL="0" indent="0">
              <a:buNone/>
            </a:pPr>
            <a:r>
              <a:rPr lang="en-GB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British Museum. 2020(b). Medallion. </a:t>
            </a:r>
            <a:r>
              <a:rPr lang="en-GB" sz="105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British Museum</a:t>
            </a:r>
            <a:r>
              <a:rPr lang="en-GB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Available from: https://www.britishmuseum.org/collection/object/C_1868-0512-8. [Accessed on: 11/11/2020].</a:t>
            </a:r>
          </a:p>
          <a:p>
            <a:pPr marL="0" indent="0">
              <a:buNone/>
            </a:pPr>
            <a:r>
              <a:rPr lang="en-GB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J. Paul Getty Museum. 2020. Herm of a Vestal Virgin. </a:t>
            </a:r>
            <a:r>
              <a:rPr lang="en-GB" sz="105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J. Paul Getty Museum</a:t>
            </a:r>
            <a:r>
              <a:rPr lang="en-GB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Available from: http://www.getty.edu/art/collection/objects/1115/antonio-canova-herm-of-a-vestal-virgin-italian-1821-1822/. [Accessed on: 10/11/2020].</a:t>
            </a:r>
          </a:p>
          <a:p>
            <a:pPr marL="0" indent="0">
              <a:buNone/>
            </a:pPr>
            <a:r>
              <a:rPr lang="en-GB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Metropolitan Museum of Art. 2020(a). </a:t>
            </a:r>
            <a:r>
              <a:rPr lang="en-GB" sz="105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Tempio</a:t>
            </a:r>
            <a:r>
              <a:rPr lang="en-GB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 Vesta. </a:t>
            </a:r>
            <a:r>
              <a:rPr lang="en-GB" sz="105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Metropolitan Museum of Art</a:t>
            </a:r>
            <a:r>
              <a:rPr lang="en-GB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Available from: https://www.metmuseum.org/art/collection/search/288408. [Accessed on: 10/11/2020].</a:t>
            </a:r>
          </a:p>
          <a:p>
            <a:pPr marL="0" indent="0">
              <a:buNone/>
            </a:pPr>
            <a:r>
              <a:rPr lang="en-GB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Metropolitan Museum of Art, 2020(b). Bronze portrait bust of a Roman matron. </a:t>
            </a:r>
            <a:r>
              <a:rPr lang="en-GB" sz="105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Metropolitan Museum of Art</a:t>
            </a:r>
            <a:r>
              <a:rPr lang="en-GB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Available from: https://www.metmuseum.org/art/collection/search/254698?searchField=All&amp;amp;sortBy=Relevance&amp;amp;when=A.D.+1-500&amp;amp;ft=roman+woman&amp;amp;offset=60&amp;amp;rpp=20&amp;amp;pos=65. [Accessed on: 12/11/2020].</a:t>
            </a:r>
          </a:p>
          <a:p>
            <a:pPr marL="0" indent="0">
              <a:buNone/>
            </a:pPr>
            <a:r>
              <a:rPr lang="en-GB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521973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1217</TotalTime>
  <Words>1526</Words>
  <Application>Microsoft Office PowerPoint</Application>
  <PresentationFormat>Widescreen</PresentationFormat>
  <Paragraphs>56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Times New Roman</vt:lpstr>
      <vt:lpstr>Office Theme</vt:lpstr>
      <vt:lpstr>On The Status Of The Vestal Virgins, In Relation To Other Women, Within, And Without, The Order, During The Pax Romana Period Of Imperial Rome, 27BC-180AD</vt:lpstr>
      <vt:lpstr>What Was The Vestal Order, And Who Were The Virgins?</vt:lpstr>
      <vt:lpstr>The Significance Of The Vestals In Society</vt:lpstr>
      <vt:lpstr>In Relation To Other Women (Within The Order)</vt:lpstr>
      <vt:lpstr>In Relation To Other Women (Outside Of The Order)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 The Status Of The Vestal Virgins, In Relation To Other Women, Within, And Without, The Order, During The Pax Romana Period Of Imperial Rome, 27BC-180AD</dc:title>
  <dc:creator>Samuel Lawrence</dc:creator>
  <cp:lastModifiedBy>Samuel Lawrence</cp:lastModifiedBy>
  <cp:revision>61</cp:revision>
  <dcterms:created xsi:type="dcterms:W3CDTF">2020-11-10T19:19:10Z</dcterms:created>
  <dcterms:modified xsi:type="dcterms:W3CDTF">2020-11-12T20:16:53Z</dcterms:modified>
</cp:coreProperties>
</file>