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1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71C4D-1BF5-4A9A-B39C-2FD0EDFFEE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82AD15-F440-49D6-9834-C28DD2535B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C077CC-C7BD-44A3-AECC-BBFBEADD4C30}"/>
              </a:ext>
            </a:extLst>
          </p:cNvPr>
          <p:cNvSpPr>
            <a:spLocks noGrp="1"/>
          </p:cNvSpPr>
          <p:nvPr>
            <p:ph type="dt" sz="half" idx="10"/>
          </p:nvPr>
        </p:nvSpPr>
        <p:spPr/>
        <p:txBody>
          <a:bodyPr/>
          <a:lstStyle/>
          <a:p>
            <a:fld id="{0B1D819A-9112-4BBE-A72F-19375978F17D}" type="datetimeFigureOut">
              <a:rPr lang="en-GB" smtClean="0"/>
              <a:t>30/09/2019</a:t>
            </a:fld>
            <a:endParaRPr lang="en-GB" dirty="0"/>
          </a:p>
        </p:txBody>
      </p:sp>
      <p:sp>
        <p:nvSpPr>
          <p:cNvPr id="5" name="Footer Placeholder 4">
            <a:extLst>
              <a:ext uri="{FF2B5EF4-FFF2-40B4-BE49-F238E27FC236}">
                <a16:creationId xmlns:a16="http://schemas.microsoft.com/office/drawing/2014/main" id="{DB12E4A3-8562-4865-BB34-62BB5065809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DA92F17-0488-4006-BF5B-64EE63845CF3}"/>
              </a:ext>
            </a:extLst>
          </p:cNvPr>
          <p:cNvSpPr>
            <a:spLocks noGrp="1"/>
          </p:cNvSpPr>
          <p:nvPr>
            <p:ph type="sldNum" sz="quarter" idx="12"/>
          </p:nvPr>
        </p:nvSpPr>
        <p:spPr/>
        <p:txBody>
          <a:bodyPr/>
          <a:lstStyle/>
          <a:p>
            <a:fld id="{ADD5CF07-79C8-4E72-A94B-E59970A9391D}" type="slidenum">
              <a:rPr lang="en-GB" smtClean="0"/>
              <a:t>‹#›</a:t>
            </a:fld>
            <a:endParaRPr lang="en-GB" dirty="0"/>
          </a:p>
        </p:txBody>
      </p:sp>
    </p:spTree>
    <p:extLst>
      <p:ext uri="{BB962C8B-B14F-4D97-AF65-F5344CB8AC3E}">
        <p14:creationId xmlns:p14="http://schemas.microsoft.com/office/powerpoint/2010/main" val="4252900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67E9B-B509-4F77-B2FA-C86BECB194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DE2630-0F4D-4CEE-9CFC-4FD3ADBBBD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4E96F6-CE6D-451A-ADC7-8D1E054FEBED}"/>
              </a:ext>
            </a:extLst>
          </p:cNvPr>
          <p:cNvSpPr>
            <a:spLocks noGrp="1"/>
          </p:cNvSpPr>
          <p:nvPr>
            <p:ph type="dt" sz="half" idx="10"/>
          </p:nvPr>
        </p:nvSpPr>
        <p:spPr/>
        <p:txBody>
          <a:bodyPr/>
          <a:lstStyle/>
          <a:p>
            <a:fld id="{0B1D819A-9112-4BBE-A72F-19375978F17D}" type="datetimeFigureOut">
              <a:rPr lang="en-GB" smtClean="0"/>
              <a:t>30/09/2019</a:t>
            </a:fld>
            <a:endParaRPr lang="en-GB" dirty="0"/>
          </a:p>
        </p:txBody>
      </p:sp>
      <p:sp>
        <p:nvSpPr>
          <p:cNvPr id="5" name="Footer Placeholder 4">
            <a:extLst>
              <a:ext uri="{FF2B5EF4-FFF2-40B4-BE49-F238E27FC236}">
                <a16:creationId xmlns:a16="http://schemas.microsoft.com/office/drawing/2014/main" id="{0721AE42-7DC3-49B3-9483-5A64D09CB56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D70186-3B58-4A7A-A67E-F037EDBA4276}"/>
              </a:ext>
            </a:extLst>
          </p:cNvPr>
          <p:cNvSpPr>
            <a:spLocks noGrp="1"/>
          </p:cNvSpPr>
          <p:nvPr>
            <p:ph type="sldNum" sz="quarter" idx="12"/>
          </p:nvPr>
        </p:nvSpPr>
        <p:spPr/>
        <p:txBody>
          <a:bodyPr/>
          <a:lstStyle/>
          <a:p>
            <a:fld id="{ADD5CF07-79C8-4E72-A94B-E59970A9391D}" type="slidenum">
              <a:rPr lang="en-GB" smtClean="0"/>
              <a:t>‹#›</a:t>
            </a:fld>
            <a:endParaRPr lang="en-GB" dirty="0"/>
          </a:p>
        </p:txBody>
      </p:sp>
    </p:spTree>
    <p:extLst>
      <p:ext uri="{BB962C8B-B14F-4D97-AF65-F5344CB8AC3E}">
        <p14:creationId xmlns:p14="http://schemas.microsoft.com/office/powerpoint/2010/main" val="792067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CF6FA-4428-4BA2-BF82-F609C42624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AA744F-BB51-4044-A428-1508556669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02A394-F3AB-48BB-9192-EBEAC0CDBB56}"/>
              </a:ext>
            </a:extLst>
          </p:cNvPr>
          <p:cNvSpPr>
            <a:spLocks noGrp="1"/>
          </p:cNvSpPr>
          <p:nvPr>
            <p:ph type="dt" sz="half" idx="10"/>
          </p:nvPr>
        </p:nvSpPr>
        <p:spPr/>
        <p:txBody>
          <a:bodyPr/>
          <a:lstStyle/>
          <a:p>
            <a:fld id="{0B1D819A-9112-4BBE-A72F-19375978F17D}" type="datetimeFigureOut">
              <a:rPr lang="en-GB" smtClean="0"/>
              <a:t>30/09/2019</a:t>
            </a:fld>
            <a:endParaRPr lang="en-GB" dirty="0"/>
          </a:p>
        </p:txBody>
      </p:sp>
      <p:sp>
        <p:nvSpPr>
          <p:cNvPr id="5" name="Footer Placeholder 4">
            <a:extLst>
              <a:ext uri="{FF2B5EF4-FFF2-40B4-BE49-F238E27FC236}">
                <a16:creationId xmlns:a16="http://schemas.microsoft.com/office/drawing/2014/main" id="{C3907987-BDE0-4AD6-9064-217D745965F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71CB4B9-EFA5-489E-ACED-22000AE19137}"/>
              </a:ext>
            </a:extLst>
          </p:cNvPr>
          <p:cNvSpPr>
            <a:spLocks noGrp="1"/>
          </p:cNvSpPr>
          <p:nvPr>
            <p:ph type="sldNum" sz="quarter" idx="12"/>
          </p:nvPr>
        </p:nvSpPr>
        <p:spPr/>
        <p:txBody>
          <a:bodyPr/>
          <a:lstStyle/>
          <a:p>
            <a:fld id="{ADD5CF07-79C8-4E72-A94B-E59970A9391D}" type="slidenum">
              <a:rPr lang="en-GB" smtClean="0"/>
              <a:t>‹#›</a:t>
            </a:fld>
            <a:endParaRPr lang="en-GB" dirty="0"/>
          </a:p>
        </p:txBody>
      </p:sp>
    </p:spTree>
    <p:extLst>
      <p:ext uri="{BB962C8B-B14F-4D97-AF65-F5344CB8AC3E}">
        <p14:creationId xmlns:p14="http://schemas.microsoft.com/office/powerpoint/2010/main" val="323259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5F8E4-2B7E-4F78-A31C-208840276A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FDAC28-7E29-4C9A-9026-595A2A7C5B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087F2-09B1-4476-B4B8-1CC31A623E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2DB89E-368F-4533-BA3F-58B576427083}"/>
              </a:ext>
            </a:extLst>
          </p:cNvPr>
          <p:cNvSpPr>
            <a:spLocks noGrp="1"/>
          </p:cNvSpPr>
          <p:nvPr>
            <p:ph type="dt" sz="half" idx="10"/>
          </p:nvPr>
        </p:nvSpPr>
        <p:spPr/>
        <p:txBody>
          <a:bodyPr/>
          <a:lstStyle/>
          <a:p>
            <a:fld id="{0B1D819A-9112-4BBE-A72F-19375978F17D}" type="datetimeFigureOut">
              <a:rPr lang="en-GB" smtClean="0"/>
              <a:t>30/09/2019</a:t>
            </a:fld>
            <a:endParaRPr lang="en-GB" dirty="0"/>
          </a:p>
        </p:txBody>
      </p:sp>
      <p:sp>
        <p:nvSpPr>
          <p:cNvPr id="6" name="Footer Placeholder 5">
            <a:extLst>
              <a:ext uri="{FF2B5EF4-FFF2-40B4-BE49-F238E27FC236}">
                <a16:creationId xmlns:a16="http://schemas.microsoft.com/office/drawing/2014/main" id="{8B9FD96D-27BE-487E-8225-3C419C7E1F6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DF4B4B5-05A5-4269-BB96-53C115E41CC1}"/>
              </a:ext>
            </a:extLst>
          </p:cNvPr>
          <p:cNvSpPr>
            <a:spLocks noGrp="1"/>
          </p:cNvSpPr>
          <p:nvPr>
            <p:ph type="sldNum" sz="quarter" idx="12"/>
          </p:nvPr>
        </p:nvSpPr>
        <p:spPr/>
        <p:txBody>
          <a:bodyPr/>
          <a:lstStyle/>
          <a:p>
            <a:fld id="{ADD5CF07-79C8-4E72-A94B-E59970A9391D}" type="slidenum">
              <a:rPr lang="en-GB" smtClean="0"/>
              <a:t>‹#›</a:t>
            </a:fld>
            <a:endParaRPr lang="en-GB" dirty="0"/>
          </a:p>
        </p:txBody>
      </p:sp>
    </p:spTree>
    <p:extLst>
      <p:ext uri="{BB962C8B-B14F-4D97-AF65-F5344CB8AC3E}">
        <p14:creationId xmlns:p14="http://schemas.microsoft.com/office/powerpoint/2010/main" val="1582760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C012A-DFEF-4B00-B379-F5D3253433B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299CA7-2353-426C-BE51-BD6DBFAB2D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4CF0F7-AC07-4990-8382-82E1B963E8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150197-A719-4C6F-85BD-62C27C7654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5E6E0B-5E74-4CC8-A740-30D03FCE4D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75282B-8928-46C7-AAE7-335AD22F6EEC}"/>
              </a:ext>
            </a:extLst>
          </p:cNvPr>
          <p:cNvSpPr>
            <a:spLocks noGrp="1"/>
          </p:cNvSpPr>
          <p:nvPr>
            <p:ph type="dt" sz="half" idx="10"/>
          </p:nvPr>
        </p:nvSpPr>
        <p:spPr/>
        <p:txBody>
          <a:bodyPr/>
          <a:lstStyle/>
          <a:p>
            <a:fld id="{0B1D819A-9112-4BBE-A72F-19375978F17D}" type="datetimeFigureOut">
              <a:rPr lang="en-GB" smtClean="0"/>
              <a:t>30/09/2019</a:t>
            </a:fld>
            <a:endParaRPr lang="en-GB" dirty="0"/>
          </a:p>
        </p:txBody>
      </p:sp>
      <p:sp>
        <p:nvSpPr>
          <p:cNvPr id="8" name="Footer Placeholder 7">
            <a:extLst>
              <a:ext uri="{FF2B5EF4-FFF2-40B4-BE49-F238E27FC236}">
                <a16:creationId xmlns:a16="http://schemas.microsoft.com/office/drawing/2014/main" id="{D6E7B243-D3B1-435F-91E2-4F1513ED28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E3482BE-0C2B-41BA-9965-CBCFAAAD59DB}"/>
              </a:ext>
            </a:extLst>
          </p:cNvPr>
          <p:cNvSpPr>
            <a:spLocks noGrp="1"/>
          </p:cNvSpPr>
          <p:nvPr>
            <p:ph type="sldNum" sz="quarter" idx="12"/>
          </p:nvPr>
        </p:nvSpPr>
        <p:spPr/>
        <p:txBody>
          <a:bodyPr/>
          <a:lstStyle/>
          <a:p>
            <a:fld id="{ADD5CF07-79C8-4E72-A94B-E59970A9391D}" type="slidenum">
              <a:rPr lang="en-GB" smtClean="0"/>
              <a:t>‹#›</a:t>
            </a:fld>
            <a:endParaRPr lang="en-GB" dirty="0"/>
          </a:p>
        </p:txBody>
      </p:sp>
    </p:spTree>
    <p:extLst>
      <p:ext uri="{BB962C8B-B14F-4D97-AF65-F5344CB8AC3E}">
        <p14:creationId xmlns:p14="http://schemas.microsoft.com/office/powerpoint/2010/main" val="2499602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2A9A4-F49C-401F-BA31-17B2EEFB54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363C690-419F-4546-813C-C321443ABFBE}"/>
              </a:ext>
            </a:extLst>
          </p:cNvPr>
          <p:cNvSpPr>
            <a:spLocks noGrp="1"/>
          </p:cNvSpPr>
          <p:nvPr>
            <p:ph type="dt" sz="half" idx="10"/>
          </p:nvPr>
        </p:nvSpPr>
        <p:spPr/>
        <p:txBody>
          <a:bodyPr/>
          <a:lstStyle/>
          <a:p>
            <a:fld id="{0B1D819A-9112-4BBE-A72F-19375978F17D}" type="datetimeFigureOut">
              <a:rPr lang="en-GB" smtClean="0"/>
              <a:t>30/09/2019</a:t>
            </a:fld>
            <a:endParaRPr lang="en-GB" dirty="0"/>
          </a:p>
        </p:txBody>
      </p:sp>
      <p:sp>
        <p:nvSpPr>
          <p:cNvPr id="4" name="Footer Placeholder 3">
            <a:extLst>
              <a:ext uri="{FF2B5EF4-FFF2-40B4-BE49-F238E27FC236}">
                <a16:creationId xmlns:a16="http://schemas.microsoft.com/office/drawing/2014/main" id="{2EECE62C-EBB9-40DF-BC37-54F15570906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5750EC6-FE09-4FE6-922E-5B2E1BB894E4}"/>
              </a:ext>
            </a:extLst>
          </p:cNvPr>
          <p:cNvSpPr>
            <a:spLocks noGrp="1"/>
          </p:cNvSpPr>
          <p:nvPr>
            <p:ph type="sldNum" sz="quarter" idx="12"/>
          </p:nvPr>
        </p:nvSpPr>
        <p:spPr/>
        <p:txBody>
          <a:bodyPr/>
          <a:lstStyle/>
          <a:p>
            <a:fld id="{ADD5CF07-79C8-4E72-A94B-E59970A9391D}" type="slidenum">
              <a:rPr lang="en-GB" smtClean="0"/>
              <a:t>‹#›</a:t>
            </a:fld>
            <a:endParaRPr lang="en-GB" dirty="0"/>
          </a:p>
        </p:txBody>
      </p:sp>
    </p:spTree>
    <p:extLst>
      <p:ext uri="{BB962C8B-B14F-4D97-AF65-F5344CB8AC3E}">
        <p14:creationId xmlns:p14="http://schemas.microsoft.com/office/powerpoint/2010/main" val="3184658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1D0D89-EB30-4CC2-9DA6-9843AB5B9DD4}"/>
              </a:ext>
            </a:extLst>
          </p:cNvPr>
          <p:cNvSpPr>
            <a:spLocks noGrp="1"/>
          </p:cNvSpPr>
          <p:nvPr>
            <p:ph type="dt" sz="half" idx="10"/>
          </p:nvPr>
        </p:nvSpPr>
        <p:spPr/>
        <p:txBody>
          <a:bodyPr/>
          <a:lstStyle/>
          <a:p>
            <a:fld id="{0B1D819A-9112-4BBE-A72F-19375978F17D}" type="datetimeFigureOut">
              <a:rPr lang="en-GB" smtClean="0"/>
              <a:t>30/09/2019</a:t>
            </a:fld>
            <a:endParaRPr lang="en-GB" dirty="0"/>
          </a:p>
        </p:txBody>
      </p:sp>
      <p:sp>
        <p:nvSpPr>
          <p:cNvPr id="3" name="Footer Placeholder 2">
            <a:extLst>
              <a:ext uri="{FF2B5EF4-FFF2-40B4-BE49-F238E27FC236}">
                <a16:creationId xmlns:a16="http://schemas.microsoft.com/office/drawing/2014/main" id="{6AB6C9DF-F43E-4C94-94AB-1215E0AD5A7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C492514-E49F-4B1E-9C43-A82C7E6B7719}"/>
              </a:ext>
            </a:extLst>
          </p:cNvPr>
          <p:cNvSpPr>
            <a:spLocks noGrp="1"/>
          </p:cNvSpPr>
          <p:nvPr>
            <p:ph type="sldNum" sz="quarter" idx="12"/>
          </p:nvPr>
        </p:nvSpPr>
        <p:spPr/>
        <p:txBody>
          <a:bodyPr/>
          <a:lstStyle/>
          <a:p>
            <a:fld id="{ADD5CF07-79C8-4E72-A94B-E59970A9391D}" type="slidenum">
              <a:rPr lang="en-GB" smtClean="0"/>
              <a:t>‹#›</a:t>
            </a:fld>
            <a:endParaRPr lang="en-GB" dirty="0"/>
          </a:p>
        </p:txBody>
      </p:sp>
    </p:spTree>
    <p:extLst>
      <p:ext uri="{BB962C8B-B14F-4D97-AF65-F5344CB8AC3E}">
        <p14:creationId xmlns:p14="http://schemas.microsoft.com/office/powerpoint/2010/main" val="1755945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6E928-DAE3-4D6D-901E-5ADF688D3E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CEE68C-EFE3-4F20-955C-3B5FFA8662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477B5D-C7B8-4E2D-866C-BFA61B42C4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E84887-890F-4888-9EC9-5DB04A5EED82}"/>
              </a:ext>
            </a:extLst>
          </p:cNvPr>
          <p:cNvSpPr>
            <a:spLocks noGrp="1"/>
          </p:cNvSpPr>
          <p:nvPr>
            <p:ph type="dt" sz="half" idx="10"/>
          </p:nvPr>
        </p:nvSpPr>
        <p:spPr/>
        <p:txBody>
          <a:bodyPr/>
          <a:lstStyle/>
          <a:p>
            <a:fld id="{0B1D819A-9112-4BBE-A72F-19375978F17D}" type="datetimeFigureOut">
              <a:rPr lang="en-GB" smtClean="0"/>
              <a:t>30/09/2019</a:t>
            </a:fld>
            <a:endParaRPr lang="en-GB" dirty="0"/>
          </a:p>
        </p:txBody>
      </p:sp>
      <p:sp>
        <p:nvSpPr>
          <p:cNvPr id="6" name="Footer Placeholder 5">
            <a:extLst>
              <a:ext uri="{FF2B5EF4-FFF2-40B4-BE49-F238E27FC236}">
                <a16:creationId xmlns:a16="http://schemas.microsoft.com/office/drawing/2014/main" id="{D00E8286-3FE9-4C02-9816-21FF2B96F6A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98E2A4D-6EF9-4B0F-807B-3FC51278A920}"/>
              </a:ext>
            </a:extLst>
          </p:cNvPr>
          <p:cNvSpPr>
            <a:spLocks noGrp="1"/>
          </p:cNvSpPr>
          <p:nvPr>
            <p:ph type="sldNum" sz="quarter" idx="12"/>
          </p:nvPr>
        </p:nvSpPr>
        <p:spPr/>
        <p:txBody>
          <a:bodyPr/>
          <a:lstStyle/>
          <a:p>
            <a:fld id="{ADD5CF07-79C8-4E72-A94B-E59970A9391D}" type="slidenum">
              <a:rPr lang="en-GB" smtClean="0"/>
              <a:t>‹#›</a:t>
            </a:fld>
            <a:endParaRPr lang="en-GB" dirty="0"/>
          </a:p>
        </p:txBody>
      </p:sp>
    </p:spTree>
    <p:extLst>
      <p:ext uri="{BB962C8B-B14F-4D97-AF65-F5344CB8AC3E}">
        <p14:creationId xmlns:p14="http://schemas.microsoft.com/office/powerpoint/2010/main" val="2899677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DD4C5-4E94-42DC-934C-D1EB4F3C04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327B24-AAA2-49C5-AE4D-F11DA12383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6B9BAEB-F730-43E4-A7CA-322BB5C067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98D459-8B60-4DC5-BD4D-B0A94FC4D362}"/>
              </a:ext>
            </a:extLst>
          </p:cNvPr>
          <p:cNvSpPr>
            <a:spLocks noGrp="1"/>
          </p:cNvSpPr>
          <p:nvPr>
            <p:ph type="dt" sz="half" idx="10"/>
          </p:nvPr>
        </p:nvSpPr>
        <p:spPr/>
        <p:txBody>
          <a:bodyPr/>
          <a:lstStyle/>
          <a:p>
            <a:fld id="{0B1D819A-9112-4BBE-A72F-19375978F17D}" type="datetimeFigureOut">
              <a:rPr lang="en-GB" smtClean="0"/>
              <a:t>30/09/2019</a:t>
            </a:fld>
            <a:endParaRPr lang="en-GB" dirty="0"/>
          </a:p>
        </p:txBody>
      </p:sp>
      <p:sp>
        <p:nvSpPr>
          <p:cNvPr id="6" name="Footer Placeholder 5">
            <a:extLst>
              <a:ext uri="{FF2B5EF4-FFF2-40B4-BE49-F238E27FC236}">
                <a16:creationId xmlns:a16="http://schemas.microsoft.com/office/drawing/2014/main" id="{E03D811F-D873-4D17-9CE4-86B9D49E954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95080B7-355D-4A45-AAA3-7EFDD12CD058}"/>
              </a:ext>
            </a:extLst>
          </p:cNvPr>
          <p:cNvSpPr>
            <a:spLocks noGrp="1"/>
          </p:cNvSpPr>
          <p:nvPr>
            <p:ph type="sldNum" sz="quarter" idx="12"/>
          </p:nvPr>
        </p:nvSpPr>
        <p:spPr/>
        <p:txBody>
          <a:bodyPr/>
          <a:lstStyle/>
          <a:p>
            <a:fld id="{ADD5CF07-79C8-4E72-A94B-E59970A9391D}" type="slidenum">
              <a:rPr lang="en-GB" smtClean="0"/>
              <a:t>‹#›</a:t>
            </a:fld>
            <a:endParaRPr lang="en-GB" dirty="0"/>
          </a:p>
        </p:txBody>
      </p:sp>
    </p:spTree>
    <p:extLst>
      <p:ext uri="{BB962C8B-B14F-4D97-AF65-F5344CB8AC3E}">
        <p14:creationId xmlns:p14="http://schemas.microsoft.com/office/powerpoint/2010/main" val="1977831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BFFFD-A253-44A1-9E22-747E30B431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74DFE-1EFB-45E4-A4DD-5C272E7143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462D2-63BB-4928-B257-A6C6C4B87F64}"/>
              </a:ext>
            </a:extLst>
          </p:cNvPr>
          <p:cNvSpPr>
            <a:spLocks noGrp="1"/>
          </p:cNvSpPr>
          <p:nvPr>
            <p:ph type="dt" sz="half" idx="10"/>
          </p:nvPr>
        </p:nvSpPr>
        <p:spPr/>
        <p:txBody>
          <a:bodyPr/>
          <a:lstStyle/>
          <a:p>
            <a:fld id="{0B1D819A-9112-4BBE-A72F-19375978F17D}" type="datetimeFigureOut">
              <a:rPr lang="en-GB" smtClean="0"/>
              <a:t>30/09/2019</a:t>
            </a:fld>
            <a:endParaRPr lang="en-GB" dirty="0"/>
          </a:p>
        </p:txBody>
      </p:sp>
      <p:sp>
        <p:nvSpPr>
          <p:cNvPr id="5" name="Footer Placeholder 4">
            <a:extLst>
              <a:ext uri="{FF2B5EF4-FFF2-40B4-BE49-F238E27FC236}">
                <a16:creationId xmlns:a16="http://schemas.microsoft.com/office/drawing/2014/main" id="{6B7F4F32-A7AE-4496-9EBB-12B80B621D5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113E9DF-D1A2-4A35-8DA3-3CA6553FCF96}"/>
              </a:ext>
            </a:extLst>
          </p:cNvPr>
          <p:cNvSpPr>
            <a:spLocks noGrp="1"/>
          </p:cNvSpPr>
          <p:nvPr>
            <p:ph type="sldNum" sz="quarter" idx="12"/>
          </p:nvPr>
        </p:nvSpPr>
        <p:spPr/>
        <p:txBody>
          <a:bodyPr/>
          <a:lstStyle/>
          <a:p>
            <a:fld id="{ADD5CF07-79C8-4E72-A94B-E59970A9391D}" type="slidenum">
              <a:rPr lang="en-GB" smtClean="0"/>
              <a:t>‹#›</a:t>
            </a:fld>
            <a:endParaRPr lang="en-GB" dirty="0"/>
          </a:p>
        </p:txBody>
      </p:sp>
    </p:spTree>
    <p:extLst>
      <p:ext uri="{BB962C8B-B14F-4D97-AF65-F5344CB8AC3E}">
        <p14:creationId xmlns:p14="http://schemas.microsoft.com/office/powerpoint/2010/main" val="897987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85CFAE-1D08-4CD8-85FF-711724F207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7829DE-8377-4D5A-A55E-207EBDF226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78883-F07E-4C31-B35B-8297C626079C}"/>
              </a:ext>
            </a:extLst>
          </p:cNvPr>
          <p:cNvSpPr>
            <a:spLocks noGrp="1"/>
          </p:cNvSpPr>
          <p:nvPr>
            <p:ph type="dt" sz="half" idx="10"/>
          </p:nvPr>
        </p:nvSpPr>
        <p:spPr/>
        <p:txBody>
          <a:bodyPr/>
          <a:lstStyle/>
          <a:p>
            <a:fld id="{0B1D819A-9112-4BBE-A72F-19375978F17D}" type="datetimeFigureOut">
              <a:rPr lang="en-GB" smtClean="0"/>
              <a:t>30/09/2019</a:t>
            </a:fld>
            <a:endParaRPr lang="en-GB" dirty="0"/>
          </a:p>
        </p:txBody>
      </p:sp>
      <p:sp>
        <p:nvSpPr>
          <p:cNvPr id="5" name="Footer Placeholder 4">
            <a:extLst>
              <a:ext uri="{FF2B5EF4-FFF2-40B4-BE49-F238E27FC236}">
                <a16:creationId xmlns:a16="http://schemas.microsoft.com/office/drawing/2014/main" id="{AF1121A2-7A53-43E2-809A-05E6A71359F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08AC991-D5DF-4D13-B42B-23392A308707}"/>
              </a:ext>
            </a:extLst>
          </p:cNvPr>
          <p:cNvSpPr>
            <a:spLocks noGrp="1"/>
          </p:cNvSpPr>
          <p:nvPr>
            <p:ph type="sldNum" sz="quarter" idx="12"/>
          </p:nvPr>
        </p:nvSpPr>
        <p:spPr/>
        <p:txBody>
          <a:bodyPr/>
          <a:lstStyle/>
          <a:p>
            <a:fld id="{ADD5CF07-79C8-4E72-A94B-E59970A9391D}" type="slidenum">
              <a:rPr lang="en-GB" smtClean="0"/>
              <a:t>‹#›</a:t>
            </a:fld>
            <a:endParaRPr lang="en-GB" dirty="0"/>
          </a:p>
        </p:txBody>
      </p:sp>
    </p:spTree>
    <p:extLst>
      <p:ext uri="{BB962C8B-B14F-4D97-AF65-F5344CB8AC3E}">
        <p14:creationId xmlns:p14="http://schemas.microsoft.com/office/powerpoint/2010/main" val="2441132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35491C-725D-4263-9761-7BC25FA332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769D90-8B54-4E2F-99A8-8C00596AFA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DF000F-7E4C-4147-9294-369EC54494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1D819A-9112-4BBE-A72F-19375978F17D}" type="datetimeFigureOut">
              <a:rPr lang="en-GB" smtClean="0"/>
              <a:t>30/09/2019</a:t>
            </a:fld>
            <a:endParaRPr lang="en-GB" dirty="0"/>
          </a:p>
        </p:txBody>
      </p:sp>
      <p:sp>
        <p:nvSpPr>
          <p:cNvPr id="5" name="Footer Placeholder 4">
            <a:extLst>
              <a:ext uri="{FF2B5EF4-FFF2-40B4-BE49-F238E27FC236}">
                <a16:creationId xmlns:a16="http://schemas.microsoft.com/office/drawing/2014/main" id="{A581417E-ABDD-45F8-BC40-609A2EF425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D36EDB2-35C4-44F0-AB9A-9173EF8B0A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D5CF07-79C8-4E72-A94B-E59970A9391D}" type="slidenum">
              <a:rPr lang="en-GB" smtClean="0"/>
              <a:t>‹#›</a:t>
            </a:fld>
            <a:endParaRPr lang="en-GB" dirty="0"/>
          </a:p>
        </p:txBody>
      </p:sp>
    </p:spTree>
    <p:extLst>
      <p:ext uri="{BB962C8B-B14F-4D97-AF65-F5344CB8AC3E}">
        <p14:creationId xmlns:p14="http://schemas.microsoft.com/office/powerpoint/2010/main" val="30682278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BC8C5-27B2-4AB3-9D02-45C89FE422AD}"/>
              </a:ext>
            </a:extLst>
          </p:cNvPr>
          <p:cNvSpPr>
            <a:spLocks noGrp="1"/>
          </p:cNvSpPr>
          <p:nvPr>
            <p:ph type="ctrTitle"/>
          </p:nvPr>
        </p:nvSpPr>
        <p:spPr/>
        <p:txBody>
          <a:bodyPr/>
          <a:lstStyle/>
          <a:p>
            <a:r>
              <a:rPr lang="en-GB" dirty="0"/>
              <a:t>Marketing In Practice</a:t>
            </a:r>
          </a:p>
        </p:txBody>
      </p:sp>
      <p:sp>
        <p:nvSpPr>
          <p:cNvPr id="3" name="Subtitle 2">
            <a:extLst>
              <a:ext uri="{FF2B5EF4-FFF2-40B4-BE49-F238E27FC236}">
                <a16:creationId xmlns:a16="http://schemas.microsoft.com/office/drawing/2014/main" id="{DB6C3D94-1F84-4964-8AC6-228AD5EB9305}"/>
              </a:ext>
            </a:extLst>
          </p:cNvPr>
          <p:cNvSpPr>
            <a:spLocks noGrp="1"/>
          </p:cNvSpPr>
          <p:nvPr>
            <p:ph type="subTitle" idx="1"/>
          </p:nvPr>
        </p:nvSpPr>
        <p:spPr/>
        <p:txBody>
          <a:bodyPr/>
          <a:lstStyle/>
          <a:p>
            <a:endParaRPr lang="en-GB" dirty="0"/>
          </a:p>
        </p:txBody>
      </p:sp>
      <p:pic>
        <p:nvPicPr>
          <p:cNvPr id="5" name="Picture 4">
            <a:extLst>
              <a:ext uri="{FF2B5EF4-FFF2-40B4-BE49-F238E27FC236}">
                <a16:creationId xmlns:a16="http://schemas.microsoft.com/office/drawing/2014/main" id="{BB14CB99-5254-4DFE-826D-95D5E0B4093E}"/>
              </a:ext>
            </a:extLst>
          </p:cNvPr>
          <p:cNvPicPr>
            <a:picLocks noChangeAspect="1"/>
          </p:cNvPicPr>
          <p:nvPr/>
        </p:nvPicPr>
        <p:blipFill rotWithShape="1">
          <a:blip r:embed="rId2">
            <a:extLst>
              <a:ext uri="{28A0092B-C50C-407E-A947-70E740481C1C}">
                <a14:useLocalDpi xmlns:a14="http://schemas.microsoft.com/office/drawing/2010/main" val="0"/>
              </a:ext>
            </a:extLst>
          </a:blip>
          <a:srcRect l="1" r="1" b="3949"/>
          <a:stretch/>
        </p:blipFill>
        <p:spPr>
          <a:xfrm>
            <a:off x="1" y="-618978"/>
            <a:ext cx="12191999" cy="7476978"/>
          </a:xfrm>
          <a:prstGeom prst="rect">
            <a:avLst/>
          </a:prstGeom>
        </p:spPr>
      </p:pic>
      <p:sp>
        <p:nvSpPr>
          <p:cNvPr id="6" name="TextBox 5">
            <a:extLst>
              <a:ext uri="{FF2B5EF4-FFF2-40B4-BE49-F238E27FC236}">
                <a16:creationId xmlns:a16="http://schemas.microsoft.com/office/drawing/2014/main" id="{BBFA37F8-3E21-425F-AAC7-1B124F7B0605}"/>
              </a:ext>
            </a:extLst>
          </p:cNvPr>
          <p:cNvSpPr txBox="1"/>
          <p:nvPr/>
        </p:nvSpPr>
        <p:spPr>
          <a:xfrm>
            <a:off x="2640037" y="4600135"/>
            <a:ext cx="6911926" cy="1107996"/>
          </a:xfrm>
          <a:prstGeom prst="rect">
            <a:avLst/>
          </a:prstGeom>
          <a:noFill/>
        </p:spPr>
        <p:txBody>
          <a:bodyPr wrap="square" rtlCol="0">
            <a:spAutoFit/>
          </a:bodyPr>
          <a:lstStyle/>
          <a:p>
            <a:pPr algn="ctr"/>
            <a:r>
              <a:rPr lang="en-GB" sz="6600" dirty="0"/>
              <a:t>IN PRACTICE</a:t>
            </a:r>
          </a:p>
        </p:txBody>
      </p:sp>
    </p:spTree>
    <p:extLst>
      <p:ext uri="{BB962C8B-B14F-4D97-AF65-F5344CB8AC3E}">
        <p14:creationId xmlns:p14="http://schemas.microsoft.com/office/powerpoint/2010/main" val="40620110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401AD-51CE-4B1B-ABA8-99A241075922}"/>
              </a:ext>
            </a:extLst>
          </p:cNvPr>
          <p:cNvSpPr>
            <a:spLocks noGrp="1"/>
          </p:cNvSpPr>
          <p:nvPr>
            <p:ph type="title"/>
          </p:nvPr>
        </p:nvSpPr>
        <p:spPr/>
        <p:txBody>
          <a:bodyPr/>
          <a:lstStyle/>
          <a:p>
            <a:r>
              <a:rPr lang="en-GB" b="1" u="sng" dirty="0"/>
              <a:t>What To Expect</a:t>
            </a:r>
          </a:p>
        </p:txBody>
      </p:sp>
      <p:sp>
        <p:nvSpPr>
          <p:cNvPr id="3" name="Content Placeholder 2">
            <a:extLst>
              <a:ext uri="{FF2B5EF4-FFF2-40B4-BE49-F238E27FC236}">
                <a16:creationId xmlns:a16="http://schemas.microsoft.com/office/drawing/2014/main" id="{8D2ED92C-88BA-4B66-A9FC-DA75600BCACF}"/>
              </a:ext>
            </a:extLst>
          </p:cNvPr>
          <p:cNvSpPr>
            <a:spLocks noGrp="1"/>
          </p:cNvSpPr>
          <p:nvPr>
            <p:ph idx="1"/>
          </p:nvPr>
        </p:nvSpPr>
        <p:spPr/>
        <p:txBody>
          <a:bodyPr/>
          <a:lstStyle/>
          <a:p>
            <a:r>
              <a:rPr lang="en-GB" dirty="0"/>
              <a:t>9am-11am every Tuesday, 2pm-4pm every Thursday</a:t>
            </a:r>
          </a:p>
          <a:p>
            <a:r>
              <a:rPr lang="en-GB" dirty="0"/>
              <a:t>To allow for late arrivals, 9am-9:15am on Tuesday will be a Q&amp;A. If You do arrive late, please sneak in quietly!</a:t>
            </a:r>
          </a:p>
          <a:p>
            <a:r>
              <a:rPr lang="en-GB" dirty="0"/>
              <a:t>There will be 2 assessments, one 5 minute talk and one 2000 word report</a:t>
            </a:r>
          </a:p>
          <a:p>
            <a:r>
              <a:rPr lang="en-GB" dirty="0"/>
              <a:t>This module will be taught by Sarah Campodonic, s.campodonic@UWTSD.ac.uk</a:t>
            </a:r>
          </a:p>
        </p:txBody>
      </p:sp>
    </p:spTree>
    <p:extLst>
      <p:ext uri="{BB962C8B-B14F-4D97-AF65-F5344CB8AC3E}">
        <p14:creationId xmlns:p14="http://schemas.microsoft.com/office/powerpoint/2010/main" val="3877280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027C2-F745-4855-859D-23C3CC177A94}"/>
              </a:ext>
            </a:extLst>
          </p:cNvPr>
          <p:cNvSpPr>
            <a:spLocks noGrp="1"/>
          </p:cNvSpPr>
          <p:nvPr>
            <p:ph type="title"/>
          </p:nvPr>
        </p:nvSpPr>
        <p:spPr/>
        <p:txBody>
          <a:bodyPr/>
          <a:lstStyle/>
          <a:p>
            <a:r>
              <a:rPr lang="en-GB" b="1" u="sng" dirty="0"/>
              <a:t>My Promise To You  </a:t>
            </a:r>
          </a:p>
        </p:txBody>
      </p:sp>
      <p:sp>
        <p:nvSpPr>
          <p:cNvPr id="3" name="Content Placeholder 2">
            <a:extLst>
              <a:ext uri="{FF2B5EF4-FFF2-40B4-BE49-F238E27FC236}">
                <a16:creationId xmlns:a16="http://schemas.microsoft.com/office/drawing/2014/main" id="{A77EF3C6-90F6-4EB3-BB4F-C844373357CE}"/>
              </a:ext>
            </a:extLst>
          </p:cNvPr>
          <p:cNvSpPr>
            <a:spLocks noGrp="1"/>
          </p:cNvSpPr>
          <p:nvPr>
            <p:ph idx="1"/>
          </p:nvPr>
        </p:nvSpPr>
        <p:spPr/>
        <p:txBody>
          <a:bodyPr/>
          <a:lstStyle/>
          <a:p>
            <a:r>
              <a:rPr lang="en-GB" dirty="0"/>
              <a:t>I will make the sessions as lively and interactive as possible</a:t>
            </a:r>
          </a:p>
          <a:p>
            <a:r>
              <a:rPr lang="en-GB" dirty="0"/>
              <a:t>I believe that there is no such thing as a silly question. Please ask away! </a:t>
            </a:r>
          </a:p>
          <a:p>
            <a:r>
              <a:rPr lang="en-GB" dirty="0"/>
              <a:t>The content we cover  will be </a:t>
            </a:r>
            <a:r>
              <a:rPr lang="en-GB" i="1" u="sng" dirty="0"/>
              <a:t>extremely</a:t>
            </a:r>
            <a:r>
              <a:rPr lang="en-GB" dirty="0"/>
              <a:t> useful in the workplace</a:t>
            </a:r>
          </a:p>
          <a:p>
            <a:r>
              <a:rPr lang="en-GB" dirty="0"/>
              <a:t>I will try and give you examples and case studies which relate to industries that you are interested in</a:t>
            </a:r>
          </a:p>
          <a:p>
            <a:pPr marL="0" indent="0">
              <a:buNone/>
            </a:pPr>
            <a:endParaRPr lang="en-GB" dirty="0"/>
          </a:p>
        </p:txBody>
      </p:sp>
    </p:spTree>
    <p:extLst>
      <p:ext uri="{BB962C8B-B14F-4D97-AF65-F5344CB8AC3E}">
        <p14:creationId xmlns:p14="http://schemas.microsoft.com/office/powerpoint/2010/main" val="1875971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796A4-0F93-472E-8A68-A3CAF0FA0E1F}"/>
              </a:ext>
            </a:extLst>
          </p:cNvPr>
          <p:cNvSpPr>
            <a:spLocks noGrp="1"/>
          </p:cNvSpPr>
          <p:nvPr>
            <p:ph type="title"/>
          </p:nvPr>
        </p:nvSpPr>
        <p:spPr/>
        <p:txBody>
          <a:bodyPr/>
          <a:lstStyle/>
          <a:p>
            <a:r>
              <a:rPr lang="en-GB" b="1" u="sng" dirty="0"/>
              <a:t>Your Promise To Me</a:t>
            </a:r>
          </a:p>
        </p:txBody>
      </p:sp>
      <p:sp>
        <p:nvSpPr>
          <p:cNvPr id="3" name="Content Placeholder 2">
            <a:extLst>
              <a:ext uri="{FF2B5EF4-FFF2-40B4-BE49-F238E27FC236}">
                <a16:creationId xmlns:a16="http://schemas.microsoft.com/office/drawing/2014/main" id="{131DEA41-A296-482C-9D1A-4F34BC641972}"/>
              </a:ext>
            </a:extLst>
          </p:cNvPr>
          <p:cNvSpPr>
            <a:spLocks noGrp="1"/>
          </p:cNvSpPr>
          <p:nvPr>
            <p:ph idx="1"/>
          </p:nvPr>
        </p:nvSpPr>
        <p:spPr/>
        <p:txBody>
          <a:bodyPr/>
          <a:lstStyle/>
          <a:p>
            <a:r>
              <a:rPr lang="en-GB" dirty="0"/>
              <a:t>Please attend as many lectures as possible</a:t>
            </a:r>
          </a:p>
          <a:p>
            <a:r>
              <a:rPr lang="en-GB" dirty="0"/>
              <a:t>You should be doing a lot of self study</a:t>
            </a:r>
          </a:p>
          <a:p>
            <a:r>
              <a:rPr lang="en-GB" dirty="0"/>
              <a:t>Join in the conversation, both in class and on Moodle</a:t>
            </a:r>
          </a:p>
          <a:p>
            <a:r>
              <a:rPr lang="en-GB" dirty="0"/>
              <a:t>Start your assignments early</a:t>
            </a:r>
          </a:p>
        </p:txBody>
      </p:sp>
    </p:spTree>
    <p:extLst>
      <p:ext uri="{BB962C8B-B14F-4D97-AF65-F5344CB8AC3E}">
        <p14:creationId xmlns:p14="http://schemas.microsoft.com/office/powerpoint/2010/main" val="426889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C91A1-E1ED-40DC-A633-D87ED64804E2}"/>
              </a:ext>
            </a:extLst>
          </p:cNvPr>
          <p:cNvSpPr>
            <a:spLocks noGrp="1"/>
          </p:cNvSpPr>
          <p:nvPr>
            <p:ph type="title"/>
          </p:nvPr>
        </p:nvSpPr>
        <p:spPr/>
        <p:txBody>
          <a:bodyPr/>
          <a:lstStyle/>
          <a:p>
            <a:r>
              <a:rPr lang="en-GB" b="1" u="sng" dirty="0"/>
              <a:t>Nice To Meet you….. </a:t>
            </a:r>
          </a:p>
        </p:txBody>
      </p:sp>
      <p:sp>
        <p:nvSpPr>
          <p:cNvPr id="3" name="Content Placeholder 2">
            <a:extLst>
              <a:ext uri="{FF2B5EF4-FFF2-40B4-BE49-F238E27FC236}">
                <a16:creationId xmlns:a16="http://schemas.microsoft.com/office/drawing/2014/main" id="{62CD4C23-9698-4488-990D-5333E2F3C95F}"/>
              </a:ext>
            </a:extLst>
          </p:cNvPr>
          <p:cNvSpPr>
            <a:spLocks noGrp="1"/>
          </p:cNvSpPr>
          <p:nvPr>
            <p:ph idx="1"/>
          </p:nvPr>
        </p:nvSpPr>
        <p:spPr/>
        <p:txBody>
          <a:bodyPr/>
          <a:lstStyle/>
          <a:p>
            <a:r>
              <a:rPr lang="en-GB" dirty="0"/>
              <a:t>What’s your name</a:t>
            </a:r>
          </a:p>
          <a:p>
            <a:r>
              <a:rPr lang="en-GB" dirty="0"/>
              <a:t>Have you ever worked in a marketing team before? ( it doesn’t matter if you haven’t)</a:t>
            </a:r>
          </a:p>
          <a:p>
            <a:r>
              <a:rPr lang="en-GB" dirty="0"/>
              <a:t>What’s your dream marketing job and why? </a:t>
            </a:r>
          </a:p>
          <a:p>
            <a:endParaRPr lang="en-GB" dirty="0"/>
          </a:p>
          <a:p>
            <a:endParaRPr lang="en-GB" dirty="0"/>
          </a:p>
        </p:txBody>
      </p:sp>
    </p:spTree>
    <p:extLst>
      <p:ext uri="{BB962C8B-B14F-4D97-AF65-F5344CB8AC3E}">
        <p14:creationId xmlns:p14="http://schemas.microsoft.com/office/powerpoint/2010/main" val="2343999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FD5F0-F13E-4B17-AF0F-4F8EF2EBB877}"/>
              </a:ext>
            </a:extLst>
          </p:cNvPr>
          <p:cNvSpPr>
            <a:spLocks noGrp="1"/>
          </p:cNvSpPr>
          <p:nvPr>
            <p:ph type="title"/>
          </p:nvPr>
        </p:nvSpPr>
        <p:spPr/>
        <p:txBody>
          <a:bodyPr/>
          <a:lstStyle/>
          <a:p>
            <a:r>
              <a:rPr lang="en-GB" b="1" u="sng" dirty="0"/>
              <a:t>About Marketing In Practice</a:t>
            </a:r>
          </a:p>
        </p:txBody>
      </p:sp>
      <p:sp>
        <p:nvSpPr>
          <p:cNvPr id="3" name="Content Placeholder 2">
            <a:extLst>
              <a:ext uri="{FF2B5EF4-FFF2-40B4-BE49-F238E27FC236}">
                <a16:creationId xmlns:a16="http://schemas.microsoft.com/office/drawing/2014/main" id="{446E1CA4-FA24-483C-9D0B-F26E1AE5BB82}"/>
              </a:ext>
            </a:extLst>
          </p:cNvPr>
          <p:cNvSpPr>
            <a:spLocks noGrp="1"/>
          </p:cNvSpPr>
          <p:nvPr>
            <p:ph idx="1"/>
          </p:nvPr>
        </p:nvSpPr>
        <p:spPr/>
        <p:txBody>
          <a:bodyPr>
            <a:normAutofit fontScale="92500" lnSpcReduction="20000"/>
          </a:bodyPr>
          <a:lstStyle/>
          <a:p>
            <a:pPr marL="0" indent="0">
              <a:buNone/>
            </a:pPr>
            <a:r>
              <a:rPr lang="en-GB" b="1" dirty="0"/>
              <a:t>AIM(S)</a:t>
            </a:r>
            <a:endParaRPr lang="en-GB" dirty="0"/>
          </a:p>
          <a:p>
            <a:r>
              <a:rPr lang="en-GB" dirty="0"/>
              <a:t>To prepare students for the workplace by focusing on the identification and implementation of key marketing responsibilities that add value to the organisation and the customer.</a:t>
            </a:r>
          </a:p>
          <a:p>
            <a:pPr marL="0" indent="0">
              <a:buNone/>
            </a:pPr>
            <a:r>
              <a:rPr lang="en-GB" b="1" dirty="0"/>
              <a:t> </a:t>
            </a:r>
            <a:endParaRPr lang="en-GB" dirty="0"/>
          </a:p>
          <a:p>
            <a:pPr marL="0" indent="0">
              <a:buNone/>
            </a:pPr>
            <a:r>
              <a:rPr lang="en-GB" b="1" dirty="0"/>
              <a:t>LEARNING OUTCOMES</a:t>
            </a:r>
            <a:endParaRPr lang="en-GB" dirty="0"/>
          </a:p>
          <a:p>
            <a:pPr fontAlgn="base" hangingPunct="0"/>
            <a:r>
              <a:rPr lang="en-GB" dirty="0"/>
              <a:t>Upon the successful completion of this module, the student should be able to:</a:t>
            </a:r>
          </a:p>
          <a:p>
            <a:pPr lvl="0" fontAlgn="base" hangingPunct="0"/>
            <a:r>
              <a:rPr lang="en-GB" dirty="0"/>
              <a:t>Produce and organise effectively and efficiently marketing outputs that meet key strategic opportunities identified by the business.</a:t>
            </a:r>
          </a:p>
          <a:p>
            <a:pPr lvl="0" fontAlgn="base" hangingPunct="0"/>
            <a:r>
              <a:rPr lang="en-GB" dirty="0"/>
              <a:t>Develop tactical programmes that will impact the organisations positioning in the marketplace positively.</a:t>
            </a:r>
          </a:p>
          <a:p>
            <a:pPr marL="0" indent="0">
              <a:buNone/>
            </a:pPr>
            <a:endParaRPr lang="en-GB" dirty="0"/>
          </a:p>
        </p:txBody>
      </p:sp>
    </p:spTree>
    <p:extLst>
      <p:ext uri="{BB962C8B-B14F-4D97-AF65-F5344CB8AC3E}">
        <p14:creationId xmlns:p14="http://schemas.microsoft.com/office/powerpoint/2010/main" val="1038727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94508-DA8D-498E-942C-64DFCD49F87D}"/>
              </a:ext>
            </a:extLst>
          </p:cNvPr>
          <p:cNvSpPr>
            <a:spLocks noGrp="1"/>
          </p:cNvSpPr>
          <p:nvPr>
            <p:ph type="title"/>
          </p:nvPr>
        </p:nvSpPr>
        <p:spPr/>
        <p:txBody>
          <a:bodyPr/>
          <a:lstStyle/>
          <a:p>
            <a:r>
              <a:rPr lang="en-GB" b="1" u="sng" dirty="0"/>
              <a:t>What Are We Going To Cover?</a:t>
            </a:r>
          </a:p>
        </p:txBody>
      </p:sp>
      <p:sp>
        <p:nvSpPr>
          <p:cNvPr id="3" name="Content Placeholder 2">
            <a:extLst>
              <a:ext uri="{FF2B5EF4-FFF2-40B4-BE49-F238E27FC236}">
                <a16:creationId xmlns:a16="http://schemas.microsoft.com/office/drawing/2014/main" id="{86D7ECBD-09B8-46A6-9F0F-472D32A3039D}"/>
              </a:ext>
            </a:extLst>
          </p:cNvPr>
          <p:cNvSpPr>
            <a:spLocks noGrp="1"/>
          </p:cNvSpPr>
          <p:nvPr>
            <p:ph idx="1"/>
          </p:nvPr>
        </p:nvSpPr>
        <p:spPr/>
        <p:txBody>
          <a:bodyPr>
            <a:normAutofit lnSpcReduction="10000"/>
          </a:bodyPr>
          <a:lstStyle/>
          <a:p>
            <a:r>
              <a:rPr lang="en-GB" dirty="0"/>
              <a:t>An overview of modern marketing teams</a:t>
            </a:r>
          </a:p>
          <a:p>
            <a:r>
              <a:rPr lang="en-GB" dirty="0"/>
              <a:t>Proactive Public Relations</a:t>
            </a:r>
          </a:p>
          <a:p>
            <a:r>
              <a:rPr lang="en-GB" dirty="0"/>
              <a:t>Reactive Public Relations</a:t>
            </a:r>
          </a:p>
          <a:p>
            <a:r>
              <a:rPr lang="en-GB" dirty="0"/>
              <a:t>Brand</a:t>
            </a:r>
          </a:p>
          <a:p>
            <a:r>
              <a:rPr lang="en-GB" dirty="0"/>
              <a:t>Marketing strategy and planning</a:t>
            </a:r>
          </a:p>
          <a:p>
            <a:r>
              <a:rPr lang="en-GB" dirty="0"/>
              <a:t>Data at the heart of marketing decisions</a:t>
            </a:r>
          </a:p>
          <a:p>
            <a:r>
              <a:rPr lang="en-GB" dirty="0"/>
              <a:t>Social Media ( Across 2 lectures) </a:t>
            </a:r>
          </a:p>
          <a:p>
            <a:r>
              <a:rPr lang="en-GB" dirty="0"/>
              <a:t>The Customer </a:t>
            </a:r>
          </a:p>
          <a:p>
            <a:r>
              <a:rPr lang="en-GB" dirty="0"/>
              <a:t>ATL Marketing ( TV, Radio, Print) </a:t>
            </a:r>
          </a:p>
          <a:p>
            <a:endParaRPr lang="en-GB" dirty="0"/>
          </a:p>
          <a:p>
            <a:pPr marL="0" indent="0">
              <a:buNone/>
            </a:pPr>
            <a:endParaRPr lang="en-GB" dirty="0"/>
          </a:p>
        </p:txBody>
      </p:sp>
    </p:spTree>
    <p:extLst>
      <p:ext uri="{BB962C8B-B14F-4D97-AF65-F5344CB8AC3E}">
        <p14:creationId xmlns:p14="http://schemas.microsoft.com/office/powerpoint/2010/main" val="1831409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18DD1-DE05-485B-94D3-0A4FBA1EB319}"/>
              </a:ext>
            </a:extLst>
          </p:cNvPr>
          <p:cNvSpPr>
            <a:spLocks noGrp="1"/>
          </p:cNvSpPr>
          <p:nvPr>
            <p:ph type="title"/>
          </p:nvPr>
        </p:nvSpPr>
        <p:spPr/>
        <p:txBody>
          <a:bodyPr/>
          <a:lstStyle/>
          <a:p>
            <a:r>
              <a:rPr lang="en-GB" b="1" u="sng" dirty="0"/>
              <a:t>What Are We Going To Cover?</a:t>
            </a:r>
          </a:p>
        </p:txBody>
      </p:sp>
      <p:sp>
        <p:nvSpPr>
          <p:cNvPr id="3" name="Content Placeholder 2">
            <a:extLst>
              <a:ext uri="{FF2B5EF4-FFF2-40B4-BE49-F238E27FC236}">
                <a16:creationId xmlns:a16="http://schemas.microsoft.com/office/drawing/2014/main" id="{1C3BE8A6-641B-4B1A-B735-23C9FE7854D5}"/>
              </a:ext>
            </a:extLst>
          </p:cNvPr>
          <p:cNvSpPr>
            <a:spLocks noGrp="1"/>
          </p:cNvSpPr>
          <p:nvPr>
            <p:ph idx="1"/>
          </p:nvPr>
        </p:nvSpPr>
        <p:spPr/>
        <p:txBody>
          <a:bodyPr/>
          <a:lstStyle/>
          <a:p>
            <a:r>
              <a:rPr lang="en-GB" dirty="0"/>
              <a:t>Other digital media channels</a:t>
            </a:r>
          </a:p>
          <a:p>
            <a:r>
              <a:rPr lang="en-GB" dirty="0"/>
              <a:t>Media planning</a:t>
            </a:r>
          </a:p>
          <a:p>
            <a:r>
              <a:rPr lang="en-GB" dirty="0"/>
              <a:t>Web creation and management</a:t>
            </a:r>
          </a:p>
          <a:p>
            <a:r>
              <a:rPr lang="en-GB" dirty="0"/>
              <a:t>Campaigns</a:t>
            </a:r>
          </a:p>
          <a:p>
            <a:r>
              <a:rPr lang="en-GB" dirty="0"/>
              <a:t>Creativity, targeting and timings</a:t>
            </a:r>
          </a:p>
          <a:p>
            <a:r>
              <a:rPr lang="en-GB" dirty="0"/>
              <a:t>Campaigns in action</a:t>
            </a:r>
          </a:p>
          <a:p>
            <a:r>
              <a:rPr lang="en-GB" dirty="0"/>
              <a:t>Q&amp;A with a marketing professionals</a:t>
            </a:r>
          </a:p>
          <a:p>
            <a:endParaRPr lang="en-GB" dirty="0"/>
          </a:p>
        </p:txBody>
      </p:sp>
    </p:spTree>
    <p:extLst>
      <p:ext uri="{BB962C8B-B14F-4D97-AF65-F5344CB8AC3E}">
        <p14:creationId xmlns:p14="http://schemas.microsoft.com/office/powerpoint/2010/main" val="1823938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F8519-BE1D-407D-BE19-0EFB2452AAB1}"/>
              </a:ext>
            </a:extLst>
          </p:cNvPr>
          <p:cNvSpPr>
            <a:spLocks noGrp="1"/>
          </p:cNvSpPr>
          <p:nvPr>
            <p:ph type="title"/>
          </p:nvPr>
        </p:nvSpPr>
        <p:spPr/>
        <p:txBody>
          <a:bodyPr/>
          <a:lstStyle/>
          <a:p>
            <a:r>
              <a:rPr lang="en-GB" b="1" u="sng" dirty="0"/>
              <a:t>Assessment 1</a:t>
            </a:r>
          </a:p>
        </p:txBody>
      </p:sp>
      <p:sp>
        <p:nvSpPr>
          <p:cNvPr id="3" name="Content Placeholder 2">
            <a:extLst>
              <a:ext uri="{FF2B5EF4-FFF2-40B4-BE49-F238E27FC236}">
                <a16:creationId xmlns:a16="http://schemas.microsoft.com/office/drawing/2014/main" id="{B50C6AC6-E710-487A-A00A-16354C2E516A}"/>
              </a:ext>
            </a:extLst>
          </p:cNvPr>
          <p:cNvSpPr>
            <a:spLocks noGrp="1"/>
          </p:cNvSpPr>
          <p:nvPr>
            <p:ph idx="1"/>
          </p:nvPr>
        </p:nvSpPr>
        <p:spPr>
          <a:xfrm>
            <a:off x="838200" y="1547446"/>
            <a:ext cx="10515600" cy="4629517"/>
          </a:xfrm>
        </p:spPr>
        <p:txBody>
          <a:bodyPr>
            <a:normAutofit fontScale="55000" lnSpcReduction="20000"/>
          </a:bodyPr>
          <a:lstStyle/>
          <a:p>
            <a:pPr marL="0" indent="0" fontAlgn="base">
              <a:buNone/>
            </a:pPr>
            <a:r>
              <a:rPr lang="en-GB" dirty="0"/>
              <a:t>You are the UK PR Manager for a fast moving consumer good (FMCG) company. Your organisation has recently launched a new chocolate bar, their first new product in 5 years. The launch has been successful and initial sales have been positive. Unfortunately due to some ingredients not being declared on the label the organisation must recall a batch of the chocolate bars.  </a:t>
            </a:r>
          </a:p>
          <a:p>
            <a:pPr marL="0" indent="0" fontAlgn="base">
              <a:buNone/>
            </a:pPr>
            <a:r>
              <a:rPr lang="en-GB" dirty="0"/>
              <a:t>You have been asked by the senior management team (SMT) to prepare a 5 minute presentation detailing how the PR team is going to deal with the negative PR from the recall.  </a:t>
            </a:r>
          </a:p>
          <a:p>
            <a:pPr marL="0" indent="0" fontAlgn="base">
              <a:buNone/>
            </a:pPr>
            <a:r>
              <a:rPr lang="en-GB" dirty="0"/>
              <a:t>Your presentation should address the following: </a:t>
            </a:r>
          </a:p>
          <a:p>
            <a:pPr marL="0" indent="0" fontAlgn="base">
              <a:buNone/>
            </a:pPr>
            <a:endParaRPr lang="en-GB" dirty="0"/>
          </a:p>
          <a:p>
            <a:pPr fontAlgn="base"/>
            <a:r>
              <a:rPr lang="en-GB" dirty="0"/>
              <a:t>Identification of key issues and stakeholders involved.  </a:t>
            </a:r>
          </a:p>
          <a:p>
            <a:pPr fontAlgn="base"/>
            <a:r>
              <a:rPr lang="en-GB" dirty="0"/>
              <a:t>Key messages for recall  </a:t>
            </a:r>
          </a:p>
          <a:p>
            <a:pPr fontAlgn="base"/>
            <a:r>
              <a:rPr lang="en-GB" dirty="0"/>
              <a:t>Communications channels to be used </a:t>
            </a:r>
          </a:p>
          <a:p>
            <a:pPr fontAlgn="base"/>
            <a:r>
              <a:rPr lang="en-GB" dirty="0"/>
              <a:t>Tools for monitoring  </a:t>
            </a:r>
          </a:p>
          <a:p>
            <a:pPr fontAlgn="base"/>
            <a:r>
              <a:rPr lang="en-GB" dirty="0"/>
              <a:t>Repositioning message  </a:t>
            </a:r>
          </a:p>
          <a:p>
            <a:pPr marL="0" indent="0" fontAlgn="base">
              <a:buNone/>
            </a:pPr>
            <a:endParaRPr lang="en-GB" dirty="0"/>
          </a:p>
          <a:p>
            <a:pPr marL="0" indent="0" fontAlgn="base">
              <a:buNone/>
            </a:pPr>
            <a:r>
              <a:rPr lang="en-GB" b="1" u="sng" dirty="0"/>
              <a:t>Assessment format and weighting</a:t>
            </a:r>
            <a:r>
              <a:rPr lang="en-GB" dirty="0"/>
              <a:t>  </a:t>
            </a:r>
          </a:p>
          <a:p>
            <a:pPr marL="0" indent="0" fontAlgn="base">
              <a:buNone/>
            </a:pPr>
            <a:r>
              <a:rPr lang="en-GB" dirty="0"/>
              <a:t>This is an individual presentation of not more than 5 mins and is worth 50% of the available marks for this module. Presentations will take place in class on the advertised date. You may use PowerPoint or alternative presentation media to support your presentation, please upload this to </a:t>
            </a:r>
            <a:r>
              <a:rPr lang="en-GB" dirty="0" err="1"/>
              <a:t>turnitin</a:t>
            </a:r>
            <a:r>
              <a:rPr lang="en-GB" dirty="0"/>
              <a:t> before 11.59 on the day of your presentation </a:t>
            </a:r>
          </a:p>
          <a:p>
            <a:pPr marL="0" indent="0">
              <a:buNone/>
            </a:pPr>
            <a:endParaRPr lang="en-GB" dirty="0"/>
          </a:p>
        </p:txBody>
      </p:sp>
    </p:spTree>
    <p:extLst>
      <p:ext uri="{BB962C8B-B14F-4D97-AF65-F5344CB8AC3E}">
        <p14:creationId xmlns:p14="http://schemas.microsoft.com/office/powerpoint/2010/main" val="1780649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9F688-E1D0-402B-9C4A-F7320032C793}"/>
              </a:ext>
            </a:extLst>
          </p:cNvPr>
          <p:cNvSpPr>
            <a:spLocks noGrp="1"/>
          </p:cNvSpPr>
          <p:nvPr>
            <p:ph type="title"/>
          </p:nvPr>
        </p:nvSpPr>
        <p:spPr/>
        <p:txBody>
          <a:bodyPr/>
          <a:lstStyle/>
          <a:p>
            <a:r>
              <a:rPr lang="en-GB" b="1" u="sng" dirty="0"/>
              <a:t>Assessment 2</a:t>
            </a:r>
          </a:p>
        </p:txBody>
      </p:sp>
      <p:sp>
        <p:nvSpPr>
          <p:cNvPr id="3" name="Content Placeholder 2">
            <a:extLst>
              <a:ext uri="{FF2B5EF4-FFF2-40B4-BE49-F238E27FC236}">
                <a16:creationId xmlns:a16="http://schemas.microsoft.com/office/drawing/2014/main" id="{5E3317A4-8354-4298-8CDC-CF656252D56E}"/>
              </a:ext>
            </a:extLst>
          </p:cNvPr>
          <p:cNvSpPr>
            <a:spLocks noGrp="1"/>
          </p:cNvSpPr>
          <p:nvPr>
            <p:ph idx="1"/>
          </p:nvPr>
        </p:nvSpPr>
        <p:spPr/>
        <p:txBody>
          <a:bodyPr>
            <a:normAutofit fontScale="62500" lnSpcReduction="20000"/>
          </a:bodyPr>
          <a:lstStyle/>
          <a:p>
            <a:pPr marL="0" indent="0" fontAlgn="base">
              <a:buNone/>
            </a:pPr>
            <a:r>
              <a:rPr lang="en-GB" dirty="0"/>
              <a:t>Following on from the PR campaign in task 1 you have been asked by SMT to submit a report on how you will collaborate with other departments within in the organisation to deal will the recall of the new chocolate bar.    </a:t>
            </a:r>
          </a:p>
          <a:p>
            <a:pPr marL="0" indent="0" fontAlgn="base">
              <a:buNone/>
            </a:pPr>
            <a:endParaRPr lang="en-GB" dirty="0"/>
          </a:p>
          <a:p>
            <a:pPr marL="0" indent="0" fontAlgn="base">
              <a:buNone/>
            </a:pPr>
            <a:r>
              <a:rPr lang="en-GB" dirty="0"/>
              <a:t>Your report must address the following areas: </a:t>
            </a:r>
          </a:p>
          <a:p>
            <a:pPr marL="0" indent="0" fontAlgn="base">
              <a:buNone/>
            </a:pPr>
            <a:endParaRPr lang="en-GB" dirty="0"/>
          </a:p>
          <a:p>
            <a:pPr lvl="0" fontAlgn="base"/>
            <a:r>
              <a:rPr lang="en-GB" dirty="0"/>
              <a:t>A brief overview of the issues as identified in task 1 </a:t>
            </a:r>
          </a:p>
          <a:p>
            <a:pPr lvl="0" fontAlgn="base"/>
            <a:r>
              <a:rPr lang="en-GB" dirty="0"/>
              <a:t>Identification of the internal departments you will need to collaborate with – at a minimum you should include the marketing team and sales team. </a:t>
            </a:r>
          </a:p>
          <a:p>
            <a:pPr lvl="0" fontAlgn="base"/>
            <a:r>
              <a:rPr lang="en-GB" dirty="0"/>
              <a:t>Develop an internal marketing campaign to update the organisation of the key messages and timelines for the external PR activity – including SMART objectives, communication channels and tools for monitoring effectiveness.  </a:t>
            </a:r>
          </a:p>
          <a:p>
            <a:pPr lvl="0" fontAlgn="base"/>
            <a:r>
              <a:rPr lang="en-GB" dirty="0"/>
              <a:t>Make recommendations for strategies when dealing with any future crisis PR activities.   </a:t>
            </a:r>
          </a:p>
          <a:p>
            <a:pPr fontAlgn="base"/>
            <a:endParaRPr lang="en-GB" dirty="0"/>
          </a:p>
          <a:p>
            <a:pPr marL="0" indent="0" fontAlgn="base">
              <a:buNone/>
            </a:pPr>
            <a:r>
              <a:rPr lang="en-GB" dirty="0"/>
              <a:t>Word count: 2000 </a:t>
            </a:r>
          </a:p>
          <a:p>
            <a:pPr marL="0" indent="0">
              <a:buNone/>
            </a:pPr>
            <a:endParaRPr lang="en-GB" dirty="0"/>
          </a:p>
        </p:txBody>
      </p:sp>
    </p:spTree>
    <p:extLst>
      <p:ext uri="{BB962C8B-B14F-4D97-AF65-F5344CB8AC3E}">
        <p14:creationId xmlns:p14="http://schemas.microsoft.com/office/powerpoint/2010/main" val="6472289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383</TotalTime>
  <Words>377</Words>
  <Application>Microsoft Office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Marketing In Practice</vt:lpstr>
      <vt:lpstr>What To Expect</vt:lpstr>
      <vt:lpstr>My Promise To You  </vt:lpstr>
      <vt:lpstr>Your Promise To Me</vt:lpstr>
      <vt:lpstr>Nice To Meet you….. </vt:lpstr>
      <vt:lpstr>About Marketing In Practice</vt:lpstr>
      <vt:lpstr>What Are We Going To Cover?</vt:lpstr>
      <vt:lpstr>What Are We Going To Cover?</vt:lpstr>
      <vt:lpstr>Assessment 1</vt:lpstr>
      <vt:lpstr>Assessment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In Practice</dc:title>
  <dc:creator> </dc:creator>
  <cp:lastModifiedBy> </cp:lastModifiedBy>
  <cp:revision>8</cp:revision>
  <dcterms:created xsi:type="dcterms:W3CDTF">2019-09-30T12:10:35Z</dcterms:created>
  <dcterms:modified xsi:type="dcterms:W3CDTF">2019-09-30T18:34:26Z</dcterms:modified>
</cp:coreProperties>
</file>