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Lst>
  <p:notesMasterIdLst>
    <p:notesMasterId r:id="rId57"/>
  </p:notesMasterIdLst>
  <p:sldIdLst>
    <p:sldId id="256" r:id="rId6"/>
    <p:sldId id="454" r:id="rId7"/>
    <p:sldId id="378" r:id="rId8"/>
    <p:sldId id="448" r:id="rId9"/>
    <p:sldId id="463" r:id="rId10"/>
    <p:sldId id="479" r:id="rId11"/>
    <p:sldId id="474" r:id="rId12"/>
    <p:sldId id="480" r:id="rId13"/>
    <p:sldId id="475" r:id="rId14"/>
    <p:sldId id="481" r:id="rId15"/>
    <p:sldId id="476" r:id="rId16"/>
    <p:sldId id="482" r:id="rId17"/>
    <p:sldId id="477" r:id="rId18"/>
    <p:sldId id="483" r:id="rId19"/>
    <p:sldId id="484" r:id="rId20"/>
    <p:sldId id="485" r:id="rId21"/>
    <p:sldId id="486" r:id="rId22"/>
    <p:sldId id="470" r:id="rId23"/>
    <p:sldId id="263" r:id="rId24"/>
    <p:sldId id="264" r:id="rId25"/>
    <p:sldId id="300" r:id="rId26"/>
    <p:sldId id="299" r:id="rId27"/>
    <p:sldId id="302" r:id="rId28"/>
    <p:sldId id="487" r:id="rId29"/>
    <p:sldId id="488" r:id="rId30"/>
    <p:sldId id="314" r:id="rId31"/>
    <p:sldId id="303" r:id="rId32"/>
    <p:sldId id="472" r:id="rId33"/>
    <p:sldId id="473" r:id="rId34"/>
    <p:sldId id="489" r:id="rId35"/>
    <p:sldId id="490" r:id="rId36"/>
    <p:sldId id="491" r:id="rId37"/>
    <p:sldId id="492" r:id="rId38"/>
    <p:sldId id="457" r:id="rId39"/>
    <p:sldId id="459" r:id="rId40"/>
    <p:sldId id="274" r:id="rId41"/>
    <p:sldId id="275" r:id="rId42"/>
    <p:sldId id="277" r:id="rId43"/>
    <p:sldId id="273" r:id="rId44"/>
    <p:sldId id="278" r:id="rId45"/>
    <p:sldId id="284" r:id="rId46"/>
    <p:sldId id="285" r:id="rId47"/>
    <p:sldId id="493" r:id="rId48"/>
    <p:sldId id="287" r:id="rId49"/>
    <p:sldId id="288" r:id="rId50"/>
    <p:sldId id="280" r:id="rId51"/>
    <p:sldId id="283" r:id="rId52"/>
    <p:sldId id="279" r:id="rId53"/>
    <p:sldId id="282" r:id="rId54"/>
    <p:sldId id="456" r:id="rId55"/>
    <p:sldId id="478"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5C9ED6-3250-4929-A976-D16B3B65074B}" v="24" dt="2023-02-11T23:20:01.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3" d="100"/>
          <a:sy n="83" d="100"/>
        </p:scale>
        <p:origin x="24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75C9ED6-3250-4929-A976-D16B3B65074B}"/>
    <pc:docChg chg="custSel addSld delSld modSld sldOrd">
      <pc:chgData name="Paul Tinkler" userId="bcebf29c-73c2-433d-80d2-6bad896374bf" providerId="ADAL" clId="{075C9ED6-3250-4929-A976-D16B3B65074B}" dt="2023-02-11T23:30:03.344" v="367"/>
      <pc:docMkLst>
        <pc:docMk/>
      </pc:docMkLst>
      <pc:sldChg chg="modSp mod">
        <pc:chgData name="Paul Tinkler" userId="bcebf29c-73c2-433d-80d2-6bad896374bf" providerId="ADAL" clId="{075C9ED6-3250-4929-A976-D16B3B65074B}" dt="2023-02-11T18:17:13.715" v="18" actId="20577"/>
        <pc:sldMkLst>
          <pc:docMk/>
          <pc:sldMk cId="3169044310" sldId="256"/>
        </pc:sldMkLst>
        <pc:spChg chg="mod">
          <ac:chgData name="Paul Tinkler" userId="bcebf29c-73c2-433d-80d2-6bad896374bf" providerId="ADAL" clId="{075C9ED6-3250-4929-A976-D16B3B65074B}" dt="2023-02-11T18:17:13.715" v="18" actId="20577"/>
          <ac:spMkLst>
            <pc:docMk/>
            <pc:sldMk cId="3169044310" sldId="256"/>
            <ac:spMk id="3" creationId="{00000000-0000-0000-0000-000000000000}"/>
          </ac:spMkLst>
        </pc:spChg>
      </pc:sldChg>
      <pc:sldChg chg="add">
        <pc:chgData name="Paul Tinkler" userId="bcebf29c-73c2-433d-80d2-6bad896374bf" providerId="ADAL" clId="{075C9ED6-3250-4929-A976-D16B3B65074B}" dt="2023-02-11T18:16:25.264" v="0"/>
        <pc:sldMkLst>
          <pc:docMk/>
          <pc:sldMk cId="1341622829" sldId="273"/>
        </pc:sldMkLst>
      </pc:sldChg>
      <pc:sldChg chg="add">
        <pc:chgData name="Paul Tinkler" userId="bcebf29c-73c2-433d-80d2-6bad896374bf" providerId="ADAL" clId="{075C9ED6-3250-4929-A976-D16B3B65074B}" dt="2023-02-11T18:16:25.264" v="0"/>
        <pc:sldMkLst>
          <pc:docMk/>
          <pc:sldMk cId="3272711081" sldId="274"/>
        </pc:sldMkLst>
      </pc:sldChg>
      <pc:sldChg chg="add">
        <pc:chgData name="Paul Tinkler" userId="bcebf29c-73c2-433d-80d2-6bad896374bf" providerId="ADAL" clId="{075C9ED6-3250-4929-A976-D16B3B65074B}" dt="2023-02-11T18:16:25.264" v="0"/>
        <pc:sldMkLst>
          <pc:docMk/>
          <pc:sldMk cId="963288869" sldId="275"/>
        </pc:sldMkLst>
      </pc:sldChg>
      <pc:sldChg chg="add del">
        <pc:chgData name="Paul Tinkler" userId="bcebf29c-73c2-433d-80d2-6bad896374bf" providerId="ADAL" clId="{075C9ED6-3250-4929-A976-D16B3B65074B}" dt="2023-02-11T23:19:02.832" v="327" actId="47"/>
        <pc:sldMkLst>
          <pc:docMk/>
          <pc:sldMk cId="2968689791" sldId="276"/>
        </pc:sldMkLst>
      </pc:sldChg>
      <pc:sldChg chg="add">
        <pc:chgData name="Paul Tinkler" userId="bcebf29c-73c2-433d-80d2-6bad896374bf" providerId="ADAL" clId="{075C9ED6-3250-4929-A976-D16B3B65074B}" dt="2023-02-11T18:16:25.264" v="0"/>
        <pc:sldMkLst>
          <pc:docMk/>
          <pc:sldMk cId="2543304320" sldId="277"/>
        </pc:sldMkLst>
      </pc:sldChg>
      <pc:sldChg chg="modSp add mod">
        <pc:chgData name="Paul Tinkler" userId="bcebf29c-73c2-433d-80d2-6bad896374bf" providerId="ADAL" clId="{075C9ED6-3250-4929-A976-D16B3B65074B}" dt="2023-02-11T23:22:04.911" v="332" actId="122"/>
        <pc:sldMkLst>
          <pc:docMk/>
          <pc:sldMk cId="1117958097" sldId="278"/>
        </pc:sldMkLst>
        <pc:spChg chg="mod">
          <ac:chgData name="Paul Tinkler" userId="bcebf29c-73c2-433d-80d2-6bad896374bf" providerId="ADAL" clId="{075C9ED6-3250-4929-A976-D16B3B65074B}" dt="2023-02-11T23:22:04.911" v="332" actId="122"/>
          <ac:spMkLst>
            <pc:docMk/>
            <pc:sldMk cId="1117958097" sldId="278"/>
            <ac:spMk id="2" creationId="{A7A5FFDA-32C0-4885-B9F6-0CC76B78993F}"/>
          </ac:spMkLst>
        </pc:spChg>
      </pc:sldChg>
      <pc:sldChg chg="add">
        <pc:chgData name="Paul Tinkler" userId="bcebf29c-73c2-433d-80d2-6bad896374bf" providerId="ADAL" clId="{075C9ED6-3250-4929-A976-D16B3B65074B}" dt="2023-02-11T18:16:25.264" v="0"/>
        <pc:sldMkLst>
          <pc:docMk/>
          <pc:sldMk cId="1399755491" sldId="279"/>
        </pc:sldMkLst>
      </pc:sldChg>
      <pc:sldChg chg="add">
        <pc:chgData name="Paul Tinkler" userId="bcebf29c-73c2-433d-80d2-6bad896374bf" providerId="ADAL" clId="{075C9ED6-3250-4929-A976-D16B3B65074B}" dt="2023-02-11T18:16:25.264" v="0"/>
        <pc:sldMkLst>
          <pc:docMk/>
          <pc:sldMk cId="3755942076" sldId="280"/>
        </pc:sldMkLst>
      </pc:sldChg>
      <pc:sldChg chg="add">
        <pc:chgData name="Paul Tinkler" userId="bcebf29c-73c2-433d-80d2-6bad896374bf" providerId="ADAL" clId="{075C9ED6-3250-4929-A976-D16B3B65074B}" dt="2023-02-11T18:16:25.264" v="0"/>
        <pc:sldMkLst>
          <pc:docMk/>
          <pc:sldMk cId="2958003565" sldId="282"/>
        </pc:sldMkLst>
      </pc:sldChg>
      <pc:sldChg chg="add">
        <pc:chgData name="Paul Tinkler" userId="bcebf29c-73c2-433d-80d2-6bad896374bf" providerId="ADAL" clId="{075C9ED6-3250-4929-A976-D16B3B65074B}" dt="2023-02-11T18:16:25.264" v="0"/>
        <pc:sldMkLst>
          <pc:docMk/>
          <pc:sldMk cId="140448814" sldId="283"/>
        </pc:sldMkLst>
      </pc:sldChg>
      <pc:sldChg chg="add">
        <pc:chgData name="Paul Tinkler" userId="bcebf29c-73c2-433d-80d2-6bad896374bf" providerId="ADAL" clId="{075C9ED6-3250-4929-A976-D16B3B65074B}" dt="2023-02-11T18:16:25.264" v="0"/>
        <pc:sldMkLst>
          <pc:docMk/>
          <pc:sldMk cId="534280545" sldId="284"/>
        </pc:sldMkLst>
      </pc:sldChg>
      <pc:sldChg chg="add">
        <pc:chgData name="Paul Tinkler" userId="bcebf29c-73c2-433d-80d2-6bad896374bf" providerId="ADAL" clId="{075C9ED6-3250-4929-A976-D16B3B65074B}" dt="2023-02-11T18:16:25.264" v="0"/>
        <pc:sldMkLst>
          <pc:docMk/>
          <pc:sldMk cId="54743669" sldId="285"/>
        </pc:sldMkLst>
      </pc:sldChg>
      <pc:sldChg chg="add del">
        <pc:chgData name="Paul Tinkler" userId="bcebf29c-73c2-433d-80d2-6bad896374bf" providerId="ADAL" clId="{075C9ED6-3250-4929-A976-D16B3B65074B}" dt="2023-02-11T23:19:30.399" v="329" actId="47"/>
        <pc:sldMkLst>
          <pc:docMk/>
          <pc:sldMk cId="1314896789" sldId="286"/>
        </pc:sldMkLst>
      </pc:sldChg>
      <pc:sldChg chg="add">
        <pc:chgData name="Paul Tinkler" userId="bcebf29c-73c2-433d-80d2-6bad896374bf" providerId="ADAL" clId="{075C9ED6-3250-4929-A976-D16B3B65074B}" dt="2023-02-11T18:16:25.264" v="0"/>
        <pc:sldMkLst>
          <pc:docMk/>
          <pc:sldMk cId="3559576170" sldId="287"/>
        </pc:sldMkLst>
      </pc:sldChg>
      <pc:sldChg chg="add">
        <pc:chgData name="Paul Tinkler" userId="bcebf29c-73c2-433d-80d2-6bad896374bf" providerId="ADAL" clId="{075C9ED6-3250-4929-A976-D16B3B65074B}" dt="2023-02-11T18:16:25.264" v="0"/>
        <pc:sldMkLst>
          <pc:docMk/>
          <pc:sldMk cId="3084050803" sldId="288"/>
        </pc:sldMkLst>
      </pc:sldChg>
      <pc:sldChg chg="addSp modSp mod">
        <pc:chgData name="Paul Tinkler" userId="bcebf29c-73c2-433d-80d2-6bad896374bf" providerId="ADAL" clId="{075C9ED6-3250-4929-A976-D16B3B65074B}" dt="2023-02-11T22:54:46.902" v="92" actId="1076"/>
        <pc:sldMkLst>
          <pc:docMk/>
          <pc:sldMk cId="3105801613" sldId="299"/>
        </pc:sldMkLst>
        <pc:spChg chg="add mod">
          <ac:chgData name="Paul Tinkler" userId="bcebf29c-73c2-433d-80d2-6bad896374bf" providerId="ADAL" clId="{075C9ED6-3250-4929-A976-D16B3B65074B}" dt="2023-02-11T22:54:46.902" v="92" actId="1076"/>
          <ac:spMkLst>
            <pc:docMk/>
            <pc:sldMk cId="3105801613" sldId="299"/>
            <ac:spMk id="2" creationId="{8951F73A-B980-4512-074B-CDB7E6228E46}"/>
          </ac:spMkLst>
        </pc:spChg>
      </pc:sldChg>
      <pc:sldChg chg="ord">
        <pc:chgData name="Paul Tinkler" userId="bcebf29c-73c2-433d-80d2-6bad896374bf" providerId="ADAL" clId="{075C9ED6-3250-4929-A976-D16B3B65074B}" dt="2023-02-11T22:53:40.131" v="48"/>
        <pc:sldMkLst>
          <pc:docMk/>
          <pc:sldMk cId="365133918" sldId="300"/>
        </pc:sldMkLst>
      </pc:sldChg>
      <pc:sldChg chg="del">
        <pc:chgData name="Paul Tinkler" userId="bcebf29c-73c2-433d-80d2-6bad896374bf" providerId="ADAL" clId="{075C9ED6-3250-4929-A976-D16B3B65074B}" dt="2023-02-11T22:59:18.763" v="94" actId="47"/>
        <pc:sldMkLst>
          <pc:docMk/>
          <pc:sldMk cId="1761247462" sldId="312"/>
        </pc:sldMkLst>
      </pc:sldChg>
      <pc:sldChg chg="del">
        <pc:chgData name="Paul Tinkler" userId="bcebf29c-73c2-433d-80d2-6bad896374bf" providerId="ADAL" clId="{075C9ED6-3250-4929-A976-D16B3B65074B}" dt="2023-02-11T23:00:53.563" v="96" actId="47"/>
        <pc:sldMkLst>
          <pc:docMk/>
          <pc:sldMk cId="2091656315" sldId="313"/>
        </pc:sldMkLst>
      </pc:sldChg>
      <pc:sldChg chg="del">
        <pc:chgData name="Paul Tinkler" userId="bcebf29c-73c2-433d-80d2-6bad896374bf" providerId="ADAL" clId="{075C9ED6-3250-4929-A976-D16B3B65074B}" dt="2023-02-11T18:17:49.895" v="19" actId="47"/>
        <pc:sldMkLst>
          <pc:docMk/>
          <pc:sldMk cId="2058534929" sldId="377"/>
        </pc:sldMkLst>
      </pc:sldChg>
      <pc:sldChg chg="modSp mod modAnim">
        <pc:chgData name="Paul Tinkler" userId="bcebf29c-73c2-433d-80d2-6bad896374bf" providerId="ADAL" clId="{075C9ED6-3250-4929-A976-D16B3B65074B}" dt="2023-02-11T18:18:24.736" v="26" actId="14100"/>
        <pc:sldMkLst>
          <pc:docMk/>
          <pc:sldMk cId="3254800580" sldId="378"/>
        </pc:sldMkLst>
        <pc:spChg chg="mod">
          <ac:chgData name="Paul Tinkler" userId="bcebf29c-73c2-433d-80d2-6bad896374bf" providerId="ADAL" clId="{075C9ED6-3250-4929-A976-D16B3B65074B}" dt="2023-02-11T18:18:24.736" v="26" actId="14100"/>
          <ac:spMkLst>
            <pc:docMk/>
            <pc:sldMk cId="3254800580" sldId="378"/>
            <ac:spMk id="3" creationId="{656DFEBC-83E2-4D34-AC5E-6E0A47BE73CE}"/>
          </ac:spMkLst>
        </pc:spChg>
      </pc:sldChg>
      <pc:sldChg chg="del">
        <pc:chgData name="Paul Tinkler" userId="bcebf29c-73c2-433d-80d2-6bad896374bf" providerId="ADAL" clId="{075C9ED6-3250-4929-A976-D16B3B65074B}" dt="2023-02-11T23:29:57.301" v="365" actId="47"/>
        <pc:sldMkLst>
          <pc:docMk/>
          <pc:sldMk cId="529716739" sldId="455"/>
        </pc:sldMkLst>
      </pc:sldChg>
      <pc:sldChg chg="add ord">
        <pc:chgData name="Paul Tinkler" userId="bcebf29c-73c2-433d-80d2-6bad896374bf" providerId="ADAL" clId="{075C9ED6-3250-4929-A976-D16B3B65074B}" dt="2023-02-11T23:30:03.344" v="367"/>
        <pc:sldMkLst>
          <pc:docMk/>
          <pc:sldMk cId="386205998" sldId="456"/>
        </pc:sldMkLst>
      </pc:sldChg>
      <pc:sldChg chg="add">
        <pc:chgData name="Paul Tinkler" userId="bcebf29c-73c2-433d-80d2-6bad896374bf" providerId="ADAL" clId="{075C9ED6-3250-4929-A976-D16B3B65074B}" dt="2023-02-11T23:19:45.352" v="330"/>
        <pc:sldMkLst>
          <pc:docMk/>
          <pc:sldMk cId="1767187924" sldId="457"/>
        </pc:sldMkLst>
      </pc:sldChg>
      <pc:sldChg chg="add">
        <pc:chgData name="Paul Tinkler" userId="bcebf29c-73c2-433d-80d2-6bad896374bf" providerId="ADAL" clId="{075C9ED6-3250-4929-A976-D16B3B65074B}" dt="2023-02-11T23:20:01.992" v="331"/>
        <pc:sldMkLst>
          <pc:docMk/>
          <pc:sldMk cId="709261060" sldId="459"/>
        </pc:sldMkLst>
      </pc:sldChg>
      <pc:sldChg chg="del">
        <pc:chgData name="Paul Tinkler" userId="bcebf29c-73c2-433d-80d2-6bad896374bf" providerId="ADAL" clId="{075C9ED6-3250-4929-A976-D16B3B65074B}" dt="2023-02-11T22:49:19.676" v="30" actId="47"/>
        <pc:sldMkLst>
          <pc:docMk/>
          <pc:sldMk cId="2871517471" sldId="464"/>
        </pc:sldMkLst>
      </pc:sldChg>
      <pc:sldChg chg="del">
        <pc:chgData name="Paul Tinkler" userId="bcebf29c-73c2-433d-80d2-6bad896374bf" providerId="ADAL" clId="{075C9ED6-3250-4929-A976-D16B3B65074B}" dt="2023-02-11T22:49:44.263" v="33" actId="47"/>
        <pc:sldMkLst>
          <pc:docMk/>
          <pc:sldMk cId="4189172086" sldId="465"/>
        </pc:sldMkLst>
      </pc:sldChg>
      <pc:sldChg chg="del">
        <pc:chgData name="Paul Tinkler" userId="bcebf29c-73c2-433d-80d2-6bad896374bf" providerId="ADAL" clId="{075C9ED6-3250-4929-A976-D16B3B65074B}" dt="2023-02-11T22:50:04.276" v="36" actId="47"/>
        <pc:sldMkLst>
          <pc:docMk/>
          <pc:sldMk cId="3787290425" sldId="466"/>
        </pc:sldMkLst>
      </pc:sldChg>
      <pc:sldChg chg="del">
        <pc:chgData name="Paul Tinkler" userId="bcebf29c-73c2-433d-80d2-6bad896374bf" providerId="ADAL" clId="{075C9ED6-3250-4929-A976-D16B3B65074B}" dt="2023-02-11T22:50:31.456" v="39" actId="47"/>
        <pc:sldMkLst>
          <pc:docMk/>
          <pc:sldMk cId="4226518672" sldId="467"/>
        </pc:sldMkLst>
      </pc:sldChg>
      <pc:sldChg chg="del">
        <pc:chgData name="Paul Tinkler" userId="bcebf29c-73c2-433d-80d2-6bad896374bf" providerId="ADAL" clId="{075C9ED6-3250-4929-A976-D16B3B65074B}" dt="2023-02-11T22:50:51.209" v="42" actId="47"/>
        <pc:sldMkLst>
          <pc:docMk/>
          <pc:sldMk cId="3546136725" sldId="468"/>
        </pc:sldMkLst>
      </pc:sldChg>
      <pc:sldChg chg="del">
        <pc:chgData name="Paul Tinkler" userId="bcebf29c-73c2-433d-80d2-6bad896374bf" providerId="ADAL" clId="{075C9ED6-3250-4929-A976-D16B3B65074B}" dt="2023-02-11T22:51:15.353" v="45" actId="47"/>
        <pc:sldMkLst>
          <pc:docMk/>
          <pc:sldMk cId="3276794725" sldId="469"/>
        </pc:sldMkLst>
      </pc:sldChg>
      <pc:sldChg chg="del">
        <pc:chgData name="Paul Tinkler" userId="bcebf29c-73c2-433d-80d2-6bad896374bf" providerId="ADAL" clId="{075C9ED6-3250-4929-A976-D16B3B65074B}" dt="2023-02-11T23:29:28.412" v="364" actId="47"/>
        <pc:sldMkLst>
          <pc:docMk/>
          <pc:sldMk cId="4136998757" sldId="471"/>
        </pc:sldMkLst>
      </pc:sldChg>
      <pc:sldChg chg="add">
        <pc:chgData name="Paul Tinkler" userId="bcebf29c-73c2-433d-80d2-6bad896374bf" providerId="ADAL" clId="{075C9ED6-3250-4929-A976-D16B3B65074B}" dt="2023-02-11T22:49:27.391" v="31"/>
        <pc:sldMkLst>
          <pc:docMk/>
          <pc:sldMk cId="1789637775" sldId="474"/>
        </pc:sldMkLst>
      </pc:sldChg>
      <pc:sldChg chg="modSp add del mod">
        <pc:chgData name="Paul Tinkler" userId="bcebf29c-73c2-433d-80d2-6bad896374bf" providerId="ADAL" clId="{075C9ED6-3250-4929-A976-D16B3B65074B}" dt="2023-02-11T18:17:53.928" v="20" actId="47"/>
        <pc:sldMkLst>
          <pc:docMk/>
          <pc:sldMk cId="3887429285" sldId="474"/>
        </pc:sldMkLst>
        <pc:spChg chg="mod">
          <ac:chgData name="Paul Tinkler" userId="bcebf29c-73c2-433d-80d2-6bad896374bf" providerId="ADAL" clId="{075C9ED6-3250-4929-A976-D16B3B65074B}" dt="2023-02-11T18:16:54.682" v="9" actId="20577"/>
          <ac:spMkLst>
            <pc:docMk/>
            <pc:sldMk cId="3887429285" sldId="474"/>
            <ac:spMk id="3" creationId="{00000000-0000-0000-0000-000000000000}"/>
          </ac:spMkLst>
        </pc:spChg>
      </pc:sldChg>
      <pc:sldChg chg="add del">
        <pc:chgData name="Paul Tinkler" userId="bcebf29c-73c2-433d-80d2-6bad896374bf" providerId="ADAL" clId="{075C9ED6-3250-4929-A976-D16B3B65074B}" dt="2023-02-11T18:17:55.667" v="21" actId="47"/>
        <pc:sldMkLst>
          <pc:docMk/>
          <pc:sldMk cId="2656504367" sldId="475"/>
        </pc:sldMkLst>
      </pc:sldChg>
      <pc:sldChg chg="add">
        <pc:chgData name="Paul Tinkler" userId="bcebf29c-73c2-433d-80d2-6bad896374bf" providerId="ADAL" clId="{075C9ED6-3250-4929-A976-D16B3B65074B}" dt="2023-02-11T22:49:53.154" v="34"/>
        <pc:sldMkLst>
          <pc:docMk/>
          <pc:sldMk cId="4093339573" sldId="475"/>
        </pc:sldMkLst>
      </pc:sldChg>
      <pc:sldChg chg="add del">
        <pc:chgData name="Paul Tinkler" userId="bcebf29c-73c2-433d-80d2-6bad896374bf" providerId="ADAL" clId="{075C9ED6-3250-4929-A976-D16B3B65074B}" dt="2023-02-11T18:19:33.835" v="27" actId="47"/>
        <pc:sldMkLst>
          <pc:docMk/>
          <pc:sldMk cId="119721879" sldId="476"/>
        </pc:sldMkLst>
      </pc:sldChg>
      <pc:sldChg chg="add">
        <pc:chgData name="Paul Tinkler" userId="bcebf29c-73c2-433d-80d2-6bad896374bf" providerId="ADAL" clId="{075C9ED6-3250-4929-A976-D16B3B65074B}" dt="2023-02-11T22:50:17.198" v="37"/>
        <pc:sldMkLst>
          <pc:docMk/>
          <pc:sldMk cId="1093794933" sldId="476"/>
        </pc:sldMkLst>
      </pc:sldChg>
      <pc:sldChg chg="add">
        <pc:chgData name="Paul Tinkler" userId="bcebf29c-73c2-433d-80d2-6bad896374bf" providerId="ADAL" clId="{075C9ED6-3250-4929-A976-D16B3B65074B}" dt="2023-02-11T22:50:37.956" v="40"/>
        <pc:sldMkLst>
          <pc:docMk/>
          <pc:sldMk cId="1711967" sldId="477"/>
        </pc:sldMkLst>
      </pc:sldChg>
      <pc:sldChg chg="add del">
        <pc:chgData name="Paul Tinkler" userId="bcebf29c-73c2-433d-80d2-6bad896374bf" providerId="ADAL" clId="{075C9ED6-3250-4929-A976-D16B3B65074B}" dt="2023-02-11T18:19:36.440" v="28" actId="47"/>
        <pc:sldMkLst>
          <pc:docMk/>
          <pc:sldMk cId="1826198674" sldId="477"/>
        </pc:sldMkLst>
      </pc:sldChg>
      <pc:sldChg chg="add">
        <pc:chgData name="Paul Tinkler" userId="bcebf29c-73c2-433d-80d2-6bad896374bf" providerId="ADAL" clId="{075C9ED6-3250-4929-A976-D16B3B65074B}" dt="2023-02-11T18:16:25.264" v="0"/>
        <pc:sldMkLst>
          <pc:docMk/>
          <pc:sldMk cId="2248068261" sldId="478"/>
        </pc:sldMkLst>
      </pc:sldChg>
      <pc:sldChg chg="add">
        <pc:chgData name="Paul Tinkler" userId="bcebf29c-73c2-433d-80d2-6bad896374bf" providerId="ADAL" clId="{075C9ED6-3250-4929-A976-D16B3B65074B}" dt="2023-02-11T22:49:11.164" v="29"/>
        <pc:sldMkLst>
          <pc:docMk/>
          <pc:sldMk cId="3261001460" sldId="479"/>
        </pc:sldMkLst>
      </pc:sldChg>
      <pc:sldChg chg="add">
        <pc:chgData name="Paul Tinkler" userId="bcebf29c-73c2-433d-80d2-6bad896374bf" providerId="ADAL" clId="{075C9ED6-3250-4929-A976-D16B3B65074B}" dt="2023-02-11T22:49:39.343" v="32"/>
        <pc:sldMkLst>
          <pc:docMk/>
          <pc:sldMk cId="352483601" sldId="480"/>
        </pc:sldMkLst>
      </pc:sldChg>
      <pc:sldChg chg="add">
        <pc:chgData name="Paul Tinkler" userId="bcebf29c-73c2-433d-80d2-6bad896374bf" providerId="ADAL" clId="{075C9ED6-3250-4929-A976-D16B3B65074B}" dt="2023-02-11T22:50:00.526" v="35"/>
        <pc:sldMkLst>
          <pc:docMk/>
          <pc:sldMk cId="2720820784" sldId="481"/>
        </pc:sldMkLst>
      </pc:sldChg>
      <pc:sldChg chg="add">
        <pc:chgData name="Paul Tinkler" userId="bcebf29c-73c2-433d-80d2-6bad896374bf" providerId="ADAL" clId="{075C9ED6-3250-4929-A976-D16B3B65074B}" dt="2023-02-11T22:50:26.574" v="38"/>
        <pc:sldMkLst>
          <pc:docMk/>
          <pc:sldMk cId="2470605556" sldId="482"/>
        </pc:sldMkLst>
      </pc:sldChg>
      <pc:sldChg chg="add">
        <pc:chgData name="Paul Tinkler" userId="bcebf29c-73c2-433d-80d2-6bad896374bf" providerId="ADAL" clId="{075C9ED6-3250-4929-A976-D16B3B65074B}" dt="2023-02-11T22:50:47.830" v="41"/>
        <pc:sldMkLst>
          <pc:docMk/>
          <pc:sldMk cId="2787598474" sldId="483"/>
        </pc:sldMkLst>
      </pc:sldChg>
      <pc:sldChg chg="add">
        <pc:chgData name="Paul Tinkler" userId="bcebf29c-73c2-433d-80d2-6bad896374bf" providerId="ADAL" clId="{075C9ED6-3250-4929-A976-D16B3B65074B}" dt="2023-02-11T22:51:01.293" v="43"/>
        <pc:sldMkLst>
          <pc:docMk/>
          <pc:sldMk cId="3112194843" sldId="484"/>
        </pc:sldMkLst>
      </pc:sldChg>
      <pc:sldChg chg="add">
        <pc:chgData name="Paul Tinkler" userId="bcebf29c-73c2-433d-80d2-6bad896374bf" providerId="ADAL" clId="{075C9ED6-3250-4929-A976-D16B3B65074B}" dt="2023-02-11T22:51:12.398" v="44"/>
        <pc:sldMkLst>
          <pc:docMk/>
          <pc:sldMk cId="2295272049" sldId="485"/>
        </pc:sldMkLst>
      </pc:sldChg>
      <pc:sldChg chg="add">
        <pc:chgData name="Paul Tinkler" userId="bcebf29c-73c2-433d-80d2-6bad896374bf" providerId="ADAL" clId="{075C9ED6-3250-4929-A976-D16B3B65074B}" dt="2023-02-11T22:51:24.979" v="46"/>
        <pc:sldMkLst>
          <pc:docMk/>
          <pc:sldMk cId="1482973541" sldId="486"/>
        </pc:sldMkLst>
      </pc:sldChg>
      <pc:sldChg chg="add">
        <pc:chgData name="Paul Tinkler" userId="bcebf29c-73c2-433d-80d2-6bad896374bf" providerId="ADAL" clId="{075C9ED6-3250-4929-A976-D16B3B65074B}" dt="2023-02-11T22:59:13.913" v="93"/>
        <pc:sldMkLst>
          <pc:docMk/>
          <pc:sldMk cId="1632268465" sldId="487"/>
        </pc:sldMkLst>
      </pc:sldChg>
      <pc:sldChg chg="add">
        <pc:chgData name="Paul Tinkler" userId="bcebf29c-73c2-433d-80d2-6bad896374bf" providerId="ADAL" clId="{075C9ED6-3250-4929-A976-D16B3B65074B}" dt="2023-02-11T23:00:46.290" v="95"/>
        <pc:sldMkLst>
          <pc:docMk/>
          <pc:sldMk cId="2205042596" sldId="488"/>
        </pc:sldMkLst>
      </pc:sldChg>
      <pc:sldChg chg="addSp delSp modSp new mod">
        <pc:chgData name="Paul Tinkler" userId="bcebf29c-73c2-433d-80d2-6bad896374bf" providerId="ADAL" clId="{075C9ED6-3250-4929-A976-D16B3B65074B}" dt="2023-02-11T23:12:11.174" v="159" actId="14100"/>
        <pc:sldMkLst>
          <pc:docMk/>
          <pc:sldMk cId="2820265469" sldId="489"/>
        </pc:sldMkLst>
        <pc:spChg chg="mod">
          <ac:chgData name="Paul Tinkler" userId="bcebf29c-73c2-433d-80d2-6bad896374bf" providerId="ADAL" clId="{075C9ED6-3250-4929-A976-D16B3B65074B}" dt="2023-02-11T23:06:27.177" v="142" actId="14100"/>
          <ac:spMkLst>
            <pc:docMk/>
            <pc:sldMk cId="2820265469" sldId="489"/>
            <ac:spMk id="2" creationId="{B02A6652-15E7-2FDB-6B96-89679FF39583}"/>
          </ac:spMkLst>
        </pc:spChg>
        <pc:spChg chg="mod">
          <ac:chgData name="Paul Tinkler" userId="bcebf29c-73c2-433d-80d2-6bad896374bf" providerId="ADAL" clId="{075C9ED6-3250-4929-A976-D16B3B65074B}" dt="2023-02-11T23:12:11.174" v="159" actId="14100"/>
          <ac:spMkLst>
            <pc:docMk/>
            <pc:sldMk cId="2820265469" sldId="489"/>
            <ac:spMk id="3" creationId="{2E2E0E8E-FD82-FE05-0825-B6B5C1F62CAF}"/>
          </ac:spMkLst>
        </pc:spChg>
        <pc:spChg chg="del">
          <ac:chgData name="Paul Tinkler" userId="bcebf29c-73c2-433d-80d2-6bad896374bf" providerId="ADAL" clId="{075C9ED6-3250-4929-A976-D16B3B65074B}" dt="2023-02-11T23:05:07.043" v="98" actId="478"/>
          <ac:spMkLst>
            <pc:docMk/>
            <pc:sldMk cId="2820265469" sldId="489"/>
            <ac:spMk id="4" creationId="{02EE8A7C-AB7A-0411-6AA6-07B32A02499E}"/>
          </ac:spMkLst>
        </pc:spChg>
        <pc:picChg chg="add mod">
          <ac:chgData name="Paul Tinkler" userId="bcebf29c-73c2-433d-80d2-6bad896374bf" providerId="ADAL" clId="{075C9ED6-3250-4929-A976-D16B3B65074B}" dt="2023-02-11T23:12:00.014" v="157" actId="14100"/>
          <ac:picMkLst>
            <pc:docMk/>
            <pc:sldMk cId="2820265469" sldId="489"/>
            <ac:picMk id="6" creationId="{E90D59CC-3EC7-8AB7-AF0C-C37766B0001F}"/>
          </ac:picMkLst>
        </pc:picChg>
      </pc:sldChg>
      <pc:sldChg chg="addSp delSp modSp new mod modAnim">
        <pc:chgData name="Paul Tinkler" userId="bcebf29c-73c2-433d-80d2-6bad896374bf" providerId="ADAL" clId="{075C9ED6-3250-4929-A976-D16B3B65074B}" dt="2023-02-11T23:18:06.955" v="325"/>
        <pc:sldMkLst>
          <pc:docMk/>
          <pc:sldMk cId="4138481463" sldId="490"/>
        </pc:sldMkLst>
        <pc:spChg chg="mod">
          <ac:chgData name="Paul Tinkler" userId="bcebf29c-73c2-433d-80d2-6bad896374bf" providerId="ADAL" clId="{075C9ED6-3250-4929-A976-D16B3B65074B}" dt="2023-02-11T23:15:16.622" v="223" actId="20577"/>
          <ac:spMkLst>
            <pc:docMk/>
            <pc:sldMk cId="4138481463" sldId="490"/>
            <ac:spMk id="2" creationId="{EADDDD3D-EA1D-54C7-15D6-50873B7717B1}"/>
          </ac:spMkLst>
        </pc:spChg>
        <pc:spChg chg="mod">
          <ac:chgData name="Paul Tinkler" userId="bcebf29c-73c2-433d-80d2-6bad896374bf" providerId="ADAL" clId="{075C9ED6-3250-4929-A976-D16B3B65074B}" dt="2023-02-11T23:17:54.168" v="324" actId="207"/>
          <ac:spMkLst>
            <pc:docMk/>
            <pc:sldMk cId="4138481463" sldId="490"/>
            <ac:spMk id="3" creationId="{2779DB56-45E0-658B-9C6B-3B773FE189EE}"/>
          </ac:spMkLst>
        </pc:spChg>
        <pc:spChg chg="del">
          <ac:chgData name="Paul Tinkler" userId="bcebf29c-73c2-433d-80d2-6bad896374bf" providerId="ADAL" clId="{075C9ED6-3250-4929-A976-D16B3B65074B}" dt="2023-02-11T23:12:39.562" v="161" actId="478"/>
          <ac:spMkLst>
            <pc:docMk/>
            <pc:sldMk cId="4138481463" sldId="490"/>
            <ac:spMk id="4" creationId="{DA457FC8-E2BF-4921-D59E-0C709DB2640F}"/>
          </ac:spMkLst>
        </pc:spChg>
        <pc:spChg chg="add del mod">
          <ac:chgData name="Paul Tinkler" userId="bcebf29c-73c2-433d-80d2-6bad896374bf" providerId="ADAL" clId="{075C9ED6-3250-4929-A976-D16B3B65074B}" dt="2023-02-11T23:17:23.932" v="318" actId="478"/>
          <ac:spMkLst>
            <pc:docMk/>
            <pc:sldMk cId="4138481463" sldId="490"/>
            <ac:spMk id="7" creationId="{5C779048-CEA3-D30C-BEA7-4323B9F4C33B}"/>
          </ac:spMkLst>
        </pc:spChg>
        <pc:picChg chg="add mod">
          <ac:chgData name="Paul Tinkler" userId="bcebf29c-73c2-433d-80d2-6bad896374bf" providerId="ADAL" clId="{075C9ED6-3250-4929-A976-D16B3B65074B}" dt="2023-02-11T23:17:35.309" v="320" actId="1076"/>
          <ac:picMkLst>
            <pc:docMk/>
            <pc:sldMk cId="4138481463" sldId="490"/>
            <ac:picMk id="6" creationId="{C0C22371-2B2C-BDC4-79A3-62201D22ED4D}"/>
          </ac:picMkLst>
        </pc:picChg>
      </pc:sldChg>
      <pc:sldChg chg="add">
        <pc:chgData name="Paul Tinkler" userId="bcebf29c-73c2-433d-80d2-6bad896374bf" providerId="ADAL" clId="{075C9ED6-3250-4929-A976-D16B3B65074B}" dt="2023-02-11T23:18:59.908" v="326"/>
        <pc:sldMkLst>
          <pc:docMk/>
          <pc:sldMk cId="4277338143" sldId="491"/>
        </pc:sldMkLst>
      </pc:sldChg>
      <pc:sldChg chg="add">
        <pc:chgData name="Paul Tinkler" userId="bcebf29c-73c2-433d-80d2-6bad896374bf" providerId="ADAL" clId="{075C9ED6-3250-4929-A976-D16B3B65074B}" dt="2023-02-11T23:19:25.472" v="328"/>
        <pc:sldMkLst>
          <pc:docMk/>
          <pc:sldMk cId="2177090508" sldId="492"/>
        </pc:sldMkLst>
      </pc:sldChg>
      <pc:sldChg chg="addSp delSp modSp new mod">
        <pc:chgData name="Paul Tinkler" userId="bcebf29c-73c2-433d-80d2-6bad896374bf" providerId="ADAL" clId="{075C9ED6-3250-4929-A976-D16B3B65074B}" dt="2023-02-11T23:27:47.060" v="363" actId="1076"/>
        <pc:sldMkLst>
          <pc:docMk/>
          <pc:sldMk cId="2411727604" sldId="493"/>
        </pc:sldMkLst>
        <pc:spChg chg="mod">
          <ac:chgData name="Paul Tinkler" userId="bcebf29c-73c2-433d-80d2-6bad896374bf" providerId="ADAL" clId="{075C9ED6-3250-4929-A976-D16B3B65074B}" dt="2023-02-11T23:27:11.782" v="355" actId="14100"/>
          <ac:spMkLst>
            <pc:docMk/>
            <pc:sldMk cId="2411727604" sldId="493"/>
            <ac:spMk id="2" creationId="{B6A0D720-227E-DA71-67E5-AB71658EABBE}"/>
          </ac:spMkLst>
        </pc:spChg>
        <pc:spChg chg="del mod">
          <ac:chgData name="Paul Tinkler" userId="bcebf29c-73c2-433d-80d2-6bad896374bf" providerId="ADAL" clId="{075C9ED6-3250-4929-A976-D16B3B65074B}" dt="2023-02-11T23:27:30.333" v="359" actId="478"/>
          <ac:spMkLst>
            <pc:docMk/>
            <pc:sldMk cId="2411727604" sldId="493"/>
            <ac:spMk id="3" creationId="{ABA7B5A8-7324-D6EC-C412-AE2CE7296D68}"/>
          </ac:spMkLst>
        </pc:spChg>
        <pc:spChg chg="del">
          <ac:chgData name="Paul Tinkler" userId="bcebf29c-73c2-433d-80d2-6bad896374bf" providerId="ADAL" clId="{075C9ED6-3250-4929-A976-D16B3B65074B}" dt="2023-02-11T23:27:20.016" v="358" actId="478"/>
          <ac:spMkLst>
            <pc:docMk/>
            <pc:sldMk cId="2411727604" sldId="493"/>
            <ac:spMk id="4" creationId="{DB4A70DE-9813-22BA-E25D-25F85BFD0520}"/>
          </ac:spMkLst>
        </pc:spChg>
        <pc:picChg chg="add mod">
          <ac:chgData name="Paul Tinkler" userId="bcebf29c-73c2-433d-80d2-6bad896374bf" providerId="ADAL" clId="{075C9ED6-3250-4929-A976-D16B3B65074B}" dt="2023-02-11T23:27:47.060" v="363" actId="1076"/>
          <ac:picMkLst>
            <pc:docMk/>
            <pc:sldMk cId="2411727604" sldId="493"/>
            <ac:picMk id="6" creationId="{F59F41A6-7E1B-CA7D-E71C-90391C4FACA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11/02/2023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dfs.semanticscholar.org/1f6d/b0ec17573220b4de7b10c70c145602d2e3e3.pdf"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4166348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pattern that applies when we martyr ourselves in order to listen patiently to other people and give advice, which they usually ignore, on how to sort out their lives.  We believe we know best when it comes to understanding people and relationships.</a:t>
            </a:r>
          </a:p>
          <a:p>
            <a:endParaRPr lang="en-GB" dirty="0"/>
          </a:p>
          <a:p>
            <a:r>
              <a:rPr lang="en-GB" dirty="0"/>
              <a:t>We then behave in a way that implies that we are here to help them, regardless of any plans we might have had of our own.  Neglecting our own work in order to listen patiently to a colleague is an example of this.</a:t>
            </a:r>
          </a:p>
          <a:p>
            <a:endParaRPr lang="en-GB" dirty="0"/>
          </a:p>
          <a:p>
            <a:r>
              <a:rPr lang="en-GB" dirty="0"/>
              <a:t>Under the surface, however, we are likely to feel despair when we see that, yet again, we lack the skill and they lack the willpower to change.</a:t>
            </a:r>
          </a:p>
        </p:txBody>
      </p:sp>
      <p:sp>
        <p:nvSpPr>
          <p:cNvPr id="4" name="Slide Number Placeholder 3"/>
          <p:cNvSpPr>
            <a:spLocks noGrp="1"/>
          </p:cNvSpPr>
          <p:nvPr>
            <p:ph type="sldNum" sz="quarter" idx="5"/>
          </p:nvPr>
        </p:nvSpPr>
        <p:spPr/>
        <p:txBody>
          <a:bodyPr/>
          <a:lstStyle/>
          <a:p>
            <a:fld id="{FC6CB15D-7834-4590-98D7-9EFFC39372F4}" type="slidenum">
              <a:rPr lang="en-GB" smtClean="0"/>
              <a:t>6</a:t>
            </a:fld>
            <a:endParaRPr lang="en-GB"/>
          </a:p>
        </p:txBody>
      </p:sp>
    </p:spTree>
    <p:extLst>
      <p:ext uri="{BB962C8B-B14F-4D97-AF65-F5344CB8AC3E}">
        <p14:creationId xmlns:p14="http://schemas.microsoft.com/office/powerpoint/2010/main" val="1461267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we know best.  However, we feel that we are inadequate in some way.  We are likely to behave, therefore, as if we do not expect to be listened to.  We probably grumble about how stupid people are to ignore what we think is the obvious solution to the problem</a:t>
            </a:r>
          </a:p>
          <a:p>
            <a:endParaRPr lang="en-GB" dirty="0"/>
          </a:p>
          <a:p>
            <a:r>
              <a:rPr lang="en-GB" dirty="0"/>
              <a:t>“No-one takes any notice of me, even though I’ve seen it all before.  I’ve told them what to do but they’re incapable of acting on advice!”</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212029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pattern matches the archetypal bully.  We believe we are less able in some way than others.  We feel despair.  So we camouflage these underlying doubts by behaving as if we know it all.  We tell others how to behave; if challenged we become even more autocratic and unreasonable.  Outside our awareness, we are digging in for fear that our weaknesses will be exposed.</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1210411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behave as if we are hurt but cannot be helped.  We develop an aura of suffering but signal to others that they are so unfeeling they could not possibly offer us comfort.  </a:t>
            </a:r>
          </a:p>
          <a:p>
            <a:endParaRPr lang="en-GB" dirty="0"/>
          </a:p>
          <a:p>
            <a:r>
              <a:rPr lang="en-GB" dirty="0"/>
              <a:t>We believe that we are less capable or intelligent than others but feel that we experience more genuine emotions.  We feel, therefore, that our own emotional needs should take precedence over the feelings of others.  Indeed, we may be so ‘emotional’ that we fail to recognise that other people have any feelings.</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1196893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we secretly believe that no-one knows what they’re doing.  The world is probably doomed.  However, other people’s feelings are more important than ours, so we set out to save them from themselves.  We are the typical do-gooder, out to tell everyone how to live their lives better.</a:t>
            </a:r>
          </a:p>
          <a:p>
            <a:endParaRPr lang="en-GB" dirty="0"/>
          </a:p>
          <a:p>
            <a:r>
              <a:rPr lang="en-GB" dirty="0"/>
              <a:t>We may campaign for censorship because we believe that all of us must be protected from evil influences.  At work, we put our energies into setting up procedures so that no-one will make mistakes.  We are poor at delegation because we want to save people from their own incompetence.</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2386129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that no-one is really capable.  In spite of this, we need to deal with our emotions, which are so much more valid to us than the feelings of others.  We therefore display our emotions and excuse ourselves by claiming that we just can’t help feeling as we do.  </a:t>
            </a:r>
          </a:p>
          <a:p>
            <a:endParaRPr lang="en-GB" dirty="0"/>
          </a:p>
          <a:p>
            <a:r>
              <a:rPr lang="en-GB" dirty="0"/>
              <a:t>We seek others to lean on, expecting them to take care of us in some way.  We are likely to confide in others and then act as if they are responsible for resolving the situation for us.  </a:t>
            </a:r>
          </a:p>
          <a:p>
            <a:endParaRPr lang="en-GB" dirty="0"/>
          </a:p>
          <a:p>
            <a:r>
              <a:rPr lang="en-GB" dirty="0"/>
              <a:t>Under the surface, though, we have no real expectation that they will achieve any more than we would.</a:t>
            </a:r>
          </a:p>
        </p:txBody>
      </p:sp>
      <p:sp>
        <p:nvSpPr>
          <p:cNvPr id="4" name="Slide Number Placeholder 3"/>
          <p:cNvSpPr>
            <a:spLocks noGrp="1"/>
          </p:cNvSpPr>
          <p:nvPr>
            <p:ph type="sldNum" sz="quarter" idx="5"/>
          </p:nvPr>
        </p:nvSpPr>
        <p:spPr/>
        <p:txBody>
          <a:bodyPr/>
          <a:lstStyle/>
          <a:p>
            <a:fld id="{FC6CB15D-7834-4590-98D7-9EFFC39372F4}" type="slidenum">
              <a:rPr lang="en-GB" smtClean="0"/>
              <a:t>16</a:t>
            </a:fld>
            <a:endParaRPr lang="en-GB"/>
          </a:p>
        </p:txBody>
      </p:sp>
    </p:spTree>
    <p:extLst>
      <p:ext uri="{BB962C8B-B14F-4D97-AF65-F5344CB8AC3E}">
        <p14:creationId xmlns:p14="http://schemas.microsoft.com/office/powerpoint/2010/main" val="3245276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31</a:t>
            </a:fld>
            <a:endParaRPr lang="en-GB"/>
          </a:p>
        </p:txBody>
      </p:sp>
    </p:spTree>
    <p:extLst>
      <p:ext uri="{BB962C8B-B14F-4D97-AF65-F5344CB8AC3E}">
        <p14:creationId xmlns:p14="http://schemas.microsoft.com/office/powerpoint/2010/main" val="3782361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how any of the other theories, concepts, techniques, such as Emotional Intelligence, Mindfulness, and Transactional Analysis, that we have looked at relate to these ideas above.</a:t>
            </a:r>
          </a:p>
        </p:txBody>
      </p:sp>
      <p:sp>
        <p:nvSpPr>
          <p:cNvPr id="4" name="Slide Number Placeholder 3"/>
          <p:cNvSpPr>
            <a:spLocks noGrp="1"/>
          </p:cNvSpPr>
          <p:nvPr>
            <p:ph type="sldNum" sz="quarter" idx="5"/>
          </p:nvPr>
        </p:nvSpPr>
        <p:spPr/>
        <p:txBody>
          <a:bodyPr/>
          <a:lstStyle/>
          <a:p>
            <a:fld id="{518DD16C-8749-4B49-BB7F-04918DFBF041}" type="slidenum">
              <a:rPr lang="en-GB" smtClean="0"/>
              <a:t>32</a:t>
            </a:fld>
            <a:endParaRPr lang="en-GB"/>
          </a:p>
        </p:txBody>
      </p:sp>
    </p:spTree>
    <p:extLst>
      <p:ext uri="{BB962C8B-B14F-4D97-AF65-F5344CB8AC3E}">
        <p14:creationId xmlns:p14="http://schemas.microsoft.com/office/powerpoint/2010/main" val="3441171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‘blend’ of these can be particularly effective……’the learning cycle’ may be a possible interpretation of why this is…</a:t>
            </a:r>
          </a:p>
        </p:txBody>
      </p:sp>
      <p:sp>
        <p:nvSpPr>
          <p:cNvPr id="4" name="Slide Number Placeholder 3"/>
          <p:cNvSpPr>
            <a:spLocks noGrp="1"/>
          </p:cNvSpPr>
          <p:nvPr>
            <p:ph type="sldNum" sz="quarter" idx="5"/>
          </p:nvPr>
        </p:nvSpPr>
        <p:spPr/>
        <p:txBody>
          <a:bodyPr/>
          <a:lstStyle/>
          <a:p>
            <a:fld id="{FC6CB15D-7834-4590-98D7-9EFFC39372F4}" type="slidenum">
              <a:rPr lang="en-GB" smtClean="0"/>
              <a:t>33</a:t>
            </a:fld>
            <a:endParaRPr lang="en-GB"/>
          </a:p>
        </p:txBody>
      </p:sp>
    </p:spTree>
    <p:extLst>
      <p:ext uri="{BB962C8B-B14F-4D97-AF65-F5344CB8AC3E}">
        <p14:creationId xmlns:p14="http://schemas.microsoft.com/office/powerpoint/2010/main" val="2053650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Putra, F., et al. (2018)  5E – Learning cycle strategy: Increasing conceptual understanding and learning motivation in </a:t>
            </a:r>
            <a:r>
              <a:rPr lang="en-GB" sz="1200" dirty="0" err="1"/>
              <a:t>Jurnal</a:t>
            </a:r>
            <a:r>
              <a:rPr lang="en-GB" sz="1200" dirty="0"/>
              <a:t> </a:t>
            </a:r>
            <a:r>
              <a:rPr lang="en-GB" sz="1200" dirty="0" err="1"/>
              <a:t>Ilmiah</a:t>
            </a:r>
            <a:r>
              <a:rPr lang="en-GB" sz="1200" dirty="0"/>
              <a:t> Pendidikan </a:t>
            </a:r>
            <a:r>
              <a:rPr lang="en-GB" sz="1200" dirty="0" err="1"/>
              <a:t>Fisika</a:t>
            </a:r>
            <a:r>
              <a:rPr lang="en-GB" sz="1200" dirty="0"/>
              <a:t> Al-</a:t>
            </a:r>
            <a:r>
              <a:rPr lang="en-GB" sz="1200" dirty="0" err="1"/>
              <a:t>BiRuNI</a:t>
            </a:r>
            <a:r>
              <a:rPr lang="en-GB" sz="1200" dirty="0"/>
              <a:t> 07 (2) 171-181   Url: </a:t>
            </a:r>
            <a:r>
              <a:rPr lang="en-GB" sz="1200" dirty="0">
                <a:hlinkClick r:id="rId3"/>
              </a:rPr>
              <a:t>https://pdfs.semanticscholar.org/1f6d/b0ec17573220b4de7b10c70c145602d2e3e3.pdf</a:t>
            </a:r>
            <a:r>
              <a:rPr lang="en-GB" sz="1200" dirty="0"/>
              <a:t>.  Accessed on: 18</a:t>
            </a:r>
            <a:r>
              <a:rPr lang="en-GB" sz="1200" baseline="30000" dirty="0"/>
              <a:t>th</a:t>
            </a:r>
            <a:r>
              <a:rPr lang="en-GB" sz="1200" dirty="0"/>
              <a:t> February 2022</a:t>
            </a:r>
          </a:p>
          <a:p>
            <a:endParaRPr lang="en-GB" dirty="0"/>
          </a:p>
          <a:p>
            <a:endParaRPr lang="en-GB" dirty="0"/>
          </a:p>
          <a:p>
            <a:r>
              <a:rPr lang="en-GB" dirty="0"/>
              <a:t>5E model originally devised by </a:t>
            </a:r>
            <a:r>
              <a:rPr lang="en-GB" b="0" i="0" dirty="0">
                <a:solidFill>
                  <a:srgbClr val="111111"/>
                </a:solidFill>
                <a:effectLst/>
                <a:latin typeface="Helvetica Neue"/>
              </a:rPr>
              <a:t>Bybee and Landes, circa. 1990</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34</a:t>
            </a:fld>
            <a:endParaRPr lang="en-GB"/>
          </a:p>
        </p:txBody>
      </p:sp>
    </p:spTree>
    <p:extLst>
      <p:ext uri="{BB962C8B-B14F-4D97-AF65-F5344CB8AC3E}">
        <p14:creationId xmlns:p14="http://schemas.microsoft.com/office/powerpoint/2010/main" val="37491656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5E’s of inquiry-based learning.  </a:t>
            </a:r>
            <a:r>
              <a:rPr lang="en-GB" i="1" dirty="0"/>
              <a:t>Journal of the American association of </a:t>
            </a:r>
            <a:r>
              <a:rPr lang="en-GB" i="1"/>
              <a:t>school librarians </a:t>
            </a:r>
            <a:r>
              <a:rPr lang="en-GB" i="0"/>
              <a:t>URL: https://knowledgequest.aasl.org/the-5-es-of-inquiry-based-learning/</a:t>
            </a:r>
            <a:endParaRPr lang="en-GB" i="1" dirty="0"/>
          </a:p>
        </p:txBody>
      </p:sp>
      <p:sp>
        <p:nvSpPr>
          <p:cNvPr id="4" name="Slide Number Placeholder 3"/>
          <p:cNvSpPr>
            <a:spLocks noGrp="1"/>
          </p:cNvSpPr>
          <p:nvPr>
            <p:ph type="sldNum" sz="quarter" idx="5"/>
          </p:nvPr>
        </p:nvSpPr>
        <p:spPr/>
        <p:txBody>
          <a:bodyPr/>
          <a:lstStyle/>
          <a:p>
            <a:fld id="{FC6CB15D-7834-4590-98D7-9EFFC39372F4}" type="slidenum">
              <a:rPr lang="en-GB" smtClean="0"/>
              <a:t>35</a:t>
            </a:fld>
            <a:endParaRPr lang="en-GB"/>
          </a:p>
        </p:txBody>
      </p:sp>
    </p:spTree>
    <p:extLst>
      <p:ext uri="{BB962C8B-B14F-4D97-AF65-F5344CB8AC3E}">
        <p14:creationId xmlns:p14="http://schemas.microsoft.com/office/powerpoint/2010/main" val="41166766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11/02/2023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11/02/2023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11/02/2023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11/02/2023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11/02/2023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11/02/2023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11/02/2023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11/02/2023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11/02/2023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11/02/2023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498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11/02/2023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70716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11/02/2023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9173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11/02/2023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92454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11/02/2023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747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11/02/2023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869165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11/02/2023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88183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11/02/2023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9643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11/02/2023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9969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11/02/2023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02249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11/02/2023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74654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20993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eg"/><Relationship Id="rId1" Type="http://schemas.openxmlformats.org/officeDocument/2006/relationships/slideLayout" Target="../slideLayouts/slideLayout13.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17.xml"/><Relationship Id="rId4" Type="http://schemas.openxmlformats.org/officeDocument/2006/relationships/hyperlink" Target="http://sharinginhealth.com/mind_and_being/roles.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13.xml"/><Relationship Id="rId6" Type="http://schemas.openxmlformats.org/officeDocument/2006/relationships/hyperlink" Target="http://www.internetmonk.com/archive/our-misogynist-genocidal-god-and-other-supposed-problems-with-the-bible" TargetMode="External"/><Relationship Id="rId5" Type="http://schemas.openxmlformats.org/officeDocument/2006/relationships/image" Target="../media/image14.jpg"/><Relationship Id="rId4" Type="http://schemas.openxmlformats.org/officeDocument/2006/relationships/hyperlink" Target="http://www.cruxcatalyst.com/2012/10/19/know-thyself-understanding-ego-states/adult/"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2012books.lardbucket.org/books/a-primer-on-communication-studies/s07-05-relationships-at-work.html" TargetMode="External"/><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vinodtbidwaik.blogspot.com/2013/11/transactional-analysis-understanding.html" TargetMode="External"/><Relationship Id="rId2" Type="http://schemas.openxmlformats.org/officeDocument/2006/relationships/image" Target="../media/image18.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courses.lumenlearning.com/waymaker-psychology/chapter/leadership-and-organization/"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hyperlink" Target="http://www.inloso.com/management/cross-cultural-business-management/"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2.png"/><Relationship Id="rId7" Type="http://schemas.openxmlformats.org/officeDocument/2006/relationships/hyperlink" Target="http://2012books.lardbucket.org/books/beginning-management-of-human-resources/s12-03-training-delivery-methods.html"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24.jpeg"/><Relationship Id="rId5" Type="http://schemas.openxmlformats.org/officeDocument/2006/relationships/hyperlink" Target="http://commons.wikimedia.org/wiki/File:Flickr_-_Official_U.S._Navy_Imagery_-_A_nurse_examines_a_newborn_baby..jpg" TargetMode="External"/><Relationship Id="rId4" Type="http://schemas.openxmlformats.org/officeDocument/2006/relationships/image" Target="../media/image23.jpeg"/><Relationship Id="rId9" Type="http://schemas.openxmlformats.org/officeDocument/2006/relationships/hyperlink" Target="https://cute-pictures.blogspot.com/2012/06/free-stock-photos-career-education.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hyperlink" Target="http://theconversation.com/do-we-need-emotional-intelligence-tests-for-teachers-12805" TargetMode="External"/><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hyperlink" Target="http://www.flickr.com/photos/55524309@N05/5378321210/" TargetMode="External"/><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hyperlink" Target="https://pixabay.com/en/business-idea-planning-statistics-660097/" TargetMode="External"/><Relationship Id="rId2" Type="http://schemas.openxmlformats.org/officeDocument/2006/relationships/image" Target="../media/image30.jp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8" Type="http://schemas.openxmlformats.org/officeDocument/2006/relationships/hyperlink" Target="http://www.kansassbdc.net/tag/fhsu-mdc/" TargetMode="External"/><Relationship Id="rId3" Type="http://schemas.openxmlformats.org/officeDocument/2006/relationships/image" Target="../media/image36.jpg"/><Relationship Id="rId7" Type="http://schemas.openxmlformats.org/officeDocument/2006/relationships/image" Target="../media/image38.jpeg"/><Relationship Id="rId2" Type="http://schemas.openxmlformats.org/officeDocument/2006/relationships/image" Target="../media/image35.png"/><Relationship Id="rId1" Type="http://schemas.openxmlformats.org/officeDocument/2006/relationships/slideLayout" Target="../slideLayouts/slideLayout13.xml"/><Relationship Id="rId6" Type="http://schemas.openxmlformats.org/officeDocument/2006/relationships/hyperlink" Target="http://www.careers.lon.ac.uk/blog/library/index.php/page/29/" TargetMode="External"/><Relationship Id="rId5" Type="http://schemas.openxmlformats.org/officeDocument/2006/relationships/image" Target="../media/image37.jpg"/><Relationship Id="rId10" Type="http://schemas.openxmlformats.org/officeDocument/2006/relationships/hyperlink" Target="https://people-equation.com/ideas-for-how-to-implement-stay-interviews-at-your-company/stay-interviews-two-people-talking/" TargetMode="External"/><Relationship Id="rId4" Type="http://schemas.openxmlformats.org/officeDocument/2006/relationships/hyperlink" Target="https://2012books.lardbucket.org/books/an-introduction-to-organizational-behavior-v1.1/s10-04-motivating-employees-through-p.html" TargetMode="External"/><Relationship Id="rId9" Type="http://schemas.openxmlformats.org/officeDocument/2006/relationships/image" Target="../media/image39.jpg"/></Relationships>
</file>

<file path=ppt/slides/_rels/slide45.xml.rels><?xml version="1.0" encoding="UTF-8" standalone="yes"?>
<Relationships xmlns="http://schemas.openxmlformats.org/package/2006/relationships"><Relationship Id="rId3" Type="http://schemas.openxmlformats.org/officeDocument/2006/relationships/hyperlink" Target="http://sherylsever.com/services" TargetMode="External"/><Relationship Id="rId2" Type="http://schemas.openxmlformats.org/officeDocument/2006/relationships/image" Target="../media/image40.jp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2.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3.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BMSK6006 Developing Emotional Intelligence for the Workplace</a:t>
            </a:r>
          </a:p>
        </p:txBody>
      </p:sp>
      <p:sp>
        <p:nvSpPr>
          <p:cNvPr id="3" name="Subtitle 2"/>
          <p:cNvSpPr>
            <a:spLocks noGrp="1"/>
          </p:cNvSpPr>
          <p:nvPr>
            <p:ph type="subTitle" idx="1"/>
          </p:nvPr>
        </p:nvSpPr>
        <p:spPr>
          <a:xfrm>
            <a:off x="1110338" y="3933056"/>
            <a:ext cx="6858000" cy="763066"/>
          </a:xfrm>
        </p:spPr>
        <p:txBody>
          <a:bodyPr/>
          <a:lstStyle/>
          <a:p>
            <a:r>
              <a:rPr lang="en-GB" sz="4000" dirty="0">
                <a:solidFill>
                  <a:srgbClr val="0000CC"/>
                </a:solidFill>
              </a:rPr>
              <a:t>Workshop Session 2</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764704"/>
            <a:ext cx="4546848" cy="4824536"/>
          </a:xfrm>
        </p:spPr>
        <p:txBody>
          <a:bodyPr>
            <a:normAutofit fontScale="85000" lnSpcReduction="20000"/>
          </a:bodyPr>
          <a:lstStyle/>
          <a:p>
            <a:r>
              <a:rPr lang="en-GB" dirty="0"/>
              <a:t>Research and Reflection Review</a:t>
            </a:r>
          </a:p>
          <a:p>
            <a:r>
              <a:rPr lang="en-GB" dirty="0"/>
              <a:t>Generic Assessment Criteria</a:t>
            </a:r>
          </a:p>
          <a:p>
            <a:r>
              <a:rPr lang="en-GB" dirty="0"/>
              <a:t>The Disposition Diamond</a:t>
            </a:r>
          </a:p>
          <a:p>
            <a:r>
              <a:rPr lang="en-GB" dirty="0"/>
              <a:t>Ego States</a:t>
            </a:r>
          </a:p>
          <a:p>
            <a:r>
              <a:rPr lang="en-GB" dirty="0"/>
              <a:t>Some key concepts</a:t>
            </a:r>
          </a:p>
          <a:p>
            <a:r>
              <a:rPr lang="en-GB" dirty="0"/>
              <a:t>70:20:10</a:t>
            </a:r>
          </a:p>
          <a:p>
            <a:r>
              <a:rPr lang="en-GB" dirty="0"/>
              <a:t>Psychological dimensions of EQ</a:t>
            </a:r>
          </a:p>
          <a:p>
            <a:r>
              <a:rPr lang="en-GB" dirty="0"/>
              <a:t>Relationships</a:t>
            </a:r>
          </a:p>
          <a:p>
            <a:r>
              <a:rPr lang="en-GB" dirty="0"/>
              <a:t>Workforce development</a:t>
            </a:r>
          </a:p>
          <a:p>
            <a:r>
              <a:rPr lang="en-GB" dirty="0"/>
              <a:t>Business performance</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0" end="0"/>
                                            </p:txEl>
                                          </p:spTgt>
                                        </p:tgtEl>
                                        <p:attrNameLst>
                                          <p:attrName>style.visibility</p:attrName>
                                        </p:attrNameLst>
                                      </p:cBhvr>
                                      <p:to>
                                        <p:strVal val="visible"/>
                                      </p:to>
                                    </p:set>
                                    <p:animEffect transition="in" filter="fade">
                                      <p:cBhvr>
                                        <p:cTn id="52" dur="500"/>
                                        <p:tgtEl>
                                          <p:spTgt spid="3">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fontScale="90000"/>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1325563"/>
          </a:xfrm>
        </p:spPr>
        <p:txBody>
          <a:bodyPr/>
          <a:lstStyle/>
          <a:p>
            <a:r>
              <a:rPr lang="en-GB" dirty="0"/>
              <a:t>The Martyr</a:t>
            </a:r>
          </a:p>
        </p:txBody>
      </p:sp>
      <p:sp>
        <p:nvSpPr>
          <p:cNvPr id="9" name="Diamond 8">
            <a:extLst>
              <a:ext uri="{FF2B5EF4-FFF2-40B4-BE49-F238E27FC236}">
                <a16:creationId xmlns:a16="http://schemas.microsoft.com/office/drawing/2014/main" id="{15107056-E0D3-40B9-985D-435B368FA035}"/>
              </a:ext>
            </a:extLst>
          </p:cNvPr>
          <p:cNvSpPr/>
          <p:nvPr/>
        </p:nvSpPr>
        <p:spPr>
          <a:xfrm>
            <a:off x="3005826" y="1052736"/>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10" name="Straight Connector 9">
            <a:extLst>
              <a:ext uri="{FF2B5EF4-FFF2-40B4-BE49-F238E27FC236}">
                <a16:creationId xmlns:a16="http://schemas.microsoft.com/office/drawing/2014/main" id="{0B4054D0-54AE-46FF-8D63-AB6C8AB47159}"/>
              </a:ext>
            </a:extLst>
          </p:cNvPr>
          <p:cNvCxnSpPr/>
          <p:nvPr/>
        </p:nvCxnSpPr>
        <p:spPr>
          <a:xfrm>
            <a:off x="3491880" y="2276872"/>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EEBAA39-01E8-4F99-9885-E71D7DC97EB3}"/>
              </a:ext>
            </a:extLst>
          </p:cNvPr>
          <p:cNvCxnSpPr/>
          <p:nvPr/>
        </p:nvCxnSpPr>
        <p:spPr>
          <a:xfrm>
            <a:off x="3491880" y="3717032"/>
            <a:ext cx="1656184" cy="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8EE0A0F8-80E0-4A4D-B8B4-17E8ED257FD8}"/>
              </a:ext>
            </a:extLst>
          </p:cNvPr>
          <p:cNvSpPr txBox="1"/>
          <p:nvPr/>
        </p:nvSpPr>
        <p:spPr>
          <a:xfrm>
            <a:off x="3797569" y="1684521"/>
            <a:ext cx="1048685" cy="369332"/>
          </a:xfrm>
          <a:prstGeom prst="rect">
            <a:avLst/>
          </a:prstGeom>
          <a:noFill/>
        </p:spPr>
        <p:txBody>
          <a:bodyPr wrap="none" rtlCol="0">
            <a:spAutoFit/>
          </a:bodyPr>
          <a:lstStyle/>
          <a:p>
            <a:r>
              <a:rPr lang="en-GB" dirty="0"/>
              <a:t>IOKYNOK</a:t>
            </a:r>
          </a:p>
        </p:txBody>
      </p:sp>
      <p:sp>
        <p:nvSpPr>
          <p:cNvPr id="13" name="TextBox 12">
            <a:extLst>
              <a:ext uri="{FF2B5EF4-FFF2-40B4-BE49-F238E27FC236}">
                <a16:creationId xmlns:a16="http://schemas.microsoft.com/office/drawing/2014/main" id="{F116294C-DD76-4C0C-BA74-B7EDDF0B080E}"/>
              </a:ext>
            </a:extLst>
          </p:cNvPr>
          <p:cNvSpPr txBox="1"/>
          <p:nvPr/>
        </p:nvSpPr>
        <p:spPr>
          <a:xfrm>
            <a:off x="3786280" y="3775102"/>
            <a:ext cx="1197764" cy="369332"/>
          </a:xfrm>
          <a:prstGeom prst="rect">
            <a:avLst/>
          </a:prstGeom>
          <a:noFill/>
        </p:spPr>
        <p:txBody>
          <a:bodyPr wrap="none" rtlCol="0">
            <a:spAutoFit/>
          </a:bodyPr>
          <a:lstStyle/>
          <a:p>
            <a:r>
              <a:rPr lang="en-GB" dirty="0"/>
              <a:t>INOKYNOK</a:t>
            </a:r>
          </a:p>
        </p:txBody>
      </p:sp>
      <p:sp>
        <p:nvSpPr>
          <p:cNvPr id="3" name="TextBox 2">
            <a:extLst>
              <a:ext uri="{FF2B5EF4-FFF2-40B4-BE49-F238E27FC236}">
                <a16:creationId xmlns:a16="http://schemas.microsoft.com/office/drawing/2014/main" id="{3BA2D46D-B236-4E64-A5AF-37784140B068}"/>
              </a:ext>
            </a:extLst>
          </p:cNvPr>
          <p:cNvSpPr txBox="1"/>
          <p:nvPr/>
        </p:nvSpPr>
        <p:spPr>
          <a:xfrm>
            <a:off x="1032619" y="1679138"/>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5" name="Straight Connector 4">
            <a:extLst>
              <a:ext uri="{FF2B5EF4-FFF2-40B4-BE49-F238E27FC236}">
                <a16:creationId xmlns:a16="http://schemas.microsoft.com/office/drawing/2014/main" id="{D2C66BCD-47E4-4DC1-A1BE-F823215681F8}"/>
              </a:ext>
            </a:extLst>
          </p:cNvPr>
          <p:cNvCxnSpPr/>
          <p:nvPr/>
        </p:nvCxnSpPr>
        <p:spPr>
          <a:xfrm>
            <a:off x="2123728" y="1844824"/>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B725E-EFC0-4CAF-B7FE-DC984985CEF3}"/>
              </a:ext>
            </a:extLst>
          </p:cNvPr>
          <p:cNvCxnSpPr/>
          <p:nvPr/>
        </p:nvCxnSpPr>
        <p:spPr>
          <a:xfrm>
            <a:off x="2051720" y="3983141"/>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D5DE2C7-0DA4-4C83-8DAE-4FD0D50CD586}"/>
              </a:ext>
            </a:extLst>
          </p:cNvPr>
          <p:cNvCxnSpPr>
            <a:cxnSpLocks/>
          </p:cNvCxnSpPr>
          <p:nvPr/>
        </p:nvCxnSpPr>
        <p:spPr>
          <a:xfrm>
            <a:off x="2123728" y="2996952"/>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1001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8911-9F89-41EE-B950-E824EF73B03C}"/>
              </a:ext>
            </a:extLst>
          </p:cNvPr>
          <p:cNvSpPr>
            <a:spLocks noGrp="1"/>
          </p:cNvSpPr>
          <p:nvPr>
            <p:ph type="title"/>
          </p:nvPr>
        </p:nvSpPr>
        <p:spPr>
          <a:xfrm>
            <a:off x="628650" y="116632"/>
            <a:ext cx="7886700" cy="831627"/>
          </a:xfrm>
        </p:spPr>
        <p:txBody>
          <a:bodyPr/>
          <a:lstStyle/>
          <a:p>
            <a:pPr algn="ctr"/>
            <a:r>
              <a:rPr lang="en-GB" dirty="0"/>
              <a:t>The Martyr</a:t>
            </a:r>
          </a:p>
        </p:txBody>
      </p:sp>
      <p:sp>
        <p:nvSpPr>
          <p:cNvPr id="5" name="TextBox 4">
            <a:extLst>
              <a:ext uri="{FF2B5EF4-FFF2-40B4-BE49-F238E27FC236}">
                <a16:creationId xmlns:a16="http://schemas.microsoft.com/office/drawing/2014/main" id="{D43E37F9-6179-4B81-8E8C-46C503F81032}"/>
              </a:ext>
            </a:extLst>
          </p:cNvPr>
          <p:cNvSpPr txBox="1"/>
          <p:nvPr/>
        </p:nvSpPr>
        <p:spPr>
          <a:xfrm>
            <a:off x="143508" y="692696"/>
            <a:ext cx="8856984" cy="4893647"/>
          </a:xfrm>
          <a:prstGeom prst="rect">
            <a:avLst/>
          </a:prstGeom>
          <a:noFill/>
        </p:spPr>
        <p:txBody>
          <a:bodyPr wrap="square">
            <a:spAutoFit/>
          </a:bodyPr>
          <a:lstStyle/>
          <a:p>
            <a:r>
              <a:rPr lang="en-GB" sz="2400" dirty="0">
                <a:solidFill>
                  <a:srgbClr val="0000CC"/>
                </a:solidFill>
              </a:rPr>
              <a:t>This is the pattern that applies when we martyr ourselves in order to listen patiently to other people and give advice, which they usually ignore, on how to sort out their lives.  We believe we know best when it comes to understanding people and relationships.</a:t>
            </a:r>
          </a:p>
          <a:p>
            <a:endParaRPr lang="en-GB" sz="2400" dirty="0">
              <a:solidFill>
                <a:srgbClr val="0000CC"/>
              </a:solidFill>
            </a:endParaRPr>
          </a:p>
          <a:p>
            <a:r>
              <a:rPr lang="en-GB" sz="2400" dirty="0">
                <a:solidFill>
                  <a:srgbClr val="0000CC"/>
                </a:solidFill>
              </a:rPr>
              <a:t>We then behave in a way that implies that we are here to help them, regardless of any plans we might have had of our own.  Neglecting our own work in order to listen patiently to a colleague is an example of this.</a:t>
            </a:r>
          </a:p>
          <a:p>
            <a:endParaRPr lang="en-GB" sz="2400" dirty="0">
              <a:solidFill>
                <a:srgbClr val="0000CC"/>
              </a:solidFill>
            </a:endParaRPr>
          </a:p>
          <a:p>
            <a:r>
              <a:rPr lang="en-GB" sz="2400" dirty="0">
                <a:solidFill>
                  <a:srgbClr val="0000CC"/>
                </a:solidFill>
              </a:rPr>
              <a:t>Under the surface, however, we are likely to feel despair when we see that, yet again, we lack the skill and they lack the willpower to change.</a:t>
            </a:r>
          </a:p>
        </p:txBody>
      </p:sp>
    </p:spTree>
    <p:extLst>
      <p:ext uri="{BB962C8B-B14F-4D97-AF65-F5344CB8AC3E}">
        <p14:creationId xmlns:p14="http://schemas.microsoft.com/office/powerpoint/2010/main" val="178963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Moaner</a:t>
            </a:r>
          </a:p>
        </p:txBody>
      </p:sp>
      <p:sp>
        <p:nvSpPr>
          <p:cNvPr id="4" name="Diamond 3">
            <a:extLst>
              <a:ext uri="{FF2B5EF4-FFF2-40B4-BE49-F238E27FC236}">
                <a16:creationId xmlns:a16="http://schemas.microsoft.com/office/drawing/2014/main" id="{2AEE29A0-1F3B-48BA-B31F-78E97BA5F4C4}"/>
              </a:ext>
            </a:extLst>
          </p:cNvPr>
          <p:cNvSpPr/>
          <p:nvPr/>
        </p:nvSpPr>
        <p:spPr>
          <a:xfrm>
            <a:off x="3059832" y="1124744"/>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5" name="Straight Connector 4">
            <a:extLst>
              <a:ext uri="{FF2B5EF4-FFF2-40B4-BE49-F238E27FC236}">
                <a16:creationId xmlns:a16="http://schemas.microsoft.com/office/drawing/2014/main" id="{C9CCD80A-150B-452C-8DF2-A03B192A005F}"/>
              </a:ext>
            </a:extLst>
          </p:cNvPr>
          <p:cNvCxnSpPr/>
          <p:nvPr/>
        </p:nvCxnSpPr>
        <p:spPr>
          <a:xfrm>
            <a:off x="3563888" y="2348880"/>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570FA8E-62C9-4874-915A-61682C1EB52E}"/>
              </a:ext>
            </a:extLst>
          </p:cNvPr>
          <p:cNvCxnSpPr/>
          <p:nvPr/>
        </p:nvCxnSpPr>
        <p:spPr>
          <a:xfrm>
            <a:off x="3563888" y="3789040"/>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68F46DC9-EC82-4E9B-9A50-73A6CC3DFACA}"/>
              </a:ext>
            </a:extLst>
          </p:cNvPr>
          <p:cNvSpPr txBox="1"/>
          <p:nvPr/>
        </p:nvSpPr>
        <p:spPr>
          <a:xfrm>
            <a:off x="3869577" y="1756529"/>
            <a:ext cx="1048685" cy="369332"/>
          </a:xfrm>
          <a:prstGeom prst="rect">
            <a:avLst/>
          </a:prstGeom>
          <a:noFill/>
        </p:spPr>
        <p:txBody>
          <a:bodyPr wrap="none" rtlCol="0">
            <a:spAutoFit/>
          </a:bodyPr>
          <a:lstStyle/>
          <a:p>
            <a:r>
              <a:rPr lang="en-GB" dirty="0"/>
              <a:t>IOKYNOK</a:t>
            </a:r>
          </a:p>
        </p:txBody>
      </p:sp>
      <p:sp>
        <p:nvSpPr>
          <p:cNvPr id="8" name="TextBox 7">
            <a:extLst>
              <a:ext uri="{FF2B5EF4-FFF2-40B4-BE49-F238E27FC236}">
                <a16:creationId xmlns:a16="http://schemas.microsoft.com/office/drawing/2014/main" id="{6027BB0F-CB14-4AA6-9280-297519AC2DB5}"/>
              </a:ext>
            </a:extLst>
          </p:cNvPr>
          <p:cNvSpPr txBox="1"/>
          <p:nvPr/>
        </p:nvSpPr>
        <p:spPr>
          <a:xfrm>
            <a:off x="3869577" y="3906538"/>
            <a:ext cx="1041247" cy="369332"/>
          </a:xfrm>
          <a:prstGeom prst="rect">
            <a:avLst/>
          </a:prstGeom>
          <a:noFill/>
        </p:spPr>
        <p:txBody>
          <a:bodyPr wrap="none" rtlCol="0">
            <a:spAutoFit/>
          </a:bodyPr>
          <a:lstStyle/>
          <a:p>
            <a:r>
              <a:rPr lang="en-GB" dirty="0"/>
              <a:t>INOKYOK</a:t>
            </a:r>
          </a:p>
        </p:txBody>
      </p:sp>
      <p:sp>
        <p:nvSpPr>
          <p:cNvPr id="9" name="TextBox 8">
            <a:extLst>
              <a:ext uri="{FF2B5EF4-FFF2-40B4-BE49-F238E27FC236}">
                <a16:creationId xmlns:a16="http://schemas.microsoft.com/office/drawing/2014/main" id="{669DD910-BBB8-49B5-ABAE-5FACFDD9F585}"/>
              </a:ext>
            </a:extLst>
          </p:cNvPr>
          <p:cNvSpPr txBox="1"/>
          <p:nvPr/>
        </p:nvSpPr>
        <p:spPr>
          <a:xfrm>
            <a:off x="1032619" y="1679138"/>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58376D1E-549A-4C7C-9697-AC15D232B1CC}"/>
              </a:ext>
            </a:extLst>
          </p:cNvPr>
          <p:cNvCxnSpPr/>
          <p:nvPr/>
        </p:nvCxnSpPr>
        <p:spPr>
          <a:xfrm>
            <a:off x="2123728" y="1844824"/>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B61DB55-638F-486A-8D80-68215BE3770D}"/>
              </a:ext>
            </a:extLst>
          </p:cNvPr>
          <p:cNvCxnSpPr/>
          <p:nvPr/>
        </p:nvCxnSpPr>
        <p:spPr>
          <a:xfrm>
            <a:off x="2051720" y="3983141"/>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552DF1-6961-454C-A930-8D77454F2915}"/>
              </a:ext>
            </a:extLst>
          </p:cNvPr>
          <p:cNvCxnSpPr>
            <a:cxnSpLocks/>
          </p:cNvCxnSpPr>
          <p:nvPr/>
        </p:nvCxnSpPr>
        <p:spPr>
          <a:xfrm>
            <a:off x="2123728" y="2996952"/>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483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965EE-8F52-4635-81FF-82ACB1084DB9}"/>
              </a:ext>
            </a:extLst>
          </p:cNvPr>
          <p:cNvSpPr>
            <a:spLocks noGrp="1"/>
          </p:cNvSpPr>
          <p:nvPr>
            <p:ph type="title"/>
          </p:nvPr>
        </p:nvSpPr>
        <p:spPr>
          <a:xfrm>
            <a:off x="628650" y="77093"/>
            <a:ext cx="7886700" cy="975643"/>
          </a:xfrm>
        </p:spPr>
        <p:txBody>
          <a:bodyPr/>
          <a:lstStyle/>
          <a:p>
            <a:pPr algn="ctr"/>
            <a:r>
              <a:rPr lang="en-GB" dirty="0"/>
              <a:t>The Moaner</a:t>
            </a:r>
          </a:p>
        </p:txBody>
      </p:sp>
      <p:sp>
        <p:nvSpPr>
          <p:cNvPr id="5" name="TextBox 4">
            <a:extLst>
              <a:ext uri="{FF2B5EF4-FFF2-40B4-BE49-F238E27FC236}">
                <a16:creationId xmlns:a16="http://schemas.microsoft.com/office/drawing/2014/main" id="{04EA744D-E273-4427-A99A-450C6E8FAB64}"/>
              </a:ext>
            </a:extLst>
          </p:cNvPr>
          <p:cNvSpPr txBox="1"/>
          <p:nvPr/>
        </p:nvSpPr>
        <p:spPr>
          <a:xfrm>
            <a:off x="179511" y="1052736"/>
            <a:ext cx="8964487" cy="2308324"/>
          </a:xfrm>
          <a:prstGeom prst="rect">
            <a:avLst/>
          </a:prstGeom>
          <a:noFill/>
        </p:spPr>
        <p:txBody>
          <a:bodyPr wrap="square">
            <a:spAutoFit/>
          </a:bodyPr>
          <a:lstStyle/>
          <a:p>
            <a:r>
              <a:rPr lang="en-GB" sz="2400" dirty="0">
                <a:solidFill>
                  <a:srgbClr val="0000CC"/>
                </a:solidFill>
              </a:rPr>
              <a:t>Again, we believe we know best.  However, we feel that we are inadequate in some way.  We are likely to behave, therefore, as if we do not expect to be listened to.  We probably grumble about how stupid people are to ignore what we think is the obvious solution to the problem</a:t>
            </a:r>
          </a:p>
          <a:p>
            <a:endParaRPr lang="en-GB" sz="2400" dirty="0">
              <a:solidFill>
                <a:srgbClr val="0000CC"/>
              </a:solidFill>
            </a:endParaRPr>
          </a:p>
        </p:txBody>
      </p:sp>
      <p:pic>
        <p:nvPicPr>
          <p:cNvPr id="1026" name="Picture 2" descr="Homer Simpson Moans GIF - Homer Simpson Moans Sobbing - Discover &amp;amp; Share  GIFs">
            <a:extLst>
              <a:ext uri="{FF2B5EF4-FFF2-40B4-BE49-F238E27FC236}">
                <a16:creationId xmlns:a16="http://schemas.microsoft.com/office/drawing/2014/main" id="{29D30B29-D1E4-4D0D-A3F0-8310BF6E45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0162" y="3284984"/>
            <a:ext cx="3283837" cy="24482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C18CDF-8F9C-425B-B88B-237C2ABEDFF3}"/>
              </a:ext>
            </a:extLst>
          </p:cNvPr>
          <p:cNvSpPr txBox="1"/>
          <p:nvPr/>
        </p:nvSpPr>
        <p:spPr>
          <a:xfrm>
            <a:off x="179511" y="3408634"/>
            <a:ext cx="5472609" cy="1569660"/>
          </a:xfrm>
          <a:prstGeom prst="rect">
            <a:avLst/>
          </a:prstGeom>
          <a:noFill/>
        </p:spPr>
        <p:txBody>
          <a:bodyPr wrap="square" rtlCol="0">
            <a:spAutoFit/>
          </a:bodyPr>
          <a:lstStyle/>
          <a:p>
            <a:r>
              <a:rPr lang="en-GB" sz="2400" dirty="0">
                <a:solidFill>
                  <a:srgbClr val="0000CC"/>
                </a:solidFill>
              </a:rPr>
              <a:t>“No-one takes any notice of me, even though I’ve seen it all before.  I’ve told them what to do but they’re incapable of acting on advice!”</a:t>
            </a:r>
          </a:p>
        </p:txBody>
      </p:sp>
    </p:spTree>
    <p:extLst>
      <p:ext uri="{BB962C8B-B14F-4D97-AF65-F5344CB8AC3E}">
        <p14:creationId xmlns:p14="http://schemas.microsoft.com/office/powerpoint/2010/main" val="409333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Bully</a:t>
            </a:r>
          </a:p>
        </p:txBody>
      </p:sp>
      <p:sp>
        <p:nvSpPr>
          <p:cNvPr id="4" name="Diamond 3">
            <a:extLst>
              <a:ext uri="{FF2B5EF4-FFF2-40B4-BE49-F238E27FC236}">
                <a16:creationId xmlns:a16="http://schemas.microsoft.com/office/drawing/2014/main" id="{49C06312-D331-4E06-83BD-15CA6434BD3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D5961C15-B34D-4233-B324-95A961834104}"/>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40515792-79CB-403C-B59F-DAA3DB4EFE53}"/>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DBAD210D-7270-4562-9C31-E45E5C80ADAE}"/>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8" name="TextBox 7">
            <a:extLst>
              <a:ext uri="{FF2B5EF4-FFF2-40B4-BE49-F238E27FC236}">
                <a16:creationId xmlns:a16="http://schemas.microsoft.com/office/drawing/2014/main" id="{252B6ABF-4307-4ED7-A2F7-A416A627DC78}"/>
              </a:ext>
            </a:extLst>
          </p:cNvPr>
          <p:cNvSpPr txBox="1"/>
          <p:nvPr/>
        </p:nvSpPr>
        <p:spPr>
          <a:xfrm>
            <a:off x="3840387" y="3919118"/>
            <a:ext cx="1303563" cy="369332"/>
          </a:xfrm>
          <a:prstGeom prst="rect">
            <a:avLst/>
          </a:prstGeom>
          <a:noFill/>
        </p:spPr>
        <p:txBody>
          <a:bodyPr wrap="none" rtlCol="0">
            <a:spAutoFit/>
          </a:bodyPr>
          <a:lstStyle/>
          <a:p>
            <a:pPr algn="ctr"/>
            <a:r>
              <a:rPr lang="en-GB" dirty="0"/>
              <a:t>INOKYNOK  </a:t>
            </a:r>
          </a:p>
        </p:txBody>
      </p:sp>
      <p:sp>
        <p:nvSpPr>
          <p:cNvPr id="9" name="TextBox 8">
            <a:extLst>
              <a:ext uri="{FF2B5EF4-FFF2-40B4-BE49-F238E27FC236}">
                <a16:creationId xmlns:a16="http://schemas.microsoft.com/office/drawing/2014/main" id="{56A789BA-A392-4AA3-A3F7-7A2CA946D0B9}"/>
              </a:ext>
            </a:extLst>
          </p:cNvPr>
          <p:cNvSpPr txBox="1"/>
          <p:nvPr/>
        </p:nvSpPr>
        <p:spPr>
          <a:xfrm>
            <a:off x="1071641" y="1777539"/>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CA74EDE7-0CAD-4FAB-8A1E-EBABA0266D2D}"/>
              </a:ext>
            </a:extLst>
          </p:cNvPr>
          <p:cNvCxnSpPr/>
          <p:nvPr/>
        </p:nvCxnSpPr>
        <p:spPr>
          <a:xfrm>
            <a:off x="2162750" y="1943225"/>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0C4ED07-239A-4AD2-B7B4-3AC15A2D44B1}"/>
              </a:ext>
            </a:extLst>
          </p:cNvPr>
          <p:cNvCxnSpPr/>
          <p:nvPr/>
        </p:nvCxnSpPr>
        <p:spPr>
          <a:xfrm>
            <a:off x="2090742" y="4081542"/>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C692F26-4F07-44CE-A0C8-EC663DC4E41E}"/>
              </a:ext>
            </a:extLst>
          </p:cNvPr>
          <p:cNvCxnSpPr>
            <a:cxnSpLocks/>
          </p:cNvCxnSpPr>
          <p:nvPr/>
        </p:nvCxnSpPr>
        <p:spPr>
          <a:xfrm>
            <a:off x="2162750" y="3095353"/>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0820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35B8F-E6E6-4974-9721-39C8AB35B795}"/>
              </a:ext>
            </a:extLst>
          </p:cNvPr>
          <p:cNvSpPr>
            <a:spLocks noGrp="1"/>
          </p:cNvSpPr>
          <p:nvPr>
            <p:ph type="title"/>
          </p:nvPr>
        </p:nvSpPr>
        <p:spPr>
          <a:xfrm>
            <a:off x="628650" y="365125"/>
            <a:ext cx="7886700" cy="831627"/>
          </a:xfrm>
        </p:spPr>
        <p:txBody>
          <a:bodyPr/>
          <a:lstStyle/>
          <a:p>
            <a:pPr algn="ctr"/>
            <a:r>
              <a:rPr lang="en-GB" dirty="0"/>
              <a:t>The Bully</a:t>
            </a:r>
          </a:p>
        </p:txBody>
      </p:sp>
      <p:sp>
        <p:nvSpPr>
          <p:cNvPr id="5" name="TextBox 4">
            <a:extLst>
              <a:ext uri="{FF2B5EF4-FFF2-40B4-BE49-F238E27FC236}">
                <a16:creationId xmlns:a16="http://schemas.microsoft.com/office/drawing/2014/main" id="{1E8832AE-02AB-4833-A8B1-567004D0BDC4}"/>
              </a:ext>
            </a:extLst>
          </p:cNvPr>
          <p:cNvSpPr txBox="1"/>
          <p:nvPr/>
        </p:nvSpPr>
        <p:spPr>
          <a:xfrm>
            <a:off x="251520" y="1501428"/>
            <a:ext cx="8496944" cy="4154984"/>
          </a:xfrm>
          <a:prstGeom prst="rect">
            <a:avLst/>
          </a:prstGeom>
          <a:noFill/>
        </p:spPr>
        <p:txBody>
          <a:bodyPr wrap="square">
            <a:spAutoFit/>
          </a:bodyPr>
          <a:lstStyle/>
          <a:p>
            <a:r>
              <a:rPr lang="en-GB" sz="2400" dirty="0">
                <a:solidFill>
                  <a:srgbClr val="0000CC"/>
                </a:solidFill>
              </a:rPr>
              <a:t>This pattern matches the archetypal bully.  </a:t>
            </a:r>
          </a:p>
          <a:p>
            <a:endParaRPr lang="en-GB" sz="2400" dirty="0">
              <a:solidFill>
                <a:srgbClr val="0000CC"/>
              </a:solidFill>
            </a:endParaRPr>
          </a:p>
          <a:p>
            <a:r>
              <a:rPr lang="en-GB" sz="2400" dirty="0">
                <a:solidFill>
                  <a:srgbClr val="0000CC"/>
                </a:solidFill>
              </a:rPr>
              <a:t>We believe we are less able in some way than others.  We feel despair.  So we camouflage these underlying doubts by behaving as if we know it all.  </a:t>
            </a:r>
          </a:p>
          <a:p>
            <a:endParaRPr lang="en-GB" sz="2400" dirty="0">
              <a:solidFill>
                <a:srgbClr val="0000CC"/>
              </a:solidFill>
            </a:endParaRPr>
          </a:p>
          <a:p>
            <a:r>
              <a:rPr lang="en-GB" sz="2400" dirty="0">
                <a:solidFill>
                  <a:srgbClr val="0000CC"/>
                </a:solidFill>
              </a:rPr>
              <a:t>We tell others how to behave; if challenged we become even more autocratic and unreasonable.  </a:t>
            </a:r>
          </a:p>
          <a:p>
            <a:endParaRPr lang="en-GB" sz="2400" dirty="0">
              <a:solidFill>
                <a:srgbClr val="0000CC"/>
              </a:solidFill>
            </a:endParaRPr>
          </a:p>
          <a:p>
            <a:r>
              <a:rPr lang="en-GB" sz="2400" dirty="0">
                <a:solidFill>
                  <a:srgbClr val="0000CC"/>
                </a:solidFill>
              </a:rPr>
              <a:t>Outside our awareness, we are digging in for fear that our weaknesses will be exposed.</a:t>
            </a:r>
          </a:p>
        </p:txBody>
      </p:sp>
      <p:pic>
        <p:nvPicPr>
          <p:cNvPr id="7" name="Picture 6">
            <a:extLst>
              <a:ext uri="{FF2B5EF4-FFF2-40B4-BE49-F238E27FC236}">
                <a16:creationId xmlns:a16="http://schemas.microsoft.com/office/drawing/2014/main" id="{F1BFF7BE-8D66-4DED-99B7-924F73446873}"/>
              </a:ext>
            </a:extLst>
          </p:cNvPr>
          <p:cNvPicPr>
            <a:picLocks noChangeAspect="1"/>
          </p:cNvPicPr>
          <p:nvPr/>
        </p:nvPicPr>
        <p:blipFill>
          <a:blip r:embed="rId2"/>
          <a:stretch>
            <a:fillRect/>
          </a:stretch>
        </p:blipFill>
        <p:spPr>
          <a:xfrm>
            <a:off x="5746488" y="0"/>
            <a:ext cx="3397512" cy="1772816"/>
          </a:xfrm>
          <a:prstGeom prst="rect">
            <a:avLst/>
          </a:prstGeom>
        </p:spPr>
      </p:pic>
    </p:spTree>
    <p:extLst>
      <p:ext uri="{BB962C8B-B14F-4D97-AF65-F5344CB8AC3E}">
        <p14:creationId xmlns:p14="http://schemas.microsoft.com/office/powerpoint/2010/main" val="109379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Sufferer</a:t>
            </a:r>
          </a:p>
        </p:txBody>
      </p:sp>
      <p:sp>
        <p:nvSpPr>
          <p:cNvPr id="6" name="Diamond 5">
            <a:extLst>
              <a:ext uri="{FF2B5EF4-FFF2-40B4-BE49-F238E27FC236}">
                <a16:creationId xmlns:a16="http://schemas.microsoft.com/office/drawing/2014/main" id="{57ED416A-27F7-4BEB-B57E-9DEA4E1BE9D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7" name="Straight Connector 6">
            <a:extLst>
              <a:ext uri="{FF2B5EF4-FFF2-40B4-BE49-F238E27FC236}">
                <a16:creationId xmlns:a16="http://schemas.microsoft.com/office/drawing/2014/main" id="{86C7AF72-F4A7-4534-8ACC-1697A0D3F271}"/>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1971D986-8DB1-46B8-BCD6-FD9CEF342144}"/>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8A7F3046-ACF3-4EDB-BABF-8EA0F51769E1}"/>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10" name="TextBox 9">
            <a:extLst>
              <a:ext uri="{FF2B5EF4-FFF2-40B4-BE49-F238E27FC236}">
                <a16:creationId xmlns:a16="http://schemas.microsoft.com/office/drawing/2014/main" id="{0E8C621D-4D1E-4F01-B5C3-DFEA350A3329}"/>
              </a:ext>
            </a:extLst>
          </p:cNvPr>
          <p:cNvSpPr txBox="1"/>
          <p:nvPr/>
        </p:nvSpPr>
        <p:spPr>
          <a:xfrm>
            <a:off x="3914927" y="3919118"/>
            <a:ext cx="1154483" cy="369332"/>
          </a:xfrm>
          <a:prstGeom prst="rect">
            <a:avLst/>
          </a:prstGeom>
          <a:noFill/>
        </p:spPr>
        <p:txBody>
          <a:bodyPr wrap="none" rtlCol="0">
            <a:spAutoFit/>
          </a:bodyPr>
          <a:lstStyle/>
          <a:p>
            <a:pPr algn="ctr"/>
            <a:r>
              <a:rPr lang="en-GB" dirty="0"/>
              <a:t>IOKYNOK  </a:t>
            </a:r>
          </a:p>
        </p:txBody>
      </p:sp>
      <p:sp>
        <p:nvSpPr>
          <p:cNvPr id="11" name="TextBox 10">
            <a:extLst>
              <a:ext uri="{FF2B5EF4-FFF2-40B4-BE49-F238E27FC236}">
                <a16:creationId xmlns:a16="http://schemas.microsoft.com/office/drawing/2014/main" id="{98EF3A74-17EF-49AA-9941-4F8736CC28E8}"/>
              </a:ext>
            </a:extLst>
          </p:cNvPr>
          <p:cNvSpPr txBox="1"/>
          <p:nvPr/>
        </p:nvSpPr>
        <p:spPr>
          <a:xfrm>
            <a:off x="1047407" y="1789113"/>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2" name="Straight Connector 11">
            <a:extLst>
              <a:ext uri="{FF2B5EF4-FFF2-40B4-BE49-F238E27FC236}">
                <a16:creationId xmlns:a16="http://schemas.microsoft.com/office/drawing/2014/main" id="{6583AD3B-3DEF-4E17-A761-8B230433DD42}"/>
              </a:ext>
            </a:extLst>
          </p:cNvPr>
          <p:cNvCxnSpPr/>
          <p:nvPr/>
        </p:nvCxnSpPr>
        <p:spPr>
          <a:xfrm>
            <a:off x="2138516" y="1954799"/>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954D3B1-0CA5-45D8-B618-5CE740663BA6}"/>
              </a:ext>
            </a:extLst>
          </p:cNvPr>
          <p:cNvCxnSpPr/>
          <p:nvPr/>
        </p:nvCxnSpPr>
        <p:spPr>
          <a:xfrm>
            <a:off x="2066508" y="4093116"/>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01351B6-5BF5-46B3-A587-620EB7608F4A}"/>
              </a:ext>
            </a:extLst>
          </p:cNvPr>
          <p:cNvCxnSpPr>
            <a:cxnSpLocks/>
          </p:cNvCxnSpPr>
          <p:nvPr/>
        </p:nvCxnSpPr>
        <p:spPr>
          <a:xfrm>
            <a:off x="2138516" y="3106927"/>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0605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6B295-5DF7-4764-855B-D506FDD93ADA}"/>
              </a:ext>
            </a:extLst>
          </p:cNvPr>
          <p:cNvSpPr>
            <a:spLocks noGrp="1"/>
          </p:cNvSpPr>
          <p:nvPr>
            <p:ph type="title"/>
          </p:nvPr>
        </p:nvSpPr>
        <p:spPr>
          <a:xfrm>
            <a:off x="628650" y="116633"/>
            <a:ext cx="7886700" cy="936104"/>
          </a:xfrm>
        </p:spPr>
        <p:txBody>
          <a:bodyPr/>
          <a:lstStyle/>
          <a:p>
            <a:pPr algn="ctr"/>
            <a:r>
              <a:rPr lang="en-GB" dirty="0"/>
              <a:t>The Sufferer</a:t>
            </a:r>
          </a:p>
        </p:txBody>
      </p:sp>
      <p:sp>
        <p:nvSpPr>
          <p:cNvPr id="5" name="TextBox 4">
            <a:extLst>
              <a:ext uri="{FF2B5EF4-FFF2-40B4-BE49-F238E27FC236}">
                <a16:creationId xmlns:a16="http://schemas.microsoft.com/office/drawing/2014/main" id="{867BA5D5-B648-412F-BCB7-7BDF042886B4}"/>
              </a:ext>
            </a:extLst>
          </p:cNvPr>
          <p:cNvSpPr txBox="1"/>
          <p:nvPr/>
        </p:nvSpPr>
        <p:spPr>
          <a:xfrm>
            <a:off x="0" y="1704318"/>
            <a:ext cx="9144000" cy="3785652"/>
          </a:xfrm>
          <a:prstGeom prst="rect">
            <a:avLst/>
          </a:prstGeom>
          <a:noFill/>
        </p:spPr>
        <p:txBody>
          <a:bodyPr wrap="square">
            <a:spAutoFit/>
          </a:bodyPr>
          <a:lstStyle/>
          <a:p>
            <a:r>
              <a:rPr lang="en-GB" sz="2400" dirty="0">
                <a:solidFill>
                  <a:srgbClr val="0000CC"/>
                </a:solidFill>
              </a:rPr>
              <a:t>Now we behave as if we are hurt but cannot be helped.  We develop an aura of suffering but signal to others that they are so unfeeling they could not possibly offer us comfort.  </a:t>
            </a:r>
          </a:p>
          <a:p>
            <a:endParaRPr lang="en-GB" sz="2400" dirty="0">
              <a:solidFill>
                <a:srgbClr val="0000CC"/>
              </a:solidFill>
            </a:endParaRPr>
          </a:p>
          <a:p>
            <a:r>
              <a:rPr lang="en-GB" sz="2400" dirty="0">
                <a:solidFill>
                  <a:srgbClr val="0000CC"/>
                </a:solidFill>
              </a:rPr>
              <a:t>We believe that we are less capable or intelligent than others but feel that we experience more genuine emotions.  </a:t>
            </a:r>
          </a:p>
          <a:p>
            <a:endParaRPr lang="en-GB" sz="2400" dirty="0">
              <a:solidFill>
                <a:srgbClr val="0000CC"/>
              </a:solidFill>
            </a:endParaRPr>
          </a:p>
          <a:p>
            <a:r>
              <a:rPr lang="en-GB" sz="2400" dirty="0">
                <a:solidFill>
                  <a:srgbClr val="0000CC"/>
                </a:solidFill>
              </a:rPr>
              <a:t>We feel, therefore, that our own emotional needs should take precedence over the feelings of others.  Indeed, we may be so ‘emotional’ that we fail to recognise that other people have any feelings.</a:t>
            </a:r>
          </a:p>
        </p:txBody>
      </p:sp>
      <p:pic>
        <p:nvPicPr>
          <p:cNvPr id="7" name="Picture 6">
            <a:extLst>
              <a:ext uri="{FF2B5EF4-FFF2-40B4-BE49-F238E27FC236}">
                <a16:creationId xmlns:a16="http://schemas.microsoft.com/office/drawing/2014/main" id="{01CDB36F-355C-49A8-9423-F0831563821D}"/>
              </a:ext>
            </a:extLst>
          </p:cNvPr>
          <p:cNvPicPr>
            <a:picLocks noChangeAspect="1"/>
          </p:cNvPicPr>
          <p:nvPr/>
        </p:nvPicPr>
        <p:blipFill>
          <a:blip r:embed="rId2"/>
          <a:stretch>
            <a:fillRect/>
          </a:stretch>
        </p:blipFill>
        <p:spPr>
          <a:xfrm>
            <a:off x="-6896" y="4008"/>
            <a:ext cx="2634680" cy="1700311"/>
          </a:xfrm>
          <a:prstGeom prst="rect">
            <a:avLst/>
          </a:prstGeom>
        </p:spPr>
      </p:pic>
    </p:spTree>
    <p:extLst>
      <p:ext uri="{BB962C8B-B14F-4D97-AF65-F5344CB8AC3E}">
        <p14:creationId xmlns:p14="http://schemas.microsoft.com/office/powerpoint/2010/main" val="171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Do-Gooder</a:t>
            </a:r>
          </a:p>
        </p:txBody>
      </p:sp>
      <p:sp>
        <p:nvSpPr>
          <p:cNvPr id="4" name="Diamond 3">
            <a:extLst>
              <a:ext uri="{FF2B5EF4-FFF2-40B4-BE49-F238E27FC236}">
                <a16:creationId xmlns:a16="http://schemas.microsoft.com/office/drawing/2014/main" id="{7B9B9B3E-CB69-40AA-9275-6DC4E475D526}"/>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86E54F76-06E7-483C-872D-B436025E232E}"/>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67675B8-B37C-490A-93F4-31BA514B3F69}"/>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79828584-74F5-4BA5-96BE-5846003D3C89}"/>
              </a:ext>
            </a:extLst>
          </p:cNvPr>
          <p:cNvSpPr txBox="1"/>
          <p:nvPr/>
        </p:nvSpPr>
        <p:spPr>
          <a:xfrm>
            <a:off x="3793098" y="1830098"/>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3FE5F957-8B2A-44E2-8E05-83E60882050E}"/>
              </a:ext>
            </a:extLst>
          </p:cNvPr>
          <p:cNvSpPr txBox="1"/>
          <p:nvPr/>
        </p:nvSpPr>
        <p:spPr>
          <a:xfrm>
            <a:off x="3918646" y="3919118"/>
            <a:ext cx="1147045" cy="369332"/>
          </a:xfrm>
          <a:prstGeom prst="rect">
            <a:avLst/>
          </a:prstGeom>
          <a:noFill/>
        </p:spPr>
        <p:txBody>
          <a:bodyPr wrap="none" rtlCol="0">
            <a:spAutoFit/>
          </a:bodyPr>
          <a:lstStyle/>
          <a:p>
            <a:pPr algn="ctr"/>
            <a:r>
              <a:rPr lang="en-GB" dirty="0"/>
              <a:t>INOKYOK  </a:t>
            </a:r>
          </a:p>
        </p:txBody>
      </p:sp>
      <p:sp>
        <p:nvSpPr>
          <p:cNvPr id="9" name="TextBox 8">
            <a:extLst>
              <a:ext uri="{FF2B5EF4-FFF2-40B4-BE49-F238E27FC236}">
                <a16:creationId xmlns:a16="http://schemas.microsoft.com/office/drawing/2014/main" id="{664CF644-165D-42BE-AB49-B334D378CAB3}"/>
              </a:ext>
            </a:extLst>
          </p:cNvPr>
          <p:cNvSpPr txBox="1"/>
          <p:nvPr/>
        </p:nvSpPr>
        <p:spPr>
          <a:xfrm>
            <a:off x="1032512" y="1807172"/>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1FAFAEA9-A9B7-46B6-B8B3-87DFB6A64E54}"/>
              </a:ext>
            </a:extLst>
          </p:cNvPr>
          <p:cNvCxnSpPr/>
          <p:nvPr/>
        </p:nvCxnSpPr>
        <p:spPr>
          <a:xfrm>
            <a:off x="2123621" y="1972858"/>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5B7E2B-D4E8-4903-85E1-60843FC65051}"/>
              </a:ext>
            </a:extLst>
          </p:cNvPr>
          <p:cNvCxnSpPr/>
          <p:nvPr/>
        </p:nvCxnSpPr>
        <p:spPr>
          <a:xfrm>
            <a:off x="2051613" y="4111175"/>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4FA840-88A0-414B-9D2B-A6F15FF7CF6A}"/>
              </a:ext>
            </a:extLst>
          </p:cNvPr>
          <p:cNvCxnSpPr>
            <a:cxnSpLocks/>
          </p:cNvCxnSpPr>
          <p:nvPr/>
        </p:nvCxnSpPr>
        <p:spPr>
          <a:xfrm>
            <a:off x="2123621" y="3124986"/>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598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184E1-EDD6-431B-8214-AC4AD2BB9B62}"/>
              </a:ext>
            </a:extLst>
          </p:cNvPr>
          <p:cNvSpPr>
            <a:spLocks noGrp="1"/>
          </p:cNvSpPr>
          <p:nvPr>
            <p:ph type="title"/>
          </p:nvPr>
        </p:nvSpPr>
        <p:spPr>
          <a:xfrm>
            <a:off x="628650" y="-23115"/>
            <a:ext cx="7886700" cy="859827"/>
          </a:xfrm>
        </p:spPr>
        <p:txBody>
          <a:bodyPr/>
          <a:lstStyle/>
          <a:p>
            <a:pPr algn="ctr"/>
            <a:r>
              <a:rPr lang="en-GB" dirty="0"/>
              <a:t>The Do-Gooder</a:t>
            </a:r>
          </a:p>
        </p:txBody>
      </p:sp>
      <p:sp>
        <p:nvSpPr>
          <p:cNvPr id="5" name="TextBox 4">
            <a:extLst>
              <a:ext uri="{FF2B5EF4-FFF2-40B4-BE49-F238E27FC236}">
                <a16:creationId xmlns:a16="http://schemas.microsoft.com/office/drawing/2014/main" id="{B3E5950E-4ED3-4C03-832E-578961FEE8A7}"/>
              </a:ext>
            </a:extLst>
          </p:cNvPr>
          <p:cNvSpPr txBox="1"/>
          <p:nvPr/>
        </p:nvSpPr>
        <p:spPr>
          <a:xfrm>
            <a:off x="23370" y="548680"/>
            <a:ext cx="8784976" cy="3416320"/>
          </a:xfrm>
          <a:prstGeom prst="rect">
            <a:avLst/>
          </a:prstGeom>
          <a:noFill/>
        </p:spPr>
        <p:txBody>
          <a:bodyPr wrap="square">
            <a:spAutoFit/>
          </a:bodyPr>
          <a:lstStyle/>
          <a:p>
            <a:r>
              <a:rPr lang="en-GB" sz="2400" dirty="0">
                <a:solidFill>
                  <a:srgbClr val="0000CC"/>
                </a:solidFill>
              </a:rPr>
              <a:t>This means that we secretly believe that no-one knows what they’re doing.  The world is probably doomed.  However, other people’s feelings are more important than ours, so we set out to save them from themselves.  </a:t>
            </a:r>
          </a:p>
          <a:p>
            <a:endParaRPr lang="en-GB" sz="2400" dirty="0">
              <a:solidFill>
                <a:srgbClr val="0000CC"/>
              </a:solidFill>
            </a:endParaRPr>
          </a:p>
          <a:p>
            <a:r>
              <a:rPr lang="en-GB" sz="2400" dirty="0">
                <a:solidFill>
                  <a:srgbClr val="0000CC"/>
                </a:solidFill>
              </a:rPr>
              <a:t>We are the typical do-gooder, out to tell everyone how to live their lives better.  We may campaign for censorship because we believe that all of us must be protected from evil influences.  </a:t>
            </a:r>
          </a:p>
          <a:p>
            <a:endParaRPr lang="en-GB" sz="2400" dirty="0">
              <a:solidFill>
                <a:srgbClr val="0000CC"/>
              </a:solidFill>
            </a:endParaRPr>
          </a:p>
        </p:txBody>
      </p:sp>
      <p:pic>
        <p:nvPicPr>
          <p:cNvPr id="2050" name="Picture 2" descr="Okily Dokily Ned Flanders GIF - Okily Dokily Ned Flanders Simpsons GIFs">
            <a:extLst>
              <a:ext uri="{FF2B5EF4-FFF2-40B4-BE49-F238E27FC236}">
                <a16:creationId xmlns:a16="http://schemas.microsoft.com/office/drawing/2014/main" id="{C3C1787D-4173-45B8-A7B0-611F16C923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138530"/>
            <a:ext cx="2123728" cy="15863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529322-E62B-40A2-9AE6-F9C132D5C13C}"/>
              </a:ext>
            </a:extLst>
          </p:cNvPr>
          <p:cNvSpPr txBox="1"/>
          <p:nvPr/>
        </p:nvSpPr>
        <p:spPr>
          <a:xfrm>
            <a:off x="2699793" y="3815364"/>
            <a:ext cx="6264696" cy="1938992"/>
          </a:xfrm>
          <a:prstGeom prst="rect">
            <a:avLst/>
          </a:prstGeom>
          <a:noFill/>
        </p:spPr>
        <p:txBody>
          <a:bodyPr wrap="square" rtlCol="0">
            <a:spAutoFit/>
          </a:bodyPr>
          <a:lstStyle/>
          <a:p>
            <a:r>
              <a:rPr lang="en-GB" sz="2400" dirty="0">
                <a:solidFill>
                  <a:srgbClr val="0000CC"/>
                </a:solidFill>
              </a:rPr>
              <a:t>At work, we put our energies into setting up procedures so that no-one will make mistakes.  We are poor at delegation because we want to save people from their own incompetence.</a:t>
            </a:r>
          </a:p>
          <a:p>
            <a:endParaRPr lang="en-GB" sz="2400" dirty="0"/>
          </a:p>
        </p:txBody>
      </p:sp>
    </p:spTree>
    <p:extLst>
      <p:ext uri="{BB962C8B-B14F-4D97-AF65-F5344CB8AC3E}">
        <p14:creationId xmlns:p14="http://schemas.microsoft.com/office/powerpoint/2010/main" val="3112194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0"/>
                                        </p:tgtEl>
                                        <p:attrNameLst>
                                          <p:attrName>style.visibility</p:attrName>
                                        </p:attrNameLst>
                                      </p:cBhvr>
                                      <p:to>
                                        <p:strVal val="visible"/>
                                      </p:to>
                                    </p:set>
                                    <p:animEffect transition="in" filter="fade">
                                      <p:cBhvr>
                                        <p:cTn id="2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No-Hoper</a:t>
            </a:r>
          </a:p>
        </p:txBody>
      </p:sp>
      <p:sp>
        <p:nvSpPr>
          <p:cNvPr id="4" name="Diamond 3">
            <a:extLst>
              <a:ext uri="{FF2B5EF4-FFF2-40B4-BE49-F238E27FC236}">
                <a16:creationId xmlns:a16="http://schemas.microsoft.com/office/drawing/2014/main" id="{F9391196-98E7-4874-A7DD-BA6C1A474A2D}"/>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5" name="Straight Connector 4">
            <a:extLst>
              <a:ext uri="{FF2B5EF4-FFF2-40B4-BE49-F238E27FC236}">
                <a16:creationId xmlns:a16="http://schemas.microsoft.com/office/drawing/2014/main" id="{1DDEEA17-1FBB-4E6A-91AA-45088A2AAD43}"/>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0FC7D76-10B9-4C61-BB63-FEB52FD865E6}"/>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01CE214-1699-4620-998D-ADD7EFF250E6}"/>
              </a:ext>
            </a:extLst>
          </p:cNvPr>
          <p:cNvSpPr txBox="1"/>
          <p:nvPr/>
        </p:nvSpPr>
        <p:spPr>
          <a:xfrm>
            <a:off x="3793098" y="1837856"/>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750C4082-BFC7-453B-A008-34EA5D5402BB}"/>
              </a:ext>
            </a:extLst>
          </p:cNvPr>
          <p:cNvSpPr txBox="1"/>
          <p:nvPr/>
        </p:nvSpPr>
        <p:spPr>
          <a:xfrm>
            <a:off x="3886713" y="3919118"/>
            <a:ext cx="1154483" cy="369332"/>
          </a:xfrm>
          <a:prstGeom prst="rect">
            <a:avLst/>
          </a:prstGeom>
          <a:noFill/>
        </p:spPr>
        <p:txBody>
          <a:bodyPr wrap="none" rtlCol="0">
            <a:spAutoFit/>
          </a:bodyPr>
          <a:lstStyle/>
          <a:p>
            <a:pPr algn="ctr"/>
            <a:r>
              <a:rPr lang="en-GB" dirty="0"/>
              <a:t>IOKYNOK  </a:t>
            </a:r>
          </a:p>
        </p:txBody>
      </p:sp>
      <p:sp>
        <p:nvSpPr>
          <p:cNvPr id="9" name="TextBox 8">
            <a:extLst>
              <a:ext uri="{FF2B5EF4-FFF2-40B4-BE49-F238E27FC236}">
                <a16:creationId xmlns:a16="http://schemas.microsoft.com/office/drawing/2014/main" id="{571BC274-6DE6-4651-AEC3-DFA0579DAD77}"/>
              </a:ext>
            </a:extLst>
          </p:cNvPr>
          <p:cNvSpPr txBox="1"/>
          <p:nvPr/>
        </p:nvSpPr>
        <p:spPr>
          <a:xfrm>
            <a:off x="985583" y="1837856"/>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D9B99D68-93B9-46C8-A964-67505F4E1AA3}"/>
              </a:ext>
            </a:extLst>
          </p:cNvPr>
          <p:cNvCxnSpPr/>
          <p:nvPr/>
        </p:nvCxnSpPr>
        <p:spPr>
          <a:xfrm>
            <a:off x="2076692" y="2003542"/>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9BCE2CA-FF5E-4DAF-B856-013CB455AA42}"/>
              </a:ext>
            </a:extLst>
          </p:cNvPr>
          <p:cNvCxnSpPr/>
          <p:nvPr/>
        </p:nvCxnSpPr>
        <p:spPr>
          <a:xfrm>
            <a:off x="2004684" y="4141859"/>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3DBFAF5-4549-42D0-A922-FA63F342B42A}"/>
              </a:ext>
            </a:extLst>
          </p:cNvPr>
          <p:cNvCxnSpPr>
            <a:cxnSpLocks/>
          </p:cNvCxnSpPr>
          <p:nvPr/>
        </p:nvCxnSpPr>
        <p:spPr>
          <a:xfrm>
            <a:off x="2076692" y="3155670"/>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5272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BFAA-3C17-404A-B6CF-0FA8BBFCF65D}"/>
              </a:ext>
            </a:extLst>
          </p:cNvPr>
          <p:cNvSpPr>
            <a:spLocks noGrp="1"/>
          </p:cNvSpPr>
          <p:nvPr>
            <p:ph type="title"/>
          </p:nvPr>
        </p:nvSpPr>
        <p:spPr>
          <a:xfrm>
            <a:off x="628650" y="188641"/>
            <a:ext cx="7886700" cy="864096"/>
          </a:xfrm>
        </p:spPr>
        <p:txBody>
          <a:bodyPr/>
          <a:lstStyle/>
          <a:p>
            <a:pPr algn="ctr"/>
            <a:r>
              <a:rPr lang="en-GB" dirty="0"/>
              <a:t>The No-Hoper</a:t>
            </a:r>
          </a:p>
        </p:txBody>
      </p:sp>
      <p:sp>
        <p:nvSpPr>
          <p:cNvPr id="5" name="TextBox 4">
            <a:extLst>
              <a:ext uri="{FF2B5EF4-FFF2-40B4-BE49-F238E27FC236}">
                <a16:creationId xmlns:a16="http://schemas.microsoft.com/office/drawing/2014/main" id="{A5A7578B-CFD7-4B70-A98C-91249E42ABFA}"/>
              </a:ext>
            </a:extLst>
          </p:cNvPr>
          <p:cNvSpPr txBox="1"/>
          <p:nvPr/>
        </p:nvSpPr>
        <p:spPr>
          <a:xfrm>
            <a:off x="251520" y="1169736"/>
            <a:ext cx="8712968" cy="4154984"/>
          </a:xfrm>
          <a:prstGeom prst="rect">
            <a:avLst/>
          </a:prstGeom>
          <a:noFill/>
        </p:spPr>
        <p:txBody>
          <a:bodyPr wrap="square">
            <a:spAutoFit/>
          </a:bodyPr>
          <a:lstStyle/>
          <a:p>
            <a:r>
              <a:rPr lang="en-GB" sz="2400" dirty="0">
                <a:solidFill>
                  <a:srgbClr val="0000CC"/>
                </a:solidFill>
              </a:rPr>
              <a:t>Again, we believe that no-one is really capable.  In spite of this, we need to deal with our emotions, which are so much more valid to us than the feelings of others.  We therefore display our emotions and excuse ourselves by claiming that we just can’t help feeling as we do.  </a:t>
            </a:r>
          </a:p>
          <a:p>
            <a:endParaRPr lang="en-GB" sz="2400" dirty="0">
              <a:solidFill>
                <a:srgbClr val="0000CC"/>
              </a:solidFill>
            </a:endParaRPr>
          </a:p>
          <a:p>
            <a:r>
              <a:rPr lang="en-GB" sz="2400" dirty="0">
                <a:solidFill>
                  <a:srgbClr val="0000CC"/>
                </a:solidFill>
              </a:rPr>
              <a:t>We seek others to lean on, expecting them to take care of us in some way.  We are likely to confide in others and then act as if they are responsible for resolving the situation for us.  </a:t>
            </a:r>
          </a:p>
          <a:p>
            <a:endParaRPr lang="en-GB" sz="2400" dirty="0">
              <a:solidFill>
                <a:srgbClr val="0000CC"/>
              </a:solidFill>
            </a:endParaRPr>
          </a:p>
          <a:p>
            <a:r>
              <a:rPr lang="en-GB" sz="2400" dirty="0">
                <a:solidFill>
                  <a:srgbClr val="0000CC"/>
                </a:solidFill>
              </a:rPr>
              <a:t>Under the surface, though, we have no real expectation that they will achieve any more than we would.</a:t>
            </a:r>
          </a:p>
        </p:txBody>
      </p:sp>
    </p:spTree>
    <p:extLst>
      <p:ext uri="{BB962C8B-B14F-4D97-AF65-F5344CB8AC3E}">
        <p14:creationId xmlns:p14="http://schemas.microsoft.com/office/powerpoint/2010/main" val="1482973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Outside the Disposition Diamond</a:t>
            </a:r>
          </a:p>
        </p:txBody>
      </p:sp>
      <p:sp>
        <p:nvSpPr>
          <p:cNvPr id="3" name="Content Placeholder 2">
            <a:extLst>
              <a:ext uri="{FF2B5EF4-FFF2-40B4-BE49-F238E27FC236}">
                <a16:creationId xmlns:a16="http://schemas.microsoft.com/office/drawing/2014/main" id="{30FF420E-0E49-421C-9234-C6B09480C123}"/>
              </a:ext>
            </a:extLst>
          </p:cNvPr>
          <p:cNvSpPr>
            <a:spLocks noGrp="1"/>
          </p:cNvSpPr>
          <p:nvPr>
            <p:ph idx="1"/>
          </p:nvPr>
        </p:nvSpPr>
        <p:spPr>
          <a:xfrm>
            <a:off x="107504" y="692696"/>
            <a:ext cx="8928992" cy="4392488"/>
          </a:xfrm>
        </p:spPr>
        <p:txBody>
          <a:bodyPr/>
          <a:lstStyle/>
          <a:p>
            <a:pPr marL="0" indent="0">
              <a:buNone/>
            </a:pPr>
            <a:r>
              <a:rPr lang="en-GB" sz="2400" b="1" dirty="0">
                <a:solidFill>
                  <a:srgbClr val="0000CC"/>
                </a:solidFill>
              </a:rPr>
              <a:t>Autonomy</a:t>
            </a:r>
          </a:p>
          <a:p>
            <a:r>
              <a:rPr lang="en-GB" sz="2200" dirty="0">
                <a:solidFill>
                  <a:srgbClr val="0000CC"/>
                </a:solidFill>
              </a:rPr>
              <a:t>IOKYOK in all three areas</a:t>
            </a:r>
          </a:p>
          <a:p>
            <a:r>
              <a:rPr lang="en-GB" sz="2200" dirty="0">
                <a:solidFill>
                  <a:srgbClr val="0000CC"/>
                </a:solidFill>
              </a:rPr>
              <a:t>We believe, behave, and feel in ways that reflect the reality of the situation we are in</a:t>
            </a:r>
          </a:p>
          <a:p>
            <a:pPr marL="0" indent="0">
              <a:buNone/>
            </a:pPr>
            <a:r>
              <a:rPr lang="en-GB" sz="2400" b="1" dirty="0">
                <a:solidFill>
                  <a:srgbClr val="002060"/>
                </a:solidFill>
              </a:rPr>
              <a:t>Three elements</a:t>
            </a:r>
          </a:p>
          <a:p>
            <a:r>
              <a:rPr lang="en-GB" sz="2200" i="1" u="sng" dirty="0">
                <a:solidFill>
                  <a:srgbClr val="002060"/>
                </a:solidFill>
              </a:rPr>
              <a:t>Awareness</a:t>
            </a:r>
            <a:r>
              <a:rPr lang="en-GB" sz="2200" dirty="0">
                <a:solidFill>
                  <a:srgbClr val="002060"/>
                </a:solidFill>
              </a:rPr>
              <a:t> – being in the here and now, knowing who we are, being conscious of our feelings and reactions, recognising our own belief system and being able to consider their relevance to our current situation</a:t>
            </a:r>
          </a:p>
          <a:p>
            <a:r>
              <a:rPr lang="en-GB" sz="2200" i="1" u="sng" dirty="0">
                <a:solidFill>
                  <a:srgbClr val="002060"/>
                </a:solidFill>
              </a:rPr>
              <a:t>Alternatives</a:t>
            </a:r>
            <a:r>
              <a:rPr lang="en-GB" sz="2200" dirty="0">
                <a:solidFill>
                  <a:srgbClr val="002060"/>
                </a:solidFill>
              </a:rPr>
              <a:t> – having a range of alternative ways of being, in terms of our behaviour and our emotions, and being able to choose consciously how we will respond</a:t>
            </a:r>
          </a:p>
          <a:p>
            <a:r>
              <a:rPr lang="en-GB" sz="2200" i="1" u="sng" dirty="0">
                <a:solidFill>
                  <a:srgbClr val="002060"/>
                </a:solidFill>
              </a:rPr>
              <a:t>Authenticity</a:t>
            </a:r>
            <a:r>
              <a:rPr lang="en-GB" sz="2200" dirty="0">
                <a:solidFill>
                  <a:srgbClr val="002060"/>
                </a:solidFill>
              </a:rPr>
              <a:t> – open to real connections with other human beings, prepared to be honest and candid, inviting mutual trust, respect and caring</a:t>
            </a:r>
          </a:p>
        </p:txBody>
      </p:sp>
    </p:spTree>
    <p:extLst>
      <p:ext uri="{BB962C8B-B14F-4D97-AF65-F5344CB8AC3E}">
        <p14:creationId xmlns:p14="http://schemas.microsoft.com/office/powerpoint/2010/main" val="209824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988" y="0"/>
            <a:ext cx="8229600" cy="1143000"/>
          </a:xfrm>
        </p:spPr>
        <p:txBody>
          <a:bodyPr/>
          <a:lstStyle/>
          <a:p>
            <a:r>
              <a:rPr lang="en-GB" sz="3200" dirty="0">
                <a:solidFill>
                  <a:prstClr val="black"/>
                </a:solidFill>
              </a:rPr>
              <a:t>Transactional Analysis – the </a:t>
            </a:r>
            <a:r>
              <a:rPr lang="en-GB" sz="3200" b="1" i="1" dirty="0">
                <a:solidFill>
                  <a:srgbClr val="FF0000"/>
                </a:solidFill>
              </a:rPr>
              <a:t>3 </a:t>
            </a:r>
            <a:r>
              <a:rPr lang="en-GB" sz="3200" dirty="0">
                <a:solidFill>
                  <a:prstClr val="black"/>
                </a:solidFill>
              </a:rPr>
              <a:t>ego states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142" y="908720"/>
            <a:ext cx="8004182" cy="4615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a:extLst>
              <a:ext uri="{FF2B5EF4-FFF2-40B4-BE49-F238E27FC236}">
                <a16:creationId xmlns:a16="http://schemas.microsoft.com/office/drawing/2014/main" id="{885D78A2-6177-4D95-88F7-19DB0F0BCE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8304" y="3933902"/>
            <a:ext cx="1403578" cy="1448492"/>
          </a:xfrm>
          <a:prstGeom prst="rect">
            <a:avLst/>
          </a:prstGeom>
        </p:spPr>
      </p:pic>
    </p:spTree>
    <p:extLst>
      <p:ext uri="{BB962C8B-B14F-4D97-AF65-F5344CB8AC3E}">
        <p14:creationId xmlns:p14="http://schemas.microsoft.com/office/powerpoint/2010/main" val="4115568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300" y="116632"/>
            <a:ext cx="4752527" cy="5483686"/>
          </a:xfrm>
        </p:spPr>
      </p:pic>
      <p:pic>
        <p:nvPicPr>
          <p:cNvPr id="3" name="Picture 2" descr="A screenshot of a cell phone&#10;&#10;Description generated with high confidence">
            <a:extLst>
              <a:ext uri="{FF2B5EF4-FFF2-40B4-BE49-F238E27FC236}">
                <a16:creationId xmlns:a16="http://schemas.microsoft.com/office/drawing/2014/main" id="{7AFEDEDB-E38A-4426-9A5D-B3B6CDF6B2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32040" y="1778355"/>
            <a:ext cx="3940726" cy="2160240"/>
          </a:xfrm>
          <a:prstGeom prst="rect">
            <a:avLst/>
          </a:prstGeom>
        </p:spPr>
      </p:pic>
      <p:pic>
        <p:nvPicPr>
          <p:cNvPr id="7" name="Picture 6" descr="A person standing in front of a sunset&#10;&#10;Description generated with very high confidence">
            <a:extLst>
              <a:ext uri="{FF2B5EF4-FFF2-40B4-BE49-F238E27FC236}">
                <a16:creationId xmlns:a16="http://schemas.microsoft.com/office/drawing/2014/main" id="{5B2DBDBD-B56D-4C23-AEA4-5759D94A52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2200" y="3871947"/>
            <a:ext cx="2771800" cy="1876397"/>
          </a:xfrm>
          <a:prstGeom prst="rect">
            <a:avLst/>
          </a:prstGeom>
        </p:spPr>
      </p:pic>
      <p:pic>
        <p:nvPicPr>
          <p:cNvPr id="12" name="Picture 11">
            <a:extLst>
              <a:ext uri="{FF2B5EF4-FFF2-40B4-BE49-F238E27FC236}">
                <a16:creationId xmlns:a16="http://schemas.microsoft.com/office/drawing/2014/main" id="{6A01E259-7CA0-4E5D-B3A1-515F60F530DE}"/>
              </a:ext>
            </a:extLst>
          </p:cNvPr>
          <p:cNvPicPr>
            <a:picLocks noChangeAspect="1"/>
          </p:cNvPicPr>
          <p:nvPr/>
        </p:nvPicPr>
        <p:blipFill>
          <a:blip r:embed="rId7"/>
          <a:stretch>
            <a:fillRect/>
          </a:stretch>
        </p:blipFill>
        <p:spPr>
          <a:xfrm>
            <a:off x="6372201" y="21947"/>
            <a:ext cx="2723778" cy="1741815"/>
          </a:xfrm>
          <a:prstGeom prst="rect">
            <a:avLst/>
          </a:prstGeom>
        </p:spPr>
      </p:pic>
    </p:spTree>
    <p:extLst>
      <p:ext uri="{BB962C8B-B14F-4D97-AF65-F5344CB8AC3E}">
        <p14:creationId xmlns:p14="http://schemas.microsoft.com/office/powerpoint/2010/main" val="60245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DDB1B645-B1A9-467B-8AED-B313086D0A1A}"/>
              </a:ext>
            </a:extLst>
          </p:cNvPr>
          <p:cNvSpPr/>
          <p:nvPr/>
        </p:nvSpPr>
        <p:spPr>
          <a:xfrm>
            <a:off x="3491880" y="62068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Parent</a:t>
            </a:r>
          </a:p>
        </p:txBody>
      </p:sp>
      <p:sp>
        <p:nvSpPr>
          <p:cNvPr id="5" name="Oval 4">
            <a:extLst>
              <a:ext uri="{FF2B5EF4-FFF2-40B4-BE49-F238E27FC236}">
                <a16:creationId xmlns:a16="http://schemas.microsoft.com/office/drawing/2014/main" id="{14BF45FA-9945-43C3-8A47-E0AD6D4F375D}"/>
              </a:ext>
            </a:extLst>
          </p:cNvPr>
          <p:cNvSpPr/>
          <p:nvPr/>
        </p:nvSpPr>
        <p:spPr>
          <a:xfrm>
            <a:off x="3491880" y="213285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sp>
        <p:nvSpPr>
          <p:cNvPr id="7" name="Oval 6">
            <a:extLst>
              <a:ext uri="{FF2B5EF4-FFF2-40B4-BE49-F238E27FC236}">
                <a16:creationId xmlns:a16="http://schemas.microsoft.com/office/drawing/2014/main" id="{70BB30F1-F8B1-4906-AB83-14D28F27DD03}"/>
              </a:ext>
            </a:extLst>
          </p:cNvPr>
          <p:cNvSpPr/>
          <p:nvPr/>
        </p:nvSpPr>
        <p:spPr>
          <a:xfrm>
            <a:off x="3491880" y="364502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Child</a:t>
            </a:r>
          </a:p>
        </p:txBody>
      </p:sp>
      <p:sp>
        <p:nvSpPr>
          <p:cNvPr id="13" name="TextBox 12">
            <a:extLst>
              <a:ext uri="{FF2B5EF4-FFF2-40B4-BE49-F238E27FC236}">
                <a16:creationId xmlns:a16="http://schemas.microsoft.com/office/drawing/2014/main" id="{36AD4D93-10CB-44FD-9233-586A5A79AF93}"/>
              </a:ext>
            </a:extLst>
          </p:cNvPr>
          <p:cNvSpPr txBox="1"/>
          <p:nvPr/>
        </p:nvSpPr>
        <p:spPr>
          <a:xfrm>
            <a:off x="5868144" y="2658107"/>
            <a:ext cx="2898935" cy="461665"/>
          </a:xfrm>
          <a:prstGeom prst="rect">
            <a:avLst/>
          </a:prstGeom>
          <a:noFill/>
        </p:spPr>
        <p:txBody>
          <a:bodyPr wrap="none" rtlCol="0">
            <a:spAutoFit/>
          </a:bodyPr>
          <a:lstStyle/>
          <a:p>
            <a:r>
              <a:rPr lang="en-GB" sz="2400" b="1" dirty="0"/>
              <a:t>Internal Ego States</a:t>
            </a:r>
          </a:p>
        </p:txBody>
      </p:sp>
      <p:pic>
        <p:nvPicPr>
          <p:cNvPr id="14" name="Picture 13">
            <a:extLst>
              <a:ext uri="{FF2B5EF4-FFF2-40B4-BE49-F238E27FC236}">
                <a16:creationId xmlns:a16="http://schemas.microsoft.com/office/drawing/2014/main" id="{5A31FF89-5FBD-4C59-BE83-8CB779B5C384}"/>
              </a:ext>
            </a:extLst>
          </p:cNvPr>
          <p:cNvPicPr>
            <a:picLocks noChangeAspect="1"/>
          </p:cNvPicPr>
          <p:nvPr/>
        </p:nvPicPr>
        <p:blipFill>
          <a:blip r:embed="rId2"/>
          <a:stretch>
            <a:fillRect/>
          </a:stretch>
        </p:blipFill>
        <p:spPr>
          <a:xfrm>
            <a:off x="179512" y="188640"/>
            <a:ext cx="2162175" cy="1524000"/>
          </a:xfrm>
          <a:prstGeom prst="rect">
            <a:avLst/>
          </a:prstGeom>
        </p:spPr>
      </p:pic>
      <p:pic>
        <p:nvPicPr>
          <p:cNvPr id="15" name="Picture 14">
            <a:extLst>
              <a:ext uri="{FF2B5EF4-FFF2-40B4-BE49-F238E27FC236}">
                <a16:creationId xmlns:a16="http://schemas.microsoft.com/office/drawing/2014/main" id="{05C5D737-7198-4489-BC4B-3488EF3F5DB0}"/>
              </a:ext>
            </a:extLst>
          </p:cNvPr>
          <p:cNvPicPr>
            <a:picLocks noChangeAspect="1"/>
          </p:cNvPicPr>
          <p:nvPr/>
        </p:nvPicPr>
        <p:blipFill>
          <a:blip r:embed="rId2"/>
          <a:stretch>
            <a:fillRect/>
          </a:stretch>
        </p:blipFill>
        <p:spPr>
          <a:xfrm>
            <a:off x="6732240" y="4149080"/>
            <a:ext cx="2162175" cy="1524000"/>
          </a:xfrm>
          <a:prstGeom prst="rect">
            <a:avLst/>
          </a:prstGeom>
        </p:spPr>
      </p:pic>
    </p:spTree>
    <p:extLst>
      <p:ext uri="{BB962C8B-B14F-4D97-AF65-F5344CB8AC3E}">
        <p14:creationId xmlns:p14="http://schemas.microsoft.com/office/powerpoint/2010/main" val="365133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57324EE-0C35-4212-B1CC-166684012759}"/>
              </a:ext>
            </a:extLst>
          </p:cNvPr>
          <p:cNvSpPr/>
          <p:nvPr/>
        </p:nvSpPr>
        <p:spPr>
          <a:xfrm>
            <a:off x="3275856" y="620688"/>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230C254-6942-4116-8B8D-E0CD4F585B37}"/>
              </a:ext>
            </a:extLst>
          </p:cNvPr>
          <p:cNvSpPr/>
          <p:nvPr/>
        </p:nvSpPr>
        <p:spPr>
          <a:xfrm>
            <a:off x="3275856" y="2132856"/>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cxnSp>
        <p:nvCxnSpPr>
          <p:cNvPr id="7" name="Straight Connector 6">
            <a:extLst>
              <a:ext uri="{FF2B5EF4-FFF2-40B4-BE49-F238E27FC236}">
                <a16:creationId xmlns:a16="http://schemas.microsoft.com/office/drawing/2014/main" id="{F96103C5-BCC5-4621-84D7-57F4CF5F07AB}"/>
              </a:ext>
            </a:extLst>
          </p:cNvPr>
          <p:cNvCxnSpPr>
            <a:cxnSpLocks/>
            <a:stCxn id="4" idx="0"/>
            <a:endCxn id="5" idx="0"/>
          </p:cNvCxnSpPr>
          <p:nvPr/>
        </p:nvCxnSpPr>
        <p:spPr>
          <a:xfrm>
            <a:off x="4319972" y="620688"/>
            <a:ext cx="0" cy="1512168"/>
          </a:xfrm>
          <a:prstGeom prst="line">
            <a:avLst/>
          </a:prstGeom>
        </p:spPr>
        <p:style>
          <a:lnRef idx="1">
            <a:schemeClr val="dk1"/>
          </a:lnRef>
          <a:fillRef idx="0">
            <a:schemeClr val="dk1"/>
          </a:fillRef>
          <a:effectRef idx="0">
            <a:schemeClr val="dk1"/>
          </a:effectRef>
          <a:fontRef idx="minor">
            <a:schemeClr val="tx1"/>
          </a:fontRef>
        </p:style>
      </p:cxnSp>
      <p:sp>
        <p:nvSpPr>
          <p:cNvPr id="8" name="Oval 7">
            <a:extLst>
              <a:ext uri="{FF2B5EF4-FFF2-40B4-BE49-F238E27FC236}">
                <a16:creationId xmlns:a16="http://schemas.microsoft.com/office/drawing/2014/main" id="{2CD6BD7B-2152-4505-A742-8B746B557080}"/>
              </a:ext>
            </a:extLst>
          </p:cNvPr>
          <p:cNvSpPr/>
          <p:nvPr/>
        </p:nvSpPr>
        <p:spPr>
          <a:xfrm>
            <a:off x="3300860" y="3645024"/>
            <a:ext cx="2088215"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A8E4EC4F-D3EF-4FEC-B80A-8224773235D5}"/>
              </a:ext>
            </a:extLst>
          </p:cNvPr>
          <p:cNvCxnSpPr>
            <a:cxnSpLocks/>
            <a:stCxn id="8" idx="0"/>
            <a:endCxn id="8" idx="4"/>
          </p:cNvCxnSpPr>
          <p:nvPr/>
        </p:nvCxnSpPr>
        <p:spPr>
          <a:xfrm>
            <a:off x="4344968" y="364502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46482891-4738-4BF7-83BB-C5B02F2474C3}"/>
              </a:ext>
            </a:extLst>
          </p:cNvPr>
          <p:cNvSpPr txBox="1"/>
          <p:nvPr/>
        </p:nvSpPr>
        <p:spPr>
          <a:xfrm>
            <a:off x="3049997" y="1116033"/>
            <a:ext cx="1368859" cy="584775"/>
          </a:xfrm>
          <a:prstGeom prst="rect">
            <a:avLst/>
          </a:prstGeom>
          <a:noFill/>
        </p:spPr>
        <p:txBody>
          <a:bodyPr wrap="square" rtlCol="0">
            <a:spAutoFit/>
          </a:bodyPr>
          <a:lstStyle/>
          <a:p>
            <a:pPr algn="ctr"/>
            <a:r>
              <a:rPr lang="en-GB" sz="1600" b="1" dirty="0"/>
              <a:t>  Controlling Parent</a:t>
            </a:r>
          </a:p>
        </p:txBody>
      </p:sp>
      <p:sp>
        <p:nvSpPr>
          <p:cNvPr id="12" name="TextBox 11">
            <a:extLst>
              <a:ext uri="{FF2B5EF4-FFF2-40B4-BE49-F238E27FC236}">
                <a16:creationId xmlns:a16="http://schemas.microsoft.com/office/drawing/2014/main" id="{8032871C-E607-4AC3-AA03-7573F7243633}"/>
              </a:ext>
            </a:extLst>
          </p:cNvPr>
          <p:cNvSpPr txBox="1"/>
          <p:nvPr/>
        </p:nvSpPr>
        <p:spPr>
          <a:xfrm>
            <a:off x="4057970" y="1129677"/>
            <a:ext cx="1621516" cy="584775"/>
          </a:xfrm>
          <a:prstGeom prst="rect">
            <a:avLst/>
          </a:prstGeom>
          <a:noFill/>
        </p:spPr>
        <p:txBody>
          <a:bodyPr wrap="square" rtlCol="0">
            <a:spAutoFit/>
          </a:bodyPr>
          <a:lstStyle/>
          <a:p>
            <a:pPr algn="ctr"/>
            <a:r>
              <a:rPr lang="en-GB" sz="1600" b="1" dirty="0"/>
              <a:t>Nurturing </a:t>
            </a:r>
          </a:p>
          <a:p>
            <a:pPr algn="ctr"/>
            <a:r>
              <a:rPr lang="en-GB" sz="1600" b="1" dirty="0"/>
              <a:t>Parent</a:t>
            </a:r>
          </a:p>
        </p:txBody>
      </p:sp>
      <p:sp>
        <p:nvSpPr>
          <p:cNvPr id="14" name="TextBox 13">
            <a:extLst>
              <a:ext uri="{FF2B5EF4-FFF2-40B4-BE49-F238E27FC236}">
                <a16:creationId xmlns:a16="http://schemas.microsoft.com/office/drawing/2014/main" id="{0267A7D9-8B88-47A8-9097-0A21CA8222CC}"/>
              </a:ext>
            </a:extLst>
          </p:cNvPr>
          <p:cNvSpPr txBox="1"/>
          <p:nvPr/>
        </p:nvSpPr>
        <p:spPr>
          <a:xfrm>
            <a:off x="3049997" y="4126535"/>
            <a:ext cx="1368863" cy="584775"/>
          </a:xfrm>
          <a:prstGeom prst="rect">
            <a:avLst/>
          </a:prstGeom>
          <a:noFill/>
        </p:spPr>
        <p:txBody>
          <a:bodyPr wrap="square" rtlCol="0">
            <a:spAutoFit/>
          </a:bodyPr>
          <a:lstStyle/>
          <a:p>
            <a:pPr algn="ctr"/>
            <a:r>
              <a:rPr lang="en-GB" sz="1600" b="1" dirty="0"/>
              <a:t>Adaptive Child</a:t>
            </a:r>
          </a:p>
        </p:txBody>
      </p:sp>
      <p:sp>
        <p:nvSpPr>
          <p:cNvPr id="15" name="TextBox 14">
            <a:extLst>
              <a:ext uri="{FF2B5EF4-FFF2-40B4-BE49-F238E27FC236}">
                <a16:creationId xmlns:a16="http://schemas.microsoft.com/office/drawing/2014/main" id="{907C0E5C-EB0D-4B44-8AA7-9A1787CFC7E4}"/>
              </a:ext>
            </a:extLst>
          </p:cNvPr>
          <p:cNvSpPr txBox="1"/>
          <p:nvPr/>
        </p:nvSpPr>
        <p:spPr>
          <a:xfrm>
            <a:off x="4219538" y="4140179"/>
            <a:ext cx="1368860" cy="584775"/>
          </a:xfrm>
          <a:prstGeom prst="rect">
            <a:avLst/>
          </a:prstGeom>
          <a:noFill/>
        </p:spPr>
        <p:txBody>
          <a:bodyPr wrap="square" rtlCol="0">
            <a:spAutoFit/>
          </a:bodyPr>
          <a:lstStyle/>
          <a:p>
            <a:pPr algn="ctr"/>
            <a:r>
              <a:rPr lang="en-GB" sz="1600" b="1" dirty="0"/>
              <a:t>Natural </a:t>
            </a:r>
          </a:p>
          <a:p>
            <a:pPr algn="ctr"/>
            <a:r>
              <a:rPr lang="en-GB" sz="1600" b="1" dirty="0"/>
              <a:t>Child</a:t>
            </a:r>
          </a:p>
        </p:txBody>
      </p:sp>
      <p:sp>
        <p:nvSpPr>
          <p:cNvPr id="2" name="TextBox 1">
            <a:extLst>
              <a:ext uri="{FF2B5EF4-FFF2-40B4-BE49-F238E27FC236}">
                <a16:creationId xmlns:a16="http://schemas.microsoft.com/office/drawing/2014/main" id="{8951F73A-B980-4512-074B-CDB7E6228E46}"/>
              </a:ext>
            </a:extLst>
          </p:cNvPr>
          <p:cNvSpPr txBox="1"/>
          <p:nvPr/>
        </p:nvSpPr>
        <p:spPr>
          <a:xfrm>
            <a:off x="1102104" y="42830"/>
            <a:ext cx="6435736" cy="584775"/>
          </a:xfrm>
          <a:prstGeom prst="rect">
            <a:avLst/>
          </a:prstGeom>
          <a:noFill/>
        </p:spPr>
        <p:txBody>
          <a:bodyPr wrap="none" rtlCol="0">
            <a:spAutoFit/>
          </a:bodyPr>
          <a:lstStyle/>
          <a:p>
            <a:r>
              <a:rPr lang="en-GB" sz="3200" dirty="0"/>
              <a:t>Further Refined and Developed into…</a:t>
            </a:r>
          </a:p>
        </p:txBody>
      </p:sp>
    </p:spTree>
    <p:extLst>
      <p:ext uri="{BB962C8B-B14F-4D97-AF65-F5344CB8AC3E}">
        <p14:creationId xmlns:p14="http://schemas.microsoft.com/office/powerpoint/2010/main" val="3105801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63B4-F080-42C6-9130-1C9D2D236CB8}"/>
              </a:ext>
            </a:extLst>
          </p:cNvPr>
          <p:cNvSpPr>
            <a:spLocks noGrp="1"/>
          </p:cNvSpPr>
          <p:nvPr>
            <p:ph type="title"/>
          </p:nvPr>
        </p:nvSpPr>
        <p:spPr>
          <a:xfrm>
            <a:off x="457200" y="26966"/>
            <a:ext cx="8229600" cy="733509"/>
          </a:xfrm>
        </p:spPr>
        <p:txBody>
          <a:bodyPr>
            <a:normAutofit/>
          </a:bodyPr>
          <a:lstStyle/>
          <a:p>
            <a:r>
              <a:rPr lang="en-GB" dirty="0"/>
              <a:t>Channels of Communication</a:t>
            </a:r>
          </a:p>
        </p:txBody>
      </p:sp>
      <p:sp>
        <p:nvSpPr>
          <p:cNvPr id="4" name="Oval 3">
            <a:extLst>
              <a:ext uri="{FF2B5EF4-FFF2-40B4-BE49-F238E27FC236}">
                <a16:creationId xmlns:a16="http://schemas.microsoft.com/office/drawing/2014/main" id="{388D558A-B193-43C8-857F-951F338ED20D}"/>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EA20DE8-4913-4FAD-A258-CAE312B3C857}"/>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28B98C3E-06FD-4550-9ED8-3DEA8BE8E3E6}"/>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77A84CBD-D4F4-416D-BAE4-22A3AF344A6B}"/>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0F78B9A3-F62D-4B36-84FC-4451AF91AC52}"/>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671A8CBA-AA6B-4F9F-9AFE-0EEB9847A1C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F361622E-C535-45A5-BD27-276A9922F211}"/>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58874985-F835-4FE0-9FDF-8643B6DDA1D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03C7DAC7-3571-4256-A0A0-91D51BF9DFD6}"/>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343E97A3-2A32-4513-B861-F9D5D5A02440}"/>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CA2B9841-92A7-44A6-BCE5-21313E95B902}"/>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89B42A58-2ABC-41CC-8859-4CB025E4137A}"/>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393A4C19-536B-4231-81E2-CBBEA4083F45}"/>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616E09BD-E8E0-431C-A38B-6369BA8181EA}"/>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E2E6C32A-9348-4E17-81E8-027170684981}"/>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D4E1F2EA-AE68-47EA-A388-0D5AE85A69D7}"/>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75DF1848-B743-4CB3-B989-66FE4B727A96}"/>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73C6933E-A92F-4780-9CAF-BE2D86FF142E}"/>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3" name="Straight Arrow Connector 22">
            <a:extLst>
              <a:ext uri="{FF2B5EF4-FFF2-40B4-BE49-F238E27FC236}">
                <a16:creationId xmlns:a16="http://schemas.microsoft.com/office/drawing/2014/main" id="{AFF99E36-2425-4CBF-9D68-25437D881384}"/>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0F1A55EF-9596-4685-842A-F0F0ABDFA89E}"/>
              </a:ext>
            </a:extLst>
          </p:cNvPr>
          <p:cNvCxnSpPr/>
          <p:nvPr/>
        </p:nvCxnSpPr>
        <p:spPr>
          <a:xfrm flipH="1" flipV="1">
            <a:off x="2305084" y="1419882"/>
            <a:ext cx="3527647"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9153FE3A-5266-4D5C-81B6-5C607D0DB534}"/>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8" name="TextBox 27">
            <a:extLst>
              <a:ext uri="{FF2B5EF4-FFF2-40B4-BE49-F238E27FC236}">
                <a16:creationId xmlns:a16="http://schemas.microsoft.com/office/drawing/2014/main" id="{596C7F5E-BA5A-4ED4-B8DC-FB91DEB8DCA1}"/>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30" name="TextBox 29">
            <a:extLst>
              <a:ext uri="{FF2B5EF4-FFF2-40B4-BE49-F238E27FC236}">
                <a16:creationId xmlns:a16="http://schemas.microsoft.com/office/drawing/2014/main" id="{A5687A9C-3E98-4190-A805-8CCCDB7C0709}"/>
              </a:ext>
            </a:extLst>
          </p:cNvPr>
          <p:cNvSpPr txBox="1"/>
          <p:nvPr/>
        </p:nvSpPr>
        <p:spPr>
          <a:xfrm>
            <a:off x="6926523" y="2191237"/>
            <a:ext cx="1928348" cy="646331"/>
          </a:xfrm>
          <a:prstGeom prst="rect">
            <a:avLst/>
          </a:prstGeom>
          <a:noFill/>
        </p:spPr>
        <p:txBody>
          <a:bodyPr wrap="none" rtlCol="0">
            <a:spAutoFit/>
          </a:bodyPr>
          <a:lstStyle/>
          <a:p>
            <a:pPr algn="ctr"/>
            <a:r>
              <a:rPr lang="en-GB" b="1" dirty="0"/>
              <a:t>Complementary</a:t>
            </a:r>
          </a:p>
          <a:p>
            <a:pPr algn="ctr"/>
            <a:r>
              <a:rPr lang="en-GB" b="1" dirty="0"/>
              <a:t>Transactions</a:t>
            </a:r>
          </a:p>
        </p:txBody>
      </p:sp>
    </p:spTree>
    <p:extLst>
      <p:ext uri="{BB962C8B-B14F-4D97-AF65-F5344CB8AC3E}">
        <p14:creationId xmlns:p14="http://schemas.microsoft.com/office/powerpoint/2010/main" val="1242688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C1CB5DA-7F48-4D55-BF00-35D54BA72404}"/>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97401DC0-4F5E-4B7C-A04B-F1DFF9F15F3F}"/>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DE8ED4E7-75E2-45A7-8224-CEAEE4A9CA3B}"/>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C1D021F6-91BB-499C-9CD6-CA51747F1830}"/>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872007A5-82FD-4B7B-8234-D6FBF72928D4}"/>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2E7210E2-BA84-4B86-90ED-029ADABA42A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D908C633-AFBB-43F5-8D20-C30323C6105B}"/>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AF7D6E6D-A21C-41E1-B808-BAEE53F770B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A0488438-2CF0-4218-BBD3-DB47E1EDBC63}"/>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08302CA9-FF0B-4662-B320-34411E9048A2}"/>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D32DDF2-71AD-4607-B791-95698735F4BB}"/>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4242D232-0450-4D05-81BB-8D9B25FB0DDD}"/>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F279F0FE-5DF2-4FE2-BAC6-9FDFEE47B03F}"/>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AF3E95B2-F385-45DD-9670-FA9EC0C64FFB}"/>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6FC534BE-7116-42FA-88F6-EA616B5C4FC3}"/>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F7B8EAE1-A84A-4EC0-90C3-181C83B1C86C}"/>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C273B2A8-C267-4C5E-B54D-0E81BC7806B1}"/>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038C3B4B-7978-475B-9937-DEAA0D6F6723}"/>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2" name="Straight Arrow Connector 21">
            <a:extLst>
              <a:ext uri="{FF2B5EF4-FFF2-40B4-BE49-F238E27FC236}">
                <a16:creationId xmlns:a16="http://schemas.microsoft.com/office/drawing/2014/main" id="{EA149384-C600-406A-BB47-990CE697CC2B}"/>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52BFAA1-27A8-4CBD-9869-C9DD907818CF}"/>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5" name="TextBox 24">
            <a:extLst>
              <a:ext uri="{FF2B5EF4-FFF2-40B4-BE49-F238E27FC236}">
                <a16:creationId xmlns:a16="http://schemas.microsoft.com/office/drawing/2014/main" id="{E97C2943-5938-48F6-9608-53077835F13D}"/>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26" name="TextBox 25">
            <a:extLst>
              <a:ext uri="{FF2B5EF4-FFF2-40B4-BE49-F238E27FC236}">
                <a16:creationId xmlns:a16="http://schemas.microsoft.com/office/drawing/2014/main" id="{B8715D92-2C60-459C-BD46-42DB67B2AC29}"/>
              </a:ext>
            </a:extLst>
          </p:cNvPr>
          <p:cNvSpPr txBox="1"/>
          <p:nvPr/>
        </p:nvSpPr>
        <p:spPr>
          <a:xfrm>
            <a:off x="7126577" y="2191237"/>
            <a:ext cx="1528239" cy="646331"/>
          </a:xfrm>
          <a:prstGeom prst="rect">
            <a:avLst/>
          </a:prstGeom>
          <a:noFill/>
        </p:spPr>
        <p:txBody>
          <a:bodyPr wrap="none" rtlCol="0">
            <a:spAutoFit/>
          </a:bodyPr>
          <a:lstStyle/>
          <a:p>
            <a:pPr algn="ctr"/>
            <a:r>
              <a:rPr lang="en-GB" b="1" dirty="0"/>
              <a:t>Crossed</a:t>
            </a:r>
          </a:p>
          <a:p>
            <a:pPr algn="ctr"/>
            <a:r>
              <a:rPr lang="en-GB" b="1" dirty="0"/>
              <a:t>Transactions</a:t>
            </a:r>
          </a:p>
        </p:txBody>
      </p:sp>
      <p:cxnSp>
        <p:nvCxnSpPr>
          <p:cNvPr id="28" name="Straight Arrow Connector 27">
            <a:extLst>
              <a:ext uri="{FF2B5EF4-FFF2-40B4-BE49-F238E27FC236}">
                <a16:creationId xmlns:a16="http://schemas.microsoft.com/office/drawing/2014/main" id="{C7BC8F22-50CB-40E1-A0B6-7AB0F4B601E1}"/>
              </a:ext>
            </a:extLst>
          </p:cNvPr>
          <p:cNvCxnSpPr>
            <a:stCxn id="14" idx="2"/>
            <a:endCxn id="5" idx="6"/>
          </p:cNvCxnSpPr>
          <p:nvPr/>
        </p:nvCxnSpPr>
        <p:spPr>
          <a:xfrm flipH="1">
            <a:off x="3385204" y="3182236"/>
            <a:ext cx="1799455" cy="83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7" name="Title 1">
            <a:extLst>
              <a:ext uri="{FF2B5EF4-FFF2-40B4-BE49-F238E27FC236}">
                <a16:creationId xmlns:a16="http://schemas.microsoft.com/office/drawing/2014/main" id="{BEFC340C-3279-4F85-819F-B8B1D3BA4BB2}"/>
              </a:ext>
            </a:extLst>
          </p:cNvPr>
          <p:cNvSpPr>
            <a:spLocks noGrp="1"/>
          </p:cNvSpPr>
          <p:nvPr>
            <p:ph type="title"/>
          </p:nvPr>
        </p:nvSpPr>
        <p:spPr>
          <a:xfrm>
            <a:off x="457200" y="26966"/>
            <a:ext cx="8229600" cy="733509"/>
          </a:xfrm>
        </p:spPr>
        <p:txBody>
          <a:bodyPr>
            <a:normAutofit/>
          </a:bodyPr>
          <a:lstStyle/>
          <a:p>
            <a:pPr algn="ctr"/>
            <a:r>
              <a:rPr lang="en-GB" dirty="0"/>
              <a:t>Channels of Communication</a:t>
            </a:r>
          </a:p>
        </p:txBody>
      </p:sp>
      <p:cxnSp>
        <p:nvCxnSpPr>
          <p:cNvPr id="3" name="Straight Connector 2">
            <a:extLst>
              <a:ext uri="{FF2B5EF4-FFF2-40B4-BE49-F238E27FC236}">
                <a16:creationId xmlns:a16="http://schemas.microsoft.com/office/drawing/2014/main" id="{AA4829AD-2C84-4DAB-80C0-512295186F94}"/>
              </a:ext>
            </a:extLst>
          </p:cNvPr>
          <p:cNvCxnSpPr/>
          <p:nvPr/>
        </p:nvCxnSpPr>
        <p:spPr>
          <a:xfrm flipH="1">
            <a:off x="7201591" y="1988840"/>
            <a:ext cx="1690889" cy="1201705"/>
          </a:xfrm>
          <a:prstGeom prst="line">
            <a:avLst/>
          </a:prstGeom>
        </p:spPr>
        <p:style>
          <a:lnRef idx="3">
            <a:schemeClr val="accent2"/>
          </a:lnRef>
          <a:fillRef idx="0">
            <a:schemeClr val="accent2"/>
          </a:fillRef>
          <a:effectRef idx="2">
            <a:schemeClr val="accent2"/>
          </a:effectRef>
          <a:fontRef idx="minor">
            <a:schemeClr val="tx1"/>
          </a:fontRef>
        </p:style>
      </p:cxnSp>
      <p:cxnSp>
        <p:nvCxnSpPr>
          <p:cNvPr id="29" name="Straight Connector 28">
            <a:extLst>
              <a:ext uri="{FF2B5EF4-FFF2-40B4-BE49-F238E27FC236}">
                <a16:creationId xmlns:a16="http://schemas.microsoft.com/office/drawing/2014/main" id="{A66ACFA6-D408-44B6-AAD8-92CC59DE3CC3}"/>
              </a:ext>
            </a:extLst>
          </p:cNvPr>
          <p:cNvCxnSpPr/>
          <p:nvPr/>
        </p:nvCxnSpPr>
        <p:spPr>
          <a:xfrm flipH="1" flipV="1">
            <a:off x="7126577" y="1916832"/>
            <a:ext cx="1765903" cy="1273713"/>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63226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F7F3-DDE1-4225-AFF4-CB957A529A9B}"/>
              </a:ext>
            </a:extLst>
          </p:cNvPr>
          <p:cNvSpPr>
            <a:spLocks noGrp="1"/>
          </p:cNvSpPr>
          <p:nvPr>
            <p:ph type="title"/>
          </p:nvPr>
        </p:nvSpPr>
        <p:spPr>
          <a:xfrm>
            <a:off x="457200" y="260648"/>
            <a:ext cx="8229600" cy="593367"/>
          </a:xfrm>
        </p:spPr>
        <p:txBody>
          <a:bodyPr>
            <a:normAutofit fontScale="90000"/>
          </a:bodyPr>
          <a:lstStyle/>
          <a:p>
            <a:r>
              <a:rPr lang="en-GB" dirty="0"/>
              <a:t>Communication Channels</a:t>
            </a:r>
          </a:p>
        </p:txBody>
      </p:sp>
      <p:sp>
        <p:nvSpPr>
          <p:cNvPr id="3" name="Content Placeholder 2">
            <a:extLst>
              <a:ext uri="{FF2B5EF4-FFF2-40B4-BE49-F238E27FC236}">
                <a16:creationId xmlns:a16="http://schemas.microsoft.com/office/drawing/2014/main" id="{CE7C5F9F-E1F9-4A52-BAC3-8658DE7DBA09}"/>
              </a:ext>
            </a:extLst>
          </p:cNvPr>
          <p:cNvSpPr>
            <a:spLocks noGrp="1"/>
          </p:cNvSpPr>
          <p:nvPr>
            <p:ph idx="1"/>
          </p:nvPr>
        </p:nvSpPr>
        <p:spPr>
          <a:xfrm>
            <a:off x="179512" y="1228935"/>
            <a:ext cx="8784976" cy="2232248"/>
          </a:xfrm>
        </p:spPr>
        <p:txBody>
          <a:bodyPr>
            <a:normAutofit lnSpcReduction="10000"/>
          </a:bodyPr>
          <a:lstStyle/>
          <a:p>
            <a:pPr marL="0" indent="0">
              <a:buNone/>
            </a:pPr>
            <a:r>
              <a:rPr lang="en-GB" sz="2400" dirty="0"/>
              <a:t>There are four channels likely to build good relationships…</a:t>
            </a:r>
          </a:p>
          <a:p>
            <a:r>
              <a:rPr lang="en-GB" sz="2400" dirty="0">
                <a:solidFill>
                  <a:srgbClr val="0000FF"/>
                </a:solidFill>
              </a:rPr>
              <a:t>Adult to Adult				</a:t>
            </a:r>
            <a:r>
              <a:rPr lang="en-GB" sz="2400" i="1" dirty="0">
                <a:solidFill>
                  <a:srgbClr val="002060"/>
                </a:solidFill>
              </a:rPr>
              <a:t>Problem Solving</a:t>
            </a:r>
          </a:p>
          <a:p>
            <a:r>
              <a:rPr lang="en-GB" sz="2400" dirty="0">
                <a:solidFill>
                  <a:srgbClr val="0000FF"/>
                </a:solidFill>
              </a:rPr>
              <a:t>Nurturing Parent to Natural Child		</a:t>
            </a:r>
            <a:r>
              <a:rPr lang="en-GB" sz="2400" i="1" dirty="0">
                <a:solidFill>
                  <a:srgbClr val="002060"/>
                </a:solidFill>
              </a:rPr>
              <a:t>Nurturing</a:t>
            </a:r>
          </a:p>
          <a:p>
            <a:r>
              <a:rPr lang="en-GB" sz="2400" dirty="0">
                <a:solidFill>
                  <a:srgbClr val="0000FF"/>
                </a:solidFill>
              </a:rPr>
              <a:t>Natural Child to Natural Child		</a:t>
            </a:r>
            <a:r>
              <a:rPr lang="en-GB" sz="2400" i="1" dirty="0">
                <a:solidFill>
                  <a:srgbClr val="002060"/>
                </a:solidFill>
              </a:rPr>
              <a:t>Having fun, Creative</a:t>
            </a:r>
          </a:p>
          <a:p>
            <a:r>
              <a:rPr lang="en-GB" sz="2400" dirty="0">
                <a:solidFill>
                  <a:srgbClr val="0000FF"/>
                </a:solidFill>
              </a:rPr>
              <a:t>Controlling Parent to Adaptive Child</a:t>
            </a:r>
            <a:r>
              <a:rPr lang="en-GB" sz="2400" dirty="0">
                <a:solidFill>
                  <a:srgbClr val="00CC00"/>
                </a:solidFill>
              </a:rPr>
              <a:t>	</a:t>
            </a:r>
            <a:r>
              <a:rPr lang="en-GB" sz="2400" i="1" dirty="0">
                <a:solidFill>
                  <a:srgbClr val="002060"/>
                </a:solidFill>
              </a:rPr>
              <a:t>Giving Instructions</a:t>
            </a:r>
          </a:p>
          <a:p>
            <a:endParaRPr lang="en-GB" sz="2400" dirty="0"/>
          </a:p>
          <a:p>
            <a:endParaRPr lang="en-GB" sz="2400" dirty="0"/>
          </a:p>
        </p:txBody>
      </p:sp>
      <p:pic>
        <p:nvPicPr>
          <p:cNvPr id="5" name="Picture 4" descr="A couple of people standing next to a person&#10;&#10;Description automatically generated">
            <a:extLst>
              <a:ext uri="{FF2B5EF4-FFF2-40B4-BE49-F238E27FC236}">
                <a16:creationId xmlns:a16="http://schemas.microsoft.com/office/drawing/2014/main" id="{7A2F5C85-B5F0-40E9-8E78-423401182A1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3573016"/>
            <a:ext cx="3653771" cy="2167882"/>
          </a:xfrm>
          <a:prstGeom prst="rect">
            <a:avLst/>
          </a:prstGeom>
        </p:spPr>
      </p:pic>
    </p:spTree>
    <p:extLst>
      <p:ext uri="{BB962C8B-B14F-4D97-AF65-F5344CB8AC3E}">
        <p14:creationId xmlns:p14="http://schemas.microsoft.com/office/powerpoint/2010/main" val="220504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6D11-C55A-420F-BB83-D5E70621674A}"/>
              </a:ext>
            </a:extLst>
          </p:cNvPr>
          <p:cNvSpPr>
            <a:spLocks noGrp="1"/>
          </p:cNvSpPr>
          <p:nvPr>
            <p:ph type="title"/>
          </p:nvPr>
        </p:nvSpPr>
        <p:spPr/>
        <p:txBody>
          <a:bodyPr/>
          <a:lstStyle/>
          <a:p>
            <a:r>
              <a:rPr lang="en-GB" dirty="0"/>
              <a:t>Communication Channels</a:t>
            </a:r>
          </a:p>
        </p:txBody>
      </p:sp>
      <p:sp>
        <p:nvSpPr>
          <p:cNvPr id="3" name="Content Placeholder 2">
            <a:extLst>
              <a:ext uri="{FF2B5EF4-FFF2-40B4-BE49-F238E27FC236}">
                <a16:creationId xmlns:a16="http://schemas.microsoft.com/office/drawing/2014/main" id="{66B81C09-8FB8-4BDC-A891-2ECDAD548A96}"/>
              </a:ext>
            </a:extLst>
          </p:cNvPr>
          <p:cNvSpPr>
            <a:spLocks noGrp="1"/>
          </p:cNvSpPr>
          <p:nvPr>
            <p:ph idx="1"/>
          </p:nvPr>
        </p:nvSpPr>
        <p:spPr>
          <a:xfrm>
            <a:off x="143508" y="1417638"/>
            <a:ext cx="8856984" cy="3917032"/>
          </a:xfrm>
        </p:spPr>
        <p:txBody>
          <a:bodyPr>
            <a:normAutofit/>
          </a:bodyPr>
          <a:lstStyle/>
          <a:p>
            <a:r>
              <a:rPr lang="en-GB" sz="2800" dirty="0"/>
              <a:t>These channels can work but not necessarily build good relationships…</a:t>
            </a:r>
          </a:p>
          <a:p>
            <a:pPr marL="0" indent="0">
              <a:buNone/>
            </a:pPr>
            <a:r>
              <a:rPr lang="en-GB" sz="2400" dirty="0">
                <a:solidFill>
                  <a:srgbClr val="CC0099"/>
                </a:solidFill>
              </a:rPr>
              <a:t>NP to NP</a:t>
            </a:r>
            <a:r>
              <a:rPr lang="en-GB" sz="2400" dirty="0"/>
              <a:t>	-	</a:t>
            </a:r>
            <a:r>
              <a:rPr lang="en-GB" sz="2400" i="1" dirty="0">
                <a:solidFill>
                  <a:srgbClr val="0000FF"/>
                </a:solidFill>
              </a:rPr>
              <a:t>Discussing how to care for others, as when two 			managers review a subordinate’s progress</a:t>
            </a:r>
          </a:p>
          <a:p>
            <a:pPr marL="0" indent="0">
              <a:buNone/>
            </a:pPr>
            <a:endParaRPr lang="en-GB" sz="2400" dirty="0"/>
          </a:p>
          <a:p>
            <a:pPr marL="0" indent="0">
              <a:buNone/>
            </a:pPr>
            <a:r>
              <a:rPr lang="en-GB" sz="2400" dirty="0">
                <a:solidFill>
                  <a:srgbClr val="CC0099"/>
                </a:solidFill>
              </a:rPr>
              <a:t>CP to CP</a:t>
            </a:r>
            <a:r>
              <a:rPr lang="en-GB" sz="2400" dirty="0"/>
              <a:t>	-	</a:t>
            </a:r>
            <a:r>
              <a:rPr lang="en-GB" sz="2400" i="1" dirty="0">
                <a:solidFill>
                  <a:srgbClr val="0000FF"/>
                </a:solidFill>
              </a:rPr>
              <a:t>Agreeing on what rules should apply to others</a:t>
            </a:r>
          </a:p>
          <a:p>
            <a:pPr marL="0" indent="0">
              <a:buNone/>
            </a:pPr>
            <a:endParaRPr lang="en-GB" sz="2400" dirty="0"/>
          </a:p>
          <a:p>
            <a:pPr marL="0" indent="0">
              <a:buNone/>
            </a:pPr>
            <a:r>
              <a:rPr lang="en-GB" sz="2400" dirty="0">
                <a:solidFill>
                  <a:srgbClr val="CC0099"/>
                </a:solidFill>
              </a:rPr>
              <a:t>AC to AC</a:t>
            </a:r>
            <a:r>
              <a:rPr lang="en-GB" sz="2400" dirty="0"/>
              <a:t>	-	</a:t>
            </a:r>
            <a:r>
              <a:rPr lang="en-GB" sz="2400" i="1" dirty="0">
                <a:solidFill>
                  <a:srgbClr val="0000FF"/>
                </a:solidFill>
              </a:rPr>
              <a:t>Being compliant OR rebellious together</a:t>
            </a:r>
          </a:p>
        </p:txBody>
      </p:sp>
    </p:spTree>
    <p:extLst>
      <p:ext uri="{BB962C8B-B14F-4D97-AF65-F5344CB8AC3E}">
        <p14:creationId xmlns:p14="http://schemas.microsoft.com/office/powerpoint/2010/main" val="1845525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6739-79B8-4A74-8C48-5F0EC2BEC430}"/>
              </a:ext>
            </a:extLst>
          </p:cNvPr>
          <p:cNvSpPr>
            <a:spLocks noGrp="1"/>
          </p:cNvSpPr>
          <p:nvPr>
            <p:ph type="title"/>
          </p:nvPr>
        </p:nvSpPr>
        <p:spPr>
          <a:xfrm>
            <a:off x="611560" y="0"/>
            <a:ext cx="8229600" cy="1143000"/>
          </a:xfrm>
        </p:spPr>
        <p:txBody>
          <a:bodyPr>
            <a:normAutofit/>
          </a:bodyPr>
          <a:lstStyle/>
          <a:p>
            <a:r>
              <a:rPr lang="en-GB" dirty="0"/>
              <a:t>Effective communications…</a:t>
            </a:r>
          </a:p>
        </p:txBody>
      </p:sp>
      <p:sp>
        <p:nvSpPr>
          <p:cNvPr id="3" name="Content Placeholder 2">
            <a:extLst>
              <a:ext uri="{FF2B5EF4-FFF2-40B4-BE49-F238E27FC236}">
                <a16:creationId xmlns:a16="http://schemas.microsoft.com/office/drawing/2014/main" id="{D07CC1AA-F168-47B5-BF6E-F3A82B4BAC43}"/>
              </a:ext>
            </a:extLst>
          </p:cNvPr>
          <p:cNvSpPr>
            <a:spLocks noGrp="1"/>
          </p:cNvSpPr>
          <p:nvPr>
            <p:ph idx="1"/>
          </p:nvPr>
        </p:nvSpPr>
        <p:spPr>
          <a:xfrm>
            <a:off x="457200" y="980728"/>
            <a:ext cx="8229600" cy="3917032"/>
          </a:xfrm>
        </p:spPr>
        <p:txBody>
          <a:bodyPr>
            <a:normAutofit/>
          </a:bodyPr>
          <a:lstStyle/>
          <a:p>
            <a:pPr marL="0" indent="0">
              <a:buNone/>
            </a:pPr>
            <a:r>
              <a:rPr lang="en-GB" sz="2800" dirty="0"/>
              <a:t>…is </a:t>
            </a:r>
            <a:r>
              <a:rPr lang="en-GB" sz="2800" i="1" u="sng" dirty="0"/>
              <a:t>more likely </a:t>
            </a:r>
            <a:r>
              <a:rPr lang="en-GB" sz="2800" dirty="0"/>
              <a:t>if we choose a complementary Ego state before crossing an Ego state.</a:t>
            </a:r>
          </a:p>
        </p:txBody>
      </p:sp>
      <p:pic>
        <p:nvPicPr>
          <p:cNvPr id="8" name="Picture 7" descr="A picture containing toiletry&#10;&#10;Description automatically generated">
            <a:extLst>
              <a:ext uri="{FF2B5EF4-FFF2-40B4-BE49-F238E27FC236}">
                <a16:creationId xmlns:a16="http://schemas.microsoft.com/office/drawing/2014/main" id="{12731ACE-3412-4CA6-B967-D3B502C247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31640" y="1988840"/>
            <a:ext cx="6336704" cy="3671900"/>
          </a:xfrm>
          <a:prstGeom prst="rect">
            <a:avLst/>
          </a:prstGeom>
        </p:spPr>
      </p:pic>
    </p:spTree>
    <p:extLst>
      <p:ext uri="{BB962C8B-B14F-4D97-AF65-F5344CB8AC3E}">
        <p14:creationId xmlns:p14="http://schemas.microsoft.com/office/powerpoint/2010/main" val="38025918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C313-6749-458D-ACBA-F426109AC9AF}"/>
              </a:ext>
            </a:extLst>
          </p:cNvPr>
          <p:cNvSpPr>
            <a:spLocks noGrp="1"/>
          </p:cNvSpPr>
          <p:nvPr>
            <p:ph type="ctrTitle"/>
          </p:nvPr>
        </p:nvSpPr>
        <p:spPr>
          <a:xfrm>
            <a:off x="1143000" y="77721"/>
            <a:ext cx="6858000" cy="596758"/>
          </a:xfrm>
        </p:spPr>
        <p:txBody>
          <a:bodyPr/>
          <a:lstStyle/>
          <a:p>
            <a:r>
              <a:rPr lang="en-GB" sz="4400" dirty="0"/>
              <a:t>Putting it Together</a:t>
            </a:r>
          </a:p>
        </p:txBody>
      </p:sp>
      <p:sp>
        <p:nvSpPr>
          <p:cNvPr id="4" name="Oval 3">
            <a:extLst>
              <a:ext uri="{FF2B5EF4-FFF2-40B4-BE49-F238E27FC236}">
                <a16:creationId xmlns:a16="http://schemas.microsoft.com/office/drawing/2014/main" id="{B90CF568-12C7-4894-BCE7-7D1D44D1F0AA}"/>
              </a:ext>
            </a:extLst>
          </p:cNvPr>
          <p:cNvSpPr/>
          <p:nvPr/>
        </p:nvSpPr>
        <p:spPr>
          <a:xfrm>
            <a:off x="1619672" y="98072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a:t>
            </a:r>
          </a:p>
          <a:p>
            <a:pPr algn="ctr"/>
            <a:r>
              <a:rPr lang="en-GB" b="1" dirty="0">
                <a:solidFill>
                  <a:schemeClr val="tx1"/>
                </a:solidFill>
              </a:rPr>
              <a:t>Parent</a:t>
            </a:r>
          </a:p>
          <a:p>
            <a:pPr algn="ctr"/>
            <a:endParaRPr lang="en-GB" b="1" dirty="0">
              <a:solidFill>
                <a:schemeClr val="tx1"/>
              </a:solidFill>
            </a:endParaRPr>
          </a:p>
          <a:p>
            <a:pPr algn="ctr"/>
            <a:r>
              <a:rPr lang="en-GB" b="1" u="sng" dirty="0">
                <a:solidFill>
                  <a:schemeClr val="tx1"/>
                </a:solidFill>
              </a:rPr>
              <a:t>Experience</a:t>
            </a:r>
          </a:p>
        </p:txBody>
      </p:sp>
      <p:sp>
        <p:nvSpPr>
          <p:cNvPr id="5" name="Oval 4">
            <a:extLst>
              <a:ext uri="{FF2B5EF4-FFF2-40B4-BE49-F238E27FC236}">
                <a16:creationId xmlns:a16="http://schemas.microsoft.com/office/drawing/2014/main" id="{06D58612-DE15-43DD-879B-95EF830B1589}"/>
              </a:ext>
            </a:extLst>
          </p:cNvPr>
          <p:cNvSpPr/>
          <p:nvPr/>
        </p:nvSpPr>
        <p:spPr>
          <a:xfrm>
            <a:off x="1619672" y="249289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Adult</a:t>
            </a:r>
          </a:p>
          <a:p>
            <a:pPr algn="ctr"/>
            <a:endParaRPr lang="en-GB" b="1" dirty="0">
              <a:solidFill>
                <a:schemeClr val="tx1"/>
              </a:solidFill>
            </a:endParaRPr>
          </a:p>
          <a:p>
            <a:pPr algn="ctr"/>
            <a:r>
              <a:rPr lang="en-GB" b="1" u="sng" dirty="0">
                <a:solidFill>
                  <a:schemeClr val="tx1"/>
                </a:solidFill>
              </a:rPr>
              <a:t>Evaluation</a:t>
            </a:r>
          </a:p>
        </p:txBody>
      </p:sp>
      <p:sp>
        <p:nvSpPr>
          <p:cNvPr id="6" name="Oval 5">
            <a:extLst>
              <a:ext uri="{FF2B5EF4-FFF2-40B4-BE49-F238E27FC236}">
                <a16:creationId xmlns:a16="http://schemas.microsoft.com/office/drawing/2014/main" id="{2F9D9A0B-6D35-4402-A2C2-92EBFA83CC7B}"/>
              </a:ext>
            </a:extLst>
          </p:cNvPr>
          <p:cNvSpPr/>
          <p:nvPr/>
        </p:nvSpPr>
        <p:spPr>
          <a:xfrm>
            <a:off x="1619672" y="400506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Child</a:t>
            </a:r>
          </a:p>
          <a:p>
            <a:pPr algn="ctr"/>
            <a:endParaRPr lang="en-GB" b="1" dirty="0">
              <a:solidFill>
                <a:schemeClr val="tx1"/>
              </a:solidFill>
            </a:endParaRPr>
          </a:p>
          <a:p>
            <a:pPr algn="ctr"/>
            <a:r>
              <a:rPr lang="en-GB" b="1" u="sng" dirty="0">
                <a:solidFill>
                  <a:schemeClr val="tx1"/>
                </a:solidFill>
              </a:rPr>
              <a:t>Emotion</a:t>
            </a:r>
          </a:p>
        </p:txBody>
      </p:sp>
      <p:sp>
        <p:nvSpPr>
          <p:cNvPr id="7" name="Oval 6">
            <a:extLst>
              <a:ext uri="{FF2B5EF4-FFF2-40B4-BE49-F238E27FC236}">
                <a16:creationId xmlns:a16="http://schemas.microsoft.com/office/drawing/2014/main" id="{3ACD5F06-284B-4EAC-BF95-2D644E38F254}"/>
              </a:ext>
            </a:extLst>
          </p:cNvPr>
          <p:cNvSpPr/>
          <p:nvPr/>
        </p:nvSpPr>
        <p:spPr>
          <a:xfrm>
            <a:off x="4822303" y="706340"/>
            <a:ext cx="2088232"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099E487-3601-4158-80EF-EFE4CE3B04FF}"/>
              </a:ext>
            </a:extLst>
          </p:cNvPr>
          <p:cNvSpPr/>
          <p:nvPr/>
        </p:nvSpPr>
        <p:spPr>
          <a:xfrm>
            <a:off x="4822303" y="2371425"/>
            <a:ext cx="2088232" cy="16336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a:p>
            <a:pPr algn="ctr"/>
            <a:endParaRPr lang="en-GB" b="1" dirty="0">
              <a:solidFill>
                <a:schemeClr val="tx1"/>
              </a:solidFill>
            </a:endParaRPr>
          </a:p>
          <a:p>
            <a:pPr algn="ctr"/>
            <a:r>
              <a:rPr lang="en-GB" b="1" u="sng" dirty="0">
                <a:solidFill>
                  <a:schemeClr val="tx1"/>
                </a:solidFill>
              </a:rPr>
              <a:t>Logical</a:t>
            </a:r>
          </a:p>
        </p:txBody>
      </p:sp>
      <p:cxnSp>
        <p:nvCxnSpPr>
          <p:cNvPr id="9" name="Straight Connector 8">
            <a:extLst>
              <a:ext uri="{FF2B5EF4-FFF2-40B4-BE49-F238E27FC236}">
                <a16:creationId xmlns:a16="http://schemas.microsoft.com/office/drawing/2014/main" id="{D39284BC-35B4-4E4C-B100-83E7AF17DAF2}"/>
              </a:ext>
            </a:extLst>
          </p:cNvPr>
          <p:cNvCxnSpPr>
            <a:cxnSpLocks/>
            <a:stCxn id="7" idx="0"/>
            <a:endCxn id="8" idx="0"/>
          </p:cNvCxnSpPr>
          <p:nvPr/>
        </p:nvCxnSpPr>
        <p:spPr>
          <a:xfrm>
            <a:off x="5866419" y="706340"/>
            <a:ext cx="0" cy="1665085"/>
          </a:xfrm>
          <a:prstGeom prst="line">
            <a:avLst/>
          </a:prstGeom>
        </p:spPr>
        <p:style>
          <a:lnRef idx="1">
            <a:schemeClr val="dk1"/>
          </a:lnRef>
          <a:fillRef idx="0">
            <a:schemeClr val="dk1"/>
          </a:fillRef>
          <a:effectRef idx="0">
            <a:schemeClr val="dk1"/>
          </a:effectRef>
          <a:fontRef idx="minor">
            <a:schemeClr val="tx1"/>
          </a:fontRef>
        </p:style>
      </p:cxnSp>
      <p:sp>
        <p:nvSpPr>
          <p:cNvPr id="10" name="Oval 9">
            <a:extLst>
              <a:ext uri="{FF2B5EF4-FFF2-40B4-BE49-F238E27FC236}">
                <a16:creationId xmlns:a16="http://schemas.microsoft.com/office/drawing/2014/main" id="{181D80F1-C8A1-4014-88E5-4FE79D374071}"/>
              </a:ext>
            </a:extLst>
          </p:cNvPr>
          <p:cNvSpPr/>
          <p:nvPr/>
        </p:nvSpPr>
        <p:spPr>
          <a:xfrm>
            <a:off x="4847307" y="4005064"/>
            <a:ext cx="2088215"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ABF6F053-1A38-451C-8D4E-402A7A321CED}"/>
              </a:ext>
            </a:extLst>
          </p:cNvPr>
          <p:cNvCxnSpPr>
            <a:cxnSpLocks/>
            <a:stCxn id="10" idx="0"/>
            <a:endCxn id="10" idx="4"/>
          </p:cNvCxnSpPr>
          <p:nvPr/>
        </p:nvCxnSpPr>
        <p:spPr>
          <a:xfrm>
            <a:off x="5891415" y="4005064"/>
            <a:ext cx="0" cy="164254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3F55A33B-B1E2-42FA-8DC1-09FA41E9F192}"/>
              </a:ext>
            </a:extLst>
          </p:cNvPr>
          <p:cNvSpPr txBox="1"/>
          <p:nvPr/>
        </p:nvSpPr>
        <p:spPr>
          <a:xfrm>
            <a:off x="4716016" y="1076332"/>
            <a:ext cx="1368859" cy="1077218"/>
          </a:xfrm>
          <a:prstGeom prst="rect">
            <a:avLst/>
          </a:prstGeom>
          <a:noFill/>
        </p:spPr>
        <p:txBody>
          <a:bodyPr wrap="square" rtlCol="0">
            <a:spAutoFit/>
          </a:bodyPr>
          <a:lstStyle/>
          <a:p>
            <a:pPr algn="ctr"/>
            <a:r>
              <a:rPr lang="en-GB" sz="1600" b="1" dirty="0"/>
              <a:t>Controlling Parent</a:t>
            </a:r>
          </a:p>
          <a:p>
            <a:pPr algn="ctr"/>
            <a:endParaRPr lang="en-GB" sz="1600" b="1" dirty="0"/>
          </a:p>
          <a:p>
            <a:pPr algn="ctr"/>
            <a:r>
              <a:rPr lang="en-GB" sz="1600" b="1" u="sng" dirty="0"/>
              <a:t>Firm</a:t>
            </a:r>
          </a:p>
        </p:txBody>
      </p:sp>
      <p:sp>
        <p:nvSpPr>
          <p:cNvPr id="13" name="TextBox 12">
            <a:extLst>
              <a:ext uri="{FF2B5EF4-FFF2-40B4-BE49-F238E27FC236}">
                <a16:creationId xmlns:a16="http://schemas.microsoft.com/office/drawing/2014/main" id="{A980F5F6-3422-4469-B0BE-227D5E181B24}"/>
              </a:ext>
            </a:extLst>
          </p:cNvPr>
          <p:cNvSpPr txBox="1"/>
          <p:nvPr/>
        </p:nvSpPr>
        <p:spPr>
          <a:xfrm>
            <a:off x="5513329" y="1083154"/>
            <a:ext cx="1621516" cy="1077218"/>
          </a:xfrm>
          <a:prstGeom prst="rect">
            <a:avLst/>
          </a:prstGeom>
          <a:noFill/>
        </p:spPr>
        <p:txBody>
          <a:bodyPr wrap="square" rtlCol="0">
            <a:spAutoFit/>
          </a:bodyPr>
          <a:lstStyle/>
          <a:p>
            <a:pPr algn="ctr"/>
            <a:r>
              <a:rPr lang="en-GB" sz="1600" b="1" dirty="0"/>
              <a:t>Nurturing </a:t>
            </a:r>
          </a:p>
          <a:p>
            <a:pPr algn="ctr"/>
            <a:r>
              <a:rPr lang="en-GB" sz="1600" b="1" dirty="0"/>
              <a:t>Parent</a:t>
            </a:r>
          </a:p>
          <a:p>
            <a:pPr algn="ctr"/>
            <a:endParaRPr lang="en-GB" sz="1600" b="1" dirty="0"/>
          </a:p>
          <a:p>
            <a:pPr algn="ctr"/>
            <a:r>
              <a:rPr lang="en-GB" sz="1600" b="1" u="sng" dirty="0"/>
              <a:t>Caring</a:t>
            </a:r>
          </a:p>
        </p:txBody>
      </p:sp>
      <p:sp>
        <p:nvSpPr>
          <p:cNvPr id="14" name="TextBox 13">
            <a:extLst>
              <a:ext uri="{FF2B5EF4-FFF2-40B4-BE49-F238E27FC236}">
                <a16:creationId xmlns:a16="http://schemas.microsoft.com/office/drawing/2014/main" id="{3BC9EBC1-E6EA-44F8-9315-EB97E940CED0}"/>
              </a:ext>
            </a:extLst>
          </p:cNvPr>
          <p:cNvSpPr txBox="1"/>
          <p:nvPr/>
        </p:nvSpPr>
        <p:spPr>
          <a:xfrm>
            <a:off x="4747632" y="4328833"/>
            <a:ext cx="1368863" cy="1077218"/>
          </a:xfrm>
          <a:prstGeom prst="rect">
            <a:avLst/>
          </a:prstGeom>
          <a:noFill/>
        </p:spPr>
        <p:txBody>
          <a:bodyPr wrap="square" rtlCol="0">
            <a:spAutoFit/>
          </a:bodyPr>
          <a:lstStyle/>
          <a:p>
            <a:pPr algn="ctr"/>
            <a:r>
              <a:rPr lang="en-GB" sz="1600" b="1" dirty="0"/>
              <a:t>Adaptive Child</a:t>
            </a:r>
          </a:p>
          <a:p>
            <a:pPr algn="ctr"/>
            <a:endParaRPr lang="en-GB" sz="1600" b="1" dirty="0"/>
          </a:p>
          <a:p>
            <a:pPr algn="ctr"/>
            <a:r>
              <a:rPr lang="en-GB" sz="1600" b="1" u="sng" dirty="0"/>
              <a:t>Polite</a:t>
            </a:r>
          </a:p>
        </p:txBody>
      </p:sp>
      <p:sp>
        <p:nvSpPr>
          <p:cNvPr id="15" name="TextBox 14">
            <a:extLst>
              <a:ext uri="{FF2B5EF4-FFF2-40B4-BE49-F238E27FC236}">
                <a16:creationId xmlns:a16="http://schemas.microsoft.com/office/drawing/2014/main" id="{4AD96AFA-E835-49A7-832A-F912DFA99657}"/>
              </a:ext>
            </a:extLst>
          </p:cNvPr>
          <p:cNvSpPr txBox="1"/>
          <p:nvPr/>
        </p:nvSpPr>
        <p:spPr>
          <a:xfrm>
            <a:off x="5591666" y="4330199"/>
            <a:ext cx="1368860" cy="1077218"/>
          </a:xfrm>
          <a:prstGeom prst="rect">
            <a:avLst/>
          </a:prstGeom>
          <a:noFill/>
        </p:spPr>
        <p:txBody>
          <a:bodyPr wrap="square" rtlCol="0">
            <a:spAutoFit/>
          </a:bodyPr>
          <a:lstStyle/>
          <a:p>
            <a:pPr algn="ctr"/>
            <a:r>
              <a:rPr lang="en-GB" sz="1600" b="1" dirty="0"/>
              <a:t>Natural </a:t>
            </a:r>
          </a:p>
          <a:p>
            <a:pPr algn="ctr"/>
            <a:r>
              <a:rPr lang="en-GB" sz="1600" b="1" dirty="0"/>
              <a:t>Child</a:t>
            </a:r>
          </a:p>
          <a:p>
            <a:pPr algn="ctr"/>
            <a:endParaRPr lang="en-GB" sz="1600" b="1" dirty="0"/>
          </a:p>
          <a:p>
            <a:pPr algn="ctr"/>
            <a:r>
              <a:rPr lang="en-GB" sz="1600" b="1" u="sng" dirty="0"/>
              <a:t>Friendly</a:t>
            </a:r>
          </a:p>
        </p:txBody>
      </p:sp>
      <p:cxnSp>
        <p:nvCxnSpPr>
          <p:cNvPr id="21" name="Straight Arrow Connector 20">
            <a:extLst>
              <a:ext uri="{FF2B5EF4-FFF2-40B4-BE49-F238E27FC236}">
                <a16:creationId xmlns:a16="http://schemas.microsoft.com/office/drawing/2014/main" id="{EC3E888B-6899-421B-9864-B356B5C1C164}"/>
              </a:ext>
            </a:extLst>
          </p:cNvPr>
          <p:cNvCxnSpPr>
            <a:cxnSpLocks/>
            <a:stCxn id="4" idx="6"/>
          </p:cNvCxnSpPr>
          <p:nvPr/>
        </p:nvCxnSpPr>
        <p:spPr>
          <a:xfrm>
            <a:off x="3347864" y="1736812"/>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A7E3EFF4-B1B6-4E2F-BC35-68899A0057AF}"/>
              </a:ext>
            </a:extLst>
          </p:cNvPr>
          <p:cNvCxnSpPr>
            <a:cxnSpLocks/>
          </p:cNvCxnSpPr>
          <p:nvPr/>
        </p:nvCxnSpPr>
        <p:spPr>
          <a:xfrm>
            <a:off x="3372868" y="4757404"/>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98C0AB0-7590-45C3-A423-4072AEA93D1A}"/>
              </a:ext>
            </a:extLst>
          </p:cNvPr>
          <p:cNvCxnSpPr>
            <a:cxnSpLocks/>
          </p:cNvCxnSpPr>
          <p:nvPr/>
        </p:nvCxnSpPr>
        <p:spPr>
          <a:xfrm>
            <a:off x="3347864" y="3248980"/>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6" name="Connector: Curved 25">
            <a:extLst>
              <a:ext uri="{FF2B5EF4-FFF2-40B4-BE49-F238E27FC236}">
                <a16:creationId xmlns:a16="http://schemas.microsoft.com/office/drawing/2014/main" id="{9CB0E908-9F8D-4D18-9F8F-688D796378E0}"/>
              </a:ext>
            </a:extLst>
          </p:cNvPr>
          <p:cNvCxnSpPr>
            <a:stCxn id="5" idx="6"/>
          </p:cNvCxnSpPr>
          <p:nvPr/>
        </p:nvCxnSpPr>
        <p:spPr>
          <a:xfrm flipV="1">
            <a:off x="3347864" y="1736812"/>
            <a:ext cx="1368152" cy="1512168"/>
          </a:xfrm>
          <a:prstGeom prst="curvedConnector2">
            <a:avLst/>
          </a:prstGeom>
          <a:ln w="28575">
            <a:headEnd type="arrow" w="med" len="med"/>
            <a:tailEnd type="arrow" w="med" len="med"/>
          </a:ln>
        </p:spPr>
        <p:style>
          <a:lnRef idx="1">
            <a:schemeClr val="dk1"/>
          </a:lnRef>
          <a:fillRef idx="0">
            <a:schemeClr val="dk1"/>
          </a:fillRef>
          <a:effectRef idx="0">
            <a:schemeClr val="dk1"/>
          </a:effectRef>
          <a:fontRef idx="minor">
            <a:schemeClr val="tx1"/>
          </a:fontRef>
        </p:style>
      </p:cxnSp>
      <p:cxnSp>
        <p:nvCxnSpPr>
          <p:cNvPr id="37" name="Connector: Curved 36">
            <a:extLst>
              <a:ext uri="{FF2B5EF4-FFF2-40B4-BE49-F238E27FC236}">
                <a16:creationId xmlns:a16="http://schemas.microsoft.com/office/drawing/2014/main" id="{6AC29E93-BBEA-4D1A-89EF-558F7F2FE6A6}"/>
              </a:ext>
            </a:extLst>
          </p:cNvPr>
          <p:cNvCxnSpPr>
            <a:cxnSpLocks/>
            <a:endCxn id="5" idx="6"/>
          </p:cNvCxnSpPr>
          <p:nvPr/>
        </p:nvCxnSpPr>
        <p:spPr>
          <a:xfrm rot="16200000" flipV="1">
            <a:off x="3318378" y="3278466"/>
            <a:ext cx="1508424" cy="1449452"/>
          </a:xfrm>
          <a:prstGeom prst="curvedConnector2">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324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561B-BADA-452D-BF62-A08F36B155C5}"/>
              </a:ext>
            </a:extLst>
          </p:cNvPr>
          <p:cNvSpPr>
            <a:spLocks noGrp="1"/>
          </p:cNvSpPr>
          <p:nvPr>
            <p:ph type="title"/>
          </p:nvPr>
        </p:nvSpPr>
        <p:spPr>
          <a:xfrm>
            <a:off x="622840" y="116632"/>
            <a:ext cx="7886700" cy="831627"/>
          </a:xfrm>
        </p:spPr>
        <p:txBody>
          <a:bodyPr/>
          <a:lstStyle/>
          <a:p>
            <a:pPr algn="ctr"/>
            <a:r>
              <a:rPr lang="en-GB" dirty="0"/>
              <a:t>Main Uses of our Ego States</a:t>
            </a:r>
          </a:p>
        </p:txBody>
      </p:sp>
      <p:sp>
        <p:nvSpPr>
          <p:cNvPr id="3" name="Content Placeholder 2">
            <a:extLst>
              <a:ext uri="{FF2B5EF4-FFF2-40B4-BE49-F238E27FC236}">
                <a16:creationId xmlns:a16="http://schemas.microsoft.com/office/drawing/2014/main" id="{EF8D8F50-AC0B-40BE-81FD-77CCBEA35C7F}"/>
              </a:ext>
            </a:extLst>
          </p:cNvPr>
          <p:cNvSpPr>
            <a:spLocks noGrp="1"/>
          </p:cNvSpPr>
          <p:nvPr>
            <p:ph idx="1"/>
          </p:nvPr>
        </p:nvSpPr>
        <p:spPr>
          <a:xfrm>
            <a:off x="179512" y="934031"/>
            <a:ext cx="8964488" cy="4655210"/>
          </a:xfrm>
        </p:spPr>
        <p:txBody>
          <a:bodyPr/>
          <a:lstStyle/>
          <a:p>
            <a:r>
              <a:rPr lang="en-GB" sz="2400" dirty="0">
                <a:solidFill>
                  <a:srgbClr val="0000CC"/>
                </a:solidFill>
              </a:rPr>
              <a:t>Controlling Parent</a:t>
            </a:r>
            <a:r>
              <a:rPr lang="en-GB" sz="2400" dirty="0"/>
              <a:t>	-	when </a:t>
            </a:r>
            <a:r>
              <a:rPr lang="en-GB" sz="2400" b="1" i="1" dirty="0"/>
              <a:t>firmness</a:t>
            </a:r>
            <a:r>
              <a:rPr lang="en-GB" sz="2400" dirty="0"/>
              <a:t> is appropriate</a:t>
            </a:r>
          </a:p>
          <a:p>
            <a:r>
              <a:rPr lang="en-GB" sz="2400" dirty="0">
                <a:solidFill>
                  <a:srgbClr val="0000CC"/>
                </a:solidFill>
              </a:rPr>
              <a:t>Nurturing Parent</a:t>
            </a:r>
            <a:r>
              <a:rPr lang="en-GB" sz="2400" dirty="0"/>
              <a:t>	-	when </a:t>
            </a:r>
            <a:r>
              <a:rPr lang="en-GB" sz="2400" b="1" i="1" dirty="0"/>
              <a:t>caring</a:t>
            </a:r>
            <a:r>
              <a:rPr lang="en-GB" sz="2400" dirty="0"/>
              <a:t> is needed</a:t>
            </a:r>
          </a:p>
          <a:p>
            <a:r>
              <a:rPr lang="en-GB" sz="2400" dirty="0">
                <a:solidFill>
                  <a:srgbClr val="0000CC"/>
                </a:solidFill>
              </a:rPr>
              <a:t>Adult	</a:t>
            </a:r>
            <a:r>
              <a:rPr lang="en-GB" sz="2400" dirty="0"/>
              <a:t>		-	for a </a:t>
            </a:r>
            <a:r>
              <a:rPr lang="en-GB" sz="2400" b="1" i="1" dirty="0"/>
              <a:t>logical</a:t>
            </a:r>
            <a:r>
              <a:rPr lang="en-GB" sz="2400" dirty="0"/>
              <a:t>, problem solving approach</a:t>
            </a:r>
          </a:p>
          <a:p>
            <a:r>
              <a:rPr lang="en-GB" sz="2400" dirty="0">
                <a:solidFill>
                  <a:srgbClr val="0000CC"/>
                </a:solidFill>
              </a:rPr>
              <a:t>Adapted Child</a:t>
            </a:r>
            <a:r>
              <a:rPr lang="en-GB" sz="2400" dirty="0"/>
              <a:t>	-	when we need to be </a:t>
            </a:r>
            <a:r>
              <a:rPr lang="en-GB" sz="2400" b="1" i="1" dirty="0"/>
              <a:t>polite</a:t>
            </a:r>
            <a:r>
              <a:rPr lang="en-GB" sz="2400" dirty="0"/>
              <a:t> and fit in</a:t>
            </a:r>
          </a:p>
          <a:p>
            <a:r>
              <a:rPr lang="en-GB" sz="2400" dirty="0">
                <a:solidFill>
                  <a:srgbClr val="0000CC"/>
                </a:solidFill>
              </a:rPr>
              <a:t>Natural Child</a:t>
            </a:r>
            <a:r>
              <a:rPr lang="en-GB" sz="2400" dirty="0"/>
              <a:t>	-	for showing our genuine </a:t>
            </a:r>
            <a:r>
              <a:rPr lang="en-GB" sz="2400" b="1" i="1" dirty="0"/>
              <a:t>friendliness</a:t>
            </a:r>
          </a:p>
          <a:p>
            <a:endParaRPr lang="en-GB" sz="2400" dirty="0"/>
          </a:p>
          <a:p>
            <a:pPr marL="0" indent="0">
              <a:buNone/>
            </a:pPr>
            <a:r>
              <a:rPr lang="en-GB" sz="2400" b="1" dirty="0"/>
              <a:t>On the inside, we have available:</a:t>
            </a:r>
          </a:p>
          <a:p>
            <a:r>
              <a:rPr lang="en-GB" sz="2400" dirty="0">
                <a:solidFill>
                  <a:srgbClr val="0000CC"/>
                </a:solidFill>
              </a:rPr>
              <a:t>Internal Parent</a:t>
            </a:r>
            <a:r>
              <a:rPr lang="en-GB" sz="2400" dirty="0"/>
              <a:t>	-	our store of </a:t>
            </a:r>
            <a:r>
              <a:rPr lang="en-GB" sz="2400" b="1" i="1" dirty="0"/>
              <a:t>experience</a:t>
            </a:r>
          </a:p>
          <a:p>
            <a:r>
              <a:rPr lang="en-GB" sz="2400" dirty="0">
                <a:solidFill>
                  <a:srgbClr val="0000CC"/>
                </a:solidFill>
              </a:rPr>
              <a:t>Internal Adult</a:t>
            </a:r>
            <a:r>
              <a:rPr lang="en-GB" sz="2400" dirty="0"/>
              <a:t>	-	where we </a:t>
            </a:r>
            <a:r>
              <a:rPr lang="en-GB" sz="2400" b="1" i="1" dirty="0"/>
              <a:t>evaluate</a:t>
            </a:r>
            <a:r>
              <a:rPr lang="en-GB" sz="2400" dirty="0"/>
              <a:t> the situation</a:t>
            </a:r>
          </a:p>
          <a:p>
            <a:r>
              <a:rPr lang="en-GB" sz="2400" dirty="0">
                <a:solidFill>
                  <a:srgbClr val="0000CC"/>
                </a:solidFill>
              </a:rPr>
              <a:t>Internal Child</a:t>
            </a:r>
            <a:r>
              <a:rPr lang="en-GB" sz="2400" dirty="0"/>
              <a:t>	-	our </a:t>
            </a:r>
            <a:r>
              <a:rPr lang="en-GB" sz="2400" b="1" i="1" dirty="0"/>
              <a:t>emotional </a:t>
            </a:r>
            <a:r>
              <a:rPr lang="en-GB" sz="2400" dirty="0"/>
              <a:t>reactions</a:t>
            </a:r>
          </a:p>
        </p:txBody>
      </p:sp>
    </p:spTree>
    <p:extLst>
      <p:ext uri="{BB962C8B-B14F-4D97-AF65-F5344CB8AC3E}">
        <p14:creationId xmlns:p14="http://schemas.microsoft.com/office/powerpoint/2010/main" val="2376848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A6652-15E7-2FDB-6B96-89679FF39583}"/>
              </a:ext>
            </a:extLst>
          </p:cNvPr>
          <p:cNvSpPr>
            <a:spLocks noGrp="1"/>
          </p:cNvSpPr>
          <p:nvPr>
            <p:ph type="title"/>
          </p:nvPr>
        </p:nvSpPr>
        <p:spPr>
          <a:xfrm>
            <a:off x="628650" y="116633"/>
            <a:ext cx="7886700" cy="792088"/>
          </a:xfrm>
        </p:spPr>
        <p:txBody>
          <a:bodyPr/>
          <a:lstStyle/>
          <a:p>
            <a:pPr algn="ctr"/>
            <a:r>
              <a:rPr lang="en-GB" sz="3600" b="1" dirty="0"/>
              <a:t>So, How can a Grasp of TA Help Us?</a:t>
            </a:r>
          </a:p>
        </p:txBody>
      </p:sp>
      <p:sp>
        <p:nvSpPr>
          <p:cNvPr id="3" name="Content Placeholder 2">
            <a:extLst>
              <a:ext uri="{FF2B5EF4-FFF2-40B4-BE49-F238E27FC236}">
                <a16:creationId xmlns:a16="http://schemas.microsoft.com/office/drawing/2014/main" id="{2E2E0E8E-FD82-FE05-0825-B6B5C1F62CAF}"/>
              </a:ext>
            </a:extLst>
          </p:cNvPr>
          <p:cNvSpPr>
            <a:spLocks noGrp="1"/>
          </p:cNvSpPr>
          <p:nvPr>
            <p:ph idx="1"/>
          </p:nvPr>
        </p:nvSpPr>
        <p:spPr>
          <a:xfrm>
            <a:off x="251520" y="1124028"/>
            <a:ext cx="5256584" cy="2592288"/>
          </a:xfrm>
        </p:spPr>
        <p:txBody>
          <a:bodyPr/>
          <a:lstStyle/>
          <a:p>
            <a:pPr marL="0" indent="0">
              <a:buNone/>
            </a:pPr>
            <a:r>
              <a:rPr lang="en-GB" b="0" i="0" dirty="0">
                <a:solidFill>
                  <a:srgbClr val="002060"/>
                </a:solidFill>
                <a:effectLst/>
                <a:latin typeface="arial" panose="020B0604020202020204" pitchFamily="34" charset="0"/>
              </a:rPr>
              <a:t>An understanding of Transactional Analysis can </a:t>
            </a:r>
            <a:r>
              <a:rPr lang="en-GB" b="1" i="0" dirty="0">
                <a:solidFill>
                  <a:srgbClr val="002060"/>
                </a:solidFill>
                <a:effectLst/>
                <a:latin typeface="arial" panose="020B0604020202020204" pitchFamily="34" charset="0"/>
              </a:rPr>
              <a:t>give </a:t>
            </a:r>
            <a:r>
              <a:rPr lang="en-GB" b="1" i="1" dirty="0">
                <a:solidFill>
                  <a:srgbClr val="002060"/>
                </a:solidFill>
                <a:effectLst/>
                <a:latin typeface="arial" panose="020B0604020202020204" pitchFamily="34" charset="0"/>
              </a:rPr>
              <a:t>hope</a:t>
            </a:r>
            <a:r>
              <a:rPr lang="en-GB" b="1" i="0" dirty="0">
                <a:solidFill>
                  <a:srgbClr val="002060"/>
                </a:solidFill>
                <a:effectLst/>
                <a:latin typeface="arial" panose="020B0604020202020204" pitchFamily="34" charset="0"/>
              </a:rPr>
              <a:t> for the person in that they can </a:t>
            </a:r>
            <a:r>
              <a:rPr lang="en-GB" b="1" i="0" u="sng" dirty="0">
                <a:solidFill>
                  <a:srgbClr val="002060"/>
                </a:solidFill>
                <a:effectLst/>
                <a:latin typeface="arial" panose="020B0604020202020204" pitchFamily="34" charset="0"/>
              </a:rPr>
              <a:t>change their script </a:t>
            </a:r>
            <a:r>
              <a:rPr lang="en-GB" b="1" i="0" dirty="0">
                <a:solidFill>
                  <a:srgbClr val="002060"/>
                </a:solidFill>
                <a:effectLst/>
                <a:latin typeface="arial" panose="020B0604020202020204" pitchFamily="34" charset="0"/>
              </a:rPr>
              <a:t>and </a:t>
            </a:r>
            <a:r>
              <a:rPr lang="en-GB" b="1" i="1" dirty="0">
                <a:solidFill>
                  <a:srgbClr val="002060"/>
                </a:solidFill>
                <a:effectLst/>
                <a:latin typeface="arial" panose="020B0604020202020204" pitchFamily="34" charset="0"/>
              </a:rPr>
              <a:t>choose</a:t>
            </a:r>
            <a:r>
              <a:rPr lang="en-GB" b="1" i="0" dirty="0">
                <a:solidFill>
                  <a:srgbClr val="002060"/>
                </a:solidFill>
                <a:effectLst/>
                <a:latin typeface="arial" panose="020B0604020202020204" pitchFamily="34" charset="0"/>
              </a:rPr>
              <a:t> the way they want to </a:t>
            </a:r>
            <a:r>
              <a:rPr lang="en-GB" b="1" i="0" u="sng" dirty="0">
                <a:solidFill>
                  <a:srgbClr val="002060"/>
                </a:solidFill>
                <a:effectLst/>
                <a:latin typeface="arial" panose="020B0604020202020204" pitchFamily="34" charset="0"/>
              </a:rPr>
              <a:t>re-write their own life plan</a:t>
            </a:r>
            <a:r>
              <a:rPr lang="en-GB" b="1" i="0" dirty="0">
                <a:solidFill>
                  <a:srgbClr val="002060"/>
                </a:solidFill>
                <a:effectLst/>
                <a:latin typeface="arial" panose="020B0604020202020204" pitchFamily="34" charset="0"/>
              </a:rPr>
              <a:t>, without hanging on to </a:t>
            </a:r>
            <a:r>
              <a:rPr lang="en-GB" b="1" i="1" dirty="0">
                <a:solidFill>
                  <a:srgbClr val="002060"/>
                </a:solidFill>
                <a:effectLst/>
                <a:latin typeface="arial" panose="020B0604020202020204" pitchFamily="34" charset="0"/>
              </a:rPr>
              <a:t>inappropriate behaviours of the past</a:t>
            </a:r>
            <a:endParaRPr lang="en-GB" i="1" dirty="0">
              <a:solidFill>
                <a:srgbClr val="002060"/>
              </a:solidFill>
            </a:endParaRPr>
          </a:p>
        </p:txBody>
      </p:sp>
      <p:pic>
        <p:nvPicPr>
          <p:cNvPr id="6" name="Picture 5">
            <a:extLst>
              <a:ext uri="{FF2B5EF4-FFF2-40B4-BE49-F238E27FC236}">
                <a16:creationId xmlns:a16="http://schemas.microsoft.com/office/drawing/2014/main" id="{E90D59CC-3EC7-8AB7-AF0C-C37766B0001F}"/>
              </a:ext>
            </a:extLst>
          </p:cNvPr>
          <p:cNvPicPr>
            <a:picLocks noChangeAspect="1"/>
          </p:cNvPicPr>
          <p:nvPr/>
        </p:nvPicPr>
        <p:blipFill>
          <a:blip r:embed="rId2"/>
          <a:stretch>
            <a:fillRect/>
          </a:stretch>
        </p:blipFill>
        <p:spPr>
          <a:xfrm>
            <a:off x="5940152" y="3259918"/>
            <a:ext cx="3203848" cy="2474054"/>
          </a:xfrm>
          <a:prstGeom prst="rect">
            <a:avLst/>
          </a:prstGeom>
        </p:spPr>
      </p:pic>
    </p:spTree>
    <p:extLst>
      <p:ext uri="{BB962C8B-B14F-4D97-AF65-F5344CB8AC3E}">
        <p14:creationId xmlns:p14="http://schemas.microsoft.com/office/powerpoint/2010/main" val="28202654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DDD3D-EA1D-54C7-15D6-50873B7717B1}"/>
              </a:ext>
            </a:extLst>
          </p:cNvPr>
          <p:cNvSpPr>
            <a:spLocks noGrp="1"/>
          </p:cNvSpPr>
          <p:nvPr>
            <p:ph type="title"/>
          </p:nvPr>
        </p:nvSpPr>
        <p:spPr>
          <a:xfrm>
            <a:off x="628650" y="116633"/>
            <a:ext cx="7886700" cy="936104"/>
          </a:xfrm>
        </p:spPr>
        <p:txBody>
          <a:bodyPr/>
          <a:lstStyle/>
          <a:p>
            <a:pPr algn="ctr"/>
            <a:r>
              <a:rPr lang="en-GB" dirty="0"/>
              <a:t>Q. Why Emotional Intelligence?</a:t>
            </a:r>
          </a:p>
        </p:txBody>
      </p:sp>
      <p:sp>
        <p:nvSpPr>
          <p:cNvPr id="3" name="Content Placeholder 2">
            <a:extLst>
              <a:ext uri="{FF2B5EF4-FFF2-40B4-BE49-F238E27FC236}">
                <a16:creationId xmlns:a16="http://schemas.microsoft.com/office/drawing/2014/main" id="{2779DB56-45E0-658B-9C6B-3B773FE189EE}"/>
              </a:ext>
            </a:extLst>
          </p:cNvPr>
          <p:cNvSpPr>
            <a:spLocks noGrp="1"/>
          </p:cNvSpPr>
          <p:nvPr>
            <p:ph idx="1"/>
          </p:nvPr>
        </p:nvSpPr>
        <p:spPr>
          <a:xfrm>
            <a:off x="251520" y="2204864"/>
            <a:ext cx="3540187" cy="1224136"/>
          </a:xfrm>
        </p:spPr>
        <p:txBody>
          <a:bodyPr/>
          <a:lstStyle/>
          <a:p>
            <a:pPr marL="0" indent="0">
              <a:buNone/>
            </a:pPr>
            <a:r>
              <a:rPr lang="en-GB" dirty="0">
                <a:solidFill>
                  <a:srgbClr val="0000CC"/>
                </a:solidFill>
              </a:rPr>
              <a:t>A. Because organisational life is about people…</a:t>
            </a:r>
            <a:r>
              <a:rPr lang="en-GB" i="1" dirty="0">
                <a:solidFill>
                  <a:srgbClr val="0000CC"/>
                </a:solidFill>
              </a:rPr>
              <a:t>working together</a:t>
            </a:r>
            <a:r>
              <a:rPr lang="en-GB" dirty="0">
                <a:solidFill>
                  <a:srgbClr val="0000CC"/>
                </a:solidFill>
              </a:rPr>
              <a:t>…to produce results.</a:t>
            </a:r>
          </a:p>
        </p:txBody>
      </p:sp>
      <p:pic>
        <p:nvPicPr>
          <p:cNvPr id="6" name="Picture 5" descr="A group of people in a classroom&#10;&#10;Description automatically generated with medium confidence">
            <a:extLst>
              <a:ext uri="{FF2B5EF4-FFF2-40B4-BE49-F238E27FC236}">
                <a16:creationId xmlns:a16="http://schemas.microsoft.com/office/drawing/2014/main" id="{C0C22371-2B2C-BDC4-79A3-62201D22ED4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11915" y="2096852"/>
            <a:ext cx="4832085" cy="3624064"/>
          </a:xfrm>
          <a:prstGeom prst="rect">
            <a:avLst/>
          </a:prstGeom>
        </p:spPr>
      </p:pic>
    </p:spTree>
    <p:extLst>
      <p:ext uri="{BB962C8B-B14F-4D97-AF65-F5344CB8AC3E}">
        <p14:creationId xmlns:p14="http://schemas.microsoft.com/office/powerpoint/2010/main" val="413848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people around each other&#10;&#10;Description generated with very high confidence">
            <a:extLst>
              <a:ext uri="{FF2B5EF4-FFF2-40B4-BE49-F238E27FC236}">
                <a16:creationId xmlns:a16="http://schemas.microsoft.com/office/drawing/2014/main" id="{79EF402E-BEC7-4B47-996B-CB568A73B5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24128" y="188640"/>
            <a:ext cx="3105150" cy="1514475"/>
          </a:xfrm>
          <a:prstGeom prst="rect">
            <a:avLst/>
          </a:prstGeom>
          <a:effectLst>
            <a:glow rad="127000">
              <a:schemeClr val="accent1">
                <a:alpha val="28000"/>
              </a:schemeClr>
            </a:glow>
          </a:effectLst>
        </p:spPr>
      </p:pic>
      <p:sp>
        <p:nvSpPr>
          <p:cNvPr id="2" name="Title 1">
            <a:extLst>
              <a:ext uri="{FF2B5EF4-FFF2-40B4-BE49-F238E27FC236}">
                <a16:creationId xmlns:a16="http://schemas.microsoft.com/office/drawing/2014/main" id="{93CEB2CB-9217-4209-A30D-85FDB9368AA8}"/>
              </a:ext>
            </a:extLst>
          </p:cNvPr>
          <p:cNvSpPr>
            <a:spLocks noGrp="1"/>
          </p:cNvSpPr>
          <p:nvPr>
            <p:ph type="title"/>
          </p:nvPr>
        </p:nvSpPr>
        <p:spPr>
          <a:xfrm>
            <a:off x="0" y="87727"/>
            <a:ext cx="5220072" cy="1143000"/>
          </a:xfrm>
        </p:spPr>
        <p:txBody>
          <a:bodyPr/>
          <a:lstStyle/>
          <a:p>
            <a:r>
              <a:rPr lang="en-GB" dirty="0"/>
              <a:t>Some Key Concepts</a:t>
            </a:r>
          </a:p>
        </p:txBody>
      </p:sp>
      <p:sp>
        <p:nvSpPr>
          <p:cNvPr id="3" name="Content Placeholder 2">
            <a:extLst>
              <a:ext uri="{FF2B5EF4-FFF2-40B4-BE49-F238E27FC236}">
                <a16:creationId xmlns:a16="http://schemas.microsoft.com/office/drawing/2014/main" id="{11711BAA-240C-4114-9438-2C89CE193981}"/>
              </a:ext>
            </a:extLst>
          </p:cNvPr>
          <p:cNvSpPr>
            <a:spLocks noGrp="1"/>
          </p:cNvSpPr>
          <p:nvPr>
            <p:ph sz="half" idx="1"/>
          </p:nvPr>
        </p:nvSpPr>
        <p:spPr>
          <a:xfrm>
            <a:off x="251520" y="1816225"/>
            <a:ext cx="4038600" cy="3773015"/>
          </a:xfrm>
        </p:spPr>
        <p:txBody>
          <a:bodyPr>
            <a:normAutofit/>
          </a:bodyPr>
          <a:lstStyle/>
          <a:p>
            <a:r>
              <a:rPr lang="en-GB" dirty="0">
                <a:solidFill>
                  <a:srgbClr val="002060"/>
                </a:solidFill>
              </a:rPr>
              <a:t>Working relationships</a:t>
            </a:r>
          </a:p>
          <a:p>
            <a:r>
              <a:rPr lang="en-GB" dirty="0">
                <a:solidFill>
                  <a:srgbClr val="002060"/>
                </a:solidFill>
              </a:rPr>
              <a:t>Trust</a:t>
            </a:r>
          </a:p>
          <a:p>
            <a:r>
              <a:rPr lang="en-GB" dirty="0">
                <a:solidFill>
                  <a:srgbClr val="002060"/>
                </a:solidFill>
              </a:rPr>
              <a:t>Cooperation</a:t>
            </a:r>
          </a:p>
          <a:p>
            <a:r>
              <a:rPr lang="en-GB" dirty="0">
                <a:solidFill>
                  <a:srgbClr val="002060"/>
                </a:solidFill>
              </a:rPr>
              <a:t>Collaboration</a:t>
            </a:r>
          </a:p>
          <a:p>
            <a:r>
              <a:rPr lang="en-GB" dirty="0">
                <a:solidFill>
                  <a:srgbClr val="002060"/>
                </a:solidFill>
              </a:rPr>
              <a:t>Communication</a:t>
            </a:r>
          </a:p>
          <a:p>
            <a:r>
              <a:rPr lang="en-GB" dirty="0">
                <a:solidFill>
                  <a:srgbClr val="002060"/>
                </a:solidFill>
              </a:rPr>
              <a:t>Open flow of ideas</a:t>
            </a:r>
          </a:p>
          <a:p>
            <a:r>
              <a:rPr lang="en-GB" dirty="0">
                <a:solidFill>
                  <a:srgbClr val="002060"/>
                </a:solidFill>
              </a:rPr>
              <a:t>Respect</a:t>
            </a:r>
          </a:p>
        </p:txBody>
      </p:sp>
      <p:sp>
        <p:nvSpPr>
          <p:cNvPr id="4" name="Content Placeholder 3">
            <a:extLst>
              <a:ext uri="{FF2B5EF4-FFF2-40B4-BE49-F238E27FC236}">
                <a16:creationId xmlns:a16="http://schemas.microsoft.com/office/drawing/2014/main" id="{9C2C3AD9-307C-4EEB-A410-2D7F1D776C66}"/>
              </a:ext>
            </a:extLst>
          </p:cNvPr>
          <p:cNvSpPr>
            <a:spLocks noGrp="1"/>
          </p:cNvSpPr>
          <p:nvPr>
            <p:ph sz="half" idx="2"/>
          </p:nvPr>
        </p:nvSpPr>
        <p:spPr>
          <a:xfrm>
            <a:off x="4386649" y="1816226"/>
            <a:ext cx="4739480" cy="3773015"/>
          </a:xfrm>
        </p:spPr>
        <p:txBody>
          <a:bodyPr>
            <a:normAutofit/>
          </a:bodyPr>
          <a:lstStyle/>
          <a:p>
            <a:r>
              <a:rPr lang="en-GB" dirty="0">
                <a:solidFill>
                  <a:srgbClr val="002060"/>
                </a:solidFill>
              </a:rPr>
              <a:t>Positive work environment</a:t>
            </a:r>
          </a:p>
          <a:p>
            <a:r>
              <a:rPr lang="en-GB" dirty="0">
                <a:solidFill>
                  <a:srgbClr val="002060"/>
                </a:solidFill>
              </a:rPr>
              <a:t>Feedback</a:t>
            </a:r>
          </a:p>
          <a:p>
            <a:r>
              <a:rPr lang="en-GB" dirty="0">
                <a:solidFill>
                  <a:srgbClr val="002060"/>
                </a:solidFill>
              </a:rPr>
              <a:t>Personal development</a:t>
            </a:r>
          </a:p>
          <a:p>
            <a:r>
              <a:rPr lang="en-GB" dirty="0">
                <a:solidFill>
                  <a:srgbClr val="002060"/>
                </a:solidFill>
              </a:rPr>
              <a:t>Mutual support</a:t>
            </a:r>
          </a:p>
          <a:p>
            <a:r>
              <a:rPr lang="en-GB" dirty="0">
                <a:solidFill>
                  <a:srgbClr val="002060"/>
                </a:solidFill>
              </a:rPr>
              <a:t>Problem solving</a:t>
            </a:r>
          </a:p>
          <a:p>
            <a:r>
              <a:rPr lang="en-GB" dirty="0">
                <a:solidFill>
                  <a:srgbClr val="002060"/>
                </a:solidFill>
              </a:rPr>
              <a:t>Continuous improvement</a:t>
            </a:r>
          </a:p>
          <a:p>
            <a:r>
              <a:rPr lang="en-GB" dirty="0">
                <a:solidFill>
                  <a:srgbClr val="002060"/>
                </a:solidFill>
              </a:rPr>
              <a:t>70:20:10</a:t>
            </a:r>
          </a:p>
        </p:txBody>
      </p:sp>
      <p:sp>
        <p:nvSpPr>
          <p:cNvPr id="5" name="TextBox 4">
            <a:extLst>
              <a:ext uri="{FF2B5EF4-FFF2-40B4-BE49-F238E27FC236}">
                <a16:creationId xmlns:a16="http://schemas.microsoft.com/office/drawing/2014/main" id="{62AAD6E9-F87F-4B01-A2FA-A841F8E9195E}"/>
              </a:ext>
            </a:extLst>
          </p:cNvPr>
          <p:cNvSpPr txBox="1"/>
          <p:nvPr/>
        </p:nvSpPr>
        <p:spPr>
          <a:xfrm rot="19353587">
            <a:off x="2233819" y="2430987"/>
            <a:ext cx="3816424" cy="707886"/>
          </a:xfrm>
          <a:prstGeom prst="rect">
            <a:avLst/>
          </a:prstGeom>
          <a:noFill/>
        </p:spPr>
        <p:txBody>
          <a:bodyPr wrap="square" rtlCol="0">
            <a:spAutoFit/>
          </a:bodyPr>
          <a:lstStyle/>
          <a:p>
            <a:r>
              <a:rPr lang="en-GB" sz="4000" b="1" dirty="0">
                <a:solidFill>
                  <a:srgbClr val="0000CC"/>
                </a:solidFill>
              </a:rPr>
              <a:t>Discussion</a:t>
            </a:r>
          </a:p>
        </p:txBody>
      </p:sp>
    </p:spTree>
    <p:extLst>
      <p:ext uri="{BB962C8B-B14F-4D97-AF65-F5344CB8AC3E}">
        <p14:creationId xmlns:p14="http://schemas.microsoft.com/office/powerpoint/2010/main" val="4277338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5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500"/>
                                        <p:tgtEl>
                                          <p:spTgt spid="4">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500"/>
                                        <p:tgtEl>
                                          <p:spTgt spid="4">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4" end="4"/>
                                            </p:txEl>
                                          </p:spTgt>
                                        </p:tgtEl>
                                        <p:attrNameLst>
                                          <p:attrName>style.visibility</p:attrName>
                                        </p:attrNameLst>
                                      </p:cBhvr>
                                      <p:to>
                                        <p:strVal val="visible"/>
                                      </p:to>
                                    </p:set>
                                    <p:animEffect transition="in" filter="fade">
                                      <p:cBhvr>
                                        <p:cTn id="62" dur="500"/>
                                        <p:tgtEl>
                                          <p:spTgt spid="4">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Effect transition="in" filter="fade">
                                      <p:cBhvr>
                                        <p:cTn id="67" dur="500"/>
                                        <p:tgtEl>
                                          <p:spTgt spid="4">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fade">
                                      <p:cBhvr>
                                        <p:cTn id="72" dur="500"/>
                                        <p:tgtEl>
                                          <p:spTgt spid="4">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5"/>
                                        </p:tgtEl>
                                        <p:attrNameLst>
                                          <p:attrName>style.visibility</p:attrName>
                                        </p:attrNameLst>
                                      </p:cBhvr>
                                      <p:to>
                                        <p:strVal val="visible"/>
                                      </p:to>
                                    </p:set>
                                    <p:animEffect transition="in" filter="fade">
                                      <p:cBhvr>
                                        <p:cTn id="7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0C38-0E01-4A53-8C88-84E9A999E22B}"/>
              </a:ext>
            </a:extLst>
          </p:cNvPr>
          <p:cNvSpPr>
            <a:spLocks noGrp="1"/>
          </p:cNvSpPr>
          <p:nvPr>
            <p:ph type="title"/>
          </p:nvPr>
        </p:nvSpPr>
        <p:spPr/>
        <p:txBody>
          <a:bodyPr/>
          <a:lstStyle/>
          <a:p>
            <a:r>
              <a:rPr lang="en-GB" dirty="0">
                <a:solidFill>
                  <a:srgbClr val="FF00FF"/>
                </a:solidFill>
              </a:rPr>
              <a:t>70:20:10</a:t>
            </a:r>
          </a:p>
        </p:txBody>
      </p:sp>
      <p:pic>
        <p:nvPicPr>
          <p:cNvPr id="4" name="Picture 3">
            <a:extLst>
              <a:ext uri="{FF2B5EF4-FFF2-40B4-BE49-F238E27FC236}">
                <a16:creationId xmlns:a16="http://schemas.microsoft.com/office/drawing/2014/main" id="{0D11EF9F-7EDA-4E59-9134-E06C2464F1A8}"/>
              </a:ext>
            </a:extLst>
          </p:cNvPr>
          <p:cNvPicPr>
            <a:picLocks noChangeAspect="1"/>
          </p:cNvPicPr>
          <p:nvPr/>
        </p:nvPicPr>
        <p:blipFill>
          <a:blip r:embed="rId3"/>
          <a:stretch>
            <a:fillRect/>
          </a:stretch>
        </p:blipFill>
        <p:spPr>
          <a:xfrm>
            <a:off x="2659397" y="1700808"/>
            <a:ext cx="3825205" cy="3685599"/>
          </a:xfrm>
          <a:prstGeom prst="rect">
            <a:avLst/>
          </a:prstGeom>
        </p:spPr>
      </p:pic>
      <p:pic>
        <p:nvPicPr>
          <p:cNvPr id="6" name="Picture 5" descr="A picture containing indoor, person, wall&#10;&#10;Description generated with very high confidence">
            <a:extLst>
              <a:ext uri="{FF2B5EF4-FFF2-40B4-BE49-F238E27FC236}">
                <a16:creationId xmlns:a16="http://schemas.microsoft.com/office/drawing/2014/main" id="{CAF5106A-93F2-42DD-9B4E-2A1304C6D63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9691" y="877188"/>
            <a:ext cx="2479706" cy="1785027"/>
          </a:xfrm>
          <a:prstGeom prst="rect">
            <a:avLst/>
          </a:prstGeom>
        </p:spPr>
      </p:pic>
      <p:pic>
        <p:nvPicPr>
          <p:cNvPr id="9" name="Picture 8" descr="A person sitting on a couch&#10;&#10;Description generated with high confidence">
            <a:extLst>
              <a:ext uri="{FF2B5EF4-FFF2-40B4-BE49-F238E27FC236}">
                <a16:creationId xmlns:a16="http://schemas.microsoft.com/office/drawing/2014/main" id="{0F79D56C-D294-4C2C-9C9C-EE9407AFD7C0}"/>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40141" y="1673709"/>
            <a:ext cx="2677887" cy="1785027"/>
          </a:xfrm>
          <a:prstGeom prst="rect">
            <a:avLst/>
          </a:prstGeom>
        </p:spPr>
      </p:pic>
      <p:pic>
        <p:nvPicPr>
          <p:cNvPr id="12" name="Picture 11" descr="A group of people in a room&#10;&#10;Description generated with very high confidence">
            <a:extLst>
              <a:ext uri="{FF2B5EF4-FFF2-40B4-BE49-F238E27FC236}">
                <a16:creationId xmlns:a16="http://schemas.microsoft.com/office/drawing/2014/main" id="{1487D38E-DB01-4FA4-8307-BCCB010B13D4}"/>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74242" y="3717031"/>
            <a:ext cx="2515066" cy="1669375"/>
          </a:xfrm>
          <a:prstGeom prst="rect">
            <a:avLst/>
          </a:prstGeom>
        </p:spPr>
      </p:pic>
    </p:spTree>
    <p:extLst>
      <p:ext uri="{BB962C8B-B14F-4D97-AF65-F5344CB8AC3E}">
        <p14:creationId xmlns:p14="http://schemas.microsoft.com/office/powerpoint/2010/main" val="2177090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9B012-7B79-458E-B932-2F655E440D9E}"/>
              </a:ext>
            </a:extLst>
          </p:cNvPr>
          <p:cNvSpPr>
            <a:spLocks noGrp="1"/>
          </p:cNvSpPr>
          <p:nvPr>
            <p:ph type="title"/>
          </p:nvPr>
        </p:nvSpPr>
        <p:spPr>
          <a:xfrm>
            <a:off x="628650" y="332657"/>
            <a:ext cx="7886700" cy="864096"/>
          </a:xfrm>
        </p:spPr>
        <p:txBody>
          <a:bodyPr/>
          <a:lstStyle/>
          <a:p>
            <a:pPr algn="ctr"/>
            <a:r>
              <a:rPr lang="en-GB" dirty="0"/>
              <a:t>The Learning Cycle – 5E Model</a:t>
            </a:r>
          </a:p>
        </p:txBody>
      </p:sp>
      <p:pic>
        <p:nvPicPr>
          <p:cNvPr id="5" name="Picture 4">
            <a:extLst>
              <a:ext uri="{FF2B5EF4-FFF2-40B4-BE49-F238E27FC236}">
                <a16:creationId xmlns:a16="http://schemas.microsoft.com/office/drawing/2014/main" id="{A29BA124-2945-49C2-8116-04E4B649F217}"/>
              </a:ext>
            </a:extLst>
          </p:cNvPr>
          <p:cNvPicPr>
            <a:picLocks noChangeAspect="1"/>
          </p:cNvPicPr>
          <p:nvPr/>
        </p:nvPicPr>
        <p:blipFill>
          <a:blip r:embed="rId3"/>
          <a:stretch>
            <a:fillRect/>
          </a:stretch>
        </p:blipFill>
        <p:spPr>
          <a:xfrm>
            <a:off x="2411760" y="1412776"/>
            <a:ext cx="4530755" cy="3168910"/>
          </a:xfrm>
          <a:prstGeom prst="rect">
            <a:avLst/>
          </a:prstGeom>
        </p:spPr>
      </p:pic>
      <p:sp>
        <p:nvSpPr>
          <p:cNvPr id="7" name="TextBox 6">
            <a:extLst>
              <a:ext uri="{FF2B5EF4-FFF2-40B4-BE49-F238E27FC236}">
                <a16:creationId xmlns:a16="http://schemas.microsoft.com/office/drawing/2014/main" id="{B5AC2C8C-BE83-4601-A206-ED3B2E4AA7B0}"/>
              </a:ext>
            </a:extLst>
          </p:cNvPr>
          <p:cNvSpPr txBox="1"/>
          <p:nvPr/>
        </p:nvSpPr>
        <p:spPr>
          <a:xfrm>
            <a:off x="3347864" y="4820427"/>
            <a:ext cx="3342623" cy="369332"/>
          </a:xfrm>
          <a:prstGeom prst="rect">
            <a:avLst/>
          </a:prstGeom>
          <a:noFill/>
        </p:spPr>
        <p:txBody>
          <a:bodyPr wrap="square" rtlCol="0">
            <a:spAutoFit/>
          </a:bodyPr>
          <a:lstStyle/>
          <a:p>
            <a:r>
              <a:rPr lang="en-GB" dirty="0"/>
              <a:t>Putra, F. et al (2018) p. 174</a:t>
            </a:r>
          </a:p>
        </p:txBody>
      </p:sp>
    </p:spTree>
    <p:extLst>
      <p:ext uri="{BB962C8B-B14F-4D97-AF65-F5344CB8AC3E}">
        <p14:creationId xmlns:p14="http://schemas.microsoft.com/office/powerpoint/2010/main" val="17671879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E89FF-E7ED-42CD-823E-85D2FD5CA06C}"/>
              </a:ext>
            </a:extLst>
          </p:cNvPr>
          <p:cNvSpPr>
            <a:spLocks noGrp="1"/>
          </p:cNvSpPr>
          <p:nvPr>
            <p:ph type="title"/>
          </p:nvPr>
        </p:nvSpPr>
        <p:spPr>
          <a:xfrm>
            <a:off x="628650" y="136525"/>
            <a:ext cx="7886700" cy="844203"/>
          </a:xfrm>
        </p:spPr>
        <p:txBody>
          <a:bodyPr/>
          <a:lstStyle/>
          <a:p>
            <a:pPr algn="ctr"/>
            <a:r>
              <a:rPr lang="en-GB" dirty="0"/>
              <a:t>Developed further</a:t>
            </a:r>
          </a:p>
        </p:txBody>
      </p:sp>
      <p:pic>
        <p:nvPicPr>
          <p:cNvPr id="5" name="Picture 4">
            <a:extLst>
              <a:ext uri="{FF2B5EF4-FFF2-40B4-BE49-F238E27FC236}">
                <a16:creationId xmlns:a16="http://schemas.microsoft.com/office/drawing/2014/main" id="{101B255C-5C42-462B-A7AB-63D6909BA8C0}"/>
              </a:ext>
            </a:extLst>
          </p:cNvPr>
          <p:cNvPicPr>
            <a:picLocks noChangeAspect="1"/>
          </p:cNvPicPr>
          <p:nvPr/>
        </p:nvPicPr>
        <p:blipFill>
          <a:blip r:embed="rId3"/>
          <a:stretch>
            <a:fillRect/>
          </a:stretch>
        </p:blipFill>
        <p:spPr>
          <a:xfrm>
            <a:off x="1933205" y="836712"/>
            <a:ext cx="5277587" cy="4334480"/>
          </a:xfrm>
          <a:prstGeom prst="rect">
            <a:avLst/>
          </a:prstGeom>
        </p:spPr>
      </p:pic>
      <p:sp>
        <p:nvSpPr>
          <p:cNvPr id="6" name="TextBox 5">
            <a:extLst>
              <a:ext uri="{FF2B5EF4-FFF2-40B4-BE49-F238E27FC236}">
                <a16:creationId xmlns:a16="http://schemas.microsoft.com/office/drawing/2014/main" id="{F7C624C0-06AA-4F23-BBEE-6CBAB00CD98B}"/>
              </a:ext>
            </a:extLst>
          </p:cNvPr>
          <p:cNvSpPr txBox="1"/>
          <p:nvPr/>
        </p:nvSpPr>
        <p:spPr>
          <a:xfrm>
            <a:off x="5148064" y="5301208"/>
            <a:ext cx="2268254" cy="369332"/>
          </a:xfrm>
          <a:prstGeom prst="rect">
            <a:avLst/>
          </a:prstGeom>
          <a:noFill/>
        </p:spPr>
        <p:txBody>
          <a:bodyPr wrap="square" rtlCol="0">
            <a:spAutoFit/>
          </a:bodyPr>
          <a:lstStyle/>
          <a:p>
            <a:pPr algn="ctr"/>
            <a:r>
              <a:rPr lang="en-GB" dirty="0"/>
              <a:t>Northern, S. (2019)</a:t>
            </a:r>
          </a:p>
        </p:txBody>
      </p:sp>
    </p:spTree>
    <p:extLst>
      <p:ext uri="{BB962C8B-B14F-4D97-AF65-F5344CB8AC3E}">
        <p14:creationId xmlns:p14="http://schemas.microsoft.com/office/powerpoint/2010/main" val="7092610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EDFC8-1077-47F3-9B78-767158C5F0F2}"/>
              </a:ext>
            </a:extLst>
          </p:cNvPr>
          <p:cNvSpPr>
            <a:spLocks noGrp="1"/>
          </p:cNvSpPr>
          <p:nvPr>
            <p:ph type="title"/>
          </p:nvPr>
        </p:nvSpPr>
        <p:spPr/>
        <p:txBody>
          <a:bodyPr/>
          <a:lstStyle/>
          <a:p>
            <a:r>
              <a:rPr lang="en-GB" dirty="0"/>
              <a:t>Psychological Dimensions of EQ</a:t>
            </a:r>
          </a:p>
        </p:txBody>
      </p:sp>
      <p:graphicFrame>
        <p:nvGraphicFramePr>
          <p:cNvPr id="4" name="Table 3">
            <a:extLst>
              <a:ext uri="{FF2B5EF4-FFF2-40B4-BE49-F238E27FC236}">
                <a16:creationId xmlns:a16="http://schemas.microsoft.com/office/drawing/2014/main" id="{8BA7558D-C1FC-4B4F-9F5E-C95EF5C74848}"/>
              </a:ext>
            </a:extLst>
          </p:cNvPr>
          <p:cNvGraphicFramePr>
            <a:graphicFrameLocks noGrp="1"/>
          </p:cNvGraphicFramePr>
          <p:nvPr/>
        </p:nvGraphicFramePr>
        <p:xfrm>
          <a:off x="2123728" y="1691640"/>
          <a:ext cx="6720408" cy="3474720"/>
        </p:xfrm>
        <a:graphic>
          <a:graphicData uri="http://schemas.openxmlformats.org/drawingml/2006/table">
            <a:tbl>
              <a:tblPr firstRow="1" bandRow="1">
                <a:tableStyleId>{5C22544A-7EE6-4342-B048-85BDC9FD1C3A}</a:tableStyleId>
              </a:tblPr>
              <a:tblGrid>
                <a:gridCol w="2240136">
                  <a:extLst>
                    <a:ext uri="{9D8B030D-6E8A-4147-A177-3AD203B41FA5}">
                      <a16:colId xmlns:a16="http://schemas.microsoft.com/office/drawing/2014/main" val="3146753736"/>
                    </a:ext>
                  </a:extLst>
                </a:gridCol>
                <a:gridCol w="2240136">
                  <a:extLst>
                    <a:ext uri="{9D8B030D-6E8A-4147-A177-3AD203B41FA5}">
                      <a16:colId xmlns:a16="http://schemas.microsoft.com/office/drawing/2014/main" val="2852329237"/>
                    </a:ext>
                  </a:extLst>
                </a:gridCol>
                <a:gridCol w="2240136">
                  <a:extLst>
                    <a:ext uri="{9D8B030D-6E8A-4147-A177-3AD203B41FA5}">
                      <a16:colId xmlns:a16="http://schemas.microsoft.com/office/drawing/2014/main" val="1269449802"/>
                    </a:ext>
                  </a:extLst>
                </a:gridCol>
              </a:tblGrid>
              <a:tr h="593621">
                <a:tc>
                  <a:txBody>
                    <a:bodyPr/>
                    <a:lstStyle/>
                    <a:p>
                      <a:r>
                        <a:rPr lang="en-GB" dirty="0"/>
                        <a:t>Emotional competency</a:t>
                      </a:r>
                    </a:p>
                  </a:txBody>
                  <a:tcPr/>
                </a:tc>
                <a:tc>
                  <a:txBody>
                    <a:bodyPr/>
                    <a:lstStyle/>
                    <a:p>
                      <a:r>
                        <a:rPr lang="en-GB" dirty="0"/>
                        <a:t>Emotional maturity</a:t>
                      </a:r>
                    </a:p>
                  </a:txBody>
                  <a:tcPr/>
                </a:tc>
                <a:tc>
                  <a:txBody>
                    <a:bodyPr/>
                    <a:lstStyle/>
                    <a:p>
                      <a:r>
                        <a:rPr lang="en-GB" dirty="0"/>
                        <a:t>Emotional sensitivity</a:t>
                      </a:r>
                    </a:p>
                  </a:txBody>
                  <a:tcPr/>
                </a:tc>
                <a:extLst>
                  <a:ext uri="{0D108BD9-81ED-4DB2-BD59-A6C34878D82A}">
                    <a16:rowId xmlns:a16="http://schemas.microsoft.com/office/drawing/2014/main" val="3567405172"/>
                  </a:ext>
                </a:extLst>
              </a:tr>
              <a:tr h="593621">
                <a:tc>
                  <a:txBody>
                    <a:bodyPr/>
                    <a:lstStyle/>
                    <a:p>
                      <a:r>
                        <a:rPr lang="en-GB" dirty="0">
                          <a:solidFill>
                            <a:srgbClr val="660066"/>
                          </a:solidFill>
                        </a:rPr>
                        <a:t>Tackling emotional upset</a:t>
                      </a:r>
                    </a:p>
                  </a:txBody>
                  <a:tcPr/>
                </a:tc>
                <a:tc>
                  <a:txBody>
                    <a:bodyPr/>
                    <a:lstStyle/>
                    <a:p>
                      <a:r>
                        <a:rPr lang="en-GB" dirty="0">
                          <a:solidFill>
                            <a:srgbClr val="FF00FF"/>
                          </a:solidFill>
                        </a:rPr>
                        <a:t>Developing others</a:t>
                      </a:r>
                    </a:p>
                  </a:txBody>
                  <a:tcPr/>
                </a:tc>
                <a:tc>
                  <a:txBody>
                    <a:bodyPr/>
                    <a:lstStyle/>
                    <a:p>
                      <a:r>
                        <a:rPr lang="en-GB" dirty="0">
                          <a:solidFill>
                            <a:srgbClr val="0000FF"/>
                          </a:solidFill>
                        </a:rPr>
                        <a:t>Self-awareness</a:t>
                      </a:r>
                    </a:p>
                  </a:txBody>
                  <a:tcPr/>
                </a:tc>
                <a:extLst>
                  <a:ext uri="{0D108BD9-81ED-4DB2-BD59-A6C34878D82A}">
                    <a16:rowId xmlns:a16="http://schemas.microsoft.com/office/drawing/2014/main" val="3362350553"/>
                  </a:ext>
                </a:extLst>
              </a:tr>
              <a:tr h="593621">
                <a:tc>
                  <a:txBody>
                    <a:bodyPr/>
                    <a:lstStyle/>
                    <a:p>
                      <a:r>
                        <a:rPr lang="en-GB" dirty="0">
                          <a:solidFill>
                            <a:srgbClr val="660066"/>
                          </a:solidFill>
                        </a:rPr>
                        <a:t>High self-esteem</a:t>
                      </a:r>
                    </a:p>
                  </a:txBody>
                  <a:tcPr/>
                </a:tc>
                <a:tc>
                  <a:txBody>
                    <a:bodyPr/>
                    <a:lstStyle/>
                    <a:p>
                      <a:r>
                        <a:rPr lang="en-GB" dirty="0">
                          <a:solidFill>
                            <a:srgbClr val="FF00FF"/>
                          </a:solidFill>
                        </a:rPr>
                        <a:t>Delaying gratification</a:t>
                      </a:r>
                    </a:p>
                  </a:txBody>
                  <a:tcPr/>
                </a:tc>
                <a:tc>
                  <a:txBody>
                    <a:bodyPr/>
                    <a:lstStyle/>
                    <a:p>
                      <a:r>
                        <a:rPr lang="en-GB" dirty="0">
                          <a:solidFill>
                            <a:srgbClr val="0000FF"/>
                          </a:solidFill>
                        </a:rPr>
                        <a:t>Know the threshold of emotions</a:t>
                      </a:r>
                    </a:p>
                  </a:txBody>
                  <a:tcPr/>
                </a:tc>
                <a:extLst>
                  <a:ext uri="{0D108BD9-81ED-4DB2-BD59-A6C34878D82A}">
                    <a16:rowId xmlns:a16="http://schemas.microsoft.com/office/drawing/2014/main" val="869675030"/>
                  </a:ext>
                </a:extLst>
              </a:tr>
              <a:tr h="593621">
                <a:tc>
                  <a:txBody>
                    <a:bodyPr/>
                    <a:lstStyle/>
                    <a:p>
                      <a:r>
                        <a:rPr lang="en-GB" dirty="0">
                          <a:solidFill>
                            <a:srgbClr val="660066"/>
                          </a:solidFill>
                        </a:rPr>
                        <a:t>Handling egoism</a:t>
                      </a:r>
                    </a:p>
                  </a:txBody>
                  <a:tcPr/>
                </a:tc>
                <a:tc>
                  <a:txBody>
                    <a:bodyPr/>
                    <a:lstStyle/>
                    <a:p>
                      <a:r>
                        <a:rPr lang="en-GB" dirty="0">
                          <a:solidFill>
                            <a:srgbClr val="FF00FF"/>
                          </a:solidFill>
                        </a:rPr>
                        <a:t>Adaptability and flexibility</a:t>
                      </a:r>
                    </a:p>
                  </a:txBody>
                  <a:tcPr/>
                </a:tc>
                <a:tc>
                  <a:txBody>
                    <a:bodyPr/>
                    <a:lstStyle/>
                    <a:p>
                      <a:r>
                        <a:rPr lang="en-GB" dirty="0">
                          <a:solidFill>
                            <a:srgbClr val="0000FF"/>
                          </a:solidFill>
                        </a:rPr>
                        <a:t>Empathy</a:t>
                      </a:r>
                    </a:p>
                  </a:txBody>
                  <a:tcPr/>
                </a:tc>
                <a:extLst>
                  <a:ext uri="{0D108BD9-81ED-4DB2-BD59-A6C34878D82A}">
                    <a16:rowId xmlns:a16="http://schemas.microsoft.com/office/drawing/2014/main" val="655905240"/>
                  </a:ext>
                </a:extLst>
              </a:tr>
              <a:tr h="593621">
                <a:tc>
                  <a:txBody>
                    <a:bodyPr/>
                    <a:lstStyle/>
                    <a:p>
                      <a:r>
                        <a:rPr lang="en-GB" dirty="0">
                          <a:solidFill>
                            <a:srgbClr val="660066"/>
                          </a:solidFill>
                        </a:rPr>
                        <a:t>Improving interpersonal relations</a:t>
                      </a:r>
                    </a:p>
                  </a:txBody>
                  <a:tcPr/>
                </a:tc>
                <a:tc>
                  <a:txBody>
                    <a:bodyPr/>
                    <a:lstStyle/>
                    <a:p>
                      <a:r>
                        <a:rPr lang="en-GB" dirty="0">
                          <a:solidFill>
                            <a:srgbClr val="FF00FF"/>
                          </a:solidFill>
                        </a:rPr>
                        <a:t>Countering inferiority complex</a:t>
                      </a:r>
                    </a:p>
                  </a:txBody>
                  <a:tcPr/>
                </a:tc>
                <a:tc>
                  <a:txBody>
                    <a:bodyPr/>
                    <a:lstStyle/>
                    <a:p>
                      <a:r>
                        <a:rPr lang="en-GB" dirty="0">
                          <a:solidFill>
                            <a:srgbClr val="0000FF"/>
                          </a:solidFill>
                        </a:rPr>
                        <a:t>Infectiousness of emotions</a:t>
                      </a:r>
                    </a:p>
                  </a:txBody>
                  <a:tcPr/>
                </a:tc>
                <a:extLst>
                  <a:ext uri="{0D108BD9-81ED-4DB2-BD59-A6C34878D82A}">
                    <a16:rowId xmlns:a16="http://schemas.microsoft.com/office/drawing/2014/main" val="3859838820"/>
                  </a:ext>
                </a:extLst>
              </a:tr>
            </a:tbl>
          </a:graphicData>
        </a:graphic>
      </p:graphicFrame>
      <p:pic>
        <p:nvPicPr>
          <p:cNvPr id="5" name="Picture 4">
            <a:extLst>
              <a:ext uri="{FF2B5EF4-FFF2-40B4-BE49-F238E27FC236}">
                <a16:creationId xmlns:a16="http://schemas.microsoft.com/office/drawing/2014/main" id="{D8372A60-906A-4F08-A491-218C758CB8B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27" y="3933056"/>
            <a:ext cx="1922537" cy="1748227"/>
          </a:xfrm>
          <a:prstGeom prst="rect">
            <a:avLst/>
          </a:prstGeom>
        </p:spPr>
      </p:pic>
    </p:spTree>
    <p:extLst>
      <p:ext uri="{BB962C8B-B14F-4D97-AF65-F5344CB8AC3E}">
        <p14:creationId xmlns:p14="http://schemas.microsoft.com/office/powerpoint/2010/main" val="3272711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B5C6-DE61-471F-868A-2B31E2059BD0}"/>
              </a:ext>
            </a:extLst>
          </p:cNvPr>
          <p:cNvSpPr>
            <a:spLocks noGrp="1"/>
          </p:cNvSpPr>
          <p:nvPr>
            <p:ph type="title"/>
          </p:nvPr>
        </p:nvSpPr>
        <p:spPr/>
        <p:txBody>
          <a:bodyPr>
            <a:noAutofit/>
          </a:bodyPr>
          <a:lstStyle/>
          <a:p>
            <a:r>
              <a:rPr lang="en-GB" sz="3600" dirty="0"/>
              <a:t>Major Relationship Management Challenges</a:t>
            </a:r>
          </a:p>
        </p:txBody>
      </p:sp>
      <p:sp>
        <p:nvSpPr>
          <p:cNvPr id="4" name="Isosceles Triangle 3">
            <a:extLst>
              <a:ext uri="{FF2B5EF4-FFF2-40B4-BE49-F238E27FC236}">
                <a16:creationId xmlns:a16="http://schemas.microsoft.com/office/drawing/2014/main" id="{4B2656CE-84C3-4EAB-A24C-124C26C8806D}"/>
              </a:ext>
            </a:extLst>
          </p:cNvPr>
          <p:cNvSpPr/>
          <p:nvPr/>
        </p:nvSpPr>
        <p:spPr>
          <a:xfrm>
            <a:off x="1295636" y="1520788"/>
            <a:ext cx="6552728" cy="38164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5581D04B-76E6-4E24-9305-A5088292BC03}"/>
              </a:ext>
            </a:extLst>
          </p:cNvPr>
          <p:cNvSpPr/>
          <p:nvPr/>
        </p:nvSpPr>
        <p:spPr>
          <a:xfrm>
            <a:off x="2825806" y="3140968"/>
            <a:ext cx="3492388" cy="1584176"/>
          </a:xfrm>
          <a:prstGeom prst="ellipse">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CC"/>
                </a:solidFill>
              </a:rPr>
              <a:t>All work is done through relationships</a:t>
            </a:r>
          </a:p>
        </p:txBody>
      </p:sp>
      <p:sp>
        <p:nvSpPr>
          <p:cNvPr id="6" name="Oval 5">
            <a:extLst>
              <a:ext uri="{FF2B5EF4-FFF2-40B4-BE49-F238E27FC236}">
                <a16:creationId xmlns:a16="http://schemas.microsoft.com/office/drawing/2014/main" id="{C1E4C1EA-7F63-4BE1-9DE6-CDDE59CC0595}"/>
              </a:ext>
            </a:extLst>
          </p:cNvPr>
          <p:cNvSpPr/>
          <p:nvPr/>
        </p:nvSpPr>
        <p:spPr>
          <a:xfrm>
            <a:off x="3869922" y="1417638"/>
            <a:ext cx="1404156" cy="111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a:t>
            </a:r>
          </a:p>
        </p:txBody>
      </p:sp>
      <p:sp>
        <p:nvSpPr>
          <p:cNvPr id="7" name="Oval 6">
            <a:extLst>
              <a:ext uri="{FF2B5EF4-FFF2-40B4-BE49-F238E27FC236}">
                <a16:creationId xmlns:a16="http://schemas.microsoft.com/office/drawing/2014/main" id="{72BE6740-3978-4A10-8CA3-3D630230E291}"/>
              </a:ext>
            </a:extLst>
          </p:cNvPr>
          <p:cNvSpPr/>
          <p:nvPr/>
        </p:nvSpPr>
        <p:spPr>
          <a:xfrm>
            <a:off x="827584" y="4221088"/>
            <a:ext cx="1774540" cy="13992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Interpersonal</a:t>
            </a:r>
          </a:p>
        </p:txBody>
      </p:sp>
      <p:sp>
        <p:nvSpPr>
          <p:cNvPr id="8" name="Oval 7">
            <a:extLst>
              <a:ext uri="{FF2B5EF4-FFF2-40B4-BE49-F238E27FC236}">
                <a16:creationId xmlns:a16="http://schemas.microsoft.com/office/drawing/2014/main" id="{38EA4FC5-4B0B-46E0-BD85-39FC394081EB}"/>
              </a:ext>
            </a:extLst>
          </p:cNvPr>
          <p:cNvSpPr/>
          <p:nvPr/>
        </p:nvSpPr>
        <p:spPr>
          <a:xfrm>
            <a:off x="6541876" y="4221088"/>
            <a:ext cx="1774540" cy="13992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Social</a:t>
            </a:r>
          </a:p>
        </p:txBody>
      </p:sp>
      <p:pic>
        <p:nvPicPr>
          <p:cNvPr id="10" name="Picture 9" descr="A person posing for the camera&#10;&#10;Description generated with very high confidence">
            <a:extLst>
              <a:ext uri="{FF2B5EF4-FFF2-40B4-BE49-F238E27FC236}">
                <a16:creationId xmlns:a16="http://schemas.microsoft.com/office/drawing/2014/main" id="{D3340249-2D42-4720-BCB0-E216E4F6AD4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1628223"/>
            <a:ext cx="1950720" cy="1658112"/>
          </a:xfrm>
          <a:prstGeom prst="rect">
            <a:avLst/>
          </a:prstGeom>
        </p:spPr>
      </p:pic>
    </p:spTree>
    <p:extLst>
      <p:ext uri="{BB962C8B-B14F-4D97-AF65-F5344CB8AC3E}">
        <p14:creationId xmlns:p14="http://schemas.microsoft.com/office/powerpoint/2010/main" val="96328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4BAEE-FEC2-4311-AAEF-7C7680BD1849}"/>
              </a:ext>
            </a:extLst>
          </p:cNvPr>
          <p:cNvSpPr>
            <a:spLocks noGrp="1"/>
          </p:cNvSpPr>
          <p:nvPr>
            <p:ph type="title"/>
          </p:nvPr>
        </p:nvSpPr>
        <p:spPr/>
        <p:txBody>
          <a:bodyPr>
            <a:normAutofit/>
          </a:bodyPr>
          <a:lstStyle/>
          <a:p>
            <a:r>
              <a:rPr lang="en-GB" dirty="0"/>
              <a:t>Major Elements in Human Relations</a:t>
            </a:r>
          </a:p>
        </p:txBody>
      </p:sp>
      <p:sp>
        <p:nvSpPr>
          <p:cNvPr id="4" name="Oval 3">
            <a:extLst>
              <a:ext uri="{FF2B5EF4-FFF2-40B4-BE49-F238E27FC236}">
                <a16:creationId xmlns:a16="http://schemas.microsoft.com/office/drawing/2014/main" id="{374E81FA-A6B0-44F6-B6FF-FB9361E635E4}"/>
              </a:ext>
            </a:extLst>
          </p:cNvPr>
          <p:cNvSpPr/>
          <p:nvPr/>
        </p:nvSpPr>
        <p:spPr>
          <a:xfrm>
            <a:off x="2411760" y="1411987"/>
            <a:ext cx="4608512" cy="40324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CAD4F900-2E8E-4849-835B-0E638B4A2961}"/>
              </a:ext>
            </a:extLst>
          </p:cNvPr>
          <p:cNvSpPr txBox="1"/>
          <p:nvPr/>
        </p:nvSpPr>
        <p:spPr>
          <a:xfrm>
            <a:off x="3816571" y="1343120"/>
            <a:ext cx="1798890" cy="369332"/>
          </a:xfrm>
          <a:prstGeom prst="rect">
            <a:avLst/>
          </a:prstGeom>
          <a:solidFill>
            <a:schemeClr val="bg1"/>
          </a:solidFill>
        </p:spPr>
        <p:txBody>
          <a:bodyPr wrap="none" rtlCol="0">
            <a:spAutoFit/>
          </a:bodyPr>
          <a:lstStyle/>
          <a:p>
            <a:r>
              <a:rPr lang="en-GB" dirty="0">
                <a:solidFill>
                  <a:srgbClr val="7030A0"/>
                </a:solidFill>
              </a:rPr>
              <a:t>Communication</a:t>
            </a:r>
          </a:p>
        </p:txBody>
      </p:sp>
      <p:sp>
        <p:nvSpPr>
          <p:cNvPr id="6" name="TextBox 5">
            <a:extLst>
              <a:ext uri="{FF2B5EF4-FFF2-40B4-BE49-F238E27FC236}">
                <a16:creationId xmlns:a16="http://schemas.microsoft.com/office/drawing/2014/main" id="{1166C538-5A36-478A-A36C-E6E80263F0BC}"/>
              </a:ext>
            </a:extLst>
          </p:cNvPr>
          <p:cNvSpPr txBox="1"/>
          <p:nvPr/>
        </p:nvSpPr>
        <p:spPr>
          <a:xfrm>
            <a:off x="1385958" y="2370321"/>
            <a:ext cx="2039533" cy="369332"/>
          </a:xfrm>
          <a:prstGeom prst="rect">
            <a:avLst/>
          </a:prstGeom>
          <a:solidFill>
            <a:schemeClr val="bg1"/>
          </a:solidFill>
        </p:spPr>
        <p:txBody>
          <a:bodyPr wrap="none" rtlCol="0">
            <a:spAutoFit/>
          </a:bodyPr>
          <a:lstStyle/>
          <a:p>
            <a:r>
              <a:rPr lang="en-GB" dirty="0">
                <a:solidFill>
                  <a:srgbClr val="7030A0"/>
                </a:solidFill>
              </a:rPr>
              <a:t>Conflict resolution</a:t>
            </a:r>
          </a:p>
        </p:txBody>
      </p:sp>
      <p:sp>
        <p:nvSpPr>
          <p:cNvPr id="7" name="TextBox 6">
            <a:extLst>
              <a:ext uri="{FF2B5EF4-FFF2-40B4-BE49-F238E27FC236}">
                <a16:creationId xmlns:a16="http://schemas.microsoft.com/office/drawing/2014/main" id="{976AD887-7371-4E3D-8508-F5DA9B3036BD}"/>
              </a:ext>
            </a:extLst>
          </p:cNvPr>
          <p:cNvSpPr txBox="1"/>
          <p:nvPr/>
        </p:nvSpPr>
        <p:spPr>
          <a:xfrm>
            <a:off x="6064758" y="2375821"/>
            <a:ext cx="1693284" cy="369332"/>
          </a:xfrm>
          <a:prstGeom prst="rect">
            <a:avLst/>
          </a:prstGeom>
          <a:solidFill>
            <a:schemeClr val="bg1"/>
          </a:solidFill>
        </p:spPr>
        <p:txBody>
          <a:bodyPr wrap="none" rtlCol="0">
            <a:spAutoFit/>
          </a:bodyPr>
          <a:lstStyle/>
          <a:p>
            <a:r>
              <a:rPr lang="en-GB" dirty="0">
                <a:solidFill>
                  <a:srgbClr val="7030A0"/>
                </a:solidFill>
              </a:rPr>
              <a:t>Self-awareness</a:t>
            </a:r>
          </a:p>
        </p:txBody>
      </p:sp>
      <p:sp>
        <p:nvSpPr>
          <p:cNvPr id="8" name="TextBox 7">
            <a:extLst>
              <a:ext uri="{FF2B5EF4-FFF2-40B4-BE49-F238E27FC236}">
                <a16:creationId xmlns:a16="http://schemas.microsoft.com/office/drawing/2014/main" id="{C2C8B56B-D23D-4416-98B2-2770E32102A0}"/>
              </a:ext>
            </a:extLst>
          </p:cNvPr>
          <p:cNvSpPr txBox="1"/>
          <p:nvPr/>
        </p:nvSpPr>
        <p:spPr>
          <a:xfrm>
            <a:off x="6324891" y="3518618"/>
            <a:ext cx="1790875" cy="369332"/>
          </a:xfrm>
          <a:prstGeom prst="rect">
            <a:avLst/>
          </a:prstGeom>
          <a:solidFill>
            <a:schemeClr val="bg1"/>
          </a:solidFill>
        </p:spPr>
        <p:txBody>
          <a:bodyPr wrap="none" rtlCol="0">
            <a:spAutoFit/>
          </a:bodyPr>
          <a:lstStyle/>
          <a:p>
            <a:r>
              <a:rPr lang="en-GB" dirty="0">
                <a:solidFill>
                  <a:srgbClr val="7030A0"/>
                </a:solidFill>
              </a:rPr>
              <a:t>Self-acceptance</a:t>
            </a:r>
          </a:p>
        </p:txBody>
      </p:sp>
      <p:sp>
        <p:nvSpPr>
          <p:cNvPr id="9" name="TextBox 8">
            <a:extLst>
              <a:ext uri="{FF2B5EF4-FFF2-40B4-BE49-F238E27FC236}">
                <a16:creationId xmlns:a16="http://schemas.microsoft.com/office/drawing/2014/main" id="{EB3BC477-BADA-484A-BDDC-721FAD5281BF}"/>
              </a:ext>
            </a:extLst>
          </p:cNvPr>
          <p:cNvSpPr txBox="1"/>
          <p:nvPr/>
        </p:nvSpPr>
        <p:spPr>
          <a:xfrm>
            <a:off x="5928488" y="4666915"/>
            <a:ext cx="1283365" cy="369332"/>
          </a:xfrm>
          <a:prstGeom prst="rect">
            <a:avLst/>
          </a:prstGeom>
          <a:solidFill>
            <a:schemeClr val="bg1"/>
          </a:solidFill>
        </p:spPr>
        <p:txBody>
          <a:bodyPr wrap="none" rtlCol="0">
            <a:spAutoFit/>
          </a:bodyPr>
          <a:lstStyle/>
          <a:p>
            <a:r>
              <a:rPr lang="en-GB" dirty="0">
                <a:solidFill>
                  <a:srgbClr val="7030A0"/>
                </a:solidFill>
              </a:rPr>
              <a:t>Motivation</a:t>
            </a:r>
          </a:p>
        </p:txBody>
      </p:sp>
      <p:sp>
        <p:nvSpPr>
          <p:cNvPr id="10" name="TextBox 9">
            <a:extLst>
              <a:ext uri="{FF2B5EF4-FFF2-40B4-BE49-F238E27FC236}">
                <a16:creationId xmlns:a16="http://schemas.microsoft.com/office/drawing/2014/main" id="{9F941A60-D8FB-4B3D-96CD-E5E2FEEF35FD}"/>
              </a:ext>
            </a:extLst>
          </p:cNvPr>
          <p:cNvSpPr txBox="1"/>
          <p:nvPr/>
        </p:nvSpPr>
        <p:spPr>
          <a:xfrm>
            <a:off x="2754345" y="4666915"/>
            <a:ext cx="671146" cy="369332"/>
          </a:xfrm>
          <a:prstGeom prst="rect">
            <a:avLst/>
          </a:prstGeom>
          <a:solidFill>
            <a:schemeClr val="bg1"/>
          </a:solidFill>
        </p:spPr>
        <p:txBody>
          <a:bodyPr wrap="none" rtlCol="0">
            <a:spAutoFit/>
          </a:bodyPr>
          <a:lstStyle/>
          <a:p>
            <a:r>
              <a:rPr lang="en-GB" dirty="0">
                <a:solidFill>
                  <a:srgbClr val="7030A0"/>
                </a:solidFill>
              </a:rPr>
              <a:t>Trust</a:t>
            </a:r>
          </a:p>
        </p:txBody>
      </p:sp>
      <p:sp>
        <p:nvSpPr>
          <p:cNvPr id="11" name="TextBox 10">
            <a:extLst>
              <a:ext uri="{FF2B5EF4-FFF2-40B4-BE49-F238E27FC236}">
                <a16:creationId xmlns:a16="http://schemas.microsoft.com/office/drawing/2014/main" id="{E19E9C5D-61B8-436C-B5AB-5752A5027759}"/>
              </a:ext>
            </a:extLst>
          </p:cNvPr>
          <p:cNvSpPr txBox="1"/>
          <p:nvPr/>
        </p:nvSpPr>
        <p:spPr>
          <a:xfrm>
            <a:off x="1385958" y="3518618"/>
            <a:ext cx="1662828" cy="369332"/>
          </a:xfrm>
          <a:prstGeom prst="rect">
            <a:avLst/>
          </a:prstGeom>
          <a:solidFill>
            <a:schemeClr val="bg1"/>
          </a:solidFill>
        </p:spPr>
        <p:txBody>
          <a:bodyPr wrap="none" rtlCol="0">
            <a:spAutoFit/>
          </a:bodyPr>
          <a:lstStyle/>
          <a:p>
            <a:r>
              <a:rPr lang="en-GB" dirty="0">
                <a:solidFill>
                  <a:srgbClr val="7030A0"/>
                </a:solidFill>
              </a:rPr>
              <a:t>Self-disclosure</a:t>
            </a:r>
          </a:p>
        </p:txBody>
      </p:sp>
      <p:sp>
        <p:nvSpPr>
          <p:cNvPr id="12" name="Oval 11">
            <a:extLst>
              <a:ext uri="{FF2B5EF4-FFF2-40B4-BE49-F238E27FC236}">
                <a16:creationId xmlns:a16="http://schemas.microsoft.com/office/drawing/2014/main" id="{A97CCE49-28C8-44D0-B540-AB391084A35C}"/>
              </a:ext>
            </a:extLst>
          </p:cNvPr>
          <p:cNvSpPr/>
          <p:nvPr/>
        </p:nvSpPr>
        <p:spPr>
          <a:xfrm>
            <a:off x="3616217" y="2370321"/>
            <a:ext cx="2141242" cy="2078217"/>
          </a:xfrm>
          <a:prstGeom prst="ellipse">
            <a:avLst/>
          </a:prstGeom>
          <a:gradFill>
            <a:gsLst>
              <a:gs pos="3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660066"/>
                </a:solidFill>
              </a:rPr>
              <a:t>Effective</a:t>
            </a:r>
          </a:p>
          <a:p>
            <a:pPr algn="ctr"/>
            <a:r>
              <a:rPr lang="en-GB" b="1" dirty="0">
                <a:solidFill>
                  <a:srgbClr val="660066"/>
                </a:solidFill>
              </a:rPr>
              <a:t>Human Relations</a:t>
            </a:r>
          </a:p>
        </p:txBody>
      </p:sp>
      <p:cxnSp>
        <p:nvCxnSpPr>
          <p:cNvPr id="14" name="Straight Connector 13">
            <a:extLst>
              <a:ext uri="{FF2B5EF4-FFF2-40B4-BE49-F238E27FC236}">
                <a16:creationId xmlns:a16="http://schemas.microsoft.com/office/drawing/2014/main" id="{DAD38E19-1812-4B08-8F29-E4ACE89D6682}"/>
              </a:ext>
            </a:extLst>
          </p:cNvPr>
          <p:cNvCxnSpPr>
            <a:cxnSpLocks/>
            <a:stCxn id="6" idx="3"/>
          </p:cNvCxnSpPr>
          <p:nvPr/>
        </p:nvCxnSpPr>
        <p:spPr>
          <a:xfrm>
            <a:off x="3425491" y="2554987"/>
            <a:ext cx="714461" cy="581065"/>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89F10D46-F803-47BF-AC4B-96EB2B7874E8}"/>
              </a:ext>
            </a:extLst>
          </p:cNvPr>
          <p:cNvCxnSpPr>
            <a:cxnSpLocks/>
          </p:cNvCxnSpPr>
          <p:nvPr/>
        </p:nvCxnSpPr>
        <p:spPr>
          <a:xfrm flipV="1">
            <a:off x="3089918" y="3428211"/>
            <a:ext cx="1050034" cy="264125"/>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EE3B7A0C-6B00-42E7-93F3-93D178A1A4C6}"/>
              </a:ext>
            </a:extLst>
          </p:cNvPr>
          <p:cNvCxnSpPr/>
          <p:nvPr/>
        </p:nvCxnSpPr>
        <p:spPr>
          <a:xfrm flipV="1">
            <a:off x="3424636" y="3915017"/>
            <a:ext cx="715316" cy="751898"/>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26D82DF7-425B-4218-988C-950E25FE7B30}"/>
              </a:ext>
            </a:extLst>
          </p:cNvPr>
          <p:cNvCxnSpPr/>
          <p:nvPr/>
        </p:nvCxnSpPr>
        <p:spPr>
          <a:xfrm flipH="1" flipV="1">
            <a:off x="5190718" y="3915017"/>
            <a:ext cx="737770" cy="751898"/>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DEC73F54-1A37-4BB1-AF2D-7B9F0C06FECE}"/>
              </a:ext>
            </a:extLst>
          </p:cNvPr>
          <p:cNvCxnSpPr/>
          <p:nvPr/>
        </p:nvCxnSpPr>
        <p:spPr>
          <a:xfrm flipH="1" flipV="1">
            <a:off x="5152828" y="3428211"/>
            <a:ext cx="1130930" cy="275073"/>
          </a:xfrm>
          <a:prstGeom prst="line">
            <a:avLst/>
          </a:prstGeom>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061CA996-C497-4AE0-9525-65E79A7B6935}"/>
              </a:ext>
            </a:extLst>
          </p:cNvPr>
          <p:cNvCxnSpPr/>
          <p:nvPr/>
        </p:nvCxnSpPr>
        <p:spPr>
          <a:xfrm>
            <a:off x="4716016" y="1712452"/>
            <a:ext cx="0" cy="1133067"/>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1FA98296-F9E1-4BF6-A4DB-D80EB3352C34}"/>
              </a:ext>
            </a:extLst>
          </p:cNvPr>
          <p:cNvCxnSpPr/>
          <p:nvPr/>
        </p:nvCxnSpPr>
        <p:spPr>
          <a:xfrm flipH="1">
            <a:off x="5190718" y="2554987"/>
            <a:ext cx="874040" cy="581065"/>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4330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C3BA8-9AF3-40EF-A856-513BFE1A6D95}"/>
              </a:ext>
            </a:extLst>
          </p:cNvPr>
          <p:cNvSpPr>
            <a:spLocks noGrp="1"/>
          </p:cNvSpPr>
          <p:nvPr>
            <p:ph type="title"/>
          </p:nvPr>
        </p:nvSpPr>
        <p:spPr>
          <a:xfrm>
            <a:off x="457200" y="45720"/>
            <a:ext cx="8229600" cy="1143000"/>
          </a:xfrm>
        </p:spPr>
        <p:txBody>
          <a:bodyPr>
            <a:normAutofit fontScale="90000"/>
          </a:bodyPr>
          <a:lstStyle/>
          <a:p>
            <a:r>
              <a:rPr lang="en-GB" dirty="0"/>
              <a:t>Key Concepts – </a:t>
            </a:r>
            <a:r>
              <a:rPr lang="en-GB" b="1" i="1" dirty="0">
                <a:solidFill>
                  <a:srgbClr val="FF0000"/>
                </a:solidFill>
              </a:rPr>
              <a:t>Organisational Performance!</a:t>
            </a:r>
          </a:p>
        </p:txBody>
      </p:sp>
      <p:pic>
        <p:nvPicPr>
          <p:cNvPr id="7" name="Picture 6">
            <a:extLst>
              <a:ext uri="{FF2B5EF4-FFF2-40B4-BE49-F238E27FC236}">
                <a16:creationId xmlns:a16="http://schemas.microsoft.com/office/drawing/2014/main" id="{9D863F7A-C5BA-4C6C-88AC-BBF328EDE2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1400175"/>
            <a:ext cx="6096000" cy="4057650"/>
          </a:xfrm>
          <a:prstGeom prst="rect">
            <a:avLst/>
          </a:prstGeom>
        </p:spPr>
      </p:pic>
    </p:spTree>
    <p:extLst>
      <p:ext uri="{BB962C8B-B14F-4D97-AF65-F5344CB8AC3E}">
        <p14:creationId xmlns:p14="http://schemas.microsoft.com/office/powerpoint/2010/main" val="13416228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5FFDA-32C0-4885-B9F6-0CC76B78993F}"/>
              </a:ext>
            </a:extLst>
          </p:cNvPr>
          <p:cNvSpPr>
            <a:spLocks noGrp="1"/>
          </p:cNvSpPr>
          <p:nvPr>
            <p:ph type="title"/>
          </p:nvPr>
        </p:nvSpPr>
        <p:spPr>
          <a:xfrm>
            <a:off x="107504" y="197767"/>
            <a:ext cx="8712968" cy="1143000"/>
          </a:xfrm>
        </p:spPr>
        <p:txBody>
          <a:bodyPr>
            <a:normAutofit fontScale="90000"/>
          </a:bodyPr>
          <a:lstStyle/>
          <a:p>
            <a:pPr algn="ctr"/>
            <a:r>
              <a:rPr lang="en-GB" dirty="0"/>
              <a:t>Workforce Development &amp; Business Performance </a:t>
            </a:r>
          </a:p>
        </p:txBody>
      </p:sp>
      <p:pic>
        <p:nvPicPr>
          <p:cNvPr id="4" name="Content Placeholder 3">
            <a:extLst>
              <a:ext uri="{FF2B5EF4-FFF2-40B4-BE49-F238E27FC236}">
                <a16:creationId xmlns:a16="http://schemas.microsoft.com/office/drawing/2014/main" id="{8BFA1DAF-9A5F-45C7-8C4C-E165896D19D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303705"/>
            <a:ext cx="8028892" cy="4250590"/>
          </a:xfrm>
        </p:spPr>
      </p:pic>
    </p:spTree>
    <p:extLst>
      <p:ext uri="{BB962C8B-B14F-4D97-AF65-F5344CB8AC3E}">
        <p14:creationId xmlns:p14="http://schemas.microsoft.com/office/powerpoint/2010/main" val="11179580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6A4C-2F36-4FDC-8A4D-905B3D82CAD7}"/>
              </a:ext>
            </a:extLst>
          </p:cNvPr>
          <p:cNvSpPr>
            <a:spLocks noGrp="1"/>
          </p:cNvSpPr>
          <p:nvPr>
            <p:ph type="title"/>
          </p:nvPr>
        </p:nvSpPr>
        <p:spPr/>
        <p:txBody>
          <a:bodyPr/>
          <a:lstStyle/>
          <a:p>
            <a:r>
              <a:rPr lang="en-GB" dirty="0"/>
              <a:t>EFQM - Fundamental Concepts</a:t>
            </a:r>
          </a:p>
        </p:txBody>
      </p:sp>
      <p:pic>
        <p:nvPicPr>
          <p:cNvPr id="4" name="Picture 3">
            <a:extLst>
              <a:ext uri="{FF2B5EF4-FFF2-40B4-BE49-F238E27FC236}">
                <a16:creationId xmlns:a16="http://schemas.microsoft.com/office/drawing/2014/main" id="{FB492F6F-A218-45E1-810E-C77DF8891CDA}"/>
              </a:ext>
            </a:extLst>
          </p:cNvPr>
          <p:cNvPicPr>
            <a:picLocks noChangeAspect="1"/>
          </p:cNvPicPr>
          <p:nvPr/>
        </p:nvPicPr>
        <p:blipFill>
          <a:blip r:embed="rId2"/>
          <a:stretch>
            <a:fillRect/>
          </a:stretch>
        </p:blipFill>
        <p:spPr>
          <a:xfrm>
            <a:off x="966787" y="1552575"/>
            <a:ext cx="7210425" cy="3752850"/>
          </a:xfrm>
          <a:prstGeom prst="rect">
            <a:avLst/>
          </a:prstGeom>
        </p:spPr>
      </p:pic>
    </p:spTree>
    <p:extLst>
      <p:ext uri="{BB962C8B-B14F-4D97-AF65-F5344CB8AC3E}">
        <p14:creationId xmlns:p14="http://schemas.microsoft.com/office/powerpoint/2010/main" val="5342805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8601A-E14D-4F10-9450-986BA845D77A}"/>
              </a:ext>
            </a:extLst>
          </p:cNvPr>
          <p:cNvSpPr>
            <a:spLocks noGrp="1"/>
          </p:cNvSpPr>
          <p:nvPr>
            <p:ph type="title"/>
          </p:nvPr>
        </p:nvSpPr>
        <p:spPr/>
        <p:txBody>
          <a:bodyPr>
            <a:normAutofit/>
          </a:bodyPr>
          <a:lstStyle/>
          <a:p>
            <a:r>
              <a:rPr lang="en-GB" dirty="0"/>
              <a:t>EFQM Business Excellence Model</a:t>
            </a:r>
          </a:p>
        </p:txBody>
      </p:sp>
      <p:pic>
        <p:nvPicPr>
          <p:cNvPr id="4" name="Picture 3">
            <a:extLst>
              <a:ext uri="{FF2B5EF4-FFF2-40B4-BE49-F238E27FC236}">
                <a16:creationId xmlns:a16="http://schemas.microsoft.com/office/drawing/2014/main" id="{78A9663B-91B9-455A-8841-805C2DF7057B}"/>
              </a:ext>
            </a:extLst>
          </p:cNvPr>
          <p:cNvPicPr>
            <a:picLocks noChangeAspect="1"/>
          </p:cNvPicPr>
          <p:nvPr/>
        </p:nvPicPr>
        <p:blipFill>
          <a:blip r:embed="rId2"/>
          <a:stretch>
            <a:fillRect/>
          </a:stretch>
        </p:blipFill>
        <p:spPr>
          <a:xfrm>
            <a:off x="382364" y="1188214"/>
            <a:ext cx="8510116" cy="4257010"/>
          </a:xfrm>
          <a:prstGeom prst="rect">
            <a:avLst/>
          </a:prstGeom>
        </p:spPr>
      </p:pic>
    </p:spTree>
    <p:extLst>
      <p:ext uri="{BB962C8B-B14F-4D97-AF65-F5344CB8AC3E}">
        <p14:creationId xmlns:p14="http://schemas.microsoft.com/office/powerpoint/2010/main" val="547436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0D720-227E-DA71-67E5-AB71658EABBE}"/>
              </a:ext>
            </a:extLst>
          </p:cNvPr>
          <p:cNvSpPr>
            <a:spLocks noGrp="1"/>
          </p:cNvSpPr>
          <p:nvPr>
            <p:ph type="title"/>
          </p:nvPr>
        </p:nvSpPr>
        <p:spPr>
          <a:xfrm>
            <a:off x="628650" y="18255"/>
            <a:ext cx="7886700" cy="746449"/>
          </a:xfrm>
        </p:spPr>
        <p:txBody>
          <a:bodyPr/>
          <a:lstStyle/>
          <a:p>
            <a:pPr algn="ctr"/>
            <a:r>
              <a:rPr lang="en-GB" dirty="0"/>
              <a:t>Another Perspective</a:t>
            </a:r>
          </a:p>
        </p:txBody>
      </p:sp>
      <p:pic>
        <p:nvPicPr>
          <p:cNvPr id="6" name="Picture 5">
            <a:extLst>
              <a:ext uri="{FF2B5EF4-FFF2-40B4-BE49-F238E27FC236}">
                <a16:creationId xmlns:a16="http://schemas.microsoft.com/office/drawing/2014/main" id="{F59F41A6-7E1B-CA7D-E71C-90391C4FACA0}"/>
              </a:ext>
            </a:extLst>
          </p:cNvPr>
          <p:cNvPicPr>
            <a:picLocks noChangeAspect="1"/>
          </p:cNvPicPr>
          <p:nvPr/>
        </p:nvPicPr>
        <p:blipFill>
          <a:blip r:embed="rId2"/>
          <a:stretch>
            <a:fillRect/>
          </a:stretch>
        </p:blipFill>
        <p:spPr>
          <a:xfrm>
            <a:off x="1530156" y="728868"/>
            <a:ext cx="6083687" cy="4979827"/>
          </a:xfrm>
          <a:prstGeom prst="rect">
            <a:avLst/>
          </a:prstGeom>
        </p:spPr>
      </p:pic>
    </p:spTree>
    <p:extLst>
      <p:ext uri="{BB962C8B-B14F-4D97-AF65-F5344CB8AC3E}">
        <p14:creationId xmlns:p14="http://schemas.microsoft.com/office/powerpoint/2010/main" val="24117276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DC8B18-EF96-4752-81EE-B8C9DB5EDD50}"/>
              </a:ext>
            </a:extLst>
          </p:cNvPr>
          <p:cNvPicPr>
            <a:picLocks noGrp="1" noChangeAspect="1"/>
          </p:cNvPicPr>
          <p:nvPr>
            <p:ph idx="1"/>
          </p:nvPr>
        </p:nvPicPr>
        <p:blipFill>
          <a:blip r:embed="rId2"/>
          <a:stretch>
            <a:fillRect/>
          </a:stretch>
        </p:blipFill>
        <p:spPr>
          <a:xfrm>
            <a:off x="2568237" y="260648"/>
            <a:ext cx="4007525" cy="5327923"/>
          </a:xfrm>
          <a:prstGeom prst="rect">
            <a:avLst/>
          </a:prstGeom>
        </p:spPr>
      </p:pic>
      <p:pic>
        <p:nvPicPr>
          <p:cNvPr id="6" name="Picture 5" descr="A person sitting at a desk&#10;&#10;Description generated with very high confidence">
            <a:extLst>
              <a:ext uri="{FF2B5EF4-FFF2-40B4-BE49-F238E27FC236}">
                <a16:creationId xmlns:a16="http://schemas.microsoft.com/office/drawing/2014/main" id="{3318FD4C-AFFA-4A84-8A2A-7F1771A8591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6671"/>
            <a:ext cx="2767236" cy="1844824"/>
          </a:xfrm>
          <a:prstGeom prst="rect">
            <a:avLst/>
          </a:prstGeom>
        </p:spPr>
      </p:pic>
      <p:pic>
        <p:nvPicPr>
          <p:cNvPr id="9" name="Picture 8" descr="A person sitting at a table in front of a window&#10;&#10;Description generated with high confidence">
            <a:extLst>
              <a:ext uri="{FF2B5EF4-FFF2-40B4-BE49-F238E27FC236}">
                <a16:creationId xmlns:a16="http://schemas.microsoft.com/office/drawing/2014/main" id="{9A34CD71-7C64-411A-AB7F-14F966364C5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3835103"/>
            <a:ext cx="2761714" cy="1844825"/>
          </a:xfrm>
          <a:prstGeom prst="rect">
            <a:avLst/>
          </a:prstGeom>
        </p:spPr>
      </p:pic>
      <p:pic>
        <p:nvPicPr>
          <p:cNvPr id="12" name="Picture 11" descr="A couple of people standing around a table&#10;&#10;Description generated with high confidence">
            <a:extLst>
              <a:ext uri="{FF2B5EF4-FFF2-40B4-BE49-F238E27FC236}">
                <a16:creationId xmlns:a16="http://schemas.microsoft.com/office/drawing/2014/main" id="{F02913D7-380E-4172-8267-C9F8037BF47B}"/>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87922" y="3835103"/>
            <a:ext cx="2759170" cy="1837275"/>
          </a:xfrm>
          <a:prstGeom prst="rect">
            <a:avLst/>
          </a:prstGeom>
        </p:spPr>
      </p:pic>
      <p:pic>
        <p:nvPicPr>
          <p:cNvPr id="15" name="Picture 14" descr="A picture containing person, man, indoor&#10;&#10;Description generated with very high confidence">
            <a:extLst>
              <a:ext uri="{FF2B5EF4-FFF2-40B4-BE49-F238E27FC236}">
                <a16:creationId xmlns:a16="http://schemas.microsoft.com/office/drawing/2014/main" id="{2C917D45-9350-414D-AA2D-3CDC7785DA3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384830" y="0"/>
            <a:ext cx="2759170" cy="1840884"/>
          </a:xfrm>
          <a:prstGeom prst="rect">
            <a:avLst/>
          </a:prstGeom>
        </p:spPr>
      </p:pic>
    </p:spTree>
    <p:extLst>
      <p:ext uri="{BB962C8B-B14F-4D97-AF65-F5344CB8AC3E}">
        <p14:creationId xmlns:p14="http://schemas.microsoft.com/office/powerpoint/2010/main" val="35595761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64" descr="A group of people sitting at a table&#10;&#10;Description automatically generated">
            <a:extLst>
              <a:ext uri="{FF2B5EF4-FFF2-40B4-BE49-F238E27FC236}">
                <a16:creationId xmlns:a16="http://schemas.microsoft.com/office/drawing/2014/main" id="{134F9A27-2479-4D3D-A409-B3487710D3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29622" y="5407"/>
            <a:ext cx="1588460" cy="1191345"/>
          </a:xfrm>
          <a:prstGeom prst="rect">
            <a:avLst/>
          </a:prstGeom>
        </p:spPr>
      </p:pic>
      <p:sp>
        <p:nvSpPr>
          <p:cNvPr id="2" name="Title 1">
            <a:extLst>
              <a:ext uri="{FF2B5EF4-FFF2-40B4-BE49-F238E27FC236}">
                <a16:creationId xmlns:a16="http://schemas.microsoft.com/office/drawing/2014/main" id="{B4CB5124-5467-4C11-9320-6B11809411A5}"/>
              </a:ext>
            </a:extLst>
          </p:cNvPr>
          <p:cNvSpPr>
            <a:spLocks noGrp="1"/>
          </p:cNvSpPr>
          <p:nvPr>
            <p:ph type="title"/>
          </p:nvPr>
        </p:nvSpPr>
        <p:spPr>
          <a:xfrm>
            <a:off x="0" y="41903"/>
            <a:ext cx="7628465" cy="752985"/>
          </a:xfrm>
        </p:spPr>
        <p:txBody>
          <a:bodyPr>
            <a:normAutofit/>
          </a:bodyPr>
          <a:lstStyle/>
          <a:p>
            <a:r>
              <a:rPr lang="en-GB" sz="3600" dirty="0"/>
              <a:t>Another view: Vision to Performance</a:t>
            </a:r>
          </a:p>
        </p:txBody>
      </p:sp>
      <p:sp>
        <p:nvSpPr>
          <p:cNvPr id="4" name="Rectangle: Rounded Corners 3">
            <a:extLst>
              <a:ext uri="{FF2B5EF4-FFF2-40B4-BE49-F238E27FC236}">
                <a16:creationId xmlns:a16="http://schemas.microsoft.com/office/drawing/2014/main" id="{5337B876-BE32-4863-9596-1170E950F9BC}"/>
              </a:ext>
            </a:extLst>
          </p:cNvPr>
          <p:cNvSpPr/>
          <p:nvPr/>
        </p:nvSpPr>
        <p:spPr>
          <a:xfrm>
            <a:off x="3563888" y="1196752"/>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Vision and Mission</a:t>
            </a:r>
          </a:p>
        </p:txBody>
      </p:sp>
      <p:sp>
        <p:nvSpPr>
          <p:cNvPr id="5" name="Rectangle: Rounded Corners 4">
            <a:extLst>
              <a:ext uri="{FF2B5EF4-FFF2-40B4-BE49-F238E27FC236}">
                <a16:creationId xmlns:a16="http://schemas.microsoft.com/office/drawing/2014/main" id="{387FED1B-500A-4D46-84AB-802A881EC997}"/>
              </a:ext>
            </a:extLst>
          </p:cNvPr>
          <p:cNvSpPr/>
          <p:nvPr/>
        </p:nvSpPr>
        <p:spPr>
          <a:xfrm>
            <a:off x="5918447" y="3934396"/>
            <a:ext cx="1497653"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00" dirty="0"/>
              <a:t>Personal and Organisational Assessment</a:t>
            </a:r>
          </a:p>
        </p:txBody>
      </p:sp>
      <p:sp>
        <p:nvSpPr>
          <p:cNvPr id="6" name="Rectangle: Rounded Corners 5">
            <a:extLst>
              <a:ext uri="{FF2B5EF4-FFF2-40B4-BE49-F238E27FC236}">
                <a16:creationId xmlns:a16="http://schemas.microsoft.com/office/drawing/2014/main" id="{369F457F-B7CE-4E3E-B63C-AAB62DC18BDE}"/>
              </a:ext>
            </a:extLst>
          </p:cNvPr>
          <p:cNvSpPr/>
          <p:nvPr/>
        </p:nvSpPr>
        <p:spPr>
          <a:xfrm>
            <a:off x="1327448" y="4136083"/>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Execution and Actions</a:t>
            </a:r>
          </a:p>
        </p:txBody>
      </p:sp>
      <p:sp>
        <p:nvSpPr>
          <p:cNvPr id="7" name="Rectangle: Rounded Corners 6">
            <a:extLst>
              <a:ext uri="{FF2B5EF4-FFF2-40B4-BE49-F238E27FC236}">
                <a16:creationId xmlns:a16="http://schemas.microsoft.com/office/drawing/2014/main" id="{1067CF71-4CD8-477A-A6EC-E9A8310530A3}"/>
              </a:ext>
            </a:extLst>
          </p:cNvPr>
          <p:cNvSpPr/>
          <p:nvPr/>
        </p:nvSpPr>
        <p:spPr>
          <a:xfrm>
            <a:off x="1327448" y="2521570"/>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Strategies</a:t>
            </a:r>
          </a:p>
        </p:txBody>
      </p:sp>
      <p:sp>
        <p:nvSpPr>
          <p:cNvPr id="8" name="Rectangle: Rounded Corners 7">
            <a:extLst>
              <a:ext uri="{FF2B5EF4-FFF2-40B4-BE49-F238E27FC236}">
                <a16:creationId xmlns:a16="http://schemas.microsoft.com/office/drawing/2014/main" id="{C9917745-C4CA-4B0C-AD70-DE29C6F848E5}"/>
              </a:ext>
            </a:extLst>
          </p:cNvPr>
          <p:cNvSpPr/>
          <p:nvPr/>
        </p:nvSpPr>
        <p:spPr>
          <a:xfrm>
            <a:off x="1327448" y="1535874"/>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Objectives</a:t>
            </a:r>
          </a:p>
        </p:txBody>
      </p:sp>
      <p:sp>
        <p:nvSpPr>
          <p:cNvPr id="9" name="Rectangle: Rounded Corners 8">
            <a:extLst>
              <a:ext uri="{FF2B5EF4-FFF2-40B4-BE49-F238E27FC236}">
                <a16:creationId xmlns:a16="http://schemas.microsoft.com/office/drawing/2014/main" id="{176D0713-2BF8-4371-9509-9E5185E5B762}"/>
              </a:ext>
            </a:extLst>
          </p:cNvPr>
          <p:cNvSpPr/>
          <p:nvPr/>
        </p:nvSpPr>
        <p:spPr>
          <a:xfrm>
            <a:off x="5918448" y="1535874"/>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Culture, Values and Expectations</a:t>
            </a:r>
          </a:p>
        </p:txBody>
      </p:sp>
      <p:sp>
        <p:nvSpPr>
          <p:cNvPr id="10" name="Rectangle: Rounded Corners 9">
            <a:extLst>
              <a:ext uri="{FF2B5EF4-FFF2-40B4-BE49-F238E27FC236}">
                <a16:creationId xmlns:a16="http://schemas.microsoft.com/office/drawing/2014/main" id="{706F7BF1-43A4-49AC-BDA4-A2E61F3333AE}"/>
              </a:ext>
            </a:extLst>
          </p:cNvPr>
          <p:cNvSpPr/>
          <p:nvPr/>
        </p:nvSpPr>
        <p:spPr>
          <a:xfrm>
            <a:off x="5918448" y="2521570"/>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00" dirty="0"/>
              <a:t>Competencies and Behaviours</a:t>
            </a:r>
          </a:p>
        </p:txBody>
      </p:sp>
      <p:sp>
        <p:nvSpPr>
          <p:cNvPr id="11" name="Rectangle: Rounded Corners 10">
            <a:extLst>
              <a:ext uri="{FF2B5EF4-FFF2-40B4-BE49-F238E27FC236}">
                <a16:creationId xmlns:a16="http://schemas.microsoft.com/office/drawing/2014/main" id="{E706D4C0-B0D7-422F-AFFC-66A0426387E5}"/>
              </a:ext>
            </a:extLst>
          </p:cNvPr>
          <p:cNvSpPr/>
          <p:nvPr/>
        </p:nvSpPr>
        <p:spPr>
          <a:xfrm>
            <a:off x="3528617" y="3420865"/>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00" dirty="0"/>
              <a:t>Personal Development Plan</a:t>
            </a:r>
          </a:p>
        </p:txBody>
      </p:sp>
      <p:sp>
        <p:nvSpPr>
          <p:cNvPr id="12" name="Rectangle: Rounded Corners 11">
            <a:extLst>
              <a:ext uri="{FF2B5EF4-FFF2-40B4-BE49-F238E27FC236}">
                <a16:creationId xmlns:a16="http://schemas.microsoft.com/office/drawing/2014/main" id="{9860562E-4728-4907-BF2E-0EF75A228AC1}"/>
              </a:ext>
            </a:extLst>
          </p:cNvPr>
          <p:cNvSpPr/>
          <p:nvPr/>
        </p:nvSpPr>
        <p:spPr>
          <a:xfrm>
            <a:off x="3528617" y="4677769"/>
            <a:ext cx="1440160" cy="71521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Organisational Performance</a:t>
            </a:r>
          </a:p>
        </p:txBody>
      </p:sp>
      <p:cxnSp>
        <p:nvCxnSpPr>
          <p:cNvPr id="14" name="Straight Arrow Connector 13">
            <a:extLst>
              <a:ext uri="{FF2B5EF4-FFF2-40B4-BE49-F238E27FC236}">
                <a16:creationId xmlns:a16="http://schemas.microsoft.com/office/drawing/2014/main" id="{02EAA38D-9E3F-4B17-B2E7-1B7868D107DC}"/>
              </a:ext>
            </a:extLst>
          </p:cNvPr>
          <p:cNvCxnSpPr>
            <a:stCxn id="4" idx="3"/>
            <a:endCxn id="9" idx="1"/>
          </p:cNvCxnSpPr>
          <p:nvPr/>
        </p:nvCxnSpPr>
        <p:spPr>
          <a:xfrm>
            <a:off x="5004048" y="1554361"/>
            <a:ext cx="914400" cy="339122"/>
          </a:xfrm>
          <a:prstGeom prst="straightConnector1">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1F70322-B8FA-43CE-A87C-D5016703BD3C}"/>
              </a:ext>
            </a:extLst>
          </p:cNvPr>
          <p:cNvCxnSpPr>
            <a:stCxn id="4" idx="1"/>
            <a:endCxn id="8" idx="3"/>
          </p:cNvCxnSpPr>
          <p:nvPr/>
        </p:nvCxnSpPr>
        <p:spPr>
          <a:xfrm flipH="1">
            <a:off x="2767608" y="1554361"/>
            <a:ext cx="796280" cy="3391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57DCFF4-8804-4D5D-8696-F76C969B2600}"/>
              </a:ext>
            </a:extLst>
          </p:cNvPr>
          <p:cNvCxnSpPr>
            <a:stCxn id="8" idx="2"/>
            <a:endCxn id="7" idx="0"/>
          </p:cNvCxnSpPr>
          <p:nvPr/>
        </p:nvCxnSpPr>
        <p:spPr>
          <a:xfrm>
            <a:off x="2047528" y="2251092"/>
            <a:ext cx="0" cy="270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777D76F-4864-4FFC-B615-19F59AACB82A}"/>
              </a:ext>
            </a:extLst>
          </p:cNvPr>
          <p:cNvCxnSpPr>
            <a:stCxn id="7" idx="2"/>
            <a:endCxn id="6" idx="0"/>
          </p:cNvCxnSpPr>
          <p:nvPr/>
        </p:nvCxnSpPr>
        <p:spPr>
          <a:xfrm>
            <a:off x="2047528" y="3236788"/>
            <a:ext cx="0" cy="899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F275CE78-80A1-4059-93EE-30DFB19FEF78}"/>
              </a:ext>
            </a:extLst>
          </p:cNvPr>
          <p:cNvCxnSpPr>
            <a:stCxn id="7" idx="3"/>
            <a:endCxn id="11" idx="1"/>
          </p:cNvCxnSpPr>
          <p:nvPr/>
        </p:nvCxnSpPr>
        <p:spPr>
          <a:xfrm>
            <a:off x="2767608" y="2879179"/>
            <a:ext cx="761009" cy="899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CC5B1C4-6746-4AC7-8FD0-3F4C53823441}"/>
              </a:ext>
            </a:extLst>
          </p:cNvPr>
          <p:cNvCxnSpPr>
            <a:stCxn id="9" idx="2"/>
            <a:endCxn id="10" idx="0"/>
          </p:cNvCxnSpPr>
          <p:nvPr/>
        </p:nvCxnSpPr>
        <p:spPr>
          <a:xfrm>
            <a:off x="6638528" y="2251092"/>
            <a:ext cx="0" cy="270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E6B2FDF-EA38-491B-AC28-D34749EC8706}"/>
              </a:ext>
            </a:extLst>
          </p:cNvPr>
          <p:cNvCxnSpPr>
            <a:stCxn id="10" idx="1"/>
            <a:endCxn id="11" idx="3"/>
          </p:cNvCxnSpPr>
          <p:nvPr/>
        </p:nvCxnSpPr>
        <p:spPr>
          <a:xfrm flipH="1">
            <a:off x="4968777" y="2879179"/>
            <a:ext cx="949671" cy="899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9BF05598-A746-4492-9761-194982128EE9}"/>
              </a:ext>
            </a:extLst>
          </p:cNvPr>
          <p:cNvCxnSpPr>
            <a:cxnSpLocks/>
            <a:stCxn id="10" idx="2"/>
            <a:endCxn id="5" idx="0"/>
          </p:cNvCxnSpPr>
          <p:nvPr/>
        </p:nvCxnSpPr>
        <p:spPr>
          <a:xfrm>
            <a:off x="6638528" y="3236788"/>
            <a:ext cx="28746" cy="6976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0A1EE913-AA18-471D-AAC9-9271F1A2FD52}"/>
              </a:ext>
            </a:extLst>
          </p:cNvPr>
          <p:cNvCxnSpPr>
            <a:stCxn id="11" idx="2"/>
            <a:endCxn id="12" idx="0"/>
          </p:cNvCxnSpPr>
          <p:nvPr/>
        </p:nvCxnSpPr>
        <p:spPr>
          <a:xfrm>
            <a:off x="4248697" y="4136083"/>
            <a:ext cx="0" cy="5416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9B576D52-62BD-4C80-80CB-8890F5A88D8A}"/>
              </a:ext>
            </a:extLst>
          </p:cNvPr>
          <p:cNvCxnSpPr>
            <a:stCxn id="6" idx="3"/>
            <a:endCxn id="11" idx="1"/>
          </p:cNvCxnSpPr>
          <p:nvPr/>
        </p:nvCxnSpPr>
        <p:spPr>
          <a:xfrm flipV="1">
            <a:off x="2767608" y="3778474"/>
            <a:ext cx="761009" cy="7152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24FA4CF-3E70-42D0-A89D-2CAA3B693613}"/>
              </a:ext>
            </a:extLst>
          </p:cNvPr>
          <p:cNvCxnSpPr>
            <a:stCxn id="6" idx="3"/>
            <a:endCxn id="12" idx="1"/>
          </p:cNvCxnSpPr>
          <p:nvPr/>
        </p:nvCxnSpPr>
        <p:spPr>
          <a:xfrm>
            <a:off x="2767608" y="4493692"/>
            <a:ext cx="761009" cy="5416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25576BA7-D69C-46EB-9DFC-1CC9AC266649}"/>
              </a:ext>
            </a:extLst>
          </p:cNvPr>
          <p:cNvCxnSpPr>
            <a:cxnSpLocks/>
            <a:stCxn id="5" idx="1"/>
            <a:endCxn id="11" idx="3"/>
          </p:cNvCxnSpPr>
          <p:nvPr/>
        </p:nvCxnSpPr>
        <p:spPr>
          <a:xfrm flipH="1" flipV="1">
            <a:off x="4968777" y="3778474"/>
            <a:ext cx="949670" cy="513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C1111A29-1BE2-4D65-BD73-E4EE504584DC}"/>
              </a:ext>
            </a:extLst>
          </p:cNvPr>
          <p:cNvCxnSpPr>
            <a:cxnSpLocks/>
            <a:stCxn id="5" idx="1"/>
          </p:cNvCxnSpPr>
          <p:nvPr/>
        </p:nvCxnSpPr>
        <p:spPr>
          <a:xfrm flipH="1">
            <a:off x="5004049" y="4292005"/>
            <a:ext cx="914398" cy="7433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3005A745-9440-48E3-9F4D-7D09D7C774A7}"/>
              </a:ext>
            </a:extLst>
          </p:cNvPr>
          <p:cNvCxnSpPr>
            <a:stCxn id="7" idx="3"/>
            <a:endCxn id="10" idx="1"/>
          </p:cNvCxnSpPr>
          <p:nvPr/>
        </p:nvCxnSpPr>
        <p:spPr>
          <a:xfrm>
            <a:off x="2767608" y="2879179"/>
            <a:ext cx="3150840" cy="0"/>
          </a:xfrm>
          <a:prstGeom prst="straightConnector1">
            <a:avLst/>
          </a:prstGeom>
          <a:ln>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79A33732-8BFF-4DE3-8F42-054EC0F321D2}"/>
              </a:ext>
            </a:extLst>
          </p:cNvPr>
          <p:cNvSpPr txBox="1"/>
          <p:nvPr/>
        </p:nvSpPr>
        <p:spPr>
          <a:xfrm>
            <a:off x="1392541" y="1111537"/>
            <a:ext cx="1309974" cy="369332"/>
          </a:xfrm>
          <a:prstGeom prst="rect">
            <a:avLst/>
          </a:prstGeom>
          <a:noFill/>
        </p:spPr>
        <p:txBody>
          <a:bodyPr wrap="none" rtlCol="0">
            <a:spAutoFit/>
          </a:bodyPr>
          <a:lstStyle/>
          <a:p>
            <a:r>
              <a:rPr lang="en-GB" dirty="0"/>
              <a:t>Operations</a:t>
            </a:r>
          </a:p>
        </p:txBody>
      </p:sp>
      <p:sp>
        <p:nvSpPr>
          <p:cNvPr id="48" name="TextBox 47">
            <a:extLst>
              <a:ext uri="{FF2B5EF4-FFF2-40B4-BE49-F238E27FC236}">
                <a16:creationId xmlns:a16="http://schemas.microsoft.com/office/drawing/2014/main" id="{EE7A9E43-24C4-4514-BF7E-0DF15F1948CD}"/>
              </a:ext>
            </a:extLst>
          </p:cNvPr>
          <p:cNvSpPr txBox="1"/>
          <p:nvPr/>
        </p:nvSpPr>
        <p:spPr>
          <a:xfrm>
            <a:off x="5865421" y="1119170"/>
            <a:ext cx="1550681" cy="369332"/>
          </a:xfrm>
          <a:prstGeom prst="rect">
            <a:avLst/>
          </a:prstGeom>
          <a:noFill/>
        </p:spPr>
        <p:txBody>
          <a:bodyPr wrap="none" rtlCol="0">
            <a:spAutoFit/>
          </a:bodyPr>
          <a:lstStyle/>
          <a:p>
            <a:r>
              <a:rPr lang="en-GB" dirty="0"/>
              <a:t>Development</a:t>
            </a:r>
          </a:p>
        </p:txBody>
      </p:sp>
      <p:sp>
        <p:nvSpPr>
          <p:cNvPr id="49" name="TextBox 48">
            <a:extLst>
              <a:ext uri="{FF2B5EF4-FFF2-40B4-BE49-F238E27FC236}">
                <a16:creationId xmlns:a16="http://schemas.microsoft.com/office/drawing/2014/main" id="{C7B9472D-E1AC-4249-B454-5EA294D6FBC2}"/>
              </a:ext>
            </a:extLst>
          </p:cNvPr>
          <p:cNvSpPr txBox="1"/>
          <p:nvPr/>
        </p:nvSpPr>
        <p:spPr>
          <a:xfrm>
            <a:off x="5891376" y="5151392"/>
            <a:ext cx="2877454" cy="369332"/>
          </a:xfrm>
          <a:prstGeom prst="rect">
            <a:avLst/>
          </a:prstGeom>
          <a:noFill/>
        </p:spPr>
        <p:txBody>
          <a:bodyPr wrap="none" rtlCol="0">
            <a:spAutoFit/>
          </a:bodyPr>
          <a:lstStyle/>
          <a:p>
            <a:r>
              <a:rPr lang="en-GB" dirty="0">
                <a:solidFill>
                  <a:srgbClr val="FF0000"/>
                </a:solidFill>
              </a:rPr>
              <a:t>Knight, J., et al (2018), p.31</a:t>
            </a:r>
          </a:p>
        </p:txBody>
      </p:sp>
      <p:sp>
        <p:nvSpPr>
          <p:cNvPr id="50" name="TextBox 49">
            <a:extLst>
              <a:ext uri="{FF2B5EF4-FFF2-40B4-BE49-F238E27FC236}">
                <a16:creationId xmlns:a16="http://schemas.microsoft.com/office/drawing/2014/main" id="{AE987F4A-DE75-4F43-9D91-EF685CC6712F}"/>
              </a:ext>
            </a:extLst>
          </p:cNvPr>
          <p:cNvSpPr txBox="1"/>
          <p:nvPr/>
        </p:nvSpPr>
        <p:spPr>
          <a:xfrm>
            <a:off x="83711" y="5156705"/>
            <a:ext cx="2424062" cy="369332"/>
          </a:xfrm>
          <a:prstGeom prst="rect">
            <a:avLst/>
          </a:prstGeom>
          <a:noFill/>
        </p:spPr>
        <p:txBody>
          <a:bodyPr wrap="none" rtlCol="0">
            <a:spAutoFit/>
          </a:bodyPr>
          <a:lstStyle/>
          <a:p>
            <a:r>
              <a:rPr lang="en-GB" i="1" dirty="0">
                <a:solidFill>
                  <a:srgbClr val="FF0000"/>
                </a:solidFill>
              </a:rPr>
              <a:t>Vision to Performance</a:t>
            </a:r>
          </a:p>
        </p:txBody>
      </p:sp>
      <p:sp>
        <p:nvSpPr>
          <p:cNvPr id="54" name="TextBox 53">
            <a:extLst>
              <a:ext uri="{FF2B5EF4-FFF2-40B4-BE49-F238E27FC236}">
                <a16:creationId xmlns:a16="http://schemas.microsoft.com/office/drawing/2014/main" id="{E8B684D7-D9F8-4DBA-AEAA-E19D26284349}"/>
              </a:ext>
            </a:extLst>
          </p:cNvPr>
          <p:cNvSpPr txBox="1"/>
          <p:nvPr/>
        </p:nvSpPr>
        <p:spPr>
          <a:xfrm>
            <a:off x="3288054" y="3011523"/>
            <a:ext cx="1962525" cy="276999"/>
          </a:xfrm>
          <a:prstGeom prst="rect">
            <a:avLst/>
          </a:prstGeom>
          <a:noFill/>
        </p:spPr>
        <p:txBody>
          <a:bodyPr wrap="none" rtlCol="0">
            <a:spAutoFit/>
          </a:bodyPr>
          <a:lstStyle/>
          <a:p>
            <a:r>
              <a:rPr lang="en-GB" sz="1200" b="1" dirty="0">
                <a:solidFill>
                  <a:srgbClr val="0000FF"/>
                </a:solidFill>
              </a:rPr>
              <a:t>Cognitive and Emotional</a:t>
            </a:r>
          </a:p>
        </p:txBody>
      </p:sp>
    </p:spTree>
    <p:extLst>
      <p:ext uri="{BB962C8B-B14F-4D97-AF65-F5344CB8AC3E}">
        <p14:creationId xmlns:p14="http://schemas.microsoft.com/office/powerpoint/2010/main" val="308405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fade">
                                      <p:cBhvr>
                                        <p:cTn id="32" dur="500"/>
                                        <p:tgtEl>
                                          <p:spTgt spid="4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500"/>
                                        <p:tgtEl>
                                          <p:spTgt spid="7"/>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0"/>
                                        </p:tgtEl>
                                        <p:attrNameLst>
                                          <p:attrName>style.visibility</p:attrName>
                                        </p:attrNameLst>
                                      </p:cBhvr>
                                      <p:to>
                                        <p:strVal val="visible"/>
                                      </p:to>
                                    </p:set>
                                    <p:animEffect transition="in" filter="fade">
                                      <p:cBhvr>
                                        <p:cTn id="62" dur="500"/>
                                        <p:tgtEl>
                                          <p:spTgt spid="10"/>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6"/>
                                        </p:tgtEl>
                                        <p:attrNameLst>
                                          <p:attrName>style.visibility</p:attrName>
                                        </p:attrNameLst>
                                      </p:cBhvr>
                                      <p:to>
                                        <p:strVal val="visible"/>
                                      </p:to>
                                    </p:set>
                                    <p:animEffect transition="in" filter="fade">
                                      <p:cBhvr>
                                        <p:cTn id="67" dur="500"/>
                                        <p:tgtEl>
                                          <p:spTgt spid="46"/>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fade">
                                      <p:cBhvr>
                                        <p:cTn id="77" dur="500"/>
                                        <p:tgtEl>
                                          <p:spTgt spid="26"/>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11"/>
                                        </p:tgtEl>
                                        <p:attrNameLst>
                                          <p:attrName>style.visibility</p:attrName>
                                        </p:attrNameLst>
                                      </p:cBhvr>
                                      <p:to>
                                        <p:strVal val="visible"/>
                                      </p:to>
                                    </p:set>
                                    <p:animEffect transition="in" filter="fade">
                                      <p:cBhvr>
                                        <p:cTn id="82" dur="500"/>
                                        <p:tgtEl>
                                          <p:spTgt spid="11"/>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6"/>
                                        </p:tgtEl>
                                        <p:attrNameLst>
                                          <p:attrName>style.visibility</p:attrName>
                                        </p:attrNameLst>
                                      </p:cBhvr>
                                      <p:to>
                                        <p:strVal val="visible"/>
                                      </p:to>
                                    </p:set>
                                    <p:animEffect transition="in" filter="fade">
                                      <p:cBhvr>
                                        <p:cTn id="92" dur="500"/>
                                        <p:tgtEl>
                                          <p:spTgt spid="6"/>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28"/>
                                        </p:tgtEl>
                                        <p:attrNameLst>
                                          <p:attrName>style.visibility</p:attrName>
                                        </p:attrNameLst>
                                      </p:cBhvr>
                                      <p:to>
                                        <p:strVal val="visible"/>
                                      </p:to>
                                    </p:set>
                                    <p:animEffect transition="in" filter="fade">
                                      <p:cBhvr>
                                        <p:cTn id="97" dur="500"/>
                                        <p:tgtEl>
                                          <p:spTgt spid="28"/>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5"/>
                                        </p:tgtEl>
                                        <p:attrNameLst>
                                          <p:attrName>style.visibility</p:attrName>
                                        </p:attrNameLst>
                                      </p:cBhvr>
                                      <p:to>
                                        <p:strVal val="visible"/>
                                      </p:to>
                                    </p:set>
                                    <p:animEffect transition="in" filter="fade">
                                      <p:cBhvr>
                                        <p:cTn id="102" dur="500"/>
                                        <p:tgtEl>
                                          <p:spTgt spid="5"/>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41"/>
                                        </p:tgtEl>
                                        <p:attrNameLst>
                                          <p:attrName>style.visibility</p:attrName>
                                        </p:attrNameLst>
                                      </p:cBhvr>
                                      <p:to>
                                        <p:strVal val="visible"/>
                                      </p:to>
                                    </p:set>
                                    <p:animEffect transition="in" filter="fade">
                                      <p:cBhvr>
                                        <p:cTn id="107" dur="500"/>
                                        <p:tgtEl>
                                          <p:spTgt spid="41"/>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nodeType="clickEffect">
                                  <p:stCondLst>
                                    <p:cond delay="0"/>
                                  </p:stCondLst>
                                  <p:childTnLst>
                                    <p:set>
                                      <p:cBhvr>
                                        <p:cTn id="111" dur="1" fill="hold">
                                          <p:stCondLst>
                                            <p:cond delay="0"/>
                                          </p:stCondLst>
                                        </p:cTn>
                                        <p:tgtEl>
                                          <p:spTgt spid="37"/>
                                        </p:tgtEl>
                                        <p:attrNameLst>
                                          <p:attrName>style.visibility</p:attrName>
                                        </p:attrNameLst>
                                      </p:cBhvr>
                                      <p:to>
                                        <p:strVal val="visible"/>
                                      </p:to>
                                    </p:set>
                                    <p:animEffect transition="in" filter="fade">
                                      <p:cBhvr>
                                        <p:cTn id="112" dur="500"/>
                                        <p:tgtEl>
                                          <p:spTgt spid="37"/>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nodeType="clickEffect">
                                  <p:stCondLst>
                                    <p:cond delay="0"/>
                                  </p:stCondLst>
                                  <p:childTnLst>
                                    <p:set>
                                      <p:cBhvr>
                                        <p:cTn id="116" dur="1" fill="hold">
                                          <p:stCondLst>
                                            <p:cond delay="0"/>
                                          </p:stCondLst>
                                        </p:cTn>
                                        <p:tgtEl>
                                          <p:spTgt spid="34"/>
                                        </p:tgtEl>
                                        <p:attrNameLst>
                                          <p:attrName>style.visibility</p:attrName>
                                        </p:attrNameLst>
                                      </p:cBhvr>
                                      <p:to>
                                        <p:strVal val="visible"/>
                                      </p:to>
                                    </p:set>
                                    <p:animEffect transition="in" filter="fade">
                                      <p:cBhvr>
                                        <p:cTn id="117" dur="500"/>
                                        <p:tgtEl>
                                          <p:spTgt spid="34"/>
                                        </p:tgtEl>
                                      </p:cBhvr>
                                    </p:animEffect>
                                  </p:childTnLst>
                                </p:cTn>
                              </p:par>
                            </p:childTnLst>
                          </p:cTn>
                        </p:par>
                      </p:childTnLst>
                    </p:cTn>
                  </p:par>
                  <p:par>
                    <p:cTn id="118" fill="hold">
                      <p:stCondLst>
                        <p:cond delay="indefinite"/>
                      </p:stCondLst>
                      <p:childTnLst>
                        <p:par>
                          <p:cTn id="119" fill="hold">
                            <p:stCondLst>
                              <p:cond delay="0"/>
                            </p:stCondLst>
                            <p:childTnLst>
                              <p:par>
                                <p:cTn id="120" presetID="10" presetClass="entr" presetSubtype="0" fill="hold" nodeType="clickEffect">
                                  <p:stCondLst>
                                    <p:cond delay="0"/>
                                  </p:stCondLst>
                                  <p:childTnLst>
                                    <p:set>
                                      <p:cBhvr>
                                        <p:cTn id="121" dur="1" fill="hold">
                                          <p:stCondLst>
                                            <p:cond delay="0"/>
                                          </p:stCondLst>
                                        </p:cTn>
                                        <p:tgtEl>
                                          <p:spTgt spid="39"/>
                                        </p:tgtEl>
                                        <p:attrNameLst>
                                          <p:attrName>style.visibility</p:attrName>
                                        </p:attrNameLst>
                                      </p:cBhvr>
                                      <p:to>
                                        <p:strVal val="visible"/>
                                      </p:to>
                                    </p:set>
                                    <p:animEffect transition="in" filter="fade">
                                      <p:cBhvr>
                                        <p:cTn id="122" dur="500"/>
                                        <p:tgtEl>
                                          <p:spTgt spid="39"/>
                                        </p:tgtEl>
                                      </p:cBhvr>
                                    </p:animEffect>
                                  </p:childTnLst>
                                </p:cTn>
                              </p:par>
                            </p:childTnLst>
                          </p:cTn>
                        </p:par>
                      </p:childTnLst>
                    </p:cTn>
                  </p:par>
                  <p:par>
                    <p:cTn id="123" fill="hold">
                      <p:stCondLst>
                        <p:cond delay="indefinite"/>
                      </p:stCondLst>
                      <p:childTnLst>
                        <p:par>
                          <p:cTn id="124" fill="hold">
                            <p:stCondLst>
                              <p:cond delay="0"/>
                            </p:stCondLst>
                            <p:childTnLst>
                              <p:par>
                                <p:cTn id="125" presetID="10" presetClass="entr" presetSubtype="0" fill="hold" nodeType="clickEffect">
                                  <p:stCondLst>
                                    <p:cond delay="0"/>
                                  </p:stCondLst>
                                  <p:childTnLst>
                                    <p:set>
                                      <p:cBhvr>
                                        <p:cTn id="126" dur="1" fill="hold">
                                          <p:stCondLst>
                                            <p:cond delay="0"/>
                                          </p:stCondLst>
                                        </p:cTn>
                                        <p:tgtEl>
                                          <p:spTgt spid="43"/>
                                        </p:tgtEl>
                                        <p:attrNameLst>
                                          <p:attrName>style.visibility</p:attrName>
                                        </p:attrNameLst>
                                      </p:cBhvr>
                                      <p:to>
                                        <p:strVal val="visible"/>
                                      </p:to>
                                    </p:set>
                                    <p:animEffect transition="in" filter="fade">
                                      <p:cBhvr>
                                        <p:cTn id="127" dur="500"/>
                                        <p:tgtEl>
                                          <p:spTgt spid="43"/>
                                        </p:tgtEl>
                                      </p:cBhvr>
                                    </p:animEffect>
                                  </p:childTnLst>
                                </p:cTn>
                              </p:par>
                            </p:childTnLst>
                          </p:cTn>
                        </p:par>
                      </p:childTnLst>
                    </p:cTn>
                  </p:par>
                  <p:par>
                    <p:cTn id="128" fill="hold">
                      <p:stCondLst>
                        <p:cond delay="indefinite"/>
                      </p:stCondLst>
                      <p:childTnLst>
                        <p:par>
                          <p:cTn id="129" fill="hold">
                            <p:stCondLst>
                              <p:cond delay="0"/>
                            </p:stCondLst>
                            <p:childTnLst>
                              <p:par>
                                <p:cTn id="130" presetID="10" presetClass="entr" presetSubtype="0" fill="hold" grpId="0" nodeType="clickEffect">
                                  <p:stCondLst>
                                    <p:cond delay="0"/>
                                  </p:stCondLst>
                                  <p:childTnLst>
                                    <p:set>
                                      <p:cBhvr>
                                        <p:cTn id="131" dur="1" fill="hold">
                                          <p:stCondLst>
                                            <p:cond delay="0"/>
                                          </p:stCondLst>
                                        </p:cTn>
                                        <p:tgtEl>
                                          <p:spTgt spid="54"/>
                                        </p:tgtEl>
                                        <p:attrNameLst>
                                          <p:attrName>style.visibility</p:attrName>
                                        </p:attrNameLst>
                                      </p:cBhvr>
                                      <p:to>
                                        <p:strVal val="visible"/>
                                      </p:to>
                                    </p:set>
                                    <p:animEffect transition="in" filter="fade">
                                      <p:cBhvr>
                                        <p:cTn id="132"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47" grpId="0"/>
      <p:bldP spid="48" grpId="0"/>
      <p:bldP spid="5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410C-5C13-445E-81D1-FB4BD14707D4}"/>
              </a:ext>
            </a:extLst>
          </p:cNvPr>
          <p:cNvSpPr>
            <a:spLocks noGrp="1"/>
          </p:cNvSpPr>
          <p:nvPr>
            <p:ph type="title"/>
          </p:nvPr>
        </p:nvSpPr>
        <p:spPr>
          <a:xfrm>
            <a:off x="474365" y="49059"/>
            <a:ext cx="8229600" cy="726807"/>
          </a:xfrm>
        </p:spPr>
        <p:txBody>
          <a:bodyPr/>
          <a:lstStyle/>
          <a:p>
            <a:pPr algn="ctr"/>
            <a:r>
              <a:rPr lang="en-GB" dirty="0"/>
              <a:t>Developing Others</a:t>
            </a:r>
          </a:p>
        </p:txBody>
      </p:sp>
      <p:pic>
        <p:nvPicPr>
          <p:cNvPr id="4" name="Content Placeholder 3">
            <a:extLst>
              <a:ext uri="{FF2B5EF4-FFF2-40B4-BE49-F238E27FC236}">
                <a16:creationId xmlns:a16="http://schemas.microsoft.com/office/drawing/2014/main" id="{74C67AFC-36E1-4E9D-96B2-A74AED633E0F}"/>
              </a:ext>
            </a:extLst>
          </p:cNvPr>
          <p:cNvPicPr>
            <a:picLocks noGrp="1" noChangeAspect="1"/>
          </p:cNvPicPr>
          <p:nvPr>
            <p:ph idx="1"/>
          </p:nvPr>
        </p:nvPicPr>
        <p:blipFill>
          <a:blip r:embed="rId2"/>
          <a:stretch>
            <a:fillRect/>
          </a:stretch>
        </p:blipFill>
        <p:spPr>
          <a:xfrm>
            <a:off x="0" y="836712"/>
            <a:ext cx="9144000" cy="4464496"/>
          </a:xfrm>
          <a:prstGeom prst="rect">
            <a:avLst/>
          </a:prstGeom>
        </p:spPr>
      </p:pic>
      <p:sp>
        <p:nvSpPr>
          <p:cNvPr id="3" name="TextBox 2">
            <a:extLst>
              <a:ext uri="{FF2B5EF4-FFF2-40B4-BE49-F238E27FC236}">
                <a16:creationId xmlns:a16="http://schemas.microsoft.com/office/drawing/2014/main" id="{A7226B57-DDAA-4F41-BDBF-A3485D7F96F9}"/>
              </a:ext>
            </a:extLst>
          </p:cNvPr>
          <p:cNvSpPr txBox="1"/>
          <p:nvPr/>
        </p:nvSpPr>
        <p:spPr>
          <a:xfrm>
            <a:off x="1741924" y="5422899"/>
            <a:ext cx="6962041" cy="276999"/>
          </a:xfrm>
          <a:prstGeom prst="rect">
            <a:avLst/>
          </a:prstGeom>
          <a:noFill/>
        </p:spPr>
        <p:txBody>
          <a:bodyPr wrap="square" rtlCol="0">
            <a:spAutoFit/>
          </a:bodyPr>
          <a:lstStyle/>
          <a:p>
            <a:r>
              <a:rPr lang="en-GB" sz="1200" dirty="0">
                <a:solidFill>
                  <a:srgbClr val="0000FF"/>
                </a:solidFill>
              </a:rPr>
              <a:t>Unknown. (2010) Emotional Intelligence. Coventry, UK: MTD Training &amp; </a:t>
            </a:r>
            <a:r>
              <a:rPr lang="en-GB" sz="1200" dirty="0" err="1">
                <a:solidFill>
                  <a:srgbClr val="0000FF"/>
                </a:solidFill>
              </a:rPr>
              <a:t>Ventus</a:t>
            </a:r>
            <a:r>
              <a:rPr lang="en-GB" sz="1200" dirty="0">
                <a:solidFill>
                  <a:srgbClr val="0000FF"/>
                </a:solidFill>
              </a:rPr>
              <a:t> Publishing </a:t>
            </a:r>
            <a:r>
              <a:rPr lang="en-GB" sz="1200" dirty="0" err="1">
                <a:solidFill>
                  <a:srgbClr val="0000FF"/>
                </a:solidFill>
              </a:rPr>
              <a:t>ApS</a:t>
            </a:r>
            <a:r>
              <a:rPr lang="en-GB" sz="1200" dirty="0">
                <a:solidFill>
                  <a:srgbClr val="0000FF"/>
                </a:solidFill>
              </a:rPr>
              <a:t>. </a:t>
            </a:r>
            <a:r>
              <a:rPr lang="en-GB" sz="1200" i="1" dirty="0">
                <a:solidFill>
                  <a:srgbClr val="0000FF"/>
                </a:solidFill>
              </a:rPr>
              <a:t>P.54 </a:t>
            </a:r>
          </a:p>
        </p:txBody>
      </p:sp>
    </p:spTree>
    <p:extLst>
      <p:ext uri="{BB962C8B-B14F-4D97-AF65-F5344CB8AC3E}">
        <p14:creationId xmlns:p14="http://schemas.microsoft.com/office/powerpoint/2010/main" val="37559420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91E6-8B60-41AF-B508-5FCA2CDB6013}"/>
              </a:ext>
            </a:extLst>
          </p:cNvPr>
          <p:cNvSpPr>
            <a:spLocks noGrp="1"/>
          </p:cNvSpPr>
          <p:nvPr>
            <p:ph type="title"/>
          </p:nvPr>
        </p:nvSpPr>
        <p:spPr/>
        <p:txBody>
          <a:bodyPr/>
          <a:lstStyle/>
          <a:p>
            <a:r>
              <a:rPr lang="en-GB" dirty="0"/>
              <a:t>Video Exercise</a:t>
            </a:r>
          </a:p>
        </p:txBody>
      </p:sp>
      <p:sp>
        <p:nvSpPr>
          <p:cNvPr id="3" name="Content Placeholder 2">
            <a:extLst>
              <a:ext uri="{FF2B5EF4-FFF2-40B4-BE49-F238E27FC236}">
                <a16:creationId xmlns:a16="http://schemas.microsoft.com/office/drawing/2014/main" id="{955A8740-9726-4488-8653-3FFC3371CCE6}"/>
              </a:ext>
            </a:extLst>
          </p:cNvPr>
          <p:cNvSpPr>
            <a:spLocks noGrp="1"/>
          </p:cNvSpPr>
          <p:nvPr>
            <p:ph idx="1"/>
          </p:nvPr>
        </p:nvSpPr>
        <p:spPr/>
        <p:txBody>
          <a:bodyPr/>
          <a:lstStyle/>
          <a:p>
            <a:r>
              <a:rPr lang="en-GB" dirty="0"/>
              <a:t>Please pay attention to the following short video clip and record what you believe are the: -</a:t>
            </a:r>
          </a:p>
          <a:p>
            <a:r>
              <a:rPr lang="en-GB" dirty="0"/>
              <a:t>Key messages</a:t>
            </a:r>
          </a:p>
          <a:p>
            <a:r>
              <a:rPr lang="en-GB" dirty="0"/>
              <a:t>Points of contention</a:t>
            </a:r>
          </a:p>
          <a:p>
            <a:r>
              <a:rPr lang="en-GB" dirty="0"/>
              <a:t>Implications for leaders/managers….and employees</a:t>
            </a:r>
          </a:p>
        </p:txBody>
      </p:sp>
    </p:spTree>
    <p:extLst>
      <p:ext uri="{BB962C8B-B14F-4D97-AF65-F5344CB8AC3E}">
        <p14:creationId xmlns:p14="http://schemas.microsoft.com/office/powerpoint/2010/main" val="1404488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30522-7109-4C3A-A42E-65662994A71E}"/>
              </a:ext>
            </a:extLst>
          </p:cNvPr>
          <p:cNvSpPr>
            <a:spLocks noGrp="1"/>
          </p:cNvSpPr>
          <p:nvPr>
            <p:ph type="title"/>
          </p:nvPr>
        </p:nvSpPr>
        <p:spPr>
          <a:xfrm>
            <a:off x="457200" y="116632"/>
            <a:ext cx="8229600" cy="1143000"/>
          </a:xfrm>
        </p:spPr>
        <p:txBody>
          <a:bodyPr/>
          <a:lstStyle/>
          <a:p>
            <a:r>
              <a:rPr lang="en-GB" dirty="0"/>
              <a:t>Emotional Intelligence </a:t>
            </a:r>
          </a:p>
        </p:txBody>
      </p:sp>
      <p:pic>
        <p:nvPicPr>
          <p:cNvPr id="6" name="4.06  Emotional Intelligence in Tough Conversations">
            <a:hlinkClick r:id="" action="ppaction://media"/>
            <a:extLst>
              <a:ext uri="{FF2B5EF4-FFF2-40B4-BE49-F238E27FC236}">
                <a16:creationId xmlns:a16="http://schemas.microsoft.com/office/drawing/2014/main" id="{B71DD0C6-246E-4C04-951E-DE74886CF32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90612" y="1124744"/>
            <a:ext cx="6962775" cy="3916363"/>
          </a:xfrm>
        </p:spPr>
      </p:pic>
    </p:spTree>
    <p:extLst>
      <p:ext uri="{BB962C8B-B14F-4D97-AF65-F5344CB8AC3E}">
        <p14:creationId xmlns:p14="http://schemas.microsoft.com/office/powerpoint/2010/main" val="1399755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699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4A2D-FC94-43BF-BCF6-FB2FFC457597}"/>
              </a:ext>
            </a:extLst>
          </p:cNvPr>
          <p:cNvSpPr>
            <a:spLocks noGrp="1"/>
          </p:cNvSpPr>
          <p:nvPr>
            <p:ph type="title"/>
          </p:nvPr>
        </p:nvSpPr>
        <p:spPr/>
        <p:txBody>
          <a:bodyPr/>
          <a:lstStyle/>
          <a:p>
            <a:r>
              <a:rPr lang="en-GB" dirty="0"/>
              <a:t>Video Review</a:t>
            </a:r>
          </a:p>
        </p:txBody>
      </p:sp>
      <p:sp>
        <p:nvSpPr>
          <p:cNvPr id="3" name="Content Placeholder 2">
            <a:extLst>
              <a:ext uri="{FF2B5EF4-FFF2-40B4-BE49-F238E27FC236}">
                <a16:creationId xmlns:a16="http://schemas.microsoft.com/office/drawing/2014/main" id="{D620A87D-5070-4EE3-9D85-DE2927BB208C}"/>
              </a:ext>
            </a:extLst>
          </p:cNvPr>
          <p:cNvSpPr>
            <a:spLocks noGrp="1"/>
          </p:cNvSpPr>
          <p:nvPr>
            <p:ph idx="1"/>
          </p:nvPr>
        </p:nvSpPr>
        <p:spPr/>
        <p:txBody>
          <a:bodyPr/>
          <a:lstStyle/>
          <a:p>
            <a:r>
              <a:rPr lang="en-GB" dirty="0"/>
              <a:t>What were the key learning points you identified from the video?</a:t>
            </a:r>
          </a:p>
          <a:p>
            <a:endParaRPr lang="en-GB" dirty="0"/>
          </a:p>
          <a:p>
            <a:pPr marL="0" indent="0">
              <a:buNone/>
            </a:pPr>
            <a:r>
              <a:rPr lang="en-GB" dirty="0"/>
              <a:t>Prepare to discuss these as a group.</a:t>
            </a:r>
          </a:p>
        </p:txBody>
      </p:sp>
    </p:spTree>
    <p:extLst>
      <p:ext uri="{BB962C8B-B14F-4D97-AF65-F5344CB8AC3E}">
        <p14:creationId xmlns:p14="http://schemas.microsoft.com/office/powerpoint/2010/main" val="29580035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BEEFE-9BD8-4876-8EFB-49A9148B81FA}"/>
              </a:ext>
            </a:extLst>
          </p:cNvPr>
          <p:cNvSpPr>
            <a:spLocks noGrp="1"/>
          </p:cNvSpPr>
          <p:nvPr>
            <p:ph type="title"/>
          </p:nvPr>
        </p:nvSpPr>
        <p:spPr/>
        <p:txBody>
          <a:bodyPr>
            <a:normAutofit/>
          </a:bodyPr>
          <a:lstStyle/>
          <a:p>
            <a:r>
              <a:rPr lang="en-GB" dirty="0"/>
              <a:t>Chapter 16 and Chapter 17 of the Student Yearbook, Final Year</a:t>
            </a:r>
          </a:p>
        </p:txBody>
      </p:sp>
      <p:sp>
        <p:nvSpPr>
          <p:cNvPr id="3" name="Content Placeholder 2">
            <a:extLst>
              <a:ext uri="{FF2B5EF4-FFF2-40B4-BE49-F238E27FC236}">
                <a16:creationId xmlns:a16="http://schemas.microsoft.com/office/drawing/2014/main" id="{23790DA1-F934-4493-97DC-A4B3586AC8E9}"/>
              </a:ext>
            </a:extLst>
          </p:cNvPr>
          <p:cNvSpPr>
            <a:spLocks noGrp="1"/>
          </p:cNvSpPr>
          <p:nvPr>
            <p:ph idx="1"/>
          </p:nvPr>
        </p:nvSpPr>
        <p:spPr/>
        <p:txBody>
          <a:bodyPr>
            <a:normAutofit/>
          </a:bodyPr>
          <a:lstStyle/>
          <a:p>
            <a:r>
              <a:rPr lang="en-GB" b="1" dirty="0">
                <a:solidFill>
                  <a:srgbClr val="FF00FF"/>
                </a:solidFill>
              </a:rPr>
              <a:t>In the opinion of the author, why is emotional intelligence (E.I.) so important?</a:t>
            </a:r>
          </a:p>
          <a:p>
            <a:pPr lvl="1"/>
            <a:r>
              <a:rPr lang="en-GB" b="1" dirty="0">
                <a:solidFill>
                  <a:srgbClr val="FF00FF"/>
                </a:solidFill>
              </a:rPr>
              <a:t>Provide examples to underpin your conclusions</a:t>
            </a:r>
          </a:p>
          <a:p>
            <a:pPr marL="457200" lvl="1" indent="0">
              <a:buNone/>
            </a:pPr>
            <a:endParaRPr lang="en-GB" dirty="0">
              <a:solidFill>
                <a:srgbClr val="0000CC"/>
              </a:solidFill>
            </a:endParaRPr>
          </a:p>
          <a:p>
            <a:pPr marL="57150" indent="0">
              <a:buNone/>
            </a:pPr>
            <a:r>
              <a:rPr lang="en-GB" dirty="0">
                <a:solidFill>
                  <a:srgbClr val="0000FF"/>
                </a:solidFill>
              </a:rPr>
              <a:t>Team exercise – </a:t>
            </a:r>
            <a:r>
              <a:rPr lang="en-GB" i="1" dirty="0">
                <a:solidFill>
                  <a:srgbClr val="0000FF"/>
                </a:solidFill>
              </a:rPr>
              <a:t>30 mins to respond and record your team consensus ready for discussion.</a:t>
            </a:r>
          </a:p>
        </p:txBody>
      </p:sp>
    </p:spTree>
    <p:extLst>
      <p:ext uri="{BB962C8B-B14F-4D97-AF65-F5344CB8AC3E}">
        <p14:creationId xmlns:p14="http://schemas.microsoft.com/office/powerpoint/2010/main" val="3862059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248068261"/>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Template>
  <TotalTime>12448</TotalTime>
  <Words>2685</Words>
  <Application>Microsoft Office PowerPoint</Application>
  <PresentationFormat>On-screen Show (4:3)</PresentationFormat>
  <Paragraphs>385</Paragraphs>
  <Slides>51</Slides>
  <Notes>12</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51</vt:i4>
      </vt:variant>
    </vt:vector>
  </HeadingPairs>
  <TitlesOfParts>
    <vt:vector size="58" baseType="lpstr">
      <vt:lpstr>Arial</vt:lpstr>
      <vt:lpstr>Arial</vt:lpstr>
      <vt:lpstr>Calibri</vt:lpstr>
      <vt:lpstr>Calibri Light</vt:lpstr>
      <vt:lpstr>Helvetica Neue</vt:lpstr>
      <vt:lpstr>UWTSD 200</vt:lpstr>
      <vt:lpstr>UWTSD 200 B</vt:lpstr>
      <vt:lpstr>BMSK6006 Developing Emotional Intelligence for the Workplace</vt:lpstr>
      <vt:lpstr>Research Review</vt:lpstr>
      <vt:lpstr>Agenda</vt:lpstr>
      <vt:lpstr>Module Task Assessment</vt:lpstr>
      <vt:lpstr>The Disposition Diamond</vt:lpstr>
      <vt:lpstr>The Martyr</vt:lpstr>
      <vt:lpstr>The Martyr</vt:lpstr>
      <vt:lpstr>The Moaner</vt:lpstr>
      <vt:lpstr>The Moaner</vt:lpstr>
      <vt:lpstr>The Bully</vt:lpstr>
      <vt:lpstr>The Bully</vt:lpstr>
      <vt:lpstr>The Sufferer</vt:lpstr>
      <vt:lpstr>The Sufferer</vt:lpstr>
      <vt:lpstr>The Do-Gooder</vt:lpstr>
      <vt:lpstr>The Do-Gooder</vt:lpstr>
      <vt:lpstr>The No-Hoper</vt:lpstr>
      <vt:lpstr>The No-Hoper</vt:lpstr>
      <vt:lpstr>Outside the Disposition Diamond</vt:lpstr>
      <vt:lpstr>Transactional Analysis – the 3 ego states</vt:lpstr>
      <vt:lpstr>PowerPoint Presentation</vt:lpstr>
      <vt:lpstr>PowerPoint Presentation</vt:lpstr>
      <vt:lpstr>PowerPoint Presentation</vt:lpstr>
      <vt:lpstr>Channels of Communication</vt:lpstr>
      <vt:lpstr>Channels of Communication</vt:lpstr>
      <vt:lpstr>Communication Channels</vt:lpstr>
      <vt:lpstr>Communication Channels</vt:lpstr>
      <vt:lpstr>Effective communications…</vt:lpstr>
      <vt:lpstr>Putting it Together</vt:lpstr>
      <vt:lpstr>Main Uses of our Ego States</vt:lpstr>
      <vt:lpstr>So, How can a Grasp of TA Help Us?</vt:lpstr>
      <vt:lpstr>Q. Why Emotional Intelligence?</vt:lpstr>
      <vt:lpstr>Some Key Concepts</vt:lpstr>
      <vt:lpstr>70:20:10</vt:lpstr>
      <vt:lpstr>The Learning Cycle – 5E Model</vt:lpstr>
      <vt:lpstr>Developed further</vt:lpstr>
      <vt:lpstr>Psychological Dimensions of EQ</vt:lpstr>
      <vt:lpstr>Major Relationship Management Challenges</vt:lpstr>
      <vt:lpstr>Major Elements in Human Relations</vt:lpstr>
      <vt:lpstr>Key Concepts – Organisational Performance!</vt:lpstr>
      <vt:lpstr>Workforce Development &amp; Business Performance </vt:lpstr>
      <vt:lpstr>EFQM - Fundamental Concepts</vt:lpstr>
      <vt:lpstr>EFQM Business Excellence Model</vt:lpstr>
      <vt:lpstr>Another Perspective</vt:lpstr>
      <vt:lpstr>PowerPoint Presentation</vt:lpstr>
      <vt:lpstr>Another view: Vision to Performance</vt:lpstr>
      <vt:lpstr>Developing Others</vt:lpstr>
      <vt:lpstr>Video Exercise</vt:lpstr>
      <vt:lpstr>Emotional Intelligence </vt:lpstr>
      <vt:lpstr>Video Review</vt:lpstr>
      <vt:lpstr>Chapter 16 and Chapter 17 of the Student Yearbook, Final Year</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31</cp:revision>
  <dcterms:created xsi:type="dcterms:W3CDTF">2015-03-03T13:29:53Z</dcterms:created>
  <dcterms:modified xsi:type="dcterms:W3CDTF">2023-02-11T23:30:06Z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