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9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0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9" r:id="rId4"/>
    <p:sldId id="264" r:id="rId5"/>
    <p:sldId id="266" r:id="rId6"/>
    <p:sldId id="268" r:id="rId7"/>
    <p:sldId id="269" r:id="rId8"/>
    <p:sldId id="275" r:id="rId9"/>
    <p:sldId id="271" r:id="rId10"/>
    <p:sldId id="272" r:id="rId11"/>
    <p:sldId id="273" r:id="rId12"/>
    <p:sldId id="274" r:id="rId13"/>
    <p:sldId id="276" r:id="rId14"/>
    <p:sldId id="277" r:id="rId15"/>
    <p:sldId id="27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3" autoAdjust="0"/>
    <p:restoredTop sz="75696" autoAdjust="0"/>
  </p:normalViewPr>
  <p:slideViewPr>
    <p:cSldViewPr snapToGrid="0">
      <p:cViewPr varScale="1">
        <p:scale>
          <a:sx n="54" d="100"/>
          <a:sy n="54" d="100"/>
        </p:scale>
        <p:origin x="136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en-GB"/>
              <a:t>Social Media Followers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Instagram followers</c:v>
                </c:pt>
              </c:strCache>
            </c:strRef>
          </c:tx>
          <c:spPr>
            <a:ln w="34925" cap="rnd">
              <a:solidFill>
                <a:schemeClr val="accent1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none"/>
          </c:marker>
          <c:trendline>
            <c:spPr>
              <a:ln w="19050" cap="rnd">
                <a:solidFill>
                  <a:schemeClr val="accent1"/>
                </a:solidFill>
              </a:ln>
              <a:effectLst/>
            </c:spPr>
            <c:trendlineType val="linear"/>
            <c:forward val="2"/>
            <c:dispRSqr val="0"/>
            <c:dispEq val="0"/>
          </c:trendline>
          <c:cat>
            <c:numRef>
              <c:f>Sheet1!$A$2:$A$7</c:f>
              <c:numCache>
                <c:formatCode>General</c:formatCode>
                <c:ptCount val="6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</c:numCache>
            </c:numRef>
          </c:cat>
          <c:val>
            <c:numRef>
              <c:f>Sheet1!$B$2:$B$7</c:f>
              <c:numCache>
                <c:formatCode>General</c:formatCode>
                <c:ptCount val="6"/>
                <c:pt idx="0">
                  <c:v>88</c:v>
                </c:pt>
                <c:pt idx="1">
                  <c:v>176</c:v>
                </c:pt>
                <c:pt idx="2">
                  <c:v>264</c:v>
                </c:pt>
                <c:pt idx="3">
                  <c:v>352</c:v>
                </c:pt>
                <c:pt idx="4">
                  <c:v>440</c:v>
                </c:pt>
                <c:pt idx="5">
                  <c:v>526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AECE-4B9B-B466-34B65807BA1E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Facebook followers</c:v>
                </c:pt>
              </c:strCache>
            </c:strRef>
          </c:tx>
          <c:spPr>
            <a:ln w="34925" cap="rnd">
              <a:solidFill>
                <a:schemeClr val="accent2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none"/>
          </c:marker>
          <c:trendline>
            <c:spPr>
              <a:ln w="19050" cap="rnd">
                <a:solidFill>
                  <a:schemeClr val="accent2"/>
                </a:solidFill>
              </a:ln>
              <a:effectLst/>
            </c:spPr>
            <c:trendlineType val="linear"/>
            <c:forward val="2"/>
            <c:dispRSqr val="0"/>
            <c:dispEq val="0"/>
          </c:trendline>
          <c:cat>
            <c:numRef>
              <c:f>Sheet1!$A$2:$A$7</c:f>
              <c:numCache>
                <c:formatCode>General</c:formatCode>
                <c:ptCount val="6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</c:numCache>
            </c:numRef>
          </c:cat>
          <c:val>
            <c:numRef>
              <c:f>Sheet1!$C$2:$C$7</c:f>
              <c:numCache>
                <c:formatCode>General</c:formatCode>
                <c:ptCount val="6"/>
                <c:pt idx="0">
                  <c:v>36</c:v>
                </c:pt>
                <c:pt idx="1">
                  <c:v>77</c:v>
                </c:pt>
                <c:pt idx="2">
                  <c:v>117</c:v>
                </c:pt>
                <c:pt idx="3">
                  <c:v>157</c:v>
                </c:pt>
                <c:pt idx="4">
                  <c:v>197</c:v>
                </c:pt>
                <c:pt idx="5">
                  <c:v>212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AECE-4B9B-B466-34B65807BA1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780149903"/>
        <c:axId val="1557704911"/>
      </c:lineChart>
      <c:catAx>
        <c:axId val="1780149903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197" b="1" i="0" u="none" strike="noStrike" kern="1200" cap="all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Months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197" b="1" i="0" u="none" strike="noStrike" kern="1200" cap="all" baseline="0">
                  <a:solidFill>
                    <a:schemeClr val="lt1">
                      <a:lumMod val="8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lt1">
                <a:lumMod val="95000"/>
                <a:alpha val="10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557704911"/>
        <c:crosses val="autoZero"/>
        <c:auto val="1"/>
        <c:lblAlgn val="ctr"/>
        <c:lblOffset val="100"/>
        <c:noMultiLvlLbl val="0"/>
      </c:catAx>
      <c:valAx>
        <c:axId val="155770491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97" b="1" i="0" u="none" strike="noStrike" kern="1200" cap="all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Followers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97" b="1" i="0" u="none" strike="noStrike" kern="1200" cap="all" baseline="0">
                  <a:solidFill>
                    <a:schemeClr val="lt1">
                      <a:lumMod val="8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80149903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ln w="34925" cap="rnd">
              <a:solidFill>
                <a:schemeClr val="accent1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none"/>
          </c:marker>
          <c:trendline>
            <c:spPr>
              <a:ln w="19050" cap="rnd">
                <a:solidFill>
                  <a:schemeClr val="accent1"/>
                </a:solidFill>
              </a:ln>
              <a:effectLst/>
            </c:spPr>
            <c:trendlineType val="linear"/>
            <c:forward val="2"/>
            <c:dispRSqr val="0"/>
            <c:dispEq val="0"/>
          </c:trendline>
          <c:cat>
            <c:numRef>
              <c:f>Sheet1!$A$2:$A$7</c:f>
              <c:numCache>
                <c:formatCode>General</c:formatCode>
                <c:ptCount val="6"/>
                <c:pt idx="0">
                  <c:v>1</c:v>
                </c:pt>
                <c:pt idx="1">
                  <c:v>2</c:v>
                </c:pt>
                <c:pt idx="2">
                  <c:v>3</c:v>
                </c:pt>
                <c:pt idx="3">
                  <c:v>4</c:v>
                </c:pt>
                <c:pt idx="4">
                  <c:v>5</c:v>
                </c:pt>
                <c:pt idx="5">
                  <c:v>6</c:v>
                </c:pt>
              </c:numCache>
            </c:numRef>
          </c:cat>
          <c:val>
            <c:numRef>
              <c:f>Sheet1!$B$2:$B$7</c:f>
              <c:numCache>
                <c:formatCode>General</c:formatCode>
                <c:ptCount val="6"/>
                <c:pt idx="0">
                  <c:v>3</c:v>
                </c:pt>
                <c:pt idx="1">
                  <c:v>7</c:v>
                </c:pt>
                <c:pt idx="2">
                  <c:v>11</c:v>
                </c:pt>
                <c:pt idx="3">
                  <c:v>13</c:v>
                </c:pt>
                <c:pt idx="4">
                  <c:v>16</c:v>
                </c:pt>
                <c:pt idx="5">
                  <c:v>20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F5DD-4C63-95C1-EF6D3705C2C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1496749087"/>
        <c:axId val="1782807951"/>
      </c:lineChart>
      <c:catAx>
        <c:axId val="1496749087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197" b="1" i="0" u="none" strike="noStrike" kern="1200" cap="all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Months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197" b="1" i="0" u="none" strike="noStrike" kern="1200" cap="all" baseline="0">
                  <a:solidFill>
                    <a:schemeClr val="lt1">
                      <a:lumMod val="8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lt1">
                <a:lumMod val="95000"/>
                <a:alpha val="10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782807951"/>
        <c:crosses val="autoZero"/>
        <c:auto val="1"/>
        <c:lblAlgn val="ctr"/>
        <c:lblOffset val="100"/>
        <c:noMultiLvlLbl val="0"/>
      </c:catAx>
      <c:valAx>
        <c:axId val="178280795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97" b="1" i="0" u="none" strike="noStrike" kern="1200" cap="all" baseline="0">
                    <a:solidFill>
                      <a:schemeClr val="lt1">
                        <a:lumMod val="8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Followers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97" b="1" i="0" u="none" strike="noStrike" kern="1200" cap="all" baseline="0">
                  <a:solidFill>
                    <a:schemeClr val="lt1">
                      <a:lumMod val="8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9674908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33">
  <cs:axisTitle>
    <cs:lnRef idx="0"/>
    <cs:fillRef idx="0"/>
    <cs:effectRef idx="0"/>
    <cs:fontRef idx="minor">
      <a:schemeClr val="lt1">
        <a:lumMod val="85000"/>
      </a:schemeClr>
    </cs:fontRef>
    <cs:defRPr sz="1197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 kern="1200"/>
  </cs:chartArea>
  <cs:dataLabel>
    <cs:lnRef idx="0"/>
    <cs:fillRef idx="0"/>
    <cs:effectRef idx="0"/>
    <cs:fontRef idx="minor">
      <a:schemeClr val="lt1">
        <a:lumMod val="8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1197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1197" kern="1200"/>
  </cs:valueAxis>
  <cs:wall>
    <cs:lnRef idx="0"/>
    <cs:fillRef idx="0"/>
    <cs:effectRef idx="0"/>
    <cs:fontRef idx="minor">
      <a:schemeClr val="tx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33">
  <cs:axisTitle>
    <cs:lnRef idx="0"/>
    <cs:fillRef idx="0"/>
    <cs:effectRef idx="0"/>
    <cs:fontRef idx="minor">
      <a:schemeClr val="lt1">
        <a:lumMod val="85000"/>
      </a:schemeClr>
    </cs:fontRef>
    <cs:defRPr sz="1197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 kern="1200"/>
  </cs:chartArea>
  <cs:dataLabel>
    <cs:lnRef idx="0"/>
    <cs:fillRef idx="0"/>
    <cs:effectRef idx="0"/>
    <cs:fontRef idx="minor">
      <a:schemeClr val="lt1">
        <a:lumMod val="8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1197" kern="1200"/>
  </cs:legend>
  <cs:plotArea>
    <cs:lnRef idx="0"/>
    <cs:fillRef idx="0"/>
    <cs:effectRef idx="0"/>
    <cs:fontRef idx="minor">
      <a:schemeClr val="tx1"/>
    </cs:fontRef>
  </cs:plotArea>
  <cs:plotArea3D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1197" kern="1200"/>
  </cs:valueAxis>
  <cs:wall>
    <cs:lnRef idx="0"/>
    <cs:fillRef idx="0"/>
    <cs:effectRef idx="0"/>
    <cs:fontRef idx="minor">
      <a:schemeClr val="tx1"/>
    </cs:fontRef>
  </cs:wall>
</cs:chartStyle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image" Target="../media/image1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image" Target="../media/image15.jp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image" Target="../media/image18.jp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image" Target="../media/image1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image" Target="../media/image15.jp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image" Target="../media/image18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1CBB6C-3996-4B77-AC12-C87CAC7BFDD0}" type="doc">
      <dgm:prSet loTypeId="urn:microsoft.com/office/officeart/2005/8/layout/hProcess3" loCatId="process" qsTypeId="urn:microsoft.com/office/officeart/2005/8/quickstyle/3d5" qsCatId="3D" csTypeId="urn:microsoft.com/office/officeart/2005/8/colors/colorful1" csCatId="colorful" phldr="1"/>
      <dgm:spPr/>
    </dgm:pt>
    <dgm:pt modelId="{486C61D6-5D59-41D5-9C2C-93749AE16905}">
      <dgm:prSet phldrT="[Text]"/>
      <dgm:spPr/>
      <dgm:t>
        <a:bodyPr/>
        <a:lstStyle/>
        <a:p>
          <a:r>
            <a:rPr lang="en-GB" dirty="0"/>
            <a:t>Attract customers</a:t>
          </a:r>
        </a:p>
      </dgm:t>
    </dgm:pt>
    <dgm:pt modelId="{F786F141-82F4-44DB-A48C-39692FB16F97}" type="parTrans" cxnId="{EB2B281E-E42F-4552-8D50-3124D2134315}">
      <dgm:prSet/>
      <dgm:spPr/>
      <dgm:t>
        <a:bodyPr/>
        <a:lstStyle/>
        <a:p>
          <a:endParaRPr lang="en-GB"/>
        </a:p>
      </dgm:t>
    </dgm:pt>
    <dgm:pt modelId="{3BBAE529-FAD8-495D-A89B-B17B52F881E6}" type="sibTrans" cxnId="{EB2B281E-E42F-4552-8D50-3124D2134315}">
      <dgm:prSet/>
      <dgm:spPr/>
      <dgm:t>
        <a:bodyPr/>
        <a:lstStyle/>
        <a:p>
          <a:endParaRPr lang="en-GB"/>
        </a:p>
      </dgm:t>
    </dgm:pt>
    <dgm:pt modelId="{C9375027-41BA-4500-906F-4DBF2EC8A914}">
      <dgm:prSet phldrT="[Text]"/>
      <dgm:spPr/>
      <dgm:t>
        <a:bodyPr/>
        <a:lstStyle/>
        <a:p>
          <a:r>
            <a:rPr lang="en-GB" dirty="0"/>
            <a:t>Expand into niche markets</a:t>
          </a:r>
        </a:p>
      </dgm:t>
    </dgm:pt>
    <dgm:pt modelId="{74795273-CB01-44D8-93C1-63907D77217D}" type="parTrans" cxnId="{87FB37BB-2586-4BA0-91B5-2F8EAFCDA1E9}">
      <dgm:prSet/>
      <dgm:spPr/>
      <dgm:t>
        <a:bodyPr/>
        <a:lstStyle/>
        <a:p>
          <a:endParaRPr lang="en-GB"/>
        </a:p>
      </dgm:t>
    </dgm:pt>
    <dgm:pt modelId="{9341F30C-0C3C-4ECE-8FD7-0AF6836984C0}" type="sibTrans" cxnId="{87FB37BB-2586-4BA0-91B5-2F8EAFCDA1E9}">
      <dgm:prSet/>
      <dgm:spPr/>
      <dgm:t>
        <a:bodyPr/>
        <a:lstStyle/>
        <a:p>
          <a:endParaRPr lang="en-GB"/>
        </a:p>
      </dgm:t>
    </dgm:pt>
    <dgm:pt modelId="{DEFCAFE6-F699-4657-B33F-3B44D2DF983C}">
      <dgm:prSet phldrT="[Text]"/>
      <dgm:spPr/>
      <dgm:t>
        <a:bodyPr/>
        <a:lstStyle/>
        <a:p>
          <a:r>
            <a:rPr lang="en-GB" dirty="0"/>
            <a:t>Commercial premises</a:t>
          </a:r>
        </a:p>
      </dgm:t>
    </dgm:pt>
    <dgm:pt modelId="{E147B63F-C3A0-4B93-A7A6-2257E08D4079}" type="parTrans" cxnId="{F3103FFB-9516-4FDF-A41B-09667780A75D}">
      <dgm:prSet/>
      <dgm:spPr/>
      <dgm:t>
        <a:bodyPr/>
        <a:lstStyle/>
        <a:p>
          <a:endParaRPr lang="en-GB"/>
        </a:p>
      </dgm:t>
    </dgm:pt>
    <dgm:pt modelId="{3A4A8916-DCFF-4C30-A43F-BA8A8228F67E}" type="sibTrans" cxnId="{F3103FFB-9516-4FDF-A41B-09667780A75D}">
      <dgm:prSet/>
      <dgm:spPr/>
      <dgm:t>
        <a:bodyPr/>
        <a:lstStyle/>
        <a:p>
          <a:endParaRPr lang="en-GB"/>
        </a:p>
      </dgm:t>
    </dgm:pt>
    <dgm:pt modelId="{867D38F0-AED2-4115-BF03-7C8CA3F1D0F6}" type="pres">
      <dgm:prSet presAssocID="{471CBB6C-3996-4B77-AC12-C87CAC7BFDD0}" presName="Name0" presStyleCnt="0">
        <dgm:presLayoutVars>
          <dgm:dir/>
          <dgm:animLvl val="lvl"/>
          <dgm:resizeHandles val="exact"/>
        </dgm:presLayoutVars>
      </dgm:prSet>
      <dgm:spPr/>
    </dgm:pt>
    <dgm:pt modelId="{ABBE4348-A208-460D-AF7F-E0D9F1AF172B}" type="pres">
      <dgm:prSet presAssocID="{471CBB6C-3996-4B77-AC12-C87CAC7BFDD0}" presName="dummy" presStyleCnt="0"/>
      <dgm:spPr/>
    </dgm:pt>
    <dgm:pt modelId="{0F6F8AAE-1516-4E95-8AB5-A2C5728C33A8}" type="pres">
      <dgm:prSet presAssocID="{471CBB6C-3996-4B77-AC12-C87CAC7BFDD0}" presName="linH" presStyleCnt="0"/>
      <dgm:spPr/>
    </dgm:pt>
    <dgm:pt modelId="{214B49D5-64B5-4319-B296-17CA3DD6C145}" type="pres">
      <dgm:prSet presAssocID="{471CBB6C-3996-4B77-AC12-C87CAC7BFDD0}" presName="padding1" presStyleCnt="0"/>
      <dgm:spPr/>
    </dgm:pt>
    <dgm:pt modelId="{6E2C54C0-C5E1-4C3F-8786-7A2960894E47}" type="pres">
      <dgm:prSet presAssocID="{486C61D6-5D59-41D5-9C2C-93749AE16905}" presName="linV" presStyleCnt="0"/>
      <dgm:spPr/>
    </dgm:pt>
    <dgm:pt modelId="{978CA19E-C594-4D6C-B973-148F2E5AF34E}" type="pres">
      <dgm:prSet presAssocID="{486C61D6-5D59-41D5-9C2C-93749AE16905}" presName="spVertical1" presStyleCnt="0"/>
      <dgm:spPr/>
    </dgm:pt>
    <dgm:pt modelId="{D2CD7FA1-A1F8-4526-8F3F-B9C914133BDB}" type="pres">
      <dgm:prSet presAssocID="{486C61D6-5D59-41D5-9C2C-93749AE16905}" presName="parTx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1209B6A3-6122-4E9A-8720-4D0C9B4AF881}" type="pres">
      <dgm:prSet presAssocID="{486C61D6-5D59-41D5-9C2C-93749AE16905}" presName="spVertical2" presStyleCnt="0"/>
      <dgm:spPr/>
    </dgm:pt>
    <dgm:pt modelId="{DD4AB282-2266-4964-A317-4D2E694AC0B0}" type="pres">
      <dgm:prSet presAssocID="{486C61D6-5D59-41D5-9C2C-93749AE16905}" presName="spVertical3" presStyleCnt="0"/>
      <dgm:spPr/>
    </dgm:pt>
    <dgm:pt modelId="{57733CC6-19B7-43EF-83E8-A6728B4012E9}" type="pres">
      <dgm:prSet presAssocID="{3BBAE529-FAD8-495D-A89B-B17B52F881E6}" presName="space" presStyleCnt="0"/>
      <dgm:spPr/>
    </dgm:pt>
    <dgm:pt modelId="{B0793E45-99AA-4A85-8D69-55B24DE43751}" type="pres">
      <dgm:prSet presAssocID="{C9375027-41BA-4500-906F-4DBF2EC8A914}" presName="linV" presStyleCnt="0"/>
      <dgm:spPr/>
    </dgm:pt>
    <dgm:pt modelId="{AF4A51C2-55F4-4313-A975-B2189536B1B7}" type="pres">
      <dgm:prSet presAssocID="{C9375027-41BA-4500-906F-4DBF2EC8A914}" presName="spVertical1" presStyleCnt="0"/>
      <dgm:spPr/>
    </dgm:pt>
    <dgm:pt modelId="{98F7DD34-F749-46CA-9E74-6C8FB12CD002}" type="pres">
      <dgm:prSet presAssocID="{C9375027-41BA-4500-906F-4DBF2EC8A914}" presName="parTx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92A459BB-7849-41D6-B017-B107CC0A2B8F}" type="pres">
      <dgm:prSet presAssocID="{C9375027-41BA-4500-906F-4DBF2EC8A914}" presName="spVertical2" presStyleCnt="0"/>
      <dgm:spPr/>
    </dgm:pt>
    <dgm:pt modelId="{5F64CC88-0C5A-4DD6-8421-6147927910FE}" type="pres">
      <dgm:prSet presAssocID="{C9375027-41BA-4500-906F-4DBF2EC8A914}" presName="spVertical3" presStyleCnt="0"/>
      <dgm:spPr/>
    </dgm:pt>
    <dgm:pt modelId="{DB8F7791-1B77-4BA7-9BEC-9AE071C10A44}" type="pres">
      <dgm:prSet presAssocID="{9341F30C-0C3C-4ECE-8FD7-0AF6836984C0}" presName="space" presStyleCnt="0"/>
      <dgm:spPr/>
    </dgm:pt>
    <dgm:pt modelId="{AE8C072C-3968-4663-A28F-EE721F50AD16}" type="pres">
      <dgm:prSet presAssocID="{DEFCAFE6-F699-4657-B33F-3B44D2DF983C}" presName="linV" presStyleCnt="0"/>
      <dgm:spPr/>
    </dgm:pt>
    <dgm:pt modelId="{708755EF-2DCC-46BE-BD93-376589F28B3C}" type="pres">
      <dgm:prSet presAssocID="{DEFCAFE6-F699-4657-B33F-3B44D2DF983C}" presName="spVertical1" presStyleCnt="0"/>
      <dgm:spPr/>
    </dgm:pt>
    <dgm:pt modelId="{E6E7F9B3-A1A8-41C8-8856-CE4F6A470451}" type="pres">
      <dgm:prSet presAssocID="{DEFCAFE6-F699-4657-B33F-3B44D2DF983C}" presName="parTx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23EAC099-3593-40ED-AA9A-28983F2100C6}" type="pres">
      <dgm:prSet presAssocID="{DEFCAFE6-F699-4657-B33F-3B44D2DF983C}" presName="spVertical2" presStyleCnt="0"/>
      <dgm:spPr/>
    </dgm:pt>
    <dgm:pt modelId="{824B129A-311D-4785-90CD-D5B936D7B59A}" type="pres">
      <dgm:prSet presAssocID="{DEFCAFE6-F699-4657-B33F-3B44D2DF983C}" presName="spVertical3" presStyleCnt="0"/>
      <dgm:spPr/>
    </dgm:pt>
    <dgm:pt modelId="{A38BF940-D0F9-46D1-9C74-58BA5070D304}" type="pres">
      <dgm:prSet presAssocID="{471CBB6C-3996-4B77-AC12-C87CAC7BFDD0}" presName="padding2" presStyleCnt="0"/>
      <dgm:spPr/>
    </dgm:pt>
    <dgm:pt modelId="{D63E6B3C-C594-4AD1-8733-C87FBD245F84}" type="pres">
      <dgm:prSet presAssocID="{471CBB6C-3996-4B77-AC12-C87CAC7BFDD0}" presName="negArrow" presStyleCnt="0"/>
      <dgm:spPr/>
    </dgm:pt>
    <dgm:pt modelId="{D59E026C-DB38-4D59-B7C7-8355E8C6565E}" type="pres">
      <dgm:prSet presAssocID="{471CBB6C-3996-4B77-AC12-C87CAC7BFDD0}" presName="backgroundArrow" presStyleLbl="node1" presStyleIdx="0" presStyleCnt="1"/>
      <dgm:spPr/>
    </dgm:pt>
  </dgm:ptLst>
  <dgm:cxnLst>
    <dgm:cxn modelId="{EB2B281E-E42F-4552-8D50-3124D2134315}" srcId="{471CBB6C-3996-4B77-AC12-C87CAC7BFDD0}" destId="{486C61D6-5D59-41D5-9C2C-93749AE16905}" srcOrd="0" destOrd="0" parTransId="{F786F141-82F4-44DB-A48C-39692FB16F97}" sibTransId="{3BBAE529-FAD8-495D-A89B-B17B52F881E6}"/>
    <dgm:cxn modelId="{D5461840-BD17-45E3-8D59-C08C0BFA32E3}" type="presOf" srcId="{486C61D6-5D59-41D5-9C2C-93749AE16905}" destId="{D2CD7FA1-A1F8-4526-8F3F-B9C914133BDB}" srcOrd="0" destOrd="0" presId="urn:microsoft.com/office/officeart/2005/8/layout/hProcess3"/>
    <dgm:cxn modelId="{8320195F-9E0D-4B24-BE2A-455847D1BE1C}" type="presOf" srcId="{C9375027-41BA-4500-906F-4DBF2EC8A914}" destId="{98F7DD34-F749-46CA-9E74-6C8FB12CD002}" srcOrd="0" destOrd="0" presId="urn:microsoft.com/office/officeart/2005/8/layout/hProcess3"/>
    <dgm:cxn modelId="{5CB9F77B-5578-4194-9013-9EEEEFBDC818}" type="presOf" srcId="{471CBB6C-3996-4B77-AC12-C87CAC7BFDD0}" destId="{867D38F0-AED2-4115-BF03-7C8CA3F1D0F6}" srcOrd="0" destOrd="0" presId="urn:microsoft.com/office/officeart/2005/8/layout/hProcess3"/>
    <dgm:cxn modelId="{87FB37BB-2586-4BA0-91B5-2F8EAFCDA1E9}" srcId="{471CBB6C-3996-4B77-AC12-C87CAC7BFDD0}" destId="{C9375027-41BA-4500-906F-4DBF2EC8A914}" srcOrd="1" destOrd="0" parTransId="{74795273-CB01-44D8-93C1-63907D77217D}" sibTransId="{9341F30C-0C3C-4ECE-8FD7-0AF6836984C0}"/>
    <dgm:cxn modelId="{9774EAC1-4564-4208-B5EA-E6ECB1997A5F}" type="presOf" srcId="{DEFCAFE6-F699-4657-B33F-3B44D2DF983C}" destId="{E6E7F9B3-A1A8-41C8-8856-CE4F6A470451}" srcOrd="0" destOrd="0" presId="urn:microsoft.com/office/officeart/2005/8/layout/hProcess3"/>
    <dgm:cxn modelId="{F3103FFB-9516-4FDF-A41B-09667780A75D}" srcId="{471CBB6C-3996-4B77-AC12-C87CAC7BFDD0}" destId="{DEFCAFE6-F699-4657-B33F-3B44D2DF983C}" srcOrd="2" destOrd="0" parTransId="{E147B63F-C3A0-4B93-A7A6-2257E08D4079}" sibTransId="{3A4A8916-DCFF-4C30-A43F-BA8A8228F67E}"/>
    <dgm:cxn modelId="{B3CD962D-7066-45BB-9CC6-2DCA30F2B582}" type="presParOf" srcId="{867D38F0-AED2-4115-BF03-7C8CA3F1D0F6}" destId="{ABBE4348-A208-460D-AF7F-E0D9F1AF172B}" srcOrd="0" destOrd="0" presId="urn:microsoft.com/office/officeart/2005/8/layout/hProcess3"/>
    <dgm:cxn modelId="{362F1ED2-81CF-4179-B7A3-25019D191C11}" type="presParOf" srcId="{867D38F0-AED2-4115-BF03-7C8CA3F1D0F6}" destId="{0F6F8AAE-1516-4E95-8AB5-A2C5728C33A8}" srcOrd="1" destOrd="0" presId="urn:microsoft.com/office/officeart/2005/8/layout/hProcess3"/>
    <dgm:cxn modelId="{995FD15E-DCAC-4B9D-BE43-06F3D8BEE807}" type="presParOf" srcId="{0F6F8AAE-1516-4E95-8AB5-A2C5728C33A8}" destId="{214B49D5-64B5-4319-B296-17CA3DD6C145}" srcOrd="0" destOrd="0" presId="urn:microsoft.com/office/officeart/2005/8/layout/hProcess3"/>
    <dgm:cxn modelId="{DDF131A0-345C-4A30-93EC-58256A28D9BF}" type="presParOf" srcId="{0F6F8AAE-1516-4E95-8AB5-A2C5728C33A8}" destId="{6E2C54C0-C5E1-4C3F-8786-7A2960894E47}" srcOrd="1" destOrd="0" presId="urn:microsoft.com/office/officeart/2005/8/layout/hProcess3"/>
    <dgm:cxn modelId="{AE18A7E3-2ED2-4CE7-BDFF-0C9923CB647F}" type="presParOf" srcId="{6E2C54C0-C5E1-4C3F-8786-7A2960894E47}" destId="{978CA19E-C594-4D6C-B973-148F2E5AF34E}" srcOrd="0" destOrd="0" presId="urn:microsoft.com/office/officeart/2005/8/layout/hProcess3"/>
    <dgm:cxn modelId="{39ADCC06-140F-4E21-80CE-ABE14AEEA3A1}" type="presParOf" srcId="{6E2C54C0-C5E1-4C3F-8786-7A2960894E47}" destId="{D2CD7FA1-A1F8-4526-8F3F-B9C914133BDB}" srcOrd="1" destOrd="0" presId="urn:microsoft.com/office/officeart/2005/8/layout/hProcess3"/>
    <dgm:cxn modelId="{C356BB60-EC3D-472A-8874-C607892BD457}" type="presParOf" srcId="{6E2C54C0-C5E1-4C3F-8786-7A2960894E47}" destId="{1209B6A3-6122-4E9A-8720-4D0C9B4AF881}" srcOrd="2" destOrd="0" presId="urn:microsoft.com/office/officeart/2005/8/layout/hProcess3"/>
    <dgm:cxn modelId="{E54CC72E-1A2D-4B7C-97D1-D09A000C5611}" type="presParOf" srcId="{6E2C54C0-C5E1-4C3F-8786-7A2960894E47}" destId="{DD4AB282-2266-4964-A317-4D2E694AC0B0}" srcOrd="3" destOrd="0" presId="urn:microsoft.com/office/officeart/2005/8/layout/hProcess3"/>
    <dgm:cxn modelId="{66BD6DD7-D6CF-490A-8093-126B4654C057}" type="presParOf" srcId="{0F6F8AAE-1516-4E95-8AB5-A2C5728C33A8}" destId="{57733CC6-19B7-43EF-83E8-A6728B4012E9}" srcOrd="2" destOrd="0" presId="urn:microsoft.com/office/officeart/2005/8/layout/hProcess3"/>
    <dgm:cxn modelId="{F0C5DD9C-CE1F-4479-8B24-AC4562A126D5}" type="presParOf" srcId="{0F6F8AAE-1516-4E95-8AB5-A2C5728C33A8}" destId="{B0793E45-99AA-4A85-8D69-55B24DE43751}" srcOrd="3" destOrd="0" presId="urn:microsoft.com/office/officeart/2005/8/layout/hProcess3"/>
    <dgm:cxn modelId="{F2DBA269-B7C5-4B25-9A3E-4EBC3CBA894A}" type="presParOf" srcId="{B0793E45-99AA-4A85-8D69-55B24DE43751}" destId="{AF4A51C2-55F4-4313-A975-B2189536B1B7}" srcOrd="0" destOrd="0" presId="urn:microsoft.com/office/officeart/2005/8/layout/hProcess3"/>
    <dgm:cxn modelId="{B2F868A7-87DC-4640-BF43-680B5516B118}" type="presParOf" srcId="{B0793E45-99AA-4A85-8D69-55B24DE43751}" destId="{98F7DD34-F749-46CA-9E74-6C8FB12CD002}" srcOrd="1" destOrd="0" presId="urn:microsoft.com/office/officeart/2005/8/layout/hProcess3"/>
    <dgm:cxn modelId="{3E7B2393-A053-464B-B373-959DA66D1EF1}" type="presParOf" srcId="{B0793E45-99AA-4A85-8D69-55B24DE43751}" destId="{92A459BB-7849-41D6-B017-B107CC0A2B8F}" srcOrd="2" destOrd="0" presId="urn:microsoft.com/office/officeart/2005/8/layout/hProcess3"/>
    <dgm:cxn modelId="{5CC546B8-3B13-47F3-8CB1-D448EDB3CE13}" type="presParOf" srcId="{B0793E45-99AA-4A85-8D69-55B24DE43751}" destId="{5F64CC88-0C5A-4DD6-8421-6147927910FE}" srcOrd="3" destOrd="0" presId="urn:microsoft.com/office/officeart/2005/8/layout/hProcess3"/>
    <dgm:cxn modelId="{25864E4B-14AA-4939-9B6D-FD9B12F74DAA}" type="presParOf" srcId="{0F6F8AAE-1516-4E95-8AB5-A2C5728C33A8}" destId="{DB8F7791-1B77-4BA7-9BEC-9AE071C10A44}" srcOrd="4" destOrd="0" presId="urn:microsoft.com/office/officeart/2005/8/layout/hProcess3"/>
    <dgm:cxn modelId="{49C2B909-6694-4040-9892-334C38C0D7C1}" type="presParOf" srcId="{0F6F8AAE-1516-4E95-8AB5-A2C5728C33A8}" destId="{AE8C072C-3968-4663-A28F-EE721F50AD16}" srcOrd="5" destOrd="0" presId="urn:microsoft.com/office/officeart/2005/8/layout/hProcess3"/>
    <dgm:cxn modelId="{1A4ED665-89E9-41B0-B205-B270F2E053B6}" type="presParOf" srcId="{AE8C072C-3968-4663-A28F-EE721F50AD16}" destId="{708755EF-2DCC-46BE-BD93-376589F28B3C}" srcOrd="0" destOrd="0" presId="urn:microsoft.com/office/officeart/2005/8/layout/hProcess3"/>
    <dgm:cxn modelId="{471C5326-9AB7-4DB9-BBD8-6D11C438F38C}" type="presParOf" srcId="{AE8C072C-3968-4663-A28F-EE721F50AD16}" destId="{E6E7F9B3-A1A8-41C8-8856-CE4F6A470451}" srcOrd="1" destOrd="0" presId="urn:microsoft.com/office/officeart/2005/8/layout/hProcess3"/>
    <dgm:cxn modelId="{09D6B3DB-5E7A-4659-8EAA-D91D049E3EE6}" type="presParOf" srcId="{AE8C072C-3968-4663-A28F-EE721F50AD16}" destId="{23EAC099-3593-40ED-AA9A-28983F2100C6}" srcOrd="2" destOrd="0" presId="urn:microsoft.com/office/officeart/2005/8/layout/hProcess3"/>
    <dgm:cxn modelId="{B3D3756F-65C0-4830-B495-853D66E147CD}" type="presParOf" srcId="{AE8C072C-3968-4663-A28F-EE721F50AD16}" destId="{824B129A-311D-4785-90CD-D5B936D7B59A}" srcOrd="3" destOrd="0" presId="urn:microsoft.com/office/officeart/2005/8/layout/hProcess3"/>
    <dgm:cxn modelId="{3B0BA23D-24C1-416C-AA96-EFEE37850647}" type="presParOf" srcId="{0F6F8AAE-1516-4E95-8AB5-A2C5728C33A8}" destId="{A38BF940-D0F9-46D1-9C74-58BA5070D304}" srcOrd="6" destOrd="0" presId="urn:microsoft.com/office/officeart/2005/8/layout/hProcess3"/>
    <dgm:cxn modelId="{EF3E8BFB-6FF4-449A-86D8-91C084127675}" type="presParOf" srcId="{0F6F8AAE-1516-4E95-8AB5-A2C5728C33A8}" destId="{D63E6B3C-C594-4AD1-8733-C87FBD245F84}" srcOrd="7" destOrd="0" presId="urn:microsoft.com/office/officeart/2005/8/layout/hProcess3"/>
    <dgm:cxn modelId="{E1DAB95D-6AC8-4610-ABFE-7E5783C7F3B8}" type="presParOf" srcId="{0F6F8AAE-1516-4E95-8AB5-A2C5728C33A8}" destId="{D59E026C-DB38-4D59-B7C7-8355E8C6565E}" srcOrd="8" destOrd="0" presId="urn:microsoft.com/office/officeart/2005/8/layout/hProcess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56903D-9D28-4FB3-8170-62373119AEE3}" type="doc">
      <dgm:prSet loTypeId="urn:microsoft.com/office/officeart/2009/3/layout/StepUpProcess" loCatId="process" qsTypeId="urn:microsoft.com/office/officeart/2005/8/quickstyle/3d4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D035BB0-1D7A-4E8C-BE1E-93DA9DB062AC}">
      <dgm:prSet phldrT="[Text]"/>
      <dgm:spPr/>
      <dgm:t>
        <a:bodyPr/>
        <a:lstStyle/>
        <a:p>
          <a:r>
            <a:rPr lang="en-GB" dirty="0"/>
            <a:t>Self funded</a:t>
          </a:r>
        </a:p>
      </dgm:t>
    </dgm:pt>
    <dgm:pt modelId="{7B0E2D7E-2469-4041-8DB1-7BEAA4B5F21C}" type="parTrans" cxnId="{3AC2F438-1A80-46FC-BFBA-921F3FF7F4D7}">
      <dgm:prSet/>
      <dgm:spPr/>
      <dgm:t>
        <a:bodyPr/>
        <a:lstStyle/>
        <a:p>
          <a:endParaRPr lang="en-GB"/>
        </a:p>
      </dgm:t>
    </dgm:pt>
    <dgm:pt modelId="{D3E2CAF6-5EED-4B62-B7A0-F401D4E15856}" type="sibTrans" cxnId="{3AC2F438-1A80-46FC-BFBA-921F3FF7F4D7}">
      <dgm:prSet/>
      <dgm:spPr/>
      <dgm:t>
        <a:bodyPr/>
        <a:lstStyle/>
        <a:p>
          <a:endParaRPr lang="en-GB"/>
        </a:p>
      </dgm:t>
    </dgm:pt>
    <dgm:pt modelId="{104A43D5-020C-4157-9988-EA7804B69DFE}">
      <dgm:prSet phldrT="[Text]"/>
      <dgm:spPr/>
      <dgm:t>
        <a:bodyPr/>
        <a:lstStyle/>
        <a:p>
          <a:r>
            <a:rPr lang="en-GB" dirty="0"/>
            <a:t>Aim to raise £10,000</a:t>
          </a:r>
        </a:p>
      </dgm:t>
    </dgm:pt>
    <dgm:pt modelId="{AC5F62C2-958B-4C93-AE6A-D602A196BDEA}" type="parTrans" cxnId="{D0A82A42-FDB5-4659-B062-27E03AA7F483}">
      <dgm:prSet/>
      <dgm:spPr/>
      <dgm:t>
        <a:bodyPr/>
        <a:lstStyle/>
        <a:p>
          <a:endParaRPr lang="en-GB"/>
        </a:p>
      </dgm:t>
    </dgm:pt>
    <dgm:pt modelId="{B82A5C18-A831-4B42-AE15-2AD57AD9C49F}" type="sibTrans" cxnId="{D0A82A42-FDB5-4659-B062-27E03AA7F483}">
      <dgm:prSet/>
      <dgm:spPr/>
      <dgm:t>
        <a:bodyPr/>
        <a:lstStyle/>
        <a:p>
          <a:endParaRPr lang="en-GB"/>
        </a:p>
      </dgm:t>
    </dgm:pt>
    <dgm:pt modelId="{8E17CAF3-F9F0-472E-BAB8-C9829144720A}">
      <dgm:prSet phldrT="[Text]"/>
      <dgm:spPr/>
      <dgm:t>
        <a:bodyPr/>
        <a:lstStyle/>
        <a:p>
          <a:r>
            <a:rPr lang="en-GB" dirty="0"/>
            <a:t>You get rewards for investment</a:t>
          </a:r>
        </a:p>
      </dgm:t>
    </dgm:pt>
    <dgm:pt modelId="{43D783EC-111F-48D3-AD0A-E70D2639511C}" type="parTrans" cxnId="{483835B3-272D-493D-86CA-F0A83E36AB0F}">
      <dgm:prSet/>
      <dgm:spPr/>
      <dgm:t>
        <a:bodyPr/>
        <a:lstStyle/>
        <a:p>
          <a:endParaRPr lang="en-GB"/>
        </a:p>
      </dgm:t>
    </dgm:pt>
    <dgm:pt modelId="{55596CDC-A924-4C80-9716-20F20CC5E2FC}" type="sibTrans" cxnId="{483835B3-272D-493D-86CA-F0A83E36AB0F}">
      <dgm:prSet/>
      <dgm:spPr/>
      <dgm:t>
        <a:bodyPr/>
        <a:lstStyle/>
        <a:p>
          <a:endParaRPr lang="en-GB"/>
        </a:p>
      </dgm:t>
    </dgm:pt>
    <dgm:pt modelId="{421F6BB9-DC79-4E69-A4CC-9E76E3F1B916}" type="pres">
      <dgm:prSet presAssocID="{A556903D-9D28-4FB3-8170-62373119AEE3}" presName="rootnode" presStyleCnt="0">
        <dgm:presLayoutVars>
          <dgm:chMax/>
          <dgm:chPref/>
          <dgm:dir/>
          <dgm:animLvl val="lvl"/>
        </dgm:presLayoutVars>
      </dgm:prSet>
      <dgm:spPr/>
    </dgm:pt>
    <dgm:pt modelId="{2B9B1163-63A5-4849-89C5-21BD75B148F2}" type="pres">
      <dgm:prSet presAssocID="{DD035BB0-1D7A-4E8C-BE1E-93DA9DB062AC}" presName="composite" presStyleCnt="0"/>
      <dgm:spPr/>
    </dgm:pt>
    <dgm:pt modelId="{5817B621-26BF-4B25-8429-B73F93F63493}" type="pres">
      <dgm:prSet presAssocID="{DD035BB0-1D7A-4E8C-BE1E-93DA9DB062AC}" presName="LShape" presStyleLbl="alignNode1" presStyleIdx="0" presStyleCnt="5"/>
      <dgm:spPr/>
    </dgm:pt>
    <dgm:pt modelId="{69B05561-D6D7-4A36-84C8-E8BA3FDF3316}" type="pres">
      <dgm:prSet presAssocID="{DD035BB0-1D7A-4E8C-BE1E-93DA9DB062AC}" presName="ParentText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C69C52A7-EF63-4106-8A67-25368BE9BABC}" type="pres">
      <dgm:prSet presAssocID="{DD035BB0-1D7A-4E8C-BE1E-93DA9DB062AC}" presName="Triangle" presStyleLbl="alignNode1" presStyleIdx="1" presStyleCnt="5"/>
      <dgm:spPr/>
    </dgm:pt>
    <dgm:pt modelId="{9252868F-FE05-4B2A-81DB-622BCE80626E}" type="pres">
      <dgm:prSet presAssocID="{D3E2CAF6-5EED-4B62-B7A0-F401D4E15856}" presName="sibTrans" presStyleCnt="0"/>
      <dgm:spPr/>
    </dgm:pt>
    <dgm:pt modelId="{D16F51CD-A375-4420-AEDE-E8A71EFD0A25}" type="pres">
      <dgm:prSet presAssocID="{D3E2CAF6-5EED-4B62-B7A0-F401D4E15856}" presName="space" presStyleCnt="0"/>
      <dgm:spPr/>
    </dgm:pt>
    <dgm:pt modelId="{634B4BF8-DAFD-4AA0-B956-EB2F01D558F2}" type="pres">
      <dgm:prSet presAssocID="{104A43D5-020C-4157-9988-EA7804B69DFE}" presName="composite" presStyleCnt="0"/>
      <dgm:spPr/>
    </dgm:pt>
    <dgm:pt modelId="{85BC74D5-F814-4A91-9DCA-DFBBFA263F75}" type="pres">
      <dgm:prSet presAssocID="{104A43D5-020C-4157-9988-EA7804B69DFE}" presName="LShape" presStyleLbl="alignNode1" presStyleIdx="2" presStyleCnt="5"/>
      <dgm:spPr/>
    </dgm:pt>
    <dgm:pt modelId="{B8FEABDF-B6DC-4C6D-A867-70E6D8419886}" type="pres">
      <dgm:prSet presAssocID="{104A43D5-020C-4157-9988-EA7804B69DFE}" presName="ParentText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232A922F-0F33-4B17-B4AA-00CBBE42DE97}" type="pres">
      <dgm:prSet presAssocID="{104A43D5-020C-4157-9988-EA7804B69DFE}" presName="Triangle" presStyleLbl="alignNode1" presStyleIdx="3" presStyleCnt="5"/>
      <dgm:spPr/>
    </dgm:pt>
    <dgm:pt modelId="{D3E9201D-97EF-40B4-B730-2EDB7CD17030}" type="pres">
      <dgm:prSet presAssocID="{B82A5C18-A831-4B42-AE15-2AD57AD9C49F}" presName="sibTrans" presStyleCnt="0"/>
      <dgm:spPr/>
    </dgm:pt>
    <dgm:pt modelId="{3157ACEE-9E5F-406E-BC57-0A57B28BDF2A}" type="pres">
      <dgm:prSet presAssocID="{B82A5C18-A831-4B42-AE15-2AD57AD9C49F}" presName="space" presStyleCnt="0"/>
      <dgm:spPr/>
    </dgm:pt>
    <dgm:pt modelId="{E8326E01-EFE4-4ACA-A846-BB5909186525}" type="pres">
      <dgm:prSet presAssocID="{8E17CAF3-F9F0-472E-BAB8-C9829144720A}" presName="composite" presStyleCnt="0"/>
      <dgm:spPr/>
    </dgm:pt>
    <dgm:pt modelId="{B33ED949-4591-4C94-AE9F-F890E412E188}" type="pres">
      <dgm:prSet presAssocID="{8E17CAF3-F9F0-472E-BAB8-C9829144720A}" presName="LShape" presStyleLbl="alignNode1" presStyleIdx="4" presStyleCnt="5"/>
      <dgm:spPr/>
    </dgm:pt>
    <dgm:pt modelId="{1986BDC5-5CAB-4403-9272-2D5E794C8675}" type="pres">
      <dgm:prSet presAssocID="{8E17CAF3-F9F0-472E-BAB8-C9829144720A}" presName="ParentText" presStyleLbl="revTx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520B3D22-E24B-4C04-9481-7EDAE3C103C6}" type="presOf" srcId="{104A43D5-020C-4157-9988-EA7804B69DFE}" destId="{B8FEABDF-B6DC-4C6D-A867-70E6D8419886}" srcOrd="0" destOrd="0" presId="urn:microsoft.com/office/officeart/2009/3/layout/StepUpProcess"/>
    <dgm:cxn modelId="{37F5032B-5508-4CD9-8682-654B529BC295}" type="presOf" srcId="{DD035BB0-1D7A-4E8C-BE1E-93DA9DB062AC}" destId="{69B05561-D6D7-4A36-84C8-E8BA3FDF3316}" srcOrd="0" destOrd="0" presId="urn:microsoft.com/office/officeart/2009/3/layout/StepUpProcess"/>
    <dgm:cxn modelId="{3AC2F438-1A80-46FC-BFBA-921F3FF7F4D7}" srcId="{A556903D-9D28-4FB3-8170-62373119AEE3}" destId="{DD035BB0-1D7A-4E8C-BE1E-93DA9DB062AC}" srcOrd="0" destOrd="0" parTransId="{7B0E2D7E-2469-4041-8DB1-7BEAA4B5F21C}" sibTransId="{D3E2CAF6-5EED-4B62-B7A0-F401D4E15856}"/>
    <dgm:cxn modelId="{D0A82A42-FDB5-4659-B062-27E03AA7F483}" srcId="{A556903D-9D28-4FB3-8170-62373119AEE3}" destId="{104A43D5-020C-4157-9988-EA7804B69DFE}" srcOrd="1" destOrd="0" parTransId="{AC5F62C2-958B-4C93-AE6A-D602A196BDEA}" sibTransId="{B82A5C18-A831-4B42-AE15-2AD57AD9C49F}"/>
    <dgm:cxn modelId="{8A0E8149-F36B-480A-8FBB-89B46B5A8AAC}" type="presOf" srcId="{8E17CAF3-F9F0-472E-BAB8-C9829144720A}" destId="{1986BDC5-5CAB-4403-9272-2D5E794C8675}" srcOrd="0" destOrd="0" presId="urn:microsoft.com/office/officeart/2009/3/layout/StepUpProcess"/>
    <dgm:cxn modelId="{483835B3-272D-493D-86CA-F0A83E36AB0F}" srcId="{A556903D-9D28-4FB3-8170-62373119AEE3}" destId="{8E17CAF3-F9F0-472E-BAB8-C9829144720A}" srcOrd="2" destOrd="0" parTransId="{43D783EC-111F-48D3-AD0A-E70D2639511C}" sibTransId="{55596CDC-A924-4C80-9716-20F20CC5E2FC}"/>
    <dgm:cxn modelId="{337A53FB-9617-4EC5-8560-AD17590D4CAE}" type="presOf" srcId="{A556903D-9D28-4FB3-8170-62373119AEE3}" destId="{421F6BB9-DC79-4E69-A4CC-9E76E3F1B916}" srcOrd="0" destOrd="0" presId="urn:microsoft.com/office/officeart/2009/3/layout/StepUpProcess"/>
    <dgm:cxn modelId="{9D49718F-C08A-4378-B539-5934ECA09BEA}" type="presParOf" srcId="{421F6BB9-DC79-4E69-A4CC-9E76E3F1B916}" destId="{2B9B1163-63A5-4849-89C5-21BD75B148F2}" srcOrd="0" destOrd="0" presId="urn:microsoft.com/office/officeart/2009/3/layout/StepUpProcess"/>
    <dgm:cxn modelId="{147E9BB6-A143-46D1-BA78-E5D98FF6C590}" type="presParOf" srcId="{2B9B1163-63A5-4849-89C5-21BD75B148F2}" destId="{5817B621-26BF-4B25-8429-B73F93F63493}" srcOrd="0" destOrd="0" presId="urn:microsoft.com/office/officeart/2009/3/layout/StepUpProcess"/>
    <dgm:cxn modelId="{6DF4DDB8-DE7C-478F-BFA0-B0BFDBB82858}" type="presParOf" srcId="{2B9B1163-63A5-4849-89C5-21BD75B148F2}" destId="{69B05561-D6D7-4A36-84C8-E8BA3FDF3316}" srcOrd="1" destOrd="0" presId="urn:microsoft.com/office/officeart/2009/3/layout/StepUpProcess"/>
    <dgm:cxn modelId="{3B7FD0A8-9976-4894-BFD2-CA5B48841E78}" type="presParOf" srcId="{2B9B1163-63A5-4849-89C5-21BD75B148F2}" destId="{C69C52A7-EF63-4106-8A67-25368BE9BABC}" srcOrd="2" destOrd="0" presId="urn:microsoft.com/office/officeart/2009/3/layout/StepUpProcess"/>
    <dgm:cxn modelId="{86594FF9-3CFE-42B7-8BF2-D6227BAC5CF4}" type="presParOf" srcId="{421F6BB9-DC79-4E69-A4CC-9E76E3F1B916}" destId="{9252868F-FE05-4B2A-81DB-622BCE80626E}" srcOrd="1" destOrd="0" presId="urn:microsoft.com/office/officeart/2009/3/layout/StepUpProcess"/>
    <dgm:cxn modelId="{4E3756BC-2992-48E0-AAB1-2A1E71073D2B}" type="presParOf" srcId="{9252868F-FE05-4B2A-81DB-622BCE80626E}" destId="{D16F51CD-A375-4420-AEDE-E8A71EFD0A25}" srcOrd="0" destOrd="0" presId="urn:microsoft.com/office/officeart/2009/3/layout/StepUpProcess"/>
    <dgm:cxn modelId="{EE2734F8-CA18-475E-BC06-11D5FB2A7791}" type="presParOf" srcId="{421F6BB9-DC79-4E69-A4CC-9E76E3F1B916}" destId="{634B4BF8-DAFD-4AA0-B956-EB2F01D558F2}" srcOrd="2" destOrd="0" presId="urn:microsoft.com/office/officeart/2009/3/layout/StepUpProcess"/>
    <dgm:cxn modelId="{B4272A83-F71F-45BC-82D1-4429A68AF51E}" type="presParOf" srcId="{634B4BF8-DAFD-4AA0-B956-EB2F01D558F2}" destId="{85BC74D5-F814-4A91-9DCA-DFBBFA263F75}" srcOrd="0" destOrd="0" presId="urn:microsoft.com/office/officeart/2009/3/layout/StepUpProcess"/>
    <dgm:cxn modelId="{999AC18E-9D48-4479-A638-27219E737992}" type="presParOf" srcId="{634B4BF8-DAFD-4AA0-B956-EB2F01D558F2}" destId="{B8FEABDF-B6DC-4C6D-A867-70E6D8419886}" srcOrd="1" destOrd="0" presId="urn:microsoft.com/office/officeart/2009/3/layout/StepUpProcess"/>
    <dgm:cxn modelId="{57CB9274-2C76-469B-B2D0-30C23E17C584}" type="presParOf" srcId="{634B4BF8-DAFD-4AA0-B956-EB2F01D558F2}" destId="{232A922F-0F33-4B17-B4AA-00CBBE42DE97}" srcOrd="2" destOrd="0" presId="urn:microsoft.com/office/officeart/2009/3/layout/StepUpProcess"/>
    <dgm:cxn modelId="{1F119D17-5F93-4F41-9B6C-9FF23E5F259B}" type="presParOf" srcId="{421F6BB9-DC79-4E69-A4CC-9E76E3F1B916}" destId="{D3E9201D-97EF-40B4-B730-2EDB7CD17030}" srcOrd="3" destOrd="0" presId="urn:microsoft.com/office/officeart/2009/3/layout/StepUpProcess"/>
    <dgm:cxn modelId="{97FA5BCD-7215-446A-A9C2-B0B875459976}" type="presParOf" srcId="{D3E9201D-97EF-40B4-B730-2EDB7CD17030}" destId="{3157ACEE-9E5F-406E-BC57-0A57B28BDF2A}" srcOrd="0" destOrd="0" presId="urn:microsoft.com/office/officeart/2009/3/layout/StepUpProcess"/>
    <dgm:cxn modelId="{C9CA0035-D9D7-4748-BA43-E65D9323E31E}" type="presParOf" srcId="{421F6BB9-DC79-4E69-A4CC-9E76E3F1B916}" destId="{E8326E01-EFE4-4ACA-A846-BB5909186525}" srcOrd="4" destOrd="0" presId="urn:microsoft.com/office/officeart/2009/3/layout/StepUpProcess"/>
    <dgm:cxn modelId="{8CE59298-7675-4674-B08B-0D98A611F89B}" type="presParOf" srcId="{E8326E01-EFE4-4ACA-A846-BB5909186525}" destId="{B33ED949-4591-4C94-AE9F-F890E412E188}" srcOrd="0" destOrd="0" presId="urn:microsoft.com/office/officeart/2009/3/layout/StepUpProcess"/>
    <dgm:cxn modelId="{C43E7509-8412-4C19-B3FD-E87FC4B03E63}" type="presParOf" srcId="{E8326E01-EFE4-4ACA-A846-BB5909186525}" destId="{1986BDC5-5CAB-4403-9272-2D5E794C8675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14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A2E1721-A228-4E8E-9C9D-0D5E1B4DFA02}" type="doc">
      <dgm:prSet loTypeId="urn:microsoft.com/office/officeart/2005/8/layout/vList4" loCatId="list" qsTypeId="urn:microsoft.com/office/officeart/2005/8/quickstyle/3d4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EB0B7A4-6BCE-47BF-8776-D0C6005214DE}">
      <dgm:prSet phldrT="[Text]"/>
      <dgm:spPr/>
      <dgm:t>
        <a:bodyPr/>
        <a:lstStyle/>
        <a:p>
          <a:r>
            <a:rPr lang="en-GB"/>
            <a:t>£5</a:t>
          </a:r>
          <a:endParaRPr lang="en-GB" dirty="0"/>
        </a:p>
      </dgm:t>
    </dgm:pt>
    <dgm:pt modelId="{B300CAF7-96D5-4DA7-ABB0-CA3E22B5EFA3}" type="parTrans" cxnId="{E34BC8BB-1E01-49F2-B257-984774BE349A}">
      <dgm:prSet/>
      <dgm:spPr/>
      <dgm:t>
        <a:bodyPr/>
        <a:lstStyle/>
        <a:p>
          <a:endParaRPr lang="en-GB"/>
        </a:p>
      </dgm:t>
    </dgm:pt>
    <dgm:pt modelId="{8405B5EF-48B3-46F3-9FFF-A3D3B53EF164}" type="sibTrans" cxnId="{E34BC8BB-1E01-49F2-B257-984774BE349A}">
      <dgm:prSet/>
      <dgm:spPr/>
      <dgm:t>
        <a:bodyPr/>
        <a:lstStyle/>
        <a:p>
          <a:endParaRPr lang="en-GB"/>
        </a:p>
      </dgm:t>
    </dgm:pt>
    <dgm:pt modelId="{E3F05C51-158F-4BEF-9BAF-5F0101DB2B43}">
      <dgm:prSet phldrT="[Text]"/>
      <dgm:spPr/>
      <dgm:t>
        <a:bodyPr/>
        <a:lstStyle/>
        <a:p>
          <a:r>
            <a:rPr lang="en-GB" dirty="0"/>
            <a:t>A Suzanne &amp; Neary's sticker</a:t>
          </a:r>
        </a:p>
      </dgm:t>
    </dgm:pt>
    <dgm:pt modelId="{F828FF30-21EB-4D96-95D5-F8DE6E3BE833}" type="parTrans" cxnId="{B142E18A-55F6-4B11-85E5-0BDB36D640A5}">
      <dgm:prSet/>
      <dgm:spPr/>
      <dgm:t>
        <a:bodyPr/>
        <a:lstStyle/>
        <a:p>
          <a:endParaRPr lang="en-GB"/>
        </a:p>
      </dgm:t>
    </dgm:pt>
    <dgm:pt modelId="{84B14C0C-B824-4379-B468-E968CDAD7A24}" type="sibTrans" cxnId="{B142E18A-55F6-4B11-85E5-0BDB36D640A5}">
      <dgm:prSet/>
      <dgm:spPr/>
      <dgm:t>
        <a:bodyPr/>
        <a:lstStyle/>
        <a:p>
          <a:endParaRPr lang="en-GB"/>
        </a:p>
      </dgm:t>
    </dgm:pt>
    <dgm:pt modelId="{C4ED2764-6F07-440B-A12E-7F0A59ED2C8A}">
      <dgm:prSet phldrT="[Text]"/>
      <dgm:spPr/>
      <dgm:t>
        <a:bodyPr/>
        <a:lstStyle/>
        <a:p>
          <a:r>
            <a:rPr lang="en-GB" dirty="0"/>
            <a:t>£10</a:t>
          </a:r>
        </a:p>
      </dgm:t>
    </dgm:pt>
    <dgm:pt modelId="{3FF636A2-672D-4500-8066-E4E4574E34E6}" type="parTrans" cxnId="{87AAB7EF-5438-449D-B412-35087577DCD3}">
      <dgm:prSet/>
      <dgm:spPr/>
      <dgm:t>
        <a:bodyPr/>
        <a:lstStyle/>
        <a:p>
          <a:endParaRPr lang="en-GB"/>
        </a:p>
      </dgm:t>
    </dgm:pt>
    <dgm:pt modelId="{1182B261-BA82-43FE-BB7C-7743FC2E0A69}" type="sibTrans" cxnId="{87AAB7EF-5438-449D-B412-35087577DCD3}">
      <dgm:prSet/>
      <dgm:spPr/>
      <dgm:t>
        <a:bodyPr/>
        <a:lstStyle/>
        <a:p>
          <a:endParaRPr lang="en-GB"/>
        </a:p>
      </dgm:t>
    </dgm:pt>
    <dgm:pt modelId="{61F3326E-6C97-460A-8CFB-768D58819A7D}">
      <dgm:prSet phldrT="[Text]"/>
      <dgm:spPr/>
      <dgm:t>
        <a:bodyPr/>
        <a:lstStyle/>
        <a:p>
          <a:r>
            <a:rPr lang="en-GB" dirty="0"/>
            <a:t>Get a taster of one of our tray bakes</a:t>
          </a:r>
        </a:p>
      </dgm:t>
    </dgm:pt>
    <dgm:pt modelId="{01B6E271-EC37-4093-8530-1FD8696BB652}" type="parTrans" cxnId="{6102F14A-2C8D-4A55-BB07-C51255E257D0}">
      <dgm:prSet/>
      <dgm:spPr/>
      <dgm:t>
        <a:bodyPr/>
        <a:lstStyle/>
        <a:p>
          <a:endParaRPr lang="en-GB"/>
        </a:p>
      </dgm:t>
    </dgm:pt>
    <dgm:pt modelId="{0129D99E-1077-4CB3-9CAA-532B968B1397}" type="sibTrans" cxnId="{6102F14A-2C8D-4A55-BB07-C51255E257D0}">
      <dgm:prSet/>
      <dgm:spPr/>
      <dgm:t>
        <a:bodyPr/>
        <a:lstStyle/>
        <a:p>
          <a:endParaRPr lang="en-GB"/>
        </a:p>
      </dgm:t>
    </dgm:pt>
    <dgm:pt modelId="{4EFFED75-A323-46B9-82B7-CBBB5DC6D278}">
      <dgm:prSet phldrT="[Text]"/>
      <dgm:spPr/>
      <dgm:t>
        <a:bodyPr/>
        <a:lstStyle/>
        <a:p>
          <a:r>
            <a:rPr lang="en-GB" dirty="0"/>
            <a:t>£50</a:t>
          </a:r>
        </a:p>
      </dgm:t>
    </dgm:pt>
    <dgm:pt modelId="{EEE228AC-F8F8-4A28-94F1-8F9D5B9B43D5}" type="parTrans" cxnId="{9D1E2C10-0947-4702-BC36-1FA931434EE3}">
      <dgm:prSet/>
      <dgm:spPr/>
      <dgm:t>
        <a:bodyPr/>
        <a:lstStyle/>
        <a:p>
          <a:endParaRPr lang="en-GB"/>
        </a:p>
      </dgm:t>
    </dgm:pt>
    <dgm:pt modelId="{687E1375-1836-4FFD-A6E2-012DFD06542E}" type="sibTrans" cxnId="{9D1E2C10-0947-4702-BC36-1FA931434EE3}">
      <dgm:prSet/>
      <dgm:spPr/>
      <dgm:t>
        <a:bodyPr/>
        <a:lstStyle/>
        <a:p>
          <a:endParaRPr lang="en-GB"/>
        </a:p>
      </dgm:t>
    </dgm:pt>
    <dgm:pt modelId="{A1B54C0A-2B18-4BBF-A8D4-BC56FC653D30}">
      <dgm:prSet phldrT="[Text]"/>
      <dgm:spPr/>
      <dgm:t>
        <a:bodyPr/>
        <a:lstStyle/>
        <a:p>
          <a:r>
            <a:rPr lang="en-GB" dirty="0"/>
            <a:t>Get two full tray bakes of your choice</a:t>
          </a:r>
        </a:p>
      </dgm:t>
    </dgm:pt>
    <dgm:pt modelId="{58B73B45-26B1-46FB-B2D4-5E3232C310C2}" type="parTrans" cxnId="{F1B69329-CDD3-4DB6-ABCA-4D6B5AA360F5}">
      <dgm:prSet/>
      <dgm:spPr/>
      <dgm:t>
        <a:bodyPr/>
        <a:lstStyle/>
        <a:p>
          <a:endParaRPr lang="en-GB"/>
        </a:p>
      </dgm:t>
    </dgm:pt>
    <dgm:pt modelId="{79F6E62A-717B-4AC7-819C-C6E5E62D702A}" type="sibTrans" cxnId="{F1B69329-CDD3-4DB6-ABCA-4D6B5AA360F5}">
      <dgm:prSet/>
      <dgm:spPr/>
      <dgm:t>
        <a:bodyPr/>
        <a:lstStyle/>
        <a:p>
          <a:endParaRPr lang="en-GB"/>
        </a:p>
      </dgm:t>
    </dgm:pt>
    <dgm:pt modelId="{72550A5A-C9E9-4388-B64B-D3E584F8C209}" type="pres">
      <dgm:prSet presAssocID="{3A2E1721-A228-4E8E-9C9D-0D5E1B4DFA02}" presName="linear" presStyleCnt="0">
        <dgm:presLayoutVars>
          <dgm:dir/>
          <dgm:resizeHandles val="exact"/>
        </dgm:presLayoutVars>
      </dgm:prSet>
      <dgm:spPr/>
    </dgm:pt>
    <dgm:pt modelId="{20571521-4A2B-4290-9F3C-FC5D814F7F5A}" type="pres">
      <dgm:prSet presAssocID="{DEB0B7A4-6BCE-47BF-8776-D0C6005214DE}" presName="comp" presStyleCnt="0"/>
      <dgm:spPr/>
    </dgm:pt>
    <dgm:pt modelId="{778D0699-2BE9-4D1C-8092-301A085D282A}" type="pres">
      <dgm:prSet presAssocID="{DEB0B7A4-6BCE-47BF-8776-D0C6005214DE}" presName="box" presStyleLbl="node1" presStyleIdx="0" presStyleCnt="3"/>
      <dgm:spPr/>
    </dgm:pt>
    <dgm:pt modelId="{E1859149-6B7D-4849-8A40-EC12D7A5B4BC}" type="pres">
      <dgm:prSet presAssocID="{DEB0B7A4-6BCE-47BF-8776-D0C6005214DE}" presName="img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</dgm:spPr>
    </dgm:pt>
    <dgm:pt modelId="{4926DEE8-DA3B-4CFB-B8FE-95EA5F00420D}" type="pres">
      <dgm:prSet presAssocID="{DEB0B7A4-6BCE-47BF-8776-D0C6005214DE}" presName="text" presStyleLbl="node1" presStyleIdx="0" presStyleCnt="3">
        <dgm:presLayoutVars>
          <dgm:bulletEnabled val="1"/>
        </dgm:presLayoutVars>
      </dgm:prSet>
      <dgm:spPr/>
    </dgm:pt>
    <dgm:pt modelId="{7C904CCF-9543-4488-9195-8855B90C8768}" type="pres">
      <dgm:prSet presAssocID="{8405B5EF-48B3-46F3-9FFF-A3D3B53EF164}" presName="spacer" presStyleCnt="0"/>
      <dgm:spPr/>
    </dgm:pt>
    <dgm:pt modelId="{09B0E841-A596-4156-9D23-1EC3337A5CEC}" type="pres">
      <dgm:prSet presAssocID="{C4ED2764-6F07-440B-A12E-7F0A59ED2C8A}" presName="comp" presStyleCnt="0"/>
      <dgm:spPr/>
    </dgm:pt>
    <dgm:pt modelId="{5CB42935-C73C-4FBC-8C91-E725C833D73E}" type="pres">
      <dgm:prSet presAssocID="{C4ED2764-6F07-440B-A12E-7F0A59ED2C8A}" presName="box" presStyleLbl="node1" presStyleIdx="1" presStyleCnt="3"/>
      <dgm:spPr/>
    </dgm:pt>
    <dgm:pt modelId="{555E646D-1F85-45CD-960A-0601ACE3E5B5}" type="pres">
      <dgm:prSet presAssocID="{C4ED2764-6F07-440B-A12E-7F0A59ED2C8A}" presName="img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7000" b="-47000"/>
          </a:stretch>
        </a:blipFill>
      </dgm:spPr>
    </dgm:pt>
    <dgm:pt modelId="{4E9EBD35-EF26-4D1B-A61F-C2711DBDFA45}" type="pres">
      <dgm:prSet presAssocID="{C4ED2764-6F07-440B-A12E-7F0A59ED2C8A}" presName="text" presStyleLbl="node1" presStyleIdx="1" presStyleCnt="3">
        <dgm:presLayoutVars>
          <dgm:bulletEnabled val="1"/>
        </dgm:presLayoutVars>
      </dgm:prSet>
      <dgm:spPr/>
    </dgm:pt>
    <dgm:pt modelId="{BE417303-FF87-4E8B-B24C-5DA44A97B57F}" type="pres">
      <dgm:prSet presAssocID="{1182B261-BA82-43FE-BB7C-7743FC2E0A69}" presName="spacer" presStyleCnt="0"/>
      <dgm:spPr/>
    </dgm:pt>
    <dgm:pt modelId="{49D040B4-A1B4-4986-886E-3F50FAD10397}" type="pres">
      <dgm:prSet presAssocID="{4EFFED75-A323-46B9-82B7-CBBB5DC6D278}" presName="comp" presStyleCnt="0"/>
      <dgm:spPr/>
    </dgm:pt>
    <dgm:pt modelId="{125663C0-F6ED-41F5-8903-6ED06DBFF381}" type="pres">
      <dgm:prSet presAssocID="{4EFFED75-A323-46B9-82B7-CBBB5DC6D278}" presName="box" presStyleLbl="node1" presStyleIdx="2" presStyleCnt="3"/>
      <dgm:spPr/>
    </dgm:pt>
    <dgm:pt modelId="{DB56E6D4-01E4-4800-8A90-11BF51C75454}" type="pres">
      <dgm:prSet presAssocID="{4EFFED75-A323-46B9-82B7-CBBB5DC6D278}" presName="img" presStyleLbl="fgImgPlac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7000" b="-47000"/>
          </a:stretch>
        </a:blipFill>
      </dgm:spPr>
    </dgm:pt>
    <dgm:pt modelId="{EFBFB72D-CF3E-49D0-87F5-F94259B87C42}" type="pres">
      <dgm:prSet presAssocID="{4EFFED75-A323-46B9-82B7-CBBB5DC6D278}" presName="text" presStyleLbl="node1" presStyleIdx="2" presStyleCnt="3">
        <dgm:presLayoutVars>
          <dgm:bulletEnabled val="1"/>
        </dgm:presLayoutVars>
      </dgm:prSet>
      <dgm:spPr/>
    </dgm:pt>
  </dgm:ptLst>
  <dgm:cxnLst>
    <dgm:cxn modelId="{9D1E2C10-0947-4702-BC36-1FA931434EE3}" srcId="{3A2E1721-A228-4E8E-9C9D-0D5E1B4DFA02}" destId="{4EFFED75-A323-46B9-82B7-CBBB5DC6D278}" srcOrd="2" destOrd="0" parTransId="{EEE228AC-F8F8-4A28-94F1-8F9D5B9B43D5}" sibTransId="{687E1375-1836-4FFD-A6E2-012DFD06542E}"/>
    <dgm:cxn modelId="{39295820-1C0D-4191-AB2A-2D59C3848508}" type="presOf" srcId="{E3F05C51-158F-4BEF-9BAF-5F0101DB2B43}" destId="{778D0699-2BE9-4D1C-8092-301A085D282A}" srcOrd="0" destOrd="1" presId="urn:microsoft.com/office/officeart/2005/8/layout/vList4"/>
    <dgm:cxn modelId="{B8647829-CA37-4692-BE79-F913936D0CF4}" type="presOf" srcId="{DEB0B7A4-6BCE-47BF-8776-D0C6005214DE}" destId="{4926DEE8-DA3B-4CFB-B8FE-95EA5F00420D}" srcOrd="1" destOrd="0" presId="urn:microsoft.com/office/officeart/2005/8/layout/vList4"/>
    <dgm:cxn modelId="{F1B69329-CDD3-4DB6-ABCA-4D6B5AA360F5}" srcId="{4EFFED75-A323-46B9-82B7-CBBB5DC6D278}" destId="{A1B54C0A-2B18-4BBF-A8D4-BC56FC653D30}" srcOrd="0" destOrd="0" parTransId="{58B73B45-26B1-46FB-B2D4-5E3232C310C2}" sibTransId="{79F6E62A-717B-4AC7-819C-C6E5E62D702A}"/>
    <dgm:cxn modelId="{C579DA38-FD9C-4E10-BCCF-0AC73EEF97C6}" type="presOf" srcId="{A1B54C0A-2B18-4BBF-A8D4-BC56FC653D30}" destId="{125663C0-F6ED-41F5-8903-6ED06DBFF381}" srcOrd="0" destOrd="1" presId="urn:microsoft.com/office/officeart/2005/8/layout/vList4"/>
    <dgm:cxn modelId="{C2EBEB61-A334-4EC8-8656-749A6146C2DE}" type="presOf" srcId="{C4ED2764-6F07-440B-A12E-7F0A59ED2C8A}" destId="{4E9EBD35-EF26-4D1B-A61F-C2711DBDFA45}" srcOrd="1" destOrd="0" presId="urn:microsoft.com/office/officeart/2005/8/layout/vList4"/>
    <dgm:cxn modelId="{8D7BA345-F014-4BEE-A031-7150E0E0A84B}" type="presOf" srcId="{4EFFED75-A323-46B9-82B7-CBBB5DC6D278}" destId="{125663C0-F6ED-41F5-8903-6ED06DBFF381}" srcOrd="0" destOrd="0" presId="urn:microsoft.com/office/officeart/2005/8/layout/vList4"/>
    <dgm:cxn modelId="{6102F14A-2C8D-4A55-BB07-C51255E257D0}" srcId="{C4ED2764-6F07-440B-A12E-7F0A59ED2C8A}" destId="{61F3326E-6C97-460A-8CFB-768D58819A7D}" srcOrd="0" destOrd="0" parTransId="{01B6E271-EC37-4093-8530-1FD8696BB652}" sibTransId="{0129D99E-1077-4CB3-9CAA-532B968B1397}"/>
    <dgm:cxn modelId="{B142E18A-55F6-4B11-85E5-0BDB36D640A5}" srcId="{DEB0B7A4-6BCE-47BF-8776-D0C6005214DE}" destId="{E3F05C51-158F-4BEF-9BAF-5F0101DB2B43}" srcOrd="0" destOrd="0" parTransId="{F828FF30-21EB-4D96-95D5-F8DE6E3BE833}" sibTransId="{84B14C0C-B824-4379-B468-E968CDAD7A24}"/>
    <dgm:cxn modelId="{5E82C68B-AFD8-4D71-B4E3-DCDF65414E01}" type="presOf" srcId="{3A2E1721-A228-4E8E-9C9D-0D5E1B4DFA02}" destId="{72550A5A-C9E9-4388-B64B-D3E584F8C209}" srcOrd="0" destOrd="0" presId="urn:microsoft.com/office/officeart/2005/8/layout/vList4"/>
    <dgm:cxn modelId="{5A89F694-0392-4026-9D8D-B24252EB70C1}" type="presOf" srcId="{E3F05C51-158F-4BEF-9BAF-5F0101DB2B43}" destId="{4926DEE8-DA3B-4CFB-B8FE-95EA5F00420D}" srcOrd="1" destOrd="1" presId="urn:microsoft.com/office/officeart/2005/8/layout/vList4"/>
    <dgm:cxn modelId="{33232599-076D-4D92-BFB7-C75D0E4223B5}" type="presOf" srcId="{4EFFED75-A323-46B9-82B7-CBBB5DC6D278}" destId="{EFBFB72D-CF3E-49D0-87F5-F94259B87C42}" srcOrd="1" destOrd="0" presId="urn:microsoft.com/office/officeart/2005/8/layout/vList4"/>
    <dgm:cxn modelId="{C7F55EB7-D18F-462C-88B6-150F09D6F2A5}" type="presOf" srcId="{C4ED2764-6F07-440B-A12E-7F0A59ED2C8A}" destId="{5CB42935-C73C-4FBC-8C91-E725C833D73E}" srcOrd="0" destOrd="0" presId="urn:microsoft.com/office/officeart/2005/8/layout/vList4"/>
    <dgm:cxn modelId="{E34BC8BB-1E01-49F2-B257-984774BE349A}" srcId="{3A2E1721-A228-4E8E-9C9D-0D5E1B4DFA02}" destId="{DEB0B7A4-6BCE-47BF-8776-D0C6005214DE}" srcOrd="0" destOrd="0" parTransId="{B300CAF7-96D5-4DA7-ABB0-CA3E22B5EFA3}" sibTransId="{8405B5EF-48B3-46F3-9FFF-A3D3B53EF164}"/>
    <dgm:cxn modelId="{83B0D7CE-776A-4B5E-B328-52DFA4C647D3}" type="presOf" srcId="{61F3326E-6C97-460A-8CFB-768D58819A7D}" destId="{4E9EBD35-EF26-4D1B-A61F-C2711DBDFA45}" srcOrd="1" destOrd="1" presId="urn:microsoft.com/office/officeart/2005/8/layout/vList4"/>
    <dgm:cxn modelId="{BA8DB4DB-381C-420A-A228-2127E8735E3D}" type="presOf" srcId="{A1B54C0A-2B18-4BBF-A8D4-BC56FC653D30}" destId="{EFBFB72D-CF3E-49D0-87F5-F94259B87C42}" srcOrd="1" destOrd="1" presId="urn:microsoft.com/office/officeart/2005/8/layout/vList4"/>
    <dgm:cxn modelId="{FAF170EA-C7BA-42D8-9946-C67146ECF1B7}" type="presOf" srcId="{61F3326E-6C97-460A-8CFB-768D58819A7D}" destId="{5CB42935-C73C-4FBC-8C91-E725C833D73E}" srcOrd="0" destOrd="1" presId="urn:microsoft.com/office/officeart/2005/8/layout/vList4"/>
    <dgm:cxn modelId="{87AAB7EF-5438-449D-B412-35087577DCD3}" srcId="{3A2E1721-A228-4E8E-9C9D-0D5E1B4DFA02}" destId="{C4ED2764-6F07-440B-A12E-7F0A59ED2C8A}" srcOrd="1" destOrd="0" parTransId="{3FF636A2-672D-4500-8066-E4E4574E34E6}" sibTransId="{1182B261-BA82-43FE-BB7C-7743FC2E0A69}"/>
    <dgm:cxn modelId="{99A045F6-E52D-4E57-BC38-0DA88976299D}" type="presOf" srcId="{DEB0B7A4-6BCE-47BF-8776-D0C6005214DE}" destId="{778D0699-2BE9-4D1C-8092-301A085D282A}" srcOrd="0" destOrd="0" presId="urn:microsoft.com/office/officeart/2005/8/layout/vList4"/>
    <dgm:cxn modelId="{5994AFA9-A6B6-4B92-A469-89E530EE9D8D}" type="presParOf" srcId="{72550A5A-C9E9-4388-B64B-D3E584F8C209}" destId="{20571521-4A2B-4290-9F3C-FC5D814F7F5A}" srcOrd="0" destOrd="0" presId="urn:microsoft.com/office/officeart/2005/8/layout/vList4"/>
    <dgm:cxn modelId="{ECBF9C53-B851-40FE-AB95-4D89AEE9B3E5}" type="presParOf" srcId="{20571521-4A2B-4290-9F3C-FC5D814F7F5A}" destId="{778D0699-2BE9-4D1C-8092-301A085D282A}" srcOrd="0" destOrd="0" presId="urn:microsoft.com/office/officeart/2005/8/layout/vList4"/>
    <dgm:cxn modelId="{CCFC9F64-1808-4D94-882D-E02235E478EE}" type="presParOf" srcId="{20571521-4A2B-4290-9F3C-FC5D814F7F5A}" destId="{E1859149-6B7D-4849-8A40-EC12D7A5B4BC}" srcOrd="1" destOrd="0" presId="urn:microsoft.com/office/officeart/2005/8/layout/vList4"/>
    <dgm:cxn modelId="{E42E6572-2567-47B8-980E-2ED317D1CE9D}" type="presParOf" srcId="{20571521-4A2B-4290-9F3C-FC5D814F7F5A}" destId="{4926DEE8-DA3B-4CFB-B8FE-95EA5F00420D}" srcOrd="2" destOrd="0" presId="urn:microsoft.com/office/officeart/2005/8/layout/vList4"/>
    <dgm:cxn modelId="{61598256-1CB9-49B6-90D8-BEAA2ACE1C6A}" type="presParOf" srcId="{72550A5A-C9E9-4388-B64B-D3E584F8C209}" destId="{7C904CCF-9543-4488-9195-8855B90C8768}" srcOrd="1" destOrd="0" presId="urn:microsoft.com/office/officeart/2005/8/layout/vList4"/>
    <dgm:cxn modelId="{6A310362-00B8-48E5-98FC-562689192CFD}" type="presParOf" srcId="{72550A5A-C9E9-4388-B64B-D3E584F8C209}" destId="{09B0E841-A596-4156-9D23-1EC3337A5CEC}" srcOrd="2" destOrd="0" presId="urn:microsoft.com/office/officeart/2005/8/layout/vList4"/>
    <dgm:cxn modelId="{5CE7A3B5-4F0E-4F7A-8315-F8EF6E0D6EBA}" type="presParOf" srcId="{09B0E841-A596-4156-9D23-1EC3337A5CEC}" destId="{5CB42935-C73C-4FBC-8C91-E725C833D73E}" srcOrd="0" destOrd="0" presId="urn:microsoft.com/office/officeart/2005/8/layout/vList4"/>
    <dgm:cxn modelId="{5D289F04-98D1-4A29-8025-9C48F274CB8C}" type="presParOf" srcId="{09B0E841-A596-4156-9D23-1EC3337A5CEC}" destId="{555E646D-1F85-45CD-960A-0601ACE3E5B5}" srcOrd="1" destOrd="0" presId="urn:microsoft.com/office/officeart/2005/8/layout/vList4"/>
    <dgm:cxn modelId="{26A3DC15-572C-459E-80E0-44E014F6612C}" type="presParOf" srcId="{09B0E841-A596-4156-9D23-1EC3337A5CEC}" destId="{4E9EBD35-EF26-4D1B-A61F-C2711DBDFA45}" srcOrd="2" destOrd="0" presId="urn:microsoft.com/office/officeart/2005/8/layout/vList4"/>
    <dgm:cxn modelId="{89A1BA1A-1D10-474C-9B1D-9F8934A9A82E}" type="presParOf" srcId="{72550A5A-C9E9-4388-B64B-D3E584F8C209}" destId="{BE417303-FF87-4E8B-B24C-5DA44A97B57F}" srcOrd="3" destOrd="0" presId="urn:microsoft.com/office/officeart/2005/8/layout/vList4"/>
    <dgm:cxn modelId="{447EB316-9F5C-4C1F-AC6A-948CD9C69467}" type="presParOf" srcId="{72550A5A-C9E9-4388-B64B-D3E584F8C209}" destId="{49D040B4-A1B4-4986-886E-3F50FAD10397}" srcOrd="4" destOrd="0" presId="urn:microsoft.com/office/officeart/2005/8/layout/vList4"/>
    <dgm:cxn modelId="{49CB7973-661B-4B1E-9C57-A903ED31FC9F}" type="presParOf" srcId="{49D040B4-A1B4-4986-886E-3F50FAD10397}" destId="{125663C0-F6ED-41F5-8903-6ED06DBFF381}" srcOrd="0" destOrd="0" presId="urn:microsoft.com/office/officeart/2005/8/layout/vList4"/>
    <dgm:cxn modelId="{F6A0E52C-A168-4680-A557-377DD674C99E}" type="presParOf" srcId="{49D040B4-A1B4-4986-886E-3F50FAD10397}" destId="{DB56E6D4-01E4-4800-8A90-11BF51C75454}" srcOrd="1" destOrd="0" presId="urn:microsoft.com/office/officeart/2005/8/layout/vList4"/>
    <dgm:cxn modelId="{1D56D874-3C92-4E2B-98CC-8E2ADB9DFF0B}" type="presParOf" srcId="{49D040B4-A1B4-4986-886E-3F50FAD10397}" destId="{EFBFB72D-CF3E-49D0-87F5-F94259B87C42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05EEE1A-CF0C-47FD-A41A-D4E42575AB79}" type="doc">
      <dgm:prSet loTypeId="urn:microsoft.com/office/officeart/2005/8/layout/vList4" loCatId="list" qsTypeId="urn:microsoft.com/office/officeart/2005/8/quickstyle/3d4" qsCatId="3D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1E46136C-21EA-42DE-B01F-3F645368D92A}">
      <dgm:prSet phldrT="[Text]"/>
      <dgm:spPr/>
      <dgm:t>
        <a:bodyPr/>
        <a:lstStyle/>
        <a:p>
          <a:r>
            <a:rPr lang="en-GB"/>
            <a:t>£100</a:t>
          </a:r>
          <a:endParaRPr lang="en-GB" dirty="0"/>
        </a:p>
      </dgm:t>
    </dgm:pt>
    <dgm:pt modelId="{CDCA2C0E-8E87-4B41-8427-CB148ED5B543}" type="parTrans" cxnId="{145FA597-86BC-4573-B80C-869659CB1C3F}">
      <dgm:prSet/>
      <dgm:spPr/>
      <dgm:t>
        <a:bodyPr/>
        <a:lstStyle/>
        <a:p>
          <a:endParaRPr lang="en-GB"/>
        </a:p>
      </dgm:t>
    </dgm:pt>
    <dgm:pt modelId="{0D899843-028A-48B4-8725-5598999E23A4}" type="sibTrans" cxnId="{145FA597-86BC-4573-B80C-869659CB1C3F}">
      <dgm:prSet/>
      <dgm:spPr/>
      <dgm:t>
        <a:bodyPr/>
        <a:lstStyle/>
        <a:p>
          <a:endParaRPr lang="en-GB"/>
        </a:p>
      </dgm:t>
    </dgm:pt>
    <dgm:pt modelId="{EF731641-D4D6-44EE-9CF1-5CA43BB4A453}">
      <dgm:prSet phldrT="[Text]"/>
      <dgm:spPr/>
      <dgm:t>
        <a:bodyPr/>
        <a:lstStyle/>
        <a:p>
          <a:r>
            <a:rPr lang="en-GB" dirty="0"/>
            <a:t>6” birthday cake and a happy birthday shout out on Instagram</a:t>
          </a:r>
        </a:p>
      </dgm:t>
    </dgm:pt>
    <dgm:pt modelId="{5F7C5BEF-4774-45FC-9EAF-4EDCACFC77E9}" type="parTrans" cxnId="{BE40E611-D437-4F4C-B5DA-3508C6A394EC}">
      <dgm:prSet/>
      <dgm:spPr/>
      <dgm:t>
        <a:bodyPr/>
        <a:lstStyle/>
        <a:p>
          <a:endParaRPr lang="en-GB"/>
        </a:p>
      </dgm:t>
    </dgm:pt>
    <dgm:pt modelId="{924597AC-5A8A-440C-9590-3679022BD8D0}" type="sibTrans" cxnId="{BE40E611-D437-4F4C-B5DA-3508C6A394EC}">
      <dgm:prSet/>
      <dgm:spPr/>
      <dgm:t>
        <a:bodyPr/>
        <a:lstStyle/>
        <a:p>
          <a:endParaRPr lang="en-GB"/>
        </a:p>
      </dgm:t>
    </dgm:pt>
    <dgm:pt modelId="{087F5DE7-1DD1-4B94-A13E-6D181B2EB2EB}">
      <dgm:prSet phldrT="[Text]"/>
      <dgm:spPr/>
      <dgm:t>
        <a:bodyPr/>
        <a:lstStyle/>
        <a:p>
          <a:r>
            <a:rPr lang="en-GB"/>
            <a:t>£250</a:t>
          </a:r>
          <a:endParaRPr lang="en-GB" dirty="0"/>
        </a:p>
      </dgm:t>
    </dgm:pt>
    <dgm:pt modelId="{6A8EC5BE-4712-4577-B8F4-E4AD7F2E7D5A}" type="parTrans" cxnId="{2C6D3364-D88E-4150-A845-5C583E8B442C}">
      <dgm:prSet/>
      <dgm:spPr/>
      <dgm:t>
        <a:bodyPr/>
        <a:lstStyle/>
        <a:p>
          <a:endParaRPr lang="en-GB"/>
        </a:p>
      </dgm:t>
    </dgm:pt>
    <dgm:pt modelId="{D84089F3-0A42-4932-8E2C-6ADCBF3E94E2}" type="sibTrans" cxnId="{2C6D3364-D88E-4150-A845-5C583E8B442C}">
      <dgm:prSet/>
      <dgm:spPr/>
      <dgm:t>
        <a:bodyPr/>
        <a:lstStyle/>
        <a:p>
          <a:endParaRPr lang="en-GB"/>
        </a:p>
      </dgm:t>
    </dgm:pt>
    <dgm:pt modelId="{2E45D1D9-CB75-462E-AE9C-13800B5579FF}">
      <dgm:prSet phldrT="[Text]"/>
      <dgm:spPr/>
      <dgm:t>
        <a:bodyPr/>
        <a:lstStyle/>
        <a:p>
          <a:r>
            <a:rPr lang="en-GB" dirty="0"/>
            <a:t>Get a tray bake every month for twelve months</a:t>
          </a:r>
        </a:p>
      </dgm:t>
    </dgm:pt>
    <dgm:pt modelId="{A4788A95-F464-44E4-A4DC-6A36DA86697B}" type="parTrans" cxnId="{17F38206-DDCC-4165-87F1-22FE34A7A9EE}">
      <dgm:prSet/>
      <dgm:spPr/>
      <dgm:t>
        <a:bodyPr/>
        <a:lstStyle/>
        <a:p>
          <a:endParaRPr lang="en-GB"/>
        </a:p>
      </dgm:t>
    </dgm:pt>
    <dgm:pt modelId="{7C861F69-EB23-4902-A4E7-B5EBC3CDB759}" type="sibTrans" cxnId="{17F38206-DDCC-4165-87F1-22FE34A7A9EE}">
      <dgm:prSet/>
      <dgm:spPr/>
      <dgm:t>
        <a:bodyPr/>
        <a:lstStyle/>
        <a:p>
          <a:endParaRPr lang="en-GB"/>
        </a:p>
      </dgm:t>
    </dgm:pt>
    <dgm:pt modelId="{53D6CAAA-ED66-461D-BD90-BD4A79C2E32C}">
      <dgm:prSet phldrT="[Text]"/>
      <dgm:spPr/>
      <dgm:t>
        <a:bodyPr/>
        <a:lstStyle/>
        <a:p>
          <a:r>
            <a:rPr lang="en-GB" dirty="0"/>
            <a:t>£500</a:t>
          </a:r>
        </a:p>
      </dgm:t>
    </dgm:pt>
    <dgm:pt modelId="{7607AFEC-8688-4816-BED1-46C7D748A31F}" type="parTrans" cxnId="{3494FB31-372C-41B5-B077-51E0663120BB}">
      <dgm:prSet/>
      <dgm:spPr/>
      <dgm:t>
        <a:bodyPr/>
        <a:lstStyle/>
        <a:p>
          <a:endParaRPr lang="en-GB"/>
        </a:p>
      </dgm:t>
    </dgm:pt>
    <dgm:pt modelId="{6D126135-7A91-49EF-8623-3E15C7DF3608}" type="sibTrans" cxnId="{3494FB31-372C-41B5-B077-51E0663120BB}">
      <dgm:prSet/>
      <dgm:spPr/>
      <dgm:t>
        <a:bodyPr/>
        <a:lstStyle/>
        <a:p>
          <a:endParaRPr lang="en-GB"/>
        </a:p>
      </dgm:t>
    </dgm:pt>
    <dgm:pt modelId="{3504A61C-68A2-4D2A-A8DB-CCEB5241EF37}">
      <dgm:prSet phldrT="[Text]"/>
      <dgm:spPr/>
      <dgm:t>
        <a:bodyPr/>
        <a:lstStyle/>
        <a:p>
          <a:r>
            <a:rPr lang="en-GB" dirty="0"/>
            <a:t>We will provide a 2-tier cake to a charity of your choice</a:t>
          </a:r>
        </a:p>
      </dgm:t>
    </dgm:pt>
    <dgm:pt modelId="{05DAE90A-6D2B-424A-A19A-3022777CE9FF}" type="parTrans" cxnId="{EB718F82-8769-4299-95D5-C76BACE51893}">
      <dgm:prSet/>
      <dgm:spPr/>
      <dgm:t>
        <a:bodyPr/>
        <a:lstStyle/>
        <a:p>
          <a:endParaRPr lang="en-GB"/>
        </a:p>
      </dgm:t>
    </dgm:pt>
    <dgm:pt modelId="{0458B437-6C80-43DC-8137-883BC145D62B}" type="sibTrans" cxnId="{EB718F82-8769-4299-95D5-C76BACE51893}">
      <dgm:prSet/>
      <dgm:spPr/>
      <dgm:t>
        <a:bodyPr/>
        <a:lstStyle/>
        <a:p>
          <a:endParaRPr lang="en-GB"/>
        </a:p>
      </dgm:t>
    </dgm:pt>
    <dgm:pt modelId="{83F9FCEC-36DC-4ED7-8C81-ACC6C52F2156}" type="pres">
      <dgm:prSet presAssocID="{805EEE1A-CF0C-47FD-A41A-D4E42575AB79}" presName="linear" presStyleCnt="0">
        <dgm:presLayoutVars>
          <dgm:dir/>
          <dgm:resizeHandles val="exact"/>
        </dgm:presLayoutVars>
      </dgm:prSet>
      <dgm:spPr/>
    </dgm:pt>
    <dgm:pt modelId="{BACB9488-BF79-42B5-A36E-B7FB9EBAF113}" type="pres">
      <dgm:prSet presAssocID="{1E46136C-21EA-42DE-B01F-3F645368D92A}" presName="comp" presStyleCnt="0"/>
      <dgm:spPr/>
    </dgm:pt>
    <dgm:pt modelId="{08335D79-E7C3-480B-B91A-F4EE7C58EFA4}" type="pres">
      <dgm:prSet presAssocID="{1E46136C-21EA-42DE-B01F-3F645368D92A}" presName="box" presStyleLbl="node1" presStyleIdx="0" presStyleCnt="3"/>
      <dgm:spPr/>
    </dgm:pt>
    <dgm:pt modelId="{68170B52-14D2-477E-A7EF-DA34807378BF}" type="pres">
      <dgm:prSet presAssocID="{1E46136C-21EA-42DE-B01F-3F645368D92A}" presName="img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7000" b="-47000"/>
          </a:stretch>
        </a:blipFill>
      </dgm:spPr>
    </dgm:pt>
    <dgm:pt modelId="{D67890CC-916B-409B-8676-1C1107CB6636}" type="pres">
      <dgm:prSet presAssocID="{1E46136C-21EA-42DE-B01F-3F645368D92A}" presName="text" presStyleLbl="node1" presStyleIdx="0" presStyleCnt="3">
        <dgm:presLayoutVars>
          <dgm:bulletEnabled val="1"/>
        </dgm:presLayoutVars>
      </dgm:prSet>
      <dgm:spPr/>
    </dgm:pt>
    <dgm:pt modelId="{78E2EA78-8A33-4E11-952F-63AB663C79D0}" type="pres">
      <dgm:prSet presAssocID="{0D899843-028A-48B4-8725-5598999E23A4}" presName="spacer" presStyleCnt="0"/>
      <dgm:spPr/>
    </dgm:pt>
    <dgm:pt modelId="{59A9487B-AAA6-4524-A1F0-D42398CB020A}" type="pres">
      <dgm:prSet presAssocID="{087F5DE7-1DD1-4B94-A13E-6D181B2EB2EB}" presName="comp" presStyleCnt="0"/>
      <dgm:spPr/>
    </dgm:pt>
    <dgm:pt modelId="{7960EF92-E924-4E92-B719-A7BE5B8A6F75}" type="pres">
      <dgm:prSet presAssocID="{087F5DE7-1DD1-4B94-A13E-6D181B2EB2EB}" presName="box" presStyleLbl="node1" presStyleIdx="1" presStyleCnt="3"/>
      <dgm:spPr/>
    </dgm:pt>
    <dgm:pt modelId="{AC7F053E-BEA4-4C14-94FB-E1E0552EED0D}" type="pres">
      <dgm:prSet presAssocID="{087F5DE7-1DD1-4B94-A13E-6D181B2EB2EB}" presName="img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5000" b="-25000"/>
          </a:stretch>
        </a:blipFill>
      </dgm:spPr>
    </dgm:pt>
    <dgm:pt modelId="{2C1C08FA-008A-4600-9243-EE47BF026D6E}" type="pres">
      <dgm:prSet presAssocID="{087F5DE7-1DD1-4B94-A13E-6D181B2EB2EB}" presName="text" presStyleLbl="node1" presStyleIdx="1" presStyleCnt="3">
        <dgm:presLayoutVars>
          <dgm:bulletEnabled val="1"/>
        </dgm:presLayoutVars>
      </dgm:prSet>
      <dgm:spPr/>
    </dgm:pt>
    <dgm:pt modelId="{0A5DAAC6-CBFA-48C0-8CB1-205B0AEC1443}" type="pres">
      <dgm:prSet presAssocID="{D84089F3-0A42-4932-8E2C-6ADCBF3E94E2}" presName="spacer" presStyleCnt="0"/>
      <dgm:spPr/>
    </dgm:pt>
    <dgm:pt modelId="{3F7A7FA3-5F89-4BA8-BF0F-C57A8695BCE5}" type="pres">
      <dgm:prSet presAssocID="{53D6CAAA-ED66-461D-BD90-BD4A79C2E32C}" presName="comp" presStyleCnt="0"/>
      <dgm:spPr/>
    </dgm:pt>
    <dgm:pt modelId="{98FD5E7F-EEC4-4670-AEE7-745509E625D7}" type="pres">
      <dgm:prSet presAssocID="{53D6CAAA-ED66-461D-BD90-BD4A79C2E32C}" presName="box" presStyleLbl="node1" presStyleIdx="2" presStyleCnt="3"/>
      <dgm:spPr/>
    </dgm:pt>
    <dgm:pt modelId="{549E265C-C668-4CB5-84AD-08DD8AAE350A}" type="pres">
      <dgm:prSet presAssocID="{53D6CAAA-ED66-461D-BD90-BD4A79C2E32C}" presName="img" presStyleLbl="fgImgPlac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7000" b="-47000"/>
          </a:stretch>
        </a:blipFill>
      </dgm:spPr>
    </dgm:pt>
    <dgm:pt modelId="{BB784F41-9044-4E70-A0A0-86E7F2D73755}" type="pres">
      <dgm:prSet presAssocID="{53D6CAAA-ED66-461D-BD90-BD4A79C2E32C}" presName="text" presStyleLbl="node1" presStyleIdx="2" presStyleCnt="3">
        <dgm:presLayoutVars>
          <dgm:bulletEnabled val="1"/>
        </dgm:presLayoutVars>
      </dgm:prSet>
      <dgm:spPr/>
    </dgm:pt>
  </dgm:ptLst>
  <dgm:cxnLst>
    <dgm:cxn modelId="{EB97E502-9190-42FD-AD94-E4968A8254D9}" type="presOf" srcId="{EF731641-D4D6-44EE-9CF1-5CA43BB4A453}" destId="{D67890CC-916B-409B-8676-1C1107CB6636}" srcOrd="1" destOrd="1" presId="urn:microsoft.com/office/officeart/2005/8/layout/vList4"/>
    <dgm:cxn modelId="{8E426303-14C8-4BCA-9591-441A3A1E4FF6}" type="presOf" srcId="{087F5DE7-1DD1-4B94-A13E-6D181B2EB2EB}" destId="{2C1C08FA-008A-4600-9243-EE47BF026D6E}" srcOrd="1" destOrd="0" presId="urn:microsoft.com/office/officeart/2005/8/layout/vList4"/>
    <dgm:cxn modelId="{69D20405-A50B-40E2-8B0F-8193AF8B308B}" type="presOf" srcId="{087F5DE7-1DD1-4B94-A13E-6D181B2EB2EB}" destId="{7960EF92-E924-4E92-B719-A7BE5B8A6F75}" srcOrd="0" destOrd="0" presId="urn:microsoft.com/office/officeart/2005/8/layout/vList4"/>
    <dgm:cxn modelId="{17F38206-DDCC-4165-87F1-22FE34A7A9EE}" srcId="{087F5DE7-1DD1-4B94-A13E-6D181B2EB2EB}" destId="{2E45D1D9-CB75-462E-AE9C-13800B5579FF}" srcOrd="0" destOrd="0" parTransId="{A4788A95-F464-44E4-A4DC-6A36DA86697B}" sibTransId="{7C861F69-EB23-4902-A4E7-B5EBC3CDB759}"/>
    <dgm:cxn modelId="{BE40E611-D437-4F4C-B5DA-3508C6A394EC}" srcId="{1E46136C-21EA-42DE-B01F-3F645368D92A}" destId="{EF731641-D4D6-44EE-9CF1-5CA43BB4A453}" srcOrd="0" destOrd="0" parTransId="{5F7C5BEF-4774-45FC-9EAF-4EDCACFC77E9}" sibTransId="{924597AC-5A8A-440C-9590-3679022BD8D0}"/>
    <dgm:cxn modelId="{8A981C2C-FA10-4299-B0EE-148186A6DAC2}" type="presOf" srcId="{3504A61C-68A2-4D2A-A8DB-CCEB5241EF37}" destId="{98FD5E7F-EEC4-4670-AEE7-745509E625D7}" srcOrd="0" destOrd="1" presId="urn:microsoft.com/office/officeart/2005/8/layout/vList4"/>
    <dgm:cxn modelId="{3494FB31-372C-41B5-B077-51E0663120BB}" srcId="{805EEE1A-CF0C-47FD-A41A-D4E42575AB79}" destId="{53D6CAAA-ED66-461D-BD90-BD4A79C2E32C}" srcOrd="2" destOrd="0" parTransId="{7607AFEC-8688-4816-BED1-46C7D748A31F}" sibTransId="{6D126135-7A91-49EF-8623-3E15C7DF3608}"/>
    <dgm:cxn modelId="{9A5A425C-3B38-490C-A556-17F42F01769F}" type="presOf" srcId="{2E45D1D9-CB75-462E-AE9C-13800B5579FF}" destId="{7960EF92-E924-4E92-B719-A7BE5B8A6F75}" srcOrd="0" destOrd="1" presId="urn:microsoft.com/office/officeart/2005/8/layout/vList4"/>
    <dgm:cxn modelId="{2C6D3364-D88E-4150-A845-5C583E8B442C}" srcId="{805EEE1A-CF0C-47FD-A41A-D4E42575AB79}" destId="{087F5DE7-1DD1-4B94-A13E-6D181B2EB2EB}" srcOrd="1" destOrd="0" parTransId="{6A8EC5BE-4712-4577-B8F4-E4AD7F2E7D5A}" sibTransId="{D84089F3-0A42-4932-8E2C-6ADCBF3E94E2}"/>
    <dgm:cxn modelId="{66B7256C-5E1E-4C48-A2F6-79D6309DEC71}" type="presOf" srcId="{EF731641-D4D6-44EE-9CF1-5CA43BB4A453}" destId="{08335D79-E7C3-480B-B91A-F4EE7C58EFA4}" srcOrd="0" destOrd="1" presId="urn:microsoft.com/office/officeart/2005/8/layout/vList4"/>
    <dgm:cxn modelId="{EB718F82-8769-4299-95D5-C76BACE51893}" srcId="{53D6CAAA-ED66-461D-BD90-BD4A79C2E32C}" destId="{3504A61C-68A2-4D2A-A8DB-CCEB5241EF37}" srcOrd="0" destOrd="0" parTransId="{05DAE90A-6D2B-424A-A19A-3022777CE9FF}" sibTransId="{0458B437-6C80-43DC-8137-883BC145D62B}"/>
    <dgm:cxn modelId="{F8028D94-6D74-4014-ADE4-6BE5CCF68C66}" type="presOf" srcId="{53D6CAAA-ED66-461D-BD90-BD4A79C2E32C}" destId="{BB784F41-9044-4E70-A0A0-86E7F2D73755}" srcOrd="1" destOrd="0" presId="urn:microsoft.com/office/officeart/2005/8/layout/vList4"/>
    <dgm:cxn modelId="{145FA597-86BC-4573-B80C-869659CB1C3F}" srcId="{805EEE1A-CF0C-47FD-A41A-D4E42575AB79}" destId="{1E46136C-21EA-42DE-B01F-3F645368D92A}" srcOrd="0" destOrd="0" parTransId="{CDCA2C0E-8E87-4B41-8427-CB148ED5B543}" sibTransId="{0D899843-028A-48B4-8725-5598999E23A4}"/>
    <dgm:cxn modelId="{F00B339D-FF5D-4DA7-BAA2-82850DBB24E3}" type="presOf" srcId="{53D6CAAA-ED66-461D-BD90-BD4A79C2E32C}" destId="{98FD5E7F-EEC4-4670-AEE7-745509E625D7}" srcOrd="0" destOrd="0" presId="urn:microsoft.com/office/officeart/2005/8/layout/vList4"/>
    <dgm:cxn modelId="{6B7FC0AF-3043-4865-80F2-12560BBF808A}" type="presOf" srcId="{805EEE1A-CF0C-47FD-A41A-D4E42575AB79}" destId="{83F9FCEC-36DC-4ED7-8C81-ACC6C52F2156}" srcOrd="0" destOrd="0" presId="urn:microsoft.com/office/officeart/2005/8/layout/vList4"/>
    <dgm:cxn modelId="{20D5E9CC-FCB1-4E48-BF44-CC14EC2938E1}" type="presOf" srcId="{1E46136C-21EA-42DE-B01F-3F645368D92A}" destId="{D67890CC-916B-409B-8676-1C1107CB6636}" srcOrd="1" destOrd="0" presId="urn:microsoft.com/office/officeart/2005/8/layout/vList4"/>
    <dgm:cxn modelId="{0CAC02CE-4F0A-428E-827C-2D79B9D337FF}" type="presOf" srcId="{1E46136C-21EA-42DE-B01F-3F645368D92A}" destId="{08335D79-E7C3-480B-B91A-F4EE7C58EFA4}" srcOrd="0" destOrd="0" presId="urn:microsoft.com/office/officeart/2005/8/layout/vList4"/>
    <dgm:cxn modelId="{4968A9DC-0374-4293-9323-C27F2A49FACE}" type="presOf" srcId="{2E45D1D9-CB75-462E-AE9C-13800B5579FF}" destId="{2C1C08FA-008A-4600-9243-EE47BF026D6E}" srcOrd="1" destOrd="1" presId="urn:microsoft.com/office/officeart/2005/8/layout/vList4"/>
    <dgm:cxn modelId="{4DCFD1F6-5246-4F3B-ABA7-30C832377502}" type="presOf" srcId="{3504A61C-68A2-4D2A-A8DB-CCEB5241EF37}" destId="{BB784F41-9044-4E70-A0A0-86E7F2D73755}" srcOrd="1" destOrd="1" presId="urn:microsoft.com/office/officeart/2005/8/layout/vList4"/>
    <dgm:cxn modelId="{2BF49395-C205-436E-A971-1AB49AED6CA2}" type="presParOf" srcId="{83F9FCEC-36DC-4ED7-8C81-ACC6C52F2156}" destId="{BACB9488-BF79-42B5-A36E-B7FB9EBAF113}" srcOrd="0" destOrd="0" presId="urn:microsoft.com/office/officeart/2005/8/layout/vList4"/>
    <dgm:cxn modelId="{72E0E334-9F29-44AC-AE2F-074CC72D0A46}" type="presParOf" srcId="{BACB9488-BF79-42B5-A36E-B7FB9EBAF113}" destId="{08335D79-E7C3-480B-B91A-F4EE7C58EFA4}" srcOrd="0" destOrd="0" presId="urn:microsoft.com/office/officeart/2005/8/layout/vList4"/>
    <dgm:cxn modelId="{5A10754F-0D95-411B-81FF-CF66B58D70F1}" type="presParOf" srcId="{BACB9488-BF79-42B5-A36E-B7FB9EBAF113}" destId="{68170B52-14D2-477E-A7EF-DA34807378BF}" srcOrd="1" destOrd="0" presId="urn:microsoft.com/office/officeart/2005/8/layout/vList4"/>
    <dgm:cxn modelId="{1A70927E-FC48-4FF6-8ED9-270091002787}" type="presParOf" srcId="{BACB9488-BF79-42B5-A36E-B7FB9EBAF113}" destId="{D67890CC-916B-409B-8676-1C1107CB6636}" srcOrd="2" destOrd="0" presId="urn:microsoft.com/office/officeart/2005/8/layout/vList4"/>
    <dgm:cxn modelId="{7CE95EBC-2CE1-47BA-A67F-F108C86899E1}" type="presParOf" srcId="{83F9FCEC-36DC-4ED7-8C81-ACC6C52F2156}" destId="{78E2EA78-8A33-4E11-952F-63AB663C79D0}" srcOrd="1" destOrd="0" presId="urn:microsoft.com/office/officeart/2005/8/layout/vList4"/>
    <dgm:cxn modelId="{64686AAB-A74D-45C5-9034-4101FD7FF632}" type="presParOf" srcId="{83F9FCEC-36DC-4ED7-8C81-ACC6C52F2156}" destId="{59A9487B-AAA6-4524-A1F0-D42398CB020A}" srcOrd="2" destOrd="0" presId="urn:microsoft.com/office/officeart/2005/8/layout/vList4"/>
    <dgm:cxn modelId="{C3E8D2C3-E2DE-49D7-A1F6-836884E57ABE}" type="presParOf" srcId="{59A9487B-AAA6-4524-A1F0-D42398CB020A}" destId="{7960EF92-E924-4E92-B719-A7BE5B8A6F75}" srcOrd="0" destOrd="0" presId="urn:microsoft.com/office/officeart/2005/8/layout/vList4"/>
    <dgm:cxn modelId="{29C8D25A-1D2D-4B2B-A7F7-9D7024593921}" type="presParOf" srcId="{59A9487B-AAA6-4524-A1F0-D42398CB020A}" destId="{AC7F053E-BEA4-4C14-94FB-E1E0552EED0D}" srcOrd="1" destOrd="0" presId="urn:microsoft.com/office/officeart/2005/8/layout/vList4"/>
    <dgm:cxn modelId="{4D88833F-DD13-4AD8-8D9F-3EFD10D14B74}" type="presParOf" srcId="{59A9487B-AAA6-4524-A1F0-D42398CB020A}" destId="{2C1C08FA-008A-4600-9243-EE47BF026D6E}" srcOrd="2" destOrd="0" presId="urn:microsoft.com/office/officeart/2005/8/layout/vList4"/>
    <dgm:cxn modelId="{57F21379-1B92-4C46-A64C-FB645A533114}" type="presParOf" srcId="{83F9FCEC-36DC-4ED7-8C81-ACC6C52F2156}" destId="{0A5DAAC6-CBFA-48C0-8CB1-205B0AEC1443}" srcOrd="3" destOrd="0" presId="urn:microsoft.com/office/officeart/2005/8/layout/vList4"/>
    <dgm:cxn modelId="{8D8159DD-09F0-435C-88B9-FBB3ED285215}" type="presParOf" srcId="{83F9FCEC-36DC-4ED7-8C81-ACC6C52F2156}" destId="{3F7A7FA3-5F89-4BA8-BF0F-C57A8695BCE5}" srcOrd="4" destOrd="0" presId="urn:microsoft.com/office/officeart/2005/8/layout/vList4"/>
    <dgm:cxn modelId="{DBF4C9F9-7ED1-41AC-B14C-295C36B42F88}" type="presParOf" srcId="{3F7A7FA3-5F89-4BA8-BF0F-C57A8695BCE5}" destId="{98FD5E7F-EEC4-4670-AEE7-745509E625D7}" srcOrd="0" destOrd="0" presId="urn:microsoft.com/office/officeart/2005/8/layout/vList4"/>
    <dgm:cxn modelId="{B69326C0-F341-4F6C-A1D0-CF7EE5C6F948}" type="presParOf" srcId="{3F7A7FA3-5F89-4BA8-BF0F-C57A8695BCE5}" destId="{549E265C-C668-4CB5-84AD-08DD8AAE350A}" srcOrd="1" destOrd="0" presId="urn:microsoft.com/office/officeart/2005/8/layout/vList4"/>
    <dgm:cxn modelId="{F6D7E4F4-1920-4612-BFC3-7A9521F2370B}" type="presParOf" srcId="{3F7A7FA3-5F89-4BA8-BF0F-C57A8695BCE5}" destId="{BB784F41-9044-4E70-A0A0-86E7F2D73755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6DA2750-48C9-44B9-8E20-2C25C289AD13}" type="doc">
      <dgm:prSet loTypeId="urn:microsoft.com/office/officeart/2005/8/layout/vList4" loCatId="list" qsTypeId="urn:microsoft.com/office/officeart/2005/8/quickstyle/3d4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7343803A-E4A8-4A5B-B33B-690B1B656E2E}">
      <dgm:prSet phldrT="[Text]"/>
      <dgm:spPr/>
      <dgm:t>
        <a:bodyPr/>
        <a:lstStyle/>
        <a:p>
          <a:r>
            <a:rPr lang="en-GB" dirty="0"/>
            <a:t>£1000</a:t>
          </a:r>
        </a:p>
      </dgm:t>
    </dgm:pt>
    <dgm:pt modelId="{9BA41C60-DBC6-4A48-A1AF-F3FAEE1849BE}" type="parTrans" cxnId="{60C6B98B-CA02-473C-81E1-B09FDAB81C3A}">
      <dgm:prSet/>
      <dgm:spPr/>
      <dgm:t>
        <a:bodyPr/>
        <a:lstStyle/>
        <a:p>
          <a:endParaRPr lang="en-GB"/>
        </a:p>
      </dgm:t>
    </dgm:pt>
    <dgm:pt modelId="{A9A43382-B266-4BB7-872F-625B35FFDB51}" type="sibTrans" cxnId="{60C6B98B-CA02-473C-81E1-B09FDAB81C3A}">
      <dgm:prSet/>
      <dgm:spPr/>
      <dgm:t>
        <a:bodyPr/>
        <a:lstStyle/>
        <a:p>
          <a:endParaRPr lang="en-GB"/>
        </a:p>
      </dgm:t>
    </dgm:pt>
    <dgm:pt modelId="{EA2AA1C4-4627-4E5F-8A10-4305BF42E20E}">
      <dgm:prSet phldrT="[Text]"/>
      <dgm:spPr/>
      <dgm:t>
        <a:bodyPr/>
        <a:lstStyle/>
        <a:p>
          <a:r>
            <a:rPr lang="en-GB" dirty="0"/>
            <a:t>Suzanne will take a class of four and personally teach you how to carry out speciality baking techniques.</a:t>
          </a:r>
        </a:p>
      </dgm:t>
    </dgm:pt>
    <dgm:pt modelId="{3BAEE120-012C-47B5-9380-12E396E46BF1}" type="parTrans" cxnId="{F7C6D93B-7ABB-45BA-854B-D0C02036A93E}">
      <dgm:prSet/>
      <dgm:spPr/>
      <dgm:t>
        <a:bodyPr/>
        <a:lstStyle/>
        <a:p>
          <a:endParaRPr lang="en-GB"/>
        </a:p>
      </dgm:t>
    </dgm:pt>
    <dgm:pt modelId="{DAE78BE9-AF76-4E7A-B249-AF4706281318}" type="sibTrans" cxnId="{F7C6D93B-7ABB-45BA-854B-D0C02036A93E}">
      <dgm:prSet/>
      <dgm:spPr/>
      <dgm:t>
        <a:bodyPr/>
        <a:lstStyle/>
        <a:p>
          <a:endParaRPr lang="en-GB"/>
        </a:p>
      </dgm:t>
    </dgm:pt>
    <dgm:pt modelId="{0C3BE3D8-095D-4CCC-A3FB-CC3DA1CCFE25}">
      <dgm:prSet phldrT="[Text]"/>
      <dgm:spPr/>
      <dgm:t>
        <a:bodyPr/>
        <a:lstStyle/>
        <a:p>
          <a:r>
            <a:rPr lang="en-GB"/>
            <a:t>£2000</a:t>
          </a:r>
          <a:endParaRPr lang="en-GB" dirty="0"/>
        </a:p>
      </dgm:t>
    </dgm:pt>
    <dgm:pt modelId="{B86B69F0-94A2-4F58-843F-AC9CACDD04DD}" type="parTrans" cxnId="{FEC1CE91-DDEF-4BAD-8EA0-714DA499AD5B}">
      <dgm:prSet/>
      <dgm:spPr/>
      <dgm:t>
        <a:bodyPr/>
        <a:lstStyle/>
        <a:p>
          <a:endParaRPr lang="en-GB"/>
        </a:p>
      </dgm:t>
    </dgm:pt>
    <dgm:pt modelId="{59A09717-EFDB-4F08-811F-7553431AA1AF}" type="sibTrans" cxnId="{FEC1CE91-DDEF-4BAD-8EA0-714DA499AD5B}">
      <dgm:prSet/>
      <dgm:spPr/>
      <dgm:t>
        <a:bodyPr/>
        <a:lstStyle/>
        <a:p>
          <a:endParaRPr lang="en-GB"/>
        </a:p>
      </dgm:t>
    </dgm:pt>
    <dgm:pt modelId="{E5A86E23-B666-457B-AB0E-B5290DBEA5B6}">
      <dgm:prSet phldrT="[Text]"/>
      <dgm:spPr/>
      <dgm:t>
        <a:bodyPr/>
        <a:lstStyle/>
        <a:p>
          <a:r>
            <a:rPr lang="en-GB" dirty="0"/>
            <a:t>A three tier wedding cake, tasting consultation and treats for the hen do.</a:t>
          </a:r>
        </a:p>
      </dgm:t>
    </dgm:pt>
    <dgm:pt modelId="{EA6E05FD-1377-4F9B-9A27-9D5CCA2A03EE}" type="parTrans" cxnId="{6E688355-9BF0-4834-BDFF-528865E1C05F}">
      <dgm:prSet/>
      <dgm:spPr/>
      <dgm:t>
        <a:bodyPr/>
        <a:lstStyle/>
        <a:p>
          <a:endParaRPr lang="en-GB"/>
        </a:p>
      </dgm:t>
    </dgm:pt>
    <dgm:pt modelId="{2CF1DDC7-9D13-444D-A8C5-5D58EE95B7A4}" type="sibTrans" cxnId="{6E688355-9BF0-4834-BDFF-528865E1C05F}">
      <dgm:prSet/>
      <dgm:spPr/>
      <dgm:t>
        <a:bodyPr/>
        <a:lstStyle/>
        <a:p>
          <a:endParaRPr lang="en-GB"/>
        </a:p>
      </dgm:t>
    </dgm:pt>
    <dgm:pt modelId="{5CA46977-8737-4D4D-AA44-769EA84B9D5A}">
      <dgm:prSet phldrT="[Text]"/>
      <dgm:spPr/>
      <dgm:t>
        <a:bodyPr/>
        <a:lstStyle/>
        <a:p>
          <a:r>
            <a:rPr lang="en-GB"/>
            <a:t>£2500</a:t>
          </a:r>
          <a:endParaRPr lang="en-GB" dirty="0"/>
        </a:p>
      </dgm:t>
    </dgm:pt>
    <dgm:pt modelId="{84B083B1-6FE8-4576-8914-869BBFC07C8B}" type="parTrans" cxnId="{326E1944-D905-43F5-9EB3-DAEE32AC299D}">
      <dgm:prSet/>
      <dgm:spPr/>
      <dgm:t>
        <a:bodyPr/>
        <a:lstStyle/>
        <a:p>
          <a:endParaRPr lang="en-GB"/>
        </a:p>
      </dgm:t>
    </dgm:pt>
    <dgm:pt modelId="{55FF1624-0013-4E3F-9BE6-C6952A27AB4B}" type="sibTrans" cxnId="{326E1944-D905-43F5-9EB3-DAEE32AC299D}">
      <dgm:prSet/>
      <dgm:spPr/>
      <dgm:t>
        <a:bodyPr/>
        <a:lstStyle/>
        <a:p>
          <a:endParaRPr lang="en-GB"/>
        </a:p>
      </dgm:t>
    </dgm:pt>
    <dgm:pt modelId="{777C8458-69DA-4F80-84B6-882979C0558A}">
      <dgm:prSet phldrT="[Text]"/>
      <dgm:spPr/>
      <dgm:t>
        <a:bodyPr/>
        <a:lstStyle/>
        <a:p>
          <a:r>
            <a:rPr lang="en-GB" dirty="0"/>
            <a:t>We will develop a personal reward for you.</a:t>
          </a:r>
        </a:p>
      </dgm:t>
    </dgm:pt>
    <dgm:pt modelId="{6A1F9BDB-9BC6-472E-AF67-E4BF5B4D4509}" type="parTrans" cxnId="{3C5400A4-540F-4FB7-B7CD-87485B79DB89}">
      <dgm:prSet/>
      <dgm:spPr/>
      <dgm:t>
        <a:bodyPr/>
        <a:lstStyle/>
        <a:p>
          <a:endParaRPr lang="en-GB"/>
        </a:p>
      </dgm:t>
    </dgm:pt>
    <dgm:pt modelId="{486358F0-C0AB-460B-8061-B4C7A6A9A4CB}" type="sibTrans" cxnId="{3C5400A4-540F-4FB7-B7CD-87485B79DB89}">
      <dgm:prSet/>
      <dgm:spPr/>
      <dgm:t>
        <a:bodyPr/>
        <a:lstStyle/>
        <a:p>
          <a:endParaRPr lang="en-GB"/>
        </a:p>
      </dgm:t>
    </dgm:pt>
    <dgm:pt modelId="{9B77933F-A678-472D-87D9-2AC625F47275}" type="pres">
      <dgm:prSet presAssocID="{76DA2750-48C9-44B9-8E20-2C25C289AD13}" presName="linear" presStyleCnt="0">
        <dgm:presLayoutVars>
          <dgm:dir/>
          <dgm:resizeHandles val="exact"/>
        </dgm:presLayoutVars>
      </dgm:prSet>
      <dgm:spPr/>
    </dgm:pt>
    <dgm:pt modelId="{397BFBAD-BF34-493B-993B-ED17F1786A54}" type="pres">
      <dgm:prSet presAssocID="{7343803A-E4A8-4A5B-B33B-690B1B656E2E}" presName="comp" presStyleCnt="0"/>
      <dgm:spPr/>
    </dgm:pt>
    <dgm:pt modelId="{3F048D74-1545-4B08-B02F-089A8120FB0E}" type="pres">
      <dgm:prSet presAssocID="{7343803A-E4A8-4A5B-B33B-690B1B656E2E}" presName="box" presStyleLbl="node1" presStyleIdx="0" presStyleCnt="3"/>
      <dgm:spPr/>
    </dgm:pt>
    <dgm:pt modelId="{D6DCC962-E6DC-4779-A60F-3A5198EB6DB0}" type="pres">
      <dgm:prSet presAssocID="{7343803A-E4A8-4A5B-B33B-690B1B656E2E}" presName="img" presStyleLbl="fgImgPlac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7000" b="-47000"/>
          </a:stretch>
        </a:blipFill>
      </dgm:spPr>
    </dgm:pt>
    <dgm:pt modelId="{CBB92F92-1616-4D36-B5E9-3B0794093D44}" type="pres">
      <dgm:prSet presAssocID="{7343803A-E4A8-4A5B-B33B-690B1B656E2E}" presName="text" presStyleLbl="node1" presStyleIdx="0" presStyleCnt="3">
        <dgm:presLayoutVars>
          <dgm:bulletEnabled val="1"/>
        </dgm:presLayoutVars>
      </dgm:prSet>
      <dgm:spPr/>
    </dgm:pt>
    <dgm:pt modelId="{7A4ECEA3-55E8-4933-87CC-F3487254122E}" type="pres">
      <dgm:prSet presAssocID="{A9A43382-B266-4BB7-872F-625B35FFDB51}" presName="spacer" presStyleCnt="0"/>
      <dgm:spPr/>
    </dgm:pt>
    <dgm:pt modelId="{D3DB2D8E-B9A9-4C82-9823-96813FB4364C}" type="pres">
      <dgm:prSet presAssocID="{0C3BE3D8-095D-4CCC-A3FB-CC3DA1CCFE25}" presName="comp" presStyleCnt="0"/>
      <dgm:spPr/>
    </dgm:pt>
    <dgm:pt modelId="{036FD017-25D6-49F0-AAF9-CA8BEBFDDADE}" type="pres">
      <dgm:prSet presAssocID="{0C3BE3D8-095D-4CCC-A3FB-CC3DA1CCFE25}" presName="box" presStyleLbl="node1" presStyleIdx="1" presStyleCnt="3"/>
      <dgm:spPr/>
    </dgm:pt>
    <dgm:pt modelId="{B3960685-707D-480F-A60D-AF078A593A14}" type="pres">
      <dgm:prSet presAssocID="{0C3BE3D8-095D-4CCC-A3FB-CC3DA1CCFE25}" presName="img" presStyleLbl="fgImgPlac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7000" b="-47000"/>
          </a:stretch>
        </a:blipFill>
      </dgm:spPr>
    </dgm:pt>
    <dgm:pt modelId="{521D0323-51C3-420A-9255-DE948B9A1AA7}" type="pres">
      <dgm:prSet presAssocID="{0C3BE3D8-095D-4CCC-A3FB-CC3DA1CCFE25}" presName="text" presStyleLbl="node1" presStyleIdx="1" presStyleCnt="3">
        <dgm:presLayoutVars>
          <dgm:bulletEnabled val="1"/>
        </dgm:presLayoutVars>
      </dgm:prSet>
      <dgm:spPr/>
    </dgm:pt>
    <dgm:pt modelId="{0A5DAE31-414B-4B21-811F-41F17640F4DE}" type="pres">
      <dgm:prSet presAssocID="{59A09717-EFDB-4F08-811F-7553431AA1AF}" presName="spacer" presStyleCnt="0"/>
      <dgm:spPr/>
    </dgm:pt>
    <dgm:pt modelId="{F857BE00-C773-4809-B53F-0FAB8701D66E}" type="pres">
      <dgm:prSet presAssocID="{5CA46977-8737-4D4D-AA44-769EA84B9D5A}" presName="comp" presStyleCnt="0"/>
      <dgm:spPr/>
    </dgm:pt>
    <dgm:pt modelId="{67B4A44F-F6E1-4407-9F89-3379C6D0B674}" type="pres">
      <dgm:prSet presAssocID="{5CA46977-8737-4D4D-AA44-769EA84B9D5A}" presName="box" presStyleLbl="node1" presStyleIdx="2" presStyleCnt="3"/>
      <dgm:spPr/>
    </dgm:pt>
    <dgm:pt modelId="{BFB1D2EE-187E-48B3-AF18-15848FDE8550}" type="pres">
      <dgm:prSet presAssocID="{5CA46977-8737-4D4D-AA44-769EA84B9D5A}" presName="img" presStyleLbl="fgImgPlac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000" b="-4000"/>
          </a:stretch>
        </a:blipFill>
      </dgm:spPr>
    </dgm:pt>
    <dgm:pt modelId="{5E4F9BD6-B9B2-4984-B5B8-AA0F29E0A385}" type="pres">
      <dgm:prSet presAssocID="{5CA46977-8737-4D4D-AA44-769EA84B9D5A}" presName="text" presStyleLbl="node1" presStyleIdx="2" presStyleCnt="3">
        <dgm:presLayoutVars>
          <dgm:bulletEnabled val="1"/>
        </dgm:presLayoutVars>
      </dgm:prSet>
      <dgm:spPr/>
    </dgm:pt>
  </dgm:ptLst>
  <dgm:cxnLst>
    <dgm:cxn modelId="{16AE7638-A87B-4597-878D-6BFFC27E2DD2}" type="presOf" srcId="{7343803A-E4A8-4A5B-B33B-690B1B656E2E}" destId="{3F048D74-1545-4B08-B02F-089A8120FB0E}" srcOrd="0" destOrd="0" presId="urn:microsoft.com/office/officeart/2005/8/layout/vList4"/>
    <dgm:cxn modelId="{BF3B1D39-61FB-425B-AF65-10C98ABB4444}" type="presOf" srcId="{E5A86E23-B666-457B-AB0E-B5290DBEA5B6}" destId="{521D0323-51C3-420A-9255-DE948B9A1AA7}" srcOrd="1" destOrd="1" presId="urn:microsoft.com/office/officeart/2005/8/layout/vList4"/>
    <dgm:cxn modelId="{F7C6D93B-7ABB-45BA-854B-D0C02036A93E}" srcId="{7343803A-E4A8-4A5B-B33B-690B1B656E2E}" destId="{EA2AA1C4-4627-4E5F-8A10-4305BF42E20E}" srcOrd="0" destOrd="0" parTransId="{3BAEE120-012C-47B5-9380-12E396E46BF1}" sibTransId="{DAE78BE9-AF76-4E7A-B249-AF4706281318}"/>
    <dgm:cxn modelId="{B234C23C-1F13-418C-84F0-6B621BE6BD9F}" type="presOf" srcId="{0C3BE3D8-095D-4CCC-A3FB-CC3DA1CCFE25}" destId="{036FD017-25D6-49F0-AAF9-CA8BEBFDDADE}" srcOrd="0" destOrd="0" presId="urn:microsoft.com/office/officeart/2005/8/layout/vList4"/>
    <dgm:cxn modelId="{326E1944-D905-43F5-9EB3-DAEE32AC299D}" srcId="{76DA2750-48C9-44B9-8E20-2C25C289AD13}" destId="{5CA46977-8737-4D4D-AA44-769EA84B9D5A}" srcOrd="2" destOrd="0" parTransId="{84B083B1-6FE8-4576-8914-869BBFC07C8B}" sibTransId="{55FF1624-0013-4E3F-9BE6-C6952A27AB4B}"/>
    <dgm:cxn modelId="{0E0C1966-9B69-496C-8336-7C57FA284AA4}" type="presOf" srcId="{7343803A-E4A8-4A5B-B33B-690B1B656E2E}" destId="{CBB92F92-1616-4D36-B5E9-3B0794093D44}" srcOrd="1" destOrd="0" presId="urn:microsoft.com/office/officeart/2005/8/layout/vList4"/>
    <dgm:cxn modelId="{6E688355-9BF0-4834-BDFF-528865E1C05F}" srcId="{0C3BE3D8-095D-4CCC-A3FB-CC3DA1CCFE25}" destId="{E5A86E23-B666-457B-AB0E-B5290DBEA5B6}" srcOrd="0" destOrd="0" parTransId="{EA6E05FD-1377-4F9B-9A27-9D5CCA2A03EE}" sibTransId="{2CF1DDC7-9D13-444D-A8C5-5D58EE95B7A4}"/>
    <dgm:cxn modelId="{3D95F279-5CF2-4E26-A386-F56F76E60A66}" type="presOf" srcId="{777C8458-69DA-4F80-84B6-882979C0558A}" destId="{5E4F9BD6-B9B2-4984-B5B8-AA0F29E0A385}" srcOrd="1" destOrd="1" presId="urn:microsoft.com/office/officeart/2005/8/layout/vList4"/>
    <dgm:cxn modelId="{60C6B98B-CA02-473C-81E1-B09FDAB81C3A}" srcId="{76DA2750-48C9-44B9-8E20-2C25C289AD13}" destId="{7343803A-E4A8-4A5B-B33B-690B1B656E2E}" srcOrd="0" destOrd="0" parTransId="{9BA41C60-DBC6-4A48-A1AF-F3FAEE1849BE}" sibTransId="{A9A43382-B266-4BB7-872F-625B35FFDB51}"/>
    <dgm:cxn modelId="{6A88BA91-78C2-4692-A840-341688D9DCEA}" type="presOf" srcId="{EA2AA1C4-4627-4E5F-8A10-4305BF42E20E}" destId="{3F048D74-1545-4B08-B02F-089A8120FB0E}" srcOrd="0" destOrd="1" presId="urn:microsoft.com/office/officeart/2005/8/layout/vList4"/>
    <dgm:cxn modelId="{FEC1CE91-DDEF-4BAD-8EA0-714DA499AD5B}" srcId="{76DA2750-48C9-44B9-8E20-2C25C289AD13}" destId="{0C3BE3D8-095D-4CCC-A3FB-CC3DA1CCFE25}" srcOrd="1" destOrd="0" parTransId="{B86B69F0-94A2-4F58-843F-AC9CACDD04DD}" sibTransId="{59A09717-EFDB-4F08-811F-7553431AA1AF}"/>
    <dgm:cxn modelId="{359FE199-C9EC-4268-8FD7-60C2F0314907}" type="presOf" srcId="{0C3BE3D8-095D-4CCC-A3FB-CC3DA1CCFE25}" destId="{521D0323-51C3-420A-9255-DE948B9A1AA7}" srcOrd="1" destOrd="0" presId="urn:microsoft.com/office/officeart/2005/8/layout/vList4"/>
    <dgm:cxn modelId="{3C5400A4-540F-4FB7-B7CD-87485B79DB89}" srcId="{5CA46977-8737-4D4D-AA44-769EA84B9D5A}" destId="{777C8458-69DA-4F80-84B6-882979C0558A}" srcOrd="0" destOrd="0" parTransId="{6A1F9BDB-9BC6-472E-AF67-E4BF5B4D4509}" sibTransId="{486358F0-C0AB-460B-8061-B4C7A6A9A4CB}"/>
    <dgm:cxn modelId="{8D6032B0-BE93-4B40-A9D3-E2FACB6322AA}" type="presOf" srcId="{EA2AA1C4-4627-4E5F-8A10-4305BF42E20E}" destId="{CBB92F92-1616-4D36-B5E9-3B0794093D44}" srcOrd="1" destOrd="1" presId="urn:microsoft.com/office/officeart/2005/8/layout/vList4"/>
    <dgm:cxn modelId="{D8128FB3-8F17-4148-B713-1D15072695F8}" type="presOf" srcId="{5CA46977-8737-4D4D-AA44-769EA84B9D5A}" destId="{67B4A44F-F6E1-4407-9F89-3379C6D0B674}" srcOrd="0" destOrd="0" presId="urn:microsoft.com/office/officeart/2005/8/layout/vList4"/>
    <dgm:cxn modelId="{6F158AD6-758D-4AA2-A298-9EF12DA91C88}" type="presOf" srcId="{777C8458-69DA-4F80-84B6-882979C0558A}" destId="{67B4A44F-F6E1-4407-9F89-3379C6D0B674}" srcOrd="0" destOrd="1" presId="urn:microsoft.com/office/officeart/2005/8/layout/vList4"/>
    <dgm:cxn modelId="{D24F1DE2-5BF9-448D-BB23-A99C26CC4741}" type="presOf" srcId="{76DA2750-48C9-44B9-8E20-2C25C289AD13}" destId="{9B77933F-A678-472D-87D9-2AC625F47275}" srcOrd="0" destOrd="0" presId="urn:microsoft.com/office/officeart/2005/8/layout/vList4"/>
    <dgm:cxn modelId="{799E92EA-422F-409F-BA3F-8B726A1C193B}" type="presOf" srcId="{5CA46977-8737-4D4D-AA44-769EA84B9D5A}" destId="{5E4F9BD6-B9B2-4984-B5B8-AA0F29E0A385}" srcOrd="1" destOrd="0" presId="urn:microsoft.com/office/officeart/2005/8/layout/vList4"/>
    <dgm:cxn modelId="{02AD0BF0-214E-4812-8AF1-3C134ED08F8B}" type="presOf" srcId="{E5A86E23-B666-457B-AB0E-B5290DBEA5B6}" destId="{036FD017-25D6-49F0-AAF9-CA8BEBFDDADE}" srcOrd="0" destOrd="1" presId="urn:microsoft.com/office/officeart/2005/8/layout/vList4"/>
    <dgm:cxn modelId="{034F2C55-5497-40B1-98CA-37794D1017DD}" type="presParOf" srcId="{9B77933F-A678-472D-87D9-2AC625F47275}" destId="{397BFBAD-BF34-493B-993B-ED17F1786A54}" srcOrd="0" destOrd="0" presId="urn:microsoft.com/office/officeart/2005/8/layout/vList4"/>
    <dgm:cxn modelId="{0BDB60EC-5454-4E0D-99F8-4711A7BC0341}" type="presParOf" srcId="{397BFBAD-BF34-493B-993B-ED17F1786A54}" destId="{3F048D74-1545-4B08-B02F-089A8120FB0E}" srcOrd="0" destOrd="0" presId="urn:microsoft.com/office/officeart/2005/8/layout/vList4"/>
    <dgm:cxn modelId="{08BD04BD-C62E-4A68-9BE4-E2B70E5D8E86}" type="presParOf" srcId="{397BFBAD-BF34-493B-993B-ED17F1786A54}" destId="{D6DCC962-E6DC-4779-A60F-3A5198EB6DB0}" srcOrd="1" destOrd="0" presId="urn:microsoft.com/office/officeart/2005/8/layout/vList4"/>
    <dgm:cxn modelId="{D3554F88-6002-40C0-8AD9-5B41FF8CABF5}" type="presParOf" srcId="{397BFBAD-BF34-493B-993B-ED17F1786A54}" destId="{CBB92F92-1616-4D36-B5E9-3B0794093D44}" srcOrd="2" destOrd="0" presId="urn:microsoft.com/office/officeart/2005/8/layout/vList4"/>
    <dgm:cxn modelId="{365BCC6A-6167-4C81-A7C3-7012642A7CD0}" type="presParOf" srcId="{9B77933F-A678-472D-87D9-2AC625F47275}" destId="{7A4ECEA3-55E8-4933-87CC-F3487254122E}" srcOrd="1" destOrd="0" presId="urn:microsoft.com/office/officeart/2005/8/layout/vList4"/>
    <dgm:cxn modelId="{1F9CE5C7-3C82-4F6A-A188-717F1D25BC8F}" type="presParOf" srcId="{9B77933F-A678-472D-87D9-2AC625F47275}" destId="{D3DB2D8E-B9A9-4C82-9823-96813FB4364C}" srcOrd="2" destOrd="0" presId="urn:microsoft.com/office/officeart/2005/8/layout/vList4"/>
    <dgm:cxn modelId="{B8AC7A0E-FD11-4A12-9B03-F015901EDB5D}" type="presParOf" srcId="{D3DB2D8E-B9A9-4C82-9823-96813FB4364C}" destId="{036FD017-25D6-49F0-AAF9-CA8BEBFDDADE}" srcOrd="0" destOrd="0" presId="urn:microsoft.com/office/officeart/2005/8/layout/vList4"/>
    <dgm:cxn modelId="{B5988BFD-51D0-406D-9594-031D66786400}" type="presParOf" srcId="{D3DB2D8E-B9A9-4C82-9823-96813FB4364C}" destId="{B3960685-707D-480F-A60D-AF078A593A14}" srcOrd="1" destOrd="0" presId="urn:microsoft.com/office/officeart/2005/8/layout/vList4"/>
    <dgm:cxn modelId="{7F213C81-3786-44A1-9EEE-8A41EDEBF880}" type="presParOf" srcId="{D3DB2D8E-B9A9-4C82-9823-96813FB4364C}" destId="{521D0323-51C3-420A-9255-DE948B9A1AA7}" srcOrd="2" destOrd="0" presId="urn:microsoft.com/office/officeart/2005/8/layout/vList4"/>
    <dgm:cxn modelId="{2DBC0DDC-D98C-4787-9586-75E7DA82772E}" type="presParOf" srcId="{9B77933F-A678-472D-87D9-2AC625F47275}" destId="{0A5DAE31-414B-4B21-811F-41F17640F4DE}" srcOrd="3" destOrd="0" presId="urn:microsoft.com/office/officeart/2005/8/layout/vList4"/>
    <dgm:cxn modelId="{F005EE6A-8CA2-4C59-8E23-DF698C45E391}" type="presParOf" srcId="{9B77933F-A678-472D-87D9-2AC625F47275}" destId="{F857BE00-C773-4809-B53F-0FAB8701D66E}" srcOrd="4" destOrd="0" presId="urn:microsoft.com/office/officeart/2005/8/layout/vList4"/>
    <dgm:cxn modelId="{87BB6AF2-07D5-4288-9501-A2F385104181}" type="presParOf" srcId="{F857BE00-C773-4809-B53F-0FAB8701D66E}" destId="{67B4A44F-F6E1-4407-9F89-3379C6D0B674}" srcOrd="0" destOrd="0" presId="urn:microsoft.com/office/officeart/2005/8/layout/vList4"/>
    <dgm:cxn modelId="{17B3CC06-042D-43C1-AB72-B7EFD97A9EF8}" type="presParOf" srcId="{F857BE00-C773-4809-B53F-0FAB8701D66E}" destId="{BFB1D2EE-187E-48B3-AF18-15848FDE8550}" srcOrd="1" destOrd="0" presId="urn:microsoft.com/office/officeart/2005/8/layout/vList4"/>
    <dgm:cxn modelId="{E0B05B4F-83B6-4611-AA07-929A9824A5D0}" type="presParOf" srcId="{F857BE00-C773-4809-B53F-0FAB8701D66E}" destId="{5E4F9BD6-B9B2-4984-B5B8-AA0F29E0A385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9E026C-DB38-4D59-B7C7-8355E8C6565E}">
      <dsp:nvSpPr>
        <dsp:cNvPr id="0" name=""/>
        <dsp:cNvSpPr/>
      </dsp:nvSpPr>
      <dsp:spPr>
        <a:xfrm>
          <a:off x="0" y="1020515"/>
          <a:ext cx="5157787" cy="1643557"/>
        </a:xfrm>
        <a:prstGeom prst="rightArrow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381000" contourW="38100" prstMaterial="matte">
          <a:contourClr>
            <a:schemeClr val="lt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E7F9B3-A1A8-41C8-8856-CE4F6A470451}">
      <dsp:nvSpPr>
        <dsp:cNvPr id="0" name=""/>
        <dsp:cNvSpPr/>
      </dsp:nvSpPr>
      <dsp:spPr>
        <a:xfrm>
          <a:off x="3399152" y="1431404"/>
          <a:ext cx="1242855" cy="821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2720" rIns="0" bIns="17272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Commercial premises</a:t>
          </a:r>
        </a:p>
      </dsp:txBody>
      <dsp:txXfrm>
        <a:off x="3399152" y="1431404"/>
        <a:ext cx="1242855" cy="821778"/>
      </dsp:txXfrm>
    </dsp:sp>
    <dsp:sp modelId="{98F7DD34-F749-46CA-9E74-6C8FB12CD002}">
      <dsp:nvSpPr>
        <dsp:cNvPr id="0" name=""/>
        <dsp:cNvSpPr/>
      </dsp:nvSpPr>
      <dsp:spPr>
        <a:xfrm>
          <a:off x="1907726" y="1431404"/>
          <a:ext cx="1242855" cy="821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2720" rIns="0" bIns="17272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Expand into niche markets</a:t>
          </a:r>
        </a:p>
      </dsp:txBody>
      <dsp:txXfrm>
        <a:off x="1907726" y="1431404"/>
        <a:ext cx="1242855" cy="821778"/>
      </dsp:txXfrm>
    </dsp:sp>
    <dsp:sp modelId="{D2CD7FA1-A1F8-4526-8F3F-B9C914133BDB}">
      <dsp:nvSpPr>
        <dsp:cNvPr id="0" name=""/>
        <dsp:cNvSpPr/>
      </dsp:nvSpPr>
      <dsp:spPr>
        <a:xfrm>
          <a:off x="416299" y="1431404"/>
          <a:ext cx="1242855" cy="821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2720" rIns="0" bIns="17272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Attract customers</a:t>
          </a:r>
        </a:p>
      </dsp:txBody>
      <dsp:txXfrm>
        <a:off x="416299" y="1431404"/>
        <a:ext cx="1242855" cy="8217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17B621-26BF-4B25-8429-B73F93F63493}">
      <dsp:nvSpPr>
        <dsp:cNvPr id="0" name=""/>
        <dsp:cNvSpPr/>
      </dsp:nvSpPr>
      <dsp:spPr>
        <a:xfrm rot="5400000">
          <a:off x="325588" y="1244104"/>
          <a:ext cx="968083" cy="1610869"/>
        </a:xfrm>
        <a:prstGeom prst="corner">
          <a:avLst>
            <a:gd name="adj1" fmla="val 16120"/>
            <a:gd name="adj2" fmla="val 1611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B05561-D6D7-4A36-84C8-E8BA3FDF3316}">
      <dsp:nvSpPr>
        <dsp:cNvPr id="0" name=""/>
        <dsp:cNvSpPr/>
      </dsp:nvSpPr>
      <dsp:spPr>
        <a:xfrm>
          <a:off x="163990" y="1725407"/>
          <a:ext cx="1454302" cy="1274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Self funded</a:t>
          </a:r>
        </a:p>
      </dsp:txBody>
      <dsp:txXfrm>
        <a:off x="163990" y="1725407"/>
        <a:ext cx="1454302" cy="1274781"/>
      </dsp:txXfrm>
    </dsp:sp>
    <dsp:sp modelId="{C69C52A7-EF63-4106-8A67-25368BE9BABC}">
      <dsp:nvSpPr>
        <dsp:cNvPr id="0" name=""/>
        <dsp:cNvSpPr/>
      </dsp:nvSpPr>
      <dsp:spPr>
        <a:xfrm>
          <a:off x="1343896" y="1125510"/>
          <a:ext cx="274396" cy="274396"/>
        </a:xfrm>
        <a:prstGeom prst="triangle">
          <a:avLst>
            <a:gd name="adj" fmla="val 1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BC74D5-F814-4A91-9DCA-DFBBFA263F75}">
      <dsp:nvSpPr>
        <dsp:cNvPr id="0" name=""/>
        <dsp:cNvSpPr/>
      </dsp:nvSpPr>
      <dsp:spPr>
        <a:xfrm rot="5400000">
          <a:off x="2105938" y="803555"/>
          <a:ext cx="968083" cy="1610869"/>
        </a:xfrm>
        <a:prstGeom prst="corner">
          <a:avLst>
            <a:gd name="adj1" fmla="val 16120"/>
            <a:gd name="adj2" fmla="val 1611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FEABDF-B6DC-4C6D-A867-70E6D8419886}">
      <dsp:nvSpPr>
        <dsp:cNvPr id="0" name=""/>
        <dsp:cNvSpPr/>
      </dsp:nvSpPr>
      <dsp:spPr>
        <a:xfrm>
          <a:off x="1944340" y="1284858"/>
          <a:ext cx="1454302" cy="1274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Aim to raise £10,000</a:t>
          </a:r>
        </a:p>
      </dsp:txBody>
      <dsp:txXfrm>
        <a:off x="1944340" y="1284858"/>
        <a:ext cx="1454302" cy="1274781"/>
      </dsp:txXfrm>
    </dsp:sp>
    <dsp:sp modelId="{232A922F-0F33-4B17-B4AA-00CBBE42DE97}">
      <dsp:nvSpPr>
        <dsp:cNvPr id="0" name=""/>
        <dsp:cNvSpPr/>
      </dsp:nvSpPr>
      <dsp:spPr>
        <a:xfrm>
          <a:off x="3124246" y="684961"/>
          <a:ext cx="274396" cy="274396"/>
        </a:xfrm>
        <a:prstGeom prst="triangle">
          <a:avLst>
            <a:gd name="adj" fmla="val 1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3ED949-4591-4C94-AE9F-F890E412E188}">
      <dsp:nvSpPr>
        <dsp:cNvPr id="0" name=""/>
        <dsp:cNvSpPr/>
      </dsp:nvSpPr>
      <dsp:spPr>
        <a:xfrm rot="5400000">
          <a:off x="3886287" y="363006"/>
          <a:ext cx="968083" cy="1610869"/>
        </a:xfrm>
        <a:prstGeom prst="corner">
          <a:avLst>
            <a:gd name="adj1" fmla="val 16120"/>
            <a:gd name="adj2" fmla="val 1611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86BDC5-5CAB-4403-9272-2D5E794C8675}">
      <dsp:nvSpPr>
        <dsp:cNvPr id="0" name=""/>
        <dsp:cNvSpPr/>
      </dsp:nvSpPr>
      <dsp:spPr>
        <a:xfrm>
          <a:off x="3724690" y="844309"/>
          <a:ext cx="1454302" cy="12747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You get rewards for investment</a:t>
          </a:r>
        </a:p>
      </dsp:txBody>
      <dsp:txXfrm>
        <a:off x="3724690" y="844309"/>
        <a:ext cx="1454302" cy="12747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8D0699-2BE9-4D1C-8092-301A085D282A}">
      <dsp:nvSpPr>
        <dsp:cNvPr id="0" name=""/>
        <dsp:cNvSpPr/>
      </dsp:nvSpPr>
      <dsp:spPr>
        <a:xfrm>
          <a:off x="0" y="0"/>
          <a:ext cx="10515600" cy="135979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£5</a:t>
          </a:r>
          <a:endParaRPr lang="en-GB" sz="35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A Suzanne &amp; Neary's sticker</a:t>
          </a:r>
        </a:p>
      </dsp:txBody>
      <dsp:txXfrm>
        <a:off x="2239099" y="0"/>
        <a:ext cx="8276500" cy="1359793"/>
      </dsp:txXfrm>
    </dsp:sp>
    <dsp:sp modelId="{E1859149-6B7D-4849-8A40-EC12D7A5B4BC}">
      <dsp:nvSpPr>
        <dsp:cNvPr id="0" name=""/>
        <dsp:cNvSpPr/>
      </dsp:nvSpPr>
      <dsp:spPr>
        <a:xfrm>
          <a:off x="135979" y="135979"/>
          <a:ext cx="2103120" cy="108783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  <a:ln>
          <a:noFill/>
        </a:ln>
        <a:effectLst/>
        <a:scene3d>
          <a:camera prst="orthographicFront"/>
          <a:lightRig rig="chilly" dir="t"/>
        </a:scene3d>
        <a:sp3d z="12700" extrusionH="12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B42935-C73C-4FBC-8C91-E725C833D73E}">
      <dsp:nvSpPr>
        <dsp:cNvPr id="0" name=""/>
        <dsp:cNvSpPr/>
      </dsp:nvSpPr>
      <dsp:spPr>
        <a:xfrm>
          <a:off x="0" y="1495772"/>
          <a:ext cx="10515600" cy="135979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£10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Get a taster of one of our tray bakes</a:t>
          </a:r>
        </a:p>
      </dsp:txBody>
      <dsp:txXfrm>
        <a:off x="2239099" y="1495772"/>
        <a:ext cx="8276500" cy="1359793"/>
      </dsp:txXfrm>
    </dsp:sp>
    <dsp:sp modelId="{555E646D-1F85-45CD-960A-0601ACE3E5B5}">
      <dsp:nvSpPr>
        <dsp:cNvPr id="0" name=""/>
        <dsp:cNvSpPr/>
      </dsp:nvSpPr>
      <dsp:spPr>
        <a:xfrm>
          <a:off x="135979" y="1631751"/>
          <a:ext cx="2103120" cy="108783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7000" b="-47000"/>
          </a:stretch>
        </a:blipFill>
        <a:ln>
          <a:noFill/>
        </a:ln>
        <a:effectLst/>
        <a:scene3d>
          <a:camera prst="orthographicFront"/>
          <a:lightRig rig="chilly" dir="t"/>
        </a:scene3d>
        <a:sp3d z="12700" extrusionH="12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5663C0-F6ED-41F5-8903-6ED06DBFF381}">
      <dsp:nvSpPr>
        <dsp:cNvPr id="0" name=""/>
        <dsp:cNvSpPr/>
      </dsp:nvSpPr>
      <dsp:spPr>
        <a:xfrm>
          <a:off x="0" y="2991544"/>
          <a:ext cx="10515600" cy="135979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£50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Get two full tray bakes of your choice</a:t>
          </a:r>
        </a:p>
      </dsp:txBody>
      <dsp:txXfrm>
        <a:off x="2239099" y="2991544"/>
        <a:ext cx="8276500" cy="1359793"/>
      </dsp:txXfrm>
    </dsp:sp>
    <dsp:sp modelId="{DB56E6D4-01E4-4800-8A90-11BF51C75454}">
      <dsp:nvSpPr>
        <dsp:cNvPr id="0" name=""/>
        <dsp:cNvSpPr/>
      </dsp:nvSpPr>
      <dsp:spPr>
        <a:xfrm>
          <a:off x="135979" y="3127524"/>
          <a:ext cx="2103120" cy="108783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7000" b="-47000"/>
          </a:stretch>
        </a:blipFill>
        <a:ln>
          <a:noFill/>
        </a:ln>
        <a:effectLst/>
        <a:scene3d>
          <a:camera prst="orthographicFront"/>
          <a:lightRig rig="chilly" dir="t"/>
        </a:scene3d>
        <a:sp3d z="12700" extrusionH="12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335D79-E7C3-480B-B91A-F4EE7C58EFA4}">
      <dsp:nvSpPr>
        <dsp:cNvPr id="0" name=""/>
        <dsp:cNvSpPr/>
      </dsp:nvSpPr>
      <dsp:spPr>
        <a:xfrm>
          <a:off x="0" y="0"/>
          <a:ext cx="10515600" cy="135979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£100</a:t>
          </a:r>
          <a:endParaRPr lang="en-GB" sz="31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6” birthday cake and a happy birthday shout out on Instagram</a:t>
          </a:r>
        </a:p>
      </dsp:txBody>
      <dsp:txXfrm>
        <a:off x="2239099" y="0"/>
        <a:ext cx="8276500" cy="1359793"/>
      </dsp:txXfrm>
    </dsp:sp>
    <dsp:sp modelId="{68170B52-14D2-477E-A7EF-DA34807378BF}">
      <dsp:nvSpPr>
        <dsp:cNvPr id="0" name=""/>
        <dsp:cNvSpPr/>
      </dsp:nvSpPr>
      <dsp:spPr>
        <a:xfrm>
          <a:off x="135979" y="135979"/>
          <a:ext cx="2103120" cy="108783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7000" b="-47000"/>
          </a:stretch>
        </a:blipFill>
        <a:ln>
          <a:noFill/>
        </a:ln>
        <a:effectLst/>
        <a:scene3d>
          <a:camera prst="orthographicFront"/>
          <a:lightRig rig="chilly" dir="t"/>
        </a:scene3d>
        <a:sp3d z="12700" extrusionH="12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60EF92-E924-4E92-B719-A7BE5B8A6F75}">
      <dsp:nvSpPr>
        <dsp:cNvPr id="0" name=""/>
        <dsp:cNvSpPr/>
      </dsp:nvSpPr>
      <dsp:spPr>
        <a:xfrm>
          <a:off x="0" y="1495772"/>
          <a:ext cx="10515600" cy="1359793"/>
        </a:xfrm>
        <a:prstGeom prst="roundRect">
          <a:avLst>
            <a:gd name="adj" fmla="val 10000"/>
          </a:avLst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£250</a:t>
          </a:r>
          <a:endParaRPr lang="en-GB" sz="31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Get a tray bake every month for twelve months</a:t>
          </a:r>
        </a:p>
      </dsp:txBody>
      <dsp:txXfrm>
        <a:off x="2239099" y="1495772"/>
        <a:ext cx="8276500" cy="1359793"/>
      </dsp:txXfrm>
    </dsp:sp>
    <dsp:sp modelId="{AC7F053E-BEA4-4C14-94FB-E1E0552EED0D}">
      <dsp:nvSpPr>
        <dsp:cNvPr id="0" name=""/>
        <dsp:cNvSpPr/>
      </dsp:nvSpPr>
      <dsp:spPr>
        <a:xfrm>
          <a:off x="135979" y="1631751"/>
          <a:ext cx="2103120" cy="108783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5000" b="-25000"/>
          </a:stretch>
        </a:blipFill>
        <a:ln>
          <a:noFill/>
        </a:ln>
        <a:effectLst/>
        <a:scene3d>
          <a:camera prst="orthographicFront"/>
          <a:lightRig rig="chilly" dir="t"/>
        </a:scene3d>
        <a:sp3d z="12700" extrusionH="12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FD5E7F-EEC4-4670-AEE7-745509E625D7}">
      <dsp:nvSpPr>
        <dsp:cNvPr id="0" name=""/>
        <dsp:cNvSpPr/>
      </dsp:nvSpPr>
      <dsp:spPr>
        <a:xfrm>
          <a:off x="0" y="2991544"/>
          <a:ext cx="10515600" cy="1359793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£500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We will provide a 2-tier cake to a charity of your choice</a:t>
          </a:r>
        </a:p>
      </dsp:txBody>
      <dsp:txXfrm>
        <a:off x="2239099" y="2991544"/>
        <a:ext cx="8276500" cy="1359793"/>
      </dsp:txXfrm>
    </dsp:sp>
    <dsp:sp modelId="{549E265C-C668-4CB5-84AD-08DD8AAE350A}">
      <dsp:nvSpPr>
        <dsp:cNvPr id="0" name=""/>
        <dsp:cNvSpPr/>
      </dsp:nvSpPr>
      <dsp:spPr>
        <a:xfrm>
          <a:off x="135979" y="3127524"/>
          <a:ext cx="2103120" cy="108783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7000" b="-47000"/>
          </a:stretch>
        </a:blipFill>
        <a:ln>
          <a:noFill/>
        </a:ln>
        <a:effectLst/>
        <a:scene3d>
          <a:camera prst="orthographicFront"/>
          <a:lightRig rig="chilly" dir="t"/>
        </a:scene3d>
        <a:sp3d z="12700" extrusionH="12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048D74-1545-4B08-B02F-089A8120FB0E}">
      <dsp:nvSpPr>
        <dsp:cNvPr id="0" name=""/>
        <dsp:cNvSpPr/>
      </dsp:nvSpPr>
      <dsp:spPr>
        <a:xfrm>
          <a:off x="0" y="0"/>
          <a:ext cx="10515600" cy="135979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£1000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Suzanne will take a class of four and personally teach you how to carry out speciality baking techniques.</a:t>
          </a:r>
        </a:p>
      </dsp:txBody>
      <dsp:txXfrm>
        <a:off x="2239099" y="0"/>
        <a:ext cx="8276500" cy="1359793"/>
      </dsp:txXfrm>
    </dsp:sp>
    <dsp:sp modelId="{D6DCC962-E6DC-4779-A60F-3A5198EB6DB0}">
      <dsp:nvSpPr>
        <dsp:cNvPr id="0" name=""/>
        <dsp:cNvSpPr/>
      </dsp:nvSpPr>
      <dsp:spPr>
        <a:xfrm>
          <a:off x="135979" y="135979"/>
          <a:ext cx="2103120" cy="108783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7000" b="-47000"/>
          </a:stretch>
        </a:blipFill>
        <a:ln>
          <a:noFill/>
        </a:ln>
        <a:effectLst/>
        <a:scene3d>
          <a:camera prst="orthographicFront"/>
          <a:lightRig rig="chilly" dir="t"/>
        </a:scene3d>
        <a:sp3d z="12700" extrusionH="12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6FD017-25D6-49F0-AAF9-CA8BEBFDDADE}">
      <dsp:nvSpPr>
        <dsp:cNvPr id="0" name=""/>
        <dsp:cNvSpPr/>
      </dsp:nvSpPr>
      <dsp:spPr>
        <a:xfrm>
          <a:off x="0" y="1495772"/>
          <a:ext cx="10515600" cy="1359793"/>
        </a:xfrm>
        <a:prstGeom prst="roundRect">
          <a:avLst>
            <a:gd name="adj" fmla="val 10000"/>
          </a:avLst>
        </a:prstGeom>
        <a:solidFill>
          <a:schemeClr val="accent3">
            <a:hueOff val="1355300"/>
            <a:satOff val="50000"/>
            <a:lumOff val="-7353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£2000</a:t>
          </a:r>
          <a:endParaRPr lang="en-GB" sz="27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A three tier wedding cake, tasting consultation and treats for the hen do.</a:t>
          </a:r>
        </a:p>
      </dsp:txBody>
      <dsp:txXfrm>
        <a:off x="2239099" y="1495772"/>
        <a:ext cx="8276500" cy="1359793"/>
      </dsp:txXfrm>
    </dsp:sp>
    <dsp:sp modelId="{B3960685-707D-480F-A60D-AF078A593A14}">
      <dsp:nvSpPr>
        <dsp:cNvPr id="0" name=""/>
        <dsp:cNvSpPr/>
      </dsp:nvSpPr>
      <dsp:spPr>
        <a:xfrm>
          <a:off x="135979" y="1631751"/>
          <a:ext cx="2103120" cy="108783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7000" b="-47000"/>
          </a:stretch>
        </a:blipFill>
        <a:ln>
          <a:noFill/>
        </a:ln>
        <a:effectLst/>
        <a:scene3d>
          <a:camera prst="orthographicFront"/>
          <a:lightRig rig="chilly" dir="t"/>
        </a:scene3d>
        <a:sp3d z="12700" extrusionH="12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B4A44F-F6E1-4407-9F89-3379C6D0B674}">
      <dsp:nvSpPr>
        <dsp:cNvPr id="0" name=""/>
        <dsp:cNvSpPr/>
      </dsp:nvSpPr>
      <dsp:spPr>
        <a:xfrm>
          <a:off x="0" y="2991544"/>
          <a:ext cx="10515600" cy="1359793"/>
        </a:xfrm>
        <a:prstGeom prst="roundRect">
          <a:avLst>
            <a:gd name="adj" fmla="val 10000"/>
          </a:avLst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£2500</a:t>
          </a:r>
          <a:endParaRPr lang="en-GB" sz="27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We will develop a personal reward for you.</a:t>
          </a:r>
        </a:p>
      </dsp:txBody>
      <dsp:txXfrm>
        <a:off x="2239099" y="2991544"/>
        <a:ext cx="8276500" cy="1359793"/>
      </dsp:txXfrm>
    </dsp:sp>
    <dsp:sp modelId="{BFB1D2EE-187E-48B3-AF18-15848FDE8550}">
      <dsp:nvSpPr>
        <dsp:cNvPr id="0" name=""/>
        <dsp:cNvSpPr/>
      </dsp:nvSpPr>
      <dsp:spPr>
        <a:xfrm>
          <a:off x="135979" y="3127524"/>
          <a:ext cx="2103120" cy="108783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4000" b="-4000"/>
          </a:stretch>
        </a:blipFill>
        <a:ln>
          <a:noFill/>
        </a:ln>
        <a:effectLst/>
        <a:scene3d>
          <a:camera prst="orthographicFront"/>
          <a:lightRig rig="chilly" dir="t"/>
        </a:scene3d>
        <a:sp3d z="12700" extrusionH="12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3">
  <dgm:title val=""/>
  <dgm:desc val=""/>
  <dgm:catLst>
    <dgm:cat type="process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 chOrder="t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dummy" refType="w"/>
      <dgm:constr type="h" for="ch" forName="dummy" refType="h"/>
      <dgm:constr type="h" for="ch" forName="dummy" refType="w" refFor="ch" refForName="dummy" op="lte" fact="0.4"/>
      <dgm:constr type="ctrX" for="ch" forName="dummy" refType="w" fact="0.5"/>
      <dgm:constr type="ctrY" for="ch" forName="dummy" refType="h" fact="0.5"/>
      <dgm:constr type="w" for="ch" forName="linH" refType="w"/>
      <dgm:constr type="h" for="ch" forName="linH" refType="h"/>
      <dgm:constr type="ctrX" for="ch" forName="linH" refType="w" fact="0.5"/>
      <dgm:constr type="ctrY" for="ch" forName="linH" refType="h" fact="0.5"/>
      <dgm:constr type="userP" for="ch" forName="linH" refType="h" refFor="ch" refForName="dummy" fact="0.25"/>
      <dgm:constr type="userT" for="des" forName="parTx" refType="w" refFor="ch" refForName="dummy" fact="0.2"/>
    </dgm:constrLst>
    <dgm:ruleLst/>
    <dgm:layoutNode name="dummy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linH">
      <dgm:choose name="Name1">
        <dgm:if name="Name2" func="var" arg="dir" op="equ" val="norm">
          <dgm:alg type="lin">
            <dgm:param type="linDir" val="fromL"/>
            <dgm:param type="nodeVertAlign" val="t"/>
          </dgm:alg>
        </dgm:if>
        <dgm:else name="Name3">
          <dgm:alg type="lin">
            <dgm:param type="linDir" val="fromR"/>
            <dgm:param type="nodeVertAlign" val="t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forName="parTx" val="65"/>
        <dgm:constr type="primFontSz" for="des" forName="desTx" refType="primFontSz" refFor="des" refForName="parTx" op="equ"/>
        <dgm:constr type="h" for="des" forName="parTx" refType="primFontSz" refFor="des" refForName="parTx"/>
        <dgm:constr type="h" for="des" forName="desTx" refType="primFontSz" refFor="des" refForName="parTx" fact="0.5"/>
        <dgm:constr type="h" for="des" forName="parTx" op="equ"/>
        <dgm:constr type="h" for="des" forName="desTx" op="equ"/>
        <dgm:constr type="h" for="ch" forName="backgroundArrow" refType="primFontSz" refFor="des" refForName="parTx" fact="2"/>
        <dgm:constr type="h" for="ch" forName="backgroundArrow" refType="h" refFor="des" refForName="parTx" op="lte" fact="2"/>
        <dgm:constr type="h" for="ch" forName="backgroundArrow" refType="h" refFor="des" refForName="parTx" op="gte" fact="2"/>
        <dgm:constr type="h" for="des" forName="spVertical1" refType="primFontSz" refFor="des" refForName="parTx" fact="0.5"/>
        <dgm:constr type="h" for="des" forName="spVertical1" refType="h" refFor="des" refForName="parTx" op="lte" fact="0.5"/>
        <dgm:constr type="h" for="des" forName="spVertical1" refType="h" refFor="des" refForName="parTx" op="gte" fact="0.5"/>
        <dgm:constr type="h" for="des" forName="spVertical2" refType="primFontSz" refFor="des" refForName="parTx" fact="0.5"/>
        <dgm:constr type="h" for="des" forName="spVertical2" refType="h" refFor="des" refForName="parTx" op="lte" fact="0.5"/>
        <dgm:constr type="h" for="des" forName="spVertical2" refType="h" refFor="des" refForName="parTx" op="gte" fact="0.5"/>
        <dgm:constr type="h" for="des" forName="spVertical3" refType="primFontSz" refFor="des" refForName="parTx" fact="-0.4"/>
        <dgm:constr type="h" for="des" forName="spVertical3" refType="h" refFor="des" refForName="parTx" op="lte" fact="-0.4"/>
        <dgm:constr type="h" for="des" forName="spVertical3" refType="h" refFor="des" refForName="parTx" op="gte" fact="-0.4"/>
        <dgm:constr type="w" for="ch" forName="backgroundArrow" refType="w"/>
        <dgm:constr type="w" for="ch" forName="negArrow" refType="w" fact="-1"/>
        <dgm:constr type="w" for="ch" forName="linV" refType="w"/>
        <dgm:constr type="w" for="ch" forName="space" refType="w" refFor="ch" refForName="linV" fact="0.2"/>
        <dgm:constr type="w" for="ch" forName="padding1" refType="w" fact="0.08"/>
        <dgm:constr type="userP"/>
        <dgm:constr type="w" for="ch" forName="padding2" refType="userP"/>
      </dgm:constrLst>
      <dgm:ruleLst>
        <dgm:rule type="w" for="ch" forName="linV" val="0" fact="NaN" max="NaN"/>
        <dgm:rule type="primFontSz" for="des" forName="parTx" val="5" fact="NaN" max="NaN"/>
      </dgm:ruleLst>
      <dgm:layoutNode name="padding1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forEach name="Name4" axis="ch" ptType="node">
        <dgm:layoutNode name="linV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spVertical1" refType="w"/>
            <dgm:constr type="w" for="ch" forName="parTx" refType="w"/>
            <dgm:constr type="w" for="ch" forName="spVertical2" refType="w"/>
            <dgm:constr type="w" for="ch" forName="spVertical3" refType="w"/>
            <dgm:constr type="w" for="ch" forName="desTx" refType="w"/>
          </dgm:constrLst>
          <dgm:ruleLst/>
          <dgm:layoutNode name="spVertical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parTx" styleLbl="revTx">
            <dgm:varLst>
              <dgm:chMax val="0"/>
              <dgm:chPref val="0"/>
              <dgm:bulletEnabled val="1"/>
            </dgm:varLst>
            <dgm:choose name="Name5">
              <dgm:if name="Name6" axis="root des" ptType="all node" func="maxDepth" op="gt" val="1">
                <dgm:alg type="tx">
                  <dgm:param type="parTxLTRAlign" val="l"/>
                  <dgm:param type="parTxRTLAlign" val="r"/>
                </dgm:alg>
              </dgm:if>
              <dgm:else name="Name7">
                <dgm:alg type="tx">
                  <dgm:param type="parTxLTRAlign" val="ctr"/>
                  <dgm:param type="parTxRTLAlign" val="ct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hoose name="Name8">
              <dgm:if name="Name9" func="var" arg="dir" op="equ" val="norm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if>
              <dgm:else name="Name10">
                <dgm:constrLst>
                  <dgm:constr type="userT"/>
                  <dgm:constr type="h" refType="userT" op="lte"/>
                  <dgm:constr type="tMarg" refType="primFontSz" fact="0.8"/>
                  <dgm:constr type="bMarg" refType="tMarg"/>
                  <dgm:constr type="lMarg"/>
                  <dgm:constr type="rMarg"/>
                </dgm:constrLst>
              </dgm:else>
            </dgm:choose>
            <dgm:ruleLst>
              <dgm:rule type="h" val="INF" fact="NaN" max="NaN"/>
            </dgm:ruleLst>
          </dgm:layoutNode>
          <dgm:layoutNode name="spVertical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pVertical3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choose name="Name11">
            <dgm:if name="Name12" axis="ch" ptType="node" func="cnt" op="gte" val="1">
              <dgm:layoutNode name="desTx" styleLbl="revTx">
                <dgm:varLst>
                  <dgm:bulletEnabled val="1"/>
                </dgm:varLst>
                <dgm:alg type="tx">
                  <dgm:param type="stBulletLvl" val="1"/>
                </dgm:alg>
                <dgm:shape xmlns:r="http://schemas.openxmlformats.org/officeDocument/2006/relationships" type="rect" r:blip="">
                  <dgm:adjLst/>
                </dgm:shape>
                <dgm:presOf axis="des" ptType="node"/>
                <dgm:constrLst>
                  <dgm:constr type="tMarg"/>
                  <dgm:constr type="bMarg"/>
                  <dgm:constr type="rMarg"/>
                  <dgm:constr type="lMarg"/>
                </dgm:constrLst>
                <dgm:ruleLst>
                  <dgm:rule type="h" val="INF" fact="NaN" max="NaN"/>
                </dgm:ruleLst>
              </dgm:layoutNode>
            </dgm:if>
            <dgm:else name="Name13"/>
          </dgm:choose>
        </dgm:layoutNod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  <dgm:layoutNode name="padding2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negArrow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backgroundArrow" styleLbl="node1">
        <dgm:alg type="sp"/>
        <dgm:choose name="Name15">
          <dgm:if name="Name16" func="var" arg="dir" op="equ" val="norm">
            <dgm:shape xmlns:r="http://schemas.openxmlformats.org/officeDocument/2006/relationships" type="rightArrow" r:blip="">
              <dgm:adjLst/>
            </dgm:shape>
          </dgm:if>
          <dgm:else name="Name17">
            <dgm:shape xmlns:r="http://schemas.openxmlformats.org/officeDocument/2006/relationships" type="leftArrow" r:blip="">
              <dgm:adjLst/>
            </dgm:shape>
          </dgm:else>
        </dgm:choose>
        <dgm:presOf/>
        <dgm:constrLst/>
        <dgm:ruleLst/>
      </dgm:layoutNode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B498BC-0C18-4865-8130-DF94BD4BD44E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47C4B9-D3B7-4328-BF6E-6DDEDBA083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9744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Hi, my name is John Gronow, and this is the title slide of a crowdfunding video for the University of Wales Trinity Saint David online MBA Digital Entrepreneurship module.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47C4B9-D3B7-4328-BF6E-6DDEDBA0835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7328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Hello, we are Suzanne and Neary’s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Cakery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new venture looking for stakeholder buy in.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produce specialty cakes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you can find us on Instagram and Facebook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are a family business; we have had celebrity endorsement and within six months we are selling 20 cakes per month with zero external investment.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47C4B9-D3B7-4328-BF6E-6DDEDBA0835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1849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are a family team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are a husband and wife team working together raising two young boys.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Suzanne is a Mother, a wife, a nurse, a catering college graduate and most importantly a creative genius.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am a Father, a husband, an engineer but most importantly a sous baker or in other words a follower of orders.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have been working together for 10 years as a family and now we want to do something for us.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47C4B9-D3B7-4328-BF6E-6DDEDBA0835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6968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Who does not want to blow candles out on top of a cake?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couple does not want to celebrate their wedding by cutting the cake?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Cakes are a critical part of celebrations during very busy periods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 (Richardson, 2018) comments having a cake is a major part of you being able to actually celebrate an event!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can produce the cake of your dreams and deliver it to your venue of choice when you need it removing all the hassle in an already busy period.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According to (The Couples Centre, 2020) getting married is rated in the top 10 most stressful life events.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47C4B9-D3B7-4328-BF6E-6DDEDBA0835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8913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market size: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According to (Finsbury Food Group, 2020) Information Resources Incorporated identify the total UK cake market is valued at over £950 million</a:t>
            </a:r>
          </a:p>
          <a:p>
            <a:pPr lv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According to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O'Mahoney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2018)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UK cake market is growing, market value climbed more than £61m - or 4% - in 2018 to a total of £1.6bn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Our customers include people who are celebrating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Weddings, anniversaries, birthdays, christenings, baby-naming ceremonies, children's birthday parties, graduations, and baby showers to name a few.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use Instagram, Instagram bloggers Facebook, and wedding fayres to market our product.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were lucky to collaborate with Vicky Pattison 2019 celebrity MasterChef finalist who promoted us on her Instagram page for just the cost of supplying the cake, Vicky’s post received twenty-one and a half thousand likes.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Instagram can lead to sales as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(Patel, 2017)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states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can even account for as much as 80 percent of a brand’s sales.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Our cost of acquiring customers is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Branding with the Cardiff Graphic Designer: £400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Wedding Fayres: £150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Instagram promotion: £60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Facebook promotion: £60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Bloggers: Gifting product i.e. Cost of cake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47C4B9-D3B7-4328-BF6E-6DDEDBA0835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6336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are continuing to increase our social media following and one way we are doing this is by running competitions as (Westphal, n.d.) comments competitions are a brilliant way for soloists and micro business owners to build trust in order to seduce future customers.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you can see from our graphs increasing sales are correlating with our following.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currently have 500 Instagram followers, 200 Facebook followers and are selling 20 cakes per month.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47C4B9-D3B7-4328-BF6E-6DDEDBA0835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8506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According to (Smith, 2017) there is a growing popularity for home baking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According to (hitched.co.uk, 2018) the popularity of supermarket cakes is on the rise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for example high street competition such as Thornton’s in 2019 has 121 stores in UK according to (CITY &amp; FINANCE REPORTER FOR THE DAILY MAIL, 2019).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according to (Wunsch, 2019) there were 2,538 baked food manufacturing enterprises in the UK.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But according to (Mordor Intelligence, 2019) the good news is the cakes market is projected to grow at 3.5% with speciality cakes leading sales.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47C4B9-D3B7-4328-BF6E-6DDEDBA0835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5740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What's next for Suzanne and Neary’s </a:t>
            </a:r>
            <a:r>
              <a:rPr lang="en-GB" sz="1200" b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Cakery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?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Our business model aims at: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Continuing to attract customers on social media collaborating with bloggers.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Expanding into niche markets such as Keto, Gluten free and Organic.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Expanding our brand by moving out of our home kitchen and into commercial premises along with expand online sales.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 to financing: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Everything we have achieved so far; we have funded personally.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now need your help to allow more people to access our fantastic products, we are aiming to raise £10,000.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have a great list of rewards for your investment on the next slides, please check them out.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47C4B9-D3B7-4328-BF6E-6DDEDBA0835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4232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£5 - A Suzanne &amp; Neary's sticker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£10 - Get a taster of one of our tray bakes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£50 - Get two full tray bakes of your choice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47C4B9-D3B7-4328-BF6E-6DDEDBA0835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1565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£100 - 6” birthday cake and a happy birthday shout out on Instagram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£250 - Get a tray bake every month for twelve months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£500 - We will provide a 2-tier cake to a charity of your choice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47C4B9-D3B7-4328-BF6E-6DDEDBA0835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435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£1000 - Suzanne will take a class of four and personally teach you how to carry out speciality baking techniques.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£2000 - A three tier wedding cake, tasting consultation and treats for the hen do.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£2500 - We will develop a personal reward for you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47C4B9-D3B7-4328-BF6E-6DDEDBA0835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967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293A3-9CFD-4707-A6EA-B947F900C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53E127-6EC8-47CF-96A3-B29F5826E7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F18488-CBCF-4D97-8F27-A6AB3227E0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414FD-1473-4CE9-A9C9-25D5F553D376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3BB5A6-C64F-41C2-807A-98FE63F39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B4FDD0-FD13-4856-B591-0FCFC6300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F385D-FF2C-45DA-90A6-0270CD89EF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2274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918F4-9E50-4A21-8213-142425E5E9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C7E84-4FC8-41B2-A49C-554F733FA3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B9FC23-A554-44AF-B272-5D536923C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414FD-1473-4CE9-A9C9-25D5F553D376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B621C2-D93A-43EC-8250-AF531DEEE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DB5585-9708-4356-AA6A-8D1AC763C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F385D-FF2C-45DA-90A6-0270CD89EF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508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10E66-B68F-4309-B84A-809FBAD4A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A1FC3-C6E3-4DDB-8EBE-8286A7DA74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9411A7-7614-429F-B9C2-B40F842C6C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414FD-1473-4CE9-A9C9-25D5F553D376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2DADB0-0E08-454D-99C2-FF18F2613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3CD894-8528-48E2-B53A-76B106F92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F385D-FF2C-45DA-90A6-0270CD89EF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1257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F44D9-FCD1-40A4-AE6D-B6AB22126D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FD6BB7-033B-400B-8462-932676031D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CAF640-DC3C-4EB6-93FD-0261769123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6295C2-D936-4118-A086-D5B2BE1AD7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414FD-1473-4CE9-A9C9-25D5F553D376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FD9C20-8A39-45C8-9C56-0C8E758452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D0B7A7-EF6D-4FA6-9838-054DEC083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F385D-FF2C-45DA-90A6-0270CD89EF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4311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04948-1FD9-44AD-90E2-9EC411F1E5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8F4FF3-40AE-46FE-B88C-E947CE4C47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45A258-05E7-432D-BDC8-9EB2006267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C777888-F337-421C-822A-1247618F0B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648903-63D0-4D46-9D3D-F5FC1CEA57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A7DB1E-826C-429E-98A4-14275B5B18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414FD-1473-4CE9-A9C9-25D5F553D376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D17B2B-387A-49D9-AAAC-D92129FC4E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5865ECD-DE40-44EA-A0BC-F433E7A814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F385D-FF2C-45DA-90A6-0270CD89EF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7822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D05C2-A57F-4C04-AE41-DCD6C2D36C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E67774-5DE7-4F99-8E85-CE335B6A83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414FD-1473-4CE9-A9C9-25D5F553D376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3BB2EA-476A-4A3C-8E81-D035B5D82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3C5EFA-B8FB-4FC8-B60B-EE269A74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F385D-FF2C-45DA-90A6-0270CD89EF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6220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6E668B-D2D7-4DBF-9958-1DCC72704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414FD-1473-4CE9-A9C9-25D5F553D376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A622018-9564-4C8E-A9C5-A68CA1A78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910BC4-D317-4E7E-97A5-61C3B44F9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F385D-FF2C-45DA-90A6-0270CD89EF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085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EEDED1-5794-4FEA-9469-D2C4FB909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77C180-1E8C-47F6-B98E-C67D1806C4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A55F0C-1B94-409A-A83F-BB068915E3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FAF1A1-CDF5-4A5E-AC72-9F0795B6B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414FD-1473-4CE9-A9C9-25D5F553D376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360D17-1530-439F-9D63-8969FC0BCC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CE8C52-BE89-41CC-8F7D-E6BE9C1CE0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F385D-FF2C-45DA-90A6-0270CD89EF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349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F97E5-5131-4327-BF7F-6C8F287B5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9FE39C-6741-4F6D-B6CA-03B3BB1F018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F62B3C-190E-4C0B-B966-B88C5D7C84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B98231-54B1-400C-B1E5-918B205A81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414FD-1473-4CE9-A9C9-25D5F553D376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3694A2-65F7-4D53-B27C-FA39AA57E8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5FB879-006C-47B5-9F70-3FA726AED8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F385D-FF2C-45DA-90A6-0270CD89EF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676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64F33-F9DF-4893-AEE9-EF63DEF950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FAFE81-F0AB-4AD7-B86F-DDFFC427EF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34EEAE-A5FF-48DE-97C7-266DAA2926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414FD-1473-4CE9-A9C9-25D5F553D376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E7EA82-838A-44CF-A61F-BEF7759A9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BE56B2-2E09-43F9-BEF7-F7BA4CBA17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F385D-FF2C-45DA-90A6-0270CD89EF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906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3E2B1A-2EC2-42E1-B24F-4D55A0F3CC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6FCBDD-3178-40CF-A6B8-B0899D76B5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3815AD-D40C-46A8-8A48-9D44D2126D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9414FD-1473-4CE9-A9C9-25D5F553D376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6433B4-BB69-4340-960A-5496897D4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244FC1-DCC7-4258-833E-130BE4A142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3F385D-FF2C-45DA-90A6-0270CD89EF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955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BB4D2D8-86B2-4213-8B31-A5757E04D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38A5F1-CA9E-4D85-9473-BB29E195A1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84E02C-AACF-4E02-96C0-29CDEC0649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9414FD-1473-4CE9-A9C9-25D5F553D376}" type="datetimeFigureOut">
              <a:rPr lang="en-GB" smtClean="0"/>
              <a:t>01/08/2020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8B738F-79F4-4236-90A1-B770195BD8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87B92D-8E8D-473E-AB10-1271469638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3F385D-FF2C-45DA-90A6-0270CD89EF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760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mailto:suzanneandnearyscakery@gmail.com" TargetMode="External"/><Relationship Id="rId3" Type="http://schemas.openxmlformats.org/officeDocument/2006/relationships/slideLayout" Target="../slideLayouts/slideLayout9.xml"/><Relationship Id="rId7" Type="http://schemas.openxmlformats.org/officeDocument/2006/relationships/hyperlink" Target="https://www.instagram.com/suzanneandnearyscakery/" TargetMode="Externa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hyperlink" Target="https://www.facebook.com/suzanneandnearyscakery/" TargetMode="External"/><Relationship Id="rId5" Type="http://schemas.openxmlformats.org/officeDocument/2006/relationships/image" Target="../media/image3.jpg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image" Target="../media/image4.JP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png"/><Relationship Id="rId5" Type="http://schemas.openxmlformats.org/officeDocument/2006/relationships/image" Target="../media/image5.jp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8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1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chart" Target="../charts/chart2.xml"/><Relationship Id="rId5" Type="http://schemas.openxmlformats.org/officeDocument/2006/relationships/chart" Target="../charts/char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12.jfif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1.jfif"/><Relationship Id="rId5" Type="http://schemas.openxmlformats.org/officeDocument/2006/relationships/image" Target="../media/image10.jfif"/><Relationship Id="rId4" Type="http://schemas.openxmlformats.org/officeDocument/2006/relationships/notesSlide" Target="../notesSlides/notesSlide7.xml"/><Relationship Id="rId9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13" Type="http://schemas.openxmlformats.org/officeDocument/2006/relationships/diagramColors" Target="../diagrams/colors2.xml"/><Relationship Id="rId3" Type="http://schemas.openxmlformats.org/officeDocument/2006/relationships/slideLayout" Target="../slideLayouts/slideLayout5.xml"/><Relationship Id="rId7" Type="http://schemas.openxmlformats.org/officeDocument/2006/relationships/diagramQuickStyle" Target="../diagrams/quickStyle1.xml"/><Relationship Id="rId12" Type="http://schemas.openxmlformats.org/officeDocument/2006/relationships/diagramQuickStyle" Target="../diagrams/quickStyle2.xml"/><Relationship Id="rId2" Type="http://schemas.openxmlformats.org/officeDocument/2006/relationships/audio" Target="../media/media8.m4a"/><Relationship Id="rId16" Type="http://schemas.openxmlformats.org/officeDocument/2006/relationships/image" Target="../media/image2.png"/><Relationship Id="rId1" Type="http://schemas.microsoft.com/office/2007/relationships/media" Target="../media/media8.m4a"/><Relationship Id="rId6" Type="http://schemas.openxmlformats.org/officeDocument/2006/relationships/diagramLayout" Target="../diagrams/layout1.xml"/><Relationship Id="rId11" Type="http://schemas.openxmlformats.org/officeDocument/2006/relationships/diagramLayout" Target="../diagrams/layout2.xml"/><Relationship Id="rId5" Type="http://schemas.openxmlformats.org/officeDocument/2006/relationships/diagramData" Target="../diagrams/data1.xml"/><Relationship Id="rId15" Type="http://schemas.openxmlformats.org/officeDocument/2006/relationships/image" Target="../media/image1.png"/><Relationship Id="rId10" Type="http://schemas.openxmlformats.org/officeDocument/2006/relationships/diagramData" Target="../diagrams/data2.xml"/><Relationship Id="rId4" Type="http://schemas.openxmlformats.org/officeDocument/2006/relationships/notesSlide" Target="../notesSlides/notesSlide8.xml"/><Relationship Id="rId9" Type="http://schemas.microsoft.com/office/2007/relationships/diagramDrawing" Target="../diagrams/drawing1.xml"/><Relationship Id="rId14" Type="http://schemas.microsoft.com/office/2007/relationships/diagramDrawing" Target="../diagrams/drawing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3.xml"/><Relationship Id="rId11" Type="http://schemas.openxmlformats.org/officeDocument/2006/relationships/image" Target="../media/image2.png"/><Relationship Id="rId5" Type="http://schemas.openxmlformats.org/officeDocument/2006/relationships/diagramData" Target="../diagrams/data3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9.xml"/><Relationship Id="rId9" Type="http://schemas.microsoft.com/office/2007/relationships/diagramDrawing" Target="../diagrams/drawing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4.xml"/><Relationship Id="rId11" Type="http://schemas.openxmlformats.org/officeDocument/2006/relationships/image" Target="../media/image2.png"/><Relationship Id="rId5" Type="http://schemas.openxmlformats.org/officeDocument/2006/relationships/diagramData" Target="../diagrams/data4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10.xml"/><Relationship Id="rId9" Type="http://schemas.microsoft.com/office/2007/relationships/diagramDrawing" Target="../diagrams/drawing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5.xml"/><Relationship Id="rId11" Type="http://schemas.openxmlformats.org/officeDocument/2006/relationships/image" Target="../media/image2.png"/><Relationship Id="rId5" Type="http://schemas.openxmlformats.org/officeDocument/2006/relationships/diagramData" Target="../diagrams/data5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11.xml"/><Relationship Id="rId9" Type="http://schemas.microsoft.com/office/2007/relationships/diagramDrawing" Target="../diagrams/drawing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FA49A-6509-4B19-9218-D29DDEF099C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New Venture: Suzanne &amp; Neary's </a:t>
            </a:r>
            <a:r>
              <a:rPr lang="en-US" dirty="0" err="1"/>
              <a:t>Cakery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C56E33-4C7F-4FF9-8EBB-4BE95237026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Student name: John Gronow</a:t>
            </a:r>
          </a:p>
          <a:p>
            <a:r>
              <a:rPr lang="en-GB" dirty="0"/>
              <a:t>Student ID number: 1808092</a:t>
            </a:r>
          </a:p>
          <a:p>
            <a:r>
              <a:rPr lang="en-GB" dirty="0"/>
              <a:t>Programme: online MBA</a:t>
            </a:r>
          </a:p>
          <a:p>
            <a:r>
              <a:rPr lang="en-GB" dirty="0"/>
              <a:t>Module: Digital Entrepreneurship</a:t>
            </a:r>
          </a:p>
          <a:p>
            <a:r>
              <a:rPr lang="en-GB" dirty="0"/>
              <a:t>Lecturer: Dr Roisin Mullins</a:t>
            </a:r>
          </a:p>
          <a:p>
            <a:r>
              <a:rPr lang="en-GB" dirty="0"/>
              <a:t>Date: 10</a:t>
            </a:r>
            <a:r>
              <a:rPr lang="en-GB" baseline="30000" dirty="0"/>
              <a:t>th</a:t>
            </a:r>
            <a:r>
              <a:rPr lang="en-GB" dirty="0"/>
              <a:t> August 2020</a:t>
            </a:r>
          </a:p>
        </p:txBody>
      </p:sp>
      <p:pic>
        <p:nvPicPr>
          <p:cNvPr id="4" name="Picture 3" descr="A close up of a sign&#10;&#10;Description automatically generated">
            <a:extLst>
              <a:ext uri="{FF2B5EF4-FFF2-40B4-BE49-F238E27FC236}">
                <a16:creationId xmlns:a16="http://schemas.microsoft.com/office/drawing/2014/main" id="{F3D1C4F5-165F-42D0-B049-004159B4ED3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21475" y="149642"/>
            <a:ext cx="1848014" cy="1005641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F31DBF11-0AE0-4300-8B52-94A5EF8894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402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78"/>
    </mc:Choice>
    <mc:Fallback xmlns="">
      <p:transition spd="slow" advTm="102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 picture containing drawing&#10;&#10;Description automatically generated">
            <a:extLst>
              <a:ext uri="{FF2B5EF4-FFF2-40B4-BE49-F238E27FC236}">
                <a16:creationId xmlns:a16="http://schemas.microsoft.com/office/drawing/2014/main" id="{1D868934-1DC4-43C5-9C3A-B89335BF77A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398" b="21673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10ADBBB-5BF4-4FC4-A72B-73656DCAA6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52850"/>
            <a:ext cx="10869607" cy="2452687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Visit us at:</a:t>
            </a:r>
          </a:p>
          <a:p>
            <a:pPr lvl="1" indent="-228600">
              <a:buFont typeface="Arial" panose="020B0604020202020204" pitchFamily="34" charset="0"/>
              <a:buChar char="•"/>
            </a:pPr>
            <a:r>
              <a:rPr lang="en-US" sz="2000" dirty="0"/>
              <a:t>Facebook : </a:t>
            </a:r>
            <a:r>
              <a:rPr lang="en-US" sz="2000" dirty="0">
                <a:hlinkClick r:id="rId6"/>
              </a:rPr>
              <a:t>https://www.facebook.com/suzanneandnearyscakery/</a:t>
            </a:r>
            <a:endParaRPr lang="en-US" sz="2000" dirty="0"/>
          </a:p>
          <a:p>
            <a:pPr lvl="1" indent="-228600">
              <a:buFont typeface="Arial" panose="020B0604020202020204" pitchFamily="34" charset="0"/>
              <a:buChar char="•"/>
            </a:pPr>
            <a:r>
              <a:rPr lang="en-US" sz="2000" dirty="0"/>
              <a:t>Instagram: </a:t>
            </a:r>
            <a:r>
              <a:rPr lang="en-US" sz="2000" dirty="0">
                <a:hlinkClick r:id="rId7"/>
              </a:rPr>
              <a:t>https://www.instagram.com/suzanneandnearyscakery/</a:t>
            </a:r>
            <a:endParaRPr lang="en-US" sz="2000" dirty="0"/>
          </a:p>
          <a:p>
            <a:pPr lvl="1" indent="-228600">
              <a:buFont typeface="Arial" panose="020B0604020202020204" pitchFamily="34" charset="0"/>
              <a:buChar char="•"/>
            </a:pPr>
            <a:r>
              <a:rPr lang="en-US" sz="2000" dirty="0"/>
              <a:t>Email: </a:t>
            </a:r>
            <a:r>
              <a:rPr lang="en-US" sz="2000" dirty="0">
                <a:hlinkClick r:id="rId8"/>
              </a:rPr>
              <a:t>suzanneandnearyscakery@gmail.com</a:t>
            </a:r>
            <a:r>
              <a:rPr lang="en-US" sz="2000" dirty="0"/>
              <a:t>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We a family business with history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We have had celebrity endorsement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Within six months we are selling 20 cakes per month with zero external investment</a:t>
            </a:r>
          </a:p>
        </p:txBody>
      </p:sp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AA0754A2-F2B4-4183-B00E-2EC4A89FCFF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21475" y="149642"/>
            <a:ext cx="1848014" cy="1005641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7FDDE03-B8E3-4FAE-AFA1-0E5D221515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95904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670"/>
    </mc:Choice>
    <mc:Fallback xmlns="">
      <p:transition spd="slow" advTm="176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2E29D-2A87-4FCD-B381-D22D35372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/>
              <a:t>A family team</a:t>
            </a:r>
          </a:p>
        </p:txBody>
      </p:sp>
      <p:pic>
        <p:nvPicPr>
          <p:cNvPr id="6" name="Picture Placeholder 5" descr="A close up of two people taking a selfie&#10;&#10;Description automatically generated">
            <a:extLst>
              <a:ext uri="{FF2B5EF4-FFF2-40B4-BE49-F238E27FC236}">
                <a16:creationId xmlns:a16="http://schemas.microsoft.com/office/drawing/2014/main" id="{34D6F36A-FB8D-4219-8F16-F4D8CE45151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438" b="29982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FF6798-561D-441A-AF26-BC2CA626E1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23982" y="3752850"/>
            <a:ext cx="7485413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/>
              <a:t>Suzanne</a:t>
            </a:r>
          </a:p>
          <a:p>
            <a:pPr lvl="1" indent="-228600">
              <a:buFont typeface="Arial" panose="020B0604020202020204" pitchFamily="34" charset="0"/>
              <a:buChar char="•"/>
            </a:pPr>
            <a:r>
              <a:rPr lang="en-US" sz="2000" dirty="0"/>
              <a:t>Mother / Wife / Nurse / Baker – Catering College Graduate and creative genius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/>
              <a:t>John</a:t>
            </a:r>
          </a:p>
          <a:p>
            <a:pPr lvl="1" indent="-228600">
              <a:buFont typeface="Arial" panose="020B0604020202020204" pitchFamily="34" charset="0"/>
              <a:buChar char="•"/>
            </a:pPr>
            <a:r>
              <a:rPr lang="en-US" sz="2000" dirty="0"/>
              <a:t>Father / Husband / Engineer / Sous Baker – Follower of orders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Working together for ten years raising two boys aiming to live our dream</a:t>
            </a:r>
          </a:p>
        </p:txBody>
      </p:sp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20B2F9B4-FE6C-48FF-905A-7908C88C66A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21475" y="149642"/>
            <a:ext cx="1848014" cy="1005641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72540347-6E7A-45DB-BFC5-674A895445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443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003"/>
    </mc:Choice>
    <mc:Fallback xmlns="">
      <p:transition spd="slow" advTm="250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43BF8-D7DD-4571-B7AA-5FE8CAE82C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/>
              <a:t>Problems and solutions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2F5059-0879-4E3E-9A13-6F61AF1A96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65431" y="2438400"/>
            <a:ext cx="6586489" cy="3785419"/>
          </a:xfrm>
        </p:spPr>
        <p:txBody>
          <a:bodyPr vert="horz" lIns="91440" tIns="45720" rIns="91440" bIns="45720" rtlCol="0">
            <a:no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b="1" dirty="0"/>
              <a:t>Problem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Who doesn’t want to blow candles out on top of a cake?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What couple doesn’t want to celebrate their wedding by cutting the cake?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Cakes are a critical part of celebrations during very busy periods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b="1" dirty="0"/>
              <a:t>Our Solution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We produce bespoke cakes for any occasion.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We have the skills to produce cakes that require specialty techniques such as sugar paste, sugar flowers, and royal icing and piping etc.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We can produce the cake of your dreams and deliver it to your venue of choice when you need it removing all the hassle in an already busy period.</a:t>
            </a:r>
          </a:p>
        </p:txBody>
      </p:sp>
      <p:pic>
        <p:nvPicPr>
          <p:cNvPr id="6" name="Picture Placeholder 5" descr="A vase filled with flowers sitting on a table&#10;&#10;Description automatically generated">
            <a:extLst>
              <a:ext uri="{FF2B5EF4-FFF2-40B4-BE49-F238E27FC236}">
                <a16:creationId xmlns:a16="http://schemas.microsoft.com/office/drawing/2014/main" id="{A83A4698-EA27-4225-83B8-0D08A3E9514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52" r="10854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EFF62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D301BECE-83A5-4D76-B6BC-FEB4C7C57C0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21475" y="149642"/>
            <a:ext cx="1848014" cy="1005641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EFF2DB9-DC02-456D-98D1-D0B18065C5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0172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7049"/>
    </mc:Choice>
    <mc:Fallback xmlns="">
      <p:transition spd="slow" advTm="370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C2AC11E-3162-4990-A36E-92B07ECF16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073D962-D3D2-4A72-8593-65C213CBFF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9574" y="633619"/>
            <a:ext cx="4520912" cy="5495925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F08FD9-ECA3-4A0C-94A5-1561413A8D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78408"/>
            <a:ext cx="3721608" cy="11064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dirty="0"/>
              <a:t>Marketing/Sales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387511B-F6E1-4929-AC90-94FB8B6B0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565" y="1181536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A58F78C-27AB-465F-AA33-15E08AF26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456" y="2185416"/>
            <a:ext cx="3683187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D74BC4-B5A6-4F0C-9431-44E3419F7A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2368296"/>
            <a:ext cx="3721608" cy="350215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400" b="1" dirty="0"/>
              <a:t>Market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/>
              <a:t>Size: </a:t>
            </a:r>
            <a:r>
              <a:rPr lang="en-GB" dirty="0"/>
              <a:t>UK cake market is valued at over £950 million - £1.6 billion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/>
              <a:t>Customer Profiles: Weddings, anniversaries, birthdays, christenings, baby-naming ceremonies, children's birthday parties, graduations and baby showers to name a few.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/>
              <a:t>The picture of the cake promoted by Vicky had 21.5k likes on Instagram.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/>
              <a:t>Instagram can even account for as much as 80 percent of a brand’s sales</a:t>
            </a:r>
          </a:p>
        </p:txBody>
      </p:sp>
      <p:pic>
        <p:nvPicPr>
          <p:cNvPr id="6" name="Picture Placeholder 5" descr="A person sitting at a table&#10;&#10;Description automatically generated">
            <a:extLst>
              <a:ext uri="{FF2B5EF4-FFF2-40B4-BE49-F238E27FC236}">
                <a16:creationId xmlns:a16="http://schemas.microsoft.com/office/drawing/2014/main" id="{61DD7FD9-B660-419F-B14B-978E73ABF1C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46" b="10946"/>
          <a:stretch>
            <a:fillRect/>
          </a:stretch>
        </p:blipFill>
        <p:spPr>
          <a:xfrm>
            <a:off x="5233267" y="696357"/>
            <a:ext cx="3248351" cy="2562851"/>
          </a:xfrm>
          <a:prstGeom prst="rect">
            <a:avLst/>
          </a:prstGeom>
        </p:spPr>
      </p:pic>
      <p:pic>
        <p:nvPicPr>
          <p:cNvPr id="10" name="Picture 9" descr="A piece of cake on a plate&#10;&#10;Description automatically generated">
            <a:extLst>
              <a:ext uri="{FF2B5EF4-FFF2-40B4-BE49-F238E27FC236}">
                <a16:creationId xmlns:a16="http://schemas.microsoft.com/office/drawing/2014/main" id="{51C0C025-6D3B-4BA6-A7EA-2EF2F08730F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6643" y="633617"/>
            <a:ext cx="2674894" cy="2688336"/>
          </a:xfrm>
          <a:prstGeom prst="rect">
            <a:avLst/>
          </a:prstGeom>
        </p:spPr>
      </p:pic>
      <p:pic>
        <p:nvPicPr>
          <p:cNvPr id="8" name="Picture 7" descr="A person sitting at a table with a cake&#10;&#10;Description automatically generated">
            <a:extLst>
              <a:ext uri="{FF2B5EF4-FFF2-40B4-BE49-F238E27FC236}">
                <a16:creationId xmlns:a16="http://schemas.microsoft.com/office/drawing/2014/main" id="{633FE4A4-FC98-445B-93D5-D3E015623D1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4856" y="3436664"/>
            <a:ext cx="2025175" cy="2691264"/>
          </a:xfrm>
          <a:prstGeom prst="rect">
            <a:avLst/>
          </a:prstGeom>
        </p:spPr>
      </p:pic>
      <p:pic>
        <p:nvPicPr>
          <p:cNvPr id="14" name="Picture 13" descr="A picture containing table, food, indoor, bottle&#10;&#10;Description automatically generated">
            <a:extLst>
              <a:ext uri="{FF2B5EF4-FFF2-40B4-BE49-F238E27FC236}">
                <a16:creationId xmlns:a16="http://schemas.microsoft.com/office/drawing/2014/main" id="{9CA72CFD-E306-4848-93EB-80DF2CAD74E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9922" y="3436664"/>
            <a:ext cx="2688336" cy="2688336"/>
          </a:xfrm>
          <a:prstGeom prst="rect">
            <a:avLst/>
          </a:prstGeom>
        </p:spPr>
      </p:pic>
      <p:pic>
        <p:nvPicPr>
          <p:cNvPr id="12" name="Picture 11" descr="A close up of a sign&#10;&#10;Description automatically generated">
            <a:extLst>
              <a:ext uri="{FF2B5EF4-FFF2-40B4-BE49-F238E27FC236}">
                <a16:creationId xmlns:a16="http://schemas.microsoft.com/office/drawing/2014/main" id="{E18AD323-9149-4F98-B5DA-EC8AA888CDA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737" y="125603"/>
            <a:ext cx="1848014" cy="1005641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EF6867DF-BEE2-4C82-9517-69BC9A5AC8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0009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653"/>
    </mc:Choice>
    <mc:Fallback xmlns="">
      <p:transition spd="slow" advTm="776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8D591-2701-4EB3-96F4-CC51590DD6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Projections and Milestones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FD8A4B-ED6D-4DE5-B264-3B25A123F2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Increasing social media following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Milestone of 500 followers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DFB043FF-2EA9-416D-ACFD-6F6D7F721ECC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431622280"/>
              </p:ext>
            </p:extLst>
          </p:nvPr>
        </p:nvGraphicFramePr>
        <p:xfrm>
          <a:off x="839788" y="2505075"/>
          <a:ext cx="5157787" cy="36845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64F28CD-23EC-47F3-919A-937CA7E43C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Increasing sales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Correlating with social media following</a:t>
            </a:r>
          </a:p>
        </p:txBody>
      </p:sp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B2898026-80A1-4606-B55E-8ADEFE5ACF36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258661223"/>
              </p:ext>
            </p:extLst>
          </p:nvPr>
        </p:nvGraphicFramePr>
        <p:xfrm>
          <a:off x="6172200" y="2505075"/>
          <a:ext cx="5183188" cy="36845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0033B11C-10F5-4255-8591-724F2C6CF67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21475" y="149642"/>
            <a:ext cx="1848014" cy="1005641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000D8E4-FCAD-4220-86E6-48D73636DD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2727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675"/>
    </mc:Choice>
    <mc:Fallback xmlns="">
      <p:transition spd="slow" advTm="316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ABE1108-6423-4E53-85A1-817683043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B375D9-37DC-4026-93BA-3FEDF6A70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3366" y="543070"/>
            <a:ext cx="6870954" cy="167562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Competition</a:t>
            </a:r>
          </a:p>
        </p:txBody>
      </p:sp>
      <p:pic>
        <p:nvPicPr>
          <p:cNvPr id="6" name="Content Placeholder 5" descr="A sign above a store&#10;&#10;Description automatically generated">
            <a:extLst>
              <a:ext uri="{FF2B5EF4-FFF2-40B4-BE49-F238E27FC236}">
                <a16:creationId xmlns:a16="http://schemas.microsoft.com/office/drawing/2014/main" id="{00B75064-9B4B-468D-A4B1-8AE508118D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99" r="1" b="6594"/>
          <a:stretch/>
        </p:blipFill>
        <p:spPr>
          <a:xfrm>
            <a:off x="-4" y="2346839"/>
            <a:ext cx="4187091" cy="2164321"/>
          </a:xfrm>
          <a:prstGeom prst="rect">
            <a:avLst/>
          </a:prstGeom>
        </p:spPr>
      </p:pic>
      <p:pic>
        <p:nvPicPr>
          <p:cNvPr id="10" name="Picture 9" descr="A store in a brick building&#10;&#10;Description automatically generated">
            <a:extLst>
              <a:ext uri="{FF2B5EF4-FFF2-40B4-BE49-F238E27FC236}">
                <a16:creationId xmlns:a16="http://schemas.microsoft.com/office/drawing/2014/main" id="{E7EFD156-E65A-4004-B5D5-F3B918C4A7CF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266" r="1" b="5059"/>
          <a:stretch/>
        </p:blipFill>
        <p:spPr>
          <a:xfrm>
            <a:off x="-2" y="4693679"/>
            <a:ext cx="4187091" cy="2164321"/>
          </a:xfrm>
          <a:prstGeom prst="rect">
            <a:avLst/>
          </a:prstGeom>
        </p:spPr>
      </p:pic>
      <p:pic>
        <p:nvPicPr>
          <p:cNvPr id="8" name="Picture 7" descr="A person preparing food in a kitchen&#10;&#10;Description automatically generated">
            <a:extLst>
              <a:ext uri="{FF2B5EF4-FFF2-40B4-BE49-F238E27FC236}">
                <a16:creationId xmlns:a16="http://schemas.microsoft.com/office/drawing/2014/main" id="{2D7F2F30-FEFE-45C8-B26E-36951463DC16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139" r="5453" b="1"/>
          <a:stretch/>
        </p:blipFill>
        <p:spPr>
          <a:xfrm>
            <a:off x="-3" y="0"/>
            <a:ext cx="4187091" cy="2164321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67B5F2-6D94-4D4E-ADDB-B9681C77ED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33366" y="2399720"/>
            <a:ext cx="6870954" cy="3736507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People making their own cakes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Supermarkets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High street cake and confectionary retailers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Other online speciality cake retailers</a:t>
            </a:r>
          </a:p>
        </p:txBody>
      </p:sp>
      <p:pic>
        <p:nvPicPr>
          <p:cNvPr id="12" name="Picture 11" descr="A close up of a sign&#10;&#10;Description automatically generated">
            <a:extLst>
              <a:ext uri="{FF2B5EF4-FFF2-40B4-BE49-F238E27FC236}">
                <a16:creationId xmlns:a16="http://schemas.microsoft.com/office/drawing/2014/main" id="{4F5300BC-17B9-4894-BE9A-777E4360D4B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21475" y="149642"/>
            <a:ext cx="1848014" cy="1005641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73DCE26D-EB67-4526-BE8B-396EA49834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9656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349"/>
    </mc:Choice>
    <mc:Fallback xmlns="">
      <p:transition spd="slow" advTm="473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68D8B-5DC3-4A64-A727-54D4D98ADF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16572"/>
            <a:ext cx="10515600" cy="1325563"/>
          </a:xfrm>
        </p:spPr>
        <p:txBody>
          <a:bodyPr/>
          <a:lstStyle/>
          <a:p>
            <a:r>
              <a:rPr lang="en-GB" dirty="0"/>
              <a:t>What's next for Suzanne and Neary’s </a:t>
            </a:r>
            <a:r>
              <a:rPr lang="en-GB" dirty="0" err="1"/>
              <a:t>Cakery</a:t>
            </a:r>
            <a:r>
              <a:rPr lang="en-GB" dirty="0"/>
              <a:t>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F7038E-3991-44FC-9EEA-08B630B99E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/>
              <a:t>Business Model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2ED96378-EE02-4C24-8711-68E43C450156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21000050"/>
              </p:ext>
            </p:extLst>
          </p:nvPr>
        </p:nvGraphicFramePr>
        <p:xfrm>
          <a:off x="839788" y="2505075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1CBE04-71E1-47B3-BC2C-5B5C242ECC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GB" dirty="0"/>
              <a:t>Financing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AB7C46A0-3A2F-4265-8BD8-C7271CFDCD51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598241626"/>
              </p:ext>
            </p:extLst>
          </p:nvPr>
        </p:nvGraphicFramePr>
        <p:xfrm>
          <a:off x="6172200" y="2505075"/>
          <a:ext cx="5183188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0" r:lo="rId11" r:qs="rId12" r:cs="rId13"/>
          </a:graphicData>
        </a:graphic>
      </p:graphicFrame>
      <p:pic>
        <p:nvPicPr>
          <p:cNvPr id="15" name="Picture 14" descr="A close up of a sign&#10;&#10;Description automatically generated">
            <a:extLst>
              <a:ext uri="{FF2B5EF4-FFF2-40B4-BE49-F238E27FC236}">
                <a16:creationId xmlns:a16="http://schemas.microsoft.com/office/drawing/2014/main" id="{7B09880C-87E1-4544-AD47-E71643335F82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21475" y="149642"/>
            <a:ext cx="1848014" cy="1005641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F114565-089A-4B0D-8034-356910CE94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145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086"/>
    </mc:Choice>
    <mc:Fallback xmlns="">
      <p:transition spd="slow" advTm="390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F49BD-4354-419A-BBC6-1F8D3571A6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Rewards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0C86E2BB-E0A0-4DB4-97CF-46D6C8B27A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098522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5A008E8E-C474-43F0-A6BF-142B30545BD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21475" y="149642"/>
            <a:ext cx="1848014" cy="1005641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3D53F0C-D4CF-4A20-9A5A-DC0B35F8B6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9140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60"/>
    </mc:Choice>
    <mc:Fallback xmlns="">
      <p:transition spd="slow" advTm="43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CAF7C-DB55-491D-9A63-4E0F7251A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Rewards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8257D6B-1618-4D36-AE04-7E74AF39A2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641572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88D57FB5-8854-428B-A77E-7B06C9061DE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21475" y="149642"/>
            <a:ext cx="1848014" cy="1005641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543E65F-9054-4A52-BF5B-949C83FBCD5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7246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83"/>
    </mc:Choice>
    <mc:Fallback xmlns="">
      <p:transition spd="slow" advTm="56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794A3-E1EA-4C2B-9FB2-F5B1785046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Rewards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32E103F-C4C1-4E54-99EE-AFC7D0B457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6307500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C0675196-8AC2-4981-9D78-3FE55898531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21475" y="149642"/>
            <a:ext cx="1848014" cy="1005641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8188DFDC-8648-44AB-B920-4BC338F85C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826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29"/>
    </mc:Choice>
    <mc:Fallback xmlns="">
      <p:transition spd="slow" advTm="42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1A24D-16FD-4B9D-8E94-F8E91819D6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(1/4)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444A7C-4B60-4BE1-A192-00DCE179B0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CITY &amp; FINANCE REPORTER FOR THE DAILY MAIL, 2019. </a:t>
            </a:r>
            <a:r>
              <a:rPr lang="en-GB" i="1" dirty="0"/>
              <a:t>Meltdown at </a:t>
            </a:r>
            <a:r>
              <a:rPr lang="en-GB" i="1" dirty="0" err="1"/>
              <a:t>Thorntons</a:t>
            </a:r>
            <a:r>
              <a:rPr lang="en-GB" i="1" dirty="0"/>
              <a:t>: Chocolate firm slides deeper into the red as it continues to shut High Street stores. </a:t>
            </a:r>
            <a:r>
              <a:rPr lang="en-GB" dirty="0"/>
              <a:t>[Online] </a:t>
            </a:r>
            <a:br>
              <a:rPr lang="en-GB" dirty="0"/>
            </a:br>
            <a:r>
              <a:rPr lang="en-GB" dirty="0"/>
              <a:t>Available at: </a:t>
            </a:r>
            <a:r>
              <a:rPr lang="en-GB" u="sng" dirty="0"/>
              <a:t>https://www.thisismoney.co.uk/money/markets/article-7201813/Meltdown-Thorntons-Chocolate-firm-slides-deeper-red-continues-shut-stores.html</a:t>
            </a:r>
            <a:br>
              <a:rPr lang="en-GB" dirty="0"/>
            </a:br>
            <a:r>
              <a:rPr lang="en-GB" dirty="0"/>
              <a:t>[Accessed 1 August 2020].</a:t>
            </a:r>
          </a:p>
          <a:p>
            <a:pPr marL="0" indent="0">
              <a:buNone/>
            </a:pPr>
            <a:r>
              <a:rPr lang="en-GB" dirty="0"/>
              <a:t>Finsbury Food Group, 2020. </a:t>
            </a:r>
            <a:r>
              <a:rPr lang="en-GB" i="1" dirty="0"/>
              <a:t>What We Do. </a:t>
            </a:r>
            <a:r>
              <a:rPr lang="en-GB" dirty="0"/>
              <a:t>[Online] </a:t>
            </a:r>
            <a:br>
              <a:rPr lang="en-GB" dirty="0"/>
            </a:br>
            <a:r>
              <a:rPr lang="en-GB" dirty="0"/>
              <a:t>Available at: </a:t>
            </a:r>
            <a:r>
              <a:rPr lang="en-GB" u="sng" dirty="0"/>
              <a:t>https://finsburyfoods.co.uk/what-we-do/uk-bakery/cake/</a:t>
            </a:r>
            <a:br>
              <a:rPr lang="en-GB" dirty="0"/>
            </a:br>
            <a:r>
              <a:rPr lang="en-GB" dirty="0"/>
              <a:t>[Accessed 1 August 2020].</a:t>
            </a:r>
          </a:p>
          <a:p>
            <a:pPr marL="0" indent="0">
              <a:buNone/>
            </a:pPr>
            <a:r>
              <a:rPr lang="en-GB" dirty="0"/>
              <a:t>hitched.co.uk, 2018. </a:t>
            </a:r>
            <a:r>
              <a:rPr lang="en-GB" i="1" dirty="0"/>
              <a:t>Supermarket Wedding Cakes: Cheap Wedding Cakes From the High Street. </a:t>
            </a:r>
            <a:r>
              <a:rPr lang="en-GB" dirty="0"/>
              <a:t>[Online] </a:t>
            </a:r>
            <a:br>
              <a:rPr lang="en-GB" dirty="0"/>
            </a:br>
            <a:r>
              <a:rPr lang="en-GB" dirty="0"/>
              <a:t>Available at: </a:t>
            </a:r>
            <a:r>
              <a:rPr lang="en-GB" u="sng" dirty="0"/>
              <a:t>https://www.hitched.co.uk/wedding-planning/cakes/supermarket-wedding-cakes/</a:t>
            </a:r>
            <a:br>
              <a:rPr lang="en-GB" dirty="0"/>
            </a:br>
            <a:r>
              <a:rPr lang="en-GB" dirty="0"/>
              <a:t>[Accessed 1 August 2020].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429A9A5-633B-4748-B85E-A2ADD7C09F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012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38"/>
    </mc:Choice>
    <mc:Fallback xmlns="">
      <p:transition spd="slow" advTm="26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425C01-C6B9-4E5D-87E1-68ED314D9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(2/4)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D12DAE-61B6-4E20-8F6F-3DCFC5184C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Mordor Intelligence, 2019. </a:t>
            </a:r>
            <a:r>
              <a:rPr lang="en-GB" i="1" dirty="0"/>
              <a:t>CAKES MARKET - GROWTH, TRENDS, AND FORECAST (2020- 2025). </a:t>
            </a:r>
            <a:r>
              <a:rPr lang="en-GB" dirty="0"/>
              <a:t>[Online] </a:t>
            </a:r>
            <a:br>
              <a:rPr lang="en-GB" dirty="0"/>
            </a:br>
            <a:r>
              <a:rPr lang="en-GB" dirty="0"/>
              <a:t>Available at: </a:t>
            </a:r>
            <a:r>
              <a:rPr lang="en-GB" u="sng" dirty="0"/>
              <a:t>https://www.mordorintelligence.com/industry-reports/cakes-market</a:t>
            </a:r>
            <a:br>
              <a:rPr lang="en-GB" dirty="0"/>
            </a:br>
            <a:r>
              <a:rPr lang="en-GB" dirty="0"/>
              <a:t>[Accessed 1 August 2020].</a:t>
            </a:r>
          </a:p>
          <a:p>
            <a:pPr marL="0" indent="0">
              <a:buNone/>
            </a:pPr>
            <a:r>
              <a:rPr lang="en-GB" dirty="0" err="1"/>
              <a:t>O'Mahoney</a:t>
            </a:r>
            <a:r>
              <a:rPr lang="en-GB" dirty="0"/>
              <a:t>, A., 2018. </a:t>
            </a:r>
            <a:r>
              <a:rPr lang="en-GB" i="1" dirty="0"/>
              <a:t>Star baking: cakes &amp; biscuits category report 2018. </a:t>
            </a:r>
            <a:r>
              <a:rPr lang="en-GB" dirty="0"/>
              <a:t>[Online] </a:t>
            </a:r>
            <a:br>
              <a:rPr lang="en-GB" dirty="0"/>
            </a:br>
            <a:r>
              <a:rPr lang="en-GB" dirty="0"/>
              <a:t>Available at: </a:t>
            </a:r>
            <a:r>
              <a:rPr lang="en-GB" u="sng" dirty="0"/>
              <a:t>https://www.thegrocer.co.uk/category-reports/star-baking-cakes-and-biscuits-category-report-2018/572597.article</a:t>
            </a:r>
            <a:br>
              <a:rPr lang="en-GB" dirty="0"/>
            </a:br>
            <a:r>
              <a:rPr lang="en-GB" dirty="0"/>
              <a:t>[Accessed 1 August 2020].</a:t>
            </a:r>
          </a:p>
          <a:p>
            <a:pPr marL="0" indent="0">
              <a:buNone/>
            </a:pPr>
            <a:r>
              <a:rPr lang="en-GB" dirty="0"/>
              <a:t>Patel, N., 2017. </a:t>
            </a:r>
            <a:r>
              <a:rPr lang="en-GB" i="1" dirty="0"/>
              <a:t>How to Make Instagram Followers Buy Your Product or Service. </a:t>
            </a:r>
            <a:r>
              <a:rPr lang="en-GB" dirty="0"/>
              <a:t>[Online] </a:t>
            </a:r>
            <a:br>
              <a:rPr lang="en-GB" dirty="0"/>
            </a:br>
            <a:r>
              <a:rPr lang="en-GB" dirty="0"/>
              <a:t>Available at: </a:t>
            </a:r>
            <a:r>
              <a:rPr lang="en-GB" u="sng" dirty="0"/>
              <a:t>https://neilpatel.com/blog/instagram-followers-buy-product/</a:t>
            </a:r>
            <a:br>
              <a:rPr lang="en-GB" dirty="0"/>
            </a:br>
            <a:r>
              <a:rPr lang="en-GB" dirty="0"/>
              <a:t>[Accessed 1 August 2020].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76F858C-49CB-4FCF-987D-462B8D78E6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9292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07"/>
    </mc:Choice>
    <mc:Fallback xmlns="">
      <p:transition spd="slow" advTm="24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F3DBE-67D6-468B-9218-875E3365C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(3/4)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541ED6-389F-45CD-BF3F-3967242008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Richardson, B., 2018. </a:t>
            </a:r>
            <a:r>
              <a:rPr lang="en-GB" i="1" dirty="0"/>
              <a:t>THE IMPORTANCE OF CAKE FOR ALL YOUR SPECIAL EVENTS!. </a:t>
            </a:r>
            <a:r>
              <a:rPr lang="en-GB" dirty="0"/>
              <a:t>[Online] </a:t>
            </a:r>
            <a:br>
              <a:rPr lang="en-GB" dirty="0"/>
            </a:br>
            <a:r>
              <a:rPr lang="en-GB" dirty="0"/>
              <a:t>Available at: </a:t>
            </a:r>
            <a:r>
              <a:rPr lang="en-GB" u="sng" dirty="0"/>
              <a:t>http://imprudentmarriage.com/the-importance-of-cake-for-all-your-special-events/</a:t>
            </a:r>
            <a:br>
              <a:rPr lang="en-GB" dirty="0"/>
            </a:br>
            <a:r>
              <a:rPr lang="en-GB" dirty="0"/>
              <a:t>[Accessed 1 August 2020].</a:t>
            </a:r>
          </a:p>
          <a:p>
            <a:pPr marL="0" indent="0">
              <a:buNone/>
            </a:pPr>
            <a:r>
              <a:rPr lang="en-GB" dirty="0"/>
              <a:t>Smith, S., 2017. </a:t>
            </a:r>
            <a:r>
              <a:rPr lang="en-GB" i="1" dirty="0"/>
              <a:t>Sales of baking tools surge as Great British Bake Off returns. </a:t>
            </a:r>
            <a:r>
              <a:rPr lang="en-GB" dirty="0"/>
              <a:t>[Online] </a:t>
            </a:r>
            <a:br>
              <a:rPr lang="en-GB" dirty="0"/>
            </a:br>
            <a:r>
              <a:rPr lang="en-GB" dirty="0"/>
              <a:t>Available at: </a:t>
            </a:r>
            <a:r>
              <a:rPr lang="en-GB" u="sng" dirty="0"/>
              <a:t>https://www.telegraph.co.uk/business/2017/08/24/sales-baking-tools-surge-great-british-bake-returns/</a:t>
            </a:r>
            <a:br>
              <a:rPr lang="en-GB" dirty="0"/>
            </a:br>
            <a:r>
              <a:rPr lang="en-GB" dirty="0"/>
              <a:t>[Accessed 1 August 2020].</a:t>
            </a:r>
          </a:p>
          <a:p>
            <a:pPr marL="0" indent="0">
              <a:buNone/>
            </a:pPr>
            <a:r>
              <a:rPr lang="en-GB" dirty="0"/>
              <a:t>The Couples Centre, 2020. </a:t>
            </a:r>
            <a:r>
              <a:rPr lang="en-GB" i="1" dirty="0"/>
              <a:t>3 reasons why getting married is stressful. </a:t>
            </a:r>
            <a:r>
              <a:rPr lang="en-GB" dirty="0"/>
              <a:t>[Online] </a:t>
            </a:r>
            <a:br>
              <a:rPr lang="en-GB" dirty="0"/>
            </a:br>
            <a:r>
              <a:rPr lang="en-GB" dirty="0"/>
              <a:t>Available at: </a:t>
            </a:r>
            <a:r>
              <a:rPr lang="en-GB" u="sng" dirty="0"/>
              <a:t>https://www.thecouplescenter.org/3-surprising-reasons-why-getting-married-is-stressful/#:~:text=In%20fact%2C%20studies%20have%20found,is%20wrong%20in%20their%20relationship.</a:t>
            </a:r>
            <a:br>
              <a:rPr lang="en-GB" dirty="0"/>
            </a:br>
            <a:r>
              <a:rPr lang="en-GB" dirty="0"/>
              <a:t>[Accessed 1 August 2020].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EA2F8C6-9EA4-4719-BC1E-506A36629B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1587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69"/>
    </mc:Choice>
    <mc:Fallback xmlns="">
      <p:transition spd="slow" advTm="22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37234-4B55-4195-813C-DB74C8F0F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(4/4)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51EBA-002F-49FF-9C9C-0B1A5DD4AB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Westphal, A., n.d. </a:t>
            </a:r>
            <a:r>
              <a:rPr lang="en-GB" i="1" dirty="0"/>
              <a:t>Three ways to increase sales with competitions. </a:t>
            </a:r>
            <a:r>
              <a:rPr lang="en-GB" dirty="0"/>
              <a:t>[Online] </a:t>
            </a:r>
            <a:br>
              <a:rPr lang="en-GB" dirty="0"/>
            </a:br>
            <a:r>
              <a:rPr lang="en-GB" dirty="0"/>
              <a:t>Available at: </a:t>
            </a:r>
            <a:r>
              <a:rPr lang="en-GB" u="sng" dirty="0"/>
              <a:t>https://www.flyingsolo.com.au/marketing/business-marketing/3-ways-to-increase-sales-with-competitions#:~:text=%22Done%20correctly%2C%20competitions%20and%20promotions,addition%20to%20your%20marketing%20strategy%E2%80%A6&amp;text=The%20third%20and%20final%20po</a:t>
            </a:r>
            <a:br>
              <a:rPr lang="en-GB" dirty="0"/>
            </a:br>
            <a:r>
              <a:rPr lang="en-GB" dirty="0"/>
              <a:t>[Accessed 1 August 2020].</a:t>
            </a:r>
          </a:p>
          <a:p>
            <a:pPr marL="0" indent="0">
              <a:buNone/>
            </a:pPr>
            <a:r>
              <a:rPr lang="en-GB" dirty="0"/>
              <a:t>Wunsch, N.-G., 2019. </a:t>
            </a:r>
            <a:r>
              <a:rPr lang="en-GB" i="1" dirty="0"/>
              <a:t>Number of manufacturing enterprises for bread, fresh pastry goods and cakes in the United Kingdom (UK) from 2008 to 2018. </a:t>
            </a:r>
            <a:r>
              <a:rPr lang="en-GB" dirty="0"/>
              <a:t>[Online] </a:t>
            </a:r>
            <a:br>
              <a:rPr lang="en-GB" dirty="0"/>
            </a:br>
            <a:r>
              <a:rPr lang="en-GB" dirty="0"/>
              <a:t>Available at: </a:t>
            </a:r>
            <a:r>
              <a:rPr lang="en-GB" u="sng" dirty="0"/>
              <a:t>https://www.statista.com/statistics/290292/manufacture-of-bread-pastry-cakes-number-of-enterprises-in-the-united-kingdom-uk/</a:t>
            </a:r>
            <a:br>
              <a:rPr lang="en-GB" dirty="0"/>
            </a:br>
            <a:r>
              <a:rPr lang="en-GB" dirty="0"/>
              <a:t>[Accessed 1 August 2020].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3885636-59AC-4BD9-9106-F81799B347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71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87"/>
    </mc:Choice>
    <mc:Fallback xmlns="">
      <p:transition spd="slow" advTm="34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2063</Words>
  <Application>Microsoft Office PowerPoint</Application>
  <PresentationFormat>Widescreen</PresentationFormat>
  <Paragraphs>162</Paragraphs>
  <Slides>15</Slides>
  <Notes>11</Notes>
  <HiddenSlides>0</HiddenSlides>
  <MMClips>15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New Venture: Suzanne &amp; Neary's Cakery</vt:lpstr>
      <vt:lpstr>PowerPoint Presentation</vt:lpstr>
      <vt:lpstr>A family team</vt:lpstr>
      <vt:lpstr>Problems and solutions</vt:lpstr>
      <vt:lpstr>Marketing/Sales</vt:lpstr>
      <vt:lpstr>Projections and Milestones</vt:lpstr>
      <vt:lpstr>Competition</vt:lpstr>
      <vt:lpstr>What's next for Suzanne and Neary’s Cakery?</vt:lpstr>
      <vt:lpstr>Rewards</vt:lpstr>
      <vt:lpstr>Rewards</vt:lpstr>
      <vt:lpstr>Rewards</vt:lpstr>
      <vt:lpstr>References (1/4)</vt:lpstr>
      <vt:lpstr>References (2/4)</vt:lpstr>
      <vt:lpstr>References (3/4)</vt:lpstr>
      <vt:lpstr>References (4/4)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New Venture: Suzanne &amp; Neary's Cakery</dc:title>
  <dc:creator>John Gronow</dc:creator>
  <cp:lastModifiedBy>John Gronow</cp:lastModifiedBy>
  <cp:revision>14</cp:revision>
  <dcterms:created xsi:type="dcterms:W3CDTF">2020-08-01T15:08:38Z</dcterms:created>
  <dcterms:modified xsi:type="dcterms:W3CDTF">2020-08-01T17:16:36Z</dcterms:modified>
</cp:coreProperties>
</file>