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  <p:sldMasterId id="2147483703" r:id="rId2"/>
  </p:sldMasterIdLst>
  <p:notesMasterIdLst>
    <p:notesMasterId r:id="rId39"/>
  </p:notesMasterIdLst>
  <p:sldIdLst>
    <p:sldId id="366" r:id="rId3"/>
    <p:sldId id="380" r:id="rId4"/>
    <p:sldId id="381" r:id="rId5"/>
    <p:sldId id="404" r:id="rId6"/>
    <p:sldId id="382" r:id="rId7"/>
    <p:sldId id="383" r:id="rId8"/>
    <p:sldId id="406" r:id="rId9"/>
    <p:sldId id="384" r:id="rId10"/>
    <p:sldId id="386" r:id="rId11"/>
    <p:sldId id="388" r:id="rId12"/>
    <p:sldId id="389" r:id="rId13"/>
    <p:sldId id="390" r:id="rId14"/>
    <p:sldId id="407" r:id="rId15"/>
    <p:sldId id="408" r:id="rId16"/>
    <p:sldId id="409" r:id="rId17"/>
    <p:sldId id="410" r:id="rId18"/>
    <p:sldId id="430" r:id="rId19"/>
    <p:sldId id="434" r:id="rId20"/>
    <p:sldId id="435" r:id="rId21"/>
    <p:sldId id="436" r:id="rId22"/>
    <p:sldId id="429" r:id="rId23"/>
    <p:sldId id="431" r:id="rId24"/>
    <p:sldId id="432" r:id="rId25"/>
    <p:sldId id="433" r:id="rId26"/>
    <p:sldId id="393" r:id="rId27"/>
    <p:sldId id="394" r:id="rId28"/>
    <p:sldId id="395" r:id="rId29"/>
    <p:sldId id="396" r:id="rId30"/>
    <p:sldId id="397" r:id="rId31"/>
    <p:sldId id="398" r:id="rId32"/>
    <p:sldId id="399" r:id="rId33"/>
    <p:sldId id="400" r:id="rId34"/>
    <p:sldId id="401" r:id="rId35"/>
    <p:sldId id="402" r:id="rId36"/>
    <p:sldId id="403" r:id="rId37"/>
    <p:sldId id="405" r:id="rId38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8" autoAdjust="0"/>
    <p:restoredTop sz="61294" autoAdjust="0"/>
  </p:normalViewPr>
  <p:slideViewPr>
    <p:cSldViewPr>
      <p:cViewPr varScale="1">
        <p:scale>
          <a:sx n="56" d="100"/>
          <a:sy n="56" d="100"/>
        </p:scale>
        <p:origin x="1806" y="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CADE132E-1C7B-4856-8EF7-FAA8772BFA4C}"/>
    <pc:docChg chg="custSel delSld modSld">
      <pc:chgData name="Alison Rees-Edwards" userId="6ddc9a34-5fd4-438d-87b4-9c8b83b97512" providerId="ADAL" clId="{CADE132E-1C7B-4856-8EF7-FAA8772BFA4C}" dt="2025-02-14T13:12:06.667" v="163" actId="20577"/>
      <pc:docMkLst>
        <pc:docMk/>
      </pc:docMkLst>
      <pc:sldChg chg="del">
        <pc:chgData name="Alison Rees-Edwards" userId="6ddc9a34-5fd4-438d-87b4-9c8b83b97512" providerId="ADAL" clId="{CADE132E-1C7B-4856-8EF7-FAA8772BFA4C}" dt="2025-02-13T15:50:16.282" v="9" actId="2696"/>
        <pc:sldMkLst>
          <pc:docMk/>
          <pc:sldMk cId="891992905" sldId="258"/>
        </pc:sldMkLst>
      </pc:sldChg>
      <pc:sldChg chg="modSp mod">
        <pc:chgData name="Alison Rees-Edwards" userId="6ddc9a34-5fd4-438d-87b4-9c8b83b97512" providerId="ADAL" clId="{CADE132E-1C7B-4856-8EF7-FAA8772BFA4C}" dt="2025-02-13T15:51:05.334" v="103" actId="20577"/>
        <pc:sldMkLst>
          <pc:docMk/>
          <pc:sldMk cId="125238500" sldId="366"/>
        </pc:sldMkLst>
        <pc:spChg chg="mod">
          <ac:chgData name="Alison Rees-Edwards" userId="6ddc9a34-5fd4-438d-87b4-9c8b83b97512" providerId="ADAL" clId="{CADE132E-1C7B-4856-8EF7-FAA8772BFA4C}" dt="2025-02-13T15:51:05.334" v="103" actId="20577"/>
          <ac:spMkLst>
            <pc:docMk/>
            <pc:sldMk cId="125238500" sldId="366"/>
            <ac:spMk id="2" creationId="{BADC0A30-BE25-DB7F-6367-EEDD0CD07380}"/>
          </ac:spMkLst>
        </pc:spChg>
        <pc:spChg chg="mod">
          <ac:chgData name="Alison Rees-Edwards" userId="6ddc9a34-5fd4-438d-87b4-9c8b83b97512" providerId="ADAL" clId="{CADE132E-1C7B-4856-8EF7-FAA8772BFA4C}" dt="2025-02-13T15:50:50.328" v="51" actId="20577"/>
          <ac:spMkLst>
            <pc:docMk/>
            <pc:sldMk cId="125238500" sldId="366"/>
            <ac:spMk id="3" creationId="{C7E06FFB-A1DB-B9D6-C19A-B6F200C6B85E}"/>
          </ac:spMkLst>
        </pc:spChg>
      </pc:sldChg>
      <pc:sldChg chg="del">
        <pc:chgData name="Alison Rees-Edwards" userId="6ddc9a34-5fd4-438d-87b4-9c8b83b97512" providerId="ADAL" clId="{CADE132E-1C7B-4856-8EF7-FAA8772BFA4C}" dt="2025-02-13T15:50:18.130" v="10" actId="2696"/>
        <pc:sldMkLst>
          <pc:docMk/>
          <pc:sldMk cId="355533178" sldId="368"/>
        </pc:sldMkLst>
      </pc:sldChg>
      <pc:sldChg chg="del">
        <pc:chgData name="Alison Rees-Edwards" userId="6ddc9a34-5fd4-438d-87b4-9c8b83b97512" providerId="ADAL" clId="{CADE132E-1C7B-4856-8EF7-FAA8772BFA4C}" dt="2025-02-13T15:50:19.855" v="11" actId="2696"/>
        <pc:sldMkLst>
          <pc:docMk/>
          <pc:sldMk cId="1610287294" sldId="369"/>
        </pc:sldMkLst>
      </pc:sldChg>
      <pc:sldChg chg="del">
        <pc:chgData name="Alison Rees-Edwards" userId="6ddc9a34-5fd4-438d-87b4-9c8b83b97512" providerId="ADAL" clId="{CADE132E-1C7B-4856-8EF7-FAA8772BFA4C}" dt="2025-02-13T15:50:21.686" v="12" actId="2696"/>
        <pc:sldMkLst>
          <pc:docMk/>
          <pc:sldMk cId="3567690151" sldId="370"/>
        </pc:sldMkLst>
      </pc:sldChg>
      <pc:sldChg chg="del">
        <pc:chgData name="Alison Rees-Edwards" userId="6ddc9a34-5fd4-438d-87b4-9c8b83b97512" providerId="ADAL" clId="{CADE132E-1C7B-4856-8EF7-FAA8772BFA4C}" dt="2025-02-13T15:50:23.231" v="13" actId="2696"/>
        <pc:sldMkLst>
          <pc:docMk/>
          <pc:sldMk cId="635564819" sldId="371"/>
        </pc:sldMkLst>
      </pc:sldChg>
      <pc:sldChg chg="del">
        <pc:chgData name="Alison Rees-Edwards" userId="6ddc9a34-5fd4-438d-87b4-9c8b83b97512" providerId="ADAL" clId="{CADE132E-1C7B-4856-8EF7-FAA8772BFA4C}" dt="2025-02-13T15:50:25.535" v="14" actId="2696"/>
        <pc:sldMkLst>
          <pc:docMk/>
          <pc:sldMk cId="1610002268" sldId="372"/>
        </pc:sldMkLst>
      </pc:sldChg>
      <pc:sldChg chg="del">
        <pc:chgData name="Alison Rees-Edwards" userId="6ddc9a34-5fd4-438d-87b4-9c8b83b97512" providerId="ADAL" clId="{CADE132E-1C7B-4856-8EF7-FAA8772BFA4C}" dt="2025-02-13T15:50:27.247" v="15" actId="2696"/>
        <pc:sldMkLst>
          <pc:docMk/>
          <pc:sldMk cId="3049362469" sldId="373"/>
        </pc:sldMkLst>
      </pc:sldChg>
      <pc:sldChg chg="del">
        <pc:chgData name="Alison Rees-Edwards" userId="6ddc9a34-5fd4-438d-87b4-9c8b83b97512" providerId="ADAL" clId="{CADE132E-1C7B-4856-8EF7-FAA8772BFA4C}" dt="2025-02-13T15:50:28.864" v="16" actId="2696"/>
        <pc:sldMkLst>
          <pc:docMk/>
          <pc:sldMk cId="508325060" sldId="374"/>
        </pc:sldMkLst>
      </pc:sldChg>
      <pc:sldChg chg="del">
        <pc:chgData name="Alison Rees-Edwards" userId="6ddc9a34-5fd4-438d-87b4-9c8b83b97512" providerId="ADAL" clId="{CADE132E-1C7B-4856-8EF7-FAA8772BFA4C}" dt="2025-02-13T15:50:30.518" v="17" actId="2696"/>
        <pc:sldMkLst>
          <pc:docMk/>
          <pc:sldMk cId="402689191" sldId="375"/>
        </pc:sldMkLst>
      </pc:sldChg>
      <pc:sldChg chg="del">
        <pc:chgData name="Alison Rees-Edwards" userId="6ddc9a34-5fd4-438d-87b4-9c8b83b97512" providerId="ADAL" clId="{CADE132E-1C7B-4856-8EF7-FAA8772BFA4C}" dt="2025-02-13T15:50:32.045" v="18" actId="2696"/>
        <pc:sldMkLst>
          <pc:docMk/>
          <pc:sldMk cId="2848339055" sldId="376"/>
        </pc:sldMkLst>
      </pc:sldChg>
      <pc:sldChg chg="del">
        <pc:chgData name="Alison Rees-Edwards" userId="6ddc9a34-5fd4-438d-87b4-9c8b83b97512" providerId="ADAL" clId="{CADE132E-1C7B-4856-8EF7-FAA8772BFA4C}" dt="2025-02-13T15:50:33.693" v="19" actId="2696"/>
        <pc:sldMkLst>
          <pc:docMk/>
          <pc:sldMk cId="2929287471" sldId="377"/>
        </pc:sldMkLst>
      </pc:sldChg>
      <pc:sldChg chg="del">
        <pc:chgData name="Alison Rees-Edwards" userId="6ddc9a34-5fd4-438d-87b4-9c8b83b97512" providerId="ADAL" clId="{CADE132E-1C7B-4856-8EF7-FAA8772BFA4C}" dt="2025-02-13T15:50:36.297" v="20" actId="2696"/>
        <pc:sldMkLst>
          <pc:docMk/>
          <pc:sldMk cId="873326446" sldId="378"/>
        </pc:sldMkLst>
      </pc:sldChg>
      <pc:sldChg chg="del">
        <pc:chgData name="Alison Rees-Edwards" userId="6ddc9a34-5fd4-438d-87b4-9c8b83b97512" providerId="ADAL" clId="{CADE132E-1C7B-4856-8EF7-FAA8772BFA4C}" dt="2025-02-13T15:51:09.017" v="104" actId="2696"/>
        <pc:sldMkLst>
          <pc:docMk/>
          <pc:sldMk cId="3511844111" sldId="379"/>
        </pc:sldMkLst>
      </pc:sldChg>
      <pc:sldChg chg="modSp mod">
        <pc:chgData name="Alison Rees-Edwards" userId="6ddc9a34-5fd4-438d-87b4-9c8b83b97512" providerId="ADAL" clId="{CADE132E-1C7B-4856-8EF7-FAA8772BFA4C}" dt="2025-02-14T13:10:57.755" v="120" actId="20577"/>
        <pc:sldMkLst>
          <pc:docMk/>
          <pc:sldMk cId="3952135039" sldId="382"/>
        </pc:sldMkLst>
        <pc:spChg chg="mod">
          <ac:chgData name="Alison Rees-Edwards" userId="6ddc9a34-5fd4-438d-87b4-9c8b83b97512" providerId="ADAL" clId="{CADE132E-1C7B-4856-8EF7-FAA8772BFA4C}" dt="2025-02-14T13:10:54.902" v="113" actId="20577"/>
          <ac:spMkLst>
            <pc:docMk/>
            <pc:sldMk cId="3952135039" sldId="382"/>
            <ac:spMk id="3" creationId="{00000000-0000-0000-0000-000000000000}"/>
          </ac:spMkLst>
        </pc:spChg>
        <pc:spChg chg="mod">
          <ac:chgData name="Alison Rees-Edwards" userId="6ddc9a34-5fd4-438d-87b4-9c8b83b97512" providerId="ADAL" clId="{CADE132E-1C7B-4856-8EF7-FAA8772BFA4C}" dt="2025-02-14T13:10:57.755" v="120" actId="20577"/>
          <ac:spMkLst>
            <pc:docMk/>
            <pc:sldMk cId="3952135039" sldId="382"/>
            <ac:spMk id="7" creationId="{00000000-0000-0000-0000-000000000000}"/>
          </ac:spMkLst>
        </pc:spChg>
      </pc:sldChg>
      <pc:sldChg chg="modSp mod">
        <pc:chgData name="Alison Rees-Edwards" userId="6ddc9a34-5fd4-438d-87b4-9c8b83b97512" providerId="ADAL" clId="{CADE132E-1C7B-4856-8EF7-FAA8772BFA4C}" dt="2025-02-14T13:11:37.669" v="144" actId="20577"/>
        <pc:sldMkLst>
          <pc:docMk/>
          <pc:sldMk cId="3001602827" sldId="388"/>
        </pc:sldMkLst>
        <pc:spChg chg="mod">
          <ac:chgData name="Alison Rees-Edwards" userId="6ddc9a34-5fd4-438d-87b4-9c8b83b97512" providerId="ADAL" clId="{CADE132E-1C7B-4856-8EF7-FAA8772BFA4C}" dt="2025-02-14T13:11:26.876" v="137" actId="20577"/>
          <ac:spMkLst>
            <pc:docMk/>
            <pc:sldMk cId="3001602827" sldId="388"/>
            <ac:spMk id="3" creationId="{00000000-0000-0000-0000-000000000000}"/>
          </ac:spMkLst>
        </pc:spChg>
        <pc:spChg chg="mod">
          <ac:chgData name="Alison Rees-Edwards" userId="6ddc9a34-5fd4-438d-87b4-9c8b83b97512" providerId="ADAL" clId="{CADE132E-1C7B-4856-8EF7-FAA8772BFA4C}" dt="2025-02-14T13:11:37.669" v="144" actId="20577"/>
          <ac:spMkLst>
            <pc:docMk/>
            <pc:sldMk cId="3001602827" sldId="388"/>
            <ac:spMk id="4" creationId="{00000000-0000-0000-0000-000000000000}"/>
          </ac:spMkLst>
        </pc:spChg>
      </pc:sldChg>
      <pc:sldChg chg="modSp mod">
        <pc:chgData name="Alison Rees-Edwards" userId="6ddc9a34-5fd4-438d-87b4-9c8b83b97512" providerId="ADAL" clId="{CADE132E-1C7B-4856-8EF7-FAA8772BFA4C}" dt="2025-02-14T13:11:42.470" v="145" actId="6549"/>
        <pc:sldMkLst>
          <pc:docMk/>
          <pc:sldMk cId="677796322" sldId="389"/>
        </pc:sldMkLst>
        <pc:spChg chg="mod">
          <ac:chgData name="Alison Rees-Edwards" userId="6ddc9a34-5fd4-438d-87b4-9c8b83b97512" providerId="ADAL" clId="{CADE132E-1C7B-4856-8EF7-FAA8772BFA4C}" dt="2025-02-14T13:11:30.589" v="138" actId="6549"/>
          <ac:spMkLst>
            <pc:docMk/>
            <pc:sldMk cId="677796322" sldId="389"/>
            <ac:spMk id="3" creationId="{00000000-0000-0000-0000-000000000000}"/>
          </ac:spMkLst>
        </pc:spChg>
        <pc:spChg chg="mod">
          <ac:chgData name="Alison Rees-Edwards" userId="6ddc9a34-5fd4-438d-87b4-9c8b83b97512" providerId="ADAL" clId="{CADE132E-1C7B-4856-8EF7-FAA8772BFA4C}" dt="2025-02-14T13:11:42.470" v="145" actId="6549"/>
          <ac:spMkLst>
            <pc:docMk/>
            <pc:sldMk cId="677796322" sldId="389"/>
            <ac:spMk id="4" creationId="{00000000-0000-0000-0000-000000000000}"/>
          </ac:spMkLst>
        </pc:spChg>
      </pc:sldChg>
      <pc:sldChg chg="modSp mod">
        <pc:chgData name="Alison Rees-Edwards" userId="6ddc9a34-5fd4-438d-87b4-9c8b83b97512" providerId="ADAL" clId="{CADE132E-1C7B-4856-8EF7-FAA8772BFA4C}" dt="2025-02-14T13:11:11.419" v="131" actId="20577"/>
        <pc:sldMkLst>
          <pc:docMk/>
          <pc:sldMk cId="1844726020" sldId="406"/>
        </pc:sldMkLst>
        <pc:spChg chg="mod">
          <ac:chgData name="Alison Rees-Edwards" userId="6ddc9a34-5fd4-438d-87b4-9c8b83b97512" providerId="ADAL" clId="{CADE132E-1C7B-4856-8EF7-FAA8772BFA4C}" dt="2025-02-14T13:11:11.419" v="131" actId="20577"/>
          <ac:spMkLst>
            <pc:docMk/>
            <pc:sldMk cId="1844726020" sldId="406"/>
            <ac:spMk id="3" creationId="{26EFD33D-554B-FF5B-7D1A-733BED40AF41}"/>
          </ac:spMkLst>
        </pc:spChg>
      </pc:sldChg>
      <pc:sldChg chg="modSp mod">
        <pc:chgData name="Alison Rees-Edwards" userId="6ddc9a34-5fd4-438d-87b4-9c8b83b97512" providerId="ADAL" clId="{CADE132E-1C7B-4856-8EF7-FAA8772BFA4C}" dt="2025-02-14T13:12:02.409" v="161" actId="20577"/>
        <pc:sldMkLst>
          <pc:docMk/>
          <pc:sldMk cId="1829966150" sldId="409"/>
        </pc:sldMkLst>
        <pc:spChg chg="mod">
          <ac:chgData name="Alison Rees-Edwards" userId="6ddc9a34-5fd4-438d-87b4-9c8b83b97512" providerId="ADAL" clId="{CADE132E-1C7B-4856-8EF7-FAA8772BFA4C}" dt="2025-02-14T13:11:59.807" v="154" actId="20577"/>
          <ac:spMkLst>
            <pc:docMk/>
            <pc:sldMk cId="1829966150" sldId="409"/>
            <ac:spMk id="3" creationId="{923A8BAF-5FBC-AD1F-EF51-F6027CB97C62}"/>
          </ac:spMkLst>
        </pc:spChg>
        <pc:spChg chg="mod">
          <ac:chgData name="Alison Rees-Edwards" userId="6ddc9a34-5fd4-438d-87b4-9c8b83b97512" providerId="ADAL" clId="{CADE132E-1C7B-4856-8EF7-FAA8772BFA4C}" dt="2025-02-14T13:12:02.409" v="161" actId="20577"/>
          <ac:spMkLst>
            <pc:docMk/>
            <pc:sldMk cId="1829966150" sldId="409"/>
            <ac:spMk id="4" creationId="{FD459390-7AAB-263D-8C20-905C51EE6285}"/>
          </ac:spMkLst>
        </pc:spChg>
      </pc:sldChg>
      <pc:sldChg chg="modSp mod">
        <pc:chgData name="Alison Rees-Edwards" userId="6ddc9a34-5fd4-438d-87b4-9c8b83b97512" providerId="ADAL" clId="{CADE132E-1C7B-4856-8EF7-FAA8772BFA4C}" dt="2025-02-14T13:12:06.667" v="163" actId="20577"/>
        <pc:sldMkLst>
          <pc:docMk/>
          <pc:sldMk cId="3860599059" sldId="410"/>
        </pc:sldMkLst>
        <pc:spChg chg="mod">
          <ac:chgData name="Alison Rees-Edwards" userId="6ddc9a34-5fd4-438d-87b4-9c8b83b97512" providerId="ADAL" clId="{CADE132E-1C7B-4856-8EF7-FAA8772BFA4C}" dt="2025-02-14T13:12:06.667" v="163" actId="20577"/>
          <ac:spMkLst>
            <pc:docMk/>
            <pc:sldMk cId="3860599059" sldId="410"/>
            <ac:spMk id="3" creationId="{8EB2104B-A8C0-95FF-0A04-3C72A9A0CA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349552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100238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6D67C1-B7F1-15CC-842A-5871F6DF6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63AE1FC-380D-C847-2B5E-290312CE2B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F8EF0E1-2547-978F-3B13-5661B5EC4B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947693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6110777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480315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E43321-1EDA-F8D1-6B69-D655F0740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8CAD80C3-3316-20CD-E916-22DE236C11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1C53F3E-CE2F-4675-E174-E4805F3049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29470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6205007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0480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4732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0606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182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321989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5977612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095451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538788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2861085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5108739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17174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31127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87858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96110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42991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4252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634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3362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03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364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80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555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4192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155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11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26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ECEY4010C </a:t>
            </a:r>
            <a:br>
              <a:rPr lang="en-GB" sz="3600" dirty="0"/>
            </a:br>
            <a:r>
              <a:rPr lang="en-GB" sz="3600" dirty="0" err="1"/>
              <a:t>Arfer</a:t>
            </a:r>
            <a:r>
              <a:rPr lang="en-GB" sz="3600" dirty="0"/>
              <a:t> </a:t>
            </a:r>
            <a:r>
              <a:rPr lang="en-GB" sz="3600" dirty="0" err="1"/>
              <a:t>amlieithog</a:t>
            </a:r>
            <a:r>
              <a:rPr lang="en-GB" sz="3600" dirty="0"/>
              <a:t> yn y </a:t>
            </a:r>
            <a:r>
              <a:rPr lang="en-GB" sz="3600" dirty="0" err="1"/>
              <a:t>blynyddoedd</a:t>
            </a:r>
            <a:r>
              <a:rPr lang="en-GB" sz="3600" dirty="0"/>
              <a:t> </a:t>
            </a:r>
            <a:r>
              <a:rPr lang="en-GB" sz="3600" dirty="0" err="1"/>
              <a:t>cynnar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Canllawiau’r</a:t>
            </a:r>
            <a:r>
              <a:rPr lang="en-GB" sz="3600" dirty="0"/>
              <a:t> </a:t>
            </a:r>
            <a:r>
              <a:rPr lang="en-GB" sz="3600" dirty="0" err="1"/>
              <a:t>aseiniad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ECEY4010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Multilingual practice in the early years</a:t>
            </a: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Assignment guidance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3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907073"/>
          </a:xfrm>
        </p:spPr>
        <p:txBody>
          <a:bodyPr>
            <a:noAutofit/>
          </a:bodyPr>
          <a:lstStyle/>
          <a:p>
            <a:pPr algn="ctr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1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447800"/>
            <a:ext cx="4495799" cy="41417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RHAN 1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Cynhyrchwch un recordiad o chi yn ymgymryd mewn gweithgaredd 10 munud sydd yn hyrwyddo a chefnogi dwyieithrwydd ac/neu amlieithrwydd.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Rhaid recordio hwn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447799"/>
            <a:ext cx="4648199" cy="4141790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1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one recording of yourself undertaking a 10-minute activity which promotes and supports bilingualism and/or multilingualism. </a:t>
            </a: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needs to be recorded.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010670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pPr algn="ctr"/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2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700" b="1" dirty="0">
                <a:latin typeface="Arial" panose="020B0604020202020204" pitchFamily="34" charset="0"/>
                <a:cs typeface="Arial" panose="020B0604020202020204" pitchFamily="34" charset="0"/>
              </a:rPr>
              <a:t>RHAN 2 - Mae gennych ddewis.</a:t>
            </a:r>
            <a:endParaRPr lang="cy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700" b="1" dirty="0">
                <a:latin typeface="Arial" panose="020B0604020202020204" pitchFamily="34" charset="0"/>
                <a:cs typeface="Arial" panose="020B0604020202020204" pitchFamily="34" charset="0"/>
              </a:rPr>
              <a:t>OPSIWN 1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 -  Cyflwyniad 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 10-munud wedi’i recordio;</a:t>
            </a:r>
          </a:p>
          <a:p>
            <a:pPr marL="0" indent="0">
              <a:buNone/>
            </a:pP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</a:p>
          <a:p>
            <a:pPr marL="0" indent="0">
              <a:buNone/>
            </a:pPr>
            <a:r>
              <a:rPr lang="cy-GB" sz="2700" b="1" dirty="0">
                <a:latin typeface="Arial" panose="020B0604020202020204" pitchFamily="34" charset="0"/>
                <a:cs typeface="Arial" panose="020B0604020202020204" pitchFamily="34" charset="0"/>
              </a:rPr>
              <a:t>OPSIWN 2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–  Papur 1,500 o eiriau.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925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2 - You have a choice.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 1 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A 10-minute recorded PowerPoint presentation;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 2 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 1,500-word paper.</a:t>
            </a:r>
          </a:p>
        </p:txBody>
      </p:sp>
    </p:spTree>
    <p:extLst>
      <p:ext uri="{BB962C8B-B14F-4D97-AF65-F5344CB8AC3E}">
        <p14:creationId xmlns:p14="http://schemas.microsoft.com/office/powerpoint/2010/main" val="660234812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DFC0FB-D3C6-67A4-C47F-CFE59B2ADA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E2290-6C9F-E178-1B77-7147814F4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pPr algn="ctr"/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must include the following: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437EAC91-644E-EA69-6FFC-76E6C0EE2D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18873-8D59-BBA5-59CA-CED4CBE8C78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a) Manteision dwyieithrwydd ac/neu amlieithrwydd;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b) Cymraeg fel Iaith Ychwanegol/Saesneg fel Iaith Ychwanegol;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c) Datblygiad yr ymennydd;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ch) Meddwl dargyfeiriol;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d) Cysylltiadau â fframweithiau a rhaglenni blynyddoedd cynnar.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F676D72-7851-B034-3527-8A091260DEE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92500"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Benefits of bilingualism and/or multilingualism;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Welsh as an Additional Language/English as an Additional Language;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e) Links with early years’ frameworks and programmes.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484234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42960"/>
            <a:ext cx="8286750" cy="647640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Dylech chi gefnogi’r cynnwys gydag esiamplau o’r gweithgaredd.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Rhaid cefnogi cynnwys yr ail recordiad, a’r papur, gyda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chyfeirnodi.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support the content with examples from your activity;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second recording, and the paper, must be supported with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referencing.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135039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343399" cy="4248823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angen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recordiad y gweithgaredd ar eich cyfrif OneDrive.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Os ydych chi'n recordio cyflwyniad 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gyfer Rhan 2, mae'n rhaid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hwn hefyd i'ch cyfrif OneDrive.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recording of the activity will need to be uploaded onto your OneDrive account.</a:t>
            </a:r>
          </a:p>
          <a:p>
            <a:pPr eaLnBrk="0" fontAlgn="base" hangingPunct="0">
              <a:spcAft>
                <a:spcPct val="0"/>
              </a:spcAft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are recording a PowerPoint presentation for Part 2, this must also be uploaded onto your OneDrive account.</a:t>
            </a:r>
          </a:p>
        </p:txBody>
      </p:sp>
    </p:spTree>
    <p:extLst>
      <p:ext uri="{BB962C8B-B14F-4D97-AF65-F5344CB8AC3E}">
        <p14:creationId xmlns:p14="http://schemas.microsoft.com/office/powerpoint/2010/main" val="1673358230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76D5A-19B5-9150-CBF2-B5CCF19C1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95F4D-D5B2-CADC-7ED9-7408D5103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5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03975FFD-F42D-B11A-8AFC-12E1DE4DF8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FD33D-554B-FF5B-7D1A-733BED40AF41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343399" cy="424882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GWEITHGAREDD a </a:t>
            </a:r>
            <a:r>
              <a:rPr lang="cy-GB" b="1" i="1" dirty="0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Ychwanegwch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hyperlink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o’r recordiadau ar yr un ddogfen Word a’r sgript a’r rhestr cyfeirnodi.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GWEITHGAREDD a’r PAPUR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Ychwanegwch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hyperlink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o’r recordiad ar yr un ddogfen Word a’r papur a’r rhestr cyfeirnodi.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3659B18-6C8C-2B19-1022-DC03376BBA8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and POWERPOINT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 a hyperlink to your recordings onto the same Word document as your script and reference list. 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and PAPER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 a hyperlink to your recording of the activity onto the same Word document as your paper and 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184472602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6"/>
            <a:ext cx="8210550" cy="930273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Ystyriaethau ymarferol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0" y="1825625"/>
            <a:ext cx="421005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Dewis o weithgaredd;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Cydweddoldeb;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Sain.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825625"/>
            <a:ext cx="4041775" cy="3763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Choice of activity;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Location;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Compatibility;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924415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381000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000" i="1" dirty="0" err="1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76399"/>
            <a:ext cx="3886200" cy="3886201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Cyflwynwch eich hunan;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Croesawch y gynulleidfa;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Esboniwch pwrpas eich cyflwyniad;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Rhowch trosolwg o’r cynnwys.</a:t>
            </a:r>
          </a:p>
          <a:p>
            <a:pPr>
              <a:buFontTx/>
              <a:buChar char="-"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399"/>
            <a:ext cx="3886200" cy="403860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yourself;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the audience;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purpose of presentation;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structure of content.</a:t>
            </a:r>
          </a:p>
          <a:p>
            <a:pPr>
              <a:buFontTx/>
              <a:buChar char="-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1543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35201"/>
            <a:ext cx="4286250" cy="3798800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Prif gorff: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Buddion dwyieithrwydd/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CIY/SIY;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35200"/>
            <a:ext cx="4210050" cy="39511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WAL/EAL;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602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76399"/>
            <a:ext cx="4286250" cy="3657601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gydag esiamplau o’r gweithgaredd,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 chyfeirnodi ar lafar.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10050" cy="38100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examples from your activity, research and theory;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verbal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796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Clo: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Crynodeb o’r prif bwyntiau;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Awgrymiadau ar gyfer arfer y dyfodol;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 newydd.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</p:txBody>
      </p:sp>
    </p:spTree>
    <p:extLst>
      <p:ext uri="{BB962C8B-B14F-4D97-AF65-F5344CB8AC3E}">
        <p14:creationId xmlns:p14="http://schemas.microsoft.com/office/powerpoint/2010/main" val="2771790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5840D-598D-07AD-3961-0D28700D6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55BCA-2ED4-84B4-EA89-BD33462A7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381000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(Paper)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EE8D-4A95-6927-6B9A-570628C49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76399"/>
            <a:ext cx="3886200" cy="388620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Diffinio dwyieithrwydd/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Rhowch trosolwg o’r cynnwys.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Tua 150 gair.</a:t>
            </a:r>
          </a:p>
          <a:p>
            <a:pPr>
              <a:buFontTx/>
              <a:buChar char="-"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258111-1656-8927-3427-531557121D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76399"/>
            <a:ext cx="3886200" cy="40386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Define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overview of content.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150 words (approx.)</a:t>
            </a:r>
          </a:p>
          <a:p>
            <a:pPr>
              <a:buFontTx/>
              <a:buChar char="-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04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0F8CF2-8AA8-16D7-53BA-144DBD152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34685-43E0-3FAF-4E1A-82DA52C3A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7A328-D9AD-2F1E-FAEE-69AAD16A7B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535201"/>
            <a:ext cx="4286250" cy="3798800"/>
          </a:xfrm>
        </p:spPr>
        <p:txBody>
          <a:bodyPr>
            <a:noAutofit/>
          </a:bodyPr>
          <a:lstStyle/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Prif gorff: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Buddion dwyieithrwydd/</a:t>
            </a:r>
          </a:p>
          <a:p>
            <a:pPr marL="0" indent="0">
              <a:buNone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CIY/SIY;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ymennydd;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Tua 250 gair yr un.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1FC5A4-5049-DC14-B62A-608CE13A28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535200"/>
            <a:ext cx="4210050" cy="3951199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WAL/EAL;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250 words each (approx.).</a:t>
            </a:r>
          </a:p>
        </p:txBody>
      </p:sp>
    </p:spTree>
    <p:extLst>
      <p:ext uri="{BB962C8B-B14F-4D97-AF65-F5344CB8AC3E}">
        <p14:creationId xmlns:p14="http://schemas.microsoft.com/office/powerpoint/2010/main" val="776295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6989-913E-781F-48BA-3A0063B0E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99A62-503F-FA7B-4655-0F9A1556D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A8BAF-5FBC-AD1F-EF51-F6027CB97C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676399"/>
            <a:ext cx="4629150" cy="3657601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gydag esiamplau o’r gweithgaredd,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 chyfeirnodi.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59390-7AAB-263D-8C20-905C51EE62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1005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Support with examples from your activity, research and theory;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9661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25BB3B-A120-F19F-B377-1F7DDF853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31712-A64E-69A6-3BCB-31A330D0A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2104B-A8C0-95FF-0A04-3C72A9A0CA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Clo: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Crynodeb o’r prif bwyntiau;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Awgrymiadau ar gyfer arfer y dyfodol;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 newydd.</a:t>
            </a:r>
          </a:p>
          <a:p>
            <a:pPr marL="0" indent="0">
              <a:buNone/>
            </a:pPr>
            <a:r>
              <a:rPr lang="fr-FR" sz="2400">
                <a:latin typeface="Arial" panose="020B0604020202020204" pitchFamily="34" charset="0"/>
                <a:cs typeface="Arial" panose="020B0604020202020204" pitchFamily="34" charset="0"/>
              </a:rPr>
              <a:t>Tua 150 </a:t>
            </a:r>
            <a:r>
              <a:rPr lang="fr-FR" sz="2400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fr-FR" sz="2400" dirty="0">
                <a:latin typeface="Arial" panose="020B0604020202020204" pitchFamily="34" charset="0"/>
                <a:cs typeface="Arial" panose="020B0604020202020204" pitchFamily="34" charset="0"/>
              </a:rPr>
              <a:t> un.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641DA0-E79A-012D-5021-D7AD198D63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150 words (approx.).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0599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 fontScale="85000" lnSpcReduction="10000"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YMCHWIL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2015 a 2025;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grynhoi'r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trosglwyddo'r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llên-ladrad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STRWYTHUR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benawdau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Cynhyrfchiol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strwythuro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paragraffau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577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PRAWF DDARLLEN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helpu i brawf ddarllen eich gwaith.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Peidiwch â defnyddio unrhyw eiriad â awgrymir gan AI Cynhyrchiol (llên-ladrad yw hwn).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CREADIGOL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i ddod o hyd i delweddau ar gyfer eich gweithgaredd a/neu eich cyflwyniad 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PowerPoint.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4175"/>
          </a:xfrm>
        </p:spPr>
        <p:txBody>
          <a:bodyPr>
            <a:normAutofit fontScale="700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use Generative AI to find current sources (e-books, journal articles, websites), dated between 2015 and 2025;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ask Generative AI to summarize the information from the sources you have found.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to check that the source is suitable for your assignment.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summary should not be transferred into your own work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use Generative AI to find suitable headings to help organise the content of your work.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not ask Generative AI to help structure paragraph order.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PROOFREADING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ask Generative AI to help proofread your work.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use any wording suggested by Generative AI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CREATIVE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use Generative AI to find images to support your activity and/or PowerPoint presentation.</a:t>
            </a:r>
          </a:p>
        </p:txBody>
      </p:sp>
    </p:spTree>
    <p:extLst>
      <p:ext uri="{BB962C8B-B14F-4D97-AF65-F5344CB8AC3E}">
        <p14:creationId xmlns:p14="http://schemas.microsoft.com/office/powerpoint/2010/main" val="9551519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Recordiad/</a:t>
            </a:r>
            <a:r>
              <a:rPr lang="cy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au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Recording/s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95400"/>
            <a:ext cx="4419600" cy="4114801"/>
          </a:xfrm>
        </p:spPr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Ydy’r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chwarae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Oes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modd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gweld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chi, y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a’r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propiau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ayyb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Dim recordio gyda phlant (hyd yn oed tu ôl y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Can you see yourself, the location and the props </a:t>
            </a:r>
            <a:r>
              <a:rPr lang="en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etc</a:t>
            </a: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No recording with children (even behind the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94282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1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1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431928"/>
            <a:ext cx="4419600" cy="405447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Sgiliau Ymgysylltu â Llenyddiaeth: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Cyfeirnodi (ysgrifenedig ac ar lafar);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Rhestr o gyfeiriadau; 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431927"/>
            <a:ext cx="4572000" cy="415766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(written and oral);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eference list; 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288283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2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2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" y="1600200"/>
            <a:ext cx="4572000" cy="411479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40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Dangos dealltwriaeth o: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Manteision </a:t>
            </a:r>
            <a:r>
              <a:rPr lang="cy-GB" sz="2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dwyieithrwydd/amlieithrwydd;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Cefnogi plant CIY/SIY;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Datblygiad yr ymennydd;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ch) Meddwl dargyfeiriol.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179887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40 marks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Demonstrates understanding of: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a) Benefits of bilingualism/multilingualism;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Supporting children with WAL/EAL;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346307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3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 Cysylltiadau gyda fframweithiau a rhaglenni.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Links with frameworks and programmes.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435291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446" y="365126"/>
            <a:ext cx="7886700" cy="90328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4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20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Priodoldeb y gweithgaredd; 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Cynhwysiad o eiriau a chymalau dwyieithog/amlieithog;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Elfen o hwyl.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Practical Application Skills: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Appropriateness of activity;</a:t>
            </a:r>
          </a:p>
          <a:p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of bilingual/multilingual words and phrases;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Element of fun.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85096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5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5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98587"/>
            <a:ext cx="4343401" cy="411931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Trosglwyddadwy ar gyfer Bywyd ac Arfer Proffesiynol: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Academaidd;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TGCh.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98587"/>
            <a:ext cx="4572000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20 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Transferable Skills for Life and Professional Practice: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Skills.</a:t>
            </a:r>
            <a:endParaRPr 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102890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Amgylchiadau Esgusodol (EC)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Extenuating Circumstances (EC)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SC01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form SC01 (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9440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9154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7032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705894"/>
            <a:ext cx="4407346" cy="447106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Recordiad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705894"/>
            <a:ext cx="3886200" cy="4471069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lecturer;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coordinator.</a:t>
            </a:r>
          </a:p>
        </p:txBody>
      </p:sp>
    </p:spTree>
    <p:extLst>
      <p:ext uri="{BB962C8B-B14F-4D97-AF65-F5344CB8AC3E}">
        <p14:creationId xmlns:p14="http://schemas.microsoft.com/office/powerpoint/2010/main" val="28655158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3600" dirty="0" err="1">
                <a:latin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</a:rPr>
              <a:t> am yr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1905000"/>
            <a:ext cx="3638550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9784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31136652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Woman writing in notebook">
            <a:extLst>
              <a:ext uri="{FF2B5EF4-FFF2-40B4-BE49-F238E27FC236}">
                <a16:creationId xmlns:a16="http://schemas.microsoft.com/office/drawing/2014/main" id="{1EED9175-EB19-47C4-8C53-667074C0DA4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838200"/>
            <a:ext cx="3867150" cy="41814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61CA1-1734-BCA9-8135-85B8ECEADA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76800" y="838200"/>
            <a:ext cx="3638550" cy="47972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lwc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0" indent="0" algn="ctr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of luck with the assessment!</a:t>
            </a:r>
          </a:p>
        </p:txBody>
      </p:sp>
    </p:spTree>
    <p:extLst>
      <p:ext uri="{BB962C8B-B14F-4D97-AF65-F5344CB8AC3E}">
        <p14:creationId xmlns:p14="http://schemas.microsoft.com/office/powerpoint/2010/main" val="2721278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26"/>
    </mc:Choice>
    <mc:Fallback xmlns="">
      <p:transition spd="slow" advTm="18226"/>
    </mc:Fallback>
  </mc:AlternateContent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1808</Words>
  <Application>Microsoft Office PowerPoint</Application>
  <PresentationFormat>On-screen Show (4:3)</PresentationFormat>
  <Paragraphs>344</Paragraphs>
  <Slides>36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ＭＳ Ｐゴシック</vt:lpstr>
      <vt:lpstr>Arial</vt:lpstr>
      <vt:lpstr>Calibri</vt:lpstr>
      <vt:lpstr>Calibri Light</vt:lpstr>
      <vt:lpstr>Sub Title 1</vt:lpstr>
      <vt:lpstr>Accessible 2</vt:lpstr>
      <vt:lpstr>ECEY4010C  Arfer amlieithog yn y blynyddoedd cynnar   Canllawiau’r aseiniad   </vt:lpstr>
      <vt:lpstr>Disgrifiad o’r aseiniad 1 Description of the assignment 1</vt:lpstr>
      <vt:lpstr>Disgrifiad o’r aseiniad 2 Description of the assignment 2</vt:lpstr>
      <vt:lpstr>Rhaid cynnwys y canlynol: You must include the following:</vt:lpstr>
      <vt:lpstr>Disgrifiad o’r aseiniad 3  Description of the assignment 3</vt:lpstr>
      <vt:lpstr>Disgrifiad o’r aseiniad 4  Description of the assignment 4</vt:lpstr>
      <vt:lpstr>Disgrifiad o’r aseiniad 5  Description of the assignment 5</vt:lpstr>
      <vt:lpstr>Ystyriaethau ymarferol Practical implications</vt:lpstr>
      <vt:lpstr>Strwythur (Powerpoint) Structure (Powerpoint)</vt:lpstr>
      <vt:lpstr>Strwythur Structure</vt:lpstr>
      <vt:lpstr>Strwythur Structure</vt:lpstr>
      <vt:lpstr>Strwythur Structure</vt:lpstr>
      <vt:lpstr>Strwythur (Papur) Structure (Paper)</vt:lpstr>
      <vt:lpstr>Strwythur Structure</vt:lpstr>
      <vt:lpstr>Strwythur Structure</vt:lpstr>
      <vt:lpstr>Strwythur Structure</vt:lpstr>
      <vt:lpstr>AI – defnydd o Ddeallusrwydd Artiffisial</vt:lpstr>
      <vt:lpstr>AI – defnydd o Ddeallusrwydd Artiffisial</vt:lpstr>
      <vt:lpstr>AI – defnydd o Ddeallusrwydd Artiffisial</vt:lpstr>
      <vt:lpstr>AI – defnydd o Ddeallusrwydd Artiffisial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Recordiad/au Recording/s</vt:lpstr>
      <vt:lpstr>Y daflen asesu 1 The assessment sheet 1</vt:lpstr>
      <vt:lpstr>Y daflen asesu 2 The assessment sheet 2</vt:lpstr>
      <vt:lpstr>Y daflen asesu 3 The assessment sheet 3</vt:lpstr>
      <vt:lpstr>Y daflen asesu 4 The assessment sheet 4</vt:lpstr>
      <vt:lpstr>Y daflen asesu 5 The assessment sheet 5</vt:lpstr>
      <vt:lpstr>Amgylchiadau Esgusodol (EC) Extenuating Circumstances (EC)</vt:lpstr>
      <vt:lpstr>Cyflwyniadau Hwyr  Late Submissions</vt:lpstr>
      <vt:lpstr>Materion TGCh? ICT issues?</vt:lpstr>
      <vt:lpstr>Cwestiynau am yr aseiniad? Questions about the assignment?</vt:lpstr>
      <vt:lpstr> Cwestiynau am yr aseiniad? Questions about the assignment?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101</cp:revision>
  <dcterms:created xsi:type="dcterms:W3CDTF">2015-10-03T11:53:06Z</dcterms:created>
  <dcterms:modified xsi:type="dcterms:W3CDTF">2025-02-14T13:12:07Z</dcterms:modified>
</cp:coreProperties>
</file>