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4" r:id="rId1"/>
  </p:sldMasterIdLst>
  <p:notesMasterIdLst>
    <p:notesMasterId r:id="rId21"/>
  </p:notesMasterIdLst>
  <p:sldIdLst>
    <p:sldId id="257" r:id="rId2"/>
    <p:sldId id="256" r:id="rId3"/>
    <p:sldId id="276" r:id="rId4"/>
    <p:sldId id="284" r:id="rId5"/>
    <p:sldId id="278" r:id="rId6"/>
    <p:sldId id="279" r:id="rId7"/>
    <p:sldId id="290" r:id="rId8"/>
    <p:sldId id="291" r:id="rId9"/>
    <p:sldId id="259" r:id="rId10"/>
    <p:sldId id="285" r:id="rId11"/>
    <p:sldId id="292" r:id="rId12"/>
    <p:sldId id="286" r:id="rId13"/>
    <p:sldId id="280" r:id="rId14"/>
    <p:sldId id="293" r:id="rId15"/>
    <p:sldId id="289" r:id="rId16"/>
    <p:sldId id="287" r:id="rId17"/>
    <p:sldId id="288" r:id="rId18"/>
    <p:sldId id="282" r:id="rId19"/>
    <p:sldId id="28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3C52F3-F2BD-4FE2-B2B9-0F34C57078D2}" v="119" dt="2026-03-08T19:49:43.5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59" d="100"/>
          <a:sy n="59" d="100"/>
        </p:scale>
        <p:origin x="88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A9DCB1-155D-4CB1-AC7D-EFE03129EEC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12075CA-9F6F-4D43-AD73-FCD359668774}">
      <dgm:prSet custT="1"/>
      <dgm:spPr/>
      <dgm:t>
        <a:bodyPr/>
        <a:lstStyle/>
        <a:p>
          <a:pPr>
            <a:lnSpc>
              <a:spcPct val="100000"/>
            </a:lnSpc>
          </a:pPr>
          <a:r>
            <a:rPr lang="en-US" sz="1400" dirty="0"/>
            <a:t>Greenfield Home Care Agency supports older adults living independently. The organization recently adopted Microsoft 365 tools to improve communication, documentation, and teamwork among staff such as carers, nurses, and administrators. However, some staff are still developing confidence in using digital tools.</a:t>
          </a:r>
        </a:p>
      </dgm:t>
    </dgm:pt>
    <dgm:pt modelId="{3FB99B62-E9D5-4390-A70E-67983D4A979A}" type="parTrans" cxnId="{407EFE7B-51E7-49F1-B214-6C2DC192F3CC}">
      <dgm:prSet/>
      <dgm:spPr/>
      <dgm:t>
        <a:bodyPr/>
        <a:lstStyle/>
        <a:p>
          <a:endParaRPr lang="en-US"/>
        </a:p>
      </dgm:t>
    </dgm:pt>
    <dgm:pt modelId="{0AD8EC0B-575F-4F1D-B0C5-D34B1BD4574E}" type="sibTrans" cxnId="{407EFE7B-51E7-49F1-B214-6C2DC192F3CC}">
      <dgm:prSet/>
      <dgm:spPr/>
      <dgm:t>
        <a:bodyPr/>
        <a:lstStyle/>
        <a:p>
          <a:endParaRPr lang="en-US"/>
        </a:p>
      </dgm:t>
    </dgm:pt>
    <dgm:pt modelId="{E77F70DA-0402-4F30-9775-CE1E6DE18AC9}">
      <dgm:prSet/>
      <dgm:spPr/>
      <dgm:t>
        <a:bodyPr/>
        <a:lstStyle/>
        <a:p>
          <a:pPr>
            <a:lnSpc>
              <a:spcPct val="100000"/>
            </a:lnSpc>
          </a:pPr>
          <a:r>
            <a:rPr lang="en-US" dirty="0"/>
            <a:t>This presentation evaluates how </a:t>
          </a:r>
          <a:r>
            <a:rPr lang="en-US" b="1" dirty="0"/>
            <a:t>Microsoft Word</a:t>
          </a:r>
          <a:r>
            <a:rPr lang="en-US" dirty="0"/>
            <a:t> and </a:t>
          </a:r>
          <a:r>
            <a:rPr lang="en-US" b="1" dirty="0"/>
            <a:t>Microsoft Teams</a:t>
          </a:r>
          <a:r>
            <a:rPr lang="en-US" dirty="0"/>
            <a:t> can improve efficiency and collaboration and also highlights the importance of </a:t>
          </a:r>
          <a:r>
            <a:rPr lang="en-US" b="1" dirty="0"/>
            <a:t>digital safety</a:t>
          </a:r>
          <a:r>
            <a:rPr lang="en-US" dirty="0"/>
            <a:t> in protecting sensitive information. </a:t>
          </a:r>
          <a:r>
            <a:rPr lang="en-US" i="1" dirty="0"/>
            <a:t>(Microsoft, 2023; NHS Digital, 2022).</a:t>
          </a:r>
          <a:endParaRPr lang="en-US" dirty="0"/>
        </a:p>
      </dgm:t>
    </dgm:pt>
    <dgm:pt modelId="{10B4CE11-CE4A-459C-8DE4-AB7F35319CFD}" type="parTrans" cxnId="{9FF7226A-8036-4128-8212-0ABB11E01213}">
      <dgm:prSet/>
      <dgm:spPr/>
      <dgm:t>
        <a:bodyPr/>
        <a:lstStyle/>
        <a:p>
          <a:endParaRPr lang="en-US"/>
        </a:p>
      </dgm:t>
    </dgm:pt>
    <dgm:pt modelId="{077909A5-C4C6-4D16-84D5-67CFCF9FF495}" type="sibTrans" cxnId="{9FF7226A-8036-4128-8212-0ABB11E01213}">
      <dgm:prSet/>
      <dgm:spPr/>
      <dgm:t>
        <a:bodyPr/>
        <a:lstStyle/>
        <a:p>
          <a:endParaRPr lang="en-US"/>
        </a:p>
      </dgm:t>
    </dgm:pt>
    <dgm:pt modelId="{ABC175D5-9733-4A67-BB7F-1FA765E5BF41}" type="pres">
      <dgm:prSet presAssocID="{E4A9DCB1-155D-4CB1-AC7D-EFE03129EEC4}" presName="root" presStyleCnt="0">
        <dgm:presLayoutVars>
          <dgm:dir/>
          <dgm:resizeHandles val="exact"/>
        </dgm:presLayoutVars>
      </dgm:prSet>
      <dgm:spPr/>
    </dgm:pt>
    <dgm:pt modelId="{33445E1C-3B65-40D1-A4DA-02FDB4230E77}" type="pres">
      <dgm:prSet presAssocID="{612075CA-9F6F-4D43-AD73-FCD359668774}" presName="compNode" presStyleCnt="0"/>
      <dgm:spPr/>
    </dgm:pt>
    <dgm:pt modelId="{6F1D76D8-3472-47AB-954B-4BAC7D2D7A33}" type="pres">
      <dgm:prSet presAssocID="{612075CA-9F6F-4D43-AD73-FCD35966877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Cane"/>
        </a:ext>
      </dgm:extLst>
    </dgm:pt>
    <dgm:pt modelId="{4AD2A880-4C5F-4786-A7ED-71C79758B831}" type="pres">
      <dgm:prSet presAssocID="{612075CA-9F6F-4D43-AD73-FCD359668774}" presName="spaceRect" presStyleCnt="0"/>
      <dgm:spPr/>
    </dgm:pt>
    <dgm:pt modelId="{151E015A-3619-4F65-912D-2FD628D65503}" type="pres">
      <dgm:prSet presAssocID="{612075CA-9F6F-4D43-AD73-FCD359668774}" presName="textRect" presStyleLbl="revTx" presStyleIdx="0" presStyleCnt="2">
        <dgm:presLayoutVars>
          <dgm:chMax val="1"/>
          <dgm:chPref val="1"/>
        </dgm:presLayoutVars>
      </dgm:prSet>
      <dgm:spPr/>
    </dgm:pt>
    <dgm:pt modelId="{9E8B107D-7394-4DB1-9B3A-DA5521E0046E}" type="pres">
      <dgm:prSet presAssocID="{0AD8EC0B-575F-4F1D-B0C5-D34B1BD4574E}" presName="sibTrans" presStyleCnt="0"/>
      <dgm:spPr/>
    </dgm:pt>
    <dgm:pt modelId="{24E641CB-9624-4250-87CA-3A57BDDF4CBA}" type="pres">
      <dgm:prSet presAssocID="{E77F70DA-0402-4F30-9775-CE1E6DE18AC9}" presName="compNode" presStyleCnt="0"/>
      <dgm:spPr/>
    </dgm:pt>
    <dgm:pt modelId="{1EE1AED3-1FCE-468B-B7A7-6D4F73FB7327}" type="pres">
      <dgm:prSet presAssocID="{E77F70DA-0402-4F30-9775-CE1E6DE18AC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ock"/>
        </a:ext>
      </dgm:extLst>
    </dgm:pt>
    <dgm:pt modelId="{CC930C87-4EC5-4213-984F-A617D42738CB}" type="pres">
      <dgm:prSet presAssocID="{E77F70DA-0402-4F30-9775-CE1E6DE18AC9}" presName="spaceRect" presStyleCnt="0"/>
      <dgm:spPr/>
    </dgm:pt>
    <dgm:pt modelId="{3921DD41-793C-4513-ABFC-52924C890515}" type="pres">
      <dgm:prSet presAssocID="{E77F70DA-0402-4F30-9775-CE1E6DE18AC9}" presName="textRect" presStyleLbl="revTx" presStyleIdx="1" presStyleCnt="2">
        <dgm:presLayoutVars>
          <dgm:chMax val="1"/>
          <dgm:chPref val="1"/>
        </dgm:presLayoutVars>
      </dgm:prSet>
      <dgm:spPr/>
    </dgm:pt>
  </dgm:ptLst>
  <dgm:cxnLst>
    <dgm:cxn modelId="{9FF7226A-8036-4128-8212-0ABB11E01213}" srcId="{E4A9DCB1-155D-4CB1-AC7D-EFE03129EEC4}" destId="{E77F70DA-0402-4F30-9775-CE1E6DE18AC9}" srcOrd="1" destOrd="0" parTransId="{10B4CE11-CE4A-459C-8DE4-AB7F35319CFD}" sibTransId="{077909A5-C4C6-4D16-84D5-67CFCF9FF495}"/>
    <dgm:cxn modelId="{407EFE7B-51E7-49F1-B214-6C2DC192F3CC}" srcId="{E4A9DCB1-155D-4CB1-AC7D-EFE03129EEC4}" destId="{612075CA-9F6F-4D43-AD73-FCD359668774}" srcOrd="0" destOrd="0" parTransId="{3FB99B62-E9D5-4390-A70E-67983D4A979A}" sibTransId="{0AD8EC0B-575F-4F1D-B0C5-D34B1BD4574E}"/>
    <dgm:cxn modelId="{583DA4B6-1ABF-467A-A186-48757A2542F8}" type="presOf" srcId="{E77F70DA-0402-4F30-9775-CE1E6DE18AC9}" destId="{3921DD41-793C-4513-ABFC-52924C890515}" srcOrd="0" destOrd="0" presId="urn:microsoft.com/office/officeart/2018/2/layout/IconLabelList"/>
    <dgm:cxn modelId="{A6103EDB-DE26-4284-A594-18E7299A471A}" type="presOf" srcId="{612075CA-9F6F-4D43-AD73-FCD359668774}" destId="{151E015A-3619-4F65-912D-2FD628D65503}" srcOrd="0" destOrd="0" presId="urn:microsoft.com/office/officeart/2018/2/layout/IconLabelList"/>
    <dgm:cxn modelId="{EC905CF0-FC9A-49D6-8AF3-6E44D7200A24}" type="presOf" srcId="{E4A9DCB1-155D-4CB1-AC7D-EFE03129EEC4}" destId="{ABC175D5-9733-4A67-BB7F-1FA765E5BF41}" srcOrd="0" destOrd="0" presId="urn:microsoft.com/office/officeart/2018/2/layout/IconLabelList"/>
    <dgm:cxn modelId="{8D0FC9BB-9D17-41F6-8B52-ADBD72E71A93}" type="presParOf" srcId="{ABC175D5-9733-4A67-BB7F-1FA765E5BF41}" destId="{33445E1C-3B65-40D1-A4DA-02FDB4230E77}" srcOrd="0" destOrd="0" presId="urn:microsoft.com/office/officeart/2018/2/layout/IconLabelList"/>
    <dgm:cxn modelId="{587D21A7-875B-41AE-85A5-D3042EBFCA5F}" type="presParOf" srcId="{33445E1C-3B65-40D1-A4DA-02FDB4230E77}" destId="{6F1D76D8-3472-47AB-954B-4BAC7D2D7A33}" srcOrd="0" destOrd="0" presId="urn:microsoft.com/office/officeart/2018/2/layout/IconLabelList"/>
    <dgm:cxn modelId="{A7CD4FEE-08CA-44B1-968A-AF129ED31D42}" type="presParOf" srcId="{33445E1C-3B65-40D1-A4DA-02FDB4230E77}" destId="{4AD2A880-4C5F-4786-A7ED-71C79758B831}" srcOrd="1" destOrd="0" presId="urn:microsoft.com/office/officeart/2018/2/layout/IconLabelList"/>
    <dgm:cxn modelId="{AB025756-01B3-4561-B177-C10E3DD538A4}" type="presParOf" srcId="{33445E1C-3B65-40D1-A4DA-02FDB4230E77}" destId="{151E015A-3619-4F65-912D-2FD628D65503}" srcOrd="2" destOrd="0" presId="urn:microsoft.com/office/officeart/2018/2/layout/IconLabelList"/>
    <dgm:cxn modelId="{2CA24FDC-90D2-4284-8081-17B03FFAD859}" type="presParOf" srcId="{ABC175D5-9733-4A67-BB7F-1FA765E5BF41}" destId="{9E8B107D-7394-4DB1-9B3A-DA5521E0046E}" srcOrd="1" destOrd="0" presId="urn:microsoft.com/office/officeart/2018/2/layout/IconLabelList"/>
    <dgm:cxn modelId="{1D08D595-36B7-4624-BEF1-A54E1A3FAFD4}" type="presParOf" srcId="{ABC175D5-9733-4A67-BB7F-1FA765E5BF41}" destId="{24E641CB-9624-4250-87CA-3A57BDDF4CBA}" srcOrd="2" destOrd="0" presId="urn:microsoft.com/office/officeart/2018/2/layout/IconLabelList"/>
    <dgm:cxn modelId="{29FD93B7-67EA-4420-8478-4D923AD6E065}" type="presParOf" srcId="{24E641CB-9624-4250-87CA-3A57BDDF4CBA}" destId="{1EE1AED3-1FCE-468B-B7A7-6D4F73FB7327}" srcOrd="0" destOrd="0" presId="urn:microsoft.com/office/officeart/2018/2/layout/IconLabelList"/>
    <dgm:cxn modelId="{8D1D2EA0-4561-4D47-AFA7-0078B05A3B04}" type="presParOf" srcId="{24E641CB-9624-4250-87CA-3A57BDDF4CBA}" destId="{CC930C87-4EC5-4213-984F-A617D42738CB}" srcOrd="1" destOrd="0" presId="urn:microsoft.com/office/officeart/2018/2/layout/IconLabelList"/>
    <dgm:cxn modelId="{56BA209C-B74A-4756-BBEA-5C7122FE9EBC}" type="presParOf" srcId="{24E641CB-9624-4250-87CA-3A57BDDF4CBA}" destId="{3921DD41-793C-4513-ABFC-52924C89051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97EB3B-628B-473A-8555-2D6CABE71C89}"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B02DBC1-F236-40C9-B0F1-20F111043EE6}">
      <dgm:prSet custT="1"/>
      <dgm:spPr/>
      <dgm:t>
        <a:bodyPr/>
        <a:lstStyle/>
        <a:p>
          <a:pPr>
            <a:lnSpc>
              <a:spcPct val="100000"/>
            </a:lnSpc>
          </a:pPr>
          <a:r>
            <a:rPr lang="en-US" sz="1400" b="1" dirty="0"/>
            <a:t>Low confidence with using  technology</a:t>
          </a:r>
          <a:r>
            <a:rPr lang="en-US" sz="1400" dirty="0"/>
            <a:t> which can lead to delays in documentation</a:t>
          </a:r>
        </a:p>
      </dgm:t>
    </dgm:pt>
    <dgm:pt modelId="{9A96D5DD-8CB7-443D-90F3-F57EBBE0269D}" type="parTrans" cxnId="{FA3CBE8A-395A-43A0-8206-1BED4C84F6F8}">
      <dgm:prSet/>
      <dgm:spPr/>
      <dgm:t>
        <a:bodyPr/>
        <a:lstStyle/>
        <a:p>
          <a:endParaRPr lang="en-US"/>
        </a:p>
      </dgm:t>
    </dgm:pt>
    <dgm:pt modelId="{7625D171-978E-4C0B-A80B-864120153FC6}" type="sibTrans" cxnId="{FA3CBE8A-395A-43A0-8206-1BED4C84F6F8}">
      <dgm:prSet/>
      <dgm:spPr/>
      <dgm:t>
        <a:bodyPr/>
        <a:lstStyle/>
        <a:p>
          <a:pPr>
            <a:lnSpc>
              <a:spcPct val="100000"/>
            </a:lnSpc>
          </a:pPr>
          <a:endParaRPr lang="en-US"/>
        </a:p>
      </dgm:t>
    </dgm:pt>
    <dgm:pt modelId="{80DED8A0-F86C-4600-AA1A-3A60E594226F}">
      <dgm:prSet custT="1"/>
      <dgm:spPr/>
      <dgm:t>
        <a:bodyPr/>
        <a:lstStyle/>
        <a:p>
          <a:pPr>
            <a:lnSpc>
              <a:spcPct val="100000"/>
            </a:lnSpc>
          </a:pPr>
          <a:r>
            <a:rPr lang="en-US" sz="1400" b="1" dirty="0"/>
            <a:t>Errors in digital records</a:t>
          </a:r>
          <a:r>
            <a:rPr lang="en-US" sz="1400" dirty="0"/>
            <a:t> which can be caused by imputing wrong information on care plan</a:t>
          </a:r>
        </a:p>
      </dgm:t>
    </dgm:pt>
    <dgm:pt modelId="{12999E42-212C-48C4-B226-2014BF24FFA6}" type="parTrans" cxnId="{34C1F712-863E-4459-A1C5-510A7BBB9731}">
      <dgm:prSet/>
      <dgm:spPr/>
      <dgm:t>
        <a:bodyPr/>
        <a:lstStyle/>
        <a:p>
          <a:endParaRPr lang="en-US"/>
        </a:p>
      </dgm:t>
    </dgm:pt>
    <dgm:pt modelId="{8244FC43-B458-48D6-9B32-4C5B71F59FAF}" type="sibTrans" cxnId="{34C1F712-863E-4459-A1C5-510A7BBB9731}">
      <dgm:prSet/>
      <dgm:spPr/>
      <dgm:t>
        <a:bodyPr/>
        <a:lstStyle/>
        <a:p>
          <a:pPr>
            <a:lnSpc>
              <a:spcPct val="100000"/>
            </a:lnSpc>
          </a:pPr>
          <a:endParaRPr lang="en-US"/>
        </a:p>
      </dgm:t>
    </dgm:pt>
    <dgm:pt modelId="{FA1BB422-B8D7-49D9-9C67-E5A638C84B0F}">
      <dgm:prSet custT="1"/>
      <dgm:spPr/>
      <dgm:t>
        <a:bodyPr/>
        <a:lstStyle/>
        <a:p>
          <a:pPr>
            <a:lnSpc>
              <a:spcPct val="100000"/>
            </a:lnSpc>
          </a:pPr>
          <a:r>
            <a:rPr lang="en-US" sz="1400" b="1" dirty="0"/>
            <a:t>Poor communication</a:t>
          </a:r>
          <a:r>
            <a:rPr lang="en-US" sz="1400" dirty="0"/>
            <a:t> if tools like Teams are not used properly</a:t>
          </a:r>
        </a:p>
      </dgm:t>
    </dgm:pt>
    <dgm:pt modelId="{E666C433-3D1D-497F-AB66-70494DEC6843}" type="parTrans" cxnId="{BA341E04-2BB6-42BC-80B3-2168A85D88A0}">
      <dgm:prSet/>
      <dgm:spPr/>
      <dgm:t>
        <a:bodyPr/>
        <a:lstStyle/>
        <a:p>
          <a:endParaRPr lang="en-US"/>
        </a:p>
      </dgm:t>
    </dgm:pt>
    <dgm:pt modelId="{C76D3196-D72E-4AE9-A1BB-D305FFA8F017}" type="sibTrans" cxnId="{BA341E04-2BB6-42BC-80B3-2168A85D88A0}">
      <dgm:prSet/>
      <dgm:spPr/>
      <dgm:t>
        <a:bodyPr/>
        <a:lstStyle/>
        <a:p>
          <a:pPr>
            <a:lnSpc>
              <a:spcPct val="100000"/>
            </a:lnSpc>
          </a:pPr>
          <a:endParaRPr lang="en-US"/>
        </a:p>
      </dgm:t>
    </dgm:pt>
    <dgm:pt modelId="{379F6B71-502E-4875-BDEF-16010E304D8D}">
      <dgm:prSet custT="1"/>
      <dgm:spPr/>
      <dgm:t>
        <a:bodyPr/>
        <a:lstStyle/>
        <a:p>
          <a:pPr>
            <a:lnSpc>
              <a:spcPct val="100000"/>
            </a:lnSpc>
          </a:pPr>
          <a:r>
            <a:rPr lang="en-US" sz="1400" b="1" dirty="0"/>
            <a:t>Resistance to new technology</a:t>
          </a:r>
          <a:r>
            <a:rPr lang="en-US" sz="1400" dirty="0"/>
            <a:t> and preference for paper records by staff</a:t>
          </a:r>
        </a:p>
      </dgm:t>
    </dgm:pt>
    <dgm:pt modelId="{4C7464B5-616A-4B1D-B8AA-C366A03260D8}" type="parTrans" cxnId="{CFC8E1A1-2450-4AD0-9808-BD1334150370}">
      <dgm:prSet/>
      <dgm:spPr/>
      <dgm:t>
        <a:bodyPr/>
        <a:lstStyle/>
        <a:p>
          <a:endParaRPr lang="en-US"/>
        </a:p>
      </dgm:t>
    </dgm:pt>
    <dgm:pt modelId="{8C69A096-E0B6-4F98-B239-ACF75DA93139}" type="sibTrans" cxnId="{CFC8E1A1-2450-4AD0-9808-BD1334150370}">
      <dgm:prSet/>
      <dgm:spPr/>
      <dgm:t>
        <a:bodyPr/>
        <a:lstStyle/>
        <a:p>
          <a:pPr>
            <a:lnSpc>
              <a:spcPct val="100000"/>
            </a:lnSpc>
          </a:pPr>
          <a:endParaRPr lang="en-US"/>
        </a:p>
      </dgm:t>
    </dgm:pt>
    <dgm:pt modelId="{4FD413B6-8AE1-46CB-945F-58EA1714291D}">
      <dgm:prSet custT="1"/>
      <dgm:spPr/>
      <dgm:t>
        <a:bodyPr/>
        <a:lstStyle/>
        <a:p>
          <a:pPr>
            <a:lnSpc>
              <a:spcPct val="100000"/>
            </a:lnSpc>
          </a:pPr>
          <a:r>
            <a:rPr lang="en-US" sz="1400" b="1" dirty="0"/>
            <a:t>Higher risk of data security issues</a:t>
          </a:r>
          <a:r>
            <a:rPr lang="en-US" sz="1400" dirty="0"/>
            <a:t> such as phishing or incorrect data storage</a:t>
          </a:r>
        </a:p>
      </dgm:t>
    </dgm:pt>
    <dgm:pt modelId="{BBB77931-1390-45D8-837C-E4D754E86B7C}" type="parTrans" cxnId="{54C005C0-1162-4BDF-8830-3F42ED9CC0A7}">
      <dgm:prSet/>
      <dgm:spPr/>
      <dgm:t>
        <a:bodyPr/>
        <a:lstStyle/>
        <a:p>
          <a:endParaRPr lang="en-US"/>
        </a:p>
      </dgm:t>
    </dgm:pt>
    <dgm:pt modelId="{96F90361-C93A-4D4C-80CD-64E67B583DD6}" type="sibTrans" cxnId="{54C005C0-1162-4BDF-8830-3F42ED9CC0A7}">
      <dgm:prSet/>
      <dgm:spPr/>
      <dgm:t>
        <a:bodyPr/>
        <a:lstStyle/>
        <a:p>
          <a:pPr>
            <a:lnSpc>
              <a:spcPct val="100000"/>
            </a:lnSpc>
          </a:pPr>
          <a:endParaRPr lang="en-US"/>
        </a:p>
      </dgm:t>
    </dgm:pt>
    <dgm:pt modelId="{29C9C803-0BAF-4ACA-A5AE-2995AD968093}">
      <dgm:prSet custT="1"/>
      <dgm:spPr/>
      <dgm:t>
        <a:bodyPr/>
        <a:lstStyle/>
        <a:p>
          <a:pPr>
            <a:lnSpc>
              <a:spcPct val="100000"/>
            </a:lnSpc>
          </a:pPr>
          <a:r>
            <a:rPr lang="en-US" sz="1400" dirty="0"/>
            <a:t>Training and support are very important to help staff </a:t>
          </a:r>
          <a:r>
            <a:rPr lang="en-US" sz="1400" b="1" dirty="0"/>
            <a:t>build confidence and be able use systems safely</a:t>
          </a:r>
          <a:endParaRPr lang="en-US" sz="1400" dirty="0"/>
        </a:p>
      </dgm:t>
    </dgm:pt>
    <dgm:pt modelId="{D2C13CE2-DF38-4F86-A173-F4B80AAFA495}" type="parTrans" cxnId="{4E31C34A-555B-438E-9875-915DFFF3C47C}">
      <dgm:prSet/>
      <dgm:spPr/>
      <dgm:t>
        <a:bodyPr/>
        <a:lstStyle/>
        <a:p>
          <a:endParaRPr lang="en-US"/>
        </a:p>
      </dgm:t>
    </dgm:pt>
    <dgm:pt modelId="{6518FC55-4435-4C90-83B2-362D6EBAB173}" type="sibTrans" cxnId="{4E31C34A-555B-438E-9875-915DFFF3C47C}">
      <dgm:prSet/>
      <dgm:spPr/>
      <dgm:t>
        <a:bodyPr/>
        <a:lstStyle/>
        <a:p>
          <a:endParaRPr lang="en-US"/>
        </a:p>
      </dgm:t>
    </dgm:pt>
    <dgm:pt modelId="{E7108625-9378-44EB-87CC-BD477B262B80}" type="pres">
      <dgm:prSet presAssocID="{6797EB3B-628B-473A-8555-2D6CABE71C89}" presName="root" presStyleCnt="0">
        <dgm:presLayoutVars>
          <dgm:dir/>
          <dgm:resizeHandles val="exact"/>
        </dgm:presLayoutVars>
      </dgm:prSet>
      <dgm:spPr/>
    </dgm:pt>
    <dgm:pt modelId="{A792679D-0CF2-40E6-AF60-2EB3C97C2E3C}" type="pres">
      <dgm:prSet presAssocID="{6797EB3B-628B-473A-8555-2D6CABE71C89}" presName="container" presStyleCnt="0">
        <dgm:presLayoutVars>
          <dgm:dir/>
          <dgm:resizeHandles val="exact"/>
        </dgm:presLayoutVars>
      </dgm:prSet>
      <dgm:spPr/>
    </dgm:pt>
    <dgm:pt modelId="{5D8F13A1-0C37-4127-BCCA-3317A3FE3AF9}" type="pres">
      <dgm:prSet presAssocID="{1B02DBC1-F236-40C9-B0F1-20F111043EE6}" presName="compNode" presStyleCnt="0"/>
      <dgm:spPr/>
    </dgm:pt>
    <dgm:pt modelId="{77AC8390-FAF1-4A57-874E-40D4D4E633E1}" type="pres">
      <dgm:prSet presAssocID="{1B02DBC1-F236-40C9-B0F1-20F111043EE6}" presName="iconBgRect" presStyleLbl="bgShp" presStyleIdx="0" presStyleCnt="6"/>
      <dgm:spPr/>
    </dgm:pt>
    <dgm:pt modelId="{09AEF672-4BFB-400A-A648-78C44A6D72AA}" type="pres">
      <dgm:prSet presAssocID="{1B02DBC1-F236-40C9-B0F1-20F111043EE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4A88552D-DE63-4970-A04E-20CA8332848C}" type="pres">
      <dgm:prSet presAssocID="{1B02DBC1-F236-40C9-B0F1-20F111043EE6}" presName="spaceRect" presStyleCnt="0"/>
      <dgm:spPr/>
    </dgm:pt>
    <dgm:pt modelId="{25907B7D-9CB5-469E-ABFF-5D1B02AD6768}" type="pres">
      <dgm:prSet presAssocID="{1B02DBC1-F236-40C9-B0F1-20F111043EE6}" presName="textRect" presStyleLbl="revTx" presStyleIdx="0" presStyleCnt="6">
        <dgm:presLayoutVars>
          <dgm:chMax val="1"/>
          <dgm:chPref val="1"/>
        </dgm:presLayoutVars>
      </dgm:prSet>
      <dgm:spPr/>
    </dgm:pt>
    <dgm:pt modelId="{D05A7BD6-8DB1-408E-8F0F-DC15C1C3BDA0}" type="pres">
      <dgm:prSet presAssocID="{7625D171-978E-4C0B-A80B-864120153FC6}" presName="sibTrans" presStyleLbl="sibTrans2D1" presStyleIdx="0" presStyleCnt="0"/>
      <dgm:spPr/>
    </dgm:pt>
    <dgm:pt modelId="{3E9C0C7B-2930-4F5D-879B-915102788CAB}" type="pres">
      <dgm:prSet presAssocID="{80DED8A0-F86C-4600-AA1A-3A60E594226F}" presName="compNode" presStyleCnt="0"/>
      <dgm:spPr/>
    </dgm:pt>
    <dgm:pt modelId="{4ACB96B8-9C29-4A2A-B96B-86E3415556A1}" type="pres">
      <dgm:prSet presAssocID="{80DED8A0-F86C-4600-AA1A-3A60E594226F}" presName="iconBgRect" presStyleLbl="bgShp" presStyleIdx="1" presStyleCnt="6"/>
      <dgm:spPr/>
    </dgm:pt>
    <dgm:pt modelId="{D28E1ACE-240C-44AC-8B92-81585B2A11F4}" type="pres">
      <dgm:prSet presAssocID="{80DED8A0-F86C-4600-AA1A-3A60E594226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571DE2FA-06C9-4119-9BA8-F1400EDC30C0}" type="pres">
      <dgm:prSet presAssocID="{80DED8A0-F86C-4600-AA1A-3A60E594226F}" presName="spaceRect" presStyleCnt="0"/>
      <dgm:spPr/>
    </dgm:pt>
    <dgm:pt modelId="{19DBA08C-37D5-4137-897C-4BE1BB1DF9AC}" type="pres">
      <dgm:prSet presAssocID="{80DED8A0-F86C-4600-AA1A-3A60E594226F}" presName="textRect" presStyleLbl="revTx" presStyleIdx="1" presStyleCnt="6">
        <dgm:presLayoutVars>
          <dgm:chMax val="1"/>
          <dgm:chPref val="1"/>
        </dgm:presLayoutVars>
      </dgm:prSet>
      <dgm:spPr/>
    </dgm:pt>
    <dgm:pt modelId="{D9AD0E74-3D0F-4268-9149-7030EB9C6FE0}" type="pres">
      <dgm:prSet presAssocID="{8244FC43-B458-48D6-9B32-4C5B71F59FAF}" presName="sibTrans" presStyleLbl="sibTrans2D1" presStyleIdx="0" presStyleCnt="0"/>
      <dgm:spPr/>
    </dgm:pt>
    <dgm:pt modelId="{6BACA273-1782-4DC1-BCED-F82DB882A714}" type="pres">
      <dgm:prSet presAssocID="{FA1BB422-B8D7-49D9-9C67-E5A638C84B0F}" presName="compNode" presStyleCnt="0"/>
      <dgm:spPr/>
    </dgm:pt>
    <dgm:pt modelId="{7E497DDA-3C6B-4244-AB54-45F39E27BB24}" type="pres">
      <dgm:prSet presAssocID="{FA1BB422-B8D7-49D9-9C67-E5A638C84B0F}" presName="iconBgRect" presStyleLbl="bgShp" presStyleIdx="2" presStyleCnt="6"/>
      <dgm:spPr/>
    </dgm:pt>
    <dgm:pt modelId="{6BF2C540-5BC6-4DCE-B14C-8C35EE8FBEBC}" type="pres">
      <dgm:prSet presAssocID="{FA1BB422-B8D7-49D9-9C67-E5A638C84B0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BE406030-F3AD-4E44-859D-D0803B6F3EED}" type="pres">
      <dgm:prSet presAssocID="{FA1BB422-B8D7-49D9-9C67-E5A638C84B0F}" presName="spaceRect" presStyleCnt="0"/>
      <dgm:spPr/>
    </dgm:pt>
    <dgm:pt modelId="{DBCCD729-EB84-4799-AAC8-754518EB5B3B}" type="pres">
      <dgm:prSet presAssocID="{FA1BB422-B8D7-49D9-9C67-E5A638C84B0F}" presName="textRect" presStyleLbl="revTx" presStyleIdx="2" presStyleCnt="6">
        <dgm:presLayoutVars>
          <dgm:chMax val="1"/>
          <dgm:chPref val="1"/>
        </dgm:presLayoutVars>
      </dgm:prSet>
      <dgm:spPr/>
    </dgm:pt>
    <dgm:pt modelId="{F46A3BF2-152E-494E-8AA2-910E4296DDA1}" type="pres">
      <dgm:prSet presAssocID="{C76D3196-D72E-4AE9-A1BB-D305FFA8F017}" presName="sibTrans" presStyleLbl="sibTrans2D1" presStyleIdx="0" presStyleCnt="0"/>
      <dgm:spPr/>
    </dgm:pt>
    <dgm:pt modelId="{4ED36AB1-5B53-47C4-86CE-31CAF8289103}" type="pres">
      <dgm:prSet presAssocID="{379F6B71-502E-4875-BDEF-16010E304D8D}" presName="compNode" presStyleCnt="0"/>
      <dgm:spPr/>
    </dgm:pt>
    <dgm:pt modelId="{5B25E102-3AF5-48DD-A6B4-6A07B4CB2DB7}" type="pres">
      <dgm:prSet presAssocID="{379F6B71-502E-4875-BDEF-16010E304D8D}" presName="iconBgRect" presStyleLbl="bgShp" presStyleIdx="3" presStyleCnt="6"/>
      <dgm:spPr/>
    </dgm:pt>
    <dgm:pt modelId="{948B6869-8FE5-4580-888E-8A0C81C0AEB2}" type="pres">
      <dgm:prSet presAssocID="{379F6B71-502E-4875-BDEF-16010E304D8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C832540A-8968-4712-9E70-881FC6A34131}" type="pres">
      <dgm:prSet presAssocID="{379F6B71-502E-4875-BDEF-16010E304D8D}" presName="spaceRect" presStyleCnt="0"/>
      <dgm:spPr/>
    </dgm:pt>
    <dgm:pt modelId="{0B048D67-C7AA-48C1-BC08-567786249F56}" type="pres">
      <dgm:prSet presAssocID="{379F6B71-502E-4875-BDEF-16010E304D8D}" presName="textRect" presStyleLbl="revTx" presStyleIdx="3" presStyleCnt="6">
        <dgm:presLayoutVars>
          <dgm:chMax val="1"/>
          <dgm:chPref val="1"/>
        </dgm:presLayoutVars>
      </dgm:prSet>
      <dgm:spPr/>
    </dgm:pt>
    <dgm:pt modelId="{19DEA4CE-5A08-44EF-AD66-78A3605F0621}" type="pres">
      <dgm:prSet presAssocID="{8C69A096-E0B6-4F98-B239-ACF75DA93139}" presName="sibTrans" presStyleLbl="sibTrans2D1" presStyleIdx="0" presStyleCnt="0"/>
      <dgm:spPr/>
    </dgm:pt>
    <dgm:pt modelId="{61B11E4D-4CF4-4393-9B37-63BB94FBB4CA}" type="pres">
      <dgm:prSet presAssocID="{4FD413B6-8AE1-46CB-945F-58EA1714291D}" presName="compNode" presStyleCnt="0"/>
      <dgm:spPr/>
    </dgm:pt>
    <dgm:pt modelId="{07F15988-A3D3-4B6B-B2B2-58D3182745EA}" type="pres">
      <dgm:prSet presAssocID="{4FD413B6-8AE1-46CB-945F-58EA1714291D}" presName="iconBgRect" presStyleLbl="bgShp" presStyleIdx="4" presStyleCnt="6"/>
      <dgm:spPr/>
    </dgm:pt>
    <dgm:pt modelId="{C3ED7526-73F0-4079-B852-C84F0A21F117}" type="pres">
      <dgm:prSet presAssocID="{4FD413B6-8AE1-46CB-945F-58EA1714291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E82BA011-E425-42CA-8BD6-50863233BC51}" type="pres">
      <dgm:prSet presAssocID="{4FD413B6-8AE1-46CB-945F-58EA1714291D}" presName="spaceRect" presStyleCnt="0"/>
      <dgm:spPr/>
    </dgm:pt>
    <dgm:pt modelId="{FC0F4709-C68E-442F-922D-50B2A13E7267}" type="pres">
      <dgm:prSet presAssocID="{4FD413B6-8AE1-46CB-945F-58EA1714291D}" presName="textRect" presStyleLbl="revTx" presStyleIdx="4" presStyleCnt="6">
        <dgm:presLayoutVars>
          <dgm:chMax val="1"/>
          <dgm:chPref val="1"/>
        </dgm:presLayoutVars>
      </dgm:prSet>
      <dgm:spPr/>
    </dgm:pt>
    <dgm:pt modelId="{25E68ACE-B557-4402-A367-2AC2572DE4B0}" type="pres">
      <dgm:prSet presAssocID="{96F90361-C93A-4D4C-80CD-64E67B583DD6}" presName="sibTrans" presStyleLbl="sibTrans2D1" presStyleIdx="0" presStyleCnt="0"/>
      <dgm:spPr/>
    </dgm:pt>
    <dgm:pt modelId="{1C8E6C98-AD34-4079-AA7A-1819CA4719CF}" type="pres">
      <dgm:prSet presAssocID="{29C9C803-0BAF-4ACA-A5AE-2995AD968093}" presName="compNode" presStyleCnt="0"/>
      <dgm:spPr/>
    </dgm:pt>
    <dgm:pt modelId="{718418A5-7D06-4D5A-A17D-CB574F771A09}" type="pres">
      <dgm:prSet presAssocID="{29C9C803-0BAF-4ACA-A5AE-2995AD968093}" presName="iconBgRect" presStyleLbl="bgShp" presStyleIdx="5" presStyleCnt="6"/>
      <dgm:spPr/>
    </dgm:pt>
    <dgm:pt modelId="{9C106A15-80B9-4B4A-A210-703A683592EF}" type="pres">
      <dgm:prSet presAssocID="{29C9C803-0BAF-4ACA-A5AE-2995AD96809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1B0AA7D3-767E-4C31-B284-C5658F17266A}" type="pres">
      <dgm:prSet presAssocID="{29C9C803-0BAF-4ACA-A5AE-2995AD968093}" presName="spaceRect" presStyleCnt="0"/>
      <dgm:spPr/>
    </dgm:pt>
    <dgm:pt modelId="{0477D772-BE18-4124-AACD-29374904B6FD}" type="pres">
      <dgm:prSet presAssocID="{29C9C803-0BAF-4ACA-A5AE-2995AD968093}" presName="textRect" presStyleLbl="revTx" presStyleIdx="5" presStyleCnt="6">
        <dgm:presLayoutVars>
          <dgm:chMax val="1"/>
          <dgm:chPref val="1"/>
        </dgm:presLayoutVars>
      </dgm:prSet>
      <dgm:spPr/>
    </dgm:pt>
  </dgm:ptLst>
  <dgm:cxnLst>
    <dgm:cxn modelId="{BA341E04-2BB6-42BC-80B3-2168A85D88A0}" srcId="{6797EB3B-628B-473A-8555-2D6CABE71C89}" destId="{FA1BB422-B8D7-49D9-9C67-E5A638C84B0F}" srcOrd="2" destOrd="0" parTransId="{E666C433-3D1D-497F-AB66-70494DEC6843}" sibTransId="{C76D3196-D72E-4AE9-A1BB-D305FFA8F017}"/>
    <dgm:cxn modelId="{34C1F712-863E-4459-A1C5-510A7BBB9731}" srcId="{6797EB3B-628B-473A-8555-2D6CABE71C89}" destId="{80DED8A0-F86C-4600-AA1A-3A60E594226F}" srcOrd="1" destOrd="0" parTransId="{12999E42-212C-48C4-B226-2014BF24FFA6}" sibTransId="{8244FC43-B458-48D6-9B32-4C5B71F59FAF}"/>
    <dgm:cxn modelId="{BE599F13-D0EC-43BC-A1E3-23580D4AA979}" type="presOf" srcId="{8C69A096-E0B6-4F98-B239-ACF75DA93139}" destId="{19DEA4CE-5A08-44EF-AD66-78A3605F0621}" srcOrd="0" destOrd="0" presId="urn:microsoft.com/office/officeart/2018/2/layout/IconCircleList"/>
    <dgm:cxn modelId="{4BE1691C-F3DA-4C99-88F5-B93BDE48E0B2}" type="presOf" srcId="{1B02DBC1-F236-40C9-B0F1-20F111043EE6}" destId="{25907B7D-9CB5-469E-ABFF-5D1B02AD6768}" srcOrd="0" destOrd="0" presId="urn:microsoft.com/office/officeart/2018/2/layout/IconCircleList"/>
    <dgm:cxn modelId="{BFFCDA30-E181-405E-B12E-095565AD51DB}" type="presOf" srcId="{379F6B71-502E-4875-BDEF-16010E304D8D}" destId="{0B048D67-C7AA-48C1-BC08-567786249F56}" srcOrd="0" destOrd="0" presId="urn:microsoft.com/office/officeart/2018/2/layout/IconCircleList"/>
    <dgm:cxn modelId="{9863E332-B910-4C37-BAE7-BF4597F5635C}" type="presOf" srcId="{7625D171-978E-4C0B-A80B-864120153FC6}" destId="{D05A7BD6-8DB1-408E-8F0F-DC15C1C3BDA0}" srcOrd="0" destOrd="0" presId="urn:microsoft.com/office/officeart/2018/2/layout/IconCircleList"/>
    <dgm:cxn modelId="{3EABDA60-01C1-4824-86B1-EDDA40D75D59}" type="presOf" srcId="{80DED8A0-F86C-4600-AA1A-3A60E594226F}" destId="{19DBA08C-37D5-4137-897C-4BE1BB1DF9AC}" srcOrd="0" destOrd="0" presId="urn:microsoft.com/office/officeart/2018/2/layout/IconCircleList"/>
    <dgm:cxn modelId="{FCDE9F64-2BCD-40EB-9539-CCEA7FE6E9E9}" type="presOf" srcId="{6797EB3B-628B-473A-8555-2D6CABE71C89}" destId="{E7108625-9378-44EB-87CC-BD477B262B80}" srcOrd="0" destOrd="0" presId="urn:microsoft.com/office/officeart/2018/2/layout/IconCircleList"/>
    <dgm:cxn modelId="{4E31C34A-555B-438E-9875-915DFFF3C47C}" srcId="{6797EB3B-628B-473A-8555-2D6CABE71C89}" destId="{29C9C803-0BAF-4ACA-A5AE-2995AD968093}" srcOrd="5" destOrd="0" parTransId="{D2C13CE2-DF38-4F86-A173-F4B80AAFA495}" sibTransId="{6518FC55-4435-4C90-83B2-362D6EBAB173}"/>
    <dgm:cxn modelId="{6D178C52-318B-4CA4-B68D-9E905B8869A1}" type="presOf" srcId="{FA1BB422-B8D7-49D9-9C67-E5A638C84B0F}" destId="{DBCCD729-EB84-4799-AAC8-754518EB5B3B}" srcOrd="0" destOrd="0" presId="urn:microsoft.com/office/officeart/2018/2/layout/IconCircleList"/>
    <dgm:cxn modelId="{05B05882-389F-4EC3-AF7B-457094FADB61}" type="presOf" srcId="{29C9C803-0BAF-4ACA-A5AE-2995AD968093}" destId="{0477D772-BE18-4124-AACD-29374904B6FD}" srcOrd="0" destOrd="0" presId="urn:microsoft.com/office/officeart/2018/2/layout/IconCircleList"/>
    <dgm:cxn modelId="{FA3CBE8A-395A-43A0-8206-1BED4C84F6F8}" srcId="{6797EB3B-628B-473A-8555-2D6CABE71C89}" destId="{1B02DBC1-F236-40C9-B0F1-20F111043EE6}" srcOrd="0" destOrd="0" parTransId="{9A96D5DD-8CB7-443D-90F3-F57EBBE0269D}" sibTransId="{7625D171-978E-4C0B-A80B-864120153FC6}"/>
    <dgm:cxn modelId="{43E3D48D-8B4E-41BB-863F-211604D1762C}" type="presOf" srcId="{C76D3196-D72E-4AE9-A1BB-D305FFA8F017}" destId="{F46A3BF2-152E-494E-8AA2-910E4296DDA1}" srcOrd="0" destOrd="0" presId="urn:microsoft.com/office/officeart/2018/2/layout/IconCircleList"/>
    <dgm:cxn modelId="{96AB319E-87B3-4227-B482-9DC9A8E378C1}" type="presOf" srcId="{96F90361-C93A-4D4C-80CD-64E67B583DD6}" destId="{25E68ACE-B557-4402-A367-2AC2572DE4B0}" srcOrd="0" destOrd="0" presId="urn:microsoft.com/office/officeart/2018/2/layout/IconCircleList"/>
    <dgm:cxn modelId="{CFC8E1A1-2450-4AD0-9808-BD1334150370}" srcId="{6797EB3B-628B-473A-8555-2D6CABE71C89}" destId="{379F6B71-502E-4875-BDEF-16010E304D8D}" srcOrd="3" destOrd="0" parTransId="{4C7464B5-616A-4B1D-B8AA-C366A03260D8}" sibTransId="{8C69A096-E0B6-4F98-B239-ACF75DA93139}"/>
    <dgm:cxn modelId="{54C005C0-1162-4BDF-8830-3F42ED9CC0A7}" srcId="{6797EB3B-628B-473A-8555-2D6CABE71C89}" destId="{4FD413B6-8AE1-46CB-945F-58EA1714291D}" srcOrd="4" destOrd="0" parTransId="{BBB77931-1390-45D8-837C-E4D754E86B7C}" sibTransId="{96F90361-C93A-4D4C-80CD-64E67B583DD6}"/>
    <dgm:cxn modelId="{4FA2BCC8-78C5-45FA-A1E3-8F453556209A}" type="presOf" srcId="{8244FC43-B458-48D6-9B32-4C5B71F59FAF}" destId="{D9AD0E74-3D0F-4268-9149-7030EB9C6FE0}" srcOrd="0" destOrd="0" presId="urn:microsoft.com/office/officeart/2018/2/layout/IconCircleList"/>
    <dgm:cxn modelId="{F4700EF5-DAA6-4A52-905F-1E5DF1489F28}" type="presOf" srcId="{4FD413B6-8AE1-46CB-945F-58EA1714291D}" destId="{FC0F4709-C68E-442F-922D-50B2A13E7267}" srcOrd="0" destOrd="0" presId="urn:microsoft.com/office/officeart/2018/2/layout/IconCircleList"/>
    <dgm:cxn modelId="{84533B3F-9A51-4874-8AA6-04B68685D473}" type="presParOf" srcId="{E7108625-9378-44EB-87CC-BD477B262B80}" destId="{A792679D-0CF2-40E6-AF60-2EB3C97C2E3C}" srcOrd="0" destOrd="0" presId="urn:microsoft.com/office/officeart/2018/2/layout/IconCircleList"/>
    <dgm:cxn modelId="{03E96078-B353-4E2A-B91F-A77270869702}" type="presParOf" srcId="{A792679D-0CF2-40E6-AF60-2EB3C97C2E3C}" destId="{5D8F13A1-0C37-4127-BCCA-3317A3FE3AF9}" srcOrd="0" destOrd="0" presId="urn:microsoft.com/office/officeart/2018/2/layout/IconCircleList"/>
    <dgm:cxn modelId="{B9E8DE70-4AD2-4797-AB70-0A283C7475F8}" type="presParOf" srcId="{5D8F13A1-0C37-4127-BCCA-3317A3FE3AF9}" destId="{77AC8390-FAF1-4A57-874E-40D4D4E633E1}" srcOrd="0" destOrd="0" presId="urn:microsoft.com/office/officeart/2018/2/layout/IconCircleList"/>
    <dgm:cxn modelId="{46556504-D21C-4596-A4B3-79C1255BDBFF}" type="presParOf" srcId="{5D8F13A1-0C37-4127-BCCA-3317A3FE3AF9}" destId="{09AEF672-4BFB-400A-A648-78C44A6D72AA}" srcOrd="1" destOrd="0" presId="urn:microsoft.com/office/officeart/2018/2/layout/IconCircleList"/>
    <dgm:cxn modelId="{D1575C81-3238-497D-AB72-20C08DEFAA00}" type="presParOf" srcId="{5D8F13A1-0C37-4127-BCCA-3317A3FE3AF9}" destId="{4A88552D-DE63-4970-A04E-20CA8332848C}" srcOrd="2" destOrd="0" presId="urn:microsoft.com/office/officeart/2018/2/layout/IconCircleList"/>
    <dgm:cxn modelId="{3572B440-3BB0-40FF-8087-12CFF676737E}" type="presParOf" srcId="{5D8F13A1-0C37-4127-BCCA-3317A3FE3AF9}" destId="{25907B7D-9CB5-469E-ABFF-5D1B02AD6768}" srcOrd="3" destOrd="0" presId="urn:microsoft.com/office/officeart/2018/2/layout/IconCircleList"/>
    <dgm:cxn modelId="{156E661F-2A7A-4F97-8999-17CB7802CDDA}" type="presParOf" srcId="{A792679D-0CF2-40E6-AF60-2EB3C97C2E3C}" destId="{D05A7BD6-8DB1-408E-8F0F-DC15C1C3BDA0}" srcOrd="1" destOrd="0" presId="urn:microsoft.com/office/officeart/2018/2/layout/IconCircleList"/>
    <dgm:cxn modelId="{9C58BED2-5119-4F4C-8AFD-02FA13D44AF4}" type="presParOf" srcId="{A792679D-0CF2-40E6-AF60-2EB3C97C2E3C}" destId="{3E9C0C7B-2930-4F5D-879B-915102788CAB}" srcOrd="2" destOrd="0" presId="urn:microsoft.com/office/officeart/2018/2/layout/IconCircleList"/>
    <dgm:cxn modelId="{C00FEED1-1E9E-4692-9C5B-F0FE7FC9FCA4}" type="presParOf" srcId="{3E9C0C7B-2930-4F5D-879B-915102788CAB}" destId="{4ACB96B8-9C29-4A2A-B96B-86E3415556A1}" srcOrd="0" destOrd="0" presId="urn:microsoft.com/office/officeart/2018/2/layout/IconCircleList"/>
    <dgm:cxn modelId="{82CA6999-04C2-4607-8924-65378CC5C0AD}" type="presParOf" srcId="{3E9C0C7B-2930-4F5D-879B-915102788CAB}" destId="{D28E1ACE-240C-44AC-8B92-81585B2A11F4}" srcOrd="1" destOrd="0" presId="urn:microsoft.com/office/officeart/2018/2/layout/IconCircleList"/>
    <dgm:cxn modelId="{2379DECE-7823-414A-A4A2-EED2E7EFF1B4}" type="presParOf" srcId="{3E9C0C7B-2930-4F5D-879B-915102788CAB}" destId="{571DE2FA-06C9-4119-9BA8-F1400EDC30C0}" srcOrd="2" destOrd="0" presId="urn:microsoft.com/office/officeart/2018/2/layout/IconCircleList"/>
    <dgm:cxn modelId="{1B0BF013-286F-4588-9B83-32D8670FFD2A}" type="presParOf" srcId="{3E9C0C7B-2930-4F5D-879B-915102788CAB}" destId="{19DBA08C-37D5-4137-897C-4BE1BB1DF9AC}" srcOrd="3" destOrd="0" presId="urn:microsoft.com/office/officeart/2018/2/layout/IconCircleList"/>
    <dgm:cxn modelId="{994E8199-5F76-4613-9180-A0528698287F}" type="presParOf" srcId="{A792679D-0CF2-40E6-AF60-2EB3C97C2E3C}" destId="{D9AD0E74-3D0F-4268-9149-7030EB9C6FE0}" srcOrd="3" destOrd="0" presId="urn:microsoft.com/office/officeart/2018/2/layout/IconCircleList"/>
    <dgm:cxn modelId="{16BB9197-B627-41B5-BFA6-B4FA21460EDE}" type="presParOf" srcId="{A792679D-0CF2-40E6-AF60-2EB3C97C2E3C}" destId="{6BACA273-1782-4DC1-BCED-F82DB882A714}" srcOrd="4" destOrd="0" presId="urn:microsoft.com/office/officeart/2018/2/layout/IconCircleList"/>
    <dgm:cxn modelId="{DCF01A2C-E3F4-4C4A-A306-214A65F4A676}" type="presParOf" srcId="{6BACA273-1782-4DC1-BCED-F82DB882A714}" destId="{7E497DDA-3C6B-4244-AB54-45F39E27BB24}" srcOrd="0" destOrd="0" presId="urn:microsoft.com/office/officeart/2018/2/layout/IconCircleList"/>
    <dgm:cxn modelId="{998CCB58-DC29-4E03-9797-832985E7313E}" type="presParOf" srcId="{6BACA273-1782-4DC1-BCED-F82DB882A714}" destId="{6BF2C540-5BC6-4DCE-B14C-8C35EE8FBEBC}" srcOrd="1" destOrd="0" presId="urn:microsoft.com/office/officeart/2018/2/layout/IconCircleList"/>
    <dgm:cxn modelId="{56420307-0C4C-48F6-AF4C-23DF1A006D07}" type="presParOf" srcId="{6BACA273-1782-4DC1-BCED-F82DB882A714}" destId="{BE406030-F3AD-4E44-859D-D0803B6F3EED}" srcOrd="2" destOrd="0" presId="urn:microsoft.com/office/officeart/2018/2/layout/IconCircleList"/>
    <dgm:cxn modelId="{AFD31338-1FF5-44D3-B2CD-AAD672A6E87A}" type="presParOf" srcId="{6BACA273-1782-4DC1-BCED-F82DB882A714}" destId="{DBCCD729-EB84-4799-AAC8-754518EB5B3B}" srcOrd="3" destOrd="0" presId="urn:microsoft.com/office/officeart/2018/2/layout/IconCircleList"/>
    <dgm:cxn modelId="{4317A760-DC88-4005-BC6E-36257E6028E2}" type="presParOf" srcId="{A792679D-0CF2-40E6-AF60-2EB3C97C2E3C}" destId="{F46A3BF2-152E-494E-8AA2-910E4296DDA1}" srcOrd="5" destOrd="0" presId="urn:microsoft.com/office/officeart/2018/2/layout/IconCircleList"/>
    <dgm:cxn modelId="{BDBBEE57-BE5E-4122-9DD4-AD35309B7FF4}" type="presParOf" srcId="{A792679D-0CF2-40E6-AF60-2EB3C97C2E3C}" destId="{4ED36AB1-5B53-47C4-86CE-31CAF8289103}" srcOrd="6" destOrd="0" presId="urn:microsoft.com/office/officeart/2018/2/layout/IconCircleList"/>
    <dgm:cxn modelId="{7C2440CB-A9D1-4890-A0A9-05AE23A251CF}" type="presParOf" srcId="{4ED36AB1-5B53-47C4-86CE-31CAF8289103}" destId="{5B25E102-3AF5-48DD-A6B4-6A07B4CB2DB7}" srcOrd="0" destOrd="0" presId="urn:microsoft.com/office/officeart/2018/2/layout/IconCircleList"/>
    <dgm:cxn modelId="{77D119A0-DA42-432B-8496-8439A29F9765}" type="presParOf" srcId="{4ED36AB1-5B53-47C4-86CE-31CAF8289103}" destId="{948B6869-8FE5-4580-888E-8A0C81C0AEB2}" srcOrd="1" destOrd="0" presId="urn:microsoft.com/office/officeart/2018/2/layout/IconCircleList"/>
    <dgm:cxn modelId="{68829E3F-0DF2-4ABD-B743-7E8940858262}" type="presParOf" srcId="{4ED36AB1-5B53-47C4-86CE-31CAF8289103}" destId="{C832540A-8968-4712-9E70-881FC6A34131}" srcOrd="2" destOrd="0" presId="urn:microsoft.com/office/officeart/2018/2/layout/IconCircleList"/>
    <dgm:cxn modelId="{4DB3E78D-FDAE-48B9-936E-B70807E30832}" type="presParOf" srcId="{4ED36AB1-5B53-47C4-86CE-31CAF8289103}" destId="{0B048D67-C7AA-48C1-BC08-567786249F56}" srcOrd="3" destOrd="0" presId="urn:microsoft.com/office/officeart/2018/2/layout/IconCircleList"/>
    <dgm:cxn modelId="{43A07BA4-C257-4E2F-8F0C-921821D99968}" type="presParOf" srcId="{A792679D-0CF2-40E6-AF60-2EB3C97C2E3C}" destId="{19DEA4CE-5A08-44EF-AD66-78A3605F0621}" srcOrd="7" destOrd="0" presId="urn:microsoft.com/office/officeart/2018/2/layout/IconCircleList"/>
    <dgm:cxn modelId="{2BB274B4-D2DA-4BD6-A101-E5FBDB946936}" type="presParOf" srcId="{A792679D-0CF2-40E6-AF60-2EB3C97C2E3C}" destId="{61B11E4D-4CF4-4393-9B37-63BB94FBB4CA}" srcOrd="8" destOrd="0" presId="urn:microsoft.com/office/officeart/2018/2/layout/IconCircleList"/>
    <dgm:cxn modelId="{6639B200-42D1-41AA-8156-8C1351A3D4D1}" type="presParOf" srcId="{61B11E4D-4CF4-4393-9B37-63BB94FBB4CA}" destId="{07F15988-A3D3-4B6B-B2B2-58D3182745EA}" srcOrd="0" destOrd="0" presId="urn:microsoft.com/office/officeart/2018/2/layout/IconCircleList"/>
    <dgm:cxn modelId="{F9420728-AFC3-4A43-AE83-FF73958A6BA4}" type="presParOf" srcId="{61B11E4D-4CF4-4393-9B37-63BB94FBB4CA}" destId="{C3ED7526-73F0-4079-B852-C84F0A21F117}" srcOrd="1" destOrd="0" presId="urn:microsoft.com/office/officeart/2018/2/layout/IconCircleList"/>
    <dgm:cxn modelId="{09DA2695-2B6C-4AC8-89FA-65598B6611F4}" type="presParOf" srcId="{61B11E4D-4CF4-4393-9B37-63BB94FBB4CA}" destId="{E82BA011-E425-42CA-8BD6-50863233BC51}" srcOrd="2" destOrd="0" presId="urn:microsoft.com/office/officeart/2018/2/layout/IconCircleList"/>
    <dgm:cxn modelId="{C6A278D1-A8C6-48E1-8A79-95F3E01DDF60}" type="presParOf" srcId="{61B11E4D-4CF4-4393-9B37-63BB94FBB4CA}" destId="{FC0F4709-C68E-442F-922D-50B2A13E7267}" srcOrd="3" destOrd="0" presId="urn:microsoft.com/office/officeart/2018/2/layout/IconCircleList"/>
    <dgm:cxn modelId="{14C83CF4-1BB9-48CD-81AF-93F93806B9DF}" type="presParOf" srcId="{A792679D-0CF2-40E6-AF60-2EB3C97C2E3C}" destId="{25E68ACE-B557-4402-A367-2AC2572DE4B0}" srcOrd="9" destOrd="0" presId="urn:microsoft.com/office/officeart/2018/2/layout/IconCircleList"/>
    <dgm:cxn modelId="{CBF4FF02-FBC2-4E1D-8A21-7FBAA27EA088}" type="presParOf" srcId="{A792679D-0CF2-40E6-AF60-2EB3C97C2E3C}" destId="{1C8E6C98-AD34-4079-AA7A-1819CA4719CF}" srcOrd="10" destOrd="0" presId="urn:microsoft.com/office/officeart/2018/2/layout/IconCircleList"/>
    <dgm:cxn modelId="{611BD5AA-0F0E-4E5C-8F48-F92E59DB9FD8}" type="presParOf" srcId="{1C8E6C98-AD34-4079-AA7A-1819CA4719CF}" destId="{718418A5-7D06-4D5A-A17D-CB574F771A09}" srcOrd="0" destOrd="0" presId="urn:microsoft.com/office/officeart/2018/2/layout/IconCircleList"/>
    <dgm:cxn modelId="{11EF63BD-D824-4964-AEA9-8E5145EAC863}" type="presParOf" srcId="{1C8E6C98-AD34-4079-AA7A-1819CA4719CF}" destId="{9C106A15-80B9-4B4A-A210-703A683592EF}" srcOrd="1" destOrd="0" presId="urn:microsoft.com/office/officeart/2018/2/layout/IconCircleList"/>
    <dgm:cxn modelId="{EE77A358-CE03-4E88-AEA7-C328C8CFC25A}" type="presParOf" srcId="{1C8E6C98-AD34-4079-AA7A-1819CA4719CF}" destId="{1B0AA7D3-767E-4C31-B284-C5658F17266A}" srcOrd="2" destOrd="0" presId="urn:microsoft.com/office/officeart/2018/2/layout/IconCircleList"/>
    <dgm:cxn modelId="{1C267E1B-CE7E-4223-92D6-564658620048}" type="presParOf" srcId="{1C8E6C98-AD34-4079-AA7A-1819CA4719CF}" destId="{0477D772-BE18-4124-AACD-29374904B6F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03C0E9-24BA-4A69-9B3F-3816097E7661}"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23F68005-16DA-4949-87BB-8A18F7CD577C}">
      <dgm:prSet/>
      <dgm:spPr/>
      <dgm:t>
        <a:bodyPr/>
        <a:lstStyle/>
        <a:p>
          <a:r>
            <a:rPr lang="en-US" b="0" i="0" dirty="0"/>
            <a:t>Digital literacy and digital safety are essential at Greenfield because staff rely heavily on digital tools for communication and documentation. When staff feel confident using tools like Word and Teams, work becomes smoother, communication improves, and care is better coordinated.</a:t>
          </a:r>
        </a:p>
        <a:p>
          <a:pPr>
            <a:buNone/>
          </a:pPr>
          <a:endParaRPr lang="en-GB" dirty="0"/>
        </a:p>
        <a:p>
          <a:endParaRPr lang="en-US" dirty="0"/>
        </a:p>
      </dgm:t>
    </dgm:pt>
    <dgm:pt modelId="{D71DBE05-3592-49D2-A322-F3A0DFD25643}" type="parTrans" cxnId="{AADC353F-9745-4770-A08E-DE3CD5E21B98}">
      <dgm:prSet/>
      <dgm:spPr/>
      <dgm:t>
        <a:bodyPr/>
        <a:lstStyle/>
        <a:p>
          <a:endParaRPr lang="en-US"/>
        </a:p>
      </dgm:t>
    </dgm:pt>
    <dgm:pt modelId="{E5FF66A4-CBA8-490E-90B5-AC92E7E9CD02}" type="sibTrans" cxnId="{AADC353F-9745-4770-A08E-DE3CD5E21B98}">
      <dgm:prSet/>
      <dgm:spPr/>
      <dgm:t>
        <a:bodyPr/>
        <a:lstStyle/>
        <a:p>
          <a:endParaRPr lang="en-US"/>
        </a:p>
      </dgm:t>
    </dgm:pt>
    <dgm:pt modelId="{5DFE847A-8F16-4C01-B89A-E1011D65A638}">
      <dgm:prSet/>
      <dgm:spPr/>
      <dgm:t>
        <a:bodyPr/>
        <a:lstStyle/>
        <a:p>
          <a:pPr>
            <a:buNone/>
          </a:pPr>
          <a:r>
            <a:rPr lang="en-US" b="0" i="0" dirty="0"/>
            <a:t>However, limited digital skills can lead to mistakes and security risks. With the right training and support, Greenfield can strengthen digital confidence and ensure technology is used safely to deliver high‑quality care.</a:t>
          </a:r>
        </a:p>
        <a:p>
          <a:pPr>
            <a:buNone/>
          </a:pPr>
          <a:endParaRPr lang="en-GB" dirty="0"/>
        </a:p>
        <a:p>
          <a:pPr>
            <a:buNone/>
          </a:pPr>
          <a:endParaRPr lang="en-US" dirty="0"/>
        </a:p>
      </dgm:t>
    </dgm:pt>
    <dgm:pt modelId="{C0861C9A-CD8F-418C-A9A5-E8BCD69D9E70}" type="parTrans" cxnId="{FFAF1C41-59F1-4B15-B2CA-EA863B34CF0C}">
      <dgm:prSet/>
      <dgm:spPr/>
      <dgm:t>
        <a:bodyPr/>
        <a:lstStyle/>
        <a:p>
          <a:endParaRPr lang="en-US"/>
        </a:p>
      </dgm:t>
    </dgm:pt>
    <dgm:pt modelId="{8C5C4FC9-564D-442D-9DD8-49D4FFE1D6BB}" type="sibTrans" cxnId="{FFAF1C41-59F1-4B15-B2CA-EA863B34CF0C}">
      <dgm:prSet/>
      <dgm:spPr/>
      <dgm:t>
        <a:bodyPr/>
        <a:lstStyle/>
        <a:p>
          <a:endParaRPr lang="en-US"/>
        </a:p>
      </dgm:t>
    </dgm:pt>
    <dgm:pt modelId="{06688F1A-7DF0-4A68-AD1F-2448FAA2CC85}" type="pres">
      <dgm:prSet presAssocID="{A403C0E9-24BA-4A69-9B3F-3816097E7661}" presName="hierChild1" presStyleCnt="0">
        <dgm:presLayoutVars>
          <dgm:chPref val="1"/>
          <dgm:dir/>
          <dgm:animOne val="branch"/>
          <dgm:animLvl val="lvl"/>
          <dgm:resizeHandles/>
        </dgm:presLayoutVars>
      </dgm:prSet>
      <dgm:spPr/>
    </dgm:pt>
    <dgm:pt modelId="{E125877C-CB75-4A5A-8D8C-E58DB018BCD8}" type="pres">
      <dgm:prSet presAssocID="{23F68005-16DA-4949-87BB-8A18F7CD577C}" presName="hierRoot1" presStyleCnt="0"/>
      <dgm:spPr/>
    </dgm:pt>
    <dgm:pt modelId="{4B2285E4-00BD-4110-A661-81D5EAD13979}" type="pres">
      <dgm:prSet presAssocID="{23F68005-16DA-4949-87BB-8A18F7CD577C}" presName="composite" presStyleCnt="0"/>
      <dgm:spPr/>
    </dgm:pt>
    <dgm:pt modelId="{29489064-0171-4866-9A4B-B70990EDF44F}" type="pres">
      <dgm:prSet presAssocID="{23F68005-16DA-4949-87BB-8A18F7CD577C}" presName="background" presStyleLbl="node0" presStyleIdx="0" presStyleCnt="2"/>
      <dgm:spPr>
        <a:solidFill>
          <a:schemeClr val="bg2">
            <a:lumMod val="75000"/>
          </a:schemeClr>
        </a:solidFill>
      </dgm:spPr>
    </dgm:pt>
    <dgm:pt modelId="{60A92607-43D0-4461-A651-A2DCAC76A2E0}" type="pres">
      <dgm:prSet presAssocID="{23F68005-16DA-4949-87BB-8A18F7CD577C}" presName="text" presStyleLbl="fgAcc0" presStyleIdx="0" presStyleCnt="2">
        <dgm:presLayoutVars>
          <dgm:chPref val="3"/>
        </dgm:presLayoutVars>
      </dgm:prSet>
      <dgm:spPr/>
    </dgm:pt>
    <dgm:pt modelId="{6C8FDE5C-F985-4EFF-98D6-2C869D077A0B}" type="pres">
      <dgm:prSet presAssocID="{23F68005-16DA-4949-87BB-8A18F7CD577C}" presName="hierChild2" presStyleCnt="0"/>
      <dgm:spPr/>
    </dgm:pt>
    <dgm:pt modelId="{D024111A-F983-457E-9157-770F3F83FE67}" type="pres">
      <dgm:prSet presAssocID="{5DFE847A-8F16-4C01-B89A-E1011D65A638}" presName="hierRoot1" presStyleCnt="0"/>
      <dgm:spPr/>
    </dgm:pt>
    <dgm:pt modelId="{8065C24D-BFBE-42F5-88EC-B001969BE44A}" type="pres">
      <dgm:prSet presAssocID="{5DFE847A-8F16-4C01-B89A-E1011D65A638}" presName="composite" presStyleCnt="0"/>
      <dgm:spPr/>
    </dgm:pt>
    <dgm:pt modelId="{9FF6D3AD-0186-4448-A379-D2AFE539C052}" type="pres">
      <dgm:prSet presAssocID="{5DFE847A-8F16-4C01-B89A-E1011D65A638}" presName="background" presStyleLbl="node0" presStyleIdx="1" presStyleCnt="2"/>
      <dgm:spPr>
        <a:solidFill>
          <a:schemeClr val="bg2">
            <a:lumMod val="75000"/>
          </a:schemeClr>
        </a:solidFill>
      </dgm:spPr>
    </dgm:pt>
    <dgm:pt modelId="{BE3CA6FB-CB01-4637-80C9-F4A0275FF651}" type="pres">
      <dgm:prSet presAssocID="{5DFE847A-8F16-4C01-B89A-E1011D65A638}" presName="text" presStyleLbl="fgAcc0" presStyleIdx="1" presStyleCnt="2">
        <dgm:presLayoutVars>
          <dgm:chPref val="3"/>
        </dgm:presLayoutVars>
      </dgm:prSet>
      <dgm:spPr/>
    </dgm:pt>
    <dgm:pt modelId="{A5B5D3B4-50FE-46C1-908E-8B2528D662C6}" type="pres">
      <dgm:prSet presAssocID="{5DFE847A-8F16-4C01-B89A-E1011D65A638}" presName="hierChild2" presStyleCnt="0"/>
      <dgm:spPr/>
    </dgm:pt>
  </dgm:ptLst>
  <dgm:cxnLst>
    <dgm:cxn modelId="{AADC353F-9745-4770-A08E-DE3CD5E21B98}" srcId="{A403C0E9-24BA-4A69-9B3F-3816097E7661}" destId="{23F68005-16DA-4949-87BB-8A18F7CD577C}" srcOrd="0" destOrd="0" parTransId="{D71DBE05-3592-49D2-A322-F3A0DFD25643}" sibTransId="{E5FF66A4-CBA8-490E-90B5-AC92E7E9CD02}"/>
    <dgm:cxn modelId="{FFAF1C41-59F1-4B15-B2CA-EA863B34CF0C}" srcId="{A403C0E9-24BA-4A69-9B3F-3816097E7661}" destId="{5DFE847A-8F16-4C01-B89A-E1011D65A638}" srcOrd="1" destOrd="0" parTransId="{C0861C9A-CD8F-418C-A9A5-E8BCD69D9E70}" sibTransId="{8C5C4FC9-564D-442D-9DD8-49D4FFE1D6BB}"/>
    <dgm:cxn modelId="{B478EA8C-949D-4C80-B639-8ECD71BCA94B}" type="presOf" srcId="{5DFE847A-8F16-4C01-B89A-E1011D65A638}" destId="{BE3CA6FB-CB01-4637-80C9-F4A0275FF651}" srcOrd="0" destOrd="0" presId="urn:microsoft.com/office/officeart/2005/8/layout/hierarchy1"/>
    <dgm:cxn modelId="{E63884A5-83D2-4ED9-B700-C73118EDC627}" type="presOf" srcId="{A403C0E9-24BA-4A69-9B3F-3816097E7661}" destId="{06688F1A-7DF0-4A68-AD1F-2448FAA2CC85}" srcOrd="0" destOrd="0" presId="urn:microsoft.com/office/officeart/2005/8/layout/hierarchy1"/>
    <dgm:cxn modelId="{2A8A55C8-BE67-49E8-AA9E-A771FA6129DB}" type="presOf" srcId="{23F68005-16DA-4949-87BB-8A18F7CD577C}" destId="{60A92607-43D0-4461-A651-A2DCAC76A2E0}" srcOrd="0" destOrd="0" presId="urn:microsoft.com/office/officeart/2005/8/layout/hierarchy1"/>
    <dgm:cxn modelId="{3F060C3F-2CCE-436B-AB55-6BC0D5B397CF}" type="presParOf" srcId="{06688F1A-7DF0-4A68-AD1F-2448FAA2CC85}" destId="{E125877C-CB75-4A5A-8D8C-E58DB018BCD8}" srcOrd="0" destOrd="0" presId="urn:microsoft.com/office/officeart/2005/8/layout/hierarchy1"/>
    <dgm:cxn modelId="{77DD94A8-BDDE-4B7B-B200-F26F7BFE9003}" type="presParOf" srcId="{E125877C-CB75-4A5A-8D8C-E58DB018BCD8}" destId="{4B2285E4-00BD-4110-A661-81D5EAD13979}" srcOrd="0" destOrd="0" presId="urn:microsoft.com/office/officeart/2005/8/layout/hierarchy1"/>
    <dgm:cxn modelId="{B46CA3EB-1C16-45BA-B0E2-3566C24F0FC5}" type="presParOf" srcId="{4B2285E4-00BD-4110-A661-81D5EAD13979}" destId="{29489064-0171-4866-9A4B-B70990EDF44F}" srcOrd="0" destOrd="0" presId="urn:microsoft.com/office/officeart/2005/8/layout/hierarchy1"/>
    <dgm:cxn modelId="{DEA02C5D-801E-4367-B6B1-92007C0373CB}" type="presParOf" srcId="{4B2285E4-00BD-4110-A661-81D5EAD13979}" destId="{60A92607-43D0-4461-A651-A2DCAC76A2E0}" srcOrd="1" destOrd="0" presId="urn:microsoft.com/office/officeart/2005/8/layout/hierarchy1"/>
    <dgm:cxn modelId="{C9F11120-708C-4B26-B364-4493BE5D378F}" type="presParOf" srcId="{E125877C-CB75-4A5A-8D8C-E58DB018BCD8}" destId="{6C8FDE5C-F985-4EFF-98D6-2C869D077A0B}" srcOrd="1" destOrd="0" presId="urn:microsoft.com/office/officeart/2005/8/layout/hierarchy1"/>
    <dgm:cxn modelId="{90961CFC-B352-42D5-B710-49ACDBC87625}" type="presParOf" srcId="{06688F1A-7DF0-4A68-AD1F-2448FAA2CC85}" destId="{D024111A-F983-457E-9157-770F3F83FE67}" srcOrd="1" destOrd="0" presId="urn:microsoft.com/office/officeart/2005/8/layout/hierarchy1"/>
    <dgm:cxn modelId="{AFC2D32A-AD1F-43D1-B281-FCAB67B9159E}" type="presParOf" srcId="{D024111A-F983-457E-9157-770F3F83FE67}" destId="{8065C24D-BFBE-42F5-88EC-B001969BE44A}" srcOrd="0" destOrd="0" presId="urn:microsoft.com/office/officeart/2005/8/layout/hierarchy1"/>
    <dgm:cxn modelId="{3B05C5E9-CCFB-4114-A31C-8FCD2E26BD27}" type="presParOf" srcId="{8065C24D-BFBE-42F5-88EC-B001969BE44A}" destId="{9FF6D3AD-0186-4448-A379-D2AFE539C052}" srcOrd="0" destOrd="0" presId="urn:microsoft.com/office/officeart/2005/8/layout/hierarchy1"/>
    <dgm:cxn modelId="{39629FF1-C9D6-4A9C-8CB3-68485691E18B}" type="presParOf" srcId="{8065C24D-BFBE-42F5-88EC-B001969BE44A}" destId="{BE3CA6FB-CB01-4637-80C9-F4A0275FF651}" srcOrd="1" destOrd="0" presId="urn:microsoft.com/office/officeart/2005/8/layout/hierarchy1"/>
    <dgm:cxn modelId="{4E98ACC3-A958-4154-8EB9-17A6EB4B7064}" type="presParOf" srcId="{D024111A-F983-457E-9157-770F3F83FE67}" destId="{A5B5D3B4-50FE-46C1-908E-8B2528D662C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D76D8-3472-47AB-954B-4BAC7D2D7A33}">
      <dsp:nvSpPr>
        <dsp:cNvPr id="0" name=""/>
        <dsp:cNvSpPr/>
      </dsp:nvSpPr>
      <dsp:spPr>
        <a:xfrm>
          <a:off x="2246564" y="721797"/>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1E015A-3619-4F65-912D-2FD628D65503}">
      <dsp:nvSpPr>
        <dsp:cNvPr id="0" name=""/>
        <dsp:cNvSpPr/>
      </dsp:nvSpPr>
      <dsp:spPr>
        <a:xfrm>
          <a:off x="1058564" y="3278929"/>
          <a:ext cx="4320000" cy="15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Greenfield Home Care Agency supports older adults living independently. The organization recently adopted Microsoft 365 tools to improve communication, documentation, and teamwork among staff such as carers, nurses, and administrators. However, some staff are still developing confidence in using digital tools.</a:t>
          </a:r>
        </a:p>
      </dsp:txBody>
      <dsp:txXfrm>
        <a:off x="1058564" y="3278929"/>
        <a:ext cx="4320000" cy="1530000"/>
      </dsp:txXfrm>
    </dsp:sp>
    <dsp:sp modelId="{1EE1AED3-1FCE-468B-B7A7-6D4F73FB7327}">
      <dsp:nvSpPr>
        <dsp:cNvPr id="0" name=""/>
        <dsp:cNvSpPr/>
      </dsp:nvSpPr>
      <dsp:spPr>
        <a:xfrm>
          <a:off x="7322564" y="721797"/>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21DD41-793C-4513-ABFC-52924C890515}">
      <dsp:nvSpPr>
        <dsp:cNvPr id="0" name=""/>
        <dsp:cNvSpPr/>
      </dsp:nvSpPr>
      <dsp:spPr>
        <a:xfrm>
          <a:off x="6134564" y="3278929"/>
          <a:ext cx="4320000" cy="15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t>This presentation evaluates how </a:t>
          </a:r>
          <a:r>
            <a:rPr lang="en-US" sz="1600" b="1" kern="1200" dirty="0"/>
            <a:t>Microsoft Word</a:t>
          </a:r>
          <a:r>
            <a:rPr lang="en-US" sz="1600" kern="1200" dirty="0"/>
            <a:t> and </a:t>
          </a:r>
          <a:r>
            <a:rPr lang="en-US" sz="1600" b="1" kern="1200" dirty="0"/>
            <a:t>Microsoft Teams</a:t>
          </a:r>
          <a:r>
            <a:rPr lang="en-US" sz="1600" kern="1200" dirty="0"/>
            <a:t> can improve efficiency and collaboration and also highlights the importance of </a:t>
          </a:r>
          <a:r>
            <a:rPr lang="en-US" sz="1600" b="1" kern="1200" dirty="0"/>
            <a:t>digital safety</a:t>
          </a:r>
          <a:r>
            <a:rPr lang="en-US" sz="1600" kern="1200" dirty="0"/>
            <a:t> in protecting sensitive information. </a:t>
          </a:r>
          <a:r>
            <a:rPr lang="en-US" sz="1600" i="1" kern="1200" dirty="0"/>
            <a:t>(Microsoft, 2023; NHS Digital, 2022).</a:t>
          </a:r>
          <a:endParaRPr lang="en-US" sz="1600" kern="1200" dirty="0"/>
        </a:p>
      </dsp:txBody>
      <dsp:txXfrm>
        <a:off x="6134564" y="3278929"/>
        <a:ext cx="4320000" cy="153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AC8390-FAF1-4A57-874E-40D4D4E633E1}">
      <dsp:nvSpPr>
        <dsp:cNvPr id="0" name=""/>
        <dsp:cNvSpPr/>
      </dsp:nvSpPr>
      <dsp:spPr>
        <a:xfrm>
          <a:off x="119253" y="800063"/>
          <a:ext cx="901547" cy="90154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AEF672-4BFB-400A-A648-78C44A6D72AA}">
      <dsp:nvSpPr>
        <dsp:cNvPr id="0" name=""/>
        <dsp:cNvSpPr/>
      </dsp:nvSpPr>
      <dsp:spPr>
        <a:xfrm>
          <a:off x="308578" y="989388"/>
          <a:ext cx="522897" cy="5228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907B7D-9CB5-469E-ABFF-5D1B02AD6768}">
      <dsp:nvSpPr>
        <dsp:cNvPr id="0" name=""/>
        <dsp:cNvSpPr/>
      </dsp:nvSpPr>
      <dsp:spPr>
        <a:xfrm>
          <a:off x="1213990" y="800063"/>
          <a:ext cx="2125076" cy="901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dirty="0"/>
            <a:t>Low confidence with using  technology</a:t>
          </a:r>
          <a:r>
            <a:rPr lang="en-US" sz="1400" kern="1200" dirty="0"/>
            <a:t> which can lead to delays in documentation</a:t>
          </a:r>
        </a:p>
      </dsp:txBody>
      <dsp:txXfrm>
        <a:off x="1213990" y="800063"/>
        <a:ext cx="2125076" cy="901547"/>
      </dsp:txXfrm>
    </dsp:sp>
    <dsp:sp modelId="{4ACB96B8-9C29-4A2A-B96B-86E3415556A1}">
      <dsp:nvSpPr>
        <dsp:cNvPr id="0" name=""/>
        <dsp:cNvSpPr/>
      </dsp:nvSpPr>
      <dsp:spPr>
        <a:xfrm>
          <a:off x="3709345" y="800063"/>
          <a:ext cx="901547" cy="90154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8E1ACE-240C-44AC-8B92-81585B2A11F4}">
      <dsp:nvSpPr>
        <dsp:cNvPr id="0" name=""/>
        <dsp:cNvSpPr/>
      </dsp:nvSpPr>
      <dsp:spPr>
        <a:xfrm>
          <a:off x="3898670" y="989388"/>
          <a:ext cx="522897" cy="5228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DBA08C-37D5-4137-897C-4BE1BB1DF9AC}">
      <dsp:nvSpPr>
        <dsp:cNvPr id="0" name=""/>
        <dsp:cNvSpPr/>
      </dsp:nvSpPr>
      <dsp:spPr>
        <a:xfrm>
          <a:off x="4804081" y="800063"/>
          <a:ext cx="2125076" cy="901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dirty="0"/>
            <a:t>Errors in digital records</a:t>
          </a:r>
          <a:r>
            <a:rPr lang="en-US" sz="1400" kern="1200" dirty="0"/>
            <a:t> which can be caused by imputing wrong information on care plan</a:t>
          </a:r>
        </a:p>
      </dsp:txBody>
      <dsp:txXfrm>
        <a:off x="4804081" y="800063"/>
        <a:ext cx="2125076" cy="901547"/>
      </dsp:txXfrm>
    </dsp:sp>
    <dsp:sp modelId="{7E497DDA-3C6B-4244-AB54-45F39E27BB24}">
      <dsp:nvSpPr>
        <dsp:cNvPr id="0" name=""/>
        <dsp:cNvSpPr/>
      </dsp:nvSpPr>
      <dsp:spPr>
        <a:xfrm>
          <a:off x="7299436" y="800063"/>
          <a:ext cx="901547" cy="90154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F2C540-5BC6-4DCE-B14C-8C35EE8FBEBC}">
      <dsp:nvSpPr>
        <dsp:cNvPr id="0" name=""/>
        <dsp:cNvSpPr/>
      </dsp:nvSpPr>
      <dsp:spPr>
        <a:xfrm>
          <a:off x="7488761" y="989388"/>
          <a:ext cx="522897" cy="5228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BCCD729-EB84-4799-AAC8-754518EB5B3B}">
      <dsp:nvSpPr>
        <dsp:cNvPr id="0" name=""/>
        <dsp:cNvSpPr/>
      </dsp:nvSpPr>
      <dsp:spPr>
        <a:xfrm>
          <a:off x="8394172" y="800063"/>
          <a:ext cx="2125076" cy="901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dirty="0"/>
            <a:t>Poor communication</a:t>
          </a:r>
          <a:r>
            <a:rPr lang="en-US" sz="1400" kern="1200" dirty="0"/>
            <a:t> if tools like Teams are not used properly</a:t>
          </a:r>
        </a:p>
      </dsp:txBody>
      <dsp:txXfrm>
        <a:off x="8394172" y="800063"/>
        <a:ext cx="2125076" cy="901547"/>
      </dsp:txXfrm>
    </dsp:sp>
    <dsp:sp modelId="{5B25E102-3AF5-48DD-A6B4-6A07B4CB2DB7}">
      <dsp:nvSpPr>
        <dsp:cNvPr id="0" name=""/>
        <dsp:cNvSpPr/>
      </dsp:nvSpPr>
      <dsp:spPr>
        <a:xfrm>
          <a:off x="119253" y="2398656"/>
          <a:ext cx="901547" cy="90154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8B6869-8FE5-4580-888E-8A0C81C0AEB2}">
      <dsp:nvSpPr>
        <dsp:cNvPr id="0" name=""/>
        <dsp:cNvSpPr/>
      </dsp:nvSpPr>
      <dsp:spPr>
        <a:xfrm>
          <a:off x="308578" y="2587981"/>
          <a:ext cx="522897" cy="5228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B048D67-C7AA-48C1-BC08-567786249F56}">
      <dsp:nvSpPr>
        <dsp:cNvPr id="0" name=""/>
        <dsp:cNvSpPr/>
      </dsp:nvSpPr>
      <dsp:spPr>
        <a:xfrm>
          <a:off x="1213990" y="2398656"/>
          <a:ext cx="2125076" cy="901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dirty="0"/>
            <a:t>Resistance to new technology</a:t>
          </a:r>
          <a:r>
            <a:rPr lang="en-US" sz="1400" kern="1200" dirty="0"/>
            <a:t> and preference for paper records by staff</a:t>
          </a:r>
        </a:p>
      </dsp:txBody>
      <dsp:txXfrm>
        <a:off x="1213990" y="2398656"/>
        <a:ext cx="2125076" cy="901547"/>
      </dsp:txXfrm>
    </dsp:sp>
    <dsp:sp modelId="{07F15988-A3D3-4B6B-B2B2-58D3182745EA}">
      <dsp:nvSpPr>
        <dsp:cNvPr id="0" name=""/>
        <dsp:cNvSpPr/>
      </dsp:nvSpPr>
      <dsp:spPr>
        <a:xfrm>
          <a:off x="3709345" y="2398656"/>
          <a:ext cx="901547" cy="90154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ED7526-73F0-4079-B852-C84F0A21F117}">
      <dsp:nvSpPr>
        <dsp:cNvPr id="0" name=""/>
        <dsp:cNvSpPr/>
      </dsp:nvSpPr>
      <dsp:spPr>
        <a:xfrm>
          <a:off x="3898670" y="2587981"/>
          <a:ext cx="522897" cy="52289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C0F4709-C68E-442F-922D-50B2A13E7267}">
      <dsp:nvSpPr>
        <dsp:cNvPr id="0" name=""/>
        <dsp:cNvSpPr/>
      </dsp:nvSpPr>
      <dsp:spPr>
        <a:xfrm>
          <a:off x="4804081" y="2398656"/>
          <a:ext cx="2125076" cy="901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dirty="0"/>
            <a:t>Higher risk of data security issues</a:t>
          </a:r>
          <a:r>
            <a:rPr lang="en-US" sz="1400" kern="1200" dirty="0"/>
            <a:t> such as phishing or incorrect data storage</a:t>
          </a:r>
        </a:p>
      </dsp:txBody>
      <dsp:txXfrm>
        <a:off x="4804081" y="2398656"/>
        <a:ext cx="2125076" cy="901547"/>
      </dsp:txXfrm>
    </dsp:sp>
    <dsp:sp modelId="{718418A5-7D06-4D5A-A17D-CB574F771A09}">
      <dsp:nvSpPr>
        <dsp:cNvPr id="0" name=""/>
        <dsp:cNvSpPr/>
      </dsp:nvSpPr>
      <dsp:spPr>
        <a:xfrm>
          <a:off x="7299436" y="2398656"/>
          <a:ext cx="901547" cy="90154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106A15-80B9-4B4A-A210-703A683592EF}">
      <dsp:nvSpPr>
        <dsp:cNvPr id="0" name=""/>
        <dsp:cNvSpPr/>
      </dsp:nvSpPr>
      <dsp:spPr>
        <a:xfrm>
          <a:off x="7488761" y="2587981"/>
          <a:ext cx="522897" cy="52289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77D772-BE18-4124-AACD-29374904B6FD}">
      <dsp:nvSpPr>
        <dsp:cNvPr id="0" name=""/>
        <dsp:cNvSpPr/>
      </dsp:nvSpPr>
      <dsp:spPr>
        <a:xfrm>
          <a:off x="8394172" y="2398656"/>
          <a:ext cx="2125076" cy="901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Training and support are very important to help staff </a:t>
          </a:r>
          <a:r>
            <a:rPr lang="en-US" sz="1400" b="1" kern="1200" dirty="0"/>
            <a:t>build confidence and be able use systems safely</a:t>
          </a:r>
          <a:endParaRPr lang="en-US" sz="1400" kern="1200" dirty="0"/>
        </a:p>
      </dsp:txBody>
      <dsp:txXfrm>
        <a:off x="8394172" y="2398656"/>
        <a:ext cx="2125076" cy="9015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489064-0171-4866-9A4B-B70990EDF44F}">
      <dsp:nvSpPr>
        <dsp:cNvPr id="0" name=""/>
        <dsp:cNvSpPr/>
      </dsp:nvSpPr>
      <dsp:spPr>
        <a:xfrm>
          <a:off x="1302" y="884679"/>
          <a:ext cx="4570259" cy="2902115"/>
        </a:xfrm>
        <a:prstGeom prst="roundRect">
          <a:avLst>
            <a:gd name="adj" fmla="val 10000"/>
          </a:avLst>
        </a:prstGeom>
        <a:solidFill>
          <a:schemeClr val="bg2">
            <a:lumMod val="7500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A92607-43D0-4461-A651-A2DCAC76A2E0}">
      <dsp:nvSpPr>
        <dsp:cNvPr id="0" name=""/>
        <dsp:cNvSpPr/>
      </dsp:nvSpPr>
      <dsp:spPr>
        <a:xfrm>
          <a:off x="509108" y="1367096"/>
          <a:ext cx="4570259" cy="2902115"/>
        </a:xfrm>
        <a:prstGeom prst="roundRect">
          <a:avLst>
            <a:gd name="adj" fmla="val 10000"/>
          </a:avLst>
        </a:prstGeom>
        <a:solidFill>
          <a:schemeClr val="lt2">
            <a:alpha val="90000"/>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dirty="0"/>
            <a:t>Digital literacy and digital safety are essential at Greenfield because staff rely heavily on digital tools for communication and documentation. When staff feel confident using tools like Word and Teams, work becomes smoother, communication improves, and care is better coordinated.</a:t>
          </a:r>
        </a:p>
        <a:p>
          <a:pPr marL="0" lvl="0" indent="0" algn="ctr" defTabSz="755650">
            <a:lnSpc>
              <a:spcPct val="90000"/>
            </a:lnSpc>
            <a:spcBef>
              <a:spcPct val="0"/>
            </a:spcBef>
            <a:spcAft>
              <a:spcPct val="35000"/>
            </a:spcAft>
            <a:buNone/>
          </a:pPr>
          <a:endParaRPr lang="en-GB" sz="1700" kern="1200" dirty="0"/>
        </a:p>
        <a:p>
          <a:pPr marL="0" lvl="0" indent="0" algn="ctr" defTabSz="755650">
            <a:lnSpc>
              <a:spcPct val="90000"/>
            </a:lnSpc>
            <a:spcBef>
              <a:spcPct val="0"/>
            </a:spcBef>
            <a:spcAft>
              <a:spcPct val="35000"/>
            </a:spcAft>
            <a:buNone/>
          </a:pPr>
          <a:endParaRPr lang="en-US" sz="1700" kern="1200" dirty="0"/>
        </a:p>
      </dsp:txBody>
      <dsp:txXfrm>
        <a:off x="594108" y="1452096"/>
        <a:ext cx="4400259" cy="2732115"/>
      </dsp:txXfrm>
    </dsp:sp>
    <dsp:sp modelId="{9FF6D3AD-0186-4448-A379-D2AFE539C052}">
      <dsp:nvSpPr>
        <dsp:cNvPr id="0" name=""/>
        <dsp:cNvSpPr/>
      </dsp:nvSpPr>
      <dsp:spPr>
        <a:xfrm>
          <a:off x="5587175" y="884679"/>
          <a:ext cx="4570259" cy="2902115"/>
        </a:xfrm>
        <a:prstGeom prst="roundRect">
          <a:avLst>
            <a:gd name="adj" fmla="val 10000"/>
          </a:avLst>
        </a:prstGeom>
        <a:solidFill>
          <a:schemeClr val="bg2">
            <a:lumMod val="7500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3CA6FB-CB01-4637-80C9-F4A0275FF651}">
      <dsp:nvSpPr>
        <dsp:cNvPr id="0" name=""/>
        <dsp:cNvSpPr/>
      </dsp:nvSpPr>
      <dsp:spPr>
        <a:xfrm>
          <a:off x="6094981" y="1367096"/>
          <a:ext cx="4570259" cy="2902115"/>
        </a:xfrm>
        <a:prstGeom prst="roundRect">
          <a:avLst>
            <a:gd name="adj" fmla="val 10000"/>
          </a:avLst>
        </a:prstGeom>
        <a:solidFill>
          <a:schemeClr val="lt2">
            <a:alpha val="90000"/>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dirty="0"/>
            <a:t>However, limited digital skills can lead to mistakes and security risks. With the right training and support, Greenfield can strengthen digital confidence and ensure technology is used safely to deliver high‑quality care.</a:t>
          </a:r>
        </a:p>
        <a:p>
          <a:pPr marL="0" lvl="0" indent="0" algn="ctr" defTabSz="755650">
            <a:lnSpc>
              <a:spcPct val="90000"/>
            </a:lnSpc>
            <a:spcBef>
              <a:spcPct val="0"/>
            </a:spcBef>
            <a:spcAft>
              <a:spcPct val="35000"/>
            </a:spcAft>
            <a:buNone/>
          </a:pPr>
          <a:endParaRPr lang="en-GB" sz="1700" kern="1200" dirty="0"/>
        </a:p>
        <a:p>
          <a:pPr marL="0" lvl="0" indent="0" algn="ctr" defTabSz="755650">
            <a:lnSpc>
              <a:spcPct val="90000"/>
            </a:lnSpc>
            <a:spcBef>
              <a:spcPct val="0"/>
            </a:spcBef>
            <a:spcAft>
              <a:spcPct val="35000"/>
            </a:spcAft>
            <a:buNone/>
          </a:pPr>
          <a:endParaRPr lang="en-US" sz="1700" kern="1200" dirty="0"/>
        </a:p>
      </dsp:txBody>
      <dsp:txXfrm>
        <a:off x="6179981" y="1452096"/>
        <a:ext cx="4400259" cy="273211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FE2BF0-EBCF-47B4-9744-35B188ECFACC}" type="datetimeFigureOut">
              <a:rPr lang="en-GB" smtClean="0"/>
              <a:t>08/03/2026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E256BD-037D-4453-9EAD-68DC9A96E370}" type="slidenum">
              <a:rPr lang="en-GB" smtClean="0"/>
              <a:t>‹#›</a:t>
            </a:fld>
            <a:endParaRPr lang="en-GB"/>
          </a:p>
        </p:txBody>
      </p:sp>
    </p:spTree>
    <p:extLst>
      <p:ext uri="{BB962C8B-B14F-4D97-AF65-F5344CB8AC3E}">
        <p14:creationId xmlns:p14="http://schemas.microsoft.com/office/powerpoint/2010/main" val="18864271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E256BD-037D-4453-9EAD-68DC9A96E370}" type="slidenum">
              <a:rPr lang="en-GB" smtClean="0"/>
              <a:t>10</a:t>
            </a:fld>
            <a:endParaRPr lang="en-GB"/>
          </a:p>
        </p:txBody>
      </p:sp>
    </p:spTree>
    <p:extLst>
      <p:ext uri="{BB962C8B-B14F-4D97-AF65-F5344CB8AC3E}">
        <p14:creationId xmlns:p14="http://schemas.microsoft.com/office/powerpoint/2010/main" val="1198617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842097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102070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5557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94C089-3582-44F6-A52C-A0943213FCFA}"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481178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94C089-3582-44F6-A52C-A0943213FCFA}"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925519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94C089-3582-44F6-A52C-A0943213FCFA}" type="datetimeFigureOut">
              <a:rPr lang="en-GB" smtClean="0"/>
              <a:t>08/03/2026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5793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94C089-3582-44F6-A52C-A0943213FCFA}" type="datetimeFigureOut">
              <a:rPr lang="en-GB" smtClean="0"/>
              <a:t>08/03/2026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3634460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33413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462230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82484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4637343-0A74-448A-BC3B-0884AE5B08C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430253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8064210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4637343-0A74-448A-BC3B-0884AE5B08C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730906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9141029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0900158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123876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094C089-3582-44F6-A52C-A0943213FCFA}" type="datetimeFigureOut">
              <a:rPr lang="en-GB" smtClean="0"/>
              <a:t>08/03/2026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81518835"/>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 id="2147483766" r:id="rId12"/>
    <p:sldLayoutId id="2147483767" r:id="rId13"/>
    <p:sldLayoutId id="2147483768" r:id="rId14"/>
    <p:sldLayoutId id="2147483769" r:id="rId15"/>
    <p:sldLayoutId id="214748377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hyperlink" Target="https://digital.nhs.uk" TargetMode="External"/><Relationship Id="rId2" Type="http://schemas.openxmlformats.org/officeDocument/2006/relationships/hyperlink" Target="https://www.microsoft.com/microsoft-365" TargetMode="External"/><Relationship Id="rId1" Type="http://schemas.openxmlformats.org/officeDocument/2006/relationships/slideLayout" Target="../slideLayouts/slideLayout2.xml"/><Relationship Id="rId6" Type="http://schemas.openxmlformats.org/officeDocument/2006/relationships/hyperlink" Target="https://commission.europa.eu" TargetMode="External"/><Relationship Id="rId5" Type="http://schemas.openxmlformats.org/officeDocument/2006/relationships/hyperlink" Target="https://www.mckinsey.com" TargetMode="External"/><Relationship Id="rId4" Type="http://schemas.openxmlformats.org/officeDocument/2006/relationships/hyperlink" Target="https://ico.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2218854"/>
            <a:ext cx="7663105" cy="964919"/>
          </a:xfrm>
        </p:spPr>
        <p:txBody>
          <a:bodyPr>
            <a:normAutofit fontScale="90000"/>
          </a:bodyPr>
          <a:lstStyle/>
          <a:p>
            <a:r>
              <a:rPr lang="en-GB" sz="4000" dirty="0">
                <a:latin typeface="Arial" panose="020B0604020202020204" pitchFamily="34" charset="0"/>
                <a:cs typeface="Arial" panose="020B0604020202020204" pitchFamily="34" charset="0"/>
              </a:rPr>
              <a:t>Digital Skills and Research Methods</a:t>
            </a:r>
            <a:br>
              <a:rPr lang="en-GB" sz="2800" dirty="0">
                <a:latin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Assessment 1: </a:t>
            </a:r>
            <a:r>
              <a:rPr lang="en-US" sz="2800" b="1" spc="-10" dirty="0">
                <a:latin typeface="Arial" panose="020B0604020202020204" pitchFamily="34" charset="0"/>
                <a:ea typeface="Arial" panose="020B0604020202020204" pitchFamily="34" charset="0"/>
                <a:cs typeface="Arial" panose="020B0604020202020204" pitchFamily="34" charset="0"/>
              </a:rPr>
              <a:t>Group</a:t>
            </a:r>
            <a:r>
              <a:rPr lang="en-US" sz="2800" b="1" spc="-10" dirty="0">
                <a:effectLst/>
                <a:latin typeface="Arial" panose="020B0604020202020204" pitchFamily="34" charset="0"/>
                <a:ea typeface="Arial" panose="020B0604020202020204" pitchFamily="34" charset="0"/>
                <a:cs typeface="Arial" panose="020B0604020202020204" pitchFamily="34" charset="0"/>
              </a:rPr>
              <a:t>  Presentation </a:t>
            </a:r>
            <a:r>
              <a:rPr lang="en-US" sz="2800" b="1" spc="-10" dirty="0">
                <a:solidFill>
                  <a:srgbClr val="FF0000"/>
                </a:solidFill>
                <a:effectLst/>
                <a:latin typeface="Arial" panose="020B0604020202020204" pitchFamily="34" charset="0"/>
                <a:ea typeface="Arial" panose="020B0604020202020204" pitchFamily="34" charset="0"/>
                <a:cs typeface="Arial" panose="020B0604020202020204" pitchFamily="34" charset="0"/>
              </a:rPr>
              <a:t> Group 5</a:t>
            </a:r>
            <a:endParaRPr lang="en-GB" sz="2800" dirty="0">
              <a:solidFill>
                <a:srgbClr val="FF0000"/>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2233920" y="3429000"/>
            <a:ext cx="7990152" cy="3177409"/>
          </a:xfrm>
        </p:spPr>
        <p:txBody>
          <a:bodyPr>
            <a:normAutofit/>
          </a:bodyPr>
          <a:lstStyle/>
          <a:p>
            <a:pPr algn="l"/>
            <a:endParaRPr lang="en-GB" b="1" dirty="0"/>
          </a:p>
          <a:p>
            <a:pPr algn="l"/>
            <a:r>
              <a:rPr lang="en-GB" b="1" dirty="0"/>
              <a:t>Programme: Certificate of Higher Education in Health and Social Care</a:t>
            </a:r>
          </a:p>
          <a:p>
            <a:pPr algn="l"/>
            <a:r>
              <a:rPr lang="en-GB" b="1" dirty="0"/>
              <a:t>				</a:t>
            </a:r>
          </a:p>
          <a:p>
            <a:pPr algn="l"/>
            <a:r>
              <a:rPr lang="en-GB" b="1" dirty="0"/>
              <a:t>Lecturer name: Dr </a:t>
            </a:r>
            <a:r>
              <a:rPr lang="en-GB" b="1" dirty="0" err="1"/>
              <a:t>Sadeque</a:t>
            </a:r>
            <a:r>
              <a:rPr lang="en-GB" b="1" dirty="0"/>
              <a:t> Shaikh</a:t>
            </a:r>
            <a:endParaRPr lang="en-GB" b="1" dirty="0">
              <a:solidFill>
                <a:srgbClr val="FF0000"/>
              </a:solidFill>
            </a:endParaRPr>
          </a:p>
          <a:p>
            <a:endParaRPr lang="en-GB" b="1"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10589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41361" y="2249476"/>
            <a:ext cx="9144000" cy="873456"/>
          </a:xfrm>
        </p:spPr>
        <p:txBody>
          <a:bodyPr>
            <a:normAutofit fontScale="90000"/>
          </a:bodyPr>
          <a:lstStyle/>
          <a:p>
            <a:r>
              <a:rPr lang="en-GB" b="1" dirty="0">
                <a:solidFill>
                  <a:schemeClr val="tx2"/>
                </a:solidFill>
              </a:rPr>
              <a:t>Digital skills and Research methods </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3892277582"/>
              </p:ext>
            </p:extLst>
          </p:nvPr>
        </p:nvGraphicFramePr>
        <p:xfrm>
          <a:off x="2059296" y="3572048"/>
          <a:ext cx="8128000" cy="222504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dirty="0"/>
                        <a:t>Student Name</a:t>
                      </a:r>
                    </a:p>
                  </a:txBody>
                  <a:tcPr/>
                </a:tc>
                <a:tc>
                  <a:txBody>
                    <a:bodyPr/>
                    <a:lstStyle/>
                    <a:p>
                      <a:r>
                        <a:rPr lang="en-GB" dirty="0"/>
                        <a:t>Student Number</a:t>
                      </a:r>
                    </a:p>
                  </a:txBody>
                  <a:tcPr/>
                </a:tc>
                <a:extLst>
                  <a:ext uri="{0D108BD9-81ED-4DB2-BD59-A6C34878D82A}">
                    <a16:rowId xmlns:a16="http://schemas.microsoft.com/office/drawing/2014/main" val="10000"/>
                  </a:ext>
                </a:extLst>
              </a:tr>
              <a:tr h="370840">
                <a:tc>
                  <a:txBody>
                    <a:bodyPr/>
                    <a:lstStyle/>
                    <a:p>
                      <a:r>
                        <a:rPr lang="en-US" dirty="0"/>
                        <a:t>D</a:t>
                      </a:r>
                      <a:r>
                        <a:rPr lang="en-GB" dirty="0" err="1"/>
                        <a:t>amilola</a:t>
                      </a:r>
                      <a:r>
                        <a:rPr lang="en-GB" dirty="0"/>
                        <a:t> Michael</a:t>
                      </a:r>
                    </a:p>
                  </a:txBody>
                  <a:tcPr/>
                </a:tc>
                <a:tc>
                  <a:txBody>
                    <a:bodyPr/>
                    <a:lstStyle/>
                    <a:p>
                      <a:r>
                        <a:rPr lang="en-US" dirty="0"/>
                        <a:t>2</a:t>
                      </a:r>
                      <a:r>
                        <a:rPr lang="en-GB" dirty="0"/>
                        <a:t>517545</a:t>
                      </a:r>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a:t>
                      </a:r>
                      <a:r>
                        <a:rPr lang="en-GB" dirty="0" err="1"/>
                        <a:t>biodun</a:t>
                      </a:r>
                      <a:r>
                        <a:rPr lang="en-GB" dirty="0"/>
                        <a:t> </a:t>
                      </a:r>
                      <a:r>
                        <a:rPr lang="en-GB" dirty="0" err="1"/>
                        <a:t>Ojekunle</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2</a:t>
                      </a:r>
                      <a:r>
                        <a:rPr lang="en-GB" dirty="0"/>
                        <a:t>527750</a:t>
                      </a:r>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M</a:t>
                      </a:r>
                      <a:r>
                        <a:rPr lang="en-GB" dirty="0" err="1"/>
                        <a:t>ary</a:t>
                      </a:r>
                      <a:r>
                        <a:rPr lang="en-GB" dirty="0"/>
                        <a:t> </a:t>
                      </a:r>
                      <a:r>
                        <a:rPr lang="en-GB" dirty="0" err="1"/>
                        <a:t>Ugwuala</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2530278</a:t>
                      </a:r>
                      <a:endParaRPr lang="en-GB" dirty="0"/>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a:xfrm>
            <a:off x="1983325" y="407801"/>
            <a:ext cx="7907927" cy="899890"/>
          </a:xfrm>
          <a:solidFill>
            <a:schemeClr val="bg2">
              <a:lumMod val="90000"/>
            </a:schemeClr>
          </a:solidFill>
        </p:spPr>
        <p:txBody>
          <a:bodyPr>
            <a:normAutofit/>
          </a:bodyPr>
          <a:lstStyle/>
          <a:p>
            <a:r>
              <a:rPr lang="en-GB"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a:normAutofit fontScale="85000" lnSpcReduction="20000"/>
          </a:bodyPr>
          <a:lstStyle/>
          <a:p>
            <a:pPr marL="0" indent="0">
              <a:buNone/>
            </a:pPr>
            <a:endParaRPr lang="en-GB" sz="2400" dirty="0"/>
          </a:p>
          <a:p>
            <a:pPr marL="0" indent="0">
              <a:buNone/>
            </a:pPr>
            <a:r>
              <a:rPr lang="en-GB" sz="3200" dirty="0"/>
              <a:t>I acknowledge the use of Grammarly (https://www.grammarly.com/) on </a:t>
            </a:r>
            <a:r>
              <a:rPr lang="en-GB" sz="3200" dirty="0">
                <a:solidFill>
                  <a:srgbClr val="FF0000"/>
                </a:solidFill>
              </a:rPr>
              <a:t>16/03/2026 </a:t>
            </a:r>
            <a:r>
              <a:rPr lang="en-GB" sz="3200" dirty="0"/>
              <a:t>to support to check my work using the prompt(s): </a:t>
            </a:r>
          </a:p>
          <a:p>
            <a:pPr marL="0" indent="0">
              <a:buNone/>
            </a:pPr>
            <a:endParaRPr lang="en-GB" sz="3200" dirty="0"/>
          </a:p>
          <a:p>
            <a:pPr marL="514350" indent="-514350">
              <a:buAutoNum type="arabicPeriod"/>
            </a:pPr>
            <a:r>
              <a:rPr lang="en-GB" sz="3200" dirty="0"/>
              <a:t>Please check the following text for readability, grammar and syntax. </a:t>
            </a:r>
          </a:p>
          <a:p>
            <a:pPr marL="0" indent="0">
              <a:buNone/>
            </a:pPr>
            <a:endParaRPr lang="en-GB" sz="3200" dirty="0"/>
          </a:p>
          <a:p>
            <a:pPr marL="0" indent="0">
              <a:buNone/>
            </a:pPr>
            <a:r>
              <a:rPr lang="en-GB" sz="3200" dirty="0"/>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87" name="Rectangle 186">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89" name="Group 188">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90"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91"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92"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93"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94"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95"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96"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7"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98"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9"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0"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1"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03" name="Group 202">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04"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05"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06"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07"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08"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09"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10"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211"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212"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13"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4"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15"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p:cNvSpPr>
            <a:spLocks noGrp="1"/>
          </p:cNvSpPr>
          <p:nvPr>
            <p:ph type="title"/>
          </p:nvPr>
        </p:nvSpPr>
        <p:spPr>
          <a:xfrm>
            <a:off x="6793213" y="183796"/>
            <a:ext cx="2076207" cy="655823"/>
          </a:xfrm>
        </p:spPr>
        <p:txBody>
          <a:bodyPr>
            <a:normAutofit/>
          </a:bodyPr>
          <a:lstStyle/>
          <a:p>
            <a:r>
              <a:rPr lang="en-GB" b="1" dirty="0"/>
              <a:t>Content</a:t>
            </a:r>
          </a:p>
        </p:txBody>
      </p:sp>
      <p:sp>
        <p:nvSpPr>
          <p:cNvPr id="217" name="Rectangle 216">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9"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183" name="Picture 182" descr="Green dialogue boxes">
            <a:extLst>
              <a:ext uri="{FF2B5EF4-FFF2-40B4-BE49-F238E27FC236}">
                <a16:creationId xmlns:a16="http://schemas.microsoft.com/office/drawing/2014/main" id="{15207AFD-E0E9-3A5E-A3C9-3C663D3DF531}"/>
              </a:ext>
            </a:extLst>
          </p:cNvPr>
          <p:cNvPicPr>
            <a:picLocks noChangeAspect="1"/>
          </p:cNvPicPr>
          <p:nvPr/>
        </p:nvPicPr>
        <p:blipFill>
          <a:blip r:embed="rId2"/>
          <a:srcRect l="18734" r="24564" b="2"/>
          <a:stretch>
            <a:fillRect/>
          </a:stretch>
        </p:blipFill>
        <p:spPr>
          <a:xfrm>
            <a:off x="-1555" y="1731"/>
            <a:ext cx="4671091" cy="6858000"/>
          </a:xfrm>
          <a:prstGeom prst="rect">
            <a:avLst/>
          </a:prstGeom>
        </p:spPr>
      </p:pic>
      <p:sp>
        <p:nvSpPr>
          <p:cNvPr id="46" name="Content Placeholder 2"/>
          <p:cNvSpPr>
            <a:spLocks noGrp="1"/>
          </p:cNvSpPr>
          <p:nvPr>
            <p:ph idx="1"/>
          </p:nvPr>
        </p:nvSpPr>
        <p:spPr>
          <a:xfrm>
            <a:off x="6017196" y="927214"/>
            <a:ext cx="6037151" cy="5746990"/>
          </a:xfrm>
        </p:spPr>
        <p:txBody>
          <a:bodyPr>
            <a:normAutofit/>
          </a:bodyPr>
          <a:lstStyle/>
          <a:p>
            <a:pPr>
              <a:lnSpc>
                <a:spcPct val="90000"/>
              </a:lnSpc>
              <a:buFont typeface="Wingdings" panose="05000000000000000000" pitchFamily="2" charset="2"/>
              <a:buChar char="q"/>
            </a:pPr>
            <a:r>
              <a:rPr lang="en-GB" sz="1400" b="1" dirty="0"/>
              <a:t>Introduction - Explanation of the chosen MS 365 application</a:t>
            </a:r>
          </a:p>
          <a:p>
            <a:pPr>
              <a:lnSpc>
                <a:spcPct val="90000"/>
              </a:lnSpc>
              <a:buFont typeface="Wingdings" panose="05000000000000000000" pitchFamily="2" charset="2"/>
              <a:buChar char="q"/>
            </a:pPr>
            <a:r>
              <a:rPr lang="en-GB" sz="1400" b="1" dirty="0"/>
              <a:t>Communication and collaboration tool</a:t>
            </a:r>
          </a:p>
          <a:p>
            <a:pPr>
              <a:lnSpc>
                <a:spcPct val="90000"/>
              </a:lnSpc>
              <a:buFont typeface="Wingdings" panose="05000000000000000000" pitchFamily="2" charset="2"/>
              <a:buChar char="q"/>
            </a:pPr>
            <a:r>
              <a:rPr lang="en-GB" sz="1400" b="1" dirty="0"/>
              <a:t>MS word</a:t>
            </a:r>
          </a:p>
          <a:p>
            <a:pPr>
              <a:lnSpc>
                <a:spcPct val="90000"/>
              </a:lnSpc>
              <a:buFont typeface="Wingdings" panose="05000000000000000000" pitchFamily="2" charset="2"/>
              <a:buChar char="q"/>
            </a:pPr>
            <a:r>
              <a:rPr lang="en-GB" sz="1400" b="1" dirty="0"/>
              <a:t>Current Method before MS 365</a:t>
            </a:r>
          </a:p>
          <a:p>
            <a:pPr>
              <a:lnSpc>
                <a:spcPct val="90000"/>
              </a:lnSpc>
              <a:buFont typeface="Wingdings" panose="05000000000000000000" pitchFamily="2" charset="2"/>
              <a:buChar char="q"/>
            </a:pPr>
            <a:r>
              <a:rPr lang="en-GB" sz="1400" b="1" dirty="0"/>
              <a:t>How word improves work at Greenfield</a:t>
            </a:r>
          </a:p>
          <a:p>
            <a:pPr>
              <a:lnSpc>
                <a:spcPct val="90000"/>
              </a:lnSpc>
              <a:buFont typeface="Wingdings" panose="05000000000000000000" pitchFamily="2" charset="2"/>
              <a:buChar char="q"/>
            </a:pPr>
            <a:r>
              <a:rPr lang="en-GB" sz="1400" b="1" dirty="0"/>
              <a:t>Evaluation of the chosen communication or collaboration tool</a:t>
            </a:r>
          </a:p>
          <a:p>
            <a:pPr>
              <a:lnSpc>
                <a:spcPct val="90000"/>
              </a:lnSpc>
              <a:buFont typeface="Wingdings" panose="05000000000000000000" pitchFamily="2" charset="2"/>
              <a:buChar char="q"/>
            </a:pPr>
            <a:r>
              <a:rPr lang="en-GB" sz="1400" b="1" dirty="0"/>
              <a:t>Benefits and Limitations within Greenfield Homecare Agency</a:t>
            </a:r>
          </a:p>
          <a:p>
            <a:pPr>
              <a:lnSpc>
                <a:spcPct val="90000"/>
              </a:lnSpc>
              <a:buFont typeface="Wingdings" panose="05000000000000000000" pitchFamily="2" charset="2"/>
              <a:buChar char="q"/>
            </a:pPr>
            <a:r>
              <a:rPr lang="en-GB" sz="1400" b="1" dirty="0"/>
              <a:t>MS Teams</a:t>
            </a:r>
          </a:p>
          <a:p>
            <a:pPr>
              <a:lnSpc>
                <a:spcPct val="90000"/>
              </a:lnSpc>
              <a:buFont typeface="Wingdings" panose="05000000000000000000" pitchFamily="2" charset="2"/>
              <a:buChar char="q"/>
            </a:pPr>
            <a:r>
              <a:rPr lang="en-GB" sz="1400" b="1" dirty="0"/>
              <a:t>Advantages and limitation of MS teams</a:t>
            </a:r>
          </a:p>
          <a:p>
            <a:pPr>
              <a:lnSpc>
                <a:spcPct val="90000"/>
              </a:lnSpc>
              <a:buFont typeface="Wingdings" panose="05000000000000000000" pitchFamily="2" charset="2"/>
              <a:buChar char="q"/>
            </a:pPr>
            <a:r>
              <a:rPr lang="en-GB" sz="1400" b="1" dirty="0"/>
              <a:t>Digital Safety</a:t>
            </a:r>
          </a:p>
          <a:p>
            <a:pPr>
              <a:lnSpc>
                <a:spcPct val="90000"/>
              </a:lnSpc>
              <a:buFont typeface="Wingdings" panose="05000000000000000000" pitchFamily="2" charset="2"/>
              <a:buChar char="q"/>
            </a:pPr>
            <a:r>
              <a:rPr lang="en-GB" sz="1400" b="1" dirty="0"/>
              <a:t>Why digital safety is important at greenfield</a:t>
            </a:r>
          </a:p>
          <a:p>
            <a:pPr>
              <a:lnSpc>
                <a:spcPct val="90000"/>
              </a:lnSpc>
              <a:buFont typeface="Wingdings" panose="05000000000000000000" pitchFamily="2" charset="2"/>
              <a:buChar char="q"/>
            </a:pPr>
            <a:r>
              <a:rPr lang="en-GB" sz="1400" b="1" dirty="0"/>
              <a:t>Challenges of digital literacy among Staff</a:t>
            </a:r>
          </a:p>
          <a:p>
            <a:pPr>
              <a:lnSpc>
                <a:spcPct val="90000"/>
              </a:lnSpc>
              <a:buFont typeface="Wingdings" panose="05000000000000000000" pitchFamily="2" charset="2"/>
              <a:buChar char="q"/>
            </a:pPr>
            <a:r>
              <a:rPr lang="en-GB" sz="1400" b="1" dirty="0"/>
              <a:t>Checklist for digital safety practices</a:t>
            </a:r>
          </a:p>
          <a:p>
            <a:pPr>
              <a:lnSpc>
                <a:spcPct val="90000"/>
              </a:lnSpc>
              <a:buFont typeface="Wingdings" panose="05000000000000000000" pitchFamily="2" charset="2"/>
              <a:buChar char="q"/>
            </a:pPr>
            <a:r>
              <a:rPr lang="en-GB" sz="1400" b="1" dirty="0"/>
              <a:t>Digital safety action plan for Greenfield</a:t>
            </a:r>
          </a:p>
          <a:p>
            <a:pPr>
              <a:lnSpc>
                <a:spcPct val="90000"/>
              </a:lnSpc>
              <a:buFont typeface="Wingdings" panose="05000000000000000000" pitchFamily="2" charset="2"/>
              <a:buChar char="q"/>
            </a:pPr>
            <a:r>
              <a:rPr lang="en-GB" sz="1400" b="1" dirty="0"/>
              <a:t>Conclusion</a:t>
            </a:r>
          </a:p>
          <a:p>
            <a:pPr>
              <a:lnSpc>
                <a:spcPct val="90000"/>
              </a:lnSpc>
              <a:buFont typeface="Wingdings" panose="05000000000000000000" pitchFamily="2" charset="2"/>
              <a:buChar char="q"/>
            </a:pPr>
            <a:r>
              <a:rPr lang="en-GB" sz="1400" b="1" dirty="0"/>
              <a:t>Reference</a:t>
            </a:r>
          </a:p>
          <a:p>
            <a:pPr>
              <a:lnSpc>
                <a:spcPct val="90000"/>
              </a:lnSpc>
              <a:buFont typeface="Wingdings" panose="05000000000000000000" pitchFamily="2" charset="2"/>
              <a:buChar char="q"/>
            </a:pPr>
            <a:endParaRPr lang="en-US" sz="1400" b="1" dirty="0"/>
          </a:p>
          <a:p>
            <a:pPr>
              <a:lnSpc>
                <a:spcPct val="90000"/>
              </a:lnSpc>
              <a:buFont typeface="Wingdings" panose="05000000000000000000" pitchFamily="2" charset="2"/>
              <a:buChar char="q"/>
            </a:pPr>
            <a:endParaRPr lang="en-GB" sz="1400" b="1" dirty="0"/>
          </a:p>
          <a:p>
            <a:pPr>
              <a:lnSpc>
                <a:spcPct val="90000"/>
              </a:lnSpc>
              <a:buFont typeface="Wingdings" panose="05000000000000000000" pitchFamily="2" charset="2"/>
              <a:buChar char="q"/>
            </a:pPr>
            <a:endParaRPr lang="en-GB" sz="1400" b="1" dirty="0"/>
          </a:p>
          <a:p>
            <a:pPr>
              <a:lnSpc>
                <a:spcPct val="90000"/>
              </a:lnSpc>
              <a:buFont typeface="Wingdings" panose="05000000000000000000" pitchFamily="2" charset="2"/>
              <a:buChar char="q"/>
            </a:pPr>
            <a:endParaRPr lang="en-GB" sz="1400" b="1" dirty="0"/>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a:xfrm>
            <a:off x="4326193" y="294539"/>
            <a:ext cx="3274142" cy="836171"/>
          </a:xfrm>
          <a:solidFill>
            <a:srgbClr val="92D050"/>
          </a:solidFill>
        </p:spPr>
        <p:txBody>
          <a:bodyPr>
            <a:normAutofit/>
          </a:bodyPr>
          <a:lstStyle/>
          <a:p>
            <a:r>
              <a:rPr lang="en-GB" sz="4000" b="1" dirty="0">
                <a:solidFill>
                  <a:srgbClr val="FFFFFF"/>
                </a:solidFill>
              </a:rPr>
              <a:t>Introduction</a:t>
            </a:r>
          </a:p>
        </p:txBody>
      </p:sp>
      <p:graphicFrame>
        <p:nvGraphicFramePr>
          <p:cNvPr id="28" name="Content Placeholder 2">
            <a:extLst>
              <a:ext uri="{FF2B5EF4-FFF2-40B4-BE49-F238E27FC236}">
                <a16:creationId xmlns:a16="http://schemas.microsoft.com/office/drawing/2014/main" id="{6C4E6743-AC8D-D471-D271-83A8FE83B43E}"/>
              </a:ext>
            </a:extLst>
          </p:cNvPr>
          <p:cNvGraphicFramePr>
            <a:graphicFrameLocks noGrp="1"/>
          </p:cNvGraphicFramePr>
          <p:nvPr>
            <p:ph idx="1"/>
            <p:extLst>
              <p:ext uri="{D42A27DB-BD31-4B8C-83A1-F6EECF244321}">
                <p14:modId xmlns:p14="http://schemas.microsoft.com/office/powerpoint/2010/main" val="890143337"/>
              </p:ext>
            </p:extLst>
          </p:nvPr>
        </p:nvGraphicFramePr>
        <p:xfrm>
          <a:off x="311727" y="1032734"/>
          <a:ext cx="11513128" cy="55307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560439" y="1573161"/>
            <a:ext cx="3578942" cy="2401191"/>
          </a:xfrm>
          <a:solidFill>
            <a:schemeClr val="bg2">
              <a:lumMod val="90000"/>
            </a:schemeClr>
          </a:solidFill>
        </p:spPr>
        <p:txBody>
          <a:bodyPr anchor="b">
            <a:normAutofit/>
          </a:bodyPr>
          <a:lstStyle/>
          <a:p>
            <a:r>
              <a:rPr lang="en-GB" sz="3200" b="1" dirty="0">
                <a:solidFill>
                  <a:schemeClr val="tx1"/>
                </a:solidFill>
              </a:rPr>
              <a:t>Communication and Collaboration tool</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a:xfrm>
            <a:off x="4218709" y="238991"/>
            <a:ext cx="7637318" cy="6442363"/>
          </a:xfrm>
        </p:spPr>
        <p:txBody>
          <a:bodyPr anchor="ctr">
            <a:normAutofit/>
          </a:bodyPr>
          <a:lstStyle/>
          <a:p>
            <a:pPr marL="0" indent="0">
              <a:buNone/>
            </a:pPr>
            <a:endParaRPr lang="en-US" sz="2000" dirty="0"/>
          </a:p>
          <a:p>
            <a:pPr marL="0" indent="0">
              <a:buNone/>
            </a:pPr>
            <a:r>
              <a:rPr lang="en-US" sz="2000" b="1" dirty="0"/>
              <a:t>Rationale for Choosing Microsoft Word</a:t>
            </a:r>
            <a:endParaRPr lang="en-GB" sz="2000" b="1" dirty="0"/>
          </a:p>
          <a:p>
            <a:pPr marL="0" indent="0">
              <a:buNone/>
            </a:pPr>
            <a:r>
              <a:rPr lang="en-US" sz="2000" dirty="0"/>
              <a:t>Microsoft Word was chosen because documentation is a key part of care delivery in Greenfield. staff must record care plans, incident reports, medication updates, and daily notes. Using Word allows staff to standardize documents, use templates, and maintain consistent records across the organization. This improves accuracy and helps staff quickly access important information (McKinsey, 2021).</a:t>
            </a:r>
            <a:endParaRPr lang="en-GB" sz="2000" dirty="0"/>
          </a:p>
          <a:p>
            <a:r>
              <a:rPr lang="en-US" sz="2000" b="1" dirty="0"/>
              <a:t>Rationale for Choosing Microsoft Teams</a:t>
            </a:r>
            <a:endParaRPr lang="en-GB" sz="2000" b="1" dirty="0"/>
          </a:p>
          <a:p>
            <a:pPr marL="0" indent="0">
              <a:buNone/>
            </a:pPr>
            <a:r>
              <a:rPr lang="en-US" sz="2000" dirty="0"/>
              <a:t>Microsoft Teams was chosen because it supports real-time communication between staff working in different locations. Care workers often work in the community and may not be able to return to the office regularly. Teams allows them to send updates, attend virtual meetings, and share important information quickly. This helps Greenfield maintain efficient communication and deliver better coordinated care.</a:t>
            </a:r>
            <a:endParaRPr lang="en-GB" sz="2000" dirty="0"/>
          </a:p>
          <a:p>
            <a:pPr marL="0" indent="0">
              <a:buNone/>
            </a:pPr>
            <a:endParaRPr lang="en-GB" sz="2000" dirty="0"/>
          </a:p>
        </p:txBody>
      </p:sp>
    </p:spTree>
    <p:extLst>
      <p:ext uri="{BB962C8B-B14F-4D97-AF65-F5344CB8AC3E}">
        <p14:creationId xmlns:p14="http://schemas.microsoft.com/office/powerpoint/2010/main" val="477121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C32C2-5A39-51F0-4666-EB32517A4041}"/>
              </a:ext>
            </a:extLst>
          </p:cNvPr>
          <p:cNvSpPr>
            <a:spLocks noGrp="1"/>
          </p:cNvSpPr>
          <p:nvPr>
            <p:ph type="title"/>
          </p:nvPr>
        </p:nvSpPr>
        <p:spPr>
          <a:xfrm>
            <a:off x="1687669" y="624110"/>
            <a:ext cx="4137059" cy="1280890"/>
          </a:xfrm>
        </p:spPr>
        <p:txBody>
          <a:bodyPr>
            <a:normAutofit/>
          </a:bodyPr>
          <a:lstStyle/>
          <a:p>
            <a:r>
              <a:rPr lang="en-US" sz="3200" b="1" dirty="0"/>
              <a:t>MS Word</a:t>
            </a:r>
            <a:endParaRPr lang="en-GB" sz="3200" b="1" dirty="0"/>
          </a:p>
        </p:txBody>
      </p:sp>
      <p:sp>
        <p:nvSpPr>
          <p:cNvPr id="3" name="Content Placeholder 2">
            <a:extLst>
              <a:ext uri="{FF2B5EF4-FFF2-40B4-BE49-F238E27FC236}">
                <a16:creationId xmlns:a16="http://schemas.microsoft.com/office/drawing/2014/main" id="{B68C9B90-FE61-9934-771B-5130478DAB78}"/>
              </a:ext>
            </a:extLst>
          </p:cNvPr>
          <p:cNvSpPr>
            <a:spLocks noGrp="1"/>
          </p:cNvSpPr>
          <p:nvPr>
            <p:ph idx="1"/>
          </p:nvPr>
        </p:nvSpPr>
        <p:spPr>
          <a:xfrm>
            <a:off x="1494503" y="1750142"/>
            <a:ext cx="4330225" cy="3977824"/>
          </a:xfrm>
        </p:spPr>
        <p:txBody>
          <a:bodyPr>
            <a:normAutofit fontScale="92500" lnSpcReduction="10000"/>
          </a:bodyPr>
          <a:lstStyle/>
          <a:p>
            <a:r>
              <a:rPr lang="en-US" sz="2000" dirty="0"/>
              <a:t>Microsoft Word is a Microsoft 365 productivity </a:t>
            </a:r>
            <a:r>
              <a:rPr lang="en-US" sz="2000" dirty="0" err="1"/>
              <a:t>tool.It</a:t>
            </a:r>
            <a:r>
              <a:rPr lang="en-US" sz="2000" dirty="0"/>
              <a:t> is used to create reports, care notes and care plans (Microsoft, 2023).</a:t>
            </a:r>
          </a:p>
          <a:p>
            <a:r>
              <a:rPr lang="en-US" sz="2000" dirty="0">
                <a:solidFill>
                  <a:srgbClr val="000000"/>
                </a:solidFill>
              </a:rPr>
              <a:t>MS Word is generally used to create and edit documents and applications within Microsoft 365. it enable organizations to create reports, care plans, accident and incident report and communication documents in a structured and professional format (Microsoft, 2023).</a:t>
            </a:r>
            <a:endParaRPr lang="en-GB" sz="2000" dirty="0">
              <a:solidFill>
                <a:srgbClr val="000000"/>
              </a:solidFill>
            </a:endParaRPr>
          </a:p>
        </p:txBody>
      </p:sp>
      <p:pic>
        <p:nvPicPr>
          <p:cNvPr id="5" name="Picture 4">
            <a:extLst>
              <a:ext uri="{FF2B5EF4-FFF2-40B4-BE49-F238E27FC236}">
                <a16:creationId xmlns:a16="http://schemas.microsoft.com/office/drawing/2014/main" id="{744C9809-0FDA-8569-4F04-9FCDE931A6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1916" y="1950344"/>
            <a:ext cx="5451627" cy="3052911"/>
          </a:xfrm>
          <a:prstGeom prst="rect">
            <a:avLst/>
          </a:prstGeom>
        </p:spPr>
      </p:pic>
    </p:spTree>
    <p:extLst>
      <p:ext uri="{BB962C8B-B14F-4D97-AF65-F5344CB8AC3E}">
        <p14:creationId xmlns:p14="http://schemas.microsoft.com/office/powerpoint/2010/main" val="2975112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62248-8D1E-E878-7FA0-27242481B471}"/>
              </a:ext>
            </a:extLst>
          </p:cNvPr>
          <p:cNvSpPr>
            <a:spLocks noGrp="1"/>
          </p:cNvSpPr>
          <p:nvPr>
            <p:ph type="title"/>
          </p:nvPr>
        </p:nvSpPr>
        <p:spPr/>
        <p:txBody>
          <a:bodyPr/>
          <a:lstStyle/>
          <a:p>
            <a:r>
              <a:rPr lang="en-US" b="1" dirty="0"/>
              <a:t>Current method before Microsoft 365</a:t>
            </a:r>
            <a:endParaRPr lang="en-GB" b="1" dirty="0"/>
          </a:p>
        </p:txBody>
      </p:sp>
      <p:sp>
        <p:nvSpPr>
          <p:cNvPr id="3" name="Content Placeholder 2">
            <a:extLst>
              <a:ext uri="{FF2B5EF4-FFF2-40B4-BE49-F238E27FC236}">
                <a16:creationId xmlns:a16="http://schemas.microsoft.com/office/drawing/2014/main" id="{BB1E2B38-C0B4-4E2B-4A58-979F8609417D}"/>
              </a:ext>
            </a:extLst>
          </p:cNvPr>
          <p:cNvSpPr>
            <a:spLocks noGrp="1"/>
          </p:cNvSpPr>
          <p:nvPr>
            <p:ph idx="1"/>
          </p:nvPr>
        </p:nvSpPr>
        <p:spPr/>
        <p:txBody>
          <a:bodyPr/>
          <a:lstStyle/>
          <a:p>
            <a:r>
              <a:rPr lang="en-US" dirty="0"/>
              <a:t>Staff  write notes manually</a:t>
            </a:r>
          </a:p>
          <a:p>
            <a:r>
              <a:rPr lang="en-US" dirty="0"/>
              <a:t>Hard copies of forms</a:t>
            </a:r>
          </a:p>
          <a:p>
            <a:r>
              <a:rPr lang="en-US" dirty="0"/>
              <a:t>Log in and out forms</a:t>
            </a:r>
          </a:p>
          <a:p>
            <a:r>
              <a:rPr lang="en-US" dirty="0"/>
              <a:t>Face to face trainings</a:t>
            </a:r>
          </a:p>
          <a:p>
            <a:r>
              <a:rPr lang="en-US" dirty="0"/>
              <a:t>Manual medication request forms</a:t>
            </a:r>
          </a:p>
          <a:p>
            <a:r>
              <a:rPr lang="en-US" dirty="0"/>
              <a:t>Accident and Incident forms</a:t>
            </a:r>
          </a:p>
          <a:p>
            <a:r>
              <a:rPr lang="en-US" dirty="0"/>
              <a:t>Communication book</a:t>
            </a:r>
          </a:p>
          <a:p>
            <a:r>
              <a:rPr lang="en-US" dirty="0"/>
              <a:t>Hard copy </a:t>
            </a:r>
            <a:r>
              <a:rPr lang="en-US" dirty="0" err="1"/>
              <a:t>rota</a:t>
            </a:r>
            <a:r>
              <a:rPr lang="en-US" dirty="0"/>
              <a:t> pasted on notice board</a:t>
            </a:r>
          </a:p>
          <a:p>
            <a:pPr marL="0" indent="0">
              <a:buNone/>
            </a:pPr>
            <a:endParaRPr lang="en-US" dirty="0"/>
          </a:p>
          <a:p>
            <a:endParaRPr lang="en-US" dirty="0"/>
          </a:p>
          <a:p>
            <a:endParaRPr lang="en-GB" dirty="0"/>
          </a:p>
        </p:txBody>
      </p:sp>
    </p:spTree>
    <p:extLst>
      <p:ext uri="{BB962C8B-B14F-4D97-AF65-F5344CB8AC3E}">
        <p14:creationId xmlns:p14="http://schemas.microsoft.com/office/powerpoint/2010/main" val="2781974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t>How Word Improves Work</a:t>
            </a:r>
          </a:p>
        </p:txBody>
      </p:sp>
      <p:sp>
        <p:nvSpPr>
          <p:cNvPr id="3" name="Content Placeholder 2"/>
          <p:cNvSpPr>
            <a:spLocks noGrp="1"/>
          </p:cNvSpPr>
          <p:nvPr>
            <p:ph idx="1"/>
          </p:nvPr>
        </p:nvSpPr>
        <p:spPr/>
        <p:txBody>
          <a:bodyPr/>
          <a:lstStyle/>
          <a:p>
            <a:r>
              <a:rPr dirty="0"/>
              <a:t>Staff </a:t>
            </a:r>
            <a:r>
              <a:rPr lang="en-US" dirty="0"/>
              <a:t>at Greenfield home care Agency </a:t>
            </a:r>
            <a:r>
              <a:rPr dirty="0"/>
              <a:t>can </a:t>
            </a:r>
            <a:r>
              <a:rPr lang="en-US" dirty="0"/>
              <a:t>now </a:t>
            </a:r>
            <a:r>
              <a:rPr dirty="0"/>
              <a:t>create structured reports quickly.</a:t>
            </a:r>
          </a:p>
          <a:p>
            <a:r>
              <a:rPr dirty="0"/>
              <a:t>Templates can standardize</a:t>
            </a:r>
            <a:r>
              <a:rPr lang="en-US" dirty="0"/>
              <a:t> for</a:t>
            </a:r>
            <a:r>
              <a:rPr dirty="0"/>
              <a:t> documentation</a:t>
            </a:r>
            <a:r>
              <a:rPr lang="en-US" dirty="0"/>
              <a:t> in the service</a:t>
            </a:r>
            <a:r>
              <a:rPr dirty="0"/>
              <a:t>.</a:t>
            </a:r>
          </a:p>
          <a:p>
            <a:r>
              <a:rPr dirty="0"/>
              <a:t>Files can be shared easily </a:t>
            </a:r>
            <a:r>
              <a:rPr lang="en-US" dirty="0"/>
              <a:t>between staff members</a:t>
            </a:r>
            <a:r>
              <a:rPr dirty="0"/>
              <a:t>(McKinsey, 2021).</a:t>
            </a:r>
            <a:endParaRPr lang="en-US" dirty="0"/>
          </a:p>
          <a:p>
            <a:r>
              <a:rPr lang="en-GB" dirty="0"/>
              <a:t>It has made documentation more effective and easier</a:t>
            </a:r>
          </a:p>
          <a:p>
            <a:r>
              <a:rPr lang="en-GB" dirty="0"/>
              <a:t>Forms are now online and easily assessable to staff</a:t>
            </a:r>
          </a:p>
          <a:p>
            <a:r>
              <a:rPr lang="en-GB" dirty="0"/>
              <a:t>Staff can easily edit forms on Ms word</a:t>
            </a:r>
          </a:p>
          <a:p>
            <a:r>
              <a:rPr lang="en-US" dirty="0"/>
              <a:t>Accident and Incident forms are now digital, making it easy to report </a:t>
            </a:r>
            <a:endParaRPr lang="en-GB" dirty="0"/>
          </a:p>
          <a:p>
            <a:endParaRPr lang="en-US" dirty="0"/>
          </a:p>
          <a:p>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7370" y="228792"/>
            <a:ext cx="3650279" cy="1867618"/>
          </a:xfrm>
        </p:spPr>
        <p:txBody>
          <a:bodyPr>
            <a:normAutofit/>
          </a:bodyPr>
          <a:lstStyle/>
          <a:p>
            <a:pPr>
              <a:lnSpc>
                <a:spcPct val="90000"/>
              </a:lnSpc>
            </a:pPr>
            <a:br>
              <a:rPr lang="en-GB" sz="1700" b="1" dirty="0"/>
            </a:br>
            <a:r>
              <a:rPr lang="en-GB" sz="1700" b="1" dirty="0"/>
              <a:t>Benefits and Limitations of Ms Word within Greenfield Care Home and Limitations</a:t>
            </a:r>
            <a:br>
              <a:rPr lang="en-GB" sz="1700" b="1" dirty="0"/>
            </a:br>
            <a:endParaRPr lang="en-GB" sz="1700" b="1" dirty="0"/>
          </a:p>
        </p:txBody>
      </p:sp>
      <p:sp>
        <p:nvSpPr>
          <p:cNvPr id="11" name="Rectangle 10">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649225" y="2133600"/>
            <a:ext cx="3650278" cy="3759253"/>
          </a:xfrm>
        </p:spPr>
        <p:txBody>
          <a:bodyPr>
            <a:normAutofit/>
          </a:bodyPr>
          <a:lstStyle/>
          <a:p>
            <a:pPr marL="0" indent="0">
              <a:buNone/>
            </a:pPr>
            <a:endParaRPr lang="en-GB" dirty="0"/>
          </a:p>
          <a:p>
            <a:pPr marL="0" indent="0">
              <a:buNone/>
            </a:pPr>
            <a:endParaRPr lang="en-GB" dirty="0"/>
          </a:p>
        </p:txBody>
      </p:sp>
      <p:sp>
        <p:nvSpPr>
          <p:cNvPr id="13"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2697084389"/>
              </p:ext>
            </p:extLst>
          </p:nvPr>
        </p:nvGraphicFramePr>
        <p:xfrm>
          <a:off x="3067665" y="1473798"/>
          <a:ext cx="8830293" cy="5014626"/>
        </p:xfrm>
        <a:graphic>
          <a:graphicData uri="http://schemas.openxmlformats.org/drawingml/2006/table">
            <a:tbl>
              <a:tblPr firstRow="1" bandRow="1">
                <a:tableStyleId>{93296810-A885-4BE3-A3E7-6D5BEEA58F35}</a:tableStyleId>
              </a:tblPr>
              <a:tblGrid>
                <a:gridCol w="4503653">
                  <a:extLst>
                    <a:ext uri="{9D8B030D-6E8A-4147-A177-3AD203B41FA5}">
                      <a16:colId xmlns:a16="http://schemas.microsoft.com/office/drawing/2014/main" val="1607449065"/>
                    </a:ext>
                  </a:extLst>
                </a:gridCol>
                <a:gridCol w="4326640">
                  <a:extLst>
                    <a:ext uri="{9D8B030D-6E8A-4147-A177-3AD203B41FA5}">
                      <a16:colId xmlns:a16="http://schemas.microsoft.com/office/drawing/2014/main" val="443945616"/>
                    </a:ext>
                  </a:extLst>
                </a:gridCol>
              </a:tblGrid>
              <a:tr h="690701">
                <a:tc>
                  <a:txBody>
                    <a:bodyPr/>
                    <a:lstStyle/>
                    <a:p>
                      <a:r>
                        <a:rPr lang="en-GB" sz="1600" b="0" cap="none" spc="0" dirty="0">
                          <a:solidFill>
                            <a:schemeClr val="bg1"/>
                          </a:solidFill>
                        </a:rPr>
                        <a:t>Benefits </a:t>
                      </a:r>
                    </a:p>
                  </a:txBody>
                  <a:tcPr marL="106428" marR="106428" marT="106428" marB="53214" anchor="ctr"/>
                </a:tc>
                <a:tc>
                  <a:txBody>
                    <a:bodyPr/>
                    <a:lstStyle/>
                    <a:p>
                      <a:r>
                        <a:rPr lang="en-GB" sz="1600" b="0" cap="none" spc="0">
                          <a:solidFill>
                            <a:schemeClr val="bg1"/>
                          </a:solidFill>
                        </a:rPr>
                        <a:t>Limitations</a:t>
                      </a:r>
                    </a:p>
                  </a:txBody>
                  <a:tcPr marL="106428" marR="106428" marT="106428" marB="53214" anchor="ctr"/>
                </a:tc>
                <a:extLst>
                  <a:ext uri="{0D108BD9-81ED-4DB2-BD59-A6C34878D82A}">
                    <a16:rowId xmlns:a16="http://schemas.microsoft.com/office/drawing/2014/main" val="831906386"/>
                  </a:ext>
                </a:extLst>
              </a:tr>
              <a:tr h="636316">
                <a:tc>
                  <a:txBody>
                    <a:bodyPr/>
                    <a:lstStyle/>
                    <a:p>
                      <a:r>
                        <a:rPr lang="en-US" sz="1400" kern="1200" cap="none" spc="0">
                          <a:solidFill>
                            <a:schemeClr val="tx1"/>
                          </a:solidFill>
                          <a:effectLst/>
                        </a:rPr>
                        <a:t>Improves accuracy of documentation</a:t>
                      </a:r>
                      <a:endParaRPr lang="en-GB" sz="1400" cap="none" spc="0">
                        <a:solidFill>
                          <a:schemeClr val="tx1"/>
                        </a:solidFill>
                      </a:endParaRPr>
                    </a:p>
                  </a:txBody>
                  <a:tcPr marL="106428" marR="106428" marT="106428" marB="53214"/>
                </a:tc>
                <a:tc>
                  <a:txBody>
                    <a:bodyPr/>
                    <a:lstStyle/>
                    <a:p>
                      <a:pPr>
                        <a:lnSpc>
                          <a:spcPct val="115000"/>
                        </a:lnSpc>
                        <a:spcAft>
                          <a:spcPts val="1000"/>
                        </a:spcAft>
                        <a:buNone/>
                      </a:pPr>
                      <a:r>
                        <a:rPr lang="en-US" sz="1400" cap="none" spc="0">
                          <a:solidFill>
                            <a:schemeClr val="tx1"/>
                          </a:solidFill>
                          <a:effectLst/>
                        </a:rPr>
                        <a:t>Staff require digital skills training</a:t>
                      </a:r>
                      <a:endParaRPr lang="en-GB" sz="1400" cap="none" spc="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79821" marR="79821" marT="106428" marB="0"/>
                </a:tc>
                <a:extLst>
                  <a:ext uri="{0D108BD9-81ED-4DB2-BD59-A6C34878D82A}">
                    <a16:rowId xmlns:a16="http://schemas.microsoft.com/office/drawing/2014/main" val="2882987392"/>
                  </a:ext>
                </a:extLst>
              </a:tr>
              <a:tr h="962629">
                <a:tc>
                  <a:txBody>
                    <a:bodyPr/>
                    <a:lstStyle/>
                    <a:p>
                      <a:r>
                        <a:rPr lang="en-US" sz="1400" kern="1200" cap="none" spc="0">
                          <a:solidFill>
                            <a:schemeClr val="tx1"/>
                          </a:solidFill>
                          <a:effectLst/>
                        </a:rPr>
                        <a:t>Allows use of templates for care plans and reports</a:t>
                      </a:r>
                      <a:endParaRPr lang="en-GB" sz="1400" cap="none" spc="0">
                        <a:solidFill>
                          <a:schemeClr val="tx1"/>
                        </a:solidFill>
                      </a:endParaRPr>
                    </a:p>
                  </a:txBody>
                  <a:tcPr marL="106428" marR="106428" marT="106428" marB="53214"/>
                </a:tc>
                <a:tc>
                  <a:txBody>
                    <a:bodyPr/>
                    <a:lstStyle/>
                    <a:p>
                      <a:r>
                        <a:rPr lang="en-US" sz="1400" kern="1200" cap="none" spc="0">
                          <a:solidFill>
                            <a:schemeClr val="tx1"/>
                          </a:solidFill>
                          <a:effectLst/>
                        </a:rPr>
                        <a:t>Some staff may find technology difficult to use</a:t>
                      </a:r>
                      <a:endParaRPr lang="en-GB" sz="1400" cap="none" spc="0">
                        <a:solidFill>
                          <a:schemeClr val="tx1"/>
                        </a:solidFill>
                      </a:endParaRPr>
                    </a:p>
                  </a:txBody>
                  <a:tcPr marL="106428" marR="106428" marT="106428" marB="53214"/>
                </a:tc>
                <a:extLst>
                  <a:ext uri="{0D108BD9-81ED-4DB2-BD59-A6C34878D82A}">
                    <a16:rowId xmlns:a16="http://schemas.microsoft.com/office/drawing/2014/main" val="3160413561"/>
                  </a:ext>
                </a:extLst>
              </a:tr>
              <a:tr h="962629">
                <a:tc>
                  <a:txBody>
                    <a:bodyPr/>
                    <a:lstStyle/>
                    <a:p>
                      <a:r>
                        <a:rPr lang="en-US" sz="1400" kern="1200" cap="none" spc="0" dirty="0">
                          <a:solidFill>
                            <a:schemeClr val="tx1"/>
                          </a:solidFill>
                          <a:effectLst/>
                        </a:rPr>
                        <a:t>Documents can be edited and updated easily</a:t>
                      </a:r>
                      <a:endParaRPr lang="en-GB" sz="1400" cap="none" spc="0" dirty="0">
                        <a:solidFill>
                          <a:schemeClr val="tx1"/>
                        </a:solidFill>
                      </a:endParaRPr>
                    </a:p>
                  </a:txBody>
                  <a:tcPr marL="106428" marR="106428" marT="106428" marB="53214"/>
                </a:tc>
                <a:tc>
                  <a:txBody>
                    <a:bodyPr/>
                    <a:lstStyle/>
                    <a:p>
                      <a:pPr>
                        <a:lnSpc>
                          <a:spcPct val="115000"/>
                        </a:lnSpc>
                        <a:spcAft>
                          <a:spcPts val="1000"/>
                        </a:spcAft>
                        <a:buNone/>
                      </a:pPr>
                      <a:r>
                        <a:rPr lang="en-US" sz="1400" cap="none" spc="0">
                          <a:solidFill>
                            <a:schemeClr val="tx1"/>
                          </a:solidFill>
                          <a:effectLst/>
                        </a:rPr>
                        <a:t>Incorrect storage could risk data security</a:t>
                      </a:r>
                      <a:endParaRPr lang="en-GB" sz="1400" cap="none" spc="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79821" marR="79821" marT="106428" marB="0"/>
                </a:tc>
                <a:extLst>
                  <a:ext uri="{0D108BD9-81ED-4DB2-BD59-A6C34878D82A}">
                    <a16:rowId xmlns:a16="http://schemas.microsoft.com/office/drawing/2014/main" val="3484592418"/>
                  </a:ext>
                </a:extLst>
              </a:tr>
              <a:tr h="962629">
                <a:tc>
                  <a:txBody>
                    <a:bodyPr/>
                    <a:lstStyle/>
                    <a:p>
                      <a:r>
                        <a:rPr lang="en-US" sz="1400" kern="1200" cap="none" spc="0">
                          <a:solidFill>
                            <a:schemeClr val="tx1"/>
                          </a:solidFill>
                          <a:effectLst/>
                        </a:rPr>
                        <a:t>Improves communication through shared documents</a:t>
                      </a:r>
                      <a:endParaRPr lang="en-GB" sz="1400" cap="none" spc="0">
                        <a:solidFill>
                          <a:schemeClr val="tx1"/>
                        </a:solidFill>
                      </a:endParaRPr>
                    </a:p>
                  </a:txBody>
                  <a:tcPr marL="106428" marR="106428" marT="106428" marB="53214"/>
                </a:tc>
                <a:tc>
                  <a:txBody>
                    <a:bodyPr/>
                    <a:lstStyle/>
                    <a:p>
                      <a:pPr>
                        <a:lnSpc>
                          <a:spcPct val="115000"/>
                        </a:lnSpc>
                        <a:spcAft>
                          <a:spcPts val="1000"/>
                        </a:spcAft>
                        <a:buNone/>
                      </a:pPr>
                      <a:r>
                        <a:rPr lang="en-US" sz="1400" cap="none" spc="0">
                          <a:solidFill>
                            <a:schemeClr val="tx1"/>
                          </a:solidFill>
                          <a:effectLst/>
                        </a:rPr>
                        <a:t>Requires access to computers or devices</a:t>
                      </a:r>
                      <a:endParaRPr lang="en-GB" sz="1400" cap="none" spc="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79821" marR="79821" marT="106428" marB="0"/>
                </a:tc>
                <a:extLst>
                  <a:ext uri="{0D108BD9-81ED-4DB2-BD59-A6C34878D82A}">
                    <a16:rowId xmlns:a16="http://schemas.microsoft.com/office/drawing/2014/main" val="247985416"/>
                  </a:ext>
                </a:extLst>
              </a:tr>
              <a:tr h="679823">
                <a:tc>
                  <a:txBody>
                    <a:bodyPr/>
                    <a:lstStyle/>
                    <a:p>
                      <a:r>
                        <a:rPr lang="en-US" sz="1400" dirty="0"/>
                        <a:t>Saves time when writing reports</a:t>
                      </a:r>
                      <a:endParaRPr lang="en-GB" sz="1400" cap="none" spc="0" dirty="0">
                        <a:solidFill>
                          <a:schemeClr val="tx1"/>
                        </a:solidFill>
                      </a:endParaRPr>
                    </a:p>
                  </a:txBody>
                  <a:tcPr marL="106428" marR="106428" marT="106428" marB="53214"/>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400" dirty="0"/>
                        <a:t>Documents must be stored securely (ICO, 2023).</a:t>
                      </a:r>
                    </a:p>
                    <a:p>
                      <a:endParaRPr lang="en-GB" sz="1400" cap="none" spc="0" dirty="0">
                        <a:solidFill>
                          <a:schemeClr val="tx1"/>
                        </a:solidFill>
                      </a:endParaRPr>
                    </a:p>
                  </a:txBody>
                  <a:tcPr marL="106428" marR="106428" marT="106428" marB="53214"/>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01A5F-7383-4D1D-DCD3-62E54B92B9BB}"/>
              </a:ext>
            </a:extLst>
          </p:cNvPr>
          <p:cNvSpPr>
            <a:spLocks noGrp="1"/>
          </p:cNvSpPr>
          <p:nvPr>
            <p:ph type="title"/>
          </p:nvPr>
        </p:nvSpPr>
        <p:spPr>
          <a:xfrm>
            <a:off x="1627632" y="624109"/>
            <a:ext cx="2487168" cy="5614951"/>
          </a:xfrm>
        </p:spPr>
        <p:txBody>
          <a:bodyPr>
            <a:normAutofit/>
          </a:bodyPr>
          <a:lstStyle/>
          <a:p>
            <a:r>
              <a:rPr lang="en-US" sz="3200" dirty="0"/>
              <a:t>MS Teams</a:t>
            </a:r>
            <a:endParaRPr lang="en-GB" sz="3200" dirty="0"/>
          </a:p>
        </p:txBody>
      </p:sp>
      <p:sp>
        <p:nvSpPr>
          <p:cNvPr id="3" name="Content Placeholder 2">
            <a:extLst>
              <a:ext uri="{FF2B5EF4-FFF2-40B4-BE49-F238E27FC236}">
                <a16:creationId xmlns:a16="http://schemas.microsoft.com/office/drawing/2014/main" id="{4A6C0E0C-6C67-BFD5-AF59-225F8800EC92}"/>
              </a:ext>
            </a:extLst>
          </p:cNvPr>
          <p:cNvSpPr>
            <a:spLocks noGrp="1"/>
          </p:cNvSpPr>
          <p:nvPr>
            <p:ph idx="1"/>
          </p:nvPr>
        </p:nvSpPr>
        <p:spPr>
          <a:xfrm>
            <a:off x="4676671" y="909532"/>
            <a:ext cx="6804596" cy="4560954"/>
          </a:xfrm>
        </p:spPr>
        <p:txBody>
          <a:bodyPr>
            <a:normAutofit/>
          </a:bodyPr>
          <a:lstStyle/>
          <a:p>
            <a:r>
              <a:rPr lang="en-US" dirty="0"/>
              <a:t>Microsoft Teams is a collaboration platform within Microsoft 365 that allows staff to communicate through instant messages, video meetings, and file sharing. It is particularly useful for </a:t>
            </a:r>
            <a:r>
              <a:rPr lang="en-US" dirty="0" err="1"/>
              <a:t>organisations</a:t>
            </a:r>
            <a:r>
              <a:rPr lang="en-US" dirty="0"/>
              <a:t> like Greenfield Home Care Agency where staff work in different locations. Teams allows carers in the community to communicate quickly with managers and colleagues, improving coordination of care (NHS Digital, 2022).</a:t>
            </a:r>
            <a:endParaRPr lang="en-GB" dirty="0"/>
          </a:p>
          <a:p>
            <a:endParaRPr lang="en-GB" dirty="0"/>
          </a:p>
        </p:txBody>
      </p:sp>
      <p:pic>
        <p:nvPicPr>
          <p:cNvPr id="5" name="Picture 4">
            <a:extLst>
              <a:ext uri="{FF2B5EF4-FFF2-40B4-BE49-F238E27FC236}">
                <a16:creationId xmlns:a16="http://schemas.microsoft.com/office/drawing/2014/main" id="{48DFA4CD-93F2-DEFA-DAA2-46C80A0BB9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73137" y="3667991"/>
            <a:ext cx="6562625" cy="2924361"/>
          </a:xfrm>
          <a:prstGeom prst="rect">
            <a:avLst/>
          </a:prstGeom>
          <a:ln>
            <a:noFill/>
          </a:ln>
          <a:effectLst>
            <a:softEdge rad="112500"/>
          </a:effectLst>
        </p:spPr>
      </p:pic>
    </p:spTree>
    <p:extLst>
      <p:ext uri="{BB962C8B-B14F-4D97-AF65-F5344CB8AC3E}">
        <p14:creationId xmlns:p14="http://schemas.microsoft.com/office/powerpoint/2010/main" val="16254291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175CD74B-9CE8-4F20-A3E4-A22A7F036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a:xfrm>
            <a:off x="1794897" y="624110"/>
            <a:ext cx="9712998" cy="1280890"/>
          </a:xfrm>
        </p:spPr>
        <p:txBody>
          <a:bodyPr>
            <a:normAutofit/>
          </a:bodyPr>
          <a:lstStyle/>
          <a:p>
            <a:r>
              <a:rPr lang="en-GB" b="1"/>
              <a:t>Advantages and Limitations MS Teams</a:t>
            </a:r>
          </a:p>
        </p:txBody>
      </p:sp>
      <p:sp>
        <p:nvSpPr>
          <p:cNvPr id="7" name="Rectangle 6">
            <a:extLst>
              <a:ext uri="{FF2B5EF4-FFF2-40B4-BE49-F238E27FC236}">
                <a16:creationId xmlns:a16="http://schemas.microsoft.com/office/drawing/2014/main" id="{99C44665-BECF-4482-A00C-E4BE2A87D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1">
            <a:extLst>
              <a:ext uri="{FF2B5EF4-FFF2-40B4-BE49-F238E27FC236}">
                <a16:creationId xmlns:a16="http://schemas.microsoft.com/office/drawing/2014/main" id="{20398C1D-D011-4BA8-AC81-E829677B8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3008367070"/>
              </p:ext>
            </p:extLst>
          </p:nvPr>
        </p:nvGraphicFramePr>
        <p:xfrm>
          <a:off x="1794897" y="2348114"/>
          <a:ext cx="8987405" cy="3718895"/>
        </p:xfrm>
        <a:graphic>
          <a:graphicData uri="http://schemas.openxmlformats.org/drawingml/2006/table">
            <a:tbl>
              <a:tblPr firstRow="1" bandRow="1">
                <a:tableStyleId>{93296810-A885-4BE3-A3E7-6D5BEEA58F35}</a:tableStyleId>
              </a:tblPr>
              <a:tblGrid>
                <a:gridCol w="4468880">
                  <a:extLst>
                    <a:ext uri="{9D8B030D-6E8A-4147-A177-3AD203B41FA5}">
                      <a16:colId xmlns:a16="http://schemas.microsoft.com/office/drawing/2014/main" val="1492186870"/>
                    </a:ext>
                  </a:extLst>
                </a:gridCol>
                <a:gridCol w="4518525">
                  <a:extLst>
                    <a:ext uri="{9D8B030D-6E8A-4147-A177-3AD203B41FA5}">
                      <a16:colId xmlns:a16="http://schemas.microsoft.com/office/drawing/2014/main" val="3245328862"/>
                    </a:ext>
                  </a:extLst>
                </a:gridCol>
              </a:tblGrid>
              <a:tr h="438460">
                <a:tc>
                  <a:txBody>
                    <a:bodyPr/>
                    <a:lstStyle/>
                    <a:p>
                      <a:r>
                        <a:rPr lang="en-GB" sz="2000"/>
                        <a:t>Advantages </a:t>
                      </a:r>
                    </a:p>
                  </a:txBody>
                  <a:tcPr marL="98486" marR="98486" marT="49243" marB="49243"/>
                </a:tc>
                <a:tc>
                  <a:txBody>
                    <a:bodyPr/>
                    <a:lstStyle/>
                    <a:p>
                      <a:r>
                        <a:rPr lang="en-GB" sz="2000"/>
                        <a:t>Disadvantages</a:t>
                      </a:r>
                    </a:p>
                  </a:txBody>
                  <a:tcPr marL="98486" marR="98486" marT="49243" marB="49243"/>
                </a:tc>
                <a:extLst>
                  <a:ext uri="{0D108BD9-81ED-4DB2-BD59-A6C34878D82A}">
                    <a16:rowId xmlns:a16="http://schemas.microsoft.com/office/drawing/2014/main" val="2184396433"/>
                  </a:ext>
                </a:extLst>
              </a:tr>
              <a:tr h="702849">
                <a:tc>
                  <a:txBody>
                    <a:bodyPr/>
                    <a:lstStyle/>
                    <a:p>
                      <a:pPr>
                        <a:lnSpc>
                          <a:spcPct val="115000"/>
                        </a:lnSpc>
                        <a:spcAft>
                          <a:spcPts val="1000"/>
                        </a:spcAft>
                        <a:buNone/>
                      </a:pPr>
                      <a:r>
                        <a:rPr lang="en-US" sz="2000">
                          <a:effectLst/>
                        </a:rPr>
                        <a:t>Improves communication between carers and office staff</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73865" marR="73865" marT="0" marB="0"/>
                </a:tc>
                <a:tc>
                  <a:txBody>
                    <a:bodyPr/>
                    <a:lstStyle/>
                    <a:p>
                      <a:pPr>
                        <a:lnSpc>
                          <a:spcPct val="115000"/>
                        </a:lnSpc>
                        <a:spcAft>
                          <a:spcPts val="1000"/>
                        </a:spcAft>
                        <a:buNone/>
                      </a:pPr>
                      <a:r>
                        <a:rPr lang="en-US" sz="2000">
                          <a:effectLst/>
                        </a:rPr>
                        <a:t>Requires internet connection</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73865" marR="73865" marT="0" marB="0"/>
                </a:tc>
                <a:extLst>
                  <a:ext uri="{0D108BD9-81ED-4DB2-BD59-A6C34878D82A}">
                    <a16:rowId xmlns:a16="http://schemas.microsoft.com/office/drawing/2014/main" val="1929977270"/>
                  </a:ext>
                </a:extLst>
              </a:tr>
              <a:tr h="702849">
                <a:tc>
                  <a:txBody>
                    <a:bodyPr/>
                    <a:lstStyle/>
                    <a:p>
                      <a:pPr>
                        <a:lnSpc>
                          <a:spcPct val="115000"/>
                        </a:lnSpc>
                        <a:spcAft>
                          <a:spcPts val="1000"/>
                        </a:spcAft>
                        <a:buNone/>
                      </a:pPr>
                      <a:r>
                        <a:rPr lang="en-US" sz="2000">
                          <a:effectLst/>
                        </a:rPr>
                        <a:t>Supports video meetings and remote discussions</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73865" marR="73865" marT="0" marB="0"/>
                </a:tc>
                <a:tc>
                  <a:txBody>
                    <a:bodyPr/>
                    <a:lstStyle/>
                    <a:p>
                      <a:pPr>
                        <a:lnSpc>
                          <a:spcPct val="115000"/>
                        </a:lnSpc>
                        <a:spcAft>
                          <a:spcPts val="1000"/>
                        </a:spcAft>
                        <a:buNone/>
                      </a:pPr>
                      <a:r>
                        <a:rPr lang="en-US" sz="2000">
                          <a:effectLst/>
                        </a:rPr>
                        <a:t>Staff may need training</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73865" marR="73865" marT="0" marB="0"/>
                </a:tc>
                <a:extLst>
                  <a:ext uri="{0D108BD9-81ED-4DB2-BD59-A6C34878D82A}">
                    <a16:rowId xmlns:a16="http://schemas.microsoft.com/office/drawing/2014/main" val="1856759452"/>
                  </a:ext>
                </a:extLst>
              </a:tr>
              <a:tr h="702849">
                <a:tc>
                  <a:txBody>
                    <a:bodyPr/>
                    <a:lstStyle/>
                    <a:p>
                      <a:pPr>
                        <a:lnSpc>
                          <a:spcPct val="115000"/>
                        </a:lnSpc>
                        <a:spcAft>
                          <a:spcPts val="1000"/>
                        </a:spcAft>
                        <a:buNone/>
                      </a:pPr>
                      <a:r>
                        <a:rPr lang="en-US" sz="2000">
                          <a:effectLst/>
                        </a:rPr>
                        <a:t>Allows sharing of documents and updates instantly</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73865" marR="73865" marT="0" marB="0"/>
                </a:tc>
                <a:tc>
                  <a:txBody>
                    <a:bodyPr/>
                    <a:lstStyle/>
                    <a:p>
                      <a:pPr>
                        <a:lnSpc>
                          <a:spcPct val="115000"/>
                        </a:lnSpc>
                        <a:spcAft>
                          <a:spcPts val="1000"/>
                        </a:spcAft>
                        <a:buNone/>
                      </a:pPr>
                      <a:r>
                        <a:rPr lang="en-US" sz="2000">
                          <a:effectLst/>
                        </a:rPr>
                        <a:t>Too many messages may cause information overload</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73865" marR="73865" marT="0" marB="0"/>
                </a:tc>
                <a:extLst>
                  <a:ext uri="{0D108BD9-81ED-4DB2-BD59-A6C34878D82A}">
                    <a16:rowId xmlns:a16="http://schemas.microsoft.com/office/drawing/2014/main" val="1715959377"/>
                  </a:ext>
                </a:extLst>
              </a:tr>
              <a:tr h="355727">
                <a:tc>
                  <a:txBody>
                    <a:bodyPr/>
                    <a:lstStyle/>
                    <a:p>
                      <a:pPr>
                        <a:lnSpc>
                          <a:spcPct val="115000"/>
                        </a:lnSpc>
                        <a:spcAft>
                          <a:spcPts val="1000"/>
                        </a:spcAft>
                        <a:buNone/>
                      </a:pPr>
                      <a:r>
                        <a:rPr lang="en-US" sz="2000">
                          <a:effectLst/>
                        </a:rPr>
                        <a:t>Improves teamwork and collaboration</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73865" marR="73865" marT="0" marB="0"/>
                </a:tc>
                <a:tc>
                  <a:txBody>
                    <a:bodyPr/>
                    <a:lstStyle/>
                    <a:p>
                      <a:pPr>
                        <a:lnSpc>
                          <a:spcPct val="115000"/>
                        </a:lnSpc>
                        <a:spcAft>
                          <a:spcPts val="1000"/>
                        </a:spcAft>
                        <a:buNone/>
                      </a:pPr>
                      <a:r>
                        <a:rPr lang="en-US" sz="2000">
                          <a:effectLst/>
                        </a:rPr>
                        <a:t>Some staff may resist new technology</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73865" marR="73865" marT="0" marB="0"/>
                </a:tc>
                <a:extLst>
                  <a:ext uri="{0D108BD9-81ED-4DB2-BD59-A6C34878D82A}">
                    <a16:rowId xmlns:a16="http://schemas.microsoft.com/office/drawing/2014/main" val="10004"/>
                  </a:ext>
                </a:extLst>
              </a:tr>
              <a:tr h="500947">
                <a:tc>
                  <a:txBody>
                    <a:bodyPr/>
                    <a:lstStyle/>
                    <a:p>
                      <a:endParaRPr lang="en-GB" sz="2000"/>
                    </a:p>
                  </a:txBody>
                  <a:tcPr marL="98486" marR="98486" marT="49243" marB="49243"/>
                </a:tc>
                <a:tc>
                  <a:txBody>
                    <a:bodyPr/>
                    <a:lstStyle/>
                    <a:p>
                      <a:endParaRPr lang="en-GB" sz="2000"/>
                    </a:p>
                  </a:txBody>
                  <a:tcPr marL="98486" marR="98486" marT="49243" marB="49243"/>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a:xfrm>
            <a:off x="2592925" y="624110"/>
            <a:ext cx="8911687" cy="1280890"/>
          </a:xfrm>
        </p:spPr>
        <p:txBody>
          <a:bodyPr>
            <a:normAutofit/>
          </a:bodyPr>
          <a:lstStyle/>
          <a:p>
            <a:r>
              <a:rPr lang="en-GB" b="1" dirty="0">
                <a:solidFill>
                  <a:srgbClr val="00B050"/>
                </a:solidFill>
              </a:rPr>
              <a:t>Digital Safety</a:t>
            </a:r>
          </a:p>
        </p:txBody>
      </p:sp>
      <p:sp>
        <p:nvSpPr>
          <p:cNvPr id="16" name="Content Placeholder 3">
            <a:extLst>
              <a:ext uri="{FF2B5EF4-FFF2-40B4-BE49-F238E27FC236}">
                <a16:creationId xmlns:a16="http://schemas.microsoft.com/office/drawing/2014/main" id="{1EF38737-B68B-A648-C519-E0FED5ACE89F}"/>
              </a:ext>
            </a:extLst>
          </p:cNvPr>
          <p:cNvSpPr>
            <a:spLocks noGrp="1"/>
          </p:cNvSpPr>
          <p:nvPr>
            <p:ph idx="1"/>
          </p:nvPr>
        </p:nvSpPr>
        <p:spPr>
          <a:xfrm>
            <a:off x="2589212" y="2125362"/>
            <a:ext cx="5835121" cy="3785860"/>
          </a:xfrm>
        </p:spPr>
        <p:txBody>
          <a:bodyPr>
            <a:normAutofit lnSpcReduction="10000"/>
          </a:bodyPr>
          <a:lstStyle/>
          <a:p>
            <a:pPr marL="0" indent="0">
              <a:buNone/>
            </a:pPr>
            <a:r>
              <a:rPr lang="en-GB" sz="1700" b="1" dirty="0"/>
              <a:t>What is Digital Safety?</a:t>
            </a:r>
            <a:endParaRPr lang="en-GB" sz="1700" dirty="0"/>
          </a:p>
          <a:p>
            <a:r>
              <a:rPr lang="en-GB" sz="1700" b="1" dirty="0"/>
              <a:t>Digital safety</a:t>
            </a:r>
            <a:r>
              <a:rPr lang="en-GB" sz="1700" dirty="0"/>
              <a:t> means protecting yourself, your personal information, and your devices(computers, smartphones, and other digital technologies) when using the internet</a:t>
            </a:r>
          </a:p>
          <a:p>
            <a:pPr marL="0" indent="0">
              <a:buNone/>
            </a:pPr>
            <a:r>
              <a:rPr lang="en-GB" sz="1700" dirty="0"/>
              <a:t>In </a:t>
            </a:r>
            <a:r>
              <a:rPr lang="en-GB" sz="1700" b="1" dirty="0"/>
              <a:t>Greenfield Home Care Agency</a:t>
            </a:r>
            <a:r>
              <a:rPr lang="en-GB" sz="1700" dirty="0"/>
              <a:t>, digital safety means protecting:</a:t>
            </a:r>
          </a:p>
          <a:p>
            <a:pPr lvl="0"/>
            <a:r>
              <a:rPr lang="en-GB" sz="1700" dirty="0"/>
              <a:t>Service users’ personal and medical information</a:t>
            </a:r>
          </a:p>
          <a:p>
            <a:pPr lvl="0"/>
            <a:r>
              <a:rPr lang="en-GB" sz="1700" dirty="0"/>
              <a:t>Records and personal </a:t>
            </a:r>
            <a:r>
              <a:rPr lang="en-GB" sz="1700" dirty="0" err="1"/>
              <a:t>informatition</a:t>
            </a:r>
            <a:r>
              <a:rPr lang="en-GB" sz="1700" dirty="0"/>
              <a:t> of Staff</a:t>
            </a:r>
          </a:p>
          <a:p>
            <a:pPr lvl="0"/>
            <a:r>
              <a:rPr lang="en-GB" sz="1700" dirty="0"/>
              <a:t>Care plans, support plans and assessments</a:t>
            </a:r>
          </a:p>
          <a:p>
            <a:pPr lvl="0"/>
            <a:r>
              <a:rPr lang="en-GB" sz="1700" dirty="0"/>
              <a:t>Organisation’s financial and business Plan and data</a:t>
            </a:r>
          </a:p>
          <a:p>
            <a:pPr marL="0" indent="0">
              <a:buNone/>
            </a:pPr>
            <a:endParaRPr lang="en-GB" sz="1700" dirty="0"/>
          </a:p>
        </p:txBody>
      </p:sp>
      <p:pic>
        <p:nvPicPr>
          <p:cNvPr id="8" name="Graphic 7" descr="Laptop">
            <a:extLst>
              <a:ext uri="{FF2B5EF4-FFF2-40B4-BE49-F238E27FC236}">
                <a16:creationId xmlns:a16="http://schemas.microsoft.com/office/drawing/2014/main" id="{9988C7CE-E188-0264-FE9D-A8968AC5F6F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631452" y="2561913"/>
            <a:ext cx="2873159" cy="2873159"/>
          </a:xfrm>
          <a:prstGeom prst="rect">
            <a:avLst/>
          </a:prstGeom>
        </p:spPr>
      </p:pic>
    </p:spTree>
    <p:extLst>
      <p:ext uri="{BB962C8B-B14F-4D97-AF65-F5344CB8AC3E}">
        <p14:creationId xmlns:p14="http://schemas.microsoft.com/office/powerpoint/2010/main" val="2637146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67A79-DCEF-7F2F-B218-C0D40127BFAA}"/>
              </a:ext>
            </a:extLst>
          </p:cNvPr>
          <p:cNvSpPr>
            <a:spLocks noGrp="1"/>
          </p:cNvSpPr>
          <p:nvPr>
            <p:ph type="title"/>
          </p:nvPr>
        </p:nvSpPr>
        <p:spPr>
          <a:solidFill>
            <a:srgbClr val="92D050"/>
          </a:solidFill>
        </p:spPr>
        <p:txBody>
          <a:bodyPr>
            <a:normAutofit fontScale="90000"/>
          </a:bodyPr>
          <a:lstStyle/>
          <a:p>
            <a:r>
              <a:rPr lang="en-GB" b="1" dirty="0">
                <a:solidFill>
                  <a:schemeClr val="bg1"/>
                </a:solidFill>
              </a:rPr>
              <a:t>Why Digital Literacy is Important in Greenfield Home Care</a:t>
            </a:r>
            <a:br>
              <a:rPr lang="en-GB" dirty="0"/>
            </a:br>
            <a:endParaRPr lang="en-GB" dirty="0"/>
          </a:p>
        </p:txBody>
      </p:sp>
      <p:sp>
        <p:nvSpPr>
          <p:cNvPr id="3" name="Content Placeholder 2">
            <a:extLst>
              <a:ext uri="{FF2B5EF4-FFF2-40B4-BE49-F238E27FC236}">
                <a16:creationId xmlns:a16="http://schemas.microsoft.com/office/drawing/2014/main" id="{7190FC47-1549-1B57-FA7C-434436C3F29C}"/>
              </a:ext>
            </a:extLst>
          </p:cNvPr>
          <p:cNvSpPr>
            <a:spLocks noGrp="1"/>
          </p:cNvSpPr>
          <p:nvPr>
            <p:ph idx="1"/>
          </p:nvPr>
        </p:nvSpPr>
        <p:spPr/>
        <p:txBody>
          <a:bodyPr>
            <a:normAutofit fontScale="77500" lnSpcReduction="20000"/>
          </a:bodyPr>
          <a:lstStyle/>
          <a:p>
            <a:pPr marL="0" indent="0">
              <a:buNone/>
            </a:pPr>
            <a:r>
              <a:rPr lang="en-GB" b="1" dirty="0"/>
              <a:t>Digital literacy</a:t>
            </a:r>
            <a:r>
              <a:rPr lang="en-GB" dirty="0"/>
              <a:t> mean having the skills knowledge and ability to use digital tools confidently and safely</a:t>
            </a:r>
          </a:p>
          <a:p>
            <a:pPr marL="0" indent="0">
              <a:buNone/>
            </a:pPr>
            <a:r>
              <a:rPr lang="en-GB" dirty="0"/>
              <a:t>At Greenfield, staff use </a:t>
            </a:r>
            <a:r>
              <a:rPr lang="en-GB" b="1" dirty="0"/>
              <a:t>Microsoft 365</a:t>
            </a:r>
            <a:r>
              <a:rPr lang="en-GB" dirty="0"/>
              <a:t> for:</a:t>
            </a:r>
          </a:p>
          <a:p>
            <a:pPr lvl="0"/>
            <a:r>
              <a:rPr lang="en-GB" dirty="0"/>
              <a:t>Scheduling visits</a:t>
            </a:r>
          </a:p>
          <a:p>
            <a:pPr lvl="0"/>
            <a:r>
              <a:rPr lang="en-GB" dirty="0"/>
              <a:t>Communication between colleagues</a:t>
            </a:r>
          </a:p>
          <a:p>
            <a:pPr lvl="0"/>
            <a:r>
              <a:rPr lang="en-GB" dirty="0"/>
              <a:t>Updating care plans and support plans </a:t>
            </a:r>
          </a:p>
          <a:p>
            <a:pPr lvl="0"/>
            <a:r>
              <a:rPr lang="en-GB" dirty="0"/>
              <a:t>Sharing documents</a:t>
            </a:r>
          </a:p>
          <a:p>
            <a:pPr marL="0" lvl="0" indent="0">
              <a:buNone/>
            </a:pPr>
            <a:endParaRPr lang="en-GB" dirty="0"/>
          </a:p>
          <a:p>
            <a:pPr marL="0" indent="0">
              <a:buNone/>
            </a:pPr>
            <a:r>
              <a:rPr lang="en-GB" b="1" dirty="0"/>
              <a:t>If staff lack digital skills, it can affect:</a:t>
            </a:r>
          </a:p>
          <a:p>
            <a:pPr lvl="0"/>
            <a:r>
              <a:rPr lang="en-GB" dirty="0"/>
              <a:t>The quality of Care delivery</a:t>
            </a:r>
          </a:p>
          <a:p>
            <a:pPr lvl="0"/>
            <a:r>
              <a:rPr lang="en-GB" dirty="0"/>
              <a:t>The flow of communication between staff </a:t>
            </a:r>
            <a:r>
              <a:rPr lang="en-GB" dirty="0" err="1"/>
              <a:t>menbers</a:t>
            </a:r>
            <a:endParaRPr lang="en-GB" dirty="0"/>
          </a:p>
          <a:p>
            <a:pPr lvl="0"/>
            <a:r>
              <a:rPr lang="en-GB" dirty="0"/>
              <a:t>Teamwork</a:t>
            </a:r>
          </a:p>
          <a:p>
            <a:pPr lvl="0"/>
            <a:r>
              <a:rPr lang="en-GB" dirty="0"/>
              <a:t>Data protection( GDPR)</a:t>
            </a:r>
          </a:p>
        </p:txBody>
      </p:sp>
    </p:spTree>
    <p:extLst>
      <p:ext uri="{BB962C8B-B14F-4D97-AF65-F5344CB8AC3E}">
        <p14:creationId xmlns:p14="http://schemas.microsoft.com/office/powerpoint/2010/main" val="2348685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E93F50-F012-B487-2610-762BB930149C}"/>
              </a:ext>
            </a:extLst>
          </p:cNvPr>
          <p:cNvSpPr>
            <a:spLocks noGrp="1"/>
          </p:cNvSpPr>
          <p:nvPr>
            <p:ph type="title"/>
          </p:nvPr>
        </p:nvSpPr>
        <p:spPr>
          <a:xfrm>
            <a:off x="1938300" y="628571"/>
            <a:ext cx="8586149" cy="772287"/>
          </a:xfrm>
          <a:solidFill>
            <a:srgbClr val="92D050"/>
          </a:solidFill>
        </p:spPr>
        <p:txBody>
          <a:bodyPr>
            <a:normAutofit fontScale="90000"/>
          </a:bodyPr>
          <a:lstStyle/>
          <a:p>
            <a:r>
              <a:rPr lang="en-US" b="1" dirty="0">
                <a:solidFill>
                  <a:schemeClr val="bg1"/>
                </a:solidFill>
              </a:rPr>
              <a:t>Challenges of Digital Literacy Among Staff</a:t>
            </a:r>
            <a:br>
              <a:rPr lang="en-US" b="1" dirty="0">
                <a:solidFill>
                  <a:schemeClr val="bg1"/>
                </a:solidFill>
              </a:rPr>
            </a:br>
            <a:endParaRPr lang="en-GB" dirty="0">
              <a:solidFill>
                <a:schemeClr val="bg1"/>
              </a:solidFill>
            </a:endParaRPr>
          </a:p>
        </p:txBody>
      </p:sp>
      <p:sp>
        <p:nvSpPr>
          <p:cNvPr id="12" name="Rectangle 11">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0D7FE092-1648-E841-D689-76F0EFF9DBD3}"/>
              </a:ext>
            </a:extLst>
          </p:cNvPr>
          <p:cNvGraphicFramePr>
            <a:graphicFrameLocks noGrp="1"/>
          </p:cNvGraphicFramePr>
          <p:nvPr>
            <p:ph idx="1"/>
            <p:extLst>
              <p:ext uri="{D42A27DB-BD31-4B8C-83A1-F6EECF244321}">
                <p14:modId xmlns:p14="http://schemas.microsoft.com/office/powerpoint/2010/main" val="1824213772"/>
              </p:ext>
            </p:extLst>
          </p:nvPr>
        </p:nvGraphicFramePr>
        <p:xfrm>
          <a:off x="1071716" y="2546339"/>
          <a:ext cx="10638503" cy="41002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1">
            <a:extLst>
              <a:ext uri="{FF2B5EF4-FFF2-40B4-BE49-F238E27FC236}">
                <a16:creationId xmlns:a16="http://schemas.microsoft.com/office/drawing/2014/main" id="{49213F7D-104C-C7FF-A1AE-DA3027F5645E}"/>
              </a:ext>
            </a:extLst>
          </p:cNvPr>
          <p:cNvSpPr txBox="1">
            <a:spLocks/>
          </p:cNvSpPr>
          <p:nvPr/>
        </p:nvSpPr>
        <p:spPr>
          <a:xfrm>
            <a:off x="2124022" y="1587455"/>
            <a:ext cx="7943955" cy="772287"/>
          </a:xfrm>
          <a:prstGeom prst="rect">
            <a:avLst/>
          </a:prstGeom>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1800" b="1" dirty="0"/>
              <a:t>Some staff may face difficulties when using digital systems, including</a:t>
            </a:r>
            <a:r>
              <a:rPr lang="en-US" b="1" dirty="0"/>
              <a:t>:</a:t>
            </a:r>
          </a:p>
          <a:p>
            <a:endParaRPr lang="en-US" b="1" dirty="0"/>
          </a:p>
        </p:txBody>
      </p:sp>
    </p:spTree>
    <p:extLst>
      <p:ext uri="{BB962C8B-B14F-4D97-AF65-F5344CB8AC3E}">
        <p14:creationId xmlns:p14="http://schemas.microsoft.com/office/powerpoint/2010/main" val="2148033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75CD74B-9CE8-4F20-A3E4-A22A7F036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794897" y="624110"/>
            <a:ext cx="9712998" cy="1280890"/>
          </a:xfrm>
        </p:spPr>
        <p:txBody>
          <a:bodyPr>
            <a:normAutofit/>
          </a:bodyPr>
          <a:lstStyle/>
          <a:p>
            <a:r>
              <a:rPr lang="en-GB" b="1"/>
              <a:t>Checklist for Digital Safety</a:t>
            </a:r>
          </a:p>
        </p:txBody>
      </p:sp>
      <p:sp>
        <p:nvSpPr>
          <p:cNvPr id="19" name="Rectangle 18">
            <a:extLst>
              <a:ext uri="{FF2B5EF4-FFF2-40B4-BE49-F238E27FC236}">
                <a16:creationId xmlns:a16="http://schemas.microsoft.com/office/drawing/2014/main" id="{99C44665-BECF-4482-A00C-E4BE2A87D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11">
            <a:extLst>
              <a:ext uri="{FF2B5EF4-FFF2-40B4-BE49-F238E27FC236}">
                <a16:creationId xmlns:a16="http://schemas.microsoft.com/office/drawing/2014/main" id="{20398C1D-D011-4BA8-AC81-E829677B8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12" name="Content Placeholder 6">
            <a:extLst>
              <a:ext uri="{FF2B5EF4-FFF2-40B4-BE49-F238E27FC236}">
                <a16:creationId xmlns:a16="http://schemas.microsoft.com/office/drawing/2014/main" id="{A1C57DFF-4AC4-69FD-BAFE-84FED83A9663}"/>
              </a:ext>
            </a:extLst>
          </p:cNvPr>
          <p:cNvGraphicFramePr>
            <a:graphicFrameLocks noGrp="1"/>
          </p:cNvGraphicFramePr>
          <p:nvPr>
            <p:ph idx="1"/>
            <p:extLst>
              <p:ext uri="{D42A27DB-BD31-4B8C-83A1-F6EECF244321}">
                <p14:modId xmlns:p14="http://schemas.microsoft.com/office/powerpoint/2010/main" val="1411566867"/>
              </p:ext>
            </p:extLst>
          </p:nvPr>
        </p:nvGraphicFramePr>
        <p:xfrm>
          <a:off x="1584339" y="1527465"/>
          <a:ext cx="9378070" cy="4935683"/>
        </p:xfrm>
        <a:graphic>
          <a:graphicData uri="http://schemas.openxmlformats.org/drawingml/2006/table">
            <a:tbl>
              <a:tblPr firstRow="1" firstCol="1" bandRow="1">
                <a:tableStyleId>{93296810-A885-4BE3-A3E7-6D5BEEA58F35}</a:tableStyleId>
              </a:tblPr>
              <a:tblGrid>
                <a:gridCol w="2708984">
                  <a:extLst>
                    <a:ext uri="{9D8B030D-6E8A-4147-A177-3AD203B41FA5}">
                      <a16:colId xmlns:a16="http://schemas.microsoft.com/office/drawing/2014/main" val="102710030"/>
                    </a:ext>
                  </a:extLst>
                </a:gridCol>
                <a:gridCol w="6669086">
                  <a:extLst>
                    <a:ext uri="{9D8B030D-6E8A-4147-A177-3AD203B41FA5}">
                      <a16:colId xmlns:a16="http://schemas.microsoft.com/office/drawing/2014/main" val="3611750585"/>
                    </a:ext>
                  </a:extLst>
                </a:gridCol>
              </a:tblGrid>
              <a:tr h="357455">
                <a:tc>
                  <a:txBody>
                    <a:bodyPr/>
                    <a:lstStyle/>
                    <a:p>
                      <a:pPr>
                        <a:lnSpc>
                          <a:spcPct val="115000"/>
                        </a:lnSpc>
                        <a:spcAft>
                          <a:spcPts val="1000"/>
                        </a:spcAft>
                        <a:buNone/>
                      </a:pPr>
                      <a:r>
                        <a:rPr lang="en-GB" sz="1300">
                          <a:effectLst/>
                        </a:rPr>
                        <a:t>Digital Safety Area</a:t>
                      </a:r>
                      <a:endParaRPr lang="en-GB" sz="1300">
                        <a:effectLst/>
                        <a:latin typeface="Cambria" panose="02040503050406030204" pitchFamily="18" charset="0"/>
                        <a:ea typeface="MS Mincho" panose="02020609040205080304" pitchFamily="49" charset="-128"/>
                        <a:cs typeface="Times New Roman" panose="02020603050405020304" pitchFamily="18" charset="0"/>
                      </a:endParaRPr>
                    </a:p>
                  </a:txBody>
                  <a:tcPr marL="11212" marR="11212" marT="11212" marB="11212" anchor="ctr"/>
                </a:tc>
                <a:tc>
                  <a:txBody>
                    <a:bodyPr/>
                    <a:lstStyle/>
                    <a:p>
                      <a:pPr>
                        <a:lnSpc>
                          <a:spcPct val="115000"/>
                        </a:lnSpc>
                        <a:spcAft>
                          <a:spcPts val="1000"/>
                        </a:spcAft>
                        <a:buNone/>
                      </a:pPr>
                      <a:r>
                        <a:rPr lang="en-GB" sz="1300">
                          <a:effectLst/>
                        </a:rPr>
                        <a:t>Actions to Implement</a:t>
                      </a:r>
                      <a:endParaRPr lang="en-GB" sz="1300">
                        <a:effectLst/>
                        <a:latin typeface="Cambria" panose="02040503050406030204" pitchFamily="18" charset="0"/>
                        <a:ea typeface="MS Mincho" panose="02020609040205080304" pitchFamily="49" charset="-128"/>
                        <a:cs typeface="Times New Roman" panose="02020603050405020304" pitchFamily="18" charset="0"/>
                      </a:endParaRPr>
                    </a:p>
                  </a:txBody>
                  <a:tcPr marL="11212" marR="11212" marT="11212" marB="11212" anchor="ctr"/>
                </a:tc>
                <a:extLst>
                  <a:ext uri="{0D108BD9-81ED-4DB2-BD59-A6C34878D82A}">
                    <a16:rowId xmlns:a16="http://schemas.microsoft.com/office/drawing/2014/main" val="2636545695"/>
                  </a:ext>
                </a:extLst>
              </a:tr>
              <a:tr h="965828">
                <a:tc>
                  <a:txBody>
                    <a:bodyPr/>
                    <a:lstStyle/>
                    <a:p>
                      <a:pPr>
                        <a:lnSpc>
                          <a:spcPct val="115000"/>
                        </a:lnSpc>
                        <a:spcAft>
                          <a:spcPts val="1000"/>
                        </a:spcAft>
                        <a:buNone/>
                      </a:pPr>
                      <a:r>
                        <a:rPr lang="en-GB" sz="1300" dirty="0">
                          <a:effectLst/>
                        </a:rPr>
                        <a:t>Secure Logins</a:t>
                      </a:r>
                      <a:endParaRPr lang="en-GB" sz="1300" dirty="0">
                        <a:effectLst/>
                        <a:latin typeface="Cambria" panose="02040503050406030204" pitchFamily="18" charset="0"/>
                        <a:ea typeface="MS Mincho" panose="02020609040205080304" pitchFamily="49" charset="-128"/>
                        <a:cs typeface="Times New Roman" panose="02020603050405020304" pitchFamily="18" charset="0"/>
                      </a:endParaRPr>
                    </a:p>
                  </a:txBody>
                  <a:tcPr marL="11212" marR="11212" marT="11212" marB="11212" anchor="ctr"/>
                </a:tc>
                <a:tc>
                  <a:txBody>
                    <a:bodyPr/>
                    <a:lstStyle/>
                    <a:p>
                      <a:pPr>
                        <a:lnSpc>
                          <a:spcPct val="115000"/>
                        </a:lnSpc>
                        <a:spcAft>
                          <a:spcPts val="1000"/>
                        </a:spcAft>
                        <a:buNone/>
                      </a:pPr>
                      <a:r>
                        <a:rPr lang="en-GB" sz="1300" dirty="0">
                          <a:effectLst/>
                        </a:rPr>
                        <a:t>Staff should use strong passwords, enable two-factor authentication, and avoid sharing their login details with others. Devices should </a:t>
                      </a:r>
                      <a:r>
                        <a:rPr lang="en-GB" sz="1300" dirty="0" err="1">
                          <a:effectLst/>
                        </a:rPr>
                        <a:t>aslo</a:t>
                      </a:r>
                      <a:r>
                        <a:rPr lang="en-GB" sz="1300" dirty="0">
                          <a:effectLst/>
                        </a:rPr>
                        <a:t> be locked when not in use.</a:t>
                      </a:r>
                      <a:endParaRPr lang="en-GB" sz="1300" dirty="0">
                        <a:effectLst/>
                        <a:latin typeface="Cambria" panose="02040503050406030204" pitchFamily="18" charset="0"/>
                        <a:ea typeface="MS Mincho" panose="02020609040205080304" pitchFamily="49" charset="-128"/>
                        <a:cs typeface="Times New Roman" panose="02020603050405020304" pitchFamily="18" charset="0"/>
                      </a:endParaRPr>
                    </a:p>
                  </a:txBody>
                  <a:tcPr marL="11212" marR="11212" marT="11212" marB="11212" anchor="ctr"/>
                </a:tc>
                <a:extLst>
                  <a:ext uri="{0D108BD9-81ED-4DB2-BD59-A6C34878D82A}">
                    <a16:rowId xmlns:a16="http://schemas.microsoft.com/office/drawing/2014/main" val="1795685273"/>
                  </a:ext>
                </a:extLst>
              </a:tr>
              <a:tr h="661643">
                <a:tc>
                  <a:txBody>
                    <a:bodyPr/>
                    <a:lstStyle/>
                    <a:p>
                      <a:pPr>
                        <a:lnSpc>
                          <a:spcPct val="115000"/>
                        </a:lnSpc>
                        <a:spcAft>
                          <a:spcPts val="1000"/>
                        </a:spcAft>
                        <a:buNone/>
                      </a:pPr>
                      <a:r>
                        <a:rPr lang="en-GB" sz="1300">
                          <a:effectLst/>
                        </a:rPr>
                        <a:t>Email Safety</a:t>
                      </a:r>
                      <a:endParaRPr lang="en-GB" sz="1300">
                        <a:effectLst/>
                        <a:latin typeface="Cambria" panose="02040503050406030204" pitchFamily="18" charset="0"/>
                        <a:ea typeface="MS Mincho" panose="02020609040205080304" pitchFamily="49" charset="-128"/>
                        <a:cs typeface="Times New Roman" panose="02020603050405020304" pitchFamily="18" charset="0"/>
                      </a:endParaRPr>
                    </a:p>
                  </a:txBody>
                  <a:tcPr marL="11212" marR="11212" marT="11212" marB="11212" anchor="ctr"/>
                </a:tc>
                <a:tc>
                  <a:txBody>
                    <a:bodyPr/>
                    <a:lstStyle/>
                    <a:p>
                      <a:pPr>
                        <a:lnSpc>
                          <a:spcPct val="115000"/>
                        </a:lnSpc>
                        <a:spcAft>
                          <a:spcPts val="1000"/>
                        </a:spcAft>
                        <a:buNone/>
                      </a:pPr>
                      <a:r>
                        <a:rPr lang="en-GB" sz="1300" dirty="0">
                          <a:effectLst/>
                        </a:rPr>
                        <a:t>Staff must be trained so they can recognise phishing emails, avoid clicking links that looks suspicious, and report suspicious messages immediately.</a:t>
                      </a:r>
                      <a:endParaRPr lang="en-GB" sz="1300" dirty="0">
                        <a:effectLst/>
                        <a:latin typeface="Cambria" panose="02040503050406030204" pitchFamily="18" charset="0"/>
                        <a:ea typeface="MS Mincho" panose="02020609040205080304" pitchFamily="49" charset="-128"/>
                        <a:cs typeface="Times New Roman" panose="02020603050405020304" pitchFamily="18" charset="0"/>
                      </a:endParaRPr>
                    </a:p>
                  </a:txBody>
                  <a:tcPr marL="11212" marR="11212" marT="11212" marB="11212" anchor="ctr"/>
                </a:tc>
                <a:extLst>
                  <a:ext uri="{0D108BD9-81ED-4DB2-BD59-A6C34878D82A}">
                    <a16:rowId xmlns:a16="http://schemas.microsoft.com/office/drawing/2014/main" val="3198379790"/>
                  </a:ext>
                </a:extLst>
              </a:tr>
              <a:tr h="965828">
                <a:tc>
                  <a:txBody>
                    <a:bodyPr/>
                    <a:lstStyle/>
                    <a:p>
                      <a:pPr>
                        <a:lnSpc>
                          <a:spcPct val="115000"/>
                        </a:lnSpc>
                        <a:spcAft>
                          <a:spcPts val="1000"/>
                        </a:spcAft>
                        <a:buNone/>
                      </a:pPr>
                      <a:r>
                        <a:rPr lang="en-GB" sz="1300">
                          <a:effectLst/>
                        </a:rPr>
                        <a:t>Safe Document Storage</a:t>
                      </a:r>
                      <a:endParaRPr lang="en-GB" sz="1300">
                        <a:effectLst/>
                        <a:latin typeface="Cambria" panose="02040503050406030204" pitchFamily="18" charset="0"/>
                        <a:ea typeface="MS Mincho" panose="02020609040205080304" pitchFamily="49" charset="-128"/>
                        <a:cs typeface="Times New Roman" panose="02020603050405020304" pitchFamily="18" charset="0"/>
                      </a:endParaRPr>
                    </a:p>
                  </a:txBody>
                  <a:tcPr marL="11212" marR="11212" marT="11212" marB="11212" anchor="ctr"/>
                </a:tc>
                <a:tc>
                  <a:txBody>
                    <a:bodyPr/>
                    <a:lstStyle/>
                    <a:p>
                      <a:pPr>
                        <a:lnSpc>
                          <a:spcPct val="115000"/>
                        </a:lnSpc>
                        <a:spcAft>
                          <a:spcPts val="1000"/>
                        </a:spcAft>
                        <a:buNone/>
                      </a:pPr>
                      <a:r>
                        <a:rPr lang="en-GB" sz="1300" dirty="0">
                          <a:effectLst/>
                        </a:rPr>
                        <a:t>All Clients records and documents must be stored safely in authorised systems such as Microsoft 365 or OneDrive. Backups should also be done regularly</a:t>
                      </a:r>
                      <a:endParaRPr lang="en-GB" sz="1300" dirty="0">
                        <a:effectLst/>
                        <a:latin typeface="Cambria" panose="02040503050406030204" pitchFamily="18" charset="0"/>
                        <a:ea typeface="MS Mincho" panose="02020609040205080304" pitchFamily="49" charset="-128"/>
                        <a:cs typeface="Times New Roman" panose="02020603050405020304" pitchFamily="18" charset="0"/>
                      </a:endParaRPr>
                    </a:p>
                  </a:txBody>
                  <a:tcPr marL="11212" marR="11212" marT="11212" marB="11212" anchor="ctr"/>
                </a:tc>
                <a:extLst>
                  <a:ext uri="{0D108BD9-81ED-4DB2-BD59-A6C34878D82A}">
                    <a16:rowId xmlns:a16="http://schemas.microsoft.com/office/drawing/2014/main" val="3248973834"/>
                  </a:ext>
                </a:extLst>
              </a:tr>
              <a:tr h="661643">
                <a:tc>
                  <a:txBody>
                    <a:bodyPr/>
                    <a:lstStyle/>
                    <a:p>
                      <a:pPr>
                        <a:lnSpc>
                          <a:spcPct val="115000"/>
                        </a:lnSpc>
                        <a:spcAft>
                          <a:spcPts val="1000"/>
                        </a:spcAft>
                        <a:buNone/>
                      </a:pPr>
                      <a:r>
                        <a:rPr lang="en-GB" sz="1300">
                          <a:effectLst/>
                        </a:rPr>
                        <a:t>Resident Confidentiality</a:t>
                      </a:r>
                      <a:endParaRPr lang="en-GB" sz="1300">
                        <a:effectLst/>
                        <a:latin typeface="Cambria" panose="02040503050406030204" pitchFamily="18" charset="0"/>
                        <a:ea typeface="MS Mincho" panose="02020609040205080304" pitchFamily="49" charset="-128"/>
                        <a:cs typeface="Times New Roman" panose="02020603050405020304" pitchFamily="18" charset="0"/>
                      </a:endParaRPr>
                    </a:p>
                  </a:txBody>
                  <a:tcPr marL="11212" marR="11212" marT="11212" marB="11212" anchor="ctr"/>
                </a:tc>
                <a:tc>
                  <a:txBody>
                    <a:bodyPr/>
                    <a:lstStyle/>
                    <a:p>
                      <a:pPr>
                        <a:lnSpc>
                          <a:spcPct val="115000"/>
                        </a:lnSpc>
                        <a:spcAft>
                          <a:spcPts val="1000"/>
                        </a:spcAft>
                        <a:buNone/>
                      </a:pPr>
                      <a:r>
                        <a:rPr lang="en-GB" sz="1300" dirty="0">
                          <a:effectLst/>
                        </a:rPr>
                        <a:t>Staff must follow GDPR and data protection policies. Sensitive information should only be accessed by mangers or senior staff that has been authorized.</a:t>
                      </a:r>
                      <a:endParaRPr lang="en-GB" sz="1300" dirty="0">
                        <a:effectLst/>
                        <a:latin typeface="Cambria" panose="02040503050406030204" pitchFamily="18" charset="0"/>
                        <a:ea typeface="MS Mincho" panose="02020609040205080304" pitchFamily="49" charset="-128"/>
                        <a:cs typeface="Times New Roman" panose="02020603050405020304" pitchFamily="18" charset="0"/>
                      </a:endParaRPr>
                    </a:p>
                  </a:txBody>
                  <a:tcPr marL="11212" marR="11212" marT="11212" marB="11212" anchor="ctr"/>
                </a:tc>
                <a:extLst>
                  <a:ext uri="{0D108BD9-81ED-4DB2-BD59-A6C34878D82A}">
                    <a16:rowId xmlns:a16="http://schemas.microsoft.com/office/drawing/2014/main" val="4217662733"/>
                  </a:ext>
                </a:extLst>
              </a:tr>
              <a:tr h="661643">
                <a:tc>
                  <a:txBody>
                    <a:bodyPr/>
                    <a:lstStyle/>
                    <a:p>
                      <a:pPr>
                        <a:lnSpc>
                          <a:spcPct val="115000"/>
                        </a:lnSpc>
                        <a:spcAft>
                          <a:spcPts val="1000"/>
                        </a:spcAft>
                        <a:buNone/>
                      </a:pPr>
                      <a:r>
                        <a:rPr lang="en-GB" sz="1300">
                          <a:effectLst/>
                        </a:rPr>
                        <a:t>Staff Training and Awareness</a:t>
                      </a:r>
                      <a:endParaRPr lang="en-GB" sz="1300">
                        <a:effectLst/>
                        <a:latin typeface="Cambria" panose="02040503050406030204" pitchFamily="18" charset="0"/>
                        <a:ea typeface="MS Mincho" panose="02020609040205080304" pitchFamily="49" charset="-128"/>
                        <a:cs typeface="Times New Roman" panose="02020603050405020304" pitchFamily="18" charset="0"/>
                      </a:endParaRPr>
                    </a:p>
                  </a:txBody>
                  <a:tcPr marL="11212" marR="11212" marT="11212" marB="11212" anchor="ctr"/>
                </a:tc>
                <a:tc>
                  <a:txBody>
                    <a:bodyPr/>
                    <a:lstStyle/>
                    <a:p>
                      <a:pPr>
                        <a:lnSpc>
                          <a:spcPct val="115000"/>
                        </a:lnSpc>
                        <a:spcAft>
                          <a:spcPts val="1000"/>
                        </a:spcAft>
                        <a:buNone/>
                      </a:pPr>
                      <a:r>
                        <a:rPr lang="en-GB" sz="1300" dirty="0">
                          <a:effectLst/>
                        </a:rPr>
                        <a:t>Staff should be trained regularly about digital safety, cybersecurity threats, and best practices for protecting data.</a:t>
                      </a:r>
                      <a:endParaRPr lang="en-GB" sz="1300" dirty="0">
                        <a:effectLst/>
                        <a:latin typeface="Cambria" panose="02040503050406030204" pitchFamily="18" charset="0"/>
                        <a:ea typeface="MS Mincho" panose="02020609040205080304" pitchFamily="49" charset="-128"/>
                        <a:cs typeface="Times New Roman" panose="02020603050405020304" pitchFamily="18" charset="0"/>
                      </a:endParaRPr>
                    </a:p>
                  </a:txBody>
                  <a:tcPr marL="11212" marR="11212" marT="11212" marB="11212" anchor="ctr"/>
                </a:tc>
                <a:extLst>
                  <a:ext uri="{0D108BD9-81ED-4DB2-BD59-A6C34878D82A}">
                    <a16:rowId xmlns:a16="http://schemas.microsoft.com/office/drawing/2014/main" val="441846661"/>
                  </a:ext>
                </a:extLst>
              </a:tr>
              <a:tr h="661643">
                <a:tc>
                  <a:txBody>
                    <a:bodyPr/>
                    <a:lstStyle/>
                    <a:p>
                      <a:pPr>
                        <a:lnSpc>
                          <a:spcPct val="115000"/>
                        </a:lnSpc>
                        <a:spcAft>
                          <a:spcPts val="1000"/>
                        </a:spcAft>
                        <a:buNone/>
                      </a:pPr>
                      <a:r>
                        <a:rPr lang="en-GB" sz="1300">
                          <a:effectLst/>
                        </a:rPr>
                        <a:t>Monitoring and Compliance</a:t>
                      </a:r>
                      <a:endParaRPr lang="en-GB" sz="1300">
                        <a:effectLst/>
                        <a:latin typeface="Cambria" panose="02040503050406030204" pitchFamily="18" charset="0"/>
                        <a:ea typeface="MS Mincho" panose="02020609040205080304" pitchFamily="49" charset="-128"/>
                        <a:cs typeface="Times New Roman" panose="02020603050405020304" pitchFamily="18" charset="0"/>
                      </a:endParaRPr>
                    </a:p>
                  </a:txBody>
                  <a:tcPr marL="11212" marR="11212" marT="11212" marB="11212" anchor="ctr"/>
                </a:tc>
                <a:tc>
                  <a:txBody>
                    <a:bodyPr/>
                    <a:lstStyle/>
                    <a:p>
                      <a:pPr>
                        <a:lnSpc>
                          <a:spcPct val="115000"/>
                        </a:lnSpc>
                        <a:spcAft>
                          <a:spcPts val="1000"/>
                        </a:spcAft>
                        <a:buNone/>
                      </a:pPr>
                      <a:r>
                        <a:rPr lang="en-GB" sz="1300" dirty="0">
                          <a:effectLst/>
                        </a:rPr>
                        <a:t>Managers should r review digital practices regularly and ensure staff follow organisational policies and procedures as per data protection.</a:t>
                      </a:r>
                      <a:endParaRPr lang="en-GB" sz="1300" dirty="0">
                        <a:effectLst/>
                        <a:latin typeface="Cambria" panose="02040503050406030204" pitchFamily="18" charset="0"/>
                        <a:ea typeface="MS Mincho" panose="02020609040205080304" pitchFamily="49" charset="-128"/>
                        <a:cs typeface="Times New Roman" panose="02020603050405020304" pitchFamily="18" charset="0"/>
                      </a:endParaRPr>
                    </a:p>
                  </a:txBody>
                  <a:tcPr marL="11212" marR="11212" marT="11212" marB="11212" anchor="ctr"/>
                </a:tc>
                <a:extLst>
                  <a:ext uri="{0D108BD9-81ED-4DB2-BD59-A6C34878D82A}">
                    <a16:rowId xmlns:a16="http://schemas.microsoft.com/office/drawing/2014/main" val="2005197561"/>
                  </a:ext>
                </a:extLst>
              </a:tr>
            </a:tbl>
          </a:graphicData>
        </a:graphic>
      </p:graphicFrame>
    </p:spTree>
    <p:extLst>
      <p:ext uri="{BB962C8B-B14F-4D97-AF65-F5344CB8AC3E}">
        <p14:creationId xmlns:p14="http://schemas.microsoft.com/office/powerpoint/2010/main" val="21247991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75CD74B-9CE8-4F20-A3E4-A22A7F036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68AA8D-45DA-E917-A8BF-8C93D51826FB}"/>
              </a:ext>
            </a:extLst>
          </p:cNvPr>
          <p:cNvSpPr>
            <a:spLocks noGrp="1"/>
          </p:cNvSpPr>
          <p:nvPr>
            <p:ph type="title"/>
          </p:nvPr>
        </p:nvSpPr>
        <p:spPr>
          <a:xfrm>
            <a:off x="1794897" y="624110"/>
            <a:ext cx="9712998" cy="1280890"/>
          </a:xfrm>
        </p:spPr>
        <p:txBody>
          <a:bodyPr>
            <a:normAutofit/>
          </a:bodyPr>
          <a:lstStyle/>
          <a:p>
            <a:pPr eaLnBrk="0" fontAlgn="base" hangingPunct="0">
              <a:spcAft>
                <a:spcPct val="0"/>
              </a:spcAft>
            </a:pPr>
            <a:r>
              <a:rPr lang="en-US" altLang="en-US" b="1" dirty="0">
                <a:latin typeface="Calibri" panose="020F0502020204030204" pitchFamily="34" charset="0"/>
                <a:ea typeface="MS Gothic" panose="020B0609070205080204" pitchFamily="49" charset="-128"/>
                <a:cs typeface="Times New Roman" panose="02020603050405020304" pitchFamily="18" charset="0"/>
              </a:rPr>
              <a:t>Digital Safety Action Plan for Greenfield</a:t>
            </a:r>
          </a:p>
          <a:p>
            <a:pPr eaLnBrk="0" fontAlgn="base" hangingPunct="0">
              <a:spcAft>
                <a:spcPct val="0"/>
              </a:spcAft>
            </a:pPr>
            <a:endParaRPr lang="en-US" altLang="en-US">
              <a:latin typeface="Arial" panose="020B0604020202020204" pitchFamily="34" charset="0"/>
            </a:endParaRPr>
          </a:p>
        </p:txBody>
      </p:sp>
      <p:sp>
        <p:nvSpPr>
          <p:cNvPr id="36" name="Rectangle 35">
            <a:extLst>
              <a:ext uri="{FF2B5EF4-FFF2-40B4-BE49-F238E27FC236}">
                <a16:creationId xmlns:a16="http://schemas.microsoft.com/office/drawing/2014/main" id="{99C44665-BECF-4482-A00C-E4BE2A87D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Freeform 11">
            <a:extLst>
              <a:ext uri="{FF2B5EF4-FFF2-40B4-BE49-F238E27FC236}">
                <a16:creationId xmlns:a16="http://schemas.microsoft.com/office/drawing/2014/main" id="{20398C1D-D011-4BA8-AC81-E829677B8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33" name="Content Placeholder 5">
            <a:extLst>
              <a:ext uri="{FF2B5EF4-FFF2-40B4-BE49-F238E27FC236}">
                <a16:creationId xmlns:a16="http://schemas.microsoft.com/office/drawing/2014/main" id="{2A333ECC-2DF8-D9A4-6F35-B16DD3FF4080}"/>
              </a:ext>
            </a:extLst>
          </p:cNvPr>
          <p:cNvGraphicFramePr>
            <a:graphicFrameLocks noGrp="1"/>
          </p:cNvGraphicFramePr>
          <p:nvPr>
            <p:ph idx="1"/>
            <p:extLst>
              <p:ext uri="{D42A27DB-BD31-4B8C-83A1-F6EECF244321}">
                <p14:modId xmlns:p14="http://schemas.microsoft.com/office/powerpoint/2010/main" val="4041310725"/>
              </p:ext>
            </p:extLst>
          </p:nvPr>
        </p:nvGraphicFramePr>
        <p:xfrm>
          <a:off x="1913968" y="2222983"/>
          <a:ext cx="8749263" cy="4337396"/>
        </p:xfrm>
        <a:graphic>
          <a:graphicData uri="http://schemas.openxmlformats.org/drawingml/2006/table">
            <a:tbl>
              <a:tblPr firstRow="1" firstCol="1" bandRow="1">
                <a:tableStyleId>{93296810-A885-4BE3-A3E7-6D5BEEA58F35}</a:tableStyleId>
              </a:tblPr>
              <a:tblGrid>
                <a:gridCol w="4000125">
                  <a:extLst>
                    <a:ext uri="{9D8B030D-6E8A-4147-A177-3AD203B41FA5}">
                      <a16:colId xmlns:a16="http://schemas.microsoft.com/office/drawing/2014/main" val="4009290592"/>
                    </a:ext>
                  </a:extLst>
                </a:gridCol>
                <a:gridCol w="4749138">
                  <a:extLst>
                    <a:ext uri="{9D8B030D-6E8A-4147-A177-3AD203B41FA5}">
                      <a16:colId xmlns:a16="http://schemas.microsoft.com/office/drawing/2014/main" val="3831606051"/>
                    </a:ext>
                  </a:extLst>
                </a:gridCol>
              </a:tblGrid>
              <a:tr h="368902">
                <a:tc>
                  <a:txBody>
                    <a:bodyPr/>
                    <a:lstStyle/>
                    <a:p>
                      <a:pPr>
                        <a:lnSpc>
                          <a:spcPct val="115000"/>
                        </a:lnSpc>
                        <a:spcAft>
                          <a:spcPts val="1000"/>
                        </a:spcAft>
                        <a:buNone/>
                      </a:pPr>
                      <a:r>
                        <a:rPr lang="en-US" sz="2100">
                          <a:effectLst/>
                        </a:rPr>
                        <a:t>Goal</a:t>
                      </a:r>
                      <a:endParaRPr lang="en-GB" sz="2100">
                        <a:effectLst/>
                        <a:latin typeface="Cambria" panose="02040503050406030204" pitchFamily="18" charset="0"/>
                        <a:ea typeface="MS Mincho" panose="02020609040205080304" pitchFamily="49" charset="-128"/>
                        <a:cs typeface="Times New Roman" panose="02020603050405020304" pitchFamily="18" charset="0"/>
                      </a:endParaRPr>
                    </a:p>
                  </a:txBody>
                  <a:tcPr marL="127365" marR="127365" marT="0" marB="0"/>
                </a:tc>
                <a:tc>
                  <a:txBody>
                    <a:bodyPr/>
                    <a:lstStyle/>
                    <a:p>
                      <a:pPr>
                        <a:lnSpc>
                          <a:spcPct val="115000"/>
                        </a:lnSpc>
                        <a:spcAft>
                          <a:spcPts val="1000"/>
                        </a:spcAft>
                        <a:buNone/>
                      </a:pPr>
                      <a:r>
                        <a:rPr lang="en-US" sz="2100">
                          <a:effectLst/>
                        </a:rPr>
                        <a:t>Actions</a:t>
                      </a:r>
                      <a:endParaRPr lang="en-GB" sz="2100">
                        <a:effectLst/>
                        <a:latin typeface="Cambria" panose="02040503050406030204" pitchFamily="18" charset="0"/>
                        <a:ea typeface="MS Mincho" panose="02020609040205080304" pitchFamily="49" charset="-128"/>
                        <a:cs typeface="Times New Roman" panose="02020603050405020304" pitchFamily="18" charset="0"/>
                      </a:endParaRPr>
                    </a:p>
                  </a:txBody>
                  <a:tcPr marL="127365" marR="127365" marT="0" marB="0"/>
                </a:tc>
                <a:extLst>
                  <a:ext uri="{0D108BD9-81ED-4DB2-BD59-A6C34878D82A}">
                    <a16:rowId xmlns:a16="http://schemas.microsoft.com/office/drawing/2014/main" val="940564820"/>
                  </a:ext>
                </a:extLst>
              </a:tr>
              <a:tr h="1092675">
                <a:tc>
                  <a:txBody>
                    <a:bodyPr/>
                    <a:lstStyle/>
                    <a:p>
                      <a:pPr>
                        <a:lnSpc>
                          <a:spcPct val="115000"/>
                        </a:lnSpc>
                        <a:spcAft>
                          <a:spcPts val="1000"/>
                        </a:spcAft>
                        <a:buNone/>
                      </a:pPr>
                      <a:r>
                        <a:rPr lang="en-US" sz="2100">
                          <a:effectLst/>
                        </a:rPr>
                        <a:t>Secure Access</a:t>
                      </a:r>
                      <a:endParaRPr lang="en-GB" sz="2100">
                        <a:effectLst/>
                        <a:latin typeface="Cambria" panose="02040503050406030204" pitchFamily="18" charset="0"/>
                        <a:ea typeface="MS Mincho" panose="02020609040205080304" pitchFamily="49" charset="-128"/>
                        <a:cs typeface="Times New Roman" panose="02020603050405020304" pitchFamily="18" charset="0"/>
                      </a:endParaRPr>
                    </a:p>
                  </a:txBody>
                  <a:tcPr marL="127365" marR="127365" marT="0" marB="0"/>
                </a:tc>
                <a:tc>
                  <a:txBody>
                    <a:bodyPr/>
                    <a:lstStyle/>
                    <a:p>
                      <a:pPr>
                        <a:lnSpc>
                          <a:spcPct val="115000"/>
                        </a:lnSpc>
                        <a:spcAft>
                          <a:spcPts val="1000"/>
                        </a:spcAft>
                        <a:buNone/>
                      </a:pPr>
                      <a:r>
                        <a:rPr lang="en-US" sz="2100">
                          <a:effectLst/>
                        </a:rPr>
                        <a:t>Use strong passwords, enable two-factor authentication, and restrict system access</a:t>
                      </a:r>
                      <a:endParaRPr lang="en-GB" sz="2100">
                        <a:effectLst/>
                        <a:latin typeface="Cambria" panose="02040503050406030204" pitchFamily="18" charset="0"/>
                        <a:ea typeface="MS Mincho" panose="02020609040205080304" pitchFamily="49" charset="-128"/>
                        <a:cs typeface="Times New Roman" panose="02020603050405020304" pitchFamily="18" charset="0"/>
                      </a:endParaRPr>
                    </a:p>
                  </a:txBody>
                  <a:tcPr marL="127365" marR="127365" marT="0" marB="0"/>
                </a:tc>
                <a:extLst>
                  <a:ext uri="{0D108BD9-81ED-4DB2-BD59-A6C34878D82A}">
                    <a16:rowId xmlns:a16="http://schemas.microsoft.com/office/drawing/2014/main" val="3042276405"/>
                  </a:ext>
                </a:extLst>
              </a:tr>
              <a:tr h="730789">
                <a:tc>
                  <a:txBody>
                    <a:bodyPr/>
                    <a:lstStyle/>
                    <a:p>
                      <a:pPr>
                        <a:lnSpc>
                          <a:spcPct val="115000"/>
                        </a:lnSpc>
                        <a:spcAft>
                          <a:spcPts val="1000"/>
                        </a:spcAft>
                        <a:buNone/>
                      </a:pPr>
                      <a:r>
                        <a:rPr lang="en-US" sz="2100">
                          <a:effectLst/>
                        </a:rPr>
                        <a:t>Email Awareness</a:t>
                      </a:r>
                      <a:endParaRPr lang="en-GB" sz="2100">
                        <a:effectLst/>
                        <a:latin typeface="Cambria" panose="02040503050406030204" pitchFamily="18" charset="0"/>
                        <a:ea typeface="MS Mincho" panose="02020609040205080304" pitchFamily="49" charset="-128"/>
                        <a:cs typeface="Times New Roman" panose="02020603050405020304" pitchFamily="18" charset="0"/>
                      </a:endParaRPr>
                    </a:p>
                  </a:txBody>
                  <a:tcPr marL="127365" marR="127365" marT="0" marB="0"/>
                </a:tc>
                <a:tc>
                  <a:txBody>
                    <a:bodyPr/>
                    <a:lstStyle/>
                    <a:p>
                      <a:pPr>
                        <a:lnSpc>
                          <a:spcPct val="115000"/>
                        </a:lnSpc>
                        <a:spcAft>
                          <a:spcPts val="1000"/>
                        </a:spcAft>
                        <a:buNone/>
                      </a:pPr>
                      <a:r>
                        <a:rPr lang="en-US" sz="2100">
                          <a:effectLst/>
                        </a:rPr>
                        <a:t>Train staff to recognise phishing emails and avoid suspicious links</a:t>
                      </a:r>
                      <a:endParaRPr lang="en-GB" sz="2100">
                        <a:effectLst/>
                        <a:latin typeface="Cambria" panose="02040503050406030204" pitchFamily="18" charset="0"/>
                        <a:ea typeface="MS Mincho" panose="02020609040205080304" pitchFamily="49" charset="-128"/>
                        <a:cs typeface="Times New Roman" panose="02020603050405020304" pitchFamily="18" charset="0"/>
                      </a:endParaRPr>
                    </a:p>
                  </a:txBody>
                  <a:tcPr marL="127365" marR="127365" marT="0" marB="0"/>
                </a:tc>
                <a:extLst>
                  <a:ext uri="{0D108BD9-81ED-4DB2-BD59-A6C34878D82A}">
                    <a16:rowId xmlns:a16="http://schemas.microsoft.com/office/drawing/2014/main" val="4063904369"/>
                  </a:ext>
                </a:extLst>
              </a:tr>
              <a:tr h="730789">
                <a:tc>
                  <a:txBody>
                    <a:bodyPr/>
                    <a:lstStyle/>
                    <a:p>
                      <a:pPr>
                        <a:lnSpc>
                          <a:spcPct val="115000"/>
                        </a:lnSpc>
                        <a:spcAft>
                          <a:spcPts val="1000"/>
                        </a:spcAft>
                        <a:buNone/>
                      </a:pPr>
                      <a:r>
                        <a:rPr lang="en-US" sz="2100">
                          <a:effectLst/>
                        </a:rPr>
                        <a:t>Data Management</a:t>
                      </a:r>
                      <a:endParaRPr lang="en-GB" sz="2100">
                        <a:effectLst/>
                        <a:latin typeface="Cambria" panose="02040503050406030204" pitchFamily="18" charset="0"/>
                        <a:ea typeface="MS Mincho" panose="02020609040205080304" pitchFamily="49" charset="-128"/>
                        <a:cs typeface="Times New Roman" panose="02020603050405020304" pitchFamily="18" charset="0"/>
                      </a:endParaRPr>
                    </a:p>
                  </a:txBody>
                  <a:tcPr marL="127365" marR="127365" marT="0" marB="0"/>
                </a:tc>
                <a:tc>
                  <a:txBody>
                    <a:bodyPr/>
                    <a:lstStyle/>
                    <a:p>
                      <a:pPr>
                        <a:lnSpc>
                          <a:spcPct val="115000"/>
                        </a:lnSpc>
                        <a:spcAft>
                          <a:spcPts val="1000"/>
                        </a:spcAft>
                        <a:buNone/>
                      </a:pPr>
                      <a:r>
                        <a:rPr lang="en-US" sz="2100">
                          <a:effectLst/>
                        </a:rPr>
                        <a:t>Store documents securely in Microsoft 365 and perform regular backups</a:t>
                      </a:r>
                      <a:endParaRPr lang="en-GB" sz="2100">
                        <a:effectLst/>
                        <a:latin typeface="Cambria" panose="02040503050406030204" pitchFamily="18" charset="0"/>
                        <a:ea typeface="MS Mincho" panose="02020609040205080304" pitchFamily="49" charset="-128"/>
                        <a:cs typeface="Times New Roman" panose="02020603050405020304" pitchFamily="18" charset="0"/>
                      </a:endParaRPr>
                    </a:p>
                  </a:txBody>
                  <a:tcPr marL="127365" marR="127365" marT="0" marB="0"/>
                </a:tc>
                <a:extLst>
                  <a:ext uri="{0D108BD9-81ED-4DB2-BD59-A6C34878D82A}">
                    <a16:rowId xmlns:a16="http://schemas.microsoft.com/office/drawing/2014/main" val="67381668"/>
                  </a:ext>
                </a:extLst>
              </a:tr>
              <a:tr h="730789">
                <a:tc>
                  <a:txBody>
                    <a:bodyPr/>
                    <a:lstStyle/>
                    <a:p>
                      <a:pPr>
                        <a:lnSpc>
                          <a:spcPct val="115000"/>
                        </a:lnSpc>
                        <a:spcAft>
                          <a:spcPts val="1000"/>
                        </a:spcAft>
                        <a:buNone/>
                      </a:pPr>
                      <a:r>
                        <a:rPr lang="en-US" sz="2100">
                          <a:effectLst/>
                        </a:rPr>
                        <a:t>Confidentiality and Compliance</a:t>
                      </a:r>
                      <a:endParaRPr lang="en-GB" sz="2100">
                        <a:effectLst/>
                        <a:latin typeface="Cambria" panose="02040503050406030204" pitchFamily="18" charset="0"/>
                        <a:ea typeface="MS Mincho" panose="02020609040205080304" pitchFamily="49" charset="-128"/>
                        <a:cs typeface="Times New Roman" panose="02020603050405020304" pitchFamily="18" charset="0"/>
                      </a:endParaRPr>
                    </a:p>
                  </a:txBody>
                  <a:tcPr marL="127365" marR="127365" marT="0" marB="0"/>
                </a:tc>
                <a:tc>
                  <a:txBody>
                    <a:bodyPr/>
                    <a:lstStyle/>
                    <a:p>
                      <a:pPr>
                        <a:lnSpc>
                          <a:spcPct val="115000"/>
                        </a:lnSpc>
                        <a:spcAft>
                          <a:spcPts val="1000"/>
                        </a:spcAft>
                        <a:buNone/>
                      </a:pPr>
                      <a:r>
                        <a:rPr lang="en-US" sz="2100">
                          <a:effectLst/>
                        </a:rPr>
                        <a:t>Follow GDPR regulations and ensure staff complete data protection training</a:t>
                      </a:r>
                      <a:endParaRPr lang="en-GB" sz="2100">
                        <a:effectLst/>
                        <a:latin typeface="Cambria" panose="02040503050406030204" pitchFamily="18" charset="0"/>
                        <a:ea typeface="MS Mincho" panose="02020609040205080304" pitchFamily="49" charset="-128"/>
                        <a:cs typeface="Times New Roman" panose="02020603050405020304" pitchFamily="18" charset="0"/>
                      </a:endParaRPr>
                    </a:p>
                  </a:txBody>
                  <a:tcPr marL="127365" marR="127365" marT="0" marB="0"/>
                </a:tc>
                <a:extLst>
                  <a:ext uri="{0D108BD9-81ED-4DB2-BD59-A6C34878D82A}">
                    <a16:rowId xmlns:a16="http://schemas.microsoft.com/office/drawing/2014/main" val="1709675736"/>
                  </a:ext>
                </a:extLst>
              </a:tr>
            </a:tbl>
          </a:graphicData>
        </a:graphic>
      </p:graphicFrame>
    </p:spTree>
    <p:extLst>
      <p:ext uri="{BB962C8B-B14F-4D97-AF65-F5344CB8AC3E}">
        <p14:creationId xmlns:p14="http://schemas.microsoft.com/office/powerpoint/2010/main" val="1250039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75CD74B-9CE8-4F20-A3E4-A22A7F036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a:xfrm>
            <a:off x="1794897" y="624110"/>
            <a:ext cx="9712998" cy="1280890"/>
          </a:xfrm>
        </p:spPr>
        <p:txBody>
          <a:bodyPr>
            <a:normAutofit/>
          </a:bodyPr>
          <a:lstStyle/>
          <a:p>
            <a:r>
              <a:rPr lang="en-GB" b="1" dirty="0"/>
              <a:t>Conclusion</a:t>
            </a:r>
          </a:p>
        </p:txBody>
      </p:sp>
      <p:sp>
        <p:nvSpPr>
          <p:cNvPr id="14" name="Rectangle 13">
            <a:extLst>
              <a:ext uri="{FF2B5EF4-FFF2-40B4-BE49-F238E27FC236}">
                <a16:creationId xmlns:a16="http://schemas.microsoft.com/office/drawing/2014/main" id="{99C44665-BECF-4482-A00C-E4BE2A87D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Freeform 11">
            <a:extLst>
              <a:ext uri="{FF2B5EF4-FFF2-40B4-BE49-F238E27FC236}">
                <a16:creationId xmlns:a16="http://schemas.microsoft.com/office/drawing/2014/main" id="{20398C1D-D011-4BA8-AC81-E829677B8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7" name="Content Placeholder 2">
            <a:extLst>
              <a:ext uri="{FF2B5EF4-FFF2-40B4-BE49-F238E27FC236}">
                <a16:creationId xmlns:a16="http://schemas.microsoft.com/office/drawing/2014/main" id="{44D9D5B5-1555-936F-FFAF-B4A49178FF8C}"/>
              </a:ext>
            </a:extLst>
          </p:cNvPr>
          <p:cNvGraphicFramePr>
            <a:graphicFrameLocks noGrp="1"/>
          </p:cNvGraphicFramePr>
          <p:nvPr>
            <p:ph idx="1"/>
            <p:extLst>
              <p:ext uri="{D42A27DB-BD31-4B8C-83A1-F6EECF244321}">
                <p14:modId xmlns:p14="http://schemas.microsoft.com/office/powerpoint/2010/main" val="1835217395"/>
              </p:ext>
            </p:extLst>
          </p:nvPr>
        </p:nvGraphicFramePr>
        <p:xfrm>
          <a:off x="960883" y="1444336"/>
          <a:ext cx="10666544" cy="5153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57943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a:xfrm>
            <a:off x="1835841" y="270149"/>
            <a:ext cx="8911687" cy="1280890"/>
          </a:xfrm>
          <a:solidFill>
            <a:srgbClr val="92D050"/>
          </a:solidFill>
        </p:spPr>
        <p:txBody>
          <a:bodyPr/>
          <a:lstStyle/>
          <a:p>
            <a:r>
              <a:rPr lang="en-GB"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a:xfrm>
            <a:off x="838200" y="1825625"/>
            <a:ext cx="10515600" cy="4555510"/>
          </a:xfrm>
        </p:spPr>
        <p:txBody>
          <a:bodyPr>
            <a:normAutofit/>
          </a:bodyPr>
          <a:lstStyle/>
          <a:p>
            <a:r>
              <a:rPr lang="en-US" sz="1400" dirty="0">
                <a:hlinkClick r:id="rId2"/>
              </a:rPr>
              <a:t>Microsoft (2023). Microsoft 365 documentation tools improve workplace productivity.. Available at: https://www.microsoft.com/microsoft-365</a:t>
            </a:r>
          </a:p>
          <a:p>
            <a:r>
              <a:rPr lang="en-US" sz="1400" dirty="0">
                <a:hlinkClick r:id="rId3"/>
              </a:rPr>
              <a:t>NHS Digital (2022). Digital collaboration tools improve communication in health services.. Available at: https://digital.nhs.uk</a:t>
            </a:r>
          </a:p>
          <a:p>
            <a:r>
              <a:rPr lang="en-US" sz="1400" dirty="0">
                <a:hlinkClick r:id="rId4"/>
              </a:rPr>
              <a:t>ICO (2023). Guidelines on data protection and GDPR compliance.. Available at: https://ico.org.uk</a:t>
            </a:r>
          </a:p>
          <a:p>
            <a:r>
              <a:rPr lang="en-US" sz="1400" dirty="0">
                <a:hlinkClick r:id="rId5"/>
              </a:rPr>
              <a:t>McKinsey (2021). Digital tools increase </a:t>
            </a:r>
            <a:r>
              <a:rPr lang="en-US" sz="1400" dirty="0" err="1">
                <a:hlinkClick r:id="rId5"/>
              </a:rPr>
              <a:t>organisational</a:t>
            </a:r>
            <a:r>
              <a:rPr lang="en-US" sz="1400" dirty="0">
                <a:hlinkClick r:id="rId5"/>
              </a:rPr>
              <a:t> efficiency and collaboration.. Available at: https://www.mckinsey.com</a:t>
            </a:r>
          </a:p>
          <a:p>
            <a:r>
              <a:rPr lang="en-US" sz="1400" dirty="0">
                <a:hlinkClick r:id="rId6"/>
              </a:rPr>
              <a:t>European Commission (2022). Best practices for data protection and digital security.. Available at: https://commission.europa.eu</a:t>
            </a:r>
          </a:p>
          <a:p>
            <a:r>
              <a:rPr lang="en-US" sz="1400" dirty="0">
                <a:hlinkClick r:id="rId6"/>
              </a:rPr>
              <a:t>Maund, A. </a:t>
            </a:r>
            <a:r>
              <a:rPr lang="en-US" sz="1400" dirty="0" err="1">
                <a:hlinkClick r:id="rId6"/>
              </a:rPr>
              <a:t>Schriek</a:t>
            </a:r>
            <a:r>
              <a:rPr lang="en-US" sz="1400" dirty="0">
                <a:hlinkClick r:id="rId6"/>
              </a:rPr>
              <a:t>, M. and Tinkler, P. (2017). Certificate in Higher Education: Skills for the Workplace Student Yearbook. Sage Publications.  </a:t>
            </a:r>
          </a:p>
          <a:p>
            <a:r>
              <a:rPr lang="en-US" sz="1400" dirty="0">
                <a:hlinkClick r:id="rId6"/>
              </a:rPr>
              <a:t> Morgan, P. (2016). The Business Student’s Guide to Study and Employability. Sage Publications</a:t>
            </a:r>
          </a:p>
        </p:txBody>
      </p:sp>
    </p:spTree>
    <p:extLst>
      <p:ext uri="{BB962C8B-B14F-4D97-AF65-F5344CB8AC3E}">
        <p14:creationId xmlns:p14="http://schemas.microsoft.com/office/powerpoint/2010/main" val="91034025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430</TotalTime>
  <Words>1583</Words>
  <Application>Microsoft Office PowerPoint</Application>
  <PresentationFormat>Widescreen</PresentationFormat>
  <Paragraphs>165</Paragraphs>
  <Slides>19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Aptos</vt:lpstr>
      <vt:lpstr>Arial</vt:lpstr>
      <vt:lpstr>Calibri</vt:lpstr>
      <vt:lpstr>Cambria</vt:lpstr>
      <vt:lpstr>Century Gothic</vt:lpstr>
      <vt:lpstr>Wingdings</vt:lpstr>
      <vt:lpstr>Wingdings 3</vt:lpstr>
      <vt:lpstr>Wisp</vt:lpstr>
      <vt:lpstr>Digital Skills and Research Methods LCHS4007  Assessment 1: Group  Presentation  Group 5</vt:lpstr>
      <vt:lpstr>Digital skills and Research methods </vt:lpstr>
      <vt:lpstr>Acknowledgement of the use of AI</vt:lpstr>
      <vt:lpstr>Content</vt:lpstr>
      <vt:lpstr>Introduction</vt:lpstr>
      <vt:lpstr>Communication and Collaboration tool</vt:lpstr>
      <vt:lpstr>MS Word</vt:lpstr>
      <vt:lpstr>Current method before Microsoft 365</vt:lpstr>
      <vt:lpstr>How Word Improves Work</vt:lpstr>
      <vt:lpstr> Benefits and Limitations of Ms Word within Greenfield Care Home and Limitations </vt:lpstr>
      <vt:lpstr>MS Teams</vt:lpstr>
      <vt:lpstr>Advantages and Limitations MS Teams</vt:lpstr>
      <vt:lpstr>Digital Safety</vt:lpstr>
      <vt:lpstr>Why Digital Literacy is Important in Greenfield Home Care </vt:lpstr>
      <vt:lpstr>Challenges of Digital Literacy Among Staff </vt:lpstr>
      <vt:lpstr>Checklist for Digital Safety</vt:lpstr>
      <vt:lpstr>Digital Safety Action Plan for Greenfield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Mary Obiageli Ugwuala (2530278)</cp:lastModifiedBy>
  <cp:revision>14</cp:revision>
  <dcterms:created xsi:type="dcterms:W3CDTF">2025-07-04T16:22:41Z</dcterms:created>
  <dcterms:modified xsi:type="dcterms:W3CDTF">2026-03-08T19:57:59Z</dcterms:modified>
</cp:coreProperties>
</file>