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7" r:id="rId3"/>
    <p:sldId id="268" r:id="rId4"/>
    <p:sldId id="259" r:id="rId5"/>
    <p:sldId id="260" r:id="rId6"/>
    <p:sldId id="269" r:id="rId7"/>
  </p:sldIdLst>
  <p:sldSz cx="12192000" cy="6858000"/>
  <p:notesSz cx="6858000" cy="9144000"/>
  <p:defaultTextStyle>
    <a:defPPr>
      <a:defRPr lang="bg-BG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Nikolay Ivanov" initials="NI" lastIdx="1" clrIdx="0">
    <p:extLst>
      <p:ext uri="{19B8F6BF-5375-455C-9EA6-DF929625EA0E}">
        <p15:presenceInfo xmlns:p15="http://schemas.microsoft.com/office/powerpoint/2012/main" userId="a73bbd23a29c148c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0250BBF-E578-4873-9055-3022AD4BED17}" v="103" dt="2022-03-20T11:41:27.17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959" autoAdjust="0"/>
    <p:restoredTop sz="94660"/>
  </p:normalViewPr>
  <p:slideViewPr>
    <p:cSldViewPr snapToGrid="0">
      <p:cViewPr varScale="1">
        <p:scale>
          <a:sx n="58" d="100"/>
          <a:sy n="58" d="100"/>
        </p:scale>
        <p:origin x="42" y="31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commentAuthors" Target="commentAuthors.xml"/><Relationship Id="rId13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Заглавен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лавие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bg-BG"/>
              <a:t>Редакт. стил загл. образец</a:t>
            </a:r>
          </a:p>
        </p:txBody>
      </p:sp>
      <p:sp>
        <p:nvSpPr>
          <p:cNvPr id="3" name="Подзаглавие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bg-BG"/>
              <a:t>Щракнете за редакция стил подзагл. обр.</a:t>
            </a:r>
          </a:p>
        </p:txBody>
      </p:sp>
      <p:sp>
        <p:nvSpPr>
          <p:cNvPr id="4" name="Контейнер за 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04224-5F53-4681-B114-4FDA2DEB297A}" type="datetimeFigureOut">
              <a:rPr lang="bg-BG" smtClean="0"/>
              <a:t>20.3.2022 г.</a:t>
            </a:fld>
            <a:endParaRPr lang="bg-BG"/>
          </a:p>
        </p:txBody>
      </p:sp>
      <p:sp>
        <p:nvSpPr>
          <p:cNvPr id="5" name="Контейнер за долния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6" name="Контейнер за номер на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15E07B-6C49-45E8-9BB0-876BFAD0C1D8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31682347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лавие и съдържа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лавие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bg-BG"/>
              <a:t>Редакт. стил загл. образец</a:t>
            </a:r>
          </a:p>
        </p:txBody>
      </p:sp>
      <p:sp>
        <p:nvSpPr>
          <p:cNvPr id="3" name="Контейнер за съдържание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bg-BG"/>
              <a:t>Щракнете, за да редактирате стиловете на текста в образеца</a:t>
            </a:r>
          </a:p>
          <a:p>
            <a:pPr lvl="1"/>
            <a:r>
              <a:rPr lang="bg-BG"/>
              <a:t>Второ ниво</a:t>
            </a:r>
          </a:p>
          <a:p>
            <a:pPr lvl="2"/>
            <a:r>
              <a:rPr lang="bg-BG"/>
              <a:t>Трето ниво</a:t>
            </a:r>
          </a:p>
          <a:p>
            <a:pPr lvl="3"/>
            <a:r>
              <a:rPr lang="bg-BG"/>
              <a:t>Четвърто ниво</a:t>
            </a:r>
          </a:p>
          <a:p>
            <a:pPr lvl="4"/>
            <a:r>
              <a:rPr lang="bg-BG"/>
              <a:t>Пето ниво</a:t>
            </a:r>
          </a:p>
        </p:txBody>
      </p:sp>
      <p:sp>
        <p:nvSpPr>
          <p:cNvPr id="4" name="Контейнер за 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04224-5F53-4681-B114-4FDA2DEB297A}" type="datetimeFigureOut">
              <a:rPr lang="bg-BG" smtClean="0"/>
              <a:t>20.3.2022 г.</a:t>
            </a:fld>
            <a:endParaRPr lang="bg-BG"/>
          </a:p>
        </p:txBody>
      </p:sp>
      <p:sp>
        <p:nvSpPr>
          <p:cNvPr id="5" name="Контейнер за долния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6" name="Контейнер за номер на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15E07B-6C49-45E8-9BB0-876BFAD0C1D8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2067520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лавка на секци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лавие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bg-BG"/>
              <a:t>Редакт. стил загл. образец</a:t>
            </a:r>
          </a:p>
        </p:txBody>
      </p:sp>
      <p:sp>
        <p:nvSpPr>
          <p:cNvPr id="3" name="Текстов контейнер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bg-BG"/>
              <a:t>Щракнете, за да редактирате стиловете на текста в образеца</a:t>
            </a:r>
          </a:p>
        </p:txBody>
      </p:sp>
      <p:sp>
        <p:nvSpPr>
          <p:cNvPr id="4" name="Контейнер за 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04224-5F53-4681-B114-4FDA2DEB297A}" type="datetimeFigureOut">
              <a:rPr lang="bg-BG" smtClean="0"/>
              <a:t>20.3.2022 г.</a:t>
            </a:fld>
            <a:endParaRPr lang="bg-BG"/>
          </a:p>
        </p:txBody>
      </p:sp>
      <p:sp>
        <p:nvSpPr>
          <p:cNvPr id="5" name="Контейнер за долния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6" name="Контейнер за номер на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15E07B-6C49-45E8-9BB0-876BFAD0C1D8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10083473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е съдържани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лавие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bg-BG"/>
              <a:t>Редакт. стил загл. образец</a:t>
            </a:r>
          </a:p>
        </p:txBody>
      </p:sp>
      <p:sp>
        <p:nvSpPr>
          <p:cNvPr id="3" name="Контейнер за съдържание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bg-BG"/>
              <a:t>Щракнете, за да редактирате стиловете на текста в образеца</a:t>
            </a:r>
          </a:p>
          <a:p>
            <a:pPr lvl="1"/>
            <a:r>
              <a:rPr lang="bg-BG"/>
              <a:t>Второ ниво</a:t>
            </a:r>
          </a:p>
          <a:p>
            <a:pPr lvl="2"/>
            <a:r>
              <a:rPr lang="bg-BG"/>
              <a:t>Трето ниво</a:t>
            </a:r>
          </a:p>
          <a:p>
            <a:pPr lvl="3"/>
            <a:r>
              <a:rPr lang="bg-BG"/>
              <a:t>Четвърто ниво</a:t>
            </a:r>
          </a:p>
          <a:p>
            <a:pPr lvl="4"/>
            <a:r>
              <a:rPr lang="bg-BG"/>
              <a:t>Пето ниво</a:t>
            </a:r>
          </a:p>
        </p:txBody>
      </p:sp>
      <p:sp>
        <p:nvSpPr>
          <p:cNvPr id="4" name="Контейнер за съдържание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bg-BG"/>
              <a:t>Щракнете, за да редактирате стиловете на текста в образеца</a:t>
            </a:r>
          </a:p>
          <a:p>
            <a:pPr lvl="1"/>
            <a:r>
              <a:rPr lang="bg-BG"/>
              <a:t>Второ ниво</a:t>
            </a:r>
          </a:p>
          <a:p>
            <a:pPr lvl="2"/>
            <a:r>
              <a:rPr lang="bg-BG"/>
              <a:t>Трето ниво</a:t>
            </a:r>
          </a:p>
          <a:p>
            <a:pPr lvl="3"/>
            <a:r>
              <a:rPr lang="bg-BG"/>
              <a:t>Четвърто ниво</a:t>
            </a:r>
          </a:p>
          <a:p>
            <a:pPr lvl="4"/>
            <a:r>
              <a:rPr lang="bg-BG"/>
              <a:t>Пето ниво</a:t>
            </a:r>
          </a:p>
        </p:txBody>
      </p:sp>
      <p:sp>
        <p:nvSpPr>
          <p:cNvPr id="5" name="Контейнер за 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04224-5F53-4681-B114-4FDA2DEB297A}" type="datetimeFigureOut">
              <a:rPr lang="bg-BG" smtClean="0"/>
              <a:t>20.3.2022 г.</a:t>
            </a:fld>
            <a:endParaRPr lang="bg-BG"/>
          </a:p>
        </p:txBody>
      </p:sp>
      <p:sp>
        <p:nvSpPr>
          <p:cNvPr id="6" name="Контейнер за долния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7" name="Контейнер за номер на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15E07B-6C49-45E8-9BB0-876BFAD0C1D8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11386684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лавие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bg-BG"/>
              <a:t>Редакт. стил загл. образец</a:t>
            </a:r>
          </a:p>
        </p:txBody>
      </p:sp>
      <p:sp>
        <p:nvSpPr>
          <p:cNvPr id="3" name="Текстов контейнер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bg-BG"/>
              <a:t>Щракнете, за да редактирате стиловете на текста в образеца</a:t>
            </a:r>
          </a:p>
        </p:txBody>
      </p:sp>
      <p:sp>
        <p:nvSpPr>
          <p:cNvPr id="4" name="Контейнер за съдържание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bg-BG"/>
              <a:t>Щракнете, за да редактирате стиловете на текста в образеца</a:t>
            </a:r>
          </a:p>
          <a:p>
            <a:pPr lvl="1"/>
            <a:r>
              <a:rPr lang="bg-BG"/>
              <a:t>Второ ниво</a:t>
            </a:r>
          </a:p>
          <a:p>
            <a:pPr lvl="2"/>
            <a:r>
              <a:rPr lang="bg-BG"/>
              <a:t>Трето ниво</a:t>
            </a:r>
          </a:p>
          <a:p>
            <a:pPr lvl="3"/>
            <a:r>
              <a:rPr lang="bg-BG"/>
              <a:t>Четвърто ниво</a:t>
            </a:r>
          </a:p>
          <a:p>
            <a:pPr lvl="4"/>
            <a:r>
              <a:rPr lang="bg-BG"/>
              <a:t>Пето ниво</a:t>
            </a:r>
          </a:p>
        </p:txBody>
      </p:sp>
      <p:sp>
        <p:nvSpPr>
          <p:cNvPr id="5" name="Текстов контейнер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bg-BG"/>
              <a:t>Щракнете, за да редактирате стиловете на текста в образеца</a:t>
            </a:r>
          </a:p>
        </p:txBody>
      </p:sp>
      <p:sp>
        <p:nvSpPr>
          <p:cNvPr id="6" name="Контейнер за съдържание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bg-BG"/>
              <a:t>Щракнете, за да редактирате стиловете на текста в образеца</a:t>
            </a:r>
          </a:p>
          <a:p>
            <a:pPr lvl="1"/>
            <a:r>
              <a:rPr lang="bg-BG"/>
              <a:t>Второ ниво</a:t>
            </a:r>
          </a:p>
          <a:p>
            <a:pPr lvl="2"/>
            <a:r>
              <a:rPr lang="bg-BG"/>
              <a:t>Трето ниво</a:t>
            </a:r>
          </a:p>
          <a:p>
            <a:pPr lvl="3"/>
            <a:r>
              <a:rPr lang="bg-BG"/>
              <a:t>Четвърто ниво</a:t>
            </a:r>
          </a:p>
          <a:p>
            <a:pPr lvl="4"/>
            <a:r>
              <a:rPr lang="bg-BG"/>
              <a:t>Пето ниво</a:t>
            </a:r>
          </a:p>
        </p:txBody>
      </p:sp>
      <p:sp>
        <p:nvSpPr>
          <p:cNvPr id="7" name="Контейнер за дата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04224-5F53-4681-B114-4FDA2DEB297A}" type="datetimeFigureOut">
              <a:rPr lang="bg-BG" smtClean="0"/>
              <a:t>20.3.2022 г.</a:t>
            </a:fld>
            <a:endParaRPr lang="bg-BG"/>
          </a:p>
        </p:txBody>
      </p:sp>
      <p:sp>
        <p:nvSpPr>
          <p:cNvPr id="8" name="Контейнер за долния колонтитул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9" name="Контейнер за номер на слайда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15E07B-6C49-45E8-9BB0-876BFAD0C1D8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4798549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Само заглав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лавие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bg-BG"/>
              <a:t>Редакт. стил загл. образец</a:t>
            </a:r>
          </a:p>
        </p:txBody>
      </p:sp>
      <p:sp>
        <p:nvSpPr>
          <p:cNvPr id="3" name="Контейнер за дата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04224-5F53-4681-B114-4FDA2DEB297A}" type="datetimeFigureOut">
              <a:rPr lang="bg-BG" smtClean="0"/>
              <a:t>20.3.2022 г.</a:t>
            </a:fld>
            <a:endParaRPr lang="bg-BG"/>
          </a:p>
        </p:txBody>
      </p:sp>
      <p:sp>
        <p:nvSpPr>
          <p:cNvPr id="4" name="Контейнер за долния колонтитул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5" name="Контейнер за номер на слайда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15E07B-6C49-45E8-9BB0-876BFAD0C1D8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19079840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разе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Контейнер за дата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04224-5F53-4681-B114-4FDA2DEB297A}" type="datetimeFigureOut">
              <a:rPr lang="bg-BG" smtClean="0"/>
              <a:t>20.3.2022 г.</a:t>
            </a:fld>
            <a:endParaRPr lang="bg-BG"/>
          </a:p>
        </p:txBody>
      </p:sp>
      <p:sp>
        <p:nvSpPr>
          <p:cNvPr id="3" name="Контейнер за долния колонтитул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4" name="Контейнер за номер на слайда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15E07B-6C49-45E8-9BB0-876BFAD0C1D8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29230440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Съдържание с надпис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лавие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bg-BG"/>
              <a:t>Редакт. стил загл. образец</a:t>
            </a:r>
          </a:p>
        </p:txBody>
      </p:sp>
      <p:sp>
        <p:nvSpPr>
          <p:cNvPr id="3" name="Контейнер за съдържание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bg-BG"/>
              <a:t>Щракнете, за да редактирате стиловете на текста в образеца</a:t>
            </a:r>
          </a:p>
          <a:p>
            <a:pPr lvl="1"/>
            <a:r>
              <a:rPr lang="bg-BG"/>
              <a:t>Второ ниво</a:t>
            </a:r>
          </a:p>
          <a:p>
            <a:pPr lvl="2"/>
            <a:r>
              <a:rPr lang="bg-BG"/>
              <a:t>Трето ниво</a:t>
            </a:r>
          </a:p>
          <a:p>
            <a:pPr lvl="3"/>
            <a:r>
              <a:rPr lang="bg-BG"/>
              <a:t>Четвърто ниво</a:t>
            </a:r>
          </a:p>
          <a:p>
            <a:pPr lvl="4"/>
            <a:r>
              <a:rPr lang="bg-BG"/>
              <a:t>Пето ниво</a:t>
            </a:r>
          </a:p>
        </p:txBody>
      </p:sp>
      <p:sp>
        <p:nvSpPr>
          <p:cNvPr id="4" name="Текстов контейнер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bg-BG"/>
              <a:t>Щракнете, за да редактирате стиловете на текста в образеца</a:t>
            </a:r>
          </a:p>
        </p:txBody>
      </p:sp>
      <p:sp>
        <p:nvSpPr>
          <p:cNvPr id="5" name="Контейнер за 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04224-5F53-4681-B114-4FDA2DEB297A}" type="datetimeFigureOut">
              <a:rPr lang="bg-BG" smtClean="0"/>
              <a:t>20.3.2022 г.</a:t>
            </a:fld>
            <a:endParaRPr lang="bg-BG"/>
          </a:p>
        </p:txBody>
      </p:sp>
      <p:sp>
        <p:nvSpPr>
          <p:cNvPr id="6" name="Контейнер за долния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7" name="Контейнер за номер на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15E07B-6C49-45E8-9BB0-876BFAD0C1D8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4895305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Картина с надпис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лавие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bg-BG"/>
              <a:t>Редакт. стил загл. образец</a:t>
            </a:r>
          </a:p>
        </p:txBody>
      </p:sp>
      <p:sp>
        <p:nvSpPr>
          <p:cNvPr id="3" name="Контейнер за картина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bg-BG"/>
          </a:p>
        </p:txBody>
      </p:sp>
      <p:sp>
        <p:nvSpPr>
          <p:cNvPr id="4" name="Текстов контейнер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bg-BG"/>
              <a:t>Щракнете, за да редактирате стиловете на текста в образеца</a:t>
            </a:r>
          </a:p>
        </p:txBody>
      </p:sp>
      <p:sp>
        <p:nvSpPr>
          <p:cNvPr id="5" name="Контейнер за 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04224-5F53-4681-B114-4FDA2DEB297A}" type="datetimeFigureOut">
              <a:rPr lang="bg-BG" smtClean="0"/>
              <a:t>20.3.2022 г.</a:t>
            </a:fld>
            <a:endParaRPr lang="bg-BG"/>
          </a:p>
        </p:txBody>
      </p:sp>
      <p:sp>
        <p:nvSpPr>
          <p:cNvPr id="6" name="Контейнер за долния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7" name="Контейнер за номер на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15E07B-6C49-45E8-9BB0-876BFAD0C1D8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11879674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лавие и вертикален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лавие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bg-BG"/>
              <a:t>Редакт. стил загл. образец</a:t>
            </a:r>
          </a:p>
        </p:txBody>
      </p:sp>
      <p:sp>
        <p:nvSpPr>
          <p:cNvPr id="3" name="Контейнер за вертикален текст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bg-BG"/>
              <a:t>Щракнете, за да редактирате стиловете на текста в образеца</a:t>
            </a:r>
          </a:p>
          <a:p>
            <a:pPr lvl="1"/>
            <a:r>
              <a:rPr lang="bg-BG"/>
              <a:t>Второ ниво</a:t>
            </a:r>
          </a:p>
          <a:p>
            <a:pPr lvl="2"/>
            <a:r>
              <a:rPr lang="bg-BG"/>
              <a:t>Трето ниво</a:t>
            </a:r>
          </a:p>
          <a:p>
            <a:pPr lvl="3"/>
            <a:r>
              <a:rPr lang="bg-BG"/>
              <a:t>Четвърто ниво</a:t>
            </a:r>
          </a:p>
          <a:p>
            <a:pPr lvl="4"/>
            <a:r>
              <a:rPr lang="bg-BG"/>
              <a:t>Пето ниво</a:t>
            </a:r>
          </a:p>
        </p:txBody>
      </p:sp>
      <p:sp>
        <p:nvSpPr>
          <p:cNvPr id="4" name="Контейнер за 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04224-5F53-4681-B114-4FDA2DEB297A}" type="datetimeFigureOut">
              <a:rPr lang="bg-BG" smtClean="0"/>
              <a:t>20.3.2022 г.</a:t>
            </a:fld>
            <a:endParaRPr lang="bg-BG"/>
          </a:p>
        </p:txBody>
      </p:sp>
      <p:sp>
        <p:nvSpPr>
          <p:cNvPr id="5" name="Контейнер за долния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6" name="Контейнер за номер на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15E07B-6C49-45E8-9BB0-876BFAD0C1D8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26110563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но заглавие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тикално заглавие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bg-BG"/>
              <a:t>Редакт. стил загл. образец</a:t>
            </a:r>
          </a:p>
        </p:txBody>
      </p:sp>
      <p:sp>
        <p:nvSpPr>
          <p:cNvPr id="3" name="Контейнер за вертикален текст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bg-BG"/>
              <a:t>Щракнете, за да редактирате стиловете на текста в образеца</a:t>
            </a:r>
          </a:p>
          <a:p>
            <a:pPr lvl="1"/>
            <a:r>
              <a:rPr lang="bg-BG"/>
              <a:t>Второ ниво</a:t>
            </a:r>
          </a:p>
          <a:p>
            <a:pPr lvl="2"/>
            <a:r>
              <a:rPr lang="bg-BG"/>
              <a:t>Трето ниво</a:t>
            </a:r>
          </a:p>
          <a:p>
            <a:pPr lvl="3"/>
            <a:r>
              <a:rPr lang="bg-BG"/>
              <a:t>Четвърто ниво</a:t>
            </a:r>
          </a:p>
          <a:p>
            <a:pPr lvl="4"/>
            <a:r>
              <a:rPr lang="bg-BG"/>
              <a:t>Пето ниво</a:t>
            </a:r>
          </a:p>
        </p:txBody>
      </p:sp>
      <p:sp>
        <p:nvSpPr>
          <p:cNvPr id="4" name="Контейнер за 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04224-5F53-4681-B114-4FDA2DEB297A}" type="datetimeFigureOut">
              <a:rPr lang="bg-BG" smtClean="0"/>
              <a:t>20.3.2022 г.</a:t>
            </a:fld>
            <a:endParaRPr lang="bg-BG"/>
          </a:p>
        </p:txBody>
      </p:sp>
      <p:sp>
        <p:nvSpPr>
          <p:cNvPr id="5" name="Контейнер за долния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6" name="Контейнер за номер на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15E07B-6C49-45E8-9BB0-876BFAD0C1D8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25871084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Контейнер за заглавие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bg-BG"/>
              <a:t>Редакт. стил загл. образец</a:t>
            </a:r>
          </a:p>
        </p:txBody>
      </p:sp>
      <p:sp>
        <p:nvSpPr>
          <p:cNvPr id="3" name="Текстов контейнер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bg-BG"/>
              <a:t>Щракнете, за да редактирате стиловете на текста в образеца</a:t>
            </a:r>
          </a:p>
          <a:p>
            <a:pPr lvl="1"/>
            <a:r>
              <a:rPr lang="bg-BG"/>
              <a:t>Второ ниво</a:t>
            </a:r>
          </a:p>
          <a:p>
            <a:pPr lvl="2"/>
            <a:r>
              <a:rPr lang="bg-BG"/>
              <a:t>Трето ниво</a:t>
            </a:r>
          </a:p>
          <a:p>
            <a:pPr lvl="3"/>
            <a:r>
              <a:rPr lang="bg-BG"/>
              <a:t>Четвърто ниво</a:t>
            </a:r>
          </a:p>
          <a:p>
            <a:pPr lvl="4"/>
            <a:r>
              <a:rPr lang="bg-BG"/>
              <a:t>Пето ниво</a:t>
            </a:r>
          </a:p>
        </p:txBody>
      </p:sp>
      <p:sp>
        <p:nvSpPr>
          <p:cNvPr id="4" name="Контейнер за дата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E104224-5F53-4681-B114-4FDA2DEB297A}" type="datetimeFigureOut">
              <a:rPr lang="bg-BG" smtClean="0"/>
              <a:t>20.3.2022 г.</a:t>
            </a:fld>
            <a:endParaRPr lang="bg-BG"/>
          </a:p>
        </p:txBody>
      </p:sp>
      <p:sp>
        <p:nvSpPr>
          <p:cNvPr id="5" name="Контейнер за долния колонтитул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bg-BG"/>
          </a:p>
        </p:txBody>
      </p:sp>
      <p:sp>
        <p:nvSpPr>
          <p:cNvPr id="6" name="Контейнер за номер на слайда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415E07B-6C49-45E8-9BB0-876BFAD0C1D8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33753343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bg-BG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лавие 1"/>
          <p:cNvSpPr>
            <a:spLocks noGrp="1"/>
          </p:cNvSpPr>
          <p:nvPr>
            <p:ph type="title"/>
          </p:nvPr>
        </p:nvSpPr>
        <p:spPr>
          <a:xfrm>
            <a:off x="831850" y="1503550"/>
            <a:ext cx="10515600" cy="3058925"/>
          </a:xfrm>
        </p:spPr>
        <p:txBody>
          <a:bodyPr>
            <a:normAutofit fontScale="90000"/>
          </a:bodyPr>
          <a:lstStyle/>
          <a:p>
            <a:r>
              <a:rPr lang="bg-BG" dirty="0" err="1">
                <a:latin typeface="Tahoma"/>
                <a:ea typeface="Tahoma"/>
                <a:cs typeface="Tahoma"/>
              </a:rPr>
              <a:t>Understanding</a:t>
            </a:r>
            <a:r>
              <a:rPr lang="bg-BG" dirty="0">
                <a:latin typeface="Tahoma"/>
                <a:ea typeface="Tahoma"/>
                <a:cs typeface="Tahoma"/>
              </a:rPr>
              <a:t> </a:t>
            </a:r>
            <a:r>
              <a:rPr lang="bg-BG" dirty="0" err="1">
                <a:latin typeface="Tahoma"/>
                <a:ea typeface="Tahoma"/>
                <a:cs typeface="Tahoma"/>
              </a:rPr>
              <a:t>and</a:t>
            </a:r>
            <a:r>
              <a:rPr lang="bg-BG" dirty="0">
                <a:latin typeface="Tahoma"/>
                <a:ea typeface="Tahoma"/>
                <a:cs typeface="Tahoma"/>
              </a:rPr>
              <a:t> </a:t>
            </a:r>
            <a:r>
              <a:rPr lang="bg-BG" dirty="0" err="1">
                <a:latin typeface="Tahoma"/>
                <a:ea typeface="Tahoma"/>
                <a:cs typeface="Tahoma"/>
              </a:rPr>
              <a:t>Solving</a:t>
            </a:r>
            <a:r>
              <a:rPr lang="bg-BG" dirty="0">
                <a:latin typeface="Tahoma"/>
                <a:ea typeface="Tahoma"/>
                <a:cs typeface="Tahoma"/>
              </a:rPr>
              <a:t> </a:t>
            </a:r>
            <a:r>
              <a:rPr lang="bg-BG" dirty="0" err="1">
                <a:latin typeface="Tahoma"/>
                <a:ea typeface="Tahoma"/>
                <a:cs typeface="Tahoma"/>
              </a:rPr>
              <a:t>the</a:t>
            </a:r>
            <a:r>
              <a:rPr lang="bg-BG" dirty="0">
                <a:latin typeface="Tahoma"/>
                <a:ea typeface="Tahoma"/>
                <a:cs typeface="Tahoma"/>
              </a:rPr>
              <a:t> </a:t>
            </a:r>
            <a:r>
              <a:rPr lang="bg-BG" dirty="0" err="1">
                <a:latin typeface="Tahoma"/>
                <a:ea typeface="Tahoma"/>
                <a:cs typeface="Tahoma"/>
              </a:rPr>
              <a:t>Complex</a:t>
            </a:r>
            <a:r>
              <a:rPr lang="bg-BG" dirty="0">
                <a:latin typeface="Tahoma"/>
                <a:ea typeface="Tahoma"/>
                <a:cs typeface="Tahoma"/>
              </a:rPr>
              <a:t> </a:t>
            </a:r>
            <a:r>
              <a:rPr lang="bg-BG" dirty="0" err="1">
                <a:latin typeface="Tahoma"/>
                <a:ea typeface="Tahoma"/>
                <a:cs typeface="Tahoma"/>
              </a:rPr>
              <a:t>Problems</a:t>
            </a:r>
            <a:r>
              <a:rPr lang="bg-BG" dirty="0">
                <a:latin typeface="Tahoma"/>
                <a:ea typeface="Tahoma"/>
                <a:cs typeface="Tahoma"/>
              </a:rPr>
              <a:t> </a:t>
            </a:r>
            <a:r>
              <a:rPr lang="bg-BG" dirty="0" err="1">
                <a:latin typeface="Tahoma"/>
                <a:ea typeface="Tahoma"/>
                <a:cs typeface="Tahoma"/>
              </a:rPr>
              <a:t>of</a:t>
            </a:r>
            <a:r>
              <a:rPr lang="bg-BG" dirty="0">
                <a:latin typeface="Tahoma"/>
                <a:ea typeface="Tahoma"/>
                <a:cs typeface="Tahoma"/>
              </a:rPr>
              <a:t> </a:t>
            </a:r>
            <a:r>
              <a:rPr lang="bg-BG" dirty="0" err="1">
                <a:latin typeface="Tahoma"/>
                <a:ea typeface="Tahoma"/>
                <a:cs typeface="Tahoma"/>
              </a:rPr>
              <a:t>Staff</a:t>
            </a:r>
            <a:r>
              <a:rPr lang="bg-BG" dirty="0">
                <a:latin typeface="Tahoma"/>
                <a:ea typeface="Tahoma"/>
                <a:cs typeface="Tahoma"/>
              </a:rPr>
              <a:t> </a:t>
            </a:r>
            <a:r>
              <a:rPr lang="bg-BG" dirty="0" err="1">
                <a:latin typeface="Tahoma"/>
                <a:ea typeface="Tahoma"/>
                <a:cs typeface="Tahoma"/>
              </a:rPr>
              <a:t>Absenteeism</a:t>
            </a:r>
            <a:r>
              <a:rPr lang="bg-BG" dirty="0">
                <a:latin typeface="Tahoma"/>
                <a:ea typeface="Tahoma"/>
                <a:cs typeface="Tahoma"/>
              </a:rPr>
              <a:t> </a:t>
            </a:r>
            <a:r>
              <a:rPr lang="bg-BG" dirty="0" err="1">
                <a:latin typeface="Tahoma"/>
                <a:ea typeface="Tahoma"/>
                <a:cs typeface="Tahoma"/>
              </a:rPr>
              <a:t>in</a:t>
            </a:r>
            <a:r>
              <a:rPr lang="bg-BG" dirty="0">
                <a:latin typeface="Tahoma"/>
                <a:ea typeface="Tahoma"/>
                <a:cs typeface="Tahoma"/>
              </a:rPr>
              <a:t> </a:t>
            </a:r>
            <a:r>
              <a:rPr lang="bg-BG" dirty="0" err="1">
                <a:latin typeface="Tahoma"/>
                <a:ea typeface="Tahoma"/>
                <a:cs typeface="Tahoma"/>
              </a:rPr>
              <a:t>Mid-Chishire</a:t>
            </a:r>
            <a:r>
              <a:rPr lang="bg-BG" dirty="0">
                <a:latin typeface="Tahoma"/>
                <a:ea typeface="Tahoma"/>
                <a:cs typeface="Tahoma"/>
              </a:rPr>
              <a:t> </a:t>
            </a:r>
            <a:r>
              <a:rPr lang="bg-BG" dirty="0" err="1">
                <a:latin typeface="Tahoma"/>
                <a:ea typeface="Tahoma"/>
                <a:cs typeface="Tahoma"/>
              </a:rPr>
              <a:t>Hospital</a:t>
            </a:r>
            <a:r>
              <a:rPr lang="bg-BG" dirty="0">
                <a:latin typeface="Tahoma"/>
                <a:ea typeface="Tahoma"/>
                <a:cs typeface="Tahoma"/>
              </a:rPr>
              <a:t> </a:t>
            </a:r>
            <a:r>
              <a:rPr lang="bg-BG" dirty="0" err="1">
                <a:latin typeface="Tahoma"/>
                <a:ea typeface="Tahoma"/>
                <a:cs typeface="Tahoma"/>
              </a:rPr>
              <a:t>Trust</a:t>
            </a:r>
            <a:endParaRPr lang="bg-BG" dirty="0">
              <a:latin typeface="Tahoma"/>
              <a:ea typeface="Tahoma"/>
              <a:cs typeface="Tahoma"/>
            </a:endParaRPr>
          </a:p>
        </p:txBody>
      </p:sp>
      <p:sp>
        <p:nvSpPr>
          <p:cNvPr id="3" name="Подзаглавие 2"/>
          <p:cNvSpPr>
            <a:spLocks noGrp="1"/>
          </p:cNvSpPr>
          <p:nvPr>
            <p:ph type="body" idx="1"/>
          </p:nvPr>
        </p:nvSpPr>
        <p:spPr>
          <a:xfrm>
            <a:off x="831850" y="4786686"/>
            <a:ext cx="10515600" cy="1302964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000" b="1" dirty="0">
                <a:ea typeface="+mn-lt"/>
                <a:cs typeface="+mn-lt"/>
              </a:rPr>
              <a:t>Presented by Yoana Ivanova</a:t>
            </a:r>
            <a:endParaRPr lang="en-US" b="1">
              <a:cs typeface="Calibri"/>
            </a:endParaRPr>
          </a:p>
          <a:p>
            <a:r>
              <a:rPr lang="en-GB" sz="2000" b="1" dirty="0">
                <a:ea typeface="+mn-lt"/>
                <a:cs typeface="+mn-lt"/>
              </a:rPr>
              <a:t>Student number: 2028380</a:t>
            </a:r>
          </a:p>
          <a:p>
            <a:r>
              <a:rPr lang="en-GB" sz="2000" b="1" dirty="0">
                <a:ea typeface="+mn-lt"/>
                <a:cs typeface="+mn-lt"/>
              </a:rPr>
              <a:t>Lecturer: CHI UBA</a:t>
            </a:r>
            <a:endParaRPr lang="en-GB" sz="2000" b="1" dirty="0">
              <a:cs typeface="Calibri"/>
            </a:endParaRPr>
          </a:p>
          <a:p>
            <a:endParaRPr lang="en-GB" b="1" dirty="0">
              <a:cs typeface="Calibri"/>
            </a:endParaRPr>
          </a:p>
          <a:p>
            <a:endParaRPr lang="en-GB" b="1" dirty="0">
              <a:cs typeface="Calibri"/>
            </a:endParaRPr>
          </a:p>
          <a:p>
            <a:endParaRPr lang="en-GB" b="1" dirty="0">
              <a:cs typeface="Calibri"/>
            </a:endParaRPr>
          </a:p>
          <a:p>
            <a:endParaRPr lang="en-GB" b="1" dirty="0">
              <a:cs typeface="Calibri"/>
            </a:endParaRPr>
          </a:p>
          <a:p>
            <a:endParaRPr lang="en-GB" b="1" dirty="0">
              <a:cs typeface="Calibri"/>
            </a:endParaRPr>
          </a:p>
          <a:p>
            <a:endParaRPr lang="bg-BG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74873010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лавие 1">
            <a:extLst>
              <a:ext uri="{FF2B5EF4-FFF2-40B4-BE49-F238E27FC236}">
                <a16:creationId xmlns:a16="http://schemas.microsoft.com/office/drawing/2014/main" id="{701FE888-3388-416C-8AFE-C1646F6410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nature and impact of Staff Absenteeism</a:t>
            </a:r>
            <a:endParaRPr lang="bg-BG" dirty="0"/>
          </a:p>
        </p:txBody>
      </p:sp>
      <p:sp>
        <p:nvSpPr>
          <p:cNvPr id="3" name="Контейнер за съдържание 2">
            <a:extLst>
              <a:ext uri="{FF2B5EF4-FFF2-40B4-BE49-F238E27FC236}">
                <a16:creationId xmlns:a16="http://schemas.microsoft.com/office/drawing/2014/main" id="{6376BBE5-4DE4-47E2-AC02-96410973F32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>
              <a:buFont typeface="Wingdings" panose="020B0604020202020204" pitchFamily="34" charset="0"/>
              <a:buChar char="v"/>
            </a:pPr>
            <a:r>
              <a:rPr lang="en-US" dirty="0"/>
              <a:t> Nature of problem</a:t>
            </a:r>
          </a:p>
          <a:p>
            <a:pPr>
              <a:lnSpc>
                <a:spcPct val="100000"/>
              </a:lnSpc>
              <a:buFont typeface="Wingdings" panose="05000000000000000000" pitchFamily="2" charset="2"/>
              <a:buChar char="v"/>
            </a:pPr>
            <a:r>
              <a:rPr lang="en-US" dirty="0"/>
              <a:t> Complex and organizational level problem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 Scope extends to all other hospitals in the UK</a:t>
            </a:r>
            <a:endParaRPr lang="en-US" dirty="0">
              <a:cs typeface="Calibri"/>
            </a:endParaRPr>
          </a:p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 Impact of the problem</a:t>
            </a:r>
            <a:endParaRPr lang="en-US" dirty="0">
              <a:cs typeface="Calibri" panose="020F0502020204030204"/>
            </a:endParaRP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bg-BG" dirty="0"/>
          </a:p>
        </p:txBody>
      </p:sp>
    </p:spTree>
    <p:extLst>
      <p:ext uri="{BB962C8B-B14F-4D97-AF65-F5344CB8AC3E}">
        <p14:creationId xmlns:p14="http://schemas.microsoft.com/office/powerpoint/2010/main" val="231289716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лавие 1">
            <a:extLst>
              <a:ext uri="{FF2B5EF4-FFF2-40B4-BE49-F238E27FC236}">
                <a16:creationId xmlns:a16="http://schemas.microsoft.com/office/drawing/2014/main" id="{EA661C64-8A68-41D0-B3C1-24285B0563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Understanding the Causes of the Problem using models (PESTEL and Fishbone</a:t>
            </a:r>
            <a:endParaRPr lang="bg-BG" dirty="0"/>
          </a:p>
        </p:txBody>
      </p:sp>
      <p:sp>
        <p:nvSpPr>
          <p:cNvPr id="3" name="Контейнер за съдържание 2">
            <a:extLst>
              <a:ext uri="{FF2B5EF4-FFF2-40B4-BE49-F238E27FC236}">
                <a16:creationId xmlns:a16="http://schemas.microsoft.com/office/drawing/2014/main" id="{0CEBFAB5-3651-49F4-80F4-549A30F3B4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>
              <a:buFont typeface="Wingdings" panose="05000000000000000000" pitchFamily="2" charset="2"/>
              <a:buChar char="ü"/>
            </a:pPr>
            <a:r>
              <a:rPr lang="en-US" dirty="0"/>
              <a:t> To understand the causes of complex problems, relevant models are used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US" dirty="0"/>
              <a:t> In this case PESTEL and Fishbone are employed</a:t>
            </a:r>
            <a:endParaRPr lang="en-US" dirty="0">
              <a:cs typeface="Calibri"/>
            </a:endParaRPr>
          </a:p>
          <a:p>
            <a:pPr>
              <a:buFont typeface="Wingdings" panose="05000000000000000000" pitchFamily="2" charset="2"/>
              <a:buChar char="ü"/>
            </a:pPr>
            <a:r>
              <a:rPr lang="en-US" dirty="0"/>
              <a:t> PESTEL enables us to identify factors that: political, social, economic</a:t>
            </a:r>
            <a:endParaRPr lang="en-US" dirty="0">
              <a:cs typeface="Calibri" panose="020F0502020204030204"/>
            </a:endParaRPr>
          </a:p>
          <a:p>
            <a:pPr>
              <a:buFont typeface="Wingdings" panose="05000000000000000000" pitchFamily="2" charset="2"/>
              <a:buChar char="ü"/>
            </a:pPr>
            <a:r>
              <a:rPr lang="en-US" dirty="0"/>
              <a:t> Fishbone diagram offers diminution external factors</a:t>
            </a:r>
            <a:endParaRPr lang="en-US" dirty="0">
              <a:cs typeface="Calibri" panose="020F0502020204030204"/>
            </a:endParaRPr>
          </a:p>
          <a:p>
            <a:pPr>
              <a:buFont typeface="Wingdings" panose="05000000000000000000" pitchFamily="2" charset="2"/>
              <a:buChar char="ü"/>
            </a:pPr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bg-BG" dirty="0"/>
          </a:p>
        </p:txBody>
      </p:sp>
    </p:spTree>
    <p:extLst>
      <p:ext uri="{BB962C8B-B14F-4D97-AF65-F5344CB8AC3E}">
        <p14:creationId xmlns:p14="http://schemas.microsoft.com/office/powerpoint/2010/main" val="93330108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5E8779-373B-45C8-AD6D-131F87C126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cs typeface="Calibri Light"/>
              </a:rPr>
              <a:t>PESTEL analysis to identify external factors linked to staff absenteeism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5EE9BF-BD98-4458-843B-0702DDEA599F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cs typeface="Calibri"/>
              </a:rPr>
              <a:t>The PESTEL analysis identified two main factors to the problem</a:t>
            </a:r>
            <a:endParaRPr lang="en-US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02E822C0-7AEB-440A-AB66-8CB09AB45D8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358933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cs typeface="Calibri"/>
              </a:rPr>
              <a:t>The fishbone diagram added more insight on the cause</a:t>
            </a:r>
            <a:endParaRPr lang="en-US" dirty="0" err="1"/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0FC6531D-590F-4A70-932C-1013173225C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68727263"/>
              </p:ext>
            </p:extLst>
          </p:nvPr>
        </p:nvGraphicFramePr>
        <p:xfrm>
          <a:off x="838200" y="2746074"/>
          <a:ext cx="10515600" cy="3155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54874">
                  <a:extLst>
                    <a:ext uri="{9D8B030D-6E8A-4147-A177-3AD203B41FA5}">
                      <a16:colId xmlns:a16="http://schemas.microsoft.com/office/drawing/2014/main" val="4294481534"/>
                    </a:ext>
                  </a:extLst>
                </a:gridCol>
                <a:gridCol w="3580363">
                  <a:extLst>
                    <a:ext uri="{9D8B030D-6E8A-4147-A177-3AD203B41FA5}">
                      <a16:colId xmlns:a16="http://schemas.microsoft.com/office/drawing/2014/main" val="3535436702"/>
                    </a:ext>
                  </a:extLst>
                </a:gridCol>
                <a:gridCol w="3580363">
                  <a:extLst>
                    <a:ext uri="{9D8B030D-6E8A-4147-A177-3AD203B41FA5}">
                      <a16:colId xmlns:a16="http://schemas.microsoft.com/office/drawing/2014/main" val="1811463277"/>
                    </a:ext>
                  </a:extLst>
                </a:gridCol>
              </a:tblGrid>
              <a:tr h="1159721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dirty="0"/>
                        <a:t>Political factors</a:t>
                      </a: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dirty="0"/>
                        <a:t>Social factors </a:t>
                      </a: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Economic Factors</a:t>
                      </a:r>
                    </a:p>
                  </a:txBody>
                  <a:tcPr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19170467"/>
                  </a:ext>
                </a:extLst>
              </a:tr>
              <a:tr h="665413">
                <a:tc>
                  <a:txBody>
                    <a:bodyPr/>
                    <a:lstStyle/>
                    <a:p>
                      <a:r>
                        <a:rPr lang="en-US" dirty="0"/>
                        <a:t>Brexit</a:t>
                      </a:r>
                      <a:endParaRPr lang="en-US" dirty="0" err="1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Covid 19</a:t>
                      </a: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Price increase</a:t>
                      </a:r>
                      <a:endParaRPr lang="en-US" dirty="0" err="1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38445989"/>
                  </a:ext>
                </a:extLst>
              </a:tr>
              <a:tr h="665413">
                <a:tc>
                  <a:txBody>
                    <a:bodyPr/>
                    <a:lstStyle/>
                    <a:p>
                      <a:r>
                        <a:rPr lang="en-US" dirty="0"/>
                        <a:t>GOVERMENT</a:t>
                      </a: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51024605"/>
                  </a:ext>
                </a:extLst>
              </a:tr>
              <a:tr h="665413">
                <a:tc>
                  <a:txBody>
                    <a:bodyPr/>
                    <a:lstStyle/>
                    <a:p>
                      <a:r>
                        <a:rPr lang="en-US" dirty="0"/>
                        <a:t>NHS</a:t>
                      </a: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1963715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6478389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A9596C01-7A76-4B70-92B3-0F31C42EC5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1049" y="228601"/>
            <a:ext cx="10069902" cy="2796988"/>
          </a:xfrm>
        </p:spPr>
        <p:txBody>
          <a:bodyPr>
            <a:normAutofit fontScale="90000"/>
          </a:bodyPr>
          <a:lstStyle/>
          <a:p>
            <a:pPr algn="ctr"/>
            <a:r>
              <a:rPr lang="en-US" dirty="0">
                <a:cs typeface="Calibri Light"/>
              </a:rPr>
              <a:t>Fishbone diagram to identify further problems cause</a:t>
            </a:r>
            <a:br>
              <a:rPr lang="en-US" dirty="0">
                <a:cs typeface="Calibri Light"/>
              </a:rPr>
            </a:br>
            <a:r>
              <a:rPr lang="en-US" dirty="0">
                <a:ea typeface="+mj-lt"/>
                <a:cs typeface="+mj-lt"/>
              </a:rPr>
              <a:t>  </a:t>
            </a:r>
            <a:endParaRPr lang="en-US" dirty="0">
              <a:cs typeface="Calibri Light" panose="020F0302020204030204"/>
            </a:endParaRPr>
          </a:p>
          <a:p>
            <a:pPr algn="ctr"/>
            <a:r>
              <a:rPr lang="en-US" dirty="0">
                <a:ea typeface="+mj-lt"/>
                <a:cs typeface="+mj-lt"/>
              </a:rPr>
              <a:t>  </a:t>
            </a:r>
            <a:endParaRPr lang="en-US" dirty="0"/>
          </a:p>
          <a:p>
            <a:r>
              <a:rPr lang="en-US" dirty="0">
                <a:ea typeface="+mj-lt"/>
                <a:cs typeface="+mj-lt"/>
              </a:rPr>
              <a:t>  </a:t>
            </a:r>
            <a:endParaRPr lang="en-US" dirty="0"/>
          </a:p>
        </p:txBody>
      </p:sp>
      <p:sp>
        <p:nvSpPr>
          <p:cNvPr id="2" name="Line 43">
            <a:extLst>
              <a:ext uri="{FF2B5EF4-FFF2-40B4-BE49-F238E27FC236}">
                <a16:creationId xmlns:a16="http://schemas.microsoft.com/office/drawing/2014/main" id="{2A660008-E329-4FC4-B86F-AAB7467434E6}"/>
              </a:ext>
            </a:extLst>
          </p:cNvPr>
          <p:cNvSpPr>
            <a:spLocks noChangeShapeType="1"/>
          </p:cNvSpPr>
          <p:nvPr/>
        </p:nvSpPr>
        <p:spPr bwMode="auto">
          <a:xfrm>
            <a:off x="2769721" y="2422619"/>
            <a:ext cx="508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bg-BG"/>
          </a:p>
        </p:txBody>
      </p:sp>
      <p:sp>
        <p:nvSpPr>
          <p:cNvPr id="4" name="Text Box 42">
            <a:extLst>
              <a:ext uri="{FF2B5EF4-FFF2-40B4-BE49-F238E27FC236}">
                <a16:creationId xmlns:a16="http://schemas.microsoft.com/office/drawing/2014/main" id="{A1803C93-52A2-4F04-BFC0-3B628D11292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696571" y="2227356"/>
            <a:ext cx="1060450" cy="36353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bg-BG" sz="9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Sickness</a:t>
            </a:r>
            <a:endParaRPr kumimoji="0" lang="en-GB" altLang="bg-BG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6" name="Line 41">
            <a:extLst>
              <a:ext uri="{FF2B5EF4-FFF2-40B4-BE49-F238E27FC236}">
                <a16:creationId xmlns:a16="http://schemas.microsoft.com/office/drawing/2014/main" id="{542CB09A-D94B-42E7-A91F-735580C5B59A}"/>
              </a:ext>
            </a:extLst>
          </p:cNvPr>
          <p:cNvSpPr>
            <a:spLocks noChangeShapeType="1"/>
          </p:cNvSpPr>
          <p:nvPr/>
        </p:nvSpPr>
        <p:spPr bwMode="auto">
          <a:xfrm>
            <a:off x="3371384" y="3024281"/>
            <a:ext cx="508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bg-BG"/>
          </a:p>
        </p:txBody>
      </p:sp>
      <p:sp>
        <p:nvSpPr>
          <p:cNvPr id="7" name="Text Box 40">
            <a:extLst>
              <a:ext uri="{FF2B5EF4-FFF2-40B4-BE49-F238E27FC236}">
                <a16:creationId xmlns:a16="http://schemas.microsoft.com/office/drawing/2014/main" id="{31F2856A-9ED0-4616-B7A4-E2FB9479D6B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96646" y="2827431"/>
            <a:ext cx="1060450" cy="36353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bg-BG" sz="9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Poor serves</a:t>
            </a:r>
            <a:endParaRPr kumimoji="0" lang="en-US" altLang="bg-BG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8" name="Line 39">
            <a:extLst>
              <a:ext uri="{FF2B5EF4-FFF2-40B4-BE49-F238E27FC236}">
                <a16:creationId xmlns:a16="http://schemas.microsoft.com/office/drawing/2014/main" id="{703AEEE2-A938-491A-8D34-2798DE19EF23}"/>
              </a:ext>
            </a:extLst>
          </p:cNvPr>
          <p:cNvSpPr>
            <a:spLocks noChangeShapeType="1"/>
          </p:cNvSpPr>
          <p:nvPr/>
        </p:nvSpPr>
        <p:spPr bwMode="auto">
          <a:xfrm>
            <a:off x="3923834" y="3576731"/>
            <a:ext cx="508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bg-BG"/>
          </a:p>
        </p:txBody>
      </p:sp>
      <p:sp>
        <p:nvSpPr>
          <p:cNvPr id="9" name="Text Box 38">
            <a:extLst>
              <a:ext uri="{FF2B5EF4-FFF2-40B4-BE49-F238E27FC236}">
                <a16:creationId xmlns:a16="http://schemas.microsoft.com/office/drawing/2014/main" id="{6F1BC64A-004A-4324-BC68-7A2090EA7BA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849096" y="3379881"/>
            <a:ext cx="1060450" cy="36353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bg-BG" sz="9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STAFF NOT ENOUGH</a:t>
            </a:r>
            <a:endParaRPr kumimoji="0" lang="en-US" altLang="bg-BG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0" name="Line 37">
            <a:extLst>
              <a:ext uri="{FF2B5EF4-FFF2-40B4-BE49-F238E27FC236}">
                <a16:creationId xmlns:a16="http://schemas.microsoft.com/office/drawing/2014/main" id="{832445B0-F523-431D-B1B7-951F2EB622DB}"/>
              </a:ext>
            </a:extLst>
          </p:cNvPr>
          <p:cNvSpPr>
            <a:spLocks noChangeShapeType="1"/>
          </p:cNvSpPr>
          <p:nvPr/>
        </p:nvSpPr>
        <p:spPr bwMode="auto">
          <a:xfrm>
            <a:off x="5114459" y="2430556"/>
            <a:ext cx="508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bg-BG"/>
          </a:p>
        </p:txBody>
      </p:sp>
      <p:sp>
        <p:nvSpPr>
          <p:cNvPr id="11" name="Text Box 36">
            <a:extLst>
              <a:ext uri="{FF2B5EF4-FFF2-40B4-BE49-F238E27FC236}">
                <a16:creationId xmlns:a16="http://schemas.microsoft.com/office/drawing/2014/main" id="{6194303D-15ED-48B7-B65C-02DA36B7ED3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039721" y="2227356"/>
            <a:ext cx="1060450" cy="36353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bg-BG" sz="9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TEMORARY STAFF</a:t>
            </a:r>
            <a:endParaRPr kumimoji="0" lang="en-US" altLang="bg-BG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2" name="Line 35">
            <a:extLst>
              <a:ext uri="{FF2B5EF4-FFF2-40B4-BE49-F238E27FC236}">
                <a16:creationId xmlns:a16="http://schemas.microsoft.com/office/drawing/2014/main" id="{A553F578-1090-4CBA-90E4-76008486F210}"/>
              </a:ext>
            </a:extLst>
          </p:cNvPr>
          <p:cNvSpPr>
            <a:spLocks noChangeShapeType="1"/>
          </p:cNvSpPr>
          <p:nvPr/>
        </p:nvSpPr>
        <p:spPr bwMode="auto">
          <a:xfrm>
            <a:off x="5657384" y="3030631"/>
            <a:ext cx="508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bg-BG"/>
          </a:p>
        </p:txBody>
      </p:sp>
      <p:sp>
        <p:nvSpPr>
          <p:cNvPr id="13" name="Text Box 34">
            <a:extLst>
              <a:ext uri="{FF2B5EF4-FFF2-40B4-BE49-F238E27FC236}">
                <a16:creationId xmlns:a16="http://schemas.microsoft.com/office/drawing/2014/main" id="{3F189306-EDF4-43E3-8DBB-1797879A05A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82646" y="2827431"/>
            <a:ext cx="1060450" cy="36353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bg-BG" sz="9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POOR QUALITY</a:t>
            </a:r>
            <a:endParaRPr kumimoji="0" lang="en-US" altLang="bg-BG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4" name="Line 33">
            <a:extLst>
              <a:ext uri="{FF2B5EF4-FFF2-40B4-BE49-F238E27FC236}">
                <a16:creationId xmlns:a16="http://schemas.microsoft.com/office/drawing/2014/main" id="{9A323056-6D16-4D3E-B937-B346627117FA}"/>
              </a:ext>
            </a:extLst>
          </p:cNvPr>
          <p:cNvSpPr>
            <a:spLocks noChangeShapeType="1"/>
          </p:cNvSpPr>
          <p:nvPr/>
        </p:nvSpPr>
        <p:spPr bwMode="auto">
          <a:xfrm>
            <a:off x="6209834" y="3583081"/>
            <a:ext cx="508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bg-BG"/>
          </a:p>
        </p:txBody>
      </p:sp>
      <p:sp>
        <p:nvSpPr>
          <p:cNvPr id="15" name="Text Box 32">
            <a:extLst>
              <a:ext uri="{FF2B5EF4-FFF2-40B4-BE49-F238E27FC236}">
                <a16:creationId xmlns:a16="http://schemas.microsoft.com/office/drawing/2014/main" id="{F890769B-07CB-4353-9497-EC038C8FAB6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135096" y="3379881"/>
            <a:ext cx="1060450" cy="36353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bg-BG" sz="9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POOR SERVES</a:t>
            </a:r>
            <a:endParaRPr kumimoji="0" lang="en-US" altLang="bg-BG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6" name="Line 31">
            <a:extLst>
              <a:ext uri="{FF2B5EF4-FFF2-40B4-BE49-F238E27FC236}">
                <a16:creationId xmlns:a16="http://schemas.microsoft.com/office/drawing/2014/main" id="{0BAC5F6D-0AC0-4B1D-96CC-030F2572B400}"/>
              </a:ext>
            </a:extLst>
          </p:cNvPr>
          <p:cNvSpPr>
            <a:spLocks noChangeShapeType="1"/>
          </p:cNvSpPr>
          <p:nvPr/>
        </p:nvSpPr>
        <p:spPr bwMode="auto">
          <a:xfrm>
            <a:off x="7321084" y="2414681"/>
            <a:ext cx="506412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bg-BG"/>
          </a:p>
        </p:txBody>
      </p:sp>
      <p:sp>
        <p:nvSpPr>
          <p:cNvPr id="17" name="Text Box 30">
            <a:extLst>
              <a:ext uri="{FF2B5EF4-FFF2-40B4-BE49-F238E27FC236}">
                <a16:creationId xmlns:a16="http://schemas.microsoft.com/office/drawing/2014/main" id="{95C74FA7-8D3B-40E3-A543-318DBFDBE85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246346" y="2227356"/>
            <a:ext cx="1060450" cy="36353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bg-BG" sz="900" b="0" i="0" u="none" strike="noStrike" cap="none" normalizeH="0" baseline="0" dirty="0">
                <a:ln>
                  <a:noFill/>
                </a:ln>
                <a:effectLst/>
                <a:latin typeface="Arial"/>
                <a:ea typeface="Times New Roman" panose="02020603050405020304" pitchFamily="18" charset="0"/>
                <a:cs typeface="Arial"/>
              </a:rPr>
              <a:t>Loss </a:t>
            </a:r>
            <a:r>
              <a:rPr lang="en-US" altLang="bg-BG" sz="900" dirty="0">
                <a:latin typeface="Arial"/>
                <a:ea typeface="Times New Roman" panose="02020603050405020304" pitchFamily="18" charset="0"/>
                <a:cs typeface="Arial"/>
              </a:rPr>
              <a:t>of</a:t>
            </a:r>
            <a:r>
              <a:rPr kumimoji="0" lang="en-US" altLang="bg-BG" sz="900" b="0" i="0" u="none" strike="noStrike" cap="none" normalizeH="0" baseline="0" dirty="0">
                <a:ln>
                  <a:noFill/>
                </a:ln>
                <a:effectLst/>
                <a:latin typeface="Arial"/>
                <a:ea typeface="Times New Roman" panose="02020603050405020304" pitchFamily="18" charset="0"/>
                <a:cs typeface="Arial"/>
              </a:rPr>
              <a:t> money</a:t>
            </a:r>
            <a:endParaRPr kumimoji="0" lang="en-US" altLang="bg-BG" sz="1800" b="0" i="0" u="none" strike="noStrike" cap="none" normalizeH="0" baseline="0" dirty="0">
              <a:ln>
                <a:noFill/>
              </a:ln>
              <a:effectLst/>
              <a:latin typeface="Arial"/>
              <a:cs typeface="Arial"/>
            </a:endParaRPr>
          </a:p>
        </p:txBody>
      </p:sp>
      <p:sp>
        <p:nvSpPr>
          <p:cNvPr id="18" name="Line 29">
            <a:extLst>
              <a:ext uri="{FF2B5EF4-FFF2-40B4-BE49-F238E27FC236}">
                <a16:creationId xmlns:a16="http://schemas.microsoft.com/office/drawing/2014/main" id="{5C27D27F-B7A2-477F-BD62-CDF64E0B4D4C}"/>
              </a:ext>
            </a:extLst>
          </p:cNvPr>
          <p:cNvSpPr>
            <a:spLocks noChangeShapeType="1"/>
          </p:cNvSpPr>
          <p:nvPr/>
        </p:nvSpPr>
        <p:spPr bwMode="auto">
          <a:xfrm>
            <a:off x="7922746" y="3016344"/>
            <a:ext cx="506413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bg-BG"/>
          </a:p>
        </p:txBody>
      </p:sp>
      <p:sp>
        <p:nvSpPr>
          <p:cNvPr id="19" name="Text Box 28">
            <a:extLst>
              <a:ext uri="{FF2B5EF4-FFF2-40B4-BE49-F238E27FC236}">
                <a16:creationId xmlns:a16="http://schemas.microsoft.com/office/drawing/2014/main" id="{B279E640-EFA9-43CF-95AD-8DC7C8092C3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848009" y="2827431"/>
            <a:ext cx="1060450" cy="36353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bg-BG" sz="9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Loss patients</a:t>
            </a:r>
            <a:endParaRPr kumimoji="0" lang="en-US" altLang="bg-BG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20" name="Line 27">
            <a:extLst>
              <a:ext uri="{FF2B5EF4-FFF2-40B4-BE49-F238E27FC236}">
                <a16:creationId xmlns:a16="http://schemas.microsoft.com/office/drawing/2014/main" id="{58396DC3-A85F-4A7D-A0B0-8AA9ADEEC52B}"/>
              </a:ext>
            </a:extLst>
          </p:cNvPr>
          <p:cNvSpPr>
            <a:spLocks noChangeShapeType="1"/>
          </p:cNvSpPr>
          <p:nvPr/>
        </p:nvSpPr>
        <p:spPr bwMode="auto">
          <a:xfrm>
            <a:off x="8475196" y="3568794"/>
            <a:ext cx="506413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bg-BG"/>
          </a:p>
        </p:txBody>
      </p:sp>
      <p:sp>
        <p:nvSpPr>
          <p:cNvPr id="21" name="Text Box 26">
            <a:extLst>
              <a:ext uri="{FF2B5EF4-FFF2-40B4-BE49-F238E27FC236}">
                <a16:creationId xmlns:a16="http://schemas.microsoft.com/office/drawing/2014/main" id="{95278D12-AEB2-4814-9E16-EED5219685A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400459" y="3379881"/>
            <a:ext cx="1060450" cy="36353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bg-BG" sz="9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Bad reputation</a:t>
            </a:r>
            <a:endParaRPr kumimoji="0" lang="en-US" altLang="bg-BG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22" name="Line 25">
            <a:extLst>
              <a:ext uri="{FF2B5EF4-FFF2-40B4-BE49-F238E27FC236}">
                <a16:creationId xmlns:a16="http://schemas.microsoft.com/office/drawing/2014/main" id="{4BD0DB7F-AC3B-4453-B95B-1CE4F65A893C}"/>
              </a:ext>
            </a:extLst>
          </p:cNvPr>
          <p:cNvSpPr>
            <a:spLocks noChangeShapeType="1"/>
          </p:cNvSpPr>
          <p:nvPr/>
        </p:nvSpPr>
        <p:spPr bwMode="auto">
          <a:xfrm>
            <a:off x="7509996" y="4360956"/>
            <a:ext cx="506413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bg-BG"/>
          </a:p>
        </p:txBody>
      </p:sp>
      <p:sp>
        <p:nvSpPr>
          <p:cNvPr id="23" name="Text Box 24">
            <a:extLst>
              <a:ext uri="{FF2B5EF4-FFF2-40B4-BE49-F238E27FC236}">
                <a16:creationId xmlns:a16="http://schemas.microsoft.com/office/drawing/2014/main" id="{259FD34F-8180-4E69-8CE5-DCBBCAF2AC4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435259" y="4172044"/>
            <a:ext cx="1060450" cy="363537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bg-BG" sz="9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Bad management</a:t>
            </a:r>
            <a:endParaRPr kumimoji="0" lang="en-US" altLang="bg-BG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24" name="Line 23">
            <a:extLst>
              <a:ext uri="{FF2B5EF4-FFF2-40B4-BE49-F238E27FC236}">
                <a16:creationId xmlns:a16="http://schemas.microsoft.com/office/drawing/2014/main" id="{BD1BA5A7-BCAE-43D7-AE98-C48C7E67A3A7}"/>
              </a:ext>
            </a:extLst>
          </p:cNvPr>
          <p:cNvSpPr>
            <a:spLocks noChangeShapeType="1"/>
          </p:cNvSpPr>
          <p:nvPr/>
        </p:nvSpPr>
        <p:spPr bwMode="auto">
          <a:xfrm>
            <a:off x="6986121" y="4918169"/>
            <a:ext cx="508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bg-BG"/>
          </a:p>
        </p:txBody>
      </p:sp>
      <p:sp>
        <p:nvSpPr>
          <p:cNvPr id="25" name="Text Box 22">
            <a:extLst>
              <a:ext uri="{FF2B5EF4-FFF2-40B4-BE49-F238E27FC236}">
                <a16:creationId xmlns:a16="http://schemas.microsoft.com/office/drawing/2014/main" id="{C7AF66EB-0402-4C07-9FEA-12D221268E9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911384" y="4729256"/>
            <a:ext cx="1060450" cy="36353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bg-BG" sz="9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No motivations</a:t>
            </a:r>
            <a:endParaRPr kumimoji="0" lang="en-US" altLang="bg-BG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26" name="Line 21">
            <a:extLst>
              <a:ext uri="{FF2B5EF4-FFF2-40B4-BE49-F238E27FC236}">
                <a16:creationId xmlns:a16="http://schemas.microsoft.com/office/drawing/2014/main" id="{08A26F5A-6B98-4598-9CC4-ADB48A9C9DF0}"/>
              </a:ext>
            </a:extLst>
          </p:cNvPr>
          <p:cNvSpPr>
            <a:spLocks noChangeShapeType="1"/>
          </p:cNvSpPr>
          <p:nvPr/>
        </p:nvSpPr>
        <p:spPr bwMode="auto">
          <a:xfrm>
            <a:off x="6487646" y="5470619"/>
            <a:ext cx="506413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bg-BG"/>
          </a:p>
        </p:txBody>
      </p:sp>
      <p:sp>
        <p:nvSpPr>
          <p:cNvPr id="27" name="Text Box 20">
            <a:extLst>
              <a:ext uri="{FF2B5EF4-FFF2-40B4-BE49-F238E27FC236}">
                <a16:creationId xmlns:a16="http://schemas.microsoft.com/office/drawing/2014/main" id="{84FC7529-B10F-4E06-8338-BF679C90ED1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412909" y="5281706"/>
            <a:ext cx="1060450" cy="36353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bg-BG" sz="9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Poor training</a:t>
            </a:r>
            <a:endParaRPr kumimoji="0" lang="en-US" altLang="bg-BG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28" name="Line 19">
            <a:extLst>
              <a:ext uri="{FF2B5EF4-FFF2-40B4-BE49-F238E27FC236}">
                <a16:creationId xmlns:a16="http://schemas.microsoft.com/office/drawing/2014/main" id="{50D92658-3D42-4502-89AF-11AA6D6A41DB}"/>
              </a:ext>
            </a:extLst>
          </p:cNvPr>
          <p:cNvSpPr>
            <a:spLocks noChangeShapeType="1"/>
          </p:cNvSpPr>
          <p:nvPr/>
        </p:nvSpPr>
        <p:spPr bwMode="auto">
          <a:xfrm>
            <a:off x="4982696" y="4330794"/>
            <a:ext cx="508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bg-BG"/>
          </a:p>
        </p:txBody>
      </p:sp>
      <p:sp>
        <p:nvSpPr>
          <p:cNvPr id="29" name="Text Box 18">
            <a:extLst>
              <a:ext uri="{FF2B5EF4-FFF2-40B4-BE49-F238E27FC236}">
                <a16:creationId xmlns:a16="http://schemas.microsoft.com/office/drawing/2014/main" id="{592BB976-965E-48C1-83BB-18F00027AB5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909546" y="4141881"/>
            <a:ext cx="1060450" cy="36353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bg-BG" sz="9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Poor support</a:t>
            </a:r>
            <a:endParaRPr kumimoji="0" lang="en-US" altLang="bg-BG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30" name="Line 17">
            <a:extLst>
              <a:ext uri="{FF2B5EF4-FFF2-40B4-BE49-F238E27FC236}">
                <a16:creationId xmlns:a16="http://schemas.microsoft.com/office/drawing/2014/main" id="{6521C32B-5AA3-40D1-A222-294FCA3F2924}"/>
              </a:ext>
            </a:extLst>
          </p:cNvPr>
          <p:cNvSpPr>
            <a:spLocks noChangeShapeType="1"/>
          </p:cNvSpPr>
          <p:nvPr/>
        </p:nvSpPr>
        <p:spPr bwMode="auto">
          <a:xfrm>
            <a:off x="4533434" y="4888006"/>
            <a:ext cx="506412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bg-BG"/>
          </a:p>
        </p:txBody>
      </p:sp>
      <p:sp>
        <p:nvSpPr>
          <p:cNvPr id="31" name="Text Box 16">
            <a:extLst>
              <a:ext uri="{FF2B5EF4-FFF2-40B4-BE49-F238E27FC236}">
                <a16:creationId xmlns:a16="http://schemas.microsoft.com/office/drawing/2014/main" id="{94F9E01D-C431-43AC-8571-AD12D60C808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458696" y="4700681"/>
            <a:ext cx="1060450" cy="36353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bg-BG" sz="9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More staff</a:t>
            </a:r>
            <a:endParaRPr kumimoji="0" lang="en-US" altLang="bg-BG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32" name="Line 15">
            <a:extLst>
              <a:ext uri="{FF2B5EF4-FFF2-40B4-BE49-F238E27FC236}">
                <a16:creationId xmlns:a16="http://schemas.microsoft.com/office/drawing/2014/main" id="{71178837-F315-4193-BA47-6C76EAAB64E3}"/>
              </a:ext>
            </a:extLst>
          </p:cNvPr>
          <p:cNvSpPr>
            <a:spLocks noChangeShapeType="1"/>
          </p:cNvSpPr>
          <p:nvPr/>
        </p:nvSpPr>
        <p:spPr bwMode="auto">
          <a:xfrm>
            <a:off x="4033371" y="5440456"/>
            <a:ext cx="508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bg-BG"/>
          </a:p>
        </p:txBody>
      </p:sp>
      <p:sp>
        <p:nvSpPr>
          <p:cNvPr id="33" name="Text Box 14">
            <a:extLst>
              <a:ext uri="{FF2B5EF4-FFF2-40B4-BE49-F238E27FC236}">
                <a16:creationId xmlns:a16="http://schemas.microsoft.com/office/drawing/2014/main" id="{591B41DC-1E39-41D2-8033-116DD70D07B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960221" y="5253131"/>
            <a:ext cx="1060450" cy="36353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bg-BG" sz="9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Incompetent staff</a:t>
            </a:r>
            <a:endParaRPr kumimoji="0" lang="en-US" altLang="bg-BG" sz="11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bg-BG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34" name="Rectangle 13">
            <a:extLst>
              <a:ext uri="{FF2B5EF4-FFF2-40B4-BE49-F238E27FC236}">
                <a16:creationId xmlns:a16="http://schemas.microsoft.com/office/drawing/2014/main" id="{5CBDDFD9-DC41-4266-B02D-D32D1B9E8408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20471" y="1419319"/>
            <a:ext cx="1217613" cy="487362"/>
          </a:xfrm>
          <a:prstGeom prst="rect">
            <a:avLst/>
          </a:prstGeom>
          <a:noFill/>
          <a:ln w="1016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bg-BG" sz="12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environment</a:t>
            </a:r>
            <a:endParaRPr kumimoji="0" lang="en-GB" altLang="bg-BG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35" name="Rectangle 12">
            <a:extLst>
              <a:ext uri="{FF2B5EF4-FFF2-40B4-BE49-F238E27FC236}">
                <a16:creationId xmlns:a16="http://schemas.microsoft.com/office/drawing/2014/main" id="{110D8159-DDEF-47C0-A0DE-148CD16576AF}"/>
              </a:ext>
            </a:extLst>
          </p:cNvPr>
          <p:cNvSpPr>
            <a:spLocks noChangeArrowheads="1"/>
          </p:cNvSpPr>
          <p:nvPr/>
        </p:nvSpPr>
        <p:spPr bwMode="auto">
          <a:xfrm>
            <a:off x="4755684" y="1514569"/>
            <a:ext cx="998537" cy="487362"/>
          </a:xfrm>
          <a:prstGeom prst="rect">
            <a:avLst/>
          </a:prstGeom>
          <a:noFill/>
          <a:ln w="1016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bg-BG" sz="12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methods</a:t>
            </a:r>
            <a:endParaRPr kumimoji="0" lang="en-US" altLang="bg-BG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37" name="Line 10">
            <a:extLst>
              <a:ext uri="{FF2B5EF4-FFF2-40B4-BE49-F238E27FC236}">
                <a16:creationId xmlns:a16="http://schemas.microsoft.com/office/drawing/2014/main" id="{6C29663D-6FD0-432C-88A3-46B98F4C030F}"/>
              </a:ext>
            </a:extLst>
          </p:cNvPr>
          <p:cNvSpPr>
            <a:spLocks noChangeShapeType="1"/>
          </p:cNvSpPr>
          <p:nvPr/>
        </p:nvSpPr>
        <p:spPr bwMode="auto">
          <a:xfrm>
            <a:off x="2014071" y="3908519"/>
            <a:ext cx="8012113" cy="1587"/>
          </a:xfrm>
          <a:prstGeom prst="line">
            <a:avLst/>
          </a:prstGeom>
          <a:noFill/>
          <a:ln w="1016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bg-BG"/>
          </a:p>
        </p:txBody>
      </p:sp>
      <p:sp>
        <p:nvSpPr>
          <p:cNvPr id="38" name="Line 9">
            <a:extLst>
              <a:ext uri="{FF2B5EF4-FFF2-40B4-BE49-F238E27FC236}">
                <a16:creationId xmlns:a16="http://schemas.microsoft.com/office/drawing/2014/main" id="{25AAB000-A2A1-4159-B46F-013BB8EBE528}"/>
              </a:ext>
            </a:extLst>
          </p:cNvPr>
          <p:cNvSpPr>
            <a:spLocks noChangeShapeType="1"/>
          </p:cNvSpPr>
          <p:nvPr/>
        </p:nvSpPr>
        <p:spPr bwMode="auto">
          <a:xfrm>
            <a:off x="2918946" y="2006694"/>
            <a:ext cx="1865313" cy="1901825"/>
          </a:xfrm>
          <a:prstGeom prst="line">
            <a:avLst/>
          </a:prstGeom>
          <a:noFill/>
          <a:ln w="1016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bg-BG"/>
          </a:p>
        </p:txBody>
      </p:sp>
      <p:sp>
        <p:nvSpPr>
          <p:cNvPr id="39" name="Line 8">
            <a:extLst>
              <a:ext uri="{FF2B5EF4-FFF2-40B4-BE49-F238E27FC236}">
                <a16:creationId xmlns:a16="http://schemas.microsoft.com/office/drawing/2014/main" id="{A62AB189-7106-44BF-90D0-17B52EB0BA2F}"/>
              </a:ext>
            </a:extLst>
          </p:cNvPr>
          <p:cNvSpPr>
            <a:spLocks noChangeShapeType="1"/>
          </p:cNvSpPr>
          <p:nvPr/>
        </p:nvSpPr>
        <p:spPr bwMode="auto">
          <a:xfrm>
            <a:off x="5255746" y="2006694"/>
            <a:ext cx="1797050" cy="1901825"/>
          </a:xfrm>
          <a:prstGeom prst="line">
            <a:avLst/>
          </a:prstGeom>
          <a:noFill/>
          <a:ln w="1016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bg-BG"/>
          </a:p>
        </p:txBody>
      </p:sp>
      <p:sp>
        <p:nvSpPr>
          <p:cNvPr id="40" name="Line 7">
            <a:extLst>
              <a:ext uri="{FF2B5EF4-FFF2-40B4-BE49-F238E27FC236}">
                <a16:creationId xmlns:a16="http://schemas.microsoft.com/office/drawing/2014/main" id="{8212E4C9-9680-476C-82D1-CDD3D95E9F2C}"/>
              </a:ext>
            </a:extLst>
          </p:cNvPr>
          <p:cNvSpPr>
            <a:spLocks noChangeShapeType="1"/>
          </p:cNvSpPr>
          <p:nvPr/>
        </p:nvSpPr>
        <p:spPr bwMode="auto">
          <a:xfrm>
            <a:off x="7495709" y="2006694"/>
            <a:ext cx="1825625" cy="1901825"/>
          </a:xfrm>
          <a:prstGeom prst="line">
            <a:avLst/>
          </a:prstGeom>
          <a:noFill/>
          <a:ln w="1016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bg-BG"/>
          </a:p>
        </p:txBody>
      </p:sp>
      <p:sp>
        <p:nvSpPr>
          <p:cNvPr id="41" name="Rectangle 6">
            <a:extLst>
              <a:ext uri="{FF2B5EF4-FFF2-40B4-BE49-F238E27FC236}">
                <a16:creationId xmlns:a16="http://schemas.microsoft.com/office/drawing/2014/main" id="{1FB9B531-66E2-4A47-BB53-96213C895C8D}"/>
              </a:ext>
            </a:extLst>
          </p:cNvPr>
          <p:cNvSpPr>
            <a:spLocks noChangeArrowheads="1"/>
          </p:cNvSpPr>
          <p:nvPr/>
        </p:nvSpPr>
        <p:spPr bwMode="auto">
          <a:xfrm>
            <a:off x="3761909" y="5843681"/>
            <a:ext cx="998537" cy="500063"/>
          </a:xfrm>
          <a:prstGeom prst="rect">
            <a:avLst/>
          </a:prstGeom>
          <a:noFill/>
          <a:ln w="1016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bg-BG" sz="12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equipment</a:t>
            </a:r>
            <a:endParaRPr kumimoji="0" lang="en-US" altLang="bg-BG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42" name="Line 5">
            <a:extLst>
              <a:ext uri="{FF2B5EF4-FFF2-40B4-BE49-F238E27FC236}">
                <a16:creationId xmlns:a16="http://schemas.microsoft.com/office/drawing/2014/main" id="{36E5F27A-F4D3-433E-8FD5-3A7D95B8DE97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4260384" y="3908519"/>
            <a:ext cx="1612900" cy="1930400"/>
          </a:xfrm>
          <a:prstGeom prst="line">
            <a:avLst/>
          </a:prstGeom>
          <a:noFill/>
          <a:ln w="1016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bg-BG"/>
          </a:p>
        </p:txBody>
      </p:sp>
      <p:sp>
        <p:nvSpPr>
          <p:cNvPr id="43" name="Rectangle 4">
            <a:extLst>
              <a:ext uri="{FF2B5EF4-FFF2-40B4-BE49-F238E27FC236}">
                <a16:creationId xmlns:a16="http://schemas.microsoft.com/office/drawing/2014/main" id="{5700AF18-61C6-461B-8AB1-5DEE039B918F}"/>
              </a:ext>
            </a:extLst>
          </p:cNvPr>
          <p:cNvSpPr>
            <a:spLocks noChangeArrowheads="1"/>
          </p:cNvSpPr>
          <p:nvPr/>
        </p:nvSpPr>
        <p:spPr bwMode="auto">
          <a:xfrm>
            <a:off x="6224121" y="5843681"/>
            <a:ext cx="996950" cy="500063"/>
          </a:xfrm>
          <a:prstGeom prst="rect">
            <a:avLst/>
          </a:prstGeom>
          <a:noFill/>
          <a:ln w="1016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bg-BG" sz="12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people</a:t>
            </a:r>
            <a:endParaRPr kumimoji="0" lang="en-US" altLang="bg-BG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44" name="Line 3">
            <a:extLst>
              <a:ext uri="{FF2B5EF4-FFF2-40B4-BE49-F238E27FC236}">
                <a16:creationId xmlns:a16="http://schemas.microsoft.com/office/drawing/2014/main" id="{A6EDA826-67EB-4750-B153-4D813B31BD3A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6722596" y="3908519"/>
            <a:ext cx="1671638" cy="1930400"/>
          </a:xfrm>
          <a:prstGeom prst="line">
            <a:avLst/>
          </a:prstGeom>
          <a:noFill/>
          <a:ln w="1016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bg-BG"/>
          </a:p>
        </p:txBody>
      </p:sp>
      <p:sp>
        <p:nvSpPr>
          <p:cNvPr id="45" name="Rectangle 2">
            <a:extLst>
              <a:ext uri="{FF2B5EF4-FFF2-40B4-BE49-F238E27FC236}">
                <a16:creationId xmlns:a16="http://schemas.microsoft.com/office/drawing/2014/main" id="{F005E39F-6606-492C-93E4-49826C214792}"/>
              </a:ext>
            </a:extLst>
          </p:cNvPr>
          <p:cNvSpPr>
            <a:spLocks noChangeArrowheads="1"/>
          </p:cNvSpPr>
          <p:nvPr/>
        </p:nvSpPr>
        <p:spPr bwMode="auto">
          <a:xfrm>
            <a:off x="9989671" y="3427506"/>
            <a:ext cx="1028700" cy="211138"/>
          </a:xfrm>
          <a:prstGeom prst="rect">
            <a:avLst/>
          </a:prstGeom>
          <a:noFill/>
          <a:ln w="10160">
            <a:solidFill>
              <a:srgbClr val="FFFFFF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bg-BG"/>
          </a:p>
        </p:txBody>
      </p:sp>
      <p:sp>
        <p:nvSpPr>
          <p:cNvPr id="46" name="Text Box 1">
            <a:extLst>
              <a:ext uri="{FF2B5EF4-FFF2-40B4-BE49-F238E27FC236}">
                <a16:creationId xmlns:a16="http://schemas.microsoft.com/office/drawing/2014/main" id="{E04BABBA-9EF4-46D8-B6FC-F83369E6873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678521" y="3565619"/>
            <a:ext cx="1403350" cy="765175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bg-BG" sz="12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Staff absenteeism</a:t>
            </a:r>
            <a:endParaRPr kumimoji="0" lang="en-GB" altLang="bg-BG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47" name="Rectangle 44">
            <a:extLst>
              <a:ext uri="{FF2B5EF4-FFF2-40B4-BE49-F238E27FC236}">
                <a16:creationId xmlns:a16="http://schemas.microsoft.com/office/drawing/2014/main" id="{A4D61E18-7296-45AA-9B3C-C4085F22EF77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91871" y="887506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tabLst>
                <a:tab pos="133350" algn="r"/>
                <a:tab pos="2743200" algn="ctr"/>
                <a:tab pos="5486400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tabLst>
                <a:tab pos="133350" algn="r"/>
                <a:tab pos="2743200" algn="ctr"/>
                <a:tab pos="5486400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tabLst>
                <a:tab pos="133350" algn="r"/>
                <a:tab pos="2743200" algn="ctr"/>
                <a:tab pos="5486400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tabLst>
                <a:tab pos="133350" algn="r"/>
                <a:tab pos="2743200" algn="ctr"/>
                <a:tab pos="5486400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tabLst>
                <a:tab pos="133350" algn="r"/>
                <a:tab pos="2743200" algn="ctr"/>
                <a:tab pos="5486400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tabLst>
                <a:tab pos="133350" algn="r"/>
                <a:tab pos="2743200" algn="ctr"/>
                <a:tab pos="5486400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tabLst>
                <a:tab pos="133350" algn="r"/>
                <a:tab pos="2743200" algn="ctr"/>
                <a:tab pos="5486400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tabLst>
                <a:tab pos="133350" algn="r"/>
                <a:tab pos="2743200" algn="ctr"/>
                <a:tab pos="5486400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tabLst>
                <a:tab pos="133350" algn="r"/>
                <a:tab pos="2743200" algn="ctr"/>
                <a:tab pos="5486400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33350" algn="r"/>
                <a:tab pos="2743200" algn="ctr"/>
                <a:tab pos="5486400" algn="r"/>
              </a:tabLst>
            </a:pPr>
            <a:r>
              <a:rPr kumimoji="0" lang="en-US" altLang="bg-BG" sz="1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	</a:t>
            </a:r>
            <a:endParaRPr kumimoji="0" lang="bg-BG" altLang="bg-BG" sz="11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33350" algn="r"/>
                <a:tab pos="2743200" algn="ctr"/>
                <a:tab pos="5486400" algn="r"/>
              </a:tabLst>
            </a:pPr>
            <a:endParaRPr kumimoji="0" lang="bg-BG" altLang="bg-BG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48" name="Rectangle 67">
            <a:extLst>
              <a:ext uri="{FF2B5EF4-FFF2-40B4-BE49-F238E27FC236}">
                <a16:creationId xmlns:a16="http://schemas.microsoft.com/office/drawing/2014/main" id="{41754163-D62B-41F9-A677-00FFE7712D5C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91871" y="1344706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42691236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лавие 1">
            <a:extLst>
              <a:ext uri="{FF2B5EF4-FFF2-40B4-BE49-F238E27FC236}">
                <a16:creationId xmlns:a16="http://schemas.microsoft.com/office/drawing/2014/main" id="{BC08B29A-6C15-450A-A5F3-D142BA047A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22325"/>
            <a:ext cx="10515600" cy="1325563"/>
          </a:xfrm>
        </p:spPr>
        <p:txBody>
          <a:bodyPr/>
          <a:lstStyle/>
          <a:p>
            <a:r>
              <a:rPr lang="en-US" dirty="0"/>
              <a:t>Identifying possible  solution that  address the main factors</a:t>
            </a:r>
            <a:endParaRPr lang="bg-BG" dirty="0"/>
          </a:p>
        </p:txBody>
      </p:sp>
      <p:sp>
        <p:nvSpPr>
          <p:cNvPr id="3" name="Контейнер за съдържание 2">
            <a:extLst>
              <a:ext uri="{FF2B5EF4-FFF2-40B4-BE49-F238E27FC236}">
                <a16:creationId xmlns:a16="http://schemas.microsoft.com/office/drawing/2014/main" id="{F7CEDCE3-6981-4B8E-A23A-8F9A7DA4F1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793813"/>
            <a:ext cx="10515600" cy="207430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Key causes from the Fishbone and PESTEL</a:t>
            </a:r>
          </a:p>
          <a:p>
            <a:r>
              <a:rPr lang="en-US" dirty="0"/>
              <a:t>Fishbone</a:t>
            </a:r>
          </a:p>
          <a:p>
            <a:r>
              <a:rPr lang="en-US" dirty="0"/>
              <a:t>PESTEL </a:t>
            </a:r>
          </a:p>
          <a:p>
            <a:r>
              <a:rPr lang="en-US" dirty="0"/>
              <a:t>Possible solution that target the main causes</a:t>
            </a:r>
            <a:endParaRPr lang="en-US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56242452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тема">
  <a:themeElements>
    <a:clrScheme name="О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О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О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30</TotalTime>
  <Words>261</Words>
  <Application>Microsoft Office PowerPoint</Application>
  <PresentationFormat>Widescreen</PresentationFormat>
  <Paragraphs>73</Paragraphs>
  <Slides>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Office тема</vt:lpstr>
      <vt:lpstr>Understanding and Solving the Complex Problems of Staff Absenteeism in Mid-Chishire Hospital Trust</vt:lpstr>
      <vt:lpstr>The nature and impact of Staff Absenteeism</vt:lpstr>
      <vt:lpstr>Understanding the Causes of the Problem using models (PESTEL and Fishbone</vt:lpstr>
      <vt:lpstr>PESTEL analysis to identify external factors linked to staff absenteeism</vt:lpstr>
      <vt:lpstr>Fishbone diagram to identify further problems cause         </vt:lpstr>
      <vt:lpstr>Identifying possible  solution that  address the main factors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Nikolay Ivanov</dc:creator>
  <cp:lastModifiedBy>Yoana Ivanova</cp:lastModifiedBy>
  <cp:revision>551</cp:revision>
  <dcterms:created xsi:type="dcterms:W3CDTF">2022-03-11T09:40:52Z</dcterms:created>
  <dcterms:modified xsi:type="dcterms:W3CDTF">2022-03-20T11:41:48Z</dcterms:modified>
</cp:coreProperties>
</file>