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rancisegbeonu@yahoo.com" userId="975e3d431f16f3d4" providerId="LiveId" clId="{B4D7172A-9CCB-4D0D-8E82-4E8ABA753DE9}"/>
    <pc:docChg chg="custSel addSld modSld sldOrd">
      <pc:chgData name="francisegbeonu@yahoo.com" userId="975e3d431f16f3d4" providerId="LiveId" clId="{B4D7172A-9CCB-4D0D-8E82-4E8ABA753DE9}" dt="2026-03-13T11:33:33.615" v="114" actId="313"/>
      <pc:docMkLst>
        <pc:docMk/>
      </pc:docMkLst>
      <pc:sldChg chg="ord">
        <pc:chgData name="francisegbeonu@yahoo.com" userId="975e3d431f16f3d4" providerId="LiveId" clId="{B4D7172A-9CCB-4D0D-8E82-4E8ABA753DE9}" dt="2026-03-07T21:37:43.563" v="1"/>
        <pc:sldMkLst>
          <pc:docMk/>
          <pc:sldMk cId="2265932745" sldId="260"/>
        </pc:sldMkLst>
      </pc:sldChg>
      <pc:sldChg chg="modSp new mod">
        <pc:chgData name="francisegbeonu@yahoo.com" userId="975e3d431f16f3d4" providerId="LiveId" clId="{B4D7172A-9CCB-4D0D-8E82-4E8ABA753DE9}" dt="2026-03-13T11:33:33.615" v="114" actId="313"/>
        <pc:sldMkLst>
          <pc:docMk/>
          <pc:sldMk cId="1617108338" sldId="266"/>
        </pc:sldMkLst>
        <pc:spChg chg="mod">
          <ac:chgData name="francisegbeonu@yahoo.com" userId="975e3d431f16f3d4" providerId="LiveId" clId="{B4D7172A-9CCB-4D0D-8E82-4E8ABA753DE9}" dt="2026-03-13T11:33:33.615" v="114" actId="313"/>
          <ac:spMkLst>
            <pc:docMk/>
            <pc:sldMk cId="1617108338" sldId="266"/>
            <ac:spMk id="2" creationId="{A8AEA276-E048-7DC2-C50F-30261846C169}"/>
          </ac:spMkLst>
        </pc:spChg>
        <pc:spChg chg="mod">
          <ac:chgData name="francisegbeonu@yahoo.com" userId="975e3d431f16f3d4" providerId="LiveId" clId="{B4D7172A-9CCB-4D0D-8E82-4E8ABA753DE9}" dt="2026-03-10T09:36:17.240" v="113" actId="20577"/>
          <ac:spMkLst>
            <pc:docMk/>
            <pc:sldMk cId="1617108338" sldId="266"/>
            <ac:spMk id="3" creationId="{6663369B-52EA-389F-0842-AE4722AE102A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DB3346-7CC8-03F9-BB7B-5D0FABB1FDA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4D3228-A3EF-F559-85F8-E5117F0718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9A8C24-DE71-B314-9C8B-42EC56138A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E661E1-0602-4D5E-8B14-76ED0F3B8760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C48736-DBDD-4AC0-6EAE-6D177028AD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DC163A-2B62-A179-F356-CC39531457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4BD90B-96A0-4813-A647-470943ADB4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38287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ED7160-AF25-AEA6-972A-859269885A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35D87-7F99-92ED-FAFE-E23184D669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1A4072-D509-60E0-2D3B-EC3AA06697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E661E1-0602-4D5E-8B14-76ED0F3B8760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24DD51-75B0-D05D-9D5E-7AF1676467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A39C3D-ECB1-4962-172E-C0D062C7E6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4BD90B-96A0-4813-A647-470943ADB4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03677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AB863C-23FD-B09A-171E-611D697593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0D461B6-C9C0-33D7-B9AE-B16826BD50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D17503-4D1F-8E0E-3774-F78D047297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E661E1-0602-4D5E-8B14-76ED0F3B8760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B837F9-38B0-C1C8-F76A-F3B36B18F5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74E081-EA27-5C3C-D7F0-97D0AA0DEA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4BD90B-96A0-4813-A647-470943ADB4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64649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6E609E-6DCE-03C4-5E4D-3FEFA27600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C8C35C-7A81-F616-3353-2BC4D279FF9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C1AFA7-49E6-91D8-E492-AECE03BF81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E72A9EA-03B4-3542-FBA9-CF382AE975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E661E1-0602-4D5E-8B14-76ED0F3B8760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FAC3B92-099A-AF2D-D994-5127D72880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D5E8F9-543B-9B98-4ACF-96F2280EBB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4BD90B-96A0-4813-A647-470943ADB4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65834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FEA2C3-9407-E9AC-B45E-429CF8B6D8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7544ED-AF70-3355-ADB8-092B8094B6C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80F92A4-3F92-A9B3-4312-72F034448C8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D6E54E1-3E0A-4BE5-04C0-5F6ADED236B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398AC9F-9226-6D22-A040-5C57F13CD30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0FFDA85-9C3A-BAE8-3ADC-467480C627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E661E1-0602-4D5E-8B14-76ED0F3B8760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B525470-371F-D55F-D72B-675C2F5582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0D28D79-E01C-FF3C-6C26-E085FA8134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4BD90B-96A0-4813-A647-470943ADB4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86269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027C5E-D4B8-BD69-9F69-ECDF737DD3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9DA16D7-0CD4-2390-B5E3-AE71402057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E661E1-0602-4D5E-8B14-76ED0F3B8760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1F73C6-B473-0428-3BDC-F27AFF736F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07B8A21-0295-7748-6114-07B9CF7BED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4BD90B-96A0-4813-A647-470943ADB4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47915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F9C654C-8F1C-C06B-86D0-D0D39719E4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E661E1-0602-4D5E-8B14-76ED0F3B8760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C6FEDAF-AA01-B34D-8749-959222216D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9708A6F-6986-03FE-2C58-001F460970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4BD90B-96A0-4813-A647-470943ADB4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67325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E805EE-7B3A-9D45-054B-12BC275DEB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2D0E1A-851D-96C5-4F14-D00B389FCC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FB58E9A-30CB-9B06-2603-71AE39E6AC1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6BE48FB-3CE5-5F4E-A495-90C2823966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E661E1-0602-4D5E-8B14-76ED0F3B8760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45AFBB4-F14A-1810-8C3F-A985ED1382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83AE42-6C21-447E-32F7-C42464CA69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4BD90B-96A0-4813-A647-470943ADB4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24813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022C55-8B73-21AC-ED6E-C761A92A8B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D2FF43B-156D-86B4-0F21-A56011EE6E1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067B481-EF08-E594-98F3-A609B8E1FF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8CF635A-E7E5-3AAE-41F8-14119A741B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E661E1-0602-4D5E-8B14-76ED0F3B8760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3FC8780-CB6C-15DA-C54E-90BD933F52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2E86FC6-660B-F944-78DD-7D0EC11106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4BD90B-96A0-4813-A647-470943ADB4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04720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400F26-0FA2-2D25-28E0-A75D532BB4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F5281D5-DF85-BE4C-DBB5-5DB83428C3B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5CD80D-6EB1-5D75-991A-F9426CDD7D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E661E1-0602-4D5E-8B14-76ED0F3B8760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6ACF56-A03D-9594-C333-CE67273510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F64308-CF19-0488-A9E8-35522A49BE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4BD90B-96A0-4813-A647-470943ADB4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62635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900F046-6727-C599-989C-94FAB17BD4C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8EA222F-5530-4BD2-C49E-7307F996EB9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C263E5-CC28-2D7B-EE10-545036780C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E661E1-0602-4D5E-8B14-76ED0F3B8760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2C222F-D08B-366A-D493-6315A7F8B5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97E28B-76A6-308D-7F82-159A655608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4BD90B-96A0-4813-A647-470943ADB4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10089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B3FB790-B8F9-C352-096A-A9FAF6A88B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1051994-3BE1-7850-D42C-7621C686AD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EA8553-0E86-8672-AA49-82B8D6A193E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AE661E1-0602-4D5E-8B14-76ED0F3B8760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B20E93-2985-5D93-9D8F-B9B6F07257A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D08194-6EBD-40BD-4585-678C185020E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B4BD90B-96A0-4813-A647-470943ADB4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91381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B3B481-31B7-6E76-4978-5AE4CEBF6B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221981" y="640582"/>
            <a:ext cx="4003567" cy="1247211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Psychological Perspectives on Lifespan Development: Jenny’s Case</a:t>
            </a:r>
            <a:endParaRPr lang="en-GB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0850E6-BA30-8132-BB85-DE562A88854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48931" y="2753032"/>
            <a:ext cx="4237055" cy="2583425"/>
          </a:xfrm>
        </p:spPr>
        <p:txBody>
          <a:bodyPr>
            <a:normAutofit fontScale="77500" lnSpcReduction="20000"/>
          </a:bodyPr>
          <a:lstStyle/>
          <a:p>
            <a:pPr algn="l">
              <a:lnSpc>
                <a:spcPct val="110000"/>
              </a:lnSpc>
            </a:pPr>
            <a:r>
              <a:rPr lang="en-GB" b="1" dirty="0">
                <a:solidFill>
                  <a:schemeClr val="accent5">
                    <a:lumMod val="50000"/>
                  </a:schemeClr>
                </a:solidFill>
              </a:rPr>
              <a:t>Module title: </a:t>
            </a:r>
            <a:r>
              <a:rPr lang="en-GB" dirty="0">
                <a:solidFill>
                  <a:schemeClr val="accent5">
                    <a:lumMod val="50000"/>
                  </a:schemeClr>
                </a:solidFill>
              </a:rPr>
              <a:t>Psychology in Health and Social Care</a:t>
            </a:r>
          </a:p>
          <a:p>
            <a:pPr algn="l">
              <a:lnSpc>
                <a:spcPct val="110000"/>
              </a:lnSpc>
            </a:pPr>
            <a:r>
              <a:rPr lang="en-GB" b="1" dirty="0">
                <a:solidFill>
                  <a:schemeClr val="accent5">
                    <a:lumMod val="50000"/>
                  </a:schemeClr>
                </a:solidFill>
              </a:rPr>
              <a:t>Module Code: </a:t>
            </a:r>
            <a:r>
              <a:rPr lang="en-GB" dirty="0">
                <a:solidFill>
                  <a:schemeClr val="accent5">
                    <a:lumMod val="50000"/>
                  </a:schemeClr>
                </a:solidFill>
              </a:rPr>
              <a:t>LCHS4010</a:t>
            </a:r>
          </a:p>
          <a:p>
            <a:pPr algn="l">
              <a:lnSpc>
                <a:spcPct val="110000"/>
              </a:lnSpc>
            </a:pPr>
            <a:r>
              <a:rPr lang="en-GB" b="1" dirty="0">
                <a:solidFill>
                  <a:schemeClr val="accent5">
                    <a:lumMod val="50000"/>
                  </a:schemeClr>
                </a:solidFill>
              </a:rPr>
              <a:t>Assignment 1:  </a:t>
            </a:r>
            <a:r>
              <a:rPr lang="en-GB" dirty="0">
                <a:solidFill>
                  <a:schemeClr val="accent5">
                    <a:lumMod val="50000"/>
                  </a:schemeClr>
                </a:solidFill>
              </a:rPr>
              <a:t>Individual presentation</a:t>
            </a:r>
          </a:p>
          <a:p>
            <a:pPr algn="l">
              <a:lnSpc>
                <a:spcPct val="110000"/>
              </a:lnSpc>
            </a:pPr>
            <a:r>
              <a:rPr lang="en-GB" b="1" dirty="0">
                <a:solidFill>
                  <a:schemeClr val="accent5">
                    <a:lumMod val="50000"/>
                  </a:schemeClr>
                </a:solidFill>
              </a:rPr>
              <a:t>Student name</a:t>
            </a:r>
            <a:r>
              <a:rPr lang="en-GB" dirty="0">
                <a:solidFill>
                  <a:schemeClr val="accent5">
                    <a:lumMod val="50000"/>
                  </a:schemeClr>
                </a:solidFill>
              </a:rPr>
              <a:t>: Francis </a:t>
            </a:r>
            <a:r>
              <a:rPr lang="en-GB" dirty="0" err="1">
                <a:solidFill>
                  <a:schemeClr val="accent5">
                    <a:lumMod val="50000"/>
                  </a:schemeClr>
                </a:solidFill>
              </a:rPr>
              <a:t>Egbeonu</a:t>
            </a:r>
            <a:endParaRPr lang="en-GB" dirty="0">
              <a:solidFill>
                <a:schemeClr val="accent5">
                  <a:lumMod val="50000"/>
                </a:schemeClr>
              </a:solidFill>
            </a:endParaRPr>
          </a:p>
          <a:p>
            <a:pPr algn="l">
              <a:lnSpc>
                <a:spcPct val="110000"/>
              </a:lnSpc>
            </a:pPr>
            <a:r>
              <a:rPr lang="en-GB" b="1" dirty="0">
                <a:solidFill>
                  <a:schemeClr val="accent5">
                    <a:lumMod val="50000"/>
                  </a:schemeClr>
                </a:solidFill>
              </a:rPr>
              <a:t>Student ID: </a:t>
            </a:r>
            <a:r>
              <a:rPr lang="en-GB" dirty="0">
                <a:solidFill>
                  <a:schemeClr val="accent5">
                    <a:lumMod val="50000"/>
                  </a:schemeClr>
                </a:solidFill>
              </a:rPr>
              <a:t>2438118</a:t>
            </a:r>
          </a:p>
          <a:p>
            <a:pPr algn="l">
              <a:lnSpc>
                <a:spcPct val="110000"/>
              </a:lnSpc>
            </a:pPr>
            <a:r>
              <a:rPr lang="en-GB" b="1" dirty="0">
                <a:solidFill>
                  <a:schemeClr val="accent5">
                    <a:lumMod val="50000"/>
                  </a:schemeClr>
                </a:solidFill>
              </a:rPr>
              <a:t>Lecturers Name: </a:t>
            </a:r>
            <a:r>
              <a:rPr lang="en-GB" dirty="0">
                <a:solidFill>
                  <a:schemeClr val="accent5">
                    <a:lumMod val="50000"/>
                  </a:schemeClr>
                </a:solidFill>
              </a:rPr>
              <a:t>Dr Farah Wiita </a:t>
            </a:r>
          </a:p>
          <a:p>
            <a:pPr algn="l">
              <a:lnSpc>
                <a:spcPct val="110000"/>
              </a:lnSpc>
            </a:pPr>
            <a:endParaRPr lang="en-GB" dirty="0">
              <a:solidFill>
                <a:schemeClr val="accent5">
                  <a:lumMod val="50000"/>
                </a:schemeClr>
              </a:solidFill>
            </a:endParaRP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417DC1D-EE1A-0DAF-827B-D79A8943453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502" y="379325"/>
            <a:ext cx="4207196" cy="60993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58606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AEA276-E048-7DC2-C50F-30261846C16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Acknowledge use of ai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663369B-52EA-389F-0842-AE4722AE102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I am declaring that no ai was used.</a:t>
            </a:r>
          </a:p>
        </p:txBody>
      </p:sp>
    </p:spTree>
    <p:extLst>
      <p:ext uri="{BB962C8B-B14F-4D97-AF65-F5344CB8AC3E}">
        <p14:creationId xmlns:p14="http://schemas.microsoft.com/office/powerpoint/2010/main" val="16171083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6544C7-F0F1-A207-B28B-063F65B3804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958348" y="542259"/>
            <a:ext cx="5309420" cy="1168553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Understanding Lifespan Development</a:t>
            </a:r>
            <a:endParaRPr lang="en-GB" sz="28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5CA672D-A16E-3FF7-79A3-E4CB93E3DC6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309420" y="1818967"/>
            <a:ext cx="6410632" cy="4355690"/>
          </a:xfrm>
        </p:spPr>
        <p:txBody>
          <a:bodyPr>
            <a:normAutofit/>
          </a:bodyPr>
          <a:lstStyle/>
          <a:p>
            <a:pPr algn="l">
              <a:lnSpc>
                <a:spcPct val="110000"/>
              </a:lnSpc>
              <a:buClr>
                <a:schemeClr val="accent5">
                  <a:lumMod val="50000"/>
                </a:schemeClr>
              </a:buClr>
              <a:buFont typeface="Wingdings" panose="05000000000000000000" pitchFamily="2" charset="2"/>
              <a:buChar char="§"/>
            </a:pPr>
            <a:r>
              <a:rPr lang="en-US" sz="1600" dirty="0">
                <a:solidFill>
                  <a:schemeClr val="accent5">
                    <a:lumMod val="50000"/>
                  </a:schemeClr>
                </a:solidFill>
              </a:rPr>
              <a:t>Lifespan development examines the processes by which individuals grow and change from birth through death (Villarreal and </a:t>
            </a:r>
            <a:r>
              <a:rPr lang="en-US" sz="1600" dirty="0" err="1">
                <a:solidFill>
                  <a:schemeClr val="accent5">
                    <a:lumMod val="50000"/>
                  </a:schemeClr>
                </a:solidFill>
              </a:rPr>
              <a:t>Heckhausen</a:t>
            </a:r>
            <a:r>
              <a:rPr lang="en-US" sz="1600" dirty="0">
                <a:solidFill>
                  <a:schemeClr val="accent5">
                    <a:lumMod val="50000"/>
                  </a:schemeClr>
                </a:solidFill>
              </a:rPr>
              <a:t>, 2015).</a:t>
            </a:r>
          </a:p>
          <a:p>
            <a:pPr algn="l">
              <a:lnSpc>
                <a:spcPct val="110000"/>
              </a:lnSpc>
              <a:buClr>
                <a:schemeClr val="accent5">
                  <a:lumMod val="50000"/>
                </a:schemeClr>
              </a:buClr>
              <a:buFont typeface="Wingdings" panose="05000000000000000000" pitchFamily="2" charset="2"/>
              <a:buChar char="§"/>
            </a:pPr>
            <a:r>
              <a:rPr lang="en-US" sz="1600" dirty="0">
                <a:solidFill>
                  <a:schemeClr val="accent5">
                    <a:lumMod val="50000"/>
                  </a:schemeClr>
                </a:solidFill>
              </a:rPr>
              <a:t>This field encompasses physical, cognitive, emotional, and social changes that occur throughout the various stages of life.</a:t>
            </a:r>
          </a:p>
          <a:p>
            <a:pPr algn="l">
              <a:lnSpc>
                <a:spcPct val="110000"/>
              </a:lnSpc>
              <a:buClr>
                <a:schemeClr val="accent5">
                  <a:lumMod val="50000"/>
                </a:schemeClr>
              </a:buClr>
              <a:buFont typeface="Wingdings" panose="05000000000000000000" pitchFamily="2" charset="2"/>
              <a:buChar char="§"/>
            </a:pPr>
            <a:r>
              <a:rPr lang="en-US" sz="1600" dirty="0">
                <a:solidFill>
                  <a:schemeClr val="accent5">
                    <a:lumMod val="50000"/>
                  </a:schemeClr>
                </a:solidFill>
              </a:rPr>
              <a:t>Development is influenced by both biological factors, such as genetics and brain maturation, and environmental influences, including family, culture, and significant life events (Wurm and </a:t>
            </a:r>
            <a:r>
              <a:rPr lang="en-US" sz="1600" dirty="0" err="1">
                <a:solidFill>
                  <a:schemeClr val="accent5">
                    <a:lumMod val="50000"/>
                  </a:schemeClr>
                </a:solidFill>
              </a:rPr>
              <a:t>Kornadt</a:t>
            </a:r>
            <a:r>
              <a:rPr lang="en-US" sz="1600" dirty="0">
                <a:solidFill>
                  <a:schemeClr val="accent5">
                    <a:lumMod val="50000"/>
                  </a:schemeClr>
                </a:solidFill>
              </a:rPr>
              <a:t>, 2021).</a:t>
            </a:r>
          </a:p>
          <a:p>
            <a:pPr algn="l">
              <a:lnSpc>
                <a:spcPct val="110000"/>
              </a:lnSpc>
              <a:buClr>
                <a:schemeClr val="accent5">
                  <a:lumMod val="50000"/>
                </a:schemeClr>
              </a:buClr>
              <a:buFont typeface="Wingdings" panose="05000000000000000000" pitchFamily="2" charset="2"/>
              <a:buChar char="§"/>
            </a:pPr>
            <a:r>
              <a:rPr lang="en-US" sz="1600" dirty="0">
                <a:solidFill>
                  <a:schemeClr val="accent5">
                    <a:lumMod val="50000"/>
                  </a:schemeClr>
                </a:solidFill>
              </a:rPr>
              <a:t>Prominent theorists such as Bowlby, Piaget, Erikson, and Vygotsky each provide distinct perspectives on human development.</a:t>
            </a:r>
          </a:p>
          <a:p>
            <a:pPr algn="l">
              <a:lnSpc>
                <a:spcPct val="110000"/>
              </a:lnSpc>
              <a:buClr>
                <a:schemeClr val="accent5">
                  <a:lumMod val="50000"/>
                </a:schemeClr>
              </a:buClr>
              <a:buFont typeface="Wingdings" panose="05000000000000000000" pitchFamily="2" charset="2"/>
              <a:buChar char="§"/>
            </a:pPr>
            <a:r>
              <a:rPr lang="en-US" sz="1600" dirty="0">
                <a:solidFill>
                  <a:schemeClr val="accent5">
                    <a:lumMod val="50000"/>
                  </a:schemeClr>
                </a:solidFill>
              </a:rPr>
              <a:t>In health and social care, knowledge of lifespan development enables practitioners to effectively support individuals across various life stages.</a:t>
            </a:r>
            <a:endParaRPr lang="en-GB" sz="1600" dirty="0">
              <a:solidFill>
                <a:schemeClr val="accent5">
                  <a:lumMod val="50000"/>
                </a:schemeClr>
              </a:solidFill>
            </a:endParaRP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96AD3F6-91C3-A0FA-0778-249BD2CB39A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9531" y="542259"/>
            <a:ext cx="4134966" cy="55257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8464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F278A0-1EF9-AD3E-DFF3-7C3008166F5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53962" y="186812"/>
            <a:ext cx="4237703" cy="2005782"/>
          </a:xfrm>
        </p:spPr>
        <p:txBody>
          <a:bodyPr>
            <a:normAutofit/>
          </a:bodyPr>
          <a:lstStyle/>
          <a:p>
            <a:r>
              <a:rPr lang="en-US" sz="4400" b="1" dirty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Bowlby’s Attachment Theory</a:t>
            </a:r>
            <a:endParaRPr lang="en-GB" sz="44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13D8E32-1AC0-590B-8C22-AF291EC1F85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60258" y="629264"/>
            <a:ext cx="6302476" cy="5842819"/>
          </a:xfrm>
        </p:spPr>
        <p:txBody>
          <a:bodyPr>
            <a:norm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accent5">
                    <a:lumMod val="50000"/>
                  </a:schemeClr>
                </a:solidFill>
              </a:rPr>
              <a:t>Attachment is the emotional bond that forms between a child and their caregiver (Bowlby, 1969).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accent5">
                    <a:lumMod val="50000"/>
                  </a:schemeClr>
                </a:solidFill>
              </a:rPr>
              <a:t>Attachment styles can be secure or insecure. Insecure styles include avoidant, anxious, and </a:t>
            </a:r>
            <a:r>
              <a:rPr lang="en-US" sz="1600" dirty="0" err="1">
                <a:solidFill>
                  <a:schemeClr val="accent5">
                    <a:lumMod val="50000"/>
                  </a:schemeClr>
                </a:solidFill>
              </a:rPr>
              <a:t>disorganised</a:t>
            </a:r>
            <a:r>
              <a:rPr lang="en-US" sz="1600" dirty="0">
                <a:solidFill>
                  <a:schemeClr val="accent5">
                    <a:lumMod val="50000"/>
                  </a:schemeClr>
                </a:solidFill>
              </a:rPr>
              <a:t> patterns (</a:t>
            </a:r>
            <a:r>
              <a:rPr lang="en-US" sz="1600" dirty="0" err="1">
                <a:solidFill>
                  <a:schemeClr val="accent5">
                    <a:lumMod val="50000"/>
                  </a:schemeClr>
                </a:solidFill>
              </a:rPr>
              <a:t>Sagone</a:t>
            </a:r>
            <a:r>
              <a:rPr lang="en-US" sz="1600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n-US" sz="1600" i="1" dirty="0">
                <a:solidFill>
                  <a:schemeClr val="accent5">
                    <a:lumMod val="50000"/>
                  </a:schemeClr>
                </a:solidFill>
              </a:rPr>
              <a:t>et al., </a:t>
            </a:r>
            <a:r>
              <a:rPr lang="en-US" sz="1600" dirty="0">
                <a:solidFill>
                  <a:schemeClr val="accent5">
                    <a:lumMod val="50000"/>
                  </a:schemeClr>
                </a:solidFill>
              </a:rPr>
              <a:t>2023).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accent5">
                    <a:lumMod val="50000"/>
                  </a:schemeClr>
                </a:solidFill>
              </a:rPr>
              <a:t>Early caregiving shapes how people learn to manage emotions, build resilience, and form future relationships (Cassidy and Shaver, 2016).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accent5">
                    <a:lumMod val="50000"/>
                  </a:schemeClr>
                </a:solidFill>
              </a:rPr>
              <a:t>In adolescence, attachment can shape how young individuals form their identities, relate to peers, and handle challenges (Allen and Tan, 2016).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accent5">
                    <a:lumMod val="50000"/>
                  </a:schemeClr>
                </a:solidFill>
              </a:rPr>
              <a:t>For Jenny, caregiving responsibilities and parental loss may disrupt secure attachment and increase her vulnerability to stress and social isolation.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DF0EDCB-D9B1-E526-9733-9B785868359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3962" y="2192594"/>
            <a:ext cx="4601496" cy="30848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6443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AD5EDC-C289-55C5-DE40-B2FE3F57AD3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11046" y="0"/>
            <a:ext cx="9144000" cy="1655763"/>
          </a:xfrm>
        </p:spPr>
        <p:txBody>
          <a:bodyPr/>
          <a:lstStyle/>
          <a:p>
            <a:r>
              <a:rPr lang="en-GB" dirty="0"/>
              <a:t>Nature vs Nurture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28AFE5A-1B5D-B6BC-61FB-DFDDA92E964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11046" y="1917291"/>
            <a:ext cx="9281652" cy="4688462"/>
          </a:xfrm>
        </p:spPr>
        <p:txBody>
          <a:bodyPr>
            <a:normAutofit/>
          </a:bodyPr>
          <a:lstStyle/>
          <a:p>
            <a:pPr algn="l"/>
            <a:r>
              <a:rPr lang="en-GB" sz="1600" b="1" dirty="0"/>
              <a:t>Nature:</a:t>
            </a:r>
            <a:r>
              <a:rPr lang="en-GB" sz="1600" dirty="0"/>
              <a:t> Adolescence, genetic predispositions, stress hormones.</a:t>
            </a:r>
          </a:p>
          <a:p>
            <a:pPr algn="l"/>
            <a:r>
              <a:rPr lang="en-GB" sz="1600" dirty="0"/>
              <a:t>Genetic predispositions for stress and mood regulation (Plomin,2018)</a:t>
            </a:r>
          </a:p>
          <a:p>
            <a:pPr algn="l"/>
            <a:r>
              <a:rPr lang="en-GB" sz="1600" dirty="0"/>
              <a:t>Adolescent brain development, heightened emotional sensitivity (Steinberg,2014)</a:t>
            </a:r>
          </a:p>
          <a:p>
            <a:pPr algn="l"/>
            <a:r>
              <a:rPr lang="en-GB" sz="1600" dirty="0"/>
              <a:t>Hormonal changes, mood fluctuations and vulnerability to anxiety.</a:t>
            </a:r>
          </a:p>
          <a:p>
            <a:pPr algn="l"/>
            <a:r>
              <a:rPr lang="en-GB" sz="1600" b="1" dirty="0"/>
              <a:t>Nurture: </a:t>
            </a:r>
            <a:r>
              <a:rPr lang="en-GB" sz="1600" dirty="0"/>
              <a:t>Caregiving role, parental loss, limited peer interaction.</a:t>
            </a:r>
          </a:p>
          <a:p>
            <a:pPr algn="l"/>
            <a:r>
              <a:rPr lang="en-GB" sz="1600" dirty="0"/>
              <a:t>Caregiving responsibilities, role strain and reduced independence </a:t>
            </a:r>
          </a:p>
          <a:p>
            <a:pPr algn="l"/>
            <a:r>
              <a:rPr lang="en-GB" sz="1600" dirty="0"/>
              <a:t>Loss of father, disrupted secure base (Bowlby,1988)</a:t>
            </a:r>
          </a:p>
          <a:p>
            <a:pPr algn="l"/>
            <a:r>
              <a:rPr lang="en-GB" sz="1600" dirty="0"/>
              <a:t>:Limited peer support, social isolation and reduced resilience (becker,2007)</a:t>
            </a:r>
          </a:p>
        </p:txBody>
      </p:sp>
    </p:spTree>
    <p:extLst>
      <p:ext uri="{BB962C8B-B14F-4D97-AF65-F5344CB8AC3E}">
        <p14:creationId xmlns:p14="http://schemas.microsoft.com/office/powerpoint/2010/main" val="18671130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6226E5-4ECA-D4FC-D075-8B16763C9FF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060" y="226143"/>
            <a:ext cx="5063613" cy="1425676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Jenny’s Past Experiences (Attachment Perspective)</a:t>
            </a:r>
            <a:endParaRPr lang="en-GB" sz="28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D1839E3-AC8A-9628-4B9D-BBAC80EC070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466736" y="1042220"/>
            <a:ext cx="6518787" cy="5034116"/>
          </a:xfrm>
        </p:spPr>
        <p:txBody>
          <a:bodyPr>
            <a:normAutofit/>
          </a:bodyPr>
          <a:lstStyle/>
          <a:p>
            <a:pPr algn="l">
              <a:buClr>
                <a:schemeClr val="accent5">
                  <a:lumMod val="50000"/>
                </a:schemeClr>
              </a:buClr>
              <a:buFont typeface="Wingdings" panose="05000000000000000000" pitchFamily="2" charset="2"/>
              <a:buChar char="§"/>
            </a:pPr>
            <a:r>
              <a:rPr lang="en-US" sz="1600" dirty="0">
                <a:solidFill>
                  <a:schemeClr val="accent5">
                    <a:lumMod val="50000"/>
                  </a:schemeClr>
                </a:solidFill>
              </a:rPr>
              <a:t>The death of a father disrupts a secure base, as explained by Bowlby (1988).</a:t>
            </a:r>
          </a:p>
          <a:p>
            <a:pPr algn="l">
              <a:buClr>
                <a:schemeClr val="accent5">
                  <a:lumMod val="50000"/>
                </a:schemeClr>
              </a:buClr>
              <a:buFont typeface="Wingdings" panose="05000000000000000000" pitchFamily="2" charset="2"/>
              <a:buChar char="§"/>
            </a:pPr>
            <a:r>
              <a:rPr lang="en-US" sz="1600" dirty="0">
                <a:solidFill>
                  <a:schemeClr val="accent5">
                    <a:lumMod val="50000"/>
                  </a:schemeClr>
                </a:solidFill>
              </a:rPr>
              <a:t>Reversing caregiving responsibilities can result in the "parentified child" phenomenon (Hendricks </a:t>
            </a:r>
            <a:r>
              <a:rPr lang="en-US" sz="1600" i="1" dirty="0">
                <a:solidFill>
                  <a:schemeClr val="accent5">
                    <a:lumMod val="50000"/>
                  </a:schemeClr>
                </a:solidFill>
              </a:rPr>
              <a:t>et al.,</a:t>
            </a:r>
            <a:r>
              <a:rPr lang="en-US" sz="1600" dirty="0">
                <a:solidFill>
                  <a:schemeClr val="accent5">
                    <a:lumMod val="50000"/>
                  </a:schemeClr>
                </a:solidFill>
              </a:rPr>
              <a:t> 2021).</a:t>
            </a:r>
          </a:p>
          <a:p>
            <a:pPr algn="l">
              <a:buClr>
                <a:schemeClr val="accent5">
                  <a:lumMod val="50000"/>
                </a:schemeClr>
              </a:buClr>
              <a:buFont typeface="Wingdings" panose="05000000000000000000" pitchFamily="2" charset="2"/>
              <a:buChar char="§"/>
            </a:pPr>
            <a:r>
              <a:rPr lang="en-US" sz="1600" dirty="0">
                <a:solidFill>
                  <a:schemeClr val="accent5">
                    <a:lumMod val="50000"/>
                  </a:schemeClr>
                </a:solidFill>
              </a:rPr>
              <a:t>In this setting, children frequently face emotional stress as they combine academic commitments, caregiving tasks, and little peer support (Sharpe </a:t>
            </a:r>
            <a:r>
              <a:rPr lang="en-US" sz="1600" i="1" dirty="0">
                <a:solidFill>
                  <a:schemeClr val="accent5">
                    <a:lumMod val="50000"/>
                  </a:schemeClr>
                </a:solidFill>
              </a:rPr>
              <a:t>et al., </a:t>
            </a:r>
            <a:r>
              <a:rPr lang="en-US" sz="1600" dirty="0">
                <a:solidFill>
                  <a:schemeClr val="accent5">
                    <a:lumMod val="50000"/>
                  </a:schemeClr>
                </a:solidFill>
              </a:rPr>
              <a:t>2023).</a:t>
            </a:r>
          </a:p>
          <a:p>
            <a:pPr algn="l">
              <a:buClr>
                <a:schemeClr val="accent5">
                  <a:lumMod val="50000"/>
                </a:schemeClr>
              </a:buClr>
              <a:buFont typeface="Wingdings" panose="05000000000000000000" pitchFamily="2" charset="2"/>
              <a:buChar char="§"/>
            </a:pPr>
            <a:r>
              <a:rPr lang="en-US" sz="1600" dirty="0">
                <a:solidFill>
                  <a:schemeClr val="accent5">
                    <a:lumMod val="50000"/>
                  </a:schemeClr>
                </a:solidFill>
              </a:rPr>
              <a:t>These situations raise the likelihood of anxiety, social isolation, delayed independence, and vulnerability to depression (Joseph </a:t>
            </a:r>
            <a:r>
              <a:rPr lang="en-US" sz="1600" i="1" dirty="0">
                <a:solidFill>
                  <a:schemeClr val="accent5">
                    <a:lumMod val="50000"/>
                  </a:schemeClr>
                </a:solidFill>
              </a:rPr>
              <a:t>et al., </a:t>
            </a:r>
            <a:r>
              <a:rPr lang="en-US" sz="1600" dirty="0">
                <a:solidFill>
                  <a:schemeClr val="accent5">
                    <a:lumMod val="50000"/>
                  </a:schemeClr>
                </a:solidFill>
              </a:rPr>
              <a:t>2009).</a:t>
            </a:r>
          </a:p>
          <a:p>
            <a:pPr algn="l">
              <a:buClr>
                <a:schemeClr val="accent5">
                  <a:lumMod val="50000"/>
                </a:schemeClr>
              </a:buClr>
              <a:buFont typeface="Wingdings" panose="05000000000000000000" pitchFamily="2" charset="2"/>
              <a:buChar char="§"/>
            </a:pPr>
            <a:r>
              <a:rPr lang="en-US" sz="1600" dirty="0">
                <a:solidFill>
                  <a:schemeClr val="accent5">
                    <a:lumMod val="50000"/>
                  </a:schemeClr>
                </a:solidFill>
              </a:rPr>
              <a:t>Attachment theory offers a framework for investigating how disrupted caregiving affects emotional regulation and resilience.</a:t>
            </a:r>
            <a:endParaRPr lang="en-GB" sz="1600" dirty="0">
              <a:solidFill>
                <a:schemeClr val="accent5">
                  <a:lumMod val="50000"/>
                </a:schemeClr>
              </a:solidFill>
            </a:endParaRP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327676A-E030-E55B-C903-7B18CFF71A1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3123" y="1955263"/>
            <a:ext cx="4682134" cy="42980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59327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DDBF4A-05C5-44DB-293F-3B19199AD2E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493341" y="153628"/>
            <a:ext cx="7464847" cy="668594"/>
          </a:xfrm>
        </p:spPr>
        <p:txBody>
          <a:bodyPr>
            <a:normAutofit fontScale="90000"/>
          </a:bodyPr>
          <a:lstStyle/>
          <a:p>
            <a:r>
              <a:rPr lang="en-GB" sz="2400" b="1" dirty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Jenny’s Current Situation – Biological &amp; Environmental Factors</a:t>
            </a:r>
            <a:endParaRPr lang="en-GB" sz="2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8169EAD-3792-0A7C-EF8B-9007849A367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493341" y="1039760"/>
            <a:ext cx="7325033" cy="5538021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>
                <a:schemeClr val="accent5">
                  <a:lumMod val="50000"/>
                </a:schemeClr>
              </a:buClr>
            </a:pPr>
            <a:r>
              <a:rPr lang="en-US" sz="6400" b="1" dirty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Biological influences (Nature):</a:t>
            </a:r>
          </a:p>
          <a:p>
            <a:pPr algn="l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>
                <a:schemeClr val="accent5">
                  <a:lumMod val="50000"/>
                </a:schemeClr>
              </a:buClr>
              <a:buFont typeface="Wingdings" panose="05000000000000000000" pitchFamily="2" charset="2"/>
              <a:buChar char="§"/>
            </a:pPr>
            <a:r>
              <a:rPr lang="en-US" sz="6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During adolescence, brain development leads to a greater sensitivity to stress (Steinberg, 2014).</a:t>
            </a:r>
          </a:p>
          <a:p>
            <a:pPr algn="l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>
                <a:schemeClr val="accent5">
                  <a:lumMod val="50000"/>
                </a:schemeClr>
              </a:buClr>
              <a:buFont typeface="Wingdings" panose="05000000000000000000" pitchFamily="2" charset="2"/>
              <a:buChar char="§"/>
            </a:pPr>
            <a:r>
              <a:rPr lang="en-US" sz="6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Hormonal changes during this time can cause emotional ups and downs and make it harder to manage moods.</a:t>
            </a:r>
          </a:p>
          <a:p>
            <a:pPr algn="l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>
                <a:schemeClr val="accent5">
                  <a:lumMod val="50000"/>
                </a:schemeClr>
              </a:buClr>
              <a:buFont typeface="Wingdings" panose="05000000000000000000" pitchFamily="2" charset="2"/>
              <a:buChar char="§"/>
            </a:pPr>
            <a:r>
              <a:rPr lang="en-US" sz="6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Long-term caregiving can raise cortisol levels, which may make it harder to cope with stress.</a:t>
            </a:r>
          </a:p>
          <a:p>
            <a:pPr algn="l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>
                <a:schemeClr val="accent5">
                  <a:lumMod val="50000"/>
                </a:schemeClr>
              </a:buClr>
            </a:pPr>
            <a:r>
              <a:rPr lang="en-US" sz="6400" b="1" dirty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Environmental influences (Nurture):</a:t>
            </a:r>
          </a:p>
          <a:p>
            <a:pPr algn="l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>
                <a:schemeClr val="accent5">
                  <a:lumMod val="50000"/>
                </a:schemeClr>
              </a:buClr>
              <a:buFont typeface="Wingdings" panose="05000000000000000000" pitchFamily="2" charset="2"/>
              <a:buChar char="§"/>
            </a:pPr>
            <a:r>
              <a:rPr lang="en-US" sz="6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Loss of father → disrupted secure base (Bowlby, 1988).</a:t>
            </a:r>
          </a:p>
          <a:p>
            <a:pPr algn="l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>
                <a:schemeClr val="accent5">
                  <a:lumMod val="50000"/>
                </a:schemeClr>
              </a:buClr>
              <a:buFont typeface="Wingdings" panose="05000000000000000000" pitchFamily="2" charset="2"/>
              <a:buChar char="§"/>
            </a:pPr>
            <a:r>
              <a:rPr lang="en-US" sz="6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Heavy caregiving responsibilities → reduced time for education and friendships.</a:t>
            </a:r>
          </a:p>
          <a:p>
            <a:pPr algn="l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>
                <a:schemeClr val="accent5">
                  <a:lumMod val="50000"/>
                </a:schemeClr>
              </a:buClr>
              <a:buFont typeface="Wingdings" panose="05000000000000000000" pitchFamily="2" charset="2"/>
              <a:buChar char="§"/>
            </a:pPr>
            <a:r>
              <a:rPr lang="en-US" sz="6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Limited peer interaction → risk of social isolation (Becker, 2007).</a:t>
            </a:r>
          </a:p>
          <a:p>
            <a:pPr algn="l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>
                <a:schemeClr val="accent5">
                  <a:lumMod val="50000"/>
                </a:schemeClr>
              </a:buClr>
              <a:buFont typeface="Wingdings" panose="05000000000000000000" pitchFamily="2" charset="2"/>
              <a:buChar char="§"/>
            </a:pPr>
            <a:r>
              <a:rPr lang="en-US" sz="6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Dealing with her mother’s health problems brings ongoing emotional stress and uncertainty.</a:t>
            </a:r>
          </a:p>
          <a:p>
            <a:pPr algn="l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>
                <a:schemeClr val="accent5">
                  <a:lumMod val="50000"/>
                </a:schemeClr>
              </a:buClr>
            </a:pPr>
            <a:r>
              <a:rPr lang="en-US" sz="6400" b="1" dirty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Impact on Jenny:</a:t>
            </a:r>
          </a:p>
          <a:p>
            <a:pPr algn="l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>
                <a:schemeClr val="accent5">
                  <a:lumMod val="50000"/>
                </a:schemeClr>
              </a:buClr>
              <a:buFont typeface="Wingdings" panose="05000000000000000000" pitchFamily="2" charset="2"/>
              <a:buChar char="§"/>
            </a:pPr>
            <a:r>
              <a:rPr lang="en-US" sz="6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Jenny’s school performance has suffered because her attention is split between caregiving and studying.</a:t>
            </a:r>
          </a:p>
          <a:p>
            <a:pPr algn="l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>
                <a:schemeClr val="accent5">
                  <a:lumMod val="50000"/>
                </a:schemeClr>
              </a:buClr>
              <a:buFont typeface="Wingdings" panose="05000000000000000000" pitchFamily="2" charset="2"/>
              <a:buChar char="§"/>
            </a:pPr>
            <a:r>
              <a:rPr lang="en-US" sz="6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She has also started to withdraw socially and has less support from her friends.</a:t>
            </a:r>
          </a:p>
          <a:p>
            <a:pPr algn="l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>
                <a:schemeClr val="accent5">
                  <a:lumMod val="50000"/>
                </a:schemeClr>
              </a:buClr>
              <a:buFont typeface="Wingdings" panose="05000000000000000000" pitchFamily="2" charset="2"/>
              <a:buChar char="§"/>
            </a:pPr>
            <a:r>
              <a:rPr lang="en-US" sz="6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Emotional exhaustion and vulnerability to low mood.</a:t>
            </a:r>
            <a:endParaRPr lang="en-GB" sz="6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2C7899B-7ED5-3ACC-7BAE-89D9267CF7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811" y="469490"/>
            <a:ext cx="4035552" cy="59190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0351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D5960-3E4D-5E18-EE34-8D6CC470EDE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64774" y="688258"/>
            <a:ext cx="8101781" cy="1081548"/>
          </a:xfrm>
        </p:spPr>
        <p:txBody>
          <a:bodyPr>
            <a:noAutofit/>
          </a:bodyPr>
          <a:lstStyle/>
          <a:p>
            <a:r>
              <a:rPr lang="en-US" sz="3600" dirty="0">
                <a:solidFill>
                  <a:schemeClr val="bg2">
                    <a:lumMod val="10000"/>
                  </a:schemeClr>
                </a:solidFill>
              </a:rPr>
              <a:t>Support Plan for Jenny (Attachment-Based)</a:t>
            </a:r>
            <a:endParaRPr lang="en-GB" sz="36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19CC5D6-0807-2C88-FF91-57C7F2596ED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070555" y="4247535"/>
            <a:ext cx="580103" cy="2453147"/>
          </a:xfrm>
        </p:spPr>
        <p:txBody>
          <a:bodyPr>
            <a:normAutofit/>
          </a:bodyPr>
          <a:lstStyle/>
          <a:p>
            <a:endParaRPr lang="en-US" dirty="0">
              <a:solidFill>
                <a:schemeClr val="bg2">
                  <a:lumMod val="10000"/>
                </a:schemeClr>
              </a:solidFill>
            </a:endParaRP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D646D81-CD01-4E66-87AD-533CD51EC7E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64810" y="1917291"/>
            <a:ext cx="8993358" cy="45030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31545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6E2237-D188-B35C-0698-3EAB27E8A6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6359013" cy="1001559"/>
          </a:xfrm>
        </p:spPr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Critical Evaluation of Bowlby’s Attachment Theory</a:t>
            </a:r>
            <a:endParaRPr lang="en-GB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01C886-179A-9E59-93B8-3DAD74A6DE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582994"/>
            <a:ext cx="7354529" cy="4768645"/>
          </a:xfrm>
        </p:spPr>
        <p:txBody>
          <a:bodyPr>
            <a:normAutofit fontScale="47500" lnSpcReduction="20000"/>
          </a:bodyPr>
          <a:lstStyle/>
          <a:p>
            <a:pPr>
              <a:lnSpc>
                <a:spcPct val="110000"/>
              </a:lnSpc>
              <a:buNone/>
            </a:pPr>
            <a:r>
              <a:rPr lang="en-US" sz="3600" b="1" dirty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Strengths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§"/>
            </a:pPr>
            <a:r>
              <a:rPr lang="en-US" dirty="0">
                <a:solidFill>
                  <a:schemeClr val="bg2">
                    <a:lumMod val="10000"/>
                  </a:schemeClr>
                </a:solidFill>
              </a:rPr>
              <a:t>Highlights the significance of secure caregiver-child relationships (Bowlby, 1988).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§"/>
            </a:pPr>
            <a:r>
              <a:rPr lang="en-US" dirty="0">
                <a:solidFill>
                  <a:schemeClr val="bg2">
                    <a:lumMod val="10000"/>
                  </a:schemeClr>
                </a:solidFill>
              </a:rPr>
              <a:t>Explains the impact of disrupted caregiving on individual resilience and overall well-being.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§"/>
            </a:pPr>
            <a:r>
              <a:rPr lang="en-US" dirty="0">
                <a:solidFill>
                  <a:schemeClr val="bg2">
                    <a:lumMod val="10000"/>
                  </a:schemeClr>
                </a:solidFill>
              </a:rPr>
              <a:t>This theory is extensively applied in health and social care practice (Howe, 2011).</a:t>
            </a:r>
          </a:p>
          <a:p>
            <a:pPr>
              <a:lnSpc>
                <a:spcPct val="110000"/>
              </a:lnSpc>
              <a:buNone/>
            </a:pPr>
            <a:r>
              <a:rPr lang="en-US" sz="3600" b="1" dirty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Limitations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§"/>
            </a:pPr>
            <a:r>
              <a:rPr lang="en-US" dirty="0">
                <a:solidFill>
                  <a:schemeClr val="bg2">
                    <a:lumMod val="10000"/>
                  </a:schemeClr>
                </a:solidFill>
              </a:rPr>
              <a:t>The theory predominantly </a:t>
            </a:r>
            <a:r>
              <a:rPr lang="en-US" dirty="0" err="1">
                <a:solidFill>
                  <a:schemeClr val="bg2">
                    <a:lumMod val="10000"/>
                  </a:schemeClr>
                </a:solidFill>
              </a:rPr>
              <a:t>emphasises</a:t>
            </a:r>
            <a:r>
              <a:rPr lang="en-US" dirty="0">
                <a:solidFill>
                  <a:schemeClr val="bg2">
                    <a:lumMod val="10000"/>
                  </a:schemeClr>
                </a:solidFill>
              </a:rPr>
              <a:t> early childhood, resulting in limited consideration of later developmental stages (Wilson-Ali et al., 2019).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§"/>
            </a:pPr>
            <a:r>
              <a:rPr lang="en-US" dirty="0">
                <a:solidFill>
                  <a:schemeClr val="bg2">
                    <a:lumMod val="10000"/>
                  </a:schemeClr>
                </a:solidFill>
              </a:rPr>
              <a:t>The theory provides limited attention to cultural and social differences (Thompson et al., 2022).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§"/>
            </a:pPr>
            <a:r>
              <a:rPr lang="en-US" dirty="0">
                <a:solidFill>
                  <a:schemeClr val="bg2">
                    <a:lumMod val="10000"/>
                  </a:schemeClr>
                </a:solidFill>
              </a:rPr>
              <a:t>The theory may not adequately acknowledge adolescents' resilience and adaptability (Allen and Tan, 2016).</a:t>
            </a:r>
          </a:p>
          <a:p>
            <a:pPr>
              <a:lnSpc>
                <a:spcPct val="110000"/>
              </a:lnSpc>
              <a:buNone/>
            </a:pPr>
            <a:r>
              <a:rPr lang="en-US" sz="3600" b="1" dirty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Application to Jenny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§"/>
            </a:pPr>
            <a:r>
              <a:rPr lang="en-US" dirty="0">
                <a:solidFill>
                  <a:schemeClr val="bg2">
                    <a:lumMod val="10000"/>
                  </a:schemeClr>
                </a:solidFill>
              </a:rPr>
              <a:t>This theory provides insight into emotional strain and a disrupted sense of security.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§"/>
            </a:pPr>
            <a:r>
              <a:rPr lang="en-US" dirty="0">
                <a:solidFill>
                  <a:schemeClr val="bg2">
                    <a:lumMod val="10000"/>
                  </a:schemeClr>
                </a:solidFill>
              </a:rPr>
              <a:t>For a more comprehensive understanding, this theory should be integrated with other frameworks, such as Vygotsky’s sociocultural theory.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D5F7F9E-28E8-4BD7-F537-A9AEFB1B3BB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12517" y="1027906"/>
            <a:ext cx="4261104" cy="51490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39362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2C64F5-833D-6958-4F07-74F65F5F18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06131"/>
            <a:ext cx="10515600" cy="1325563"/>
          </a:xfrm>
        </p:spPr>
        <p:txBody>
          <a:bodyPr/>
          <a:lstStyle/>
          <a:p>
            <a:r>
              <a:rPr lang="en-GB" dirty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Conclusion</a:t>
            </a:r>
            <a:endParaRPr lang="en-GB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759B1E-8DC8-9EAC-87CD-DC6AB283CE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314949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600" dirty="0">
                <a:solidFill>
                  <a:schemeClr val="bg2">
                    <a:lumMod val="10000"/>
                  </a:schemeClr>
                </a:solidFill>
              </a:rPr>
              <a:t>Jenny's developmental trajectory has been influenced by the death of her father and the subsequent adoption of caregiving obligations.</a:t>
            </a:r>
          </a:p>
          <a:p>
            <a:pPr marL="0" indent="0">
              <a:buNone/>
            </a:pPr>
            <a:r>
              <a:rPr lang="en-US" sz="1600" dirty="0">
                <a:solidFill>
                  <a:schemeClr val="bg2">
                    <a:lumMod val="10000"/>
                  </a:schemeClr>
                </a:solidFill>
              </a:rPr>
              <a:t>Bowlby's Attachment Theory gives a framework for </a:t>
            </a:r>
            <a:r>
              <a:rPr lang="en-US" sz="1600" dirty="0" err="1">
                <a:solidFill>
                  <a:schemeClr val="bg2">
                    <a:lumMod val="10000"/>
                  </a:schemeClr>
                </a:solidFill>
              </a:rPr>
              <a:t>analysing</a:t>
            </a:r>
            <a:r>
              <a:rPr lang="en-US" sz="1600" dirty="0">
                <a:solidFill>
                  <a:schemeClr val="bg2">
                    <a:lumMod val="10000"/>
                  </a:schemeClr>
                </a:solidFill>
              </a:rPr>
              <a:t> Jenny's loss of security and the subsequent emotional pressure.</a:t>
            </a:r>
          </a:p>
          <a:p>
            <a:pPr marL="0" indent="0">
              <a:buNone/>
            </a:pPr>
            <a:r>
              <a:rPr lang="en-US" sz="1600" dirty="0">
                <a:solidFill>
                  <a:schemeClr val="bg2">
                    <a:lumMod val="10000"/>
                  </a:schemeClr>
                </a:solidFill>
              </a:rPr>
              <a:t>Jenny may benefit from measures such as constant adult supervision, involvement in peer support groups, counselling services, and access to respite care.</a:t>
            </a:r>
          </a:p>
          <a:p>
            <a:pPr marL="0" indent="0">
              <a:buNone/>
            </a:pPr>
            <a:r>
              <a:rPr lang="en-US" sz="1600" dirty="0">
                <a:solidFill>
                  <a:schemeClr val="bg2">
                    <a:lumMod val="10000"/>
                  </a:schemeClr>
                </a:solidFill>
              </a:rPr>
              <a:t>both genetic predispositions and environmental influences influence Jenny's development. Her biological vulnerabilities interact with environmental stressors.</a:t>
            </a:r>
          </a:p>
          <a:p>
            <a:pPr marL="0" indent="0">
              <a:buNone/>
            </a:pPr>
            <a:r>
              <a:rPr lang="en-US" sz="1600" dirty="0">
                <a:solidFill>
                  <a:schemeClr val="bg2">
                    <a:lumMod val="10000"/>
                  </a:schemeClr>
                </a:solidFill>
              </a:rPr>
              <a:t>Although Attachment Theory offers valuable insights, integrating additional theoretical perspectives is necessary to achieve a comprehensive understanding of Jenny’s situation.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011627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F09492-042F-D8B1-E62C-BEC6D837D2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2393" y="256970"/>
            <a:ext cx="10515600" cy="618101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AFFBA7-F9F7-BFEC-2B8D-4CDEECEB91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1445" y="983226"/>
            <a:ext cx="10852355" cy="5509649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US" sz="4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Ainsworth, M.D.S., </a:t>
            </a:r>
            <a:r>
              <a:rPr lang="en-US" sz="48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Blehar</a:t>
            </a:r>
            <a:r>
              <a:rPr lang="en-US" sz="4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, M.C., Waters, E. and Wall, S. (1978) </a:t>
            </a:r>
            <a:r>
              <a:rPr lang="en-US" sz="4800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Patterns of Attachment: A Psychological Study of the Strange Situation</a:t>
            </a:r>
            <a:r>
              <a:rPr lang="en-US" sz="4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. Hillsdale, NJ: Erlbaum.</a:t>
            </a:r>
          </a:p>
          <a:p>
            <a:pPr marL="0" indent="0">
              <a:buNone/>
            </a:pPr>
            <a:r>
              <a:rPr lang="en-US" sz="4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Allen, J.P. and Tan, J.S. (2016) ‘The multiple facets of attachment in adolescence’, in Cassidy, J. and Shaver, P.R. (eds.) </a:t>
            </a:r>
            <a:r>
              <a:rPr lang="en-US" sz="4800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Handbook of Attachment: Theory, Research, and Clinical Applications</a:t>
            </a:r>
            <a:r>
              <a:rPr lang="en-US" sz="4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. 3rd </a:t>
            </a:r>
            <a:r>
              <a:rPr lang="en-US" sz="48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edn</a:t>
            </a:r>
            <a:r>
              <a:rPr lang="en-US" sz="4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. New York, NY: Guilford Press, pp. 399–415.</a:t>
            </a:r>
          </a:p>
          <a:p>
            <a:pPr marL="0" indent="0">
              <a:buNone/>
            </a:pPr>
            <a:r>
              <a:rPr lang="en-US" sz="4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Becker, S. (2007) ‘Global perspectives on children’s unpaid caregiving in the family’, </a:t>
            </a:r>
            <a:r>
              <a:rPr lang="en-US" sz="4800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Global Social Policy</a:t>
            </a:r>
            <a:r>
              <a:rPr lang="en-US" sz="4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, 7(1), pp. 23–50.</a:t>
            </a:r>
          </a:p>
          <a:p>
            <a:pPr marL="0" indent="0">
              <a:buNone/>
            </a:pPr>
            <a:r>
              <a:rPr lang="en-US" sz="4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Bowlby, J. (1969) </a:t>
            </a:r>
            <a:r>
              <a:rPr lang="en-US" sz="4800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Attachment and Loss: Vol. 1. Attachment</a:t>
            </a:r>
            <a:r>
              <a:rPr lang="en-US" sz="4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. London: Hogarth Press.</a:t>
            </a:r>
          </a:p>
          <a:p>
            <a:pPr marL="0" indent="0">
              <a:buNone/>
            </a:pPr>
            <a:r>
              <a:rPr lang="en-US" sz="4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Bowlby, J. (1988) </a:t>
            </a:r>
            <a:r>
              <a:rPr lang="en-US" sz="4800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A Secure Base: Parent-Child Attachment and Healthy Human Development</a:t>
            </a:r>
            <a:r>
              <a:rPr lang="en-US" sz="4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. London: Routledge.</a:t>
            </a:r>
          </a:p>
          <a:p>
            <a:pPr marL="0" indent="0">
              <a:buNone/>
            </a:pPr>
            <a:r>
              <a:rPr lang="en-US" sz="4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Cassidy, J. and Shaver, P.R. (2016) </a:t>
            </a:r>
            <a:r>
              <a:rPr lang="en-US" sz="4800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Handbook of Attachment: Theory, Research, and Clinical Applications</a:t>
            </a:r>
            <a:r>
              <a:rPr lang="en-US" sz="4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. 3rd </a:t>
            </a:r>
            <a:r>
              <a:rPr lang="en-US" sz="48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edn</a:t>
            </a:r>
            <a:r>
              <a:rPr lang="en-US" sz="4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. New York: Guilford Press.</a:t>
            </a:r>
          </a:p>
          <a:p>
            <a:pPr marL="0" indent="0">
              <a:buNone/>
            </a:pPr>
            <a:r>
              <a:rPr lang="en-US" sz="4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Hendricks, B.A., Vo, J.B., Dionne-Odom, J.N. and </a:t>
            </a:r>
            <a:r>
              <a:rPr lang="en-US" sz="48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Bakitas</a:t>
            </a:r>
            <a:r>
              <a:rPr lang="en-US" sz="4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, M.A. (2021) ‘Parentification among young carers: A concept analysis’, </a:t>
            </a:r>
            <a:r>
              <a:rPr lang="en-US" sz="4800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Child &amp; Adolescent Social Work Journal</a:t>
            </a:r>
            <a:r>
              <a:rPr lang="en-US" sz="4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, 38(5), pp. 519–530. doi:10.1007/s10560-021-00784-7.</a:t>
            </a:r>
          </a:p>
          <a:p>
            <a:pPr marL="0" indent="0">
              <a:buNone/>
            </a:pPr>
            <a:r>
              <a:rPr lang="en-US" sz="4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Howe, D. (2011) </a:t>
            </a:r>
            <a:r>
              <a:rPr lang="en-US" sz="4800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Attachment Across the </a:t>
            </a:r>
            <a:r>
              <a:rPr lang="en-US" sz="4800" i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Lifecourse</a:t>
            </a:r>
            <a:r>
              <a:rPr lang="en-US" sz="4800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: A Brief Introduction</a:t>
            </a:r>
            <a:r>
              <a:rPr lang="en-US" sz="4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. Basingstoke: Palgrave Macmillan.</a:t>
            </a:r>
          </a:p>
          <a:p>
            <a:pPr marL="0" indent="0">
              <a:buNone/>
            </a:pPr>
            <a:r>
              <a:rPr lang="en-US" sz="4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Plomin, R. (2018) </a:t>
            </a:r>
            <a:r>
              <a:rPr lang="en-US" sz="4800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Blueprint: How DNA Makes Us Who We Are</a:t>
            </a:r>
            <a:r>
              <a:rPr lang="en-US" sz="4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. London: Allen Lane.</a:t>
            </a:r>
          </a:p>
          <a:p>
            <a:pPr marL="0" indent="0">
              <a:buNone/>
            </a:pPr>
            <a:r>
              <a:rPr lang="en-US" sz="48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Sagone</a:t>
            </a:r>
            <a:r>
              <a:rPr lang="en-US" sz="4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, E., </a:t>
            </a:r>
            <a:r>
              <a:rPr lang="en-US" sz="48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Commodari</a:t>
            </a:r>
            <a:r>
              <a:rPr lang="en-US" sz="4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, E., Indiana, M.L. and La Rosa, V.L. (2023) ‘Exploring the association between attachment style, psychological well-being, and relationship status in young adults and adults—A cross-sectional study’, </a:t>
            </a:r>
            <a:r>
              <a:rPr lang="en-US" sz="4800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European Journal of Investigation in Health, Psychology and Education</a:t>
            </a:r>
            <a:r>
              <a:rPr lang="en-US" sz="4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, 13(3), pp. 525–540. doi:10.3390/ejihpe13030040.</a:t>
            </a:r>
          </a:p>
          <a:p>
            <a:pPr marL="0" indent="0">
              <a:buNone/>
            </a:pPr>
            <a:r>
              <a:rPr lang="en-US" sz="48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Schleim</a:t>
            </a:r>
            <a:r>
              <a:rPr lang="en-US" sz="4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, S. (2025) ‘Psychological and brain development’, in </a:t>
            </a:r>
            <a:r>
              <a:rPr lang="en-US" sz="4800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Brain Development and the Law</a:t>
            </a:r>
            <a:r>
              <a:rPr lang="en-US" sz="4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. Palgrave Studies in Law, Neuroscience, and Human Behavior. Cham: Palgrave Macmillan. doi:10.1007/978-3-031-72362-9_2.</a:t>
            </a:r>
          </a:p>
          <a:p>
            <a:pPr marL="0" indent="0">
              <a:buNone/>
            </a:pPr>
            <a:r>
              <a:rPr lang="en-US" sz="4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Sharpe, L. (2024) ‘Parentification: Identifying young caregivers at risk’, </a:t>
            </a:r>
            <a:r>
              <a:rPr lang="en-US" sz="4800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The Journal for Nurse Practitioners</a:t>
            </a:r>
            <a:r>
              <a:rPr lang="en-US" sz="4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, 20(5), p. 104930.</a:t>
            </a:r>
          </a:p>
          <a:p>
            <a:pPr marL="0" indent="0">
              <a:buNone/>
            </a:pPr>
            <a:r>
              <a:rPr lang="en-US" sz="4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Steinberg, L. (2014) </a:t>
            </a:r>
            <a:r>
              <a:rPr lang="en-US" sz="4800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Age of Opportunity: Lessons from the New Science of Adolescence</a:t>
            </a:r>
            <a:r>
              <a:rPr lang="en-US" sz="4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. Boston: Houghton Mifflin Harcourt.</a:t>
            </a:r>
          </a:p>
          <a:p>
            <a:pPr marL="0" indent="0">
              <a:buNone/>
            </a:pPr>
            <a:r>
              <a:rPr lang="en-US" sz="4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Thompson, R.A., Simpson, J.A. and Berlin, L.J. (2022) ‘Taking perspective on attachment theory and research: Nine fundamental questions’, </a:t>
            </a:r>
            <a:r>
              <a:rPr lang="en-US" sz="4800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Attachment &amp; Human Development</a:t>
            </a:r>
            <a:r>
              <a:rPr lang="en-US" sz="4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, 24(5), pp. 543–560. doi:10.1080/14616734.2022.2030132.</a:t>
            </a:r>
          </a:p>
          <a:p>
            <a:pPr marL="0" indent="0">
              <a:buNone/>
            </a:pPr>
            <a:r>
              <a:rPr lang="en-US" sz="4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Villarreal, B.J. and </a:t>
            </a:r>
            <a:r>
              <a:rPr lang="en-US" sz="48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Heckhausen</a:t>
            </a:r>
            <a:r>
              <a:rPr lang="en-US" sz="4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, J. (2015) ‘Lifespan development, theory of’, in Wright, J.D. (ed.) </a:t>
            </a:r>
            <a:r>
              <a:rPr lang="en-US" sz="4800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International </a:t>
            </a:r>
            <a:r>
              <a:rPr lang="en-US" sz="4800" i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Encyclopaedia</a:t>
            </a:r>
            <a:r>
              <a:rPr lang="en-US" sz="4800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of the Social &amp; </a:t>
            </a:r>
            <a:r>
              <a:rPr lang="en-US" sz="4800" i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Behavioural</a:t>
            </a:r>
            <a:r>
              <a:rPr lang="en-US" sz="4800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Sciences</a:t>
            </a:r>
            <a:r>
              <a:rPr lang="en-US" sz="4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. 2nd </a:t>
            </a:r>
            <a:r>
              <a:rPr lang="en-US" sz="48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edn</a:t>
            </a:r>
            <a:r>
              <a:rPr lang="en-US" sz="4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. Elsevier, pp. 100–107.</a:t>
            </a:r>
          </a:p>
          <a:p>
            <a:pPr marL="0" indent="0">
              <a:buNone/>
            </a:pPr>
            <a:r>
              <a:rPr lang="en-US" sz="4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Wilson-Ali, N., Barratt-Pugh, C. and Knaus, M. (2019) ‘Multiple perspectives on attachment theory: Investigating educators’ knowledge and understanding’, </a:t>
            </a:r>
            <a:r>
              <a:rPr lang="en-US" sz="4800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Australasian Journal of Early Childhood</a:t>
            </a:r>
            <a:r>
              <a:rPr lang="en-US" sz="4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. doi:10.1177/1836939119855214.</a:t>
            </a:r>
          </a:p>
          <a:p>
            <a:pPr marL="0" indent="0">
              <a:buNone/>
            </a:pPr>
            <a:r>
              <a:rPr lang="en-US" sz="4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Wurm, S. and </a:t>
            </a:r>
            <a:r>
              <a:rPr lang="en-US" sz="48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Kornadt</a:t>
            </a:r>
            <a:r>
              <a:rPr lang="en-US" sz="4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, A.E. (2021) ‘Life-span development’, in Gu, D. and Dupre, M.E. (eds.) </a:t>
            </a:r>
            <a:r>
              <a:rPr lang="en-US" sz="4800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Encyclopedia of Gerontology and Population Aging</a:t>
            </a:r>
            <a:r>
              <a:rPr lang="en-US" sz="4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. Cham: Springer. doi:10.1007/978-3-030-22009-9_101.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470876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246</TotalTime>
  <Words>1591</Words>
  <Application>Microsoft Office PowerPoint</Application>
  <PresentationFormat>Widescreen</PresentationFormat>
  <Paragraphs>87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Aptos</vt:lpstr>
      <vt:lpstr>Aptos Display</vt:lpstr>
      <vt:lpstr>Arial</vt:lpstr>
      <vt:lpstr>Wingdings</vt:lpstr>
      <vt:lpstr>Office Theme</vt:lpstr>
      <vt:lpstr>Psychological Perspectives on Lifespan Development: Jenny’s Case</vt:lpstr>
      <vt:lpstr>Acknowledge use of ai</vt:lpstr>
      <vt:lpstr>Understanding Lifespan Development</vt:lpstr>
      <vt:lpstr>Bowlby’s Attachment Theory</vt:lpstr>
      <vt:lpstr>Nature vs Nurture</vt:lpstr>
      <vt:lpstr>Jenny’s Past Experiences (Attachment Perspective)</vt:lpstr>
      <vt:lpstr>Jenny’s Current Situation – Biological &amp; Environmental Factors</vt:lpstr>
      <vt:lpstr>Support Plan for Jenny (Attachment-Based)</vt:lpstr>
      <vt:lpstr>Critical Evaluation of Bowlby’s Attachment Theory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francisegbeonu@yahoo.com</dc:creator>
  <cp:lastModifiedBy>francisegbeonu@yahoo.com</cp:lastModifiedBy>
  <cp:revision>2</cp:revision>
  <dcterms:created xsi:type="dcterms:W3CDTF">2026-03-06T14:26:50Z</dcterms:created>
  <dcterms:modified xsi:type="dcterms:W3CDTF">2026-03-13T11:33:42Z</dcterms:modified>
</cp:coreProperties>
</file>