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7" r:id="rId2"/>
    <p:sldId id="275" r:id="rId3"/>
    <p:sldId id="295" r:id="rId4"/>
    <p:sldId id="258" r:id="rId5"/>
    <p:sldId id="261" r:id="rId6"/>
    <p:sldId id="266" r:id="rId7"/>
    <p:sldId id="267" r:id="rId8"/>
    <p:sldId id="268" r:id="rId9"/>
    <p:sldId id="296" r:id="rId10"/>
    <p:sldId id="262" r:id="rId11"/>
    <p:sldId id="263" r:id="rId12"/>
    <p:sldId id="269" r:id="rId13"/>
    <p:sldId id="270" r:id="rId14"/>
    <p:sldId id="298" r:id="rId15"/>
    <p:sldId id="259" r:id="rId16"/>
    <p:sldId id="260" r:id="rId17"/>
    <p:sldId id="29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7"/>
    <p:restoredTop sz="94699"/>
  </p:normalViewPr>
  <p:slideViewPr>
    <p:cSldViewPr snapToGrid="0">
      <p:cViewPr varScale="1">
        <p:scale>
          <a:sx n="164" d="100"/>
          <a:sy n="164" d="100"/>
        </p:scale>
        <p:origin x="6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B66CE1-861D-4B39-A3A7-9B6E74EF899E}"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9125B996-FD34-4E71-859D-500B936F64AF}">
      <dgm:prSet/>
      <dgm:spPr/>
      <dgm:t>
        <a:bodyPr/>
        <a:lstStyle/>
        <a:p>
          <a:r>
            <a:rPr lang="en-US">
              <a:latin typeface="Times New Roman" panose="02020603050405020304" pitchFamily="18" charset="0"/>
              <a:cs typeface="Times New Roman" panose="02020603050405020304" pitchFamily="18" charset="0"/>
            </a:rPr>
            <a:t>Ali, B.J., Gardi, B., Othman, B.J., Ahmed, S.A., Ismael, N.B., Hamza, P.A., Aziz, H.M., Sabir, B.Y., Sorguli, S. and Anwar, G., 2021. Hotel service quality: The impact of service quality on customer satisfaction in hospitality. International Journal of Engineering, Business and Management, 5(3), pp.14-28.</a:t>
          </a:r>
        </a:p>
      </dgm:t>
    </dgm:pt>
    <dgm:pt modelId="{EEA66D6A-8D25-4036-994B-436F6EA41467}" type="parTrans" cxnId="{4D66BAFF-8FBC-4C32-A761-7E5487D57447}">
      <dgm:prSet/>
      <dgm:spPr/>
      <dgm:t>
        <a:bodyPr/>
        <a:lstStyle/>
        <a:p>
          <a:endParaRPr lang="en-US"/>
        </a:p>
      </dgm:t>
    </dgm:pt>
    <dgm:pt modelId="{98E57B9E-F98E-4312-886B-28EE4E46FD62}" type="sibTrans" cxnId="{4D66BAFF-8FBC-4C32-A761-7E5487D57447}">
      <dgm:prSet/>
      <dgm:spPr/>
      <dgm:t>
        <a:bodyPr/>
        <a:lstStyle/>
        <a:p>
          <a:endParaRPr lang="en-US"/>
        </a:p>
      </dgm:t>
    </dgm:pt>
    <dgm:pt modelId="{1539EC15-9BC0-46D4-96F8-C34D162388BF}">
      <dgm:prSet/>
      <dgm:spPr/>
      <dgm:t>
        <a:bodyPr/>
        <a:lstStyle/>
        <a:p>
          <a:r>
            <a:rPr lang="en-US">
              <a:latin typeface="Times New Roman" panose="02020603050405020304" pitchFamily="18" charset="0"/>
              <a:cs typeface="Times New Roman" panose="02020603050405020304" pitchFamily="18" charset="0"/>
            </a:rPr>
            <a:t>Bhutia, P.D., 2022. Desperate Hotels in a Rush Left to Hire Inexperienced Staff. [online] Skift. Available at: https://skift.com/2022/07/04/hotels-scramble-to-hire-inexperienced-staff/ [Accessed on: 5 February 2025].</a:t>
          </a:r>
        </a:p>
      </dgm:t>
    </dgm:pt>
    <dgm:pt modelId="{C4A6EB97-8DDB-41EC-AD5F-044BD95D8689}" type="parTrans" cxnId="{52081241-1A9E-441B-B4BF-A4838919DDFC}">
      <dgm:prSet/>
      <dgm:spPr/>
      <dgm:t>
        <a:bodyPr/>
        <a:lstStyle/>
        <a:p>
          <a:endParaRPr lang="en-US"/>
        </a:p>
      </dgm:t>
    </dgm:pt>
    <dgm:pt modelId="{07BF1072-9CCA-4005-B96D-10054051BF3B}" type="sibTrans" cxnId="{52081241-1A9E-441B-B4BF-A4838919DDFC}">
      <dgm:prSet/>
      <dgm:spPr/>
      <dgm:t>
        <a:bodyPr/>
        <a:lstStyle/>
        <a:p>
          <a:endParaRPr lang="en-US"/>
        </a:p>
      </dgm:t>
    </dgm:pt>
    <dgm:pt modelId="{0F9FF500-3B97-4C2A-AE90-15D3E6F170FD}">
      <dgm:prSet/>
      <dgm:spPr/>
      <dgm:t>
        <a:bodyPr/>
        <a:lstStyle/>
        <a:p>
          <a:r>
            <a:rPr lang="en-US">
              <a:latin typeface="Times New Roman" panose="02020603050405020304" pitchFamily="18" charset="0"/>
              <a:cs typeface="Times New Roman" panose="02020603050405020304" pitchFamily="18" charset="0"/>
            </a:rPr>
            <a:t>Byfield, N., 2025. The UK hospitality industry in 2025 is grappling with several significant challenges that threaten its stability and growth. [online] LinkedIn. Available at: https://www.linkedin.com/pulse/uk-hospitality-industry-2025-grappling-several-threaten-byfield-vnqwe/ [Accessed on: 5 February 2025].</a:t>
          </a:r>
        </a:p>
      </dgm:t>
    </dgm:pt>
    <dgm:pt modelId="{3535E10E-C23A-488C-B259-835DD42BDAC4}" type="parTrans" cxnId="{CA9F9654-B4DD-4503-A854-C0746A0E886E}">
      <dgm:prSet/>
      <dgm:spPr/>
      <dgm:t>
        <a:bodyPr/>
        <a:lstStyle/>
        <a:p>
          <a:endParaRPr lang="en-US"/>
        </a:p>
      </dgm:t>
    </dgm:pt>
    <dgm:pt modelId="{C49402DD-7C80-4858-AE72-ABF3886F07F0}" type="sibTrans" cxnId="{CA9F9654-B4DD-4503-A854-C0746A0E886E}">
      <dgm:prSet/>
      <dgm:spPr/>
      <dgm:t>
        <a:bodyPr/>
        <a:lstStyle/>
        <a:p>
          <a:endParaRPr lang="en-US"/>
        </a:p>
      </dgm:t>
    </dgm:pt>
    <dgm:pt modelId="{1A211931-DA5F-4FF0-B483-70FF9076204E}">
      <dgm:prSet/>
      <dgm:spPr/>
      <dgm:t>
        <a:bodyPr/>
        <a:lstStyle/>
        <a:p>
          <a:r>
            <a:rPr lang="en-US" dirty="0" err="1">
              <a:latin typeface="Times New Roman" panose="02020603050405020304" pitchFamily="18" charset="0"/>
              <a:cs typeface="Times New Roman" panose="02020603050405020304" pitchFamily="18" charset="0"/>
            </a:rPr>
            <a:t>Coulstock</a:t>
          </a:r>
          <a:r>
            <a:rPr lang="en-US" dirty="0">
              <a:latin typeface="Times New Roman" panose="02020603050405020304" pitchFamily="18" charset="0"/>
              <a:cs typeface="Times New Roman" panose="02020603050405020304" pitchFamily="18" charset="0"/>
            </a:rPr>
            <a:t>, S., 2024. Cost of Living Crisis Changes to the Hospitality industry landscape, customer demands and trends. [online] Institute of Hospitality. Institute of Hospitality: Institute of Hospitality. Available at: https://www.instituteofhospitality.org/wp-content/uploads/2024/04/Cost_of_Living_April_2024.pdf [Accessed on: 5 February 2025].</a:t>
          </a:r>
        </a:p>
      </dgm:t>
    </dgm:pt>
    <dgm:pt modelId="{25202E27-09FD-4EDC-AF03-710C345BA964}" type="parTrans" cxnId="{FA3EB59C-BCBA-4EE3-8783-6363A0DBE2FB}">
      <dgm:prSet/>
      <dgm:spPr/>
      <dgm:t>
        <a:bodyPr/>
        <a:lstStyle/>
        <a:p>
          <a:endParaRPr lang="en-US"/>
        </a:p>
      </dgm:t>
    </dgm:pt>
    <dgm:pt modelId="{BED6CCA7-7582-4AFC-8365-6B9F9C0EF61B}" type="sibTrans" cxnId="{FA3EB59C-BCBA-4EE3-8783-6363A0DBE2FB}">
      <dgm:prSet/>
      <dgm:spPr/>
      <dgm:t>
        <a:bodyPr/>
        <a:lstStyle/>
        <a:p>
          <a:endParaRPr lang="en-US"/>
        </a:p>
      </dgm:t>
    </dgm:pt>
    <dgm:pt modelId="{7160FE4B-8960-4448-9F35-6630A18C2E09}">
      <dgm:prSet/>
      <dgm:spPr/>
      <dgm:t>
        <a:bodyPr/>
        <a:lstStyle/>
        <a:p>
          <a:r>
            <a:rPr lang="en-US">
              <a:latin typeface="Times New Roman" panose="02020603050405020304" pitchFamily="18" charset="0"/>
              <a:cs typeface="Times New Roman" panose="02020603050405020304" pitchFamily="18" charset="0"/>
            </a:rPr>
            <a:t>Dignon, A., 2024. Five Biggest Challenges Facing The Hospitality Industry in 2024 | Trail. [online] Trail. Available at: https://trailapp.com/blog/five-biggest-challenges-facing-the-hospitality-industry [Accessed on: 5 February 2025].</a:t>
          </a:r>
        </a:p>
      </dgm:t>
    </dgm:pt>
    <dgm:pt modelId="{D06F4F46-7A26-47DE-B69C-4870654DFB48}" type="parTrans" cxnId="{E30A18C1-CEA6-4488-99C7-210EC83B8DC5}">
      <dgm:prSet/>
      <dgm:spPr/>
      <dgm:t>
        <a:bodyPr/>
        <a:lstStyle/>
        <a:p>
          <a:endParaRPr lang="en-US"/>
        </a:p>
      </dgm:t>
    </dgm:pt>
    <dgm:pt modelId="{152C72FF-5DDD-4015-BD8D-7C4695FD82D0}" type="sibTrans" cxnId="{E30A18C1-CEA6-4488-99C7-210EC83B8DC5}">
      <dgm:prSet/>
      <dgm:spPr/>
      <dgm:t>
        <a:bodyPr/>
        <a:lstStyle/>
        <a:p>
          <a:endParaRPr lang="en-US"/>
        </a:p>
      </dgm:t>
    </dgm:pt>
    <dgm:pt modelId="{4328308F-D91C-4CBA-B223-C443100067B9}">
      <dgm:prSet/>
      <dgm:spPr/>
      <dgm:t>
        <a:bodyPr/>
        <a:lstStyle/>
        <a:p>
          <a:r>
            <a:rPr lang="en-US" dirty="0">
              <a:latin typeface="Times New Roman" panose="02020603050405020304" pitchFamily="18" charset="0"/>
              <a:cs typeface="Times New Roman" panose="02020603050405020304" pitchFamily="18" charset="0"/>
            </a:rPr>
            <a:t>Edgington, T., 2020. How will the UK points-based immigration system work? BBC News. [online] 13 Jul. Available at: https://www.bbc.com/news/uk-48785695 [Accessed on: 5 February 2025]</a:t>
          </a:r>
        </a:p>
      </dgm:t>
    </dgm:pt>
    <dgm:pt modelId="{D4EFE3FB-07C5-48BA-8DFA-B540AA1393CB}" type="parTrans" cxnId="{A8289700-8D20-4929-B0FB-BB6E9DF58B62}">
      <dgm:prSet/>
      <dgm:spPr/>
      <dgm:t>
        <a:bodyPr/>
        <a:lstStyle/>
        <a:p>
          <a:endParaRPr lang="en-US"/>
        </a:p>
      </dgm:t>
    </dgm:pt>
    <dgm:pt modelId="{5F8FB678-902D-4C92-8F4D-019C4A4B6AE2}" type="sibTrans" cxnId="{A8289700-8D20-4929-B0FB-BB6E9DF58B62}">
      <dgm:prSet/>
      <dgm:spPr/>
      <dgm:t>
        <a:bodyPr/>
        <a:lstStyle/>
        <a:p>
          <a:endParaRPr lang="en-US"/>
        </a:p>
      </dgm:t>
    </dgm:pt>
    <dgm:pt modelId="{1376695E-99CD-4394-B624-5B3CAEC4198E}" type="pres">
      <dgm:prSet presAssocID="{F6B66CE1-861D-4B39-A3A7-9B6E74EF899E}" presName="linear" presStyleCnt="0">
        <dgm:presLayoutVars>
          <dgm:animLvl val="lvl"/>
          <dgm:resizeHandles val="exact"/>
        </dgm:presLayoutVars>
      </dgm:prSet>
      <dgm:spPr/>
    </dgm:pt>
    <dgm:pt modelId="{DE1D3050-428E-43B5-8144-46929285A4B0}" type="pres">
      <dgm:prSet presAssocID="{9125B996-FD34-4E71-859D-500B936F64AF}" presName="parentText" presStyleLbl="node1" presStyleIdx="0" presStyleCnt="6">
        <dgm:presLayoutVars>
          <dgm:chMax val="0"/>
          <dgm:bulletEnabled val="1"/>
        </dgm:presLayoutVars>
      </dgm:prSet>
      <dgm:spPr/>
    </dgm:pt>
    <dgm:pt modelId="{4C3D9A0B-3A12-4666-8BDC-9B57543855D4}" type="pres">
      <dgm:prSet presAssocID="{98E57B9E-F98E-4312-886B-28EE4E46FD62}" presName="spacer" presStyleCnt="0"/>
      <dgm:spPr/>
    </dgm:pt>
    <dgm:pt modelId="{4DA027E4-F1E9-4763-9470-27C059DF00B1}" type="pres">
      <dgm:prSet presAssocID="{1539EC15-9BC0-46D4-96F8-C34D162388BF}" presName="parentText" presStyleLbl="node1" presStyleIdx="1" presStyleCnt="6">
        <dgm:presLayoutVars>
          <dgm:chMax val="0"/>
          <dgm:bulletEnabled val="1"/>
        </dgm:presLayoutVars>
      </dgm:prSet>
      <dgm:spPr/>
    </dgm:pt>
    <dgm:pt modelId="{BE7B27A8-3742-4F38-9B1B-8929BAA8865D}" type="pres">
      <dgm:prSet presAssocID="{07BF1072-9CCA-4005-B96D-10054051BF3B}" presName="spacer" presStyleCnt="0"/>
      <dgm:spPr/>
    </dgm:pt>
    <dgm:pt modelId="{D2001A55-8F37-45BC-B982-A7FCA6254907}" type="pres">
      <dgm:prSet presAssocID="{0F9FF500-3B97-4C2A-AE90-15D3E6F170FD}" presName="parentText" presStyleLbl="node1" presStyleIdx="2" presStyleCnt="6">
        <dgm:presLayoutVars>
          <dgm:chMax val="0"/>
          <dgm:bulletEnabled val="1"/>
        </dgm:presLayoutVars>
      </dgm:prSet>
      <dgm:spPr/>
    </dgm:pt>
    <dgm:pt modelId="{74A3C649-0AFE-4DDA-91C6-4DCCC4D0F7E2}" type="pres">
      <dgm:prSet presAssocID="{C49402DD-7C80-4858-AE72-ABF3886F07F0}" presName="spacer" presStyleCnt="0"/>
      <dgm:spPr/>
    </dgm:pt>
    <dgm:pt modelId="{0F58788F-2864-4F2F-8FF9-44ECE90A4B9E}" type="pres">
      <dgm:prSet presAssocID="{1A211931-DA5F-4FF0-B483-70FF9076204E}" presName="parentText" presStyleLbl="node1" presStyleIdx="3" presStyleCnt="6">
        <dgm:presLayoutVars>
          <dgm:chMax val="0"/>
          <dgm:bulletEnabled val="1"/>
        </dgm:presLayoutVars>
      </dgm:prSet>
      <dgm:spPr/>
    </dgm:pt>
    <dgm:pt modelId="{8040C97F-71AD-43F6-B5B4-7AC03E6CDB21}" type="pres">
      <dgm:prSet presAssocID="{BED6CCA7-7582-4AFC-8365-6B9F9C0EF61B}" presName="spacer" presStyleCnt="0"/>
      <dgm:spPr/>
    </dgm:pt>
    <dgm:pt modelId="{C346C68C-08FB-4DEA-8306-4E629F01A130}" type="pres">
      <dgm:prSet presAssocID="{7160FE4B-8960-4448-9F35-6630A18C2E09}" presName="parentText" presStyleLbl="node1" presStyleIdx="4" presStyleCnt="6">
        <dgm:presLayoutVars>
          <dgm:chMax val="0"/>
          <dgm:bulletEnabled val="1"/>
        </dgm:presLayoutVars>
      </dgm:prSet>
      <dgm:spPr/>
    </dgm:pt>
    <dgm:pt modelId="{AA28E5EA-9AE3-4209-8EEA-BC4E760F8E3F}" type="pres">
      <dgm:prSet presAssocID="{152C72FF-5DDD-4015-BD8D-7C4695FD82D0}" presName="spacer" presStyleCnt="0"/>
      <dgm:spPr/>
    </dgm:pt>
    <dgm:pt modelId="{7332BF4F-73B3-40A1-B76C-A2554E94F9C5}" type="pres">
      <dgm:prSet presAssocID="{4328308F-D91C-4CBA-B223-C443100067B9}" presName="parentText" presStyleLbl="node1" presStyleIdx="5" presStyleCnt="6">
        <dgm:presLayoutVars>
          <dgm:chMax val="0"/>
          <dgm:bulletEnabled val="1"/>
        </dgm:presLayoutVars>
      </dgm:prSet>
      <dgm:spPr/>
    </dgm:pt>
  </dgm:ptLst>
  <dgm:cxnLst>
    <dgm:cxn modelId="{A8289700-8D20-4929-B0FB-BB6E9DF58B62}" srcId="{F6B66CE1-861D-4B39-A3A7-9B6E74EF899E}" destId="{4328308F-D91C-4CBA-B223-C443100067B9}" srcOrd="5" destOrd="0" parTransId="{D4EFE3FB-07C5-48BA-8DFA-B540AA1393CB}" sibTransId="{5F8FB678-902D-4C92-8F4D-019C4A4B6AE2}"/>
    <dgm:cxn modelId="{AFD5F839-E649-427D-9514-60BD413A1F41}" type="presOf" srcId="{4328308F-D91C-4CBA-B223-C443100067B9}" destId="{7332BF4F-73B3-40A1-B76C-A2554E94F9C5}" srcOrd="0" destOrd="0" presId="urn:microsoft.com/office/officeart/2005/8/layout/vList2"/>
    <dgm:cxn modelId="{52081241-1A9E-441B-B4BF-A4838919DDFC}" srcId="{F6B66CE1-861D-4B39-A3A7-9B6E74EF899E}" destId="{1539EC15-9BC0-46D4-96F8-C34D162388BF}" srcOrd="1" destOrd="0" parTransId="{C4A6EB97-8DDB-41EC-AD5F-044BD95D8689}" sibTransId="{07BF1072-9CCA-4005-B96D-10054051BF3B}"/>
    <dgm:cxn modelId="{CA9F9654-B4DD-4503-A854-C0746A0E886E}" srcId="{F6B66CE1-861D-4B39-A3A7-9B6E74EF899E}" destId="{0F9FF500-3B97-4C2A-AE90-15D3E6F170FD}" srcOrd="2" destOrd="0" parTransId="{3535E10E-C23A-488C-B259-835DD42BDAC4}" sibTransId="{C49402DD-7C80-4858-AE72-ABF3886F07F0}"/>
    <dgm:cxn modelId="{314F9C76-A4C6-4A0D-8099-01F34532F93A}" type="presOf" srcId="{F6B66CE1-861D-4B39-A3A7-9B6E74EF899E}" destId="{1376695E-99CD-4394-B624-5B3CAEC4198E}" srcOrd="0" destOrd="0" presId="urn:microsoft.com/office/officeart/2005/8/layout/vList2"/>
    <dgm:cxn modelId="{05EBC592-254D-4A7B-A4E6-CEF1B73FAF68}" type="presOf" srcId="{1A211931-DA5F-4FF0-B483-70FF9076204E}" destId="{0F58788F-2864-4F2F-8FF9-44ECE90A4B9E}" srcOrd="0" destOrd="0" presId="urn:microsoft.com/office/officeart/2005/8/layout/vList2"/>
    <dgm:cxn modelId="{FA3EB59C-BCBA-4EE3-8783-6363A0DBE2FB}" srcId="{F6B66CE1-861D-4B39-A3A7-9B6E74EF899E}" destId="{1A211931-DA5F-4FF0-B483-70FF9076204E}" srcOrd="3" destOrd="0" parTransId="{25202E27-09FD-4EDC-AF03-710C345BA964}" sibTransId="{BED6CCA7-7582-4AFC-8365-6B9F9C0EF61B}"/>
    <dgm:cxn modelId="{289DAEA4-5F77-49A7-B04E-3BDE358FEAB4}" type="presOf" srcId="{9125B996-FD34-4E71-859D-500B936F64AF}" destId="{DE1D3050-428E-43B5-8144-46929285A4B0}" srcOrd="0" destOrd="0" presId="urn:microsoft.com/office/officeart/2005/8/layout/vList2"/>
    <dgm:cxn modelId="{FE8B81AF-3822-46CD-818A-9D4A101207E8}" type="presOf" srcId="{7160FE4B-8960-4448-9F35-6630A18C2E09}" destId="{C346C68C-08FB-4DEA-8306-4E629F01A130}" srcOrd="0" destOrd="0" presId="urn:microsoft.com/office/officeart/2005/8/layout/vList2"/>
    <dgm:cxn modelId="{E30A18C1-CEA6-4488-99C7-210EC83B8DC5}" srcId="{F6B66CE1-861D-4B39-A3A7-9B6E74EF899E}" destId="{7160FE4B-8960-4448-9F35-6630A18C2E09}" srcOrd="4" destOrd="0" parTransId="{D06F4F46-7A26-47DE-B69C-4870654DFB48}" sibTransId="{152C72FF-5DDD-4015-BD8D-7C4695FD82D0}"/>
    <dgm:cxn modelId="{635C30C8-E84F-4DDE-B7DA-531B13F3CAC3}" type="presOf" srcId="{1539EC15-9BC0-46D4-96F8-C34D162388BF}" destId="{4DA027E4-F1E9-4763-9470-27C059DF00B1}" srcOrd="0" destOrd="0" presId="urn:microsoft.com/office/officeart/2005/8/layout/vList2"/>
    <dgm:cxn modelId="{B235EFED-EE5B-4CB0-85DA-22002C9B7DBA}" type="presOf" srcId="{0F9FF500-3B97-4C2A-AE90-15D3E6F170FD}" destId="{D2001A55-8F37-45BC-B982-A7FCA6254907}" srcOrd="0" destOrd="0" presId="urn:microsoft.com/office/officeart/2005/8/layout/vList2"/>
    <dgm:cxn modelId="{4D66BAFF-8FBC-4C32-A761-7E5487D57447}" srcId="{F6B66CE1-861D-4B39-A3A7-9B6E74EF899E}" destId="{9125B996-FD34-4E71-859D-500B936F64AF}" srcOrd="0" destOrd="0" parTransId="{EEA66D6A-8D25-4036-994B-436F6EA41467}" sibTransId="{98E57B9E-F98E-4312-886B-28EE4E46FD62}"/>
    <dgm:cxn modelId="{7C042B91-D517-45E8-8104-B0276AD1BA6A}" type="presParOf" srcId="{1376695E-99CD-4394-B624-5B3CAEC4198E}" destId="{DE1D3050-428E-43B5-8144-46929285A4B0}" srcOrd="0" destOrd="0" presId="urn:microsoft.com/office/officeart/2005/8/layout/vList2"/>
    <dgm:cxn modelId="{7165A925-6C73-4B04-BEDD-4CB400B5CEE1}" type="presParOf" srcId="{1376695E-99CD-4394-B624-5B3CAEC4198E}" destId="{4C3D9A0B-3A12-4666-8BDC-9B57543855D4}" srcOrd="1" destOrd="0" presId="urn:microsoft.com/office/officeart/2005/8/layout/vList2"/>
    <dgm:cxn modelId="{3C3AEB9A-8442-4B02-8F4C-61537CD1B84F}" type="presParOf" srcId="{1376695E-99CD-4394-B624-5B3CAEC4198E}" destId="{4DA027E4-F1E9-4763-9470-27C059DF00B1}" srcOrd="2" destOrd="0" presId="urn:microsoft.com/office/officeart/2005/8/layout/vList2"/>
    <dgm:cxn modelId="{83F23F8C-448A-47CD-9309-0808BEF60CCB}" type="presParOf" srcId="{1376695E-99CD-4394-B624-5B3CAEC4198E}" destId="{BE7B27A8-3742-4F38-9B1B-8929BAA8865D}" srcOrd="3" destOrd="0" presId="urn:microsoft.com/office/officeart/2005/8/layout/vList2"/>
    <dgm:cxn modelId="{9FEFDC7A-9AB6-431C-B3D6-FE1E3BBACBE3}" type="presParOf" srcId="{1376695E-99CD-4394-B624-5B3CAEC4198E}" destId="{D2001A55-8F37-45BC-B982-A7FCA6254907}" srcOrd="4" destOrd="0" presId="urn:microsoft.com/office/officeart/2005/8/layout/vList2"/>
    <dgm:cxn modelId="{87FD1C9D-C3CA-4649-8908-FA04237ED288}" type="presParOf" srcId="{1376695E-99CD-4394-B624-5B3CAEC4198E}" destId="{74A3C649-0AFE-4DDA-91C6-4DCCC4D0F7E2}" srcOrd="5" destOrd="0" presId="urn:microsoft.com/office/officeart/2005/8/layout/vList2"/>
    <dgm:cxn modelId="{3D0EDEAA-878B-4395-A950-CC211ADDAA26}" type="presParOf" srcId="{1376695E-99CD-4394-B624-5B3CAEC4198E}" destId="{0F58788F-2864-4F2F-8FF9-44ECE90A4B9E}" srcOrd="6" destOrd="0" presId="urn:microsoft.com/office/officeart/2005/8/layout/vList2"/>
    <dgm:cxn modelId="{4EA2D507-E2C9-4A97-9491-B1558A77BC49}" type="presParOf" srcId="{1376695E-99CD-4394-B624-5B3CAEC4198E}" destId="{8040C97F-71AD-43F6-B5B4-7AC03E6CDB21}" srcOrd="7" destOrd="0" presId="urn:microsoft.com/office/officeart/2005/8/layout/vList2"/>
    <dgm:cxn modelId="{F6F22479-6785-4B4E-B351-5D7D576F1A42}" type="presParOf" srcId="{1376695E-99CD-4394-B624-5B3CAEC4198E}" destId="{C346C68C-08FB-4DEA-8306-4E629F01A130}" srcOrd="8" destOrd="0" presId="urn:microsoft.com/office/officeart/2005/8/layout/vList2"/>
    <dgm:cxn modelId="{5F335F5B-4DF8-45EC-B394-7FC6BE0F7C5E}" type="presParOf" srcId="{1376695E-99CD-4394-B624-5B3CAEC4198E}" destId="{AA28E5EA-9AE3-4209-8EEA-BC4E760F8E3F}" srcOrd="9" destOrd="0" presId="urn:microsoft.com/office/officeart/2005/8/layout/vList2"/>
    <dgm:cxn modelId="{7C18C086-5801-421D-A1EB-DB037FDA7266}" type="presParOf" srcId="{1376695E-99CD-4394-B624-5B3CAEC4198E}" destId="{7332BF4F-73B3-40A1-B76C-A2554E94F9C5}"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1D3050-428E-43B5-8144-46929285A4B0}">
      <dsp:nvSpPr>
        <dsp:cNvPr id="0" name=""/>
        <dsp:cNvSpPr/>
      </dsp:nvSpPr>
      <dsp:spPr>
        <a:xfrm>
          <a:off x="0" y="30738"/>
          <a:ext cx="5291663" cy="59362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Ali, B.J., Gardi, B., Othman, B.J., Ahmed, S.A., Ismael, N.B., Hamza, P.A., Aziz, H.M., Sabir, B.Y., Sorguli, S. and Anwar, G., 2021. Hotel service quality: The impact of service quality on customer satisfaction in hospitality. International Journal of Engineering, Business and Management, 5(3), pp.14-28.</a:t>
          </a:r>
        </a:p>
      </dsp:txBody>
      <dsp:txXfrm>
        <a:off x="28979" y="59717"/>
        <a:ext cx="5233705" cy="535670"/>
      </dsp:txXfrm>
    </dsp:sp>
    <dsp:sp modelId="{4DA027E4-F1E9-4763-9470-27C059DF00B1}">
      <dsp:nvSpPr>
        <dsp:cNvPr id="0" name=""/>
        <dsp:cNvSpPr/>
      </dsp:nvSpPr>
      <dsp:spPr>
        <a:xfrm>
          <a:off x="0" y="650286"/>
          <a:ext cx="5291663" cy="593628"/>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Bhutia, P.D., 2022. Desperate Hotels in a Rush Left to Hire Inexperienced Staff. [online] Skift. Available at: https://skift.com/2022/07/04/hotels-scramble-to-hire-inexperienced-staff/ [Accessed on: 5 February 2025].</a:t>
          </a:r>
        </a:p>
      </dsp:txBody>
      <dsp:txXfrm>
        <a:off x="28979" y="679265"/>
        <a:ext cx="5233705" cy="535670"/>
      </dsp:txXfrm>
    </dsp:sp>
    <dsp:sp modelId="{D2001A55-8F37-45BC-B982-A7FCA6254907}">
      <dsp:nvSpPr>
        <dsp:cNvPr id="0" name=""/>
        <dsp:cNvSpPr/>
      </dsp:nvSpPr>
      <dsp:spPr>
        <a:xfrm>
          <a:off x="0" y="1269835"/>
          <a:ext cx="5291663" cy="593628"/>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Byfield, N., 2025. The UK hospitality industry in 2025 is grappling with several significant challenges that threaten its stability and growth. [online] LinkedIn. Available at: https://www.linkedin.com/pulse/uk-hospitality-industry-2025-grappling-several-threaten-byfield-vnqwe/ [Accessed on: 5 February 2025].</a:t>
          </a:r>
        </a:p>
      </dsp:txBody>
      <dsp:txXfrm>
        <a:off x="28979" y="1298814"/>
        <a:ext cx="5233705" cy="535670"/>
      </dsp:txXfrm>
    </dsp:sp>
    <dsp:sp modelId="{0F58788F-2864-4F2F-8FF9-44ECE90A4B9E}">
      <dsp:nvSpPr>
        <dsp:cNvPr id="0" name=""/>
        <dsp:cNvSpPr/>
      </dsp:nvSpPr>
      <dsp:spPr>
        <a:xfrm>
          <a:off x="0" y="1889384"/>
          <a:ext cx="5291663" cy="59362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err="1">
              <a:latin typeface="Times New Roman" panose="02020603050405020304" pitchFamily="18" charset="0"/>
              <a:cs typeface="Times New Roman" panose="02020603050405020304" pitchFamily="18" charset="0"/>
            </a:rPr>
            <a:t>Coulstock</a:t>
          </a:r>
          <a:r>
            <a:rPr lang="en-US" sz="900" kern="1200" dirty="0">
              <a:latin typeface="Times New Roman" panose="02020603050405020304" pitchFamily="18" charset="0"/>
              <a:cs typeface="Times New Roman" panose="02020603050405020304" pitchFamily="18" charset="0"/>
            </a:rPr>
            <a:t>, S., 2024. Cost of Living Crisis Changes to the Hospitality industry landscape, customer demands and trends. [online] Institute of Hospitality. Institute of Hospitality: Institute of Hospitality. Available at: https://www.instituteofhospitality.org/wp-content/uploads/2024/04/Cost_of_Living_April_2024.pdf [Accessed on: 5 February 2025].</a:t>
          </a:r>
        </a:p>
      </dsp:txBody>
      <dsp:txXfrm>
        <a:off x="28979" y="1918363"/>
        <a:ext cx="5233705" cy="535670"/>
      </dsp:txXfrm>
    </dsp:sp>
    <dsp:sp modelId="{C346C68C-08FB-4DEA-8306-4E629F01A130}">
      <dsp:nvSpPr>
        <dsp:cNvPr id="0" name=""/>
        <dsp:cNvSpPr/>
      </dsp:nvSpPr>
      <dsp:spPr>
        <a:xfrm>
          <a:off x="0" y="2508933"/>
          <a:ext cx="5291663" cy="593628"/>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a:latin typeface="Times New Roman" panose="02020603050405020304" pitchFamily="18" charset="0"/>
              <a:cs typeface="Times New Roman" panose="02020603050405020304" pitchFamily="18" charset="0"/>
            </a:rPr>
            <a:t>Dignon, A., 2024. Five Biggest Challenges Facing The Hospitality Industry in 2024 | Trail. [online] Trail. Available at: https://trailapp.com/blog/five-biggest-challenges-facing-the-hospitality-industry [Accessed on: 5 February 2025].</a:t>
          </a:r>
        </a:p>
      </dsp:txBody>
      <dsp:txXfrm>
        <a:off x="28979" y="2537912"/>
        <a:ext cx="5233705" cy="535670"/>
      </dsp:txXfrm>
    </dsp:sp>
    <dsp:sp modelId="{7332BF4F-73B3-40A1-B76C-A2554E94F9C5}">
      <dsp:nvSpPr>
        <dsp:cNvPr id="0" name=""/>
        <dsp:cNvSpPr/>
      </dsp:nvSpPr>
      <dsp:spPr>
        <a:xfrm>
          <a:off x="0" y="3128481"/>
          <a:ext cx="5291663" cy="59362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latin typeface="Times New Roman" panose="02020603050405020304" pitchFamily="18" charset="0"/>
              <a:cs typeface="Times New Roman" panose="02020603050405020304" pitchFamily="18" charset="0"/>
            </a:rPr>
            <a:t>Edgington, T., 2020. How will the UK points-based immigration system work? BBC News. [online] 13 Jul. Available at: https://www.bbc.com/news/uk-48785695 [Accessed on: 5 February 2025]</a:t>
          </a:r>
        </a:p>
      </dsp:txBody>
      <dsp:txXfrm>
        <a:off x="28979" y="3157460"/>
        <a:ext cx="5233705" cy="5356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F5AF14-5A11-3B4A-BF81-524C410EEE88}" type="datetimeFigureOut">
              <a:rPr lang="en-US" smtClean="0"/>
              <a:t>2/24/25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275980-BE55-9C40-8DB6-AF492DDDB7E2}" type="slidenum">
              <a:rPr lang="en-US" smtClean="0"/>
              <a:t>‹#›</a:t>
            </a:fld>
            <a:endParaRPr lang="en-US"/>
          </a:p>
        </p:txBody>
      </p:sp>
    </p:spTree>
    <p:extLst>
      <p:ext uri="{BB962C8B-B14F-4D97-AF65-F5344CB8AC3E}">
        <p14:creationId xmlns:p14="http://schemas.microsoft.com/office/powerpoint/2010/main" val="18097958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ltLang="en-US"/>
              <a:t>This presentation critically highlights the staff shortage issue in the UK hospitality industry that detrimentally impacts the overall service quality and guest satisfaction standards, followed by operational integrity in the intensely competitive industry marketplace. Across multiple hotels under the IHG service limitations has been challenging, including delayed catering and housekeeping services, which have lowered consumers’ integrity with the brand over time (Bhutia, 2022). To this end, hospitality firms like IHG need to employ high-end, effective staffing solutions to maintain the overall growth and sustainability of the firm.</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just"/>
            <a:r>
              <a:rPr lang="en-US" altLang="en-US" dirty="0"/>
              <a:t>One of the most significant challenges faced by the UK hospitality industry is staff shortages. Both in the pre-and post-pandemic phases, the workers’ shortage has been rising, thereby causing significant operational issues and visible skill gaps over time. Firms like IHG also faced staffing challenges in terms of limited career progression and training and development opportunities (Dignon, 2024). Therefore, a potential range of solutions and mitigative strategies need to be employed to mitigate this issue in the future. </a:t>
            </a:r>
          </a:p>
        </p:txBody>
      </p:sp>
      <p:sp>
        <p:nvSpPr>
          <p:cNvPr id="4" name="灯片编号占位符 3"/>
          <p:cNvSpPr>
            <a:spLocks noGrp="1"/>
          </p:cNvSpPr>
          <p:nvPr>
            <p:ph type="sldNum" sz="quarter" idx="5"/>
          </p:nvPr>
        </p:nvSpPr>
        <p:spPr/>
        <p:txBody>
          <a:bodyPr/>
          <a:lstStyle/>
          <a:p>
            <a:fld id="{C2DB0127-D19F-4E41-89C1-EEFC9D2EE82A}"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ltLang="en-US"/>
              <a:t>Several reasons in the UK hospitality industry have contributed to the ongoing staff shortages. First, most of the skilled labor was available in the EU region in the hospitality industry, which has been restricted in the post-Brexit scenario, thereby developing a concurrent skill gap. Also, the pandemic has significantly impacted the revenue standards of the firm, thereby causing employee job cuts, as performed by IHG (Elliott, 2021). Apart from this, the current perceptions of the wage standards have been limited by detrimental career progression opportunities at large.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ltLang="en-US" dirty="0"/>
              <a:t>Along with the UK hospitality industry, IHG has also been experiencing significant operational challenges in the UK regarding recruitment and retention along with operational inefficacy to meet the tailored needs and preferences of hospitality consumers (Byfield, 2025). It has led to revenue loss along with reputational damages to the IHG hotels. Further, to provide better compensation packages to the employees, increased operational costs tend to restrict employee retention standards over time.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ltLang="en-US"/>
              <a:t>To effectively increase staff retention in the hospitality industry, firms like IHG need to highlight the employee value proposition by showcasing goal clarity, improved job satisfaction standards, and flexible working hours to leverage their work-life balance.  Also, the firm can foster technological advancements to help the tourists interact more through the self-service kiosks thereby enhancing tourist engagement standards over time (Medium, 2023). Thus, their satisfaction level can be upscaled sustainably in the long run.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ltLang="en-US"/>
              <a:t>This research is an exclusive secondary research method to follow qualitative data retrieved from multiple journals, articles, and other governmental websites to promote transparency of the research. Also, this study will incorporate a positivist research philosophy followed by the deductive research design and explorative research strategy since these provide flexibility to the researcher. Apart from this, the study will interpret the data sets by using thematic analysis, which can help the researcher complete the research more conclusively.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ltLang="en-US"/>
              <a:t>Brexit and other geopolitical incidents like the COVID-19 pandemic have significantly impacted the staff supply standards from the EU regions. This has developed visible service gaps, making the consumers dissatisfied over time. Also, with the changing face of immigration policies, the complexity of the UK hospitality industry is rising, thereby making the staff less interested in operating (Edgington, 2020). To this end, IHG needs to come up with personalized training and development programs to enrich the internal talent and optimize the productivity standards to a greater extent.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ltLang="en-US"/>
              <a:t>The UK hospitality industry has been plagued with the staff shortage issue in which the pandemic-based challenges have been recorded. From the economic ground, the country has faced the cost-of-living crisis, which has restricted people’s disposable income capacity (Coulstock, 2024). Also, firms like IHG are seen to cut labor due to ongoing losses based on the geopolitical instability and aftermaths at large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ltLang="en-US"/>
              <a:t>The UK hospitality industry has faced considerable changes regarding the payscale, limited career development opportunities, and many others leading the firm to limited staff retention integrity of hospitality firms like IHG in the UK.  Also, the limited staff availability has caused work overloads over time and tampered with work-life balance, leading the employees to leave the industry altogether, thereby opting for any other industry in the future.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ltLang="en-US"/>
              <a:t>The UK hospitality industry has, over the years, invested in technological development to ensure consumer feasibility and convenience to a greater extent. Although technological integrity can reduce the chances of manual labor, hotels like IHG need to foster qualitative training benefits to the employees to help them mitigate the industry needs over time by helping the consumer stay connected and loyal to the industry in the future.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ltLang="en-US"/>
              <a:t>With a significant increase in the staff compensation package, there is a scope for employee engagement in the industry. However, it cannot mitigate the overall issue of employee job satisfaction standards. Apart from this, training and development benefit the employees effectively to enhance service quality however, financial investment can be challenging for the firm at large.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ltLang="en-US"/>
              <a:t>Conclusively, the staff shortage issue in the UK hospitality industry is critical which affects both its service quality and delivery precision. To this end, firms like IHG need to develop a personalized training program to mitigate the tailored needs of the employees to integrate digital competency with high service quality standards, thereby staying competitive sustainably in the long term.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altLang="en-US" dirty="0"/>
              <a:t>To reduce employee turnover rates and emphasize employee retention over time, hotels like IHG need to foster employee value propositions to help them stay engaged with the workplace, thereby providing their optimized potential to work and ensuring long-term hospitality productivity over time. Apart from fostering employee values at the workplace, the firm needs to make strategic partnership with multiples educational institutions to organize personalized training programs. This can effectively help staff stay updated and upskilled, thereby leveraging the service quality issues over time. Also, firms like IHG can implement diversity and inclusivity policies in the recruitment policy, which can ensure the firm practices fairness, transparency, and accountability, leveraging their operational standards and reputation over time. </a:t>
            </a:r>
          </a:p>
          <a:p>
            <a:pPr algn="just"/>
            <a:endParaRPr lang="en-US" altLang="en-US" dirty="0"/>
          </a:p>
          <a:p>
            <a:pPr algn="just"/>
            <a:endParaRPr lang="en-US" alt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ltLang="en-US"/>
              <a:t>Elliott, C., 2021. How IHG Hotels &amp; Resorts Reinvented Itself During the Pandemic. [online] Forbes. Available at: https://www.forbes.com/sites/christopherelliott/2021/02/19/how-ihg-hotels--resorts-reinvented-itself-during-the-pandemic/ [Accessed on: 5 February 2025].</a:t>
            </a:r>
          </a:p>
          <a:p>
            <a:pPr algn="just"/>
            <a:r>
              <a:rPr lang="en-US" altLang="en-US"/>
              <a:t>Ghani, B., Zada, M., Memon, K.R., Ullah, R., Khattak, A., Han, H., Ariza-Montes, A. and Araya-Castillo, L., 2022. Challenges and strategies for employee retention in the hospitality industry: A review. Sustainability, 14(5), p.2885.</a:t>
            </a:r>
          </a:p>
          <a:p>
            <a:pPr algn="just"/>
            <a:r>
              <a:rPr lang="en-US" altLang="en-US"/>
              <a:t>Hancock, A., 2020. IHG set to cut jobs as it falls to $275m loss. [online] Financial Times. Available at: https://www.ft.com/content/d7055883-2c07-4dac-8459-ba1d81ec1a54 [Accessed on: 5 February 2025].</a:t>
            </a:r>
          </a:p>
          <a:p>
            <a:pPr algn="just"/>
            <a:r>
              <a:rPr lang="en-US" altLang="en-US"/>
              <a:t>Hancock, A., 2020. IHG set to cut jobs as it falls to $275m loss. [online] Financial Times. Available at: https://www.ft.com/content/d7055883-2c07-4dac-8459-ba1d81ec1a54 [Accessed on: 5 February 2025].</a:t>
            </a:r>
          </a:p>
          <a:p>
            <a:pPr algn="just"/>
            <a:r>
              <a:rPr lang="en-US" altLang="en-US"/>
              <a:t>Hunt, S., 2022. IHG bemoans recruitment crisis among hotel staff. [online] Evening Standard. Available at: https://www.standard.co.uk/business/ihg-recruitment-crisis-among-hotel-staff-holiday-inn-crowne-plaza-b1034332.html [Accessed on: 5 February 2025].</a:t>
            </a:r>
          </a:p>
          <a:p>
            <a:pPr algn="just"/>
            <a:r>
              <a:rPr lang="en-US" altLang="en-US"/>
              <a:t>Medium, 2023. The Advantages of Self-Service Kiosks in Hospitality and Tourism. [online] Medium. Available at: https://medium.com/@virtubox-io/the-advantages-of-self-service-kiosks-in-hospitality-and-tourism-7114ad757281 [Accessed on: 5 February 2025].</a:t>
            </a:r>
          </a:p>
          <a:p>
            <a:pPr algn="just"/>
            <a:r>
              <a:rPr lang="en-US" altLang="en-US"/>
              <a:t>OBAG, 2024. Staffing issues still holding back UK hospitality - Opus. [online] Opus Business Advisory Group. Available at: https://opusllp.com/staffing-issues-still-holding-back-uk-hospitality/ [Accessed on: 5 February 2025].</a:t>
            </a:r>
          </a:p>
          <a:p>
            <a:pPr algn="just"/>
            <a:r>
              <a:rPr lang="en-US" altLang="en-US"/>
              <a:t>Roberts, I., 2024. Tech consolidation: the future of the UK hospitality industry. [online] UK Hospitality. Available at: https://www.ukhospitality.org.uk/tech-consolidation-the-future-of-uk-hospitality-industry/ [Accessed on: 5 February 2025].</a:t>
            </a:r>
          </a:p>
          <a:p>
            <a:pPr algn="just"/>
            <a:r>
              <a:rPr lang="en-US" altLang="en-US"/>
              <a:t>Sperance, C., 2021. IHG Drops Holiday Inn and Crowne Plaza Hotels With Lousy Customer Service. [online] Skift. Available at: https://skift.com/2021/05/07/ihg-drops-holiday-inn-and-crowne-plaza-hotels-with-lousy-customer-service/ [Accessed on: 5 February 2025].</a:t>
            </a:r>
          </a:p>
          <a:p>
            <a:pPr algn="just"/>
            <a:r>
              <a:rPr lang="en-US" altLang="en-US"/>
              <a:t>Statista, 2023. Main causes given by of hard-to-fill vacancies in the hotel and restaurant sector in the United Kingdom (UK) as of 2019. [online] Statista. Available at: https://www.statista.com/statistics/506893/reasons-difficult-recruitment-hospitality-sector-united-kingdom-uk/ [Accessed on: 5 February 2025].</a:t>
            </a:r>
          </a:p>
          <a:p>
            <a:pPr algn="just"/>
            <a:r>
              <a:rPr lang="en-US" altLang="en-US"/>
              <a:t>Yeole, S.M., Borde, A. and Wankhede, S.R., 2023. A STUDY ON WORK-LIFE BALANCE IN EMPLOYEES IN 5STAR HOTELS</a:t>
            </a:r>
          </a:p>
          <a:p>
            <a:pPr algn="just"/>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0DA1B-66D7-96F9-16F3-A0CA0D449FF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775A7AC-2930-8099-8EBE-A6380880C1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252C41D-8911-4867-D52E-36164995C953}"/>
              </a:ext>
            </a:extLst>
          </p:cNvPr>
          <p:cNvSpPr>
            <a:spLocks noGrp="1"/>
          </p:cNvSpPr>
          <p:nvPr>
            <p:ph type="dt" sz="half" idx="10"/>
          </p:nvPr>
        </p:nvSpPr>
        <p:spPr/>
        <p:txBody>
          <a:bodyPr/>
          <a:lstStyle/>
          <a:p>
            <a:fld id="{7E1AC207-6970-B04B-8792-28D554F87D8E}" type="datetimeFigureOut">
              <a:rPr lang="en-US" smtClean="0"/>
              <a:t>2/24/25</a:t>
            </a:fld>
            <a:endParaRPr lang="en-US"/>
          </a:p>
        </p:txBody>
      </p:sp>
      <p:sp>
        <p:nvSpPr>
          <p:cNvPr id="5" name="Footer Placeholder 4">
            <a:extLst>
              <a:ext uri="{FF2B5EF4-FFF2-40B4-BE49-F238E27FC236}">
                <a16:creationId xmlns:a16="http://schemas.microsoft.com/office/drawing/2014/main" id="{CD03D775-6154-088C-FD5A-313C68EB73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B61E83-748C-5DA1-43E5-EEC2BE2E0FE3}"/>
              </a:ext>
            </a:extLst>
          </p:cNvPr>
          <p:cNvSpPr>
            <a:spLocks noGrp="1"/>
          </p:cNvSpPr>
          <p:nvPr>
            <p:ph type="sldNum" sz="quarter" idx="12"/>
          </p:nvPr>
        </p:nvSpPr>
        <p:spPr/>
        <p:txBody>
          <a:bodyPr/>
          <a:lstStyle/>
          <a:p>
            <a:fld id="{AFDDF28C-17E0-3E41-AF05-846E6F1906F8}" type="slidenum">
              <a:rPr lang="en-US" smtClean="0"/>
              <a:t>‹#›</a:t>
            </a:fld>
            <a:endParaRPr lang="en-US"/>
          </a:p>
        </p:txBody>
      </p:sp>
    </p:spTree>
    <p:extLst>
      <p:ext uri="{BB962C8B-B14F-4D97-AF65-F5344CB8AC3E}">
        <p14:creationId xmlns:p14="http://schemas.microsoft.com/office/powerpoint/2010/main" val="319833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C1FE7-19A9-9520-45A6-A1CEA6DD1BD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1D878D6-A590-9415-AA2F-414DEC6DDAA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C73CB20-F5BC-BDAD-E558-3B7BD3889763}"/>
              </a:ext>
            </a:extLst>
          </p:cNvPr>
          <p:cNvSpPr>
            <a:spLocks noGrp="1"/>
          </p:cNvSpPr>
          <p:nvPr>
            <p:ph type="dt" sz="half" idx="10"/>
          </p:nvPr>
        </p:nvSpPr>
        <p:spPr/>
        <p:txBody>
          <a:bodyPr/>
          <a:lstStyle/>
          <a:p>
            <a:fld id="{7E1AC207-6970-B04B-8792-28D554F87D8E}" type="datetimeFigureOut">
              <a:rPr lang="en-US" smtClean="0"/>
              <a:t>2/24/25</a:t>
            </a:fld>
            <a:endParaRPr lang="en-US"/>
          </a:p>
        </p:txBody>
      </p:sp>
      <p:sp>
        <p:nvSpPr>
          <p:cNvPr id="5" name="Footer Placeholder 4">
            <a:extLst>
              <a:ext uri="{FF2B5EF4-FFF2-40B4-BE49-F238E27FC236}">
                <a16:creationId xmlns:a16="http://schemas.microsoft.com/office/drawing/2014/main" id="{20F84AB6-57BD-86F5-AC32-FB211C97C9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6DF186-0979-E4FF-9F78-42FB637ADC2A}"/>
              </a:ext>
            </a:extLst>
          </p:cNvPr>
          <p:cNvSpPr>
            <a:spLocks noGrp="1"/>
          </p:cNvSpPr>
          <p:nvPr>
            <p:ph type="sldNum" sz="quarter" idx="12"/>
          </p:nvPr>
        </p:nvSpPr>
        <p:spPr/>
        <p:txBody>
          <a:bodyPr/>
          <a:lstStyle/>
          <a:p>
            <a:fld id="{AFDDF28C-17E0-3E41-AF05-846E6F1906F8}" type="slidenum">
              <a:rPr lang="en-US" smtClean="0"/>
              <a:t>‹#›</a:t>
            </a:fld>
            <a:endParaRPr lang="en-US"/>
          </a:p>
        </p:txBody>
      </p:sp>
    </p:spTree>
    <p:extLst>
      <p:ext uri="{BB962C8B-B14F-4D97-AF65-F5344CB8AC3E}">
        <p14:creationId xmlns:p14="http://schemas.microsoft.com/office/powerpoint/2010/main" val="3503610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20097-431D-D738-8210-95ADBDF03CF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F3A86D0-0046-C911-49CE-88ACCA8F2EC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A146770-1E64-52E0-712E-913C4643B480}"/>
              </a:ext>
            </a:extLst>
          </p:cNvPr>
          <p:cNvSpPr>
            <a:spLocks noGrp="1"/>
          </p:cNvSpPr>
          <p:nvPr>
            <p:ph type="dt" sz="half" idx="10"/>
          </p:nvPr>
        </p:nvSpPr>
        <p:spPr/>
        <p:txBody>
          <a:bodyPr/>
          <a:lstStyle/>
          <a:p>
            <a:fld id="{7E1AC207-6970-B04B-8792-28D554F87D8E}" type="datetimeFigureOut">
              <a:rPr lang="en-US" smtClean="0"/>
              <a:t>2/24/25</a:t>
            </a:fld>
            <a:endParaRPr lang="en-US"/>
          </a:p>
        </p:txBody>
      </p:sp>
      <p:sp>
        <p:nvSpPr>
          <p:cNvPr id="5" name="Footer Placeholder 4">
            <a:extLst>
              <a:ext uri="{FF2B5EF4-FFF2-40B4-BE49-F238E27FC236}">
                <a16:creationId xmlns:a16="http://schemas.microsoft.com/office/drawing/2014/main" id="{D4EA86DE-436A-83DF-6FC7-BB892D38CB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25D0B-712D-0737-07EF-53F0711FE7DD}"/>
              </a:ext>
            </a:extLst>
          </p:cNvPr>
          <p:cNvSpPr>
            <a:spLocks noGrp="1"/>
          </p:cNvSpPr>
          <p:nvPr>
            <p:ph type="sldNum" sz="quarter" idx="12"/>
          </p:nvPr>
        </p:nvSpPr>
        <p:spPr/>
        <p:txBody>
          <a:bodyPr/>
          <a:lstStyle/>
          <a:p>
            <a:fld id="{AFDDF28C-17E0-3E41-AF05-846E6F1906F8}" type="slidenum">
              <a:rPr lang="en-US" smtClean="0"/>
              <a:t>‹#›</a:t>
            </a:fld>
            <a:endParaRPr lang="en-US"/>
          </a:p>
        </p:txBody>
      </p:sp>
    </p:spTree>
    <p:extLst>
      <p:ext uri="{BB962C8B-B14F-4D97-AF65-F5344CB8AC3E}">
        <p14:creationId xmlns:p14="http://schemas.microsoft.com/office/powerpoint/2010/main" val="3430878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CFCB1-15FF-9B1C-FD12-50A073D0031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283F85-DE7B-E9C0-0CBE-4022D11C9C2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A68F49E-ACE5-C7A8-64A7-784FA8F8A8F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697383-0C8F-1759-4F4A-A7DB8AD28EC3}"/>
              </a:ext>
            </a:extLst>
          </p:cNvPr>
          <p:cNvSpPr>
            <a:spLocks noGrp="1"/>
          </p:cNvSpPr>
          <p:nvPr>
            <p:ph type="dt" sz="half" idx="10"/>
          </p:nvPr>
        </p:nvSpPr>
        <p:spPr/>
        <p:txBody>
          <a:bodyPr/>
          <a:lstStyle/>
          <a:p>
            <a:fld id="{7E1AC207-6970-B04B-8792-28D554F87D8E}" type="datetimeFigureOut">
              <a:rPr lang="en-US" smtClean="0"/>
              <a:t>2/24/25</a:t>
            </a:fld>
            <a:endParaRPr lang="en-US"/>
          </a:p>
        </p:txBody>
      </p:sp>
      <p:sp>
        <p:nvSpPr>
          <p:cNvPr id="6" name="Footer Placeholder 5">
            <a:extLst>
              <a:ext uri="{FF2B5EF4-FFF2-40B4-BE49-F238E27FC236}">
                <a16:creationId xmlns:a16="http://schemas.microsoft.com/office/drawing/2014/main" id="{0C3F282C-64A5-F68B-C95A-1620393AD1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70D210-B181-F97A-1E53-7CF43ACBB64A}"/>
              </a:ext>
            </a:extLst>
          </p:cNvPr>
          <p:cNvSpPr>
            <a:spLocks noGrp="1"/>
          </p:cNvSpPr>
          <p:nvPr>
            <p:ph type="sldNum" sz="quarter" idx="12"/>
          </p:nvPr>
        </p:nvSpPr>
        <p:spPr/>
        <p:txBody>
          <a:bodyPr/>
          <a:lstStyle/>
          <a:p>
            <a:fld id="{AFDDF28C-17E0-3E41-AF05-846E6F1906F8}" type="slidenum">
              <a:rPr lang="en-US" smtClean="0"/>
              <a:t>‹#›</a:t>
            </a:fld>
            <a:endParaRPr lang="en-US"/>
          </a:p>
        </p:txBody>
      </p:sp>
    </p:spTree>
    <p:extLst>
      <p:ext uri="{BB962C8B-B14F-4D97-AF65-F5344CB8AC3E}">
        <p14:creationId xmlns:p14="http://schemas.microsoft.com/office/powerpoint/2010/main" val="541414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EA17E-C5AD-AD3C-7052-CA6FAC71603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3DD61B5-62DF-BC27-FCB1-5FA0514CCE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5666B95-27D6-03B2-C10D-9B3302A6BC5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ACB8F38-7356-3549-BA54-030629197A3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D98B137-A5CF-5D33-2B15-737F57B5DF6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41CED46-36A8-FD6E-BBFA-470EE4E26ACB}"/>
              </a:ext>
            </a:extLst>
          </p:cNvPr>
          <p:cNvSpPr>
            <a:spLocks noGrp="1"/>
          </p:cNvSpPr>
          <p:nvPr>
            <p:ph type="dt" sz="half" idx="10"/>
          </p:nvPr>
        </p:nvSpPr>
        <p:spPr/>
        <p:txBody>
          <a:bodyPr/>
          <a:lstStyle/>
          <a:p>
            <a:fld id="{7E1AC207-6970-B04B-8792-28D554F87D8E}" type="datetimeFigureOut">
              <a:rPr lang="en-US" smtClean="0"/>
              <a:t>2/24/25</a:t>
            </a:fld>
            <a:endParaRPr lang="en-US"/>
          </a:p>
        </p:txBody>
      </p:sp>
      <p:sp>
        <p:nvSpPr>
          <p:cNvPr id="8" name="Footer Placeholder 7">
            <a:extLst>
              <a:ext uri="{FF2B5EF4-FFF2-40B4-BE49-F238E27FC236}">
                <a16:creationId xmlns:a16="http://schemas.microsoft.com/office/drawing/2014/main" id="{FA1EC513-64F8-69AC-B054-9C4DDC09185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489545B-0759-C328-B604-1BD51E3BDCB7}"/>
              </a:ext>
            </a:extLst>
          </p:cNvPr>
          <p:cNvSpPr>
            <a:spLocks noGrp="1"/>
          </p:cNvSpPr>
          <p:nvPr>
            <p:ph type="sldNum" sz="quarter" idx="12"/>
          </p:nvPr>
        </p:nvSpPr>
        <p:spPr/>
        <p:txBody>
          <a:bodyPr/>
          <a:lstStyle/>
          <a:p>
            <a:fld id="{AFDDF28C-17E0-3E41-AF05-846E6F1906F8}" type="slidenum">
              <a:rPr lang="en-US" smtClean="0"/>
              <a:t>‹#›</a:t>
            </a:fld>
            <a:endParaRPr lang="en-US"/>
          </a:p>
        </p:txBody>
      </p:sp>
    </p:spTree>
    <p:extLst>
      <p:ext uri="{BB962C8B-B14F-4D97-AF65-F5344CB8AC3E}">
        <p14:creationId xmlns:p14="http://schemas.microsoft.com/office/powerpoint/2010/main" val="1216581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E1EFE-4F2B-3D8E-E212-60B9A2F6C5E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7CAE2CE-F488-E52D-8732-1AEF664F989B}"/>
              </a:ext>
            </a:extLst>
          </p:cNvPr>
          <p:cNvSpPr>
            <a:spLocks noGrp="1"/>
          </p:cNvSpPr>
          <p:nvPr>
            <p:ph type="dt" sz="half" idx="10"/>
          </p:nvPr>
        </p:nvSpPr>
        <p:spPr/>
        <p:txBody>
          <a:bodyPr/>
          <a:lstStyle/>
          <a:p>
            <a:fld id="{7E1AC207-6970-B04B-8792-28D554F87D8E}" type="datetimeFigureOut">
              <a:rPr lang="en-US" smtClean="0"/>
              <a:t>2/24/25</a:t>
            </a:fld>
            <a:endParaRPr lang="en-US"/>
          </a:p>
        </p:txBody>
      </p:sp>
      <p:sp>
        <p:nvSpPr>
          <p:cNvPr id="4" name="Footer Placeholder 3">
            <a:extLst>
              <a:ext uri="{FF2B5EF4-FFF2-40B4-BE49-F238E27FC236}">
                <a16:creationId xmlns:a16="http://schemas.microsoft.com/office/drawing/2014/main" id="{4473BCDE-4945-30F8-F552-C4DFE2AADC7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129756E-4707-24A2-9F75-C353DD119FFA}"/>
              </a:ext>
            </a:extLst>
          </p:cNvPr>
          <p:cNvSpPr>
            <a:spLocks noGrp="1"/>
          </p:cNvSpPr>
          <p:nvPr>
            <p:ph type="sldNum" sz="quarter" idx="12"/>
          </p:nvPr>
        </p:nvSpPr>
        <p:spPr/>
        <p:txBody>
          <a:bodyPr/>
          <a:lstStyle/>
          <a:p>
            <a:fld id="{AFDDF28C-17E0-3E41-AF05-846E6F1906F8}" type="slidenum">
              <a:rPr lang="en-US" smtClean="0"/>
              <a:t>‹#›</a:t>
            </a:fld>
            <a:endParaRPr lang="en-US"/>
          </a:p>
        </p:txBody>
      </p:sp>
    </p:spTree>
    <p:extLst>
      <p:ext uri="{BB962C8B-B14F-4D97-AF65-F5344CB8AC3E}">
        <p14:creationId xmlns:p14="http://schemas.microsoft.com/office/powerpoint/2010/main" val="3883495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82AD265-05A1-A364-7B0E-F6DD931245E6}"/>
              </a:ext>
            </a:extLst>
          </p:cNvPr>
          <p:cNvSpPr>
            <a:spLocks noGrp="1"/>
          </p:cNvSpPr>
          <p:nvPr>
            <p:ph type="dt" sz="half" idx="10"/>
          </p:nvPr>
        </p:nvSpPr>
        <p:spPr/>
        <p:txBody>
          <a:bodyPr/>
          <a:lstStyle/>
          <a:p>
            <a:fld id="{7E1AC207-6970-B04B-8792-28D554F87D8E}" type="datetimeFigureOut">
              <a:rPr lang="en-US" smtClean="0"/>
              <a:t>2/24/25</a:t>
            </a:fld>
            <a:endParaRPr lang="en-US"/>
          </a:p>
        </p:txBody>
      </p:sp>
      <p:sp>
        <p:nvSpPr>
          <p:cNvPr id="3" name="Footer Placeholder 2">
            <a:extLst>
              <a:ext uri="{FF2B5EF4-FFF2-40B4-BE49-F238E27FC236}">
                <a16:creationId xmlns:a16="http://schemas.microsoft.com/office/drawing/2014/main" id="{AAE28E89-671B-82E1-8EA7-48A71E0B0D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24694CE-FE5F-9E5B-241F-290D12BE5557}"/>
              </a:ext>
            </a:extLst>
          </p:cNvPr>
          <p:cNvSpPr>
            <a:spLocks noGrp="1"/>
          </p:cNvSpPr>
          <p:nvPr>
            <p:ph type="sldNum" sz="quarter" idx="12"/>
          </p:nvPr>
        </p:nvSpPr>
        <p:spPr/>
        <p:txBody>
          <a:bodyPr/>
          <a:lstStyle/>
          <a:p>
            <a:fld id="{AFDDF28C-17E0-3E41-AF05-846E6F1906F8}" type="slidenum">
              <a:rPr lang="en-US" smtClean="0"/>
              <a:t>‹#›</a:t>
            </a:fld>
            <a:endParaRPr lang="en-US"/>
          </a:p>
        </p:txBody>
      </p:sp>
    </p:spTree>
    <p:extLst>
      <p:ext uri="{BB962C8B-B14F-4D97-AF65-F5344CB8AC3E}">
        <p14:creationId xmlns:p14="http://schemas.microsoft.com/office/powerpoint/2010/main" val="2914492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409F0-C24A-D927-D6EB-748FB631E7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1046391-F85E-50EE-A811-53ED3D2C50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B1444C1-BB2F-75CC-890A-773B465E6A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5F4C7D-71F2-3EBB-0DDE-0D631334D14A}"/>
              </a:ext>
            </a:extLst>
          </p:cNvPr>
          <p:cNvSpPr>
            <a:spLocks noGrp="1"/>
          </p:cNvSpPr>
          <p:nvPr>
            <p:ph type="dt" sz="half" idx="10"/>
          </p:nvPr>
        </p:nvSpPr>
        <p:spPr/>
        <p:txBody>
          <a:bodyPr/>
          <a:lstStyle/>
          <a:p>
            <a:fld id="{7E1AC207-6970-B04B-8792-28D554F87D8E}" type="datetimeFigureOut">
              <a:rPr lang="en-US" smtClean="0"/>
              <a:t>2/24/25</a:t>
            </a:fld>
            <a:endParaRPr lang="en-US"/>
          </a:p>
        </p:txBody>
      </p:sp>
      <p:sp>
        <p:nvSpPr>
          <p:cNvPr id="6" name="Footer Placeholder 5">
            <a:extLst>
              <a:ext uri="{FF2B5EF4-FFF2-40B4-BE49-F238E27FC236}">
                <a16:creationId xmlns:a16="http://schemas.microsoft.com/office/drawing/2014/main" id="{BCC391DA-305E-FBDE-663B-EC0CBCB031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913EA-8A18-FB29-C58A-22E9645EA92F}"/>
              </a:ext>
            </a:extLst>
          </p:cNvPr>
          <p:cNvSpPr>
            <a:spLocks noGrp="1"/>
          </p:cNvSpPr>
          <p:nvPr>
            <p:ph type="sldNum" sz="quarter" idx="12"/>
          </p:nvPr>
        </p:nvSpPr>
        <p:spPr/>
        <p:txBody>
          <a:bodyPr/>
          <a:lstStyle/>
          <a:p>
            <a:fld id="{AFDDF28C-17E0-3E41-AF05-846E6F1906F8}" type="slidenum">
              <a:rPr lang="en-US" smtClean="0"/>
              <a:t>‹#›</a:t>
            </a:fld>
            <a:endParaRPr lang="en-US"/>
          </a:p>
        </p:txBody>
      </p:sp>
    </p:spTree>
    <p:extLst>
      <p:ext uri="{BB962C8B-B14F-4D97-AF65-F5344CB8AC3E}">
        <p14:creationId xmlns:p14="http://schemas.microsoft.com/office/powerpoint/2010/main" val="695217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F9EBB-7827-FBFC-FEFF-AE81BA1EA4D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3136689-3652-5339-2748-960C792D0A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709C57E-6D16-B189-0A33-84059680CF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2EC4126-B0A9-6917-EB2C-D43F4E8C79AD}"/>
              </a:ext>
            </a:extLst>
          </p:cNvPr>
          <p:cNvSpPr>
            <a:spLocks noGrp="1"/>
          </p:cNvSpPr>
          <p:nvPr>
            <p:ph type="dt" sz="half" idx="10"/>
          </p:nvPr>
        </p:nvSpPr>
        <p:spPr/>
        <p:txBody>
          <a:bodyPr/>
          <a:lstStyle/>
          <a:p>
            <a:fld id="{7E1AC207-6970-B04B-8792-28D554F87D8E}" type="datetimeFigureOut">
              <a:rPr lang="en-US" smtClean="0"/>
              <a:t>2/24/25</a:t>
            </a:fld>
            <a:endParaRPr lang="en-US"/>
          </a:p>
        </p:txBody>
      </p:sp>
      <p:sp>
        <p:nvSpPr>
          <p:cNvPr id="6" name="Footer Placeholder 5">
            <a:extLst>
              <a:ext uri="{FF2B5EF4-FFF2-40B4-BE49-F238E27FC236}">
                <a16:creationId xmlns:a16="http://schemas.microsoft.com/office/drawing/2014/main" id="{EA3251E5-6B99-20D0-0DB3-8124AD66F09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89FFE9-FA38-6620-1200-ABAB938C0E35}"/>
              </a:ext>
            </a:extLst>
          </p:cNvPr>
          <p:cNvSpPr>
            <a:spLocks noGrp="1"/>
          </p:cNvSpPr>
          <p:nvPr>
            <p:ph type="sldNum" sz="quarter" idx="12"/>
          </p:nvPr>
        </p:nvSpPr>
        <p:spPr/>
        <p:txBody>
          <a:bodyPr/>
          <a:lstStyle/>
          <a:p>
            <a:fld id="{AFDDF28C-17E0-3E41-AF05-846E6F1906F8}" type="slidenum">
              <a:rPr lang="en-US" smtClean="0"/>
              <a:t>‹#›</a:t>
            </a:fld>
            <a:endParaRPr lang="en-US"/>
          </a:p>
        </p:txBody>
      </p:sp>
    </p:spTree>
    <p:extLst>
      <p:ext uri="{BB962C8B-B14F-4D97-AF65-F5344CB8AC3E}">
        <p14:creationId xmlns:p14="http://schemas.microsoft.com/office/powerpoint/2010/main" val="20961949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F1612-E90A-3482-8BD4-DA1859137D1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54F7C1-A82E-81BD-64A6-F164FCB252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8D0F61A-029F-7D8D-313A-4E09DDF5356E}"/>
              </a:ext>
            </a:extLst>
          </p:cNvPr>
          <p:cNvSpPr>
            <a:spLocks noGrp="1"/>
          </p:cNvSpPr>
          <p:nvPr>
            <p:ph type="dt" sz="half" idx="10"/>
          </p:nvPr>
        </p:nvSpPr>
        <p:spPr/>
        <p:txBody>
          <a:bodyPr/>
          <a:lstStyle/>
          <a:p>
            <a:fld id="{7E1AC207-6970-B04B-8792-28D554F87D8E}" type="datetimeFigureOut">
              <a:rPr lang="en-US" smtClean="0"/>
              <a:t>2/24/25</a:t>
            </a:fld>
            <a:endParaRPr lang="en-US"/>
          </a:p>
        </p:txBody>
      </p:sp>
      <p:sp>
        <p:nvSpPr>
          <p:cNvPr id="5" name="Footer Placeholder 4">
            <a:extLst>
              <a:ext uri="{FF2B5EF4-FFF2-40B4-BE49-F238E27FC236}">
                <a16:creationId xmlns:a16="http://schemas.microsoft.com/office/drawing/2014/main" id="{25924C3C-31F8-6293-7291-EF0227B82A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509854-C8F2-2CF2-4944-2FD40A257346}"/>
              </a:ext>
            </a:extLst>
          </p:cNvPr>
          <p:cNvSpPr>
            <a:spLocks noGrp="1"/>
          </p:cNvSpPr>
          <p:nvPr>
            <p:ph type="sldNum" sz="quarter" idx="12"/>
          </p:nvPr>
        </p:nvSpPr>
        <p:spPr/>
        <p:txBody>
          <a:bodyPr/>
          <a:lstStyle/>
          <a:p>
            <a:fld id="{AFDDF28C-17E0-3E41-AF05-846E6F1906F8}" type="slidenum">
              <a:rPr lang="en-US" smtClean="0"/>
              <a:t>‹#›</a:t>
            </a:fld>
            <a:endParaRPr lang="en-US"/>
          </a:p>
        </p:txBody>
      </p:sp>
    </p:spTree>
    <p:extLst>
      <p:ext uri="{BB962C8B-B14F-4D97-AF65-F5344CB8AC3E}">
        <p14:creationId xmlns:p14="http://schemas.microsoft.com/office/powerpoint/2010/main" val="2928498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5E417A-9755-5DE9-D5AD-874C3678941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34247E0-9A9D-F1F7-0167-F679B1EB008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7B20B7-E116-FBF8-B7F3-7AFAB46EE74C}"/>
              </a:ext>
            </a:extLst>
          </p:cNvPr>
          <p:cNvSpPr>
            <a:spLocks noGrp="1"/>
          </p:cNvSpPr>
          <p:nvPr>
            <p:ph type="dt" sz="half" idx="10"/>
          </p:nvPr>
        </p:nvSpPr>
        <p:spPr/>
        <p:txBody>
          <a:bodyPr/>
          <a:lstStyle/>
          <a:p>
            <a:fld id="{7E1AC207-6970-B04B-8792-28D554F87D8E}" type="datetimeFigureOut">
              <a:rPr lang="en-US" smtClean="0"/>
              <a:t>2/24/25</a:t>
            </a:fld>
            <a:endParaRPr lang="en-US"/>
          </a:p>
        </p:txBody>
      </p:sp>
      <p:sp>
        <p:nvSpPr>
          <p:cNvPr id="5" name="Footer Placeholder 4">
            <a:extLst>
              <a:ext uri="{FF2B5EF4-FFF2-40B4-BE49-F238E27FC236}">
                <a16:creationId xmlns:a16="http://schemas.microsoft.com/office/drawing/2014/main" id="{5507A994-2015-7548-F273-2E96B6C9B5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3F080C-EEE8-0E4F-AFB7-9E51BADA0469}"/>
              </a:ext>
            </a:extLst>
          </p:cNvPr>
          <p:cNvSpPr>
            <a:spLocks noGrp="1"/>
          </p:cNvSpPr>
          <p:nvPr>
            <p:ph type="sldNum" sz="quarter" idx="12"/>
          </p:nvPr>
        </p:nvSpPr>
        <p:spPr/>
        <p:txBody>
          <a:bodyPr/>
          <a:lstStyle/>
          <a:p>
            <a:fld id="{AFDDF28C-17E0-3E41-AF05-846E6F1906F8}" type="slidenum">
              <a:rPr lang="en-US" smtClean="0"/>
              <a:t>‹#›</a:t>
            </a:fld>
            <a:endParaRPr lang="en-US"/>
          </a:p>
        </p:txBody>
      </p:sp>
    </p:spTree>
    <p:extLst>
      <p:ext uri="{BB962C8B-B14F-4D97-AF65-F5344CB8AC3E}">
        <p14:creationId xmlns:p14="http://schemas.microsoft.com/office/powerpoint/2010/main" val="22408237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标题和内容">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0" y="0"/>
            <a:ext cx="12192000" cy="6858000"/>
          </a:xfrm>
        </p:spPr>
        <p:txBody>
          <a:bodyPr/>
          <a:lstStyle/>
          <a:p>
            <a:endParaRPr lang="zh-CN" altLang="en-US"/>
          </a:p>
        </p:txBody>
      </p:sp>
    </p:spTree>
    <p:extLst>
      <p:ext uri="{BB962C8B-B14F-4D97-AF65-F5344CB8AC3E}">
        <p14:creationId xmlns:p14="http://schemas.microsoft.com/office/powerpoint/2010/main" val="15199239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内容与标题">
    <p:spTree>
      <p:nvGrpSpPr>
        <p:cNvPr id="1" name=""/>
        <p:cNvGrpSpPr/>
        <p:nvPr/>
      </p:nvGrpSpPr>
      <p:grpSpPr>
        <a:xfrm>
          <a:off x="0" y="0"/>
          <a:ext cx="0" cy="0"/>
          <a:chOff x="0" y="0"/>
          <a:chExt cx="0" cy="0"/>
        </a:xfrm>
      </p:grpSpPr>
      <p:sp>
        <p:nvSpPr>
          <p:cNvPr id="8" name="图片占位符 7"/>
          <p:cNvSpPr>
            <a:spLocks noGrp="1"/>
          </p:cNvSpPr>
          <p:nvPr>
            <p:ph type="pic" sz="quarter" idx="14"/>
          </p:nvPr>
        </p:nvSpPr>
        <p:spPr>
          <a:xfrm>
            <a:off x="-627626" y="2749550"/>
            <a:ext cx="5021826" cy="5021826"/>
          </a:xfrm>
          <a:custGeom>
            <a:avLst/>
            <a:gdLst>
              <a:gd name="connsiteX0" fmla="*/ 1568450 w 3136900"/>
              <a:gd name="connsiteY0" fmla="*/ 0 h 3136900"/>
              <a:gd name="connsiteX1" fmla="*/ 3136900 w 3136900"/>
              <a:gd name="connsiteY1" fmla="*/ 1568450 h 3136900"/>
              <a:gd name="connsiteX2" fmla="*/ 1568450 w 3136900"/>
              <a:gd name="connsiteY2" fmla="*/ 3136900 h 3136900"/>
              <a:gd name="connsiteX3" fmla="*/ 0 w 3136900"/>
              <a:gd name="connsiteY3" fmla="*/ 1568450 h 3136900"/>
              <a:gd name="connsiteX4" fmla="*/ 1568450 w 3136900"/>
              <a:gd name="connsiteY4" fmla="*/ 0 h 3136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6900" h="3136900">
                <a:moveTo>
                  <a:pt x="1568450" y="0"/>
                </a:moveTo>
                <a:cubicBezTo>
                  <a:pt x="2434681" y="0"/>
                  <a:pt x="3136900" y="702219"/>
                  <a:pt x="3136900" y="1568450"/>
                </a:cubicBezTo>
                <a:cubicBezTo>
                  <a:pt x="3136900" y="2434681"/>
                  <a:pt x="2434681" y="3136900"/>
                  <a:pt x="1568450" y="3136900"/>
                </a:cubicBezTo>
                <a:cubicBezTo>
                  <a:pt x="702219" y="3136900"/>
                  <a:pt x="0" y="2434681"/>
                  <a:pt x="0" y="1568450"/>
                </a:cubicBezTo>
                <a:cubicBezTo>
                  <a:pt x="0" y="702219"/>
                  <a:pt x="702219" y="0"/>
                  <a:pt x="1568450"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34051668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标题幻灯片">
    <p:spTree>
      <p:nvGrpSpPr>
        <p:cNvPr id="1" name=""/>
        <p:cNvGrpSpPr/>
        <p:nvPr/>
      </p:nvGrpSpPr>
      <p:grpSpPr>
        <a:xfrm>
          <a:off x="0" y="0"/>
          <a:ext cx="0" cy="0"/>
          <a:chOff x="0" y="0"/>
          <a:chExt cx="0" cy="0"/>
        </a:xfrm>
      </p:grpSpPr>
      <p:sp>
        <p:nvSpPr>
          <p:cNvPr id="10" name="图片占位符 9"/>
          <p:cNvSpPr>
            <a:spLocks noGrp="1"/>
          </p:cNvSpPr>
          <p:nvPr>
            <p:ph type="pic" sz="quarter" idx="10"/>
          </p:nvPr>
        </p:nvSpPr>
        <p:spPr>
          <a:xfrm>
            <a:off x="1054100" y="2247900"/>
            <a:ext cx="2159000" cy="2159000"/>
          </a:xfrm>
          <a:custGeom>
            <a:avLst/>
            <a:gdLst>
              <a:gd name="connsiteX0" fmla="*/ 1079500 w 2159000"/>
              <a:gd name="connsiteY0" fmla="*/ 0 h 2159000"/>
              <a:gd name="connsiteX1" fmla="*/ 2159000 w 2159000"/>
              <a:gd name="connsiteY1" fmla="*/ 1079500 h 2159000"/>
              <a:gd name="connsiteX2" fmla="*/ 1079500 w 2159000"/>
              <a:gd name="connsiteY2" fmla="*/ 2159000 h 2159000"/>
              <a:gd name="connsiteX3" fmla="*/ 0 w 2159000"/>
              <a:gd name="connsiteY3" fmla="*/ 1079500 h 2159000"/>
              <a:gd name="connsiteX4" fmla="*/ 1079500 w 2159000"/>
              <a:gd name="connsiteY4" fmla="*/ 0 h 2159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9000" h="2159000">
                <a:moveTo>
                  <a:pt x="1079500" y="0"/>
                </a:moveTo>
                <a:cubicBezTo>
                  <a:pt x="1675691" y="0"/>
                  <a:pt x="2159000" y="483309"/>
                  <a:pt x="2159000" y="1079500"/>
                </a:cubicBezTo>
                <a:cubicBezTo>
                  <a:pt x="2159000" y="1675691"/>
                  <a:pt x="1675691" y="2159000"/>
                  <a:pt x="1079500" y="2159000"/>
                </a:cubicBezTo>
                <a:cubicBezTo>
                  <a:pt x="483309" y="2159000"/>
                  <a:pt x="0" y="1675691"/>
                  <a:pt x="0" y="1079500"/>
                </a:cubicBezTo>
                <a:cubicBezTo>
                  <a:pt x="0" y="483309"/>
                  <a:pt x="483309" y="0"/>
                  <a:pt x="1079500" y="0"/>
                </a:cubicBezTo>
                <a:close/>
              </a:path>
            </a:pathLst>
          </a:custGeom>
        </p:spPr>
        <p:txBody>
          <a:bodyPr wrap="square">
            <a:noAutofit/>
          </a:bodyPr>
          <a:lstStyle/>
          <a:p>
            <a:endParaRPr lang="zh-CN" altLang="en-US"/>
          </a:p>
        </p:txBody>
      </p:sp>
      <p:sp>
        <p:nvSpPr>
          <p:cNvPr id="11" name="图片占位符 10"/>
          <p:cNvSpPr>
            <a:spLocks noGrp="1"/>
          </p:cNvSpPr>
          <p:nvPr>
            <p:ph type="pic" sz="quarter" idx="11"/>
          </p:nvPr>
        </p:nvSpPr>
        <p:spPr>
          <a:xfrm>
            <a:off x="3721100" y="2247900"/>
            <a:ext cx="2159000" cy="2159000"/>
          </a:xfrm>
          <a:custGeom>
            <a:avLst/>
            <a:gdLst>
              <a:gd name="connsiteX0" fmla="*/ 1079500 w 2159000"/>
              <a:gd name="connsiteY0" fmla="*/ 0 h 2159000"/>
              <a:gd name="connsiteX1" fmla="*/ 2159000 w 2159000"/>
              <a:gd name="connsiteY1" fmla="*/ 1079500 h 2159000"/>
              <a:gd name="connsiteX2" fmla="*/ 1079500 w 2159000"/>
              <a:gd name="connsiteY2" fmla="*/ 2159000 h 2159000"/>
              <a:gd name="connsiteX3" fmla="*/ 0 w 2159000"/>
              <a:gd name="connsiteY3" fmla="*/ 1079500 h 2159000"/>
              <a:gd name="connsiteX4" fmla="*/ 1079500 w 2159000"/>
              <a:gd name="connsiteY4" fmla="*/ 0 h 2159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9000" h="2159000">
                <a:moveTo>
                  <a:pt x="1079500" y="0"/>
                </a:moveTo>
                <a:cubicBezTo>
                  <a:pt x="1675691" y="0"/>
                  <a:pt x="2159000" y="483309"/>
                  <a:pt x="2159000" y="1079500"/>
                </a:cubicBezTo>
                <a:cubicBezTo>
                  <a:pt x="2159000" y="1675691"/>
                  <a:pt x="1675691" y="2159000"/>
                  <a:pt x="1079500" y="2159000"/>
                </a:cubicBezTo>
                <a:cubicBezTo>
                  <a:pt x="483309" y="2159000"/>
                  <a:pt x="0" y="1675691"/>
                  <a:pt x="0" y="1079500"/>
                </a:cubicBezTo>
                <a:cubicBezTo>
                  <a:pt x="0" y="483309"/>
                  <a:pt x="483309" y="0"/>
                  <a:pt x="1079500" y="0"/>
                </a:cubicBezTo>
                <a:close/>
              </a:path>
            </a:pathLst>
          </a:custGeom>
        </p:spPr>
        <p:txBody>
          <a:bodyPr wrap="square">
            <a:noAutofit/>
          </a:bodyPr>
          <a:lstStyle/>
          <a:p>
            <a:endParaRPr lang="zh-CN" altLang="en-US"/>
          </a:p>
        </p:txBody>
      </p:sp>
      <p:sp>
        <p:nvSpPr>
          <p:cNvPr id="12" name="图片占位符 11"/>
          <p:cNvSpPr>
            <a:spLocks noGrp="1"/>
          </p:cNvSpPr>
          <p:nvPr>
            <p:ph type="pic" sz="quarter" idx="12"/>
          </p:nvPr>
        </p:nvSpPr>
        <p:spPr>
          <a:xfrm>
            <a:off x="6388100" y="2247900"/>
            <a:ext cx="2159000" cy="2159000"/>
          </a:xfrm>
          <a:custGeom>
            <a:avLst/>
            <a:gdLst>
              <a:gd name="connsiteX0" fmla="*/ 1079500 w 2159000"/>
              <a:gd name="connsiteY0" fmla="*/ 0 h 2159000"/>
              <a:gd name="connsiteX1" fmla="*/ 2159000 w 2159000"/>
              <a:gd name="connsiteY1" fmla="*/ 1079500 h 2159000"/>
              <a:gd name="connsiteX2" fmla="*/ 1079500 w 2159000"/>
              <a:gd name="connsiteY2" fmla="*/ 2159000 h 2159000"/>
              <a:gd name="connsiteX3" fmla="*/ 0 w 2159000"/>
              <a:gd name="connsiteY3" fmla="*/ 1079500 h 2159000"/>
              <a:gd name="connsiteX4" fmla="*/ 1079500 w 2159000"/>
              <a:gd name="connsiteY4" fmla="*/ 0 h 2159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9000" h="2159000">
                <a:moveTo>
                  <a:pt x="1079500" y="0"/>
                </a:moveTo>
                <a:cubicBezTo>
                  <a:pt x="1675691" y="0"/>
                  <a:pt x="2159000" y="483309"/>
                  <a:pt x="2159000" y="1079500"/>
                </a:cubicBezTo>
                <a:cubicBezTo>
                  <a:pt x="2159000" y="1675691"/>
                  <a:pt x="1675691" y="2159000"/>
                  <a:pt x="1079500" y="2159000"/>
                </a:cubicBezTo>
                <a:cubicBezTo>
                  <a:pt x="483309" y="2159000"/>
                  <a:pt x="0" y="1675691"/>
                  <a:pt x="0" y="1079500"/>
                </a:cubicBezTo>
                <a:cubicBezTo>
                  <a:pt x="0" y="483309"/>
                  <a:pt x="483309" y="0"/>
                  <a:pt x="1079500" y="0"/>
                </a:cubicBezTo>
                <a:close/>
              </a:path>
            </a:pathLst>
          </a:custGeom>
        </p:spPr>
        <p:txBody>
          <a:bodyPr wrap="square">
            <a:noAutofit/>
          </a:bodyPr>
          <a:lstStyle/>
          <a:p>
            <a:endParaRPr lang="zh-CN" altLang="en-US"/>
          </a:p>
        </p:txBody>
      </p:sp>
      <p:sp>
        <p:nvSpPr>
          <p:cNvPr id="13" name="图片占位符 12"/>
          <p:cNvSpPr>
            <a:spLocks noGrp="1"/>
          </p:cNvSpPr>
          <p:nvPr>
            <p:ph type="pic" sz="quarter" idx="13"/>
          </p:nvPr>
        </p:nvSpPr>
        <p:spPr>
          <a:xfrm>
            <a:off x="9055100" y="2247900"/>
            <a:ext cx="2159000" cy="2159000"/>
          </a:xfrm>
          <a:custGeom>
            <a:avLst/>
            <a:gdLst>
              <a:gd name="connsiteX0" fmla="*/ 1079500 w 2159000"/>
              <a:gd name="connsiteY0" fmla="*/ 0 h 2159000"/>
              <a:gd name="connsiteX1" fmla="*/ 2159000 w 2159000"/>
              <a:gd name="connsiteY1" fmla="*/ 1079500 h 2159000"/>
              <a:gd name="connsiteX2" fmla="*/ 1079500 w 2159000"/>
              <a:gd name="connsiteY2" fmla="*/ 2159000 h 2159000"/>
              <a:gd name="connsiteX3" fmla="*/ 0 w 2159000"/>
              <a:gd name="connsiteY3" fmla="*/ 1079500 h 2159000"/>
              <a:gd name="connsiteX4" fmla="*/ 1079500 w 2159000"/>
              <a:gd name="connsiteY4" fmla="*/ 0 h 2159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9000" h="2159000">
                <a:moveTo>
                  <a:pt x="1079500" y="0"/>
                </a:moveTo>
                <a:cubicBezTo>
                  <a:pt x="1675691" y="0"/>
                  <a:pt x="2159000" y="483309"/>
                  <a:pt x="2159000" y="1079500"/>
                </a:cubicBezTo>
                <a:cubicBezTo>
                  <a:pt x="2159000" y="1675691"/>
                  <a:pt x="1675691" y="2159000"/>
                  <a:pt x="1079500" y="2159000"/>
                </a:cubicBezTo>
                <a:cubicBezTo>
                  <a:pt x="483309" y="2159000"/>
                  <a:pt x="0" y="1675691"/>
                  <a:pt x="0" y="1079500"/>
                </a:cubicBezTo>
                <a:cubicBezTo>
                  <a:pt x="0" y="483309"/>
                  <a:pt x="483309" y="0"/>
                  <a:pt x="1079500"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3567897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两栏内容">
    <p:spTree>
      <p:nvGrpSpPr>
        <p:cNvPr id="1" name=""/>
        <p:cNvGrpSpPr/>
        <p:nvPr/>
      </p:nvGrpSpPr>
      <p:grpSpPr>
        <a:xfrm>
          <a:off x="0" y="0"/>
          <a:ext cx="0" cy="0"/>
          <a:chOff x="0" y="0"/>
          <a:chExt cx="0" cy="0"/>
        </a:xfrm>
      </p:grpSpPr>
      <p:sp>
        <p:nvSpPr>
          <p:cNvPr id="13" name="图片占位符 12"/>
          <p:cNvSpPr>
            <a:spLocks noGrp="1"/>
          </p:cNvSpPr>
          <p:nvPr>
            <p:ph type="pic" sz="quarter" idx="10"/>
          </p:nvPr>
        </p:nvSpPr>
        <p:spPr>
          <a:xfrm>
            <a:off x="2072217" y="1860550"/>
            <a:ext cx="3136900" cy="3136900"/>
          </a:xfrm>
          <a:custGeom>
            <a:avLst/>
            <a:gdLst>
              <a:gd name="connsiteX0" fmla="*/ 1568450 w 3136900"/>
              <a:gd name="connsiteY0" fmla="*/ 0 h 3136900"/>
              <a:gd name="connsiteX1" fmla="*/ 3136900 w 3136900"/>
              <a:gd name="connsiteY1" fmla="*/ 1568450 h 3136900"/>
              <a:gd name="connsiteX2" fmla="*/ 1568450 w 3136900"/>
              <a:gd name="connsiteY2" fmla="*/ 3136900 h 3136900"/>
              <a:gd name="connsiteX3" fmla="*/ 0 w 3136900"/>
              <a:gd name="connsiteY3" fmla="*/ 1568450 h 3136900"/>
              <a:gd name="connsiteX4" fmla="*/ 1568450 w 3136900"/>
              <a:gd name="connsiteY4" fmla="*/ 0 h 3136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6900" h="3136900">
                <a:moveTo>
                  <a:pt x="1568450" y="0"/>
                </a:moveTo>
                <a:cubicBezTo>
                  <a:pt x="2434681" y="0"/>
                  <a:pt x="3136900" y="702219"/>
                  <a:pt x="3136900" y="1568450"/>
                </a:cubicBezTo>
                <a:cubicBezTo>
                  <a:pt x="3136900" y="2434681"/>
                  <a:pt x="2434681" y="3136900"/>
                  <a:pt x="1568450" y="3136900"/>
                </a:cubicBezTo>
                <a:cubicBezTo>
                  <a:pt x="702219" y="3136900"/>
                  <a:pt x="0" y="2434681"/>
                  <a:pt x="0" y="1568450"/>
                </a:cubicBezTo>
                <a:cubicBezTo>
                  <a:pt x="0" y="702219"/>
                  <a:pt x="702219" y="0"/>
                  <a:pt x="1568450" y="0"/>
                </a:cubicBezTo>
                <a:close/>
              </a:path>
            </a:pathLst>
          </a:custGeom>
        </p:spPr>
        <p:txBody>
          <a:bodyPr wrap="square">
            <a:noAutofit/>
          </a:bodyPr>
          <a:lstStyle/>
          <a:p>
            <a:endParaRPr lang="zh-CN" altLang="en-US"/>
          </a:p>
        </p:txBody>
      </p:sp>
      <p:sp>
        <p:nvSpPr>
          <p:cNvPr id="14" name="图片占位符 13"/>
          <p:cNvSpPr>
            <a:spLocks noGrp="1"/>
          </p:cNvSpPr>
          <p:nvPr>
            <p:ph type="pic" sz="quarter" idx="11"/>
          </p:nvPr>
        </p:nvSpPr>
        <p:spPr>
          <a:xfrm>
            <a:off x="5858934" y="1371600"/>
            <a:ext cx="4114800" cy="4114800"/>
          </a:xfrm>
          <a:custGeom>
            <a:avLst/>
            <a:gdLst>
              <a:gd name="connsiteX0" fmla="*/ 1568450 w 3136900"/>
              <a:gd name="connsiteY0" fmla="*/ 0 h 3136900"/>
              <a:gd name="connsiteX1" fmla="*/ 3136900 w 3136900"/>
              <a:gd name="connsiteY1" fmla="*/ 1568450 h 3136900"/>
              <a:gd name="connsiteX2" fmla="*/ 1568450 w 3136900"/>
              <a:gd name="connsiteY2" fmla="*/ 3136900 h 3136900"/>
              <a:gd name="connsiteX3" fmla="*/ 0 w 3136900"/>
              <a:gd name="connsiteY3" fmla="*/ 1568450 h 3136900"/>
              <a:gd name="connsiteX4" fmla="*/ 1568450 w 3136900"/>
              <a:gd name="connsiteY4" fmla="*/ 0 h 3136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6900" h="3136900">
                <a:moveTo>
                  <a:pt x="1568450" y="0"/>
                </a:moveTo>
                <a:cubicBezTo>
                  <a:pt x="2434681" y="0"/>
                  <a:pt x="3136900" y="702219"/>
                  <a:pt x="3136900" y="1568450"/>
                </a:cubicBezTo>
                <a:cubicBezTo>
                  <a:pt x="3136900" y="2434681"/>
                  <a:pt x="2434681" y="3136900"/>
                  <a:pt x="1568450" y="3136900"/>
                </a:cubicBezTo>
                <a:cubicBezTo>
                  <a:pt x="702219" y="3136900"/>
                  <a:pt x="0" y="2434681"/>
                  <a:pt x="0" y="1568450"/>
                </a:cubicBezTo>
                <a:cubicBezTo>
                  <a:pt x="0" y="702219"/>
                  <a:pt x="702219" y="0"/>
                  <a:pt x="1568450" y="0"/>
                </a:cubicBezTo>
                <a:close/>
              </a:path>
            </a:pathLst>
          </a:custGeom>
        </p:spPr>
        <p:txBody>
          <a:bodyPr wrap="square">
            <a:noAutofit/>
          </a:bodyPr>
          <a:lstStyle/>
          <a:p>
            <a:endParaRPr lang="zh-CN" altLang="en-US"/>
          </a:p>
        </p:txBody>
      </p:sp>
      <p:sp>
        <p:nvSpPr>
          <p:cNvPr id="15" name="图片占位符 14"/>
          <p:cNvSpPr>
            <a:spLocks noGrp="1"/>
          </p:cNvSpPr>
          <p:nvPr>
            <p:ph type="pic" sz="quarter" idx="12"/>
          </p:nvPr>
        </p:nvSpPr>
        <p:spPr>
          <a:xfrm>
            <a:off x="10623550" y="1860550"/>
            <a:ext cx="3136900" cy="3136900"/>
          </a:xfrm>
          <a:custGeom>
            <a:avLst/>
            <a:gdLst>
              <a:gd name="connsiteX0" fmla="*/ 1568450 w 3136900"/>
              <a:gd name="connsiteY0" fmla="*/ 0 h 3136900"/>
              <a:gd name="connsiteX1" fmla="*/ 3136900 w 3136900"/>
              <a:gd name="connsiteY1" fmla="*/ 1568450 h 3136900"/>
              <a:gd name="connsiteX2" fmla="*/ 1568450 w 3136900"/>
              <a:gd name="connsiteY2" fmla="*/ 3136900 h 3136900"/>
              <a:gd name="connsiteX3" fmla="*/ 0 w 3136900"/>
              <a:gd name="connsiteY3" fmla="*/ 1568450 h 3136900"/>
              <a:gd name="connsiteX4" fmla="*/ 1568450 w 3136900"/>
              <a:gd name="connsiteY4" fmla="*/ 0 h 3136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6900" h="3136900">
                <a:moveTo>
                  <a:pt x="1568450" y="0"/>
                </a:moveTo>
                <a:cubicBezTo>
                  <a:pt x="2434681" y="0"/>
                  <a:pt x="3136900" y="702219"/>
                  <a:pt x="3136900" y="1568450"/>
                </a:cubicBezTo>
                <a:cubicBezTo>
                  <a:pt x="3136900" y="2434681"/>
                  <a:pt x="2434681" y="3136900"/>
                  <a:pt x="1568450" y="3136900"/>
                </a:cubicBezTo>
                <a:cubicBezTo>
                  <a:pt x="702219" y="3136900"/>
                  <a:pt x="0" y="2434681"/>
                  <a:pt x="0" y="1568450"/>
                </a:cubicBezTo>
                <a:cubicBezTo>
                  <a:pt x="0" y="702219"/>
                  <a:pt x="702219" y="0"/>
                  <a:pt x="1568450" y="0"/>
                </a:cubicBezTo>
                <a:close/>
              </a:path>
            </a:pathLst>
          </a:custGeom>
        </p:spPr>
        <p:txBody>
          <a:bodyPr wrap="square">
            <a:noAutofit/>
          </a:bodyPr>
          <a:lstStyle/>
          <a:p>
            <a:endParaRPr lang="zh-CN" altLang="en-US"/>
          </a:p>
        </p:txBody>
      </p:sp>
      <p:sp>
        <p:nvSpPr>
          <p:cNvPr id="16" name="图片占位符 15"/>
          <p:cNvSpPr>
            <a:spLocks noGrp="1"/>
          </p:cNvSpPr>
          <p:nvPr>
            <p:ph type="pic" sz="quarter" idx="13"/>
          </p:nvPr>
        </p:nvSpPr>
        <p:spPr>
          <a:xfrm>
            <a:off x="-1714500" y="1860550"/>
            <a:ext cx="3136900" cy="3136900"/>
          </a:xfrm>
          <a:custGeom>
            <a:avLst/>
            <a:gdLst>
              <a:gd name="connsiteX0" fmla="*/ 1568450 w 3136900"/>
              <a:gd name="connsiteY0" fmla="*/ 0 h 3136900"/>
              <a:gd name="connsiteX1" fmla="*/ 3136900 w 3136900"/>
              <a:gd name="connsiteY1" fmla="*/ 1568450 h 3136900"/>
              <a:gd name="connsiteX2" fmla="*/ 1568450 w 3136900"/>
              <a:gd name="connsiteY2" fmla="*/ 3136900 h 3136900"/>
              <a:gd name="connsiteX3" fmla="*/ 0 w 3136900"/>
              <a:gd name="connsiteY3" fmla="*/ 1568450 h 3136900"/>
              <a:gd name="connsiteX4" fmla="*/ 1568450 w 3136900"/>
              <a:gd name="connsiteY4" fmla="*/ 0 h 3136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6900" h="3136900">
                <a:moveTo>
                  <a:pt x="1568450" y="0"/>
                </a:moveTo>
                <a:cubicBezTo>
                  <a:pt x="2434681" y="0"/>
                  <a:pt x="3136900" y="702219"/>
                  <a:pt x="3136900" y="1568450"/>
                </a:cubicBezTo>
                <a:cubicBezTo>
                  <a:pt x="3136900" y="2434681"/>
                  <a:pt x="2434681" y="3136900"/>
                  <a:pt x="1568450" y="3136900"/>
                </a:cubicBezTo>
                <a:cubicBezTo>
                  <a:pt x="702219" y="3136900"/>
                  <a:pt x="0" y="2434681"/>
                  <a:pt x="0" y="1568450"/>
                </a:cubicBezTo>
                <a:cubicBezTo>
                  <a:pt x="0" y="702219"/>
                  <a:pt x="702219" y="0"/>
                  <a:pt x="1568450"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1043549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比较">
    <p:spTree>
      <p:nvGrpSpPr>
        <p:cNvPr id="1" name=""/>
        <p:cNvGrpSpPr/>
        <p:nvPr/>
      </p:nvGrpSpPr>
      <p:grpSpPr>
        <a:xfrm>
          <a:off x="0" y="0"/>
          <a:ext cx="0" cy="0"/>
          <a:chOff x="0" y="0"/>
          <a:chExt cx="0" cy="0"/>
        </a:xfrm>
      </p:grpSpPr>
      <p:sp>
        <p:nvSpPr>
          <p:cNvPr id="11" name="图片占位符 10"/>
          <p:cNvSpPr>
            <a:spLocks noGrp="1"/>
          </p:cNvSpPr>
          <p:nvPr>
            <p:ph type="pic" sz="quarter" idx="14"/>
          </p:nvPr>
        </p:nvSpPr>
        <p:spPr>
          <a:xfrm>
            <a:off x="-373626" y="1149350"/>
            <a:ext cx="2597150" cy="2597150"/>
          </a:xfrm>
          <a:custGeom>
            <a:avLst/>
            <a:gdLst>
              <a:gd name="connsiteX0" fmla="*/ 1568450 w 3136900"/>
              <a:gd name="connsiteY0" fmla="*/ 0 h 3136900"/>
              <a:gd name="connsiteX1" fmla="*/ 3136900 w 3136900"/>
              <a:gd name="connsiteY1" fmla="*/ 1568450 h 3136900"/>
              <a:gd name="connsiteX2" fmla="*/ 1568450 w 3136900"/>
              <a:gd name="connsiteY2" fmla="*/ 3136900 h 3136900"/>
              <a:gd name="connsiteX3" fmla="*/ 0 w 3136900"/>
              <a:gd name="connsiteY3" fmla="*/ 1568450 h 3136900"/>
              <a:gd name="connsiteX4" fmla="*/ 1568450 w 3136900"/>
              <a:gd name="connsiteY4" fmla="*/ 0 h 3136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6900" h="3136900">
                <a:moveTo>
                  <a:pt x="1568450" y="0"/>
                </a:moveTo>
                <a:cubicBezTo>
                  <a:pt x="2434681" y="0"/>
                  <a:pt x="3136900" y="702219"/>
                  <a:pt x="3136900" y="1568450"/>
                </a:cubicBezTo>
                <a:cubicBezTo>
                  <a:pt x="3136900" y="2434681"/>
                  <a:pt x="2434681" y="3136900"/>
                  <a:pt x="1568450" y="3136900"/>
                </a:cubicBezTo>
                <a:cubicBezTo>
                  <a:pt x="702219" y="3136900"/>
                  <a:pt x="0" y="2434681"/>
                  <a:pt x="0" y="1568450"/>
                </a:cubicBezTo>
                <a:cubicBezTo>
                  <a:pt x="0" y="702219"/>
                  <a:pt x="702219" y="0"/>
                  <a:pt x="1568450" y="0"/>
                </a:cubicBezTo>
                <a:close/>
              </a:path>
            </a:pathLst>
          </a:custGeom>
        </p:spPr>
        <p:txBody>
          <a:bodyPr wrap="square">
            <a:noAutofit/>
          </a:bodyPr>
          <a:lstStyle/>
          <a:p>
            <a:endParaRPr lang="zh-CN" altLang="en-US"/>
          </a:p>
        </p:txBody>
      </p:sp>
      <p:sp>
        <p:nvSpPr>
          <p:cNvPr id="10" name="图片占位符 9"/>
          <p:cNvSpPr>
            <a:spLocks noGrp="1"/>
          </p:cNvSpPr>
          <p:nvPr>
            <p:ph type="pic" sz="quarter" idx="13"/>
          </p:nvPr>
        </p:nvSpPr>
        <p:spPr>
          <a:xfrm>
            <a:off x="1963174" y="1149350"/>
            <a:ext cx="4158226" cy="4158226"/>
          </a:xfrm>
          <a:custGeom>
            <a:avLst/>
            <a:gdLst>
              <a:gd name="connsiteX0" fmla="*/ 1568450 w 3136900"/>
              <a:gd name="connsiteY0" fmla="*/ 0 h 3136900"/>
              <a:gd name="connsiteX1" fmla="*/ 3136900 w 3136900"/>
              <a:gd name="connsiteY1" fmla="*/ 1568450 h 3136900"/>
              <a:gd name="connsiteX2" fmla="*/ 1568450 w 3136900"/>
              <a:gd name="connsiteY2" fmla="*/ 3136900 h 3136900"/>
              <a:gd name="connsiteX3" fmla="*/ 0 w 3136900"/>
              <a:gd name="connsiteY3" fmla="*/ 1568450 h 3136900"/>
              <a:gd name="connsiteX4" fmla="*/ 1568450 w 3136900"/>
              <a:gd name="connsiteY4" fmla="*/ 0 h 3136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6900" h="3136900">
                <a:moveTo>
                  <a:pt x="1568450" y="0"/>
                </a:moveTo>
                <a:cubicBezTo>
                  <a:pt x="2434681" y="0"/>
                  <a:pt x="3136900" y="702219"/>
                  <a:pt x="3136900" y="1568450"/>
                </a:cubicBezTo>
                <a:cubicBezTo>
                  <a:pt x="3136900" y="2434681"/>
                  <a:pt x="2434681" y="3136900"/>
                  <a:pt x="1568450" y="3136900"/>
                </a:cubicBezTo>
                <a:cubicBezTo>
                  <a:pt x="702219" y="3136900"/>
                  <a:pt x="0" y="2434681"/>
                  <a:pt x="0" y="1568450"/>
                </a:cubicBezTo>
                <a:cubicBezTo>
                  <a:pt x="0" y="702219"/>
                  <a:pt x="702219" y="0"/>
                  <a:pt x="1568450"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38321963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仅标题">
    <p:spTree>
      <p:nvGrpSpPr>
        <p:cNvPr id="1" name=""/>
        <p:cNvGrpSpPr/>
        <p:nvPr/>
      </p:nvGrpSpPr>
      <p:grpSpPr>
        <a:xfrm>
          <a:off x="0" y="0"/>
          <a:ext cx="0" cy="0"/>
          <a:chOff x="0" y="0"/>
          <a:chExt cx="0" cy="0"/>
        </a:xfrm>
      </p:grpSpPr>
      <p:sp>
        <p:nvSpPr>
          <p:cNvPr id="6" name="图片占位符 5"/>
          <p:cNvSpPr>
            <a:spLocks noGrp="1"/>
          </p:cNvSpPr>
          <p:nvPr>
            <p:ph type="pic" sz="quarter" idx="14"/>
          </p:nvPr>
        </p:nvSpPr>
        <p:spPr>
          <a:xfrm>
            <a:off x="445524" y="177800"/>
            <a:ext cx="1308100" cy="1308100"/>
          </a:xfrm>
          <a:custGeom>
            <a:avLst/>
            <a:gdLst>
              <a:gd name="connsiteX0" fmla="*/ 1568450 w 3136900"/>
              <a:gd name="connsiteY0" fmla="*/ 0 h 3136900"/>
              <a:gd name="connsiteX1" fmla="*/ 3136900 w 3136900"/>
              <a:gd name="connsiteY1" fmla="*/ 1568450 h 3136900"/>
              <a:gd name="connsiteX2" fmla="*/ 1568450 w 3136900"/>
              <a:gd name="connsiteY2" fmla="*/ 3136900 h 3136900"/>
              <a:gd name="connsiteX3" fmla="*/ 0 w 3136900"/>
              <a:gd name="connsiteY3" fmla="*/ 1568450 h 3136900"/>
              <a:gd name="connsiteX4" fmla="*/ 1568450 w 3136900"/>
              <a:gd name="connsiteY4" fmla="*/ 0 h 3136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6900" h="3136900">
                <a:moveTo>
                  <a:pt x="1568450" y="0"/>
                </a:moveTo>
                <a:cubicBezTo>
                  <a:pt x="2434681" y="0"/>
                  <a:pt x="3136900" y="702219"/>
                  <a:pt x="3136900" y="1568450"/>
                </a:cubicBezTo>
                <a:cubicBezTo>
                  <a:pt x="3136900" y="2434681"/>
                  <a:pt x="2434681" y="3136900"/>
                  <a:pt x="1568450" y="3136900"/>
                </a:cubicBezTo>
                <a:cubicBezTo>
                  <a:pt x="702219" y="3136900"/>
                  <a:pt x="0" y="2434681"/>
                  <a:pt x="0" y="1568450"/>
                </a:cubicBezTo>
                <a:cubicBezTo>
                  <a:pt x="0" y="702219"/>
                  <a:pt x="702219" y="0"/>
                  <a:pt x="1568450" y="0"/>
                </a:cubicBezTo>
                <a:close/>
              </a:path>
            </a:pathLst>
          </a:custGeom>
        </p:spPr>
        <p:txBody>
          <a:bodyPr wrap="square">
            <a:noAutofit/>
          </a:bodyPr>
          <a:lstStyle/>
          <a:p>
            <a:endParaRPr lang="zh-CN" altLang="en-US"/>
          </a:p>
        </p:txBody>
      </p:sp>
      <p:sp>
        <p:nvSpPr>
          <p:cNvPr id="7" name="图片占位符 6"/>
          <p:cNvSpPr>
            <a:spLocks noGrp="1"/>
          </p:cNvSpPr>
          <p:nvPr>
            <p:ph type="pic" sz="quarter" idx="15"/>
          </p:nvPr>
        </p:nvSpPr>
        <p:spPr>
          <a:xfrm>
            <a:off x="2083824" y="628650"/>
            <a:ext cx="2030976" cy="2030976"/>
          </a:xfrm>
          <a:custGeom>
            <a:avLst/>
            <a:gdLst>
              <a:gd name="connsiteX0" fmla="*/ 1568450 w 3136900"/>
              <a:gd name="connsiteY0" fmla="*/ 0 h 3136900"/>
              <a:gd name="connsiteX1" fmla="*/ 3136900 w 3136900"/>
              <a:gd name="connsiteY1" fmla="*/ 1568450 h 3136900"/>
              <a:gd name="connsiteX2" fmla="*/ 1568450 w 3136900"/>
              <a:gd name="connsiteY2" fmla="*/ 3136900 h 3136900"/>
              <a:gd name="connsiteX3" fmla="*/ 0 w 3136900"/>
              <a:gd name="connsiteY3" fmla="*/ 1568450 h 3136900"/>
              <a:gd name="connsiteX4" fmla="*/ 1568450 w 3136900"/>
              <a:gd name="connsiteY4" fmla="*/ 0 h 3136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6900" h="3136900">
                <a:moveTo>
                  <a:pt x="1568450" y="0"/>
                </a:moveTo>
                <a:cubicBezTo>
                  <a:pt x="2434681" y="0"/>
                  <a:pt x="3136900" y="702219"/>
                  <a:pt x="3136900" y="1568450"/>
                </a:cubicBezTo>
                <a:cubicBezTo>
                  <a:pt x="3136900" y="2434681"/>
                  <a:pt x="2434681" y="3136900"/>
                  <a:pt x="1568450" y="3136900"/>
                </a:cubicBezTo>
                <a:cubicBezTo>
                  <a:pt x="702219" y="3136900"/>
                  <a:pt x="0" y="2434681"/>
                  <a:pt x="0" y="1568450"/>
                </a:cubicBezTo>
                <a:cubicBezTo>
                  <a:pt x="0" y="702219"/>
                  <a:pt x="702219" y="0"/>
                  <a:pt x="1568450" y="0"/>
                </a:cubicBezTo>
                <a:close/>
              </a:path>
            </a:pathLst>
          </a:custGeom>
        </p:spPr>
        <p:txBody>
          <a:bodyPr wrap="square">
            <a:noAutofit/>
          </a:bodyPr>
          <a:lstStyle/>
          <a:p>
            <a:endParaRPr lang="zh-CN" altLang="en-US"/>
          </a:p>
        </p:txBody>
      </p:sp>
      <p:sp>
        <p:nvSpPr>
          <p:cNvPr id="8" name="图片占位符 7"/>
          <p:cNvSpPr>
            <a:spLocks noGrp="1"/>
          </p:cNvSpPr>
          <p:nvPr>
            <p:ph type="pic" sz="quarter" idx="16"/>
          </p:nvPr>
        </p:nvSpPr>
        <p:spPr>
          <a:xfrm>
            <a:off x="4445000" y="1485900"/>
            <a:ext cx="3213100" cy="3213100"/>
          </a:xfrm>
          <a:custGeom>
            <a:avLst/>
            <a:gdLst>
              <a:gd name="connsiteX0" fmla="*/ 1568450 w 3136900"/>
              <a:gd name="connsiteY0" fmla="*/ 0 h 3136900"/>
              <a:gd name="connsiteX1" fmla="*/ 3136900 w 3136900"/>
              <a:gd name="connsiteY1" fmla="*/ 1568450 h 3136900"/>
              <a:gd name="connsiteX2" fmla="*/ 1568450 w 3136900"/>
              <a:gd name="connsiteY2" fmla="*/ 3136900 h 3136900"/>
              <a:gd name="connsiteX3" fmla="*/ 0 w 3136900"/>
              <a:gd name="connsiteY3" fmla="*/ 1568450 h 3136900"/>
              <a:gd name="connsiteX4" fmla="*/ 1568450 w 3136900"/>
              <a:gd name="connsiteY4" fmla="*/ 0 h 3136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6900" h="3136900">
                <a:moveTo>
                  <a:pt x="1568450" y="0"/>
                </a:moveTo>
                <a:cubicBezTo>
                  <a:pt x="2434681" y="0"/>
                  <a:pt x="3136900" y="702219"/>
                  <a:pt x="3136900" y="1568450"/>
                </a:cubicBezTo>
                <a:cubicBezTo>
                  <a:pt x="3136900" y="2434681"/>
                  <a:pt x="2434681" y="3136900"/>
                  <a:pt x="1568450" y="3136900"/>
                </a:cubicBezTo>
                <a:cubicBezTo>
                  <a:pt x="702219" y="3136900"/>
                  <a:pt x="0" y="2434681"/>
                  <a:pt x="0" y="1568450"/>
                </a:cubicBezTo>
                <a:cubicBezTo>
                  <a:pt x="0" y="702219"/>
                  <a:pt x="702219" y="0"/>
                  <a:pt x="1568450" y="0"/>
                </a:cubicBezTo>
                <a:close/>
              </a:path>
            </a:pathLst>
          </a:custGeom>
        </p:spPr>
        <p:txBody>
          <a:bodyPr wrap="square">
            <a:noAutofit/>
          </a:bodyPr>
          <a:lstStyle/>
          <a:p>
            <a:endParaRPr lang="zh-CN" altLang="en-US"/>
          </a:p>
        </p:txBody>
      </p:sp>
      <p:sp>
        <p:nvSpPr>
          <p:cNvPr id="9" name="图片占位符 8"/>
          <p:cNvSpPr>
            <a:spLocks noGrp="1"/>
          </p:cNvSpPr>
          <p:nvPr>
            <p:ph type="pic" sz="quarter" idx="17"/>
          </p:nvPr>
        </p:nvSpPr>
        <p:spPr>
          <a:xfrm>
            <a:off x="7988300" y="3562350"/>
            <a:ext cx="2030976" cy="2030976"/>
          </a:xfrm>
          <a:custGeom>
            <a:avLst/>
            <a:gdLst>
              <a:gd name="connsiteX0" fmla="*/ 1568450 w 3136900"/>
              <a:gd name="connsiteY0" fmla="*/ 0 h 3136900"/>
              <a:gd name="connsiteX1" fmla="*/ 3136900 w 3136900"/>
              <a:gd name="connsiteY1" fmla="*/ 1568450 h 3136900"/>
              <a:gd name="connsiteX2" fmla="*/ 1568450 w 3136900"/>
              <a:gd name="connsiteY2" fmla="*/ 3136900 h 3136900"/>
              <a:gd name="connsiteX3" fmla="*/ 0 w 3136900"/>
              <a:gd name="connsiteY3" fmla="*/ 1568450 h 3136900"/>
              <a:gd name="connsiteX4" fmla="*/ 1568450 w 3136900"/>
              <a:gd name="connsiteY4" fmla="*/ 0 h 3136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6900" h="3136900">
                <a:moveTo>
                  <a:pt x="1568450" y="0"/>
                </a:moveTo>
                <a:cubicBezTo>
                  <a:pt x="2434681" y="0"/>
                  <a:pt x="3136900" y="702219"/>
                  <a:pt x="3136900" y="1568450"/>
                </a:cubicBezTo>
                <a:cubicBezTo>
                  <a:pt x="3136900" y="2434681"/>
                  <a:pt x="2434681" y="3136900"/>
                  <a:pt x="1568450" y="3136900"/>
                </a:cubicBezTo>
                <a:cubicBezTo>
                  <a:pt x="702219" y="3136900"/>
                  <a:pt x="0" y="2434681"/>
                  <a:pt x="0" y="1568450"/>
                </a:cubicBezTo>
                <a:cubicBezTo>
                  <a:pt x="0" y="702219"/>
                  <a:pt x="702219" y="0"/>
                  <a:pt x="1568450" y="0"/>
                </a:cubicBezTo>
                <a:close/>
              </a:path>
            </a:pathLst>
          </a:custGeom>
        </p:spPr>
        <p:txBody>
          <a:bodyPr wrap="square">
            <a:noAutofit/>
          </a:bodyPr>
          <a:lstStyle/>
          <a:p>
            <a:endParaRPr lang="zh-CN" altLang="en-US"/>
          </a:p>
        </p:txBody>
      </p:sp>
      <p:sp>
        <p:nvSpPr>
          <p:cNvPr id="10" name="图片占位符 9"/>
          <p:cNvSpPr>
            <a:spLocks noGrp="1"/>
          </p:cNvSpPr>
          <p:nvPr>
            <p:ph type="pic" sz="quarter" idx="18"/>
          </p:nvPr>
        </p:nvSpPr>
        <p:spPr>
          <a:xfrm>
            <a:off x="10349476" y="5118100"/>
            <a:ext cx="1308100" cy="1308100"/>
          </a:xfrm>
          <a:custGeom>
            <a:avLst/>
            <a:gdLst>
              <a:gd name="connsiteX0" fmla="*/ 1568450 w 3136900"/>
              <a:gd name="connsiteY0" fmla="*/ 0 h 3136900"/>
              <a:gd name="connsiteX1" fmla="*/ 3136900 w 3136900"/>
              <a:gd name="connsiteY1" fmla="*/ 1568450 h 3136900"/>
              <a:gd name="connsiteX2" fmla="*/ 1568450 w 3136900"/>
              <a:gd name="connsiteY2" fmla="*/ 3136900 h 3136900"/>
              <a:gd name="connsiteX3" fmla="*/ 0 w 3136900"/>
              <a:gd name="connsiteY3" fmla="*/ 1568450 h 3136900"/>
              <a:gd name="connsiteX4" fmla="*/ 1568450 w 3136900"/>
              <a:gd name="connsiteY4" fmla="*/ 0 h 3136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6900" h="3136900">
                <a:moveTo>
                  <a:pt x="1568450" y="0"/>
                </a:moveTo>
                <a:cubicBezTo>
                  <a:pt x="2434681" y="0"/>
                  <a:pt x="3136900" y="702219"/>
                  <a:pt x="3136900" y="1568450"/>
                </a:cubicBezTo>
                <a:cubicBezTo>
                  <a:pt x="3136900" y="2434681"/>
                  <a:pt x="2434681" y="3136900"/>
                  <a:pt x="1568450" y="3136900"/>
                </a:cubicBezTo>
                <a:cubicBezTo>
                  <a:pt x="702219" y="3136900"/>
                  <a:pt x="0" y="2434681"/>
                  <a:pt x="0" y="1568450"/>
                </a:cubicBezTo>
                <a:cubicBezTo>
                  <a:pt x="0" y="702219"/>
                  <a:pt x="702219" y="0"/>
                  <a:pt x="1568450"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26702476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标题幻灯片">
    <p:spTree>
      <p:nvGrpSpPr>
        <p:cNvPr id="1" name=""/>
        <p:cNvGrpSpPr/>
        <p:nvPr/>
      </p:nvGrpSpPr>
      <p:grpSpPr>
        <a:xfrm>
          <a:off x="0" y="0"/>
          <a:ext cx="0" cy="0"/>
          <a:chOff x="0" y="0"/>
          <a:chExt cx="0" cy="0"/>
        </a:xfrm>
      </p:grpSpPr>
      <p:sp>
        <p:nvSpPr>
          <p:cNvPr id="10" name="图片占位符 9"/>
          <p:cNvSpPr>
            <a:spLocks noGrp="1"/>
          </p:cNvSpPr>
          <p:nvPr>
            <p:ph type="pic" sz="quarter" idx="10"/>
          </p:nvPr>
        </p:nvSpPr>
        <p:spPr>
          <a:xfrm>
            <a:off x="2247900" y="2247900"/>
            <a:ext cx="2159000" cy="2159000"/>
          </a:xfrm>
          <a:custGeom>
            <a:avLst/>
            <a:gdLst>
              <a:gd name="connsiteX0" fmla="*/ 1079500 w 2159000"/>
              <a:gd name="connsiteY0" fmla="*/ 0 h 2159000"/>
              <a:gd name="connsiteX1" fmla="*/ 2159000 w 2159000"/>
              <a:gd name="connsiteY1" fmla="*/ 1079500 h 2159000"/>
              <a:gd name="connsiteX2" fmla="*/ 1079500 w 2159000"/>
              <a:gd name="connsiteY2" fmla="*/ 2159000 h 2159000"/>
              <a:gd name="connsiteX3" fmla="*/ 0 w 2159000"/>
              <a:gd name="connsiteY3" fmla="*/ 1079500 h 2159000"/>
              <a:gd name="connsiteX4" fmla="*/ 1079500 w 2159000"/>
              <a:gd name="connsiteY4" fmla="*/ 0 h 2159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9000" h="2159000">
                <a:moveTo>
                  <a:pt x="1079500" y="0"/>
                </a:moveTo>
                <a:cubicBezTo>
                  <a:pt x="1675691" y="0"/>
                  <a:pt x="2159000" y="483309"/>
                  <a:pt x="2159000" y="1079500"/>
                </a:cubicBezTo>
                <a:cubicBezTo>
                  <a:pt x="2159000" y="1675691"/>
                  <a:pt x="1675691" y="2159000"/>
                  <a:pt x="1079500" y="2159000"/>
                </a:cubicBezTo>
                <a:cubicBezTo>
                  <a:pt x="483309" y="2159000"/>
                  <a:pt x="0" y="1675691"/>
                  <a:pt x="0" y="1079500"/>
                </a:cubicBezTo>
                <a:cubicBezTo>
                  <a:pt x="0" y="483309"/>
                  <a:pt x="483309" y="0"/>
                  <a:pt x="1079500" y="0"/>
                </a:cubicBezTo>
                <a:close/>
              </a:path>
            </a:pathLst>
          </a:custGeom>
        </p:spPr>
        <p:txBody>
          <a:bodyPr wrap="square">
            <a:noAutofit/>
          </a:bodyPr>
          <a:lstStyle/>
          <a:p>
            <a:endParaRPr lang="zh-CN" altLang="en-US"/>
          </a:p>
        </p:txBody>
      </p:sp>
      <p:sp>
        <p:nvSpPr>
          <p:cNvPr id="11" name="图片占位符 10"/>
          <p:cNvSpPr>
            <a:spLocks noGrp="1"/>
          </p:cNvSpPr>
          <p:nvPr>
            <p:ph type="pic" sz="quarter" idx="11"/>
          </p:nvPr>
        </p:nvSpPr>
        <p:spPr>
          <a:xfrm>
            <a:off x="4914900" y="2247900"/>
            <a:ext cx="2159000" cy="2159000"/>
          </a:xfrm>
          <a:custGeom>
            <a:avLst/>
            <a:gdLst>
              <a:gd name="connsiteX0" fmla="*/ 1079500 w 2159000"/>
              <a:gd name="connsiteY0" fmla="*/ 0 h 2159000"/>
              <a:gd name="connsiteX1" fmla="*/ 2159000 w 2159000"/>
              <a:gd name="connsiteY1" fmla="*/ 1079500 h 2159000"/>
              <a:gd name="connsiteX2" fmla="*/ 1079500 w 2159000"/>
              <a:gd name="connsiteY2" fmla="*/ 2159000 h 2159000"/>
              <a:gd name="connsiteX3" fmla="*/ 0 w 2159000"/>
              <a:gd name="connsiteY3" fmla="*/ 1079500 h 2159000"/>
              <a:gd name="connsiteX4" fmla="*/ 1079500 w 2159000"/>
              <a:gd name="connsiteY4" fmla="*/ 0 h 2159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9000" h="2159000">
                <a:moveTo>
                  <a:pt x="1079500" y="0"/>
                </a:moveTo>
                <a:cubicBezTo>
                  <a:pt x="1675691" y="0"/>
                  <a:pt x="2159000" y="483309"/>
                  <a:pt x="2159000" y="1079500"/>
                </a:cubicBezTo>
                <a:cubicBezTo>
                  <a:pt x="2159000" y="1675691"/>
                  <a:pt x="1675691" y="2159000"/>
                  <a:pt x="1079500" y="2159000"/>
                </a:cubicBezTo>
                <a:cubicBezTo>
                  <a:pt x="483309" y="2159000"/>
                  <a:pt x="0" y="1675691"/>
                  <a:pt x="0" y="1079500"/>
                </a:cubicBezTo>
                <a:cubicBezTo>
                  <a:pt x="0" y="483309"/>
                  <a:pt x="483309" y="0"/>
                  <a:pt x="1079500" y="0"/>
                </a:cubicBezTo>
                <a:close/>
              </a:path>
            </a:pathLst>
          </a:custGeom>
        </p:spPr>
        <p:txBody>
          <a:bodyPr wrap="square">
            <a:noAutofit/>
          </a:bodyPr>
          <a:lstStyle/>
          <a:p>
            <a:endParaRPr lang="zh-CN" altLang="en-US"/>
          </a:p>
        </p:txBody>
      </p:sp>
      <p:sp>
        <p:nvSpPr>
          <p:cNvPr id="12" name="图片占位符 11"/>
          <p:cNvSpPr>
            <a:spLocks noGrp="1"/>
          </p:cNvSpPr>
          <p:nvPr>
            <p:ph type="pic" sz="quarter" idx="12"/>
          </p:nvPr>
        </p:nvSpPr>
        <p:spPr>
          <a:xfrm>
            <a:off x="7581900" y="2247900"/>
            <a:ext cx="2159000" cy="2159000"/>
          </a:xfrm>
          <a:custGeom>
            <a:avLst/>
            <a:gdLst>
              <a:gd name="connsiteX0" fmla="*/ 1079500 w 2159000"/>
              <a:gd name="connsiteY0" fmla="*/ 0 h 2159000"/>
              <a:gd name="connsiteX1" fmla="*/ 2159000 w 2159000"/>
              <a:gd name="connsiteY1" fmla="*/ 1079500 h 2159000"/>
              <a:gd name="connsiteX2" fmla="*/ 1079500 w 2159000"/>
              <a:gd name="connsiteY2" fmla="*/ 2159000 h 2159000"/>
              <a:gd name="connsiteX3" fmla="*/ 0 w 2159000"/>
              <a:gd name="connsiteY3" fmla="*/ 1079500 h 2159000"/>
              <a:gd name="connsiteX4" fmla="*/ 1079500 w 2159000"/>
              <a:gd name="connsiteY4" fmla="*/ 0 h 2159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9000" h="2159000">
                <a:moveTo>
                  <a:pt x="1079500" y="0"/>
                </a:moveTo>
                <a:cubicBezTo>
                  <a:pt x="1675691" y="0"/>
                  <a:pt x="2159000" y="483309"/>
                  <a:pt x="2159000" y="1079500"/>
                </a:cubicBezTo>
                <a:cubicBezTo>
                  <a:pt x="2159000" y="1675691"/>
                  <a:pt x="1675691" y="2159000"/>
                  <a:pt x="1079500" y="2159000"/>
                </a:cubicBezTo>
                <a:cubicBezTo>
                  <a:pt x="483309" y="2159000"/>
                  <a:pt x="0" y="1675691"/>
                  <a:pt x="0" y="1079500"/>
                </a:cubicBezTo>
                <a:cubicBezTo>
                  <a:pt x="0" y="483309"/>
                  <a:pt x="483309" y="0"/>
                  <a:pt x="1079500"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42490651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标题幻灯片">
    <p:spTree>
      <p:nvGrpSpPr>
        <p:cNvPr id="1" name=""/>
        <p:cNvGrpSpPr/>
        <p:nvPr/>
      </p:nvGrpSpPr>
      <p:grpSpPr>
        <a:xfrm>
          <a:off x="0" y="0"/>
          <a:ext cx="0" cy="0"/>
          <a:chOff x="0" y="0"/>
          <a:chExt cx="0" cy="0"/>
        </a:xfrm>
      </p:grpSpPr>
      <p:sp>
        <p:nvSpPr>
          <p:cNvPr id="11" name="图片占位符 10"/>
          <p:cNvSpPr>
            <a:spLocks noGrp="1"/>
          </p:cNvSpPr>
          <p:nvPr>
            <p:ph type="pic" sz="quarter" idx="11"/>
          </p:nvPr>
        </p:nvSpPr>
        <p:spPr>
          <a:xfrm>
            <a:off x="5353050" y="406400"/>
            <a:ext cx="1485900" cy="1485900"/>
          </a:xfrm>
          <a:custGeom>
            <a:avLst/>
            <a:gdLst>
              <a:gd name="connsiteX0" fmla="*/ 1079500 w 2159000"/>
              <a:gd name="connsiteY0" fmla="*/ 0 h 2159000"/>
              <a:gd name="connsiteX1" fmla="*/ 2159000 w 2159000"/>
              <a:gd name="connsiteY1" fmla="*/ 1079500 h 2159000"/>
              <a:gd name="connsiteX2" fmla="*/ 1079500 w 2159000"/>
              <a:gd name="connsiteY2" fmla="*/ 2159000 h 2159000"/>
              <a:gd name="connsiteX3" fmla="*/ 0 w 2159000"/>
              <a:gd name="connsiteY3" fmla="*/ 1079500 h 2159000"/>
              <a:gd name="connsiteX4" fmla="*/ 1079500 w 2159000"/>
              <a:gd name="connsiteY4" fmla="*/ 0 h 2159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9000" h="2159000">
                <a:moveTo>
                  <a:pt x="1079500" y="0"/>
                </a:moveTo>
                <a:cubicBezTo>
                  <a:pt x="1675691" y="0"/>
                  <a:pt x="2159000" y="483309"/>
                  <a:pt x="2159000" y="1079500"/>
                </a:cubicBezTo>
                <a:cubicBezTo>
                  <a:pt x="2159000" y="1675691"/>
                  <a:pt x="1675691" y="2159000"/>
                  <a:pt x="1079500" y="2159000"/>
                </a:cubicBezTo>
                <a:cubicBezTo>
                  <a:pt x="483309" y="2159000"/>
                  <a:pt x="0" y="1675691"/>
                  <a:pt x="0" y="1079500"/>
                </a:cubicBezTo>
                <a:cubicBezTo>
                  <a:pt x="0" y="483309"/>
                  <a:pt x="483309" y="0"/>
                  <a:pt x="1079500" y="0"/>
                </a:cubicBezTo>
                <a:close/>
              </a:path>
            </a:pathLst>
          </a:custGeom>
        </p:spPr>
        <p:txBody>
          <a:bodyPr wrap="square">
            <a:noAutofit/>
          </a:bodyPr>
          <a:lstStyle/>
          <a:p>
            <a:endParaRPr lang="zh-CN" altLang="en-US" dirty="0"/>
          </a:p>
        </p:txBody>
      </p:sp>
      <p:sp>
        <p:nvSpPr>
          <p:cNvPr id="6" name="图片占位符 5"/>
          <p:cNvSpPr>
            <a:spLocks noGrp="1"/>
          </p:cNvSpPr>
          <p:nvPr>
            <p:ph type="pic" sz="quarter" idx="12"/>
          </p:nvPr>
        </p:nvSpPr>
        <p:spPr>
          <a:xfrm>
            <a:off x="2527300" y="2133600"/>
            <a:ext cx="1485900" cy="1485900"/>
          </a:xfrm>
          <a:custGeom>
            <a:avLst/>
            <a:gdLst>
              <a:gd name="connsiteX0" fmla="*/ 1079500 w 2159000"/>
              <a:gd name="connsiteY0" fmla="*/ 0 h 2159000"/>
              <a:gd name="connsiteX1" fmla="*/ 2159000 w 2159000"/>
              <a:gd name="connsiteY1" fmla="*/ 1079500 h 2159000"/>
              <a:gd name="connsiteX2" fmla="*/ 1079500 w 2159000"/>
              <a:gd name="connsiteY2" fmla="*/ 2159000 h 2159000"/>
              <a:gd name="connsiteX3" fmla="*/ 0 w 2159000"/>
              <a:gd name="connsiteY3" fmla="*/ 1079500 h 2159000"/>
              <a:gd name="connsiteX4" fmla="*/ 1079500 w 2159000"/>
              <a:gd name="connsiteY4" fmla="*/ 0 h 2159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9000" h="2159000">
                <a:moveTo>
                  <a:pt x="1079500" y="0"/>
                </a:moveTo>
                <a:cubicBezTo>
                  <a:pt x="1675691" y="0"/>
                  <a:pt x="2159000" y="483309"/>
                  <a:pt x="2159000" y="1079500"/>
                </a:cubicBezTo>
                <a:cubicBezTo>
                  <a:pt x="2159000" y="1675691"/>
                  <a:pt x="1675691" y="2159000"/>
                  <a:pt x="1079500" y="2159000"/>
                </a:cubicBezTo>
                <a:cubicBezTo>
                  <a:pt x="483309" y="2159000"/>
                  <a:pt x="0" y="1675691"/>
                  <a:pt x="0" y="1079500"/>
                </a:cubicBezTo>
                <a:cubicBezTo>
                  <a:pt x="0" y="483309"/>
                  <a:pt x="483309" y="0"/>
                  <a:pt x="1079500" y="0"/>
                </a:cubicBezTo>
                <a:close/>
              </a:path>
            </a:pathLst>
          </a:custGeom>
        </p:spPr>
        <p:txBody>
          <a:bodyPr wrap="square">
            <a:noAutofit/>
          </a:bodyPr>
          <a:lstStyle/>
          <a:p>
            <a:endParaRPr lang="zh-CN" altLang="en-US" dirty="0"/>
          </a:p>
        </p:txBody>
      </p:sp>
      <p:sp>
        <p:nvSpPr>
          <p:cNvPr id="7" name="图片占位符 6"/>
          <p:cNvSpPr>
            <a:spLocks noGrp="1"/>
          </p:cNvSpPr>
          <p:nvPr>
            <p:ph type="pic" sz="quarter" idx="13"/>
          </p:nvPr>
        </p:nvSpPr>
        <p:spPr>
          <a:xfrm>
            <a:off x="7200900" y="2133600"/>
            <a:ext cx="1485900" cy="1485900"/>
          </a:xfrm>
          <a:custGeom>
            <a:avLst/>
            <a:gdLst>
              <a:gd name="connsiteX0" fmla="*/ 1079500 w 2159000"/>
              <a:gd name="connsiteY0" fmla="*/ 0 h 2159000"/>
              <a:gd name="connsiteX1" fmla="*/ 2159000 w 2159000"/>
              <a:gd name="connsiteY1" fmla="*/ 1079500 h 2159000"/>
              <a:gd name="connsiteX2" fmla="*/ 1079500 w 2159000"/>
              <a:gd name="connsiteY2" fmla="*/ 2159000 h 2159000"/>
              <a:gd name="connsiteX3" fmla="*/ 0 w 2159000"/>
              <a:gd name="connsiteY3" fmla="*/ 1079500 h 2159000"/>
              <a:gd name="connsiteX4" fmla="*/ 1079500 w 2159000"/>
              <a:gd name="connsiteY4" fmla="*/ 0 h 2159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9000" h="2159000">
                <a:moveTo>
                  <a:pt x="1079500" y="0"/>
                </a:moveTo>
                <a:cubicBezTo>
                  <a:pt x="1675691" y="0"/>
                  <a:pt x="2159000" y="483309"/>
                  <a:pt x="2159000" y="1079500"/>
                </a:cubicBezTo>
                <a:cubicBezTo>
                  <a:pt x="2159000" y="1675691"/>
                  <a:pt x="1675691" y="2159000"/>
                  <a:pt x="1079500" y="2159000"/>
                </a:cubicBezTo>
                <a:cubicBezTo>
                  <a:pt x="483309" y="2159000"/>
                  <a:pt x="0" y="1675691"/>
                  <a:pt x="0" y="1079500"/>
                </a:cubicBezTo>
                <a:cubicBezTo>
                  <a:pt x="0" y="483309"/>
                  <a:pt x="483309" y="0"/>
                  <a:pt x="1079500" y="0"/>
                </a:cubicBezTo>
                <a:close/>
              </a:path>
            </a:pathLst>
          </a:custGeom>
        </p:spPr>
        <p:txBody>
          <a:bodyPr wrap="square">
            <a:noAutofit/>
          </a:bodyPr>
          <a:lstStyle/>
          <a:p>
            <a:endParaRPr lang="zh-CN" altLang="en-US" dirty="0"/>
          </a:p>
        </p:txBody>
      </p:sp>
      <p:sp>
        <p:nvSpPr>
          <p:cNvPr id="8" name="图片占位符 7"/>
          <p:cNvSpPr>
            <a:spLocks noGrp="1"/>
          </p:cNvSpPr>
          <p:nvPr>
            <p:ph type="pic" sz="quarter" idx="14"/>
          </p:nvPr>
        </p:nvSpPr>
        <p:spPr>
          <a:xfrm>
            <a:off x="7607300" y="4013200"/>
            <a:ext cx="1485900" cy="1485900"/>
          </a:xfrm>
          <a:custGeom>
            <a:avLst/>
            <a:gdLst>
              <a:gd name="connsiteX0" fmla="*/ 1079500 w 2159000"/>
              <a:gd name="connsiteY0" fmla="*/ 0 h 2159000"/>
              <a:gd name="connsiteX1" fmla="*/ 2159000 w 2159000"/>
              <a:gd name="connsiteY1" fmla="*/ 1079500 h 2159000"/>
              <a:gd name="connsiteX2" fmla="*/ 1079500 w 2159000"/>
              <a:gd name="connsiteY2" fmla="*/ 2159000 h 2159000"/>
              <a:gd name="connsiteX3" fmla="*/ 0 w 2159000"/>
              <a:gd name="connsiteY3" fmla="*/ 1079500 h 2159000"/>
              <a:gd name="connsiteX4" fmla="*/ 1079500 w 2159000"/>
              <a:gd name="connsiteY4" fmla="*/ 0 h 2159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9000" h="2159000">
                <a:moveTo>
                  <a:pt x="1079500" y="0"/>
                </a:moveTo>
                <a:cubicBezTo>
                  <a:pt x="1675691" y="0"/>
                  <a:pt x="2159000" y="483309"/>
                  <a:pt x="2159000" y="1079500"/>
                </a:cubicBezTo>
                <a:cubicBezTo>
                  <a:pt x="2159000" y="1675691"/>
                  <a:pt x="1675691" y="2159000"/>
                  <a:pt x="1079500" y="2159000"/>
                </a:cubicBezTo>
                <a:cubicBezTo>
                  <a:pt x="483309" y="2159000"/>
                  <a:pt x="0" y="1675691"/>
                  <a:pt x="0" y="1079500"/>
                </a:cubicBezTo>
                <a:cubicBezTo>
                  <a:pt x="0" y="483309"/>
                  <a:pt x="483309" y="0"/>
                  <a:pt x="1079500" y="0"/>
                </a:cubicBezTo>
                <a:close/>
              </a:path>
            </a:pathLst>
          </a:custGeom>
        </p:spPr>
        <p:txBody>
          <a:bodyPr wrap="square">
            <a:noAutofit/>
          </a:bodyPr>
          <a:lstStyle/>
          <a:p>
            <a:endParaRPr lang="zh-CN" altLang="en-US" dirty="0"/>
          </a:p>
        </p:txBody>
      </p:sp>
      <p:sp>
        <p:nvSpPr>
          <p:cNvPr id="9" name="图片占位符 8"/>
          <p:cNvSpPr>
            <a:spLocks noGrp="1"/>
          </p:cNvSpPr>
          <p:nvPr>
            <p:ph type="pic" sz="quarter" idx="15"/>
          </p:nvPr>
        </p:nvSpPr>
        <p:spPr>
          <a:xfrm>
            <a:off x="4356100" y="4013200"/>
            <a:ext cx="1485900" cy="1485900"/>
          </a:xfrm>
          <a:custGeom>
            <a:avLst/>
            <a:gdLst>
              <a:gd name="connsiteX0" fmla="*/ 1079500 w 2159000"/>
              <a:gd name="connsiteY0" fmla="*/ 0 h 2159000"/>
              <a:gd name="connsiteX1" fmla="*/ 2159000 w 2159000"/>
              <a:gd name="connsiteY1" fmla="*/ 1079500 h 2159000"/>
              <a:gd name="connsiteX2" fmla="*/ 1079500 w 2159000"/>
              <a:gd name="connsiteY2" fmla="*/ 2159000 h 2159000"/>
              <a:gd name="connsiteX3" fmla="*/ 0 w 2159000"/>
              <a:gd name="connsiteY3" fmla="*/ 1079500 h 2159000"/>
              <a:gd name="connsiteX4" fmla="*/ 1079500 w 2159000"/>
              <a:gd name="connsiteY4" fmla="*/ 0 h 2159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9000" h="2159000">
                <a:moveTo>
                  <a:pt x="1079500" y="0"/>
                </a:moveTo>
                <a:cubicBezTo>
                  <a:pt x="1675691" y="0"/>
                  <a:pt x="2159000" y="483309"/>
                  <a:pt x="2159000" y="1079500"/>
                </a:cubicBezTo>
                <a:cubicBezTo>
                  <a:pt x="2159000" y="1675691"/>
                  <a:pt x="1675691" y="2159000"/>
                  <a:pt x="1079500" y="2159000"/>
                </a:cubicBezTo>
                <a:cubicBezTo>
                  <a:pt x="483309" y="2159000"/>
                  <a:pt x="0" y="1675691"/>
                  <a:pt x="0" y="1079500"/>
                </a:cubicBezTo>
                <a:cubicBezTo>
                  <a:pt x="0" y="483309"/>
                  <a:pt x="483309" y="0"/>
                  <a:pt x="1079500" y="0"/>
                </a:cubicBezTo>
                <a:close/>
              </a:path>
            </a:pathLst>
          </a:custGeom>
        </p:spPr>
        <p:txBody>
          <a:bodyPr wrap="square">
            <a:noAutofit/>
          </a:bodyPr>
          <a:lstStyle/>
          <a:p>
            <a:endParaRPr lang="zh-CN" altLang="en-US" dirty="0"/>
          </a:p>
        </p:txBody>
      </p:sp>
      <p:sp>
        <p:nvSpPr>
          <p:cNvPr id="14" name="图片占位符 13"/>
          <p:cNvSpPr>
            <a:spLocks noGrp="1"/>
          </p:cNvSpPr>
          <p:nvPr>
            <p:ph type="pic" sz="quarter" idx="16"/>
          </p:nvPr>
        </p:nvSpPr>
        <p:spPr>
          <a:xfrm>
            <a:off x="812800" y="4013200"/>
            <a:ext cx="1485900" cy="1485900"/>
          </a:xfrm>
          <a:custGeom>
            <a:avLst/>
            <a:gdLst>
              <a:gd name="connsiteX0" fmla="*/ 1079500 w 2159000"/>
              <a:gd name="connsiteY0" fmla="*/ 0 h 2159000"/>
              <a:gd name="connsiteX1" fmla="*/ 2159000 w 2159000"/>
              <a:gd name="connsiteY1" fmla="*/ 1079500 h 2159000"/>
              <a:gd name="connsiteX2" fmla="*/ 1079500 w 2159000"/>
              <a:gd name="connsiteY2" fmla="*/ 2159000 h 2159000"/>
              <a:gd name="connsiteX3" fmla="*/ 0 w 2159000"/>
              <a:gd name="connsiteY3" fmla="*/ 1079500 h 2159000"/>
              <a:gd name="connsiteX4" fmla="*/ 1079500 w 2159000"/>
              <a:gd name="connsiteY4" fmla="*/ 0 h 2159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9000" h="2159000">
                <a:moveTo>
                  <a:pt x="1079500" y="0"/>
                </a:moveTo>
                <a:cubicBezTo>
                  <a:pt x="1675691" y="0"/>
                  <a:pt x="2159000" y="483309"/>
                  <a:pt x="2159000" y="1079500"/>
                </a:cubicBezTo>
                <a:cubicBezTo>
                  <a:pt x="2159000" y="1675691"/>
                  <a:pt x="1675691" y="2159000"/>
                  <a:pt x="1079500" y="2159000"/>
                </a:cubicBezTo>
                <a:cubicBezTo>
                  <a:pt x="483309" y="2159000"/>
                  <a:pt x="0" y="1675691"/>
                  <a:pt x="0" y="1079500"/>
                </a:cubicBezTo>
                <a:cubicBezTo>
                  <a:pt x="0" y="483309"/>
                  <a:pt x="483309" y="0"/>
                  <a:pt x="1079500" y="0"/>
                </a:cubicBezTo>
                <a:close/>
              </a:path>
            </a:pathLst>
          </a:custGeom>
        </p:spPr>
        <p:txBody>
          <a:bodyPr wrap="square">
            <a:noAutofit/>
          </a:bodyPr>
          <a:lstStyle/>
          <a:p>
            <a:endParaRPr lang="zh-CN" altLang="en-US" dirty="0"/>
          </a:p>
        </p:txBody>
      </p:sp>
    </p:spTree>
    <p:extLst>
      <p:ext uri="{BB962C8B-B14F-4D97-AF65-F5344CB8AC3E}">
        <p14:creationId xmlns:p14="http://schemas.microsoft.com/office/powerpoint/2010/main" val="9061537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空白">
    <p:spTree>
      <p:nvGrpSpPr>
        <p:cNvPr id="1" name=""/>
        <p:cNvGrpSpPr/>
        <p:nvPr/>
      </p:nvGrpSpPr>
      <p:grpSpPr>
        <a:xfrm>
          <a:off x="0" y="0"/>
          <a:ext cx="0" cy="0"/>
          <a:chOff x="0" y="0"/>
          <a:chExt cx="0" cy="0"/>
        </a:xfrm>
      </p:grpSpPr>
      <p:sp>
        <p:nvSpPr>
          <p:cNvPr id="5" name="图片占位符 4"/>
          <p:cNvSpPr>
            <a:spLocks noGrp="1"/>
          </p:cNvSpPr>
          <p:nvPr>
            <p:ph type="pic" sz="quarter" idx="14"/>
          </p:nvPr>
        </p:nvSpPr>
        <p:spPr>
          <a:xfrm>
            <a:off x="4642874" y="1187450"/>
            <a:ext cx="3637526" cy="3637526"/>
          </a:xfrm>
          <a:custGeom>
            <a:avLst/>
            <a:gdLst>
              <a:gd name="connsiteX0" fmla="*/ 1568450 w 3136900"/>
              <a:gd name="connsiteY0" fmla="*/ 0 h 3136900"/>
              <a:gd name="connsiteX1" fmla="*/ 3136900 w 3136900"/>
              <a:gd name="connsiteY1" fmla="*/ 1568450 h 3136900"/>
              <a:gd name="connsiteX2" fmla="*/ 1568450 w 3136900"/>
              <a:gd name="connsiteY2" fmla="*/ 3136900 h 3136900"/>
              <a:gd name="connsiteX3" fmla="*/ 0 w 3136900"/>
              <a:gd name="connsiteY3" fmla="*/ 1568450 h 3136900"/>
              <a:gd name="connsiteX4" fmla="*/ 1568450 w 3136900"/>
              <a:gd name="connsiteY4" fmla="*/ 0 h 3136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6900" h="3136900">
                <a:moveTo>
                  <a:pt x="1568450" y="0"/>
                </a:moveTo>
                <a:cubicBezTo>
                  <a:pt x="2434681" y="0"/>
                  <a:pt x="3136900" y="702219"/>
                  <a:pt x="3136900" y="1568450"/>
                </a:cubicBezTo>
                <a:cubicBezTo>
                  <a:pt x="3136900" y="2434681"/>
                  <a:pt x="2434681" y="3136900"/>
                  <a:pt x="1568450" y="3136900"/>
                </a:cubicBezTo>
                <a:cubicBezTo>
                  <a:pt x="702219" y="3136900"/>
                  <a:pt x="0" y="2434681"/>
                  <a:pt x="0" y="1568450"/>
                </a:cubicBezTo>
                <a:cubicBezTo>
                  <a:pt x="0" y="702219"/>
                  <a:pt x="702219" y="0"/>
                  <a:pt x="1568450" y="0"/>
                </a:cubicBezTo>
                <a:close/>
              </a:path>
            </a:pathLst>
          </a:custGeom>
        </p:spPr>
        <p:txBody>
          <a:bodyPr wrap="square">
            <a:noAutofit/>
          </a:bodyPr>
          <a:lstStyle/>
          <a:p>
            <a:endParaRPr lang="zh-CN" altLang="en-US"/>
          </a:p>
        </p:txBody>
      </p:sp>
      <p:sp>
        <p:nvSpPr>
          <p:cNvPr id="6" name="图片占位符 5"/>
          <p:cNvSpPr>
            <a:spLocks noGrp="1"/>
          </p:cNvSpPr>
          <p:nvPr>
            <p:ph type="pic" sz="quarter" idx="15"/>
          </p:nvPr>
        </p:nvSpPr>
        <p:spPr>
          <a:xfrm>
            <a:off x="8681474" y="1187450"/>
            <a:ext cx="3637526" cy="3637526"/>
          </a:xfrm>
          <a:custGeom>
            <a:avLst/>
            <a:gdLst>
              <a:gd name="connsiteX0" fmla="*/ 1568450 w 3136900"/>
              <a:gd name="connsiteY0" fmla="*/ 0 h 3136900"/>
              <a:gd name="connsiteX1" fmla="*/ 3136900 w 3136900"/>
              <a:gd name="connsiteY1" fmla="*/ 1568450 h 3136900"/>
              <a:gd name="connsiteX2" fmla="*/ 1568450 w 3136900"/>
              <a:gd name="connsiteY2" fmla="*/ 3136900 h 3136900"/>
              <a:gd name="connsiteX3" fmla="*/ 0 w 3136900"/>
              <a:gd name="connsiteY3" fmla="*/ 1568450 h 3136900"/>
              <a:gd name="connsiteX4" fmla="*/ 1568450 w 3136900"/>
              <a:gd name="connsiteY4" fmla="*/ 0 h 3136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6900" h="3136900">
                <a:moveTo>
                  <a:pt x="1568450" y="0"/>
                </a:moveTo>
                <a:cubicBezTo>
                  <a:pt x="2434681" y="0"/>
                  <a:pt x="3136900" y="702219"/>
                  <a:pt x="3136900" y="1568450"/>
                </a:cubicBezTo>
                <a:cubicBezTo>
                  <a:pt x="3136900" y="2434681"/>
                  <a:pt x="2434681" y="3136900"/>
                  <a:pt x="1568450" y="3136900"/>
                </a:cubicBezTo>
                <a:cubicBezTo>
                  <a:pt x="702219" y="3136900"/>
                  <a:pt x="0" y="2434681"/>
                  <a:pt x="0" y="1568450"/>
                </a:cubicBezTo>
                <a:cubicBezTo>
                  <a:pt x="0" y="702219"/>
                  <a:pt x="702219" y="0"/>
                  <a:pt x="1568450" y="0"/>
                </a:cubicBezTo>
                <a:close/>
              </a:path>
            </a:pathLst>
          </a:custGeom>
        </p:spPr>
        <p:txBody>
          <a:bodyPr wrap="square">
            <a:noAutofit/>
          </a:bodyPr>
          <a:lstStyle/>
          <a:p>
            <a:endParaRPr lang="zh-CN" altLang="en-US"/>
          </a:p>
        </p:txBody>
      </p:sp>
    </p:spTree>
    <p:extLst>
      <p:ext uri="{BB962C8B-B14F-4D97-AF65-F5344CB8AC3E}">
        <p14:creationId xmlns:p14="http://schemas.microsoft.com/office/powerpoint/2010/main" val="2816142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252A2F-2658-FDAC-A166-85F4448D50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410383C-678B-A69F-5A61-76E12062BB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1F700C-DC75-62F5-A7F0-7B95F553CD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E1AC207-6970-B04B-8792-28D554F87D8E}" type="datetimeFigureOut">
              <a:rPr lang="en-US" smtClean="0"/>
              <a:t>2/24/25</a:t>
            </a:fld>
            <a:endParaRPr lang="en-US"/>
          </a:p>
        </p:txBody>
      </p:sp>
      <p:sp>
        <p:nvSpPr>
          <p:cNvPr id="5" name="Footer Placeholder 4">
            <a:extLst>
              <a:ext uri="{FF2B5EF4-FFF2-40B4-BE49-F238E27FC236}">
                <a16:creationId xmlns:a16="http://schemas.microsoft.com/office/drawing/2014/main" id="{94C93435-1690-4411-9C61-2107AC7274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A068E88-A67E-07DE-D70B-0938A70B52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DDF28C-17E0-3E41-AF05-846E6F1906F8}" type="slidenum">
              <a:rPr lang="en-US" smtClean="0"/>
              <a:t>‹#›</a:t>
            </a:fld>
            <a:endParaRPr lang="en-US"/>
          </a:p>
        </p:txBody>
      </p:sp>
    </p:spTree>
    <p:extLst>
      <p:ext uri="{BB962C8B-B14F-4D97-AF65-F5344CB8AC3E}">
        <p14:creationId xmlns:p14="http://schemas.microsoft.com/office/powerpoint/2010/main" val="33171875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5.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5.jpeg"/><Relationship Id="rId7" Type="http://schemas.openxmlformats.org/officeDocument/2006/relationships/diagramColors" Target="../diagrams/colors1.xml"/><Relationship Id="rId2" Type="http://schemas.openxmlformats.org/officeDocument/2006/relationships/notesSlide" Target="../notesSlides/notesSlide15.xml"/><Relationship Id="rId1" Type="http://schemas.openxmlformats.org/officeDocument/2006/relationships/slideLayout" Target="../slideLayouts/slideLayout1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任意多边形: 形状 49"/>
          <p:cNvSpPr/>
          <p:nvPr/>
        </p:nvSpPr>
        <p:spPr>
          <a:xfrm rot="10800000" flipV="1">
            <a:off x="0" y="4622062"/>
            <a:ext cx="2689606" cy="2235937"/>
          </a:xfrm>
          <a:custGeom>
            <a:avLst/>
            <a:gdLst>
              <a:gd name="connsiteX0" fmla="*/ 1057757 w 2689606"/>
              <a:gd name="connsiteY0" fmla="*/ 0 h 2235937"/>
              <a:gd name="connsiteX1" fmla="*/ 1037188 w 2689606"/>
              <a:gd name="connsiteY1" fmla="*/ 89124 h 2235937"/>
              <a:gd name="connsiteX2" fmla="*/ 18047 w 2689606"/>
              <a:gd name="connsiteY2" fmla="*/ 2212972 h 2235937"/>
              <a:gd name="connsiteX3" fmla="*/ 0 w 2689606"/>
              <a:gd name="connsiteY3" fmla="*/ 2235937 h 2235937"/>
              <a:gd name="connsiteX4" fmla="*/ 2689606 w 2689606"/>
              <a:gd name="connsiteY4" fmla="*/ 2235937 h 2235937"/>
              <a:gd name="connsiteX5" fmla="*/ 2689606 w 2689606"/>
              <a:gd name="connsiteY5" fmla="*/ 917915 h 223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89606" h="2235937">
                <a:moveTo>
                  <a:pt x="1057757" y="0"/>
                </a:moveTo>
                <a:lnTo>
                  <a:pt x="1037188" y="89124"/>
                </a:lnTo>
                <a:cubicBezTo>
                  <a:pt x="836731" y="868237"/>
                  <a:pt x="486122" y="1587081"/>
                  <a:pt x="18047" y="2212972"/>
                </a:cubicBezTo>
                <a:lnTo>
                  <a:pt x="0" y="2235937"/>
                </a:lnTo>
                <a:lnTo>
                  <a:pt x="2689606" y="2235937"/>
                </a:lnTo>
                <a:lnTo>
                  <a:pt x="2689606" y="917915"/>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8" name="任意多边形: 形状 47"/>
          <p:cNvSpPr/>
          <p:nvPr/>
        </p:nvSpPr>
        <p:spPr>
          <a:xfrm rot="10800000" flipH="1">
            <a:off x="-1" y="-1"/>
            <a:ext cx="2360158" cy="5539979"/>
          </a:xfrm>
          <a:custGeom>
            <a:avLst/>
            <a:gdLst>
              <a:gd name="connsiteX0" fmla="*/ 0 w 2360158"/>
              <a:gd name="connsiteY0" fmla="*/ 5539979 h 5539979"/>
              <a:gd name="connsiteX1" fmla="*/ 2360158 w 2360158"/>
              <a:gd name="connsiteY1" fmla="*/ 5539979 h 5539979"/>
              <a:gd name="connsiteX2" fmla="*/ 2343039 w 2360158"/>
              <a:gd name="connsiteY2" fmla="*/ 5513276 h 5539979"/>
              <a:gd name="connsiteX3" fmla="*/ 1460500 w 2360158"/>
              <a:gd name="connsiteY3" fmla="*/ 2352278 h 5539979"/>
              <a:gd name="connsiteX4" fmla="*/ 1584349 w 2360158"/>
              <a:gd name="connsiteY4" fmla="*/ 1123721 h 5539979"/>
              <a:gd name="connsiteX5" fmla="*/ 1631849 w 2360158"/>
              <a:gd name="connsiteY5" fmla="*/ 917915 h 5539979"/>
              <a:gd name="connsiteX6" fmla="*/ 0 w 2360158"/>
              <a:gd name="connsiteY6" fmla="*/ 0 h 553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0158" h="5539979">
                <a:moveTo>
                  <a:pt x="0" y="5539979"/>
                </a:moveTo>
                <a:lnTo>
                  <a:pt x="2360158" y="5539979"/>
                </a:lnTo>
                <a:lnTo>
                  <a:pt x="2343039" y="5513276"/>
                </a:lnTo>
                <a:cubicBezTo>
                  <a:pt x="1783003" y="4591579"/>
                  <a:pt x="1460500" y="3509591"/>
                  <a:pt x="1460500" y="2352278"/>
                </a:cubicBezTo>
                <a:cubicBezTo>
                  <a:pt x="1460500" y="1931437"/>
                  <a:pt x="1503145" y="1520556"/>
                  <a:pt x="1584349" y="1123721"/>
                </a:cubicBezTo>
                <a:lnTo>
                  <a:pt x="1631849" y="917915"/>
                </a:lnTo>
                <a:lnTo>
                  <a:pt x="0" y="0"/>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51" name="文本框 50"/>
          <p:cNvSpPr txBox="1"/>
          <p:nvPr/>
        </p:nvSpPr>
        <p:spPr>
          <a:xfrm>
            <a:off x="2332673" y="1162869"/>
            <a:ext cx="3736340" cy="2323713"/>
          </a:xfrm>
          <a:prstGeom prst="rect">
            <a:avLst/>
          </a:prstGeom>
          <a:noFill/>
        </p:spPr>
        <p:txBody>
          <a:bodyPr wrap="square" rtlCol="0">
            <a:spAutoFit/>
          </a:bodyPr>
          <a:lstStyle/>
          <a:p>
            <a:pPr algn="ctr"/>
            <a:r>
              <a:rPr lang="en-US" altLang="zh-CN" sz="2900" b="1" dirty="0">
                <a:effectLst>
                  <a:outerShdw blurRad="38100" dist="38100" dir="2700000" algn="tl">
                    <a:srgbClr val="000000">
                      <a:alpha val="43137"/>
                    </a:srgbClr>
                  </a:outerShdw>
                </a:effectLst>
                <a:latin typeface="Times New Roman" panose="02020603050405020304" charset="0"/>
                <a:cs typeface="Times New Roman" panose="02020603050405020304" charset="0"/>
              </a:rPr>
              <a:t>Staff Shortage Issue at the UK Hospitality </a:t>
            </a:r>
          </a:p>
          <a:p>
            <a:pPr algn="ctr"/>
            <a:r>
              <a:rPr lang="en-US" altLang="zh-CN" sz="2900" b="1" dirty="0">
                <a:effectLst>
                  <a:outerShdw blurRad="38100" dist="38100" dir="2700000" algn="tl">
                    <a:srgbClr val="000000">
                      <a:alpha val="43137"/>
                    </a:srgbClr>
                  </a:outerShdw>
                </a:effectLst>
                <a:latin typeface="Times New Roman" panose="02020603050405020304" charset="0"/>
                <a:cs typeface="Times New Roman" panose="02020603050405020304" charset="0"/>
              </a:rPr>
              <a:t>Industry with Specific Focus on IHG Hotels UK</a:t>
            </a:r>
          </a:p>
        </p:txBody>
      </p:sp>
      <p:sp>
        <p:nvSpPr>
          <p:cNvPr id="52" name="文本框 51"/>
          <p:cNvSpPr txBox="1"/>
          <p:nvPr/>
        </p:nvSpPr>
        <p:spPr>
          <a:xfrm>
            <a:off x="2360157" y="4190700"/>
            <a:ext cx="4074657" cy="613117"/>
          </a:xfrm>
          <a:prstGeom prst="rect">
            <a:avLst/>
          </a:prstGeom>
          <a:noFill/>
        </p:spPr>
        <p:txBody>
          <a:bodyPr wrap="square" rtlCol="0">
            <a:spAutoFit/>
          </a:bodyPr>
          <a:lstStyle/>
          <a:p>
            <a:pPr>
              <a:lnSpc>
                <a:spcPct val="150000"/>
              </a:lnSpc>
            </a:pPr>
            <a:r>
              <a:rPr lang="en-US" altLang="zh-CN" sz="1200" dirty="0">
                <a:ln/>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Student </a:t>
            </a:r>
            <a:r>
              <a:rPr lang="en-US" altLang="zh-CN" sz="1200" dirty="0" err="1">
                <a:ln/>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Name:Alex</a:t>
            </a:r>
            <a:r>
              <a:rPr lang="en-US" altLang="zh-CN" sz="1200" dirty="0">
                <a:ln/>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 Bradea</a:t>
            </a:r>
          </a:p>
          <a:p>
            <a:pPr>
              <a:lnSpc>
                <a:spcPct val="150000"/>
              </a:lnSpc>
            </a:pPr>
            <a:r>
              <a:rPr lang="en-US" altLang="zh-CN" sz="1200" dirty="0">
                <a:ln/>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Student </a:t>
            </a:r>
            <a:r>
              <a:rPr lang="en-US" altLang="zh-CN" sz="1200">
                <a:ln/>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ID:2125160</a:t>
            </a:r>
            <a:endParaRPr lang="en-US" altLang="zh-CN" sz="1200" dirty="0">
              <a:ln/>
              <a:solidFill>
                <a:schemeClr val="tx1"/>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endParaRPr>
          </a:p>
        </p:txBody>
      </p:sp>
      <p:sp>
        <p:nvSpPr>
          <p:cNvPr id="65" name="矩形 64"/>
          <p:cNvSpPr/>
          <p:nvPr/>
        </p:nvSpPr>
        <p:spPr>
          <a:xfrm>
            <a:off x="2489200" y="3892469"/>
            <a:ext cx="3213100" cy="82550"/>
          </a:xfrm>
          <a:prstGeom prst="rec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3" name="Picture Placeholder 2" descr="Skills-shortage-blog"/>
          <p:cNvPicPr>
            <a:picLocks noGrp="1" noChangeAspect="1"/>
          </p:cNvPicPr>
          <p:nvPr>
            <p:ph type="pic" sz="quarter" idx="10"/>
          </p:nvPr>
        </p:nvPicPr>
        <p:blipFill>
          <a:blip r:embed="rId2">
            <a:alphaModFix amt="80000"/>
          </a:blip>
          <a:stretch>
            <a:fillRect/>
          </a:stretch>
        </p:blipFill>
        <p:spPr>
          <a:xfrm>
            <a:off x="6435725" y="635"/>
            <a:ext cx="5756275" cy="6856730"/>
          </a:xfrm>
          <a:prstGeom prst="rect">
            <a:avLst/>
          </a:prstGeom>
          <a:effectLst>
            <a:softEdge rad="31750"/>
          </a:effectLst>
        </p:spPr>
      </p:pic>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
          <p:cNvSpPr txBox="1"/>
          <p:nvPr/>
        </p:nvSpPr>
        <p:spPr>
          <a:xfrm>
            <a:off x="6781798" y="1676400"/>
            <a:ext cx="4953000" cy="121615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kern="1200" dirty="0">
                <a:solidFill>
                  <a:schemeClr val="tx1"/>
                </a:solidFill>
                <a:latin typeface="Times New Roman" panose="02020603050405020304" pitchFamily="18" charset="0"/>
                <a:ea typeface="+mj-ea"/>
                <a:cs typeface="Times New Roman" panose="02020603050405020304" pitchFamily="18" charset="0"/>
              </a:rPr>
              <a:t>Table of Contents</a:t>
            </a:r>
          </a:p>
        </p:txBody>
      </p:sp>
      <p:pic>
        <p:nvPicPr>
          <p:cNvPr id="1027" name="Picture 3" descr="10 Verbs that are contronyms">
            <a:extLst>
              <a:ext uri="{FF2B5EF4-FFF2-40B4-BE49-F238E27FC236}">
                <a16:creationId xmlns:a16="http://schemas.microsoft.com/office/drawing/2014/main" id="{14A1E55B-92ED-8A9E-E5FF-6DA8574F39D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14399" y="2171202"/>
            <a:ext cx="4724400" cy="2515589"/>
          </a:xfrm>
          <a:prstGeom prst="rect">
            <a:avLst/>
          </a:prstGeom>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B773DEB2-91EE-FDAA-31D2-FBCCD706A89E}"/>
              </a:ext>
            </a:extLst>
          </p:cNvPr>
          <p:cNvSpPr>
            <a:spLocks noChangeArrowheads="1"/>
          </p:cNvSpPr>
          <p:nvPr/>
        </p:nvSpPr>
        <p:spPr bwMode="auto">
          <a:xfrm>
            <a:off x="6781798" y="2359155"/>
            <a:ext cx="4953000" cy="17525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3: Introduction</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4: Literature Review</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5: Contd.</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6: Contd.</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7: Contd.</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8: Method</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9: Theme Impact Analysis</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10: Contd.</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11: Contd.</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12: Contd.</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13: Contd.</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14: Conclusion</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15: Recommendations</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16: Contd.</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17: Contd.</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18: References</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r>
              <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rPr>
              <a:t>Slide 19: Thank You</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tab pos="5937250" algn="r"/>
              </a:tabLst>
            </a:pPr>
            <a:endParaRPr kumimoji="0" lang="en-US" altLang="en-US" sz="1050" b="0" i="0" u="none" strike="noStrike" cap="none" normalizeH="0" baseline="0" dirty="0">
              <a:ln>
                <a:noFill/>
              </a:ln>
              <a:solidFill>
                <a:schemeClr val="tx1">
                  <a:alpha val="55000"/>
                </a:schemeClr>
              </a:solidFill>
              <a:effectLst/>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a:blip r:embed="rId3"/>
          <a:srcRect l="18719" r="22061" b="-1"/>
          <a:stretch/>
        </p:blipFill>
        <p:spPr>
          <a:xfrm>
            <a:off x="1" y="10"/>
            <a:ext cx="9669642" cy="6857990"/>
          </a:xfrm>
          <a:prstGeom prst="rect">
            <a:avLst/>
          </a:prstGeom>
        </p:spPr>
      </p:pic>
      <p:sp>
        <p:nvSpPr>
          <p:cNvPr id="28" name="文本框 9"/>
          <p:cNvSpPr txBox="1"/>
          <p:nvPr/>
        </p:nvSpPr>
        <p:spPr>
          <a:xfrm>
            <a:off x="753161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altLang="en-US" sz="4000" b="1" dirty="0">
                <a:latin typeface="Times New Roman" panose="02020603050405020304" pitchFamily="18" charset="0"/>
                <a:ea typeface="+mj-ea"/>
                <a:cs typeface="Times New Roman" panose="02020603050405020304" pitchFamily="18" charset="0"/>
              </a:rPr>
              <a:t>Introduction </a:t>
            </a:r>
          </a:p>
        </p:txBody>
      </p:sp>
      <p:sp>
        <p:nvSpPr>
          <p:cNvPr id="29" name="文本框 10"/>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Bef>
                <a:spcPts val="1200"/>
              </a:spcBef>
              <a:buFont typeface="Arial" panose="020B0604020202020204" pitchFamily="34" charset="0"/>
              <a:buChar char="•"/>
            </a:pPr>
            <a:r>
              <a:rPr lang="en-US" altLang="en-US" sz="1700" dirty="0">
                <a:latin typeface="Times New Roman" panose="02020603050405020304" pitchFamily="18" charset="0"/>
                <a:cs typeface="Times New Roman" panose="02020603050405020304" pitchFamily="18" charset="0"/>
              </a:rPr>
              <a:t>• This presentation will undertake the staff shortage issue in the UK hospitality industry </a:t>
            </a:r>
          </a:p>
          <a:p>
            <a:pPr indent="-228600">
              <a:lnSpc>
                <a:spcPct val="90000"/>
              </a:lnSpc>
              <a:spcBef>
                <a:spcPts val="1200"/>
              </a:spcBef>
              <a:buFont typeface="Arial" panose="020B0604020202020204" pitchFamily="34" charset="0"/>
              <a:buChar char="•"/>
            </a:pPr>
            <a:r>
              <a:rPr lang="en-US" altLang="en-US" sz="1700" dirty="0">
                <a:latin typeface="Times New Roman" panose="02020603050405020304" pitchFamily="18" charset="0"/>
                <a:cs typeface="Times New Roman" panose="02020603050405020304" pitchFamily="18" charset="0"/>
              </a:rPr>
              <a:t>• It will specifically highlight Intercontinental Hotels Group (IHG). </a:t>
            </a:r>
          </a:p>
          <a:p>
            <a:pPr indent="-228600">
              <a:lnSpc>
                <a:spcPct val="90000"/>
              </a:lnSpc>
              <a:spcBef>
                <a:spcPts val="1200"/>
              </a:spcBef>
              <a:buFont typeface="Arial" panose="020B0604020202020204" pitchFamily="34" charset="0"/>
              <a:buChar char="•"/>
            </a:pPr>
            <a:r>
              <a:rPr lang="en-US" altLang="en-US" sz="1700" dirty="0">
                <a:latin typeface="Times New Roman" panose="02020603050405020304" pitchFamily="18" charset="0"/>
                <a:cs typeface="Times New Roman" panose="02020603050405020304" pitchFamily="18" charset="0"/>
              </a:rPr>
              <a:t>• Staff shortage issue significantly impacts the service quality and tourists’ satisfaction standards (Ali </a:t>
            </a:r>
            <a:r>
              <a:rPr lang="en-US" altLang="en-US" sz="1700" i="1" dirty="0">
                <a:latin typeface="Times New Roman" panose="02020603050405020304" pitchFamily="18" charset="0"/>
                <a:cs typeface="Times New Roman" panose="02020603050405020304" pitchFamily="18" charset="0"/>
              </a:rPr>
              <a:t>et al</a:t>
            </a:r>
            <a:r>
              <a:rPr lang="en-US" altLang="en-US" sz="1700" dirty="0">
                <a:latin typeface="Times New Roman" panose="02020603050405020304" pitchFamily="18" charset="0"/>
                <a:cs typeface="Times New Roman" panose="02020603050405020304" pitchFamily="18" charset="0"/>
              </a:rPr>
              <a:t>., 2021)</a:t>
            </a:r>
          </a:p>
          <a:p>
            <a:pPr indent="-228600">
              <a:lnSpc>
                <a:spcPct val="90000"/>
              </a:lnSpc>
              <a:spcBef>
                <a:spcPts val="1200"/>
              </a:spcBef>
              <a:buFont typeface="Arial" panose="020B0604020202020204" pitchFamily="34" charset="0"/>
              <a:buChar char="•"/>
            </a:pPr>
            <a:r>
              <a:rPr lang="en-US" altLang="en-US" sz="1700" dirty="0">
                <a:latin typeface="Times New Roman" panose="02020603050405020304" pitchFamily="18" charset="0"/>
                <a:cs typeface="Times New Roman" panose="02020603050405020304" pitchFamily="18" charset="0"/>
              </a:rPr>
              <a:t>• IHG has faced recruitment and retention challenges and consequent staff shortages due to consumers’ limited confidence and brand integrity (Hunt, 2022)</a:t>
            </a:r>
          </a:p>
          <a:p>
            <a:pPr indent="-228600">
              <a:lnSpc>
                <a:spcPct val="90000"/>
              </a:lnSpc>
              <a:spcBef>
                <a:spcPts val="1200"/>
              </a:spcBef>
              <a:buFont typeface="Arial" panose="020B0604020202020204" pitchFamily="34" charset="0"/>
              <a:buChar char="•"/>
            </a:pPr>
            <a:endParaRPr lang="en-US" altLang="en-US" sz="170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descr="hospitality-shortage-scaled"/>
          <p:cNvPicPr>
            <a:picLocks noGrp="1" noChangeAspect="1"/>
          </p:cNvPicPr>
          <p:nvPr>
            <p:ph type="pic" sz="quarter" idx="10"/>
          </p:nvPr>
        </p:nvPicPr>
        <p:blipFill>
          <a:blip r:embed="rId3"/>
          <a:stretch>
            <a:fillRect/>
          </a:stretch>
        </p:blipFill>
        <p:spPr>
          <a:xfrm>
            <a:off x="3554095" y="0"/>
            <a:ext cx="8637905" cy="6857365"/>
          </a:xfrm>
          <a:prstGeom prst="rect">
            <a:avLst/>
          </a:prstGeom>
        </p:spPr>
      </p:pic>
      <p:sp>
        <p:nvSpPr>
          <p:cNvPr id="14" name="任意多边形: 形状 13"/>
          <p:cNvSpPr/>
          <p:nvPr/>
        </p:nvSpPr>
        <p:spPr>
          <a:xfrm>
            <a:off x="0" y="0"/>
            <a:ext cx="12192000" cy="6858000"/>
          </a:xfrm>
          <a:custGeom>
            <a:avLst/>
            <a:gdLst>
              <a:gd name="connsiteX0" fmla="*/ 12192000 w 12192000"/>
              <a:gd name="connsiteY0" fmla="*/ 6537633 h 6858000"/>
              <a:gd name="connsiteX1" fmla="*/ 12192000 w 12192000"/>
              <a:gd name="connsiteY1" fmla="*/ 6858000 h 6858000"/>
              <a:gd name="connsiteX2" fmla="*/ 11288208 w 12192000"/>
              <a:gd name="connsiteY2" fmla="*/ 6858000 h 6858000"/>
              <a:gd name="connsiteX3" fmla="*/ 11526214 w 12192000"/>
              <a:gd name="connsiteY3" fmla="*/ 6790414 h 6858000"/>
              <a:gd name="connsiteX4" fmla="*/ 12086288 w 12192000"/>
              <a:gd name="connsiteY4" fmla="*/ 6585424 h 6858000"/>
              <a:gd name="connsiteX5" fmla="*/ 0 w 12192000"/>
              <a:gd name="connsiteY5" fmla="*/ 0 h 6858000"/>
              <a:gd name="connsiteX6" fmla="*/ 3694854 w 12192000"/>
              <a:gd name="connsiteY6" fmla="*/ 0 h 6858000"/>
              <a:gd name="connsiteX7" fmla="*/ 3687690 w 12192000"/>
              <a:gd name="connsiteY7" fmla="*/ 40117 h 6858000"/>
              <a:gd name="connsiteX8" fmla="*/ 3617450 w 12192000"/>
              <a:gd name="connsiteY8" fmla="*/ 968478 h 6858000"/>
              <a:gd name="connsiteX9" fmla="*/ 7900686 w 12192000"/>
              <a:gd name="connsiteY9" fmla="*/ 6790414 h 6858000"/>
              <a:gd name="connsiteX10" fmla="*/ 8138692 w 12192000"/>
              <a:gd name="connsiteY10" fmla="*/ 6858000 h 6858000"/>
              <a:gd name="connsiteX11" fmla="*/ 0 w 1219200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2000" h="6858000">
                <a:moveTo>
                  <a:pt x="12192000" y="6537633"/>
                </a:moveTo>
                <a:lnTo>
                  <a:pt x="12192000" y="6858000"/>
                </a:lnTo>
                <a:lnTo>
                  <a:pt x="11288208" y="6858000"/>
                </a:lnTo>
                <a:lnTo>
                  <a:pt x="11526214" y="6790414"/>
                </a:lnTo>
                <a:cubicBezTo>
                  <a:pt x="11717098" y="6731043"/>
                  <a:pt x="11903960" y="6662543"/>
                  <a:pt x="12086288" y="6585424"/>
                </a:cubicBezTo>
                <a:close/>
                <a:moveTo>
                  <a:pt x="0" y="0"/>
                </a:moveTo>
                <a:lnTo>
                  <a:pt x="3694854" y="0"/>
                </a:lnTo>
                <a:lnTo>
                  <a:pt x="3687690" y="40117"/>
                </a:lnTo>
                <a:cubicBezTo>
                  <a:pt x="3641438" y="342819"/>
                  <a:pt x="3617450" y="652847"/>
                  <a:pt x="3617450" y="968478"/>
                </a:cubicBezTo>
                <a:cubicBezTo>
                  <a:pt x="3617450" y="3703945"/>
                  <a:pt x="5419196" y="6018591"/>
                  <a:pt x="7900686" y="6790414"/>
                </a:cubicBezTo>
                <a:lnTo>
                  <a:pt x="8138692" y="6858000"/>
                </a:lnTo>
                <a:lnTo>
                  <a:pt x="0" y="685800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19" name="文本框 18"/>
          <p:cNvSpPr txBox="1"/>
          <p:nvPr/>
        </p:nvSpPr>
        <p:spPr>
          <a:xfrm>
            <a:off x="213360" y="905510"/>
            <a:ext cx="3493770" cy="6031230"/>
          </a:xfrm>
          <a:prstGeom prst="rect">
            <a:avLst/>
          </a:prstGeom>
          <a:noFill/>
        </p:spPr>
        <p:txBody>
          <a:bodyPr wrap="square" rtlCol="0">
            <a:spAutoFit/>
          </a:bodyPr>
          <a:lstStyle/>
          <a:p>
            <a:pPr algn="just">
              <a:lnSpc>
                <a:spcPct val="150000"/>
              </a:lnSpc>
              <a:spcBef>
                <a:spcPts val="1200"/>
              </a:spcBef>
            </a:pPr>
            <a:r>
              <a:rPr lang="en-US" altLang="en-US" sz="1600" dirty="0">
                <a:solidFill>
                  <a:schemeClr val="tx1"/>
                </a:solidFill>
                <a:latin typeface="Times New Roman" panose="02020603050405020304" charset="0"/>
                <a:cs typeface="Times New Roman" panose="02020603050405020304" charset="0"/>
              </a:rPr>
              <a:t>• </a:t>
            </a:r>
            <a:r>
              <a:rPr lang="en-US" altLang="en-US" sz="1600" b="1" dirty="0">
                <a:solidFill>
                  <a:schemeClr val="tx1"/>
                </a:solidFill>
                <a:latin typeface="Times New Roman" panose="02020603050405020304" charset="0"/>
                <a:cs typeface="Times New Roman" panose="02020603050405020304" charset="0"/>
              </a:rPr>
              <a:t>Staff shortage issue </a:t>
            </a:r>
          </a:p>
          <a:p>
            <a:pPr lvl="1" algn="just">
              <a:lnSpc>
                <a:spcPct val="150000"/>
              </a:lnSpc>
              <a:spcBef>
                <a:spcPts val="1200"/>
              </a:spcBef>
            </a:pPr>
            <a:r>
              <a:rPr lang="en-US" altLang="en-US" sz="1600" dirty="0">
                <a:solidFill>
                  <a:schemeClr val="tx1"/>
                </a:solidFill>
                <a:latin typeface="Times New Roman" panose="02020603050405020304" charset="0"/>
                <a:cs typeface="Times New Roman" panose="02020603050405020304" charset="0"/>
              </a:rPr>
              <a:t>o Lack of workers’ availability </a:t>
            </a:r>
          </a:p>
          <a:p>
            <a:pPr lvl="1" algn="just">
              <a:lnSpc>
                <a:spcPct val="150000"/>
              </a:lnSpc>
              <a:spcBef>
                <a:spcPts val="1200"/>
              </a:spcBef>
            </a:pPr>
            <a:r>
              <a:rPr lang="en-US" altLang="en-US" sz="1600" dirty="0">
                <a:solidFill>
                  <a:schemeClr val="tx1"/>
                </a:solidFill>
                <a:latin typeface="Times New Roman" panose="02020603050405020304" charset="0"/>
                <a:cs typeface="Times New Roman" panose="02020603050405020304" charset="0"/>
              </a:rPr>
              <a:t>o Firm’s incapability of filling vacant positions</a:t>
            </a:r>
          </a:p>
          <a:p>
            <a:pPr lvl="1" algn="just">
              <a:lnSpc>
                <a:spcPct val="150000"/>
              </a:lnSpc>
              <a:spcBef>
                <a:spcPts val="1200"/>
              </a:spcBef>
            </a:pPr>
            <a:r>
              <a:rPr lang="en-US" altLang="en-US" sz="1600" dirty="0">
                <a:solidFill>
                  <a:schemeClr val="tx1"/>
                </a:solidFill>
                <a:latin typeface="Times New Roman" panose="02020603050405020304" charset="0"/>
                <a:cs typeface="Times New Roman" panose="02020603050405020304" charset="0"/>
              </a:rPr>
              <a:t>o High operational challenges leading to detrimental consumer satisfaction standards </a:t>
            </a:r>
          </a:p>
          <a:p>
            <a:pPr lvl="1" algn="just">
              <a:lnSpc>
                <a:spcPct val="150000"/>
              </a:lnSpc>
              <a:spcBef>
                <a:spcPts val="1200"/>
              </a:spcBef>
            </a:pPr>
            <a:r>
              <a:rPr lang="en-US" altLang="en-US" sz="1600" dirty="0">
                <a:solidFill>
                  <a:schemeClr val="tx1"/>
                </a:solidFill>
                <a:latin typeface="Times New Roman" panose="02020603050405020304" charset="0"/>
                <a:cs typeface="Times New Roman" panose="02020603050405020304" charset="0"/>
              </a:rPr>
              <a:t>o IHG has faced significant recruitment and retention challenges due to unattractive compensation packages and limited career progression opportunities (Ghani </a:t>
            </a:r>
            <a:r>
              <a:rPr lang="en-US" altLang="en-US" sz="1600" i="1" dirty="0">
                <a:solidFill>
                  <a:schemeClr val="tx1"/>
                </a:solidFill>
                <a:latin typeface="Times New Roman" panose="02020603050405020304" charset="0"/>
                <a:cs typeface="Times New Roman" panose="02020603050405020304" charset="0"/>
              </a:rPr>
              <a:t>et al.</a:t>
            </a:r>
            <a:r>
              <a:rPr lang="en-US" altLang="en-US" sz="1600" dirty="0">
                <a:solidFill>
                  <a:schemeClr val="tx1"/>
                </a:solidFill>
                <a:latin typeface="Times New Roman" panose="02020603050405020304" charset="0"/>
                <a:cs typeface="Times New Roman" panose="02020603050405020304" charset="0"/>
              </a:rPr>
              <a:t>, 2022)</a:t>
            </a:r>
          </a:p>
          <a:p>
            <a:pPr lvl="1" algn="just">
              <a:lnSpc>
                <a:spcPct val="150000"/>
              </a:lnSpc>
              <a:spcBef>
                <a:spcPts val="1200"/>
              </a:spcBef>
            </a:pPr>
            <a:endParaRPr lang="en-US" altLang="en-US" sz="1600" dirty="0">
              <a:solidFill>
                <a:schemeClr val="tx1"/>
              </a:solidFill>
              <a:latin typeface="Times New Roman" panose="02020603050405020304" charset="0"/>
              <a:cs typeface="Times New Roman" panose="02020603050405020304" charset="0"/>
            </a:endParaRPr>
          </a:p>
        </p:txBody>
      </p:sp>
      <p:sp>
        <p:nvSpPr>
          <p:cNvPr id="20" name="文本框 19"/>
          <p:cNvSpPr txBox="1"/>
          <p:nvPr/>
        </p:nvSpPr>
        <p:spPr>
          <a:xfrm>
            <a:off x="134620" y="103505"/>
            <a:ext cx="3420110" cy="583565"/>
          </a:xfrm>
          <a:prstGeom prst="rect">
            <a:avLst/>
          </a:prstGeom>
          <a:noFill/>
        </p:spPr>
        <p:txBody>
          <a:bodyPr wrap="square" rtlCol="0">
            <a:spAutoFit/>
          </a:bodyPr>
          <a:lstStyle/>
          <a:p>
            <a:r>
              <a:rPr lang="en-US" altLang="en-US" sz="3200" b="1" dirty="0">
                <a:solidFill>
                  <a:schemeClr val="tx1"/>
                </a:solidFill>
                <a:latin typeface="Times New Roman" panose="02020603050405020304" charset="0"/>
                <a:cs typeface="Times New Roman" panose="02020603050405020304" charset="0"/>
              </a:rPr>
              <a:t>Literature Review</a:t>
            </a:r>
            <a:r>
              <a:rPr lang="en-US" altLang="en-US" sz="3200" b="1" dirty="0">
                <a:solidFill>
                  <a:schemeClr val="bg1"/>
                </a:solidFill>
                <a:latin typeface="Times New Roman" panose="02020603050405020304" charset="0"/>
                <a:cs typeface="Times New Roman" panose="02020603050405020304" charset="0"/>
              </a:rPr>
              <a:t> </a:t>
            </a:r>
            <a:endParaRPr lang="zh-CN" altLang="en-US" sz="3200" b="1" dirty="0">
              <a:solidFill>
                <a:schemeClr val="bg1"/>
              </a:solidFill>
              <a:latin typeface="Times New Roman" panose="02020603050405020304" charset="0"/>
              <a:cs typeface="Times New Roman" panose="02020603050405020304" charset="0"/>
            </a:endParaRPr>
          </a:p>
        </p:txBody>
      </p:sp>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文本框 14"/>
          <p:cNvSpPr txBox="1"/>
          <p:nvPr/>
        </p:nvSpPr>
        <p:spPr>
          <a:xfrm>
            <a:off x="7842250" y="971550"/>
            <a:ext cx="3935095" cy="5507990"/>
          </a:xfrm>
          <a:prstGeom prst="rect">
            <a:avLst/>
          </a:prstGeom>
          <a:noFill/>
        </p:spPr>
        <p:txBody>
          <a:bodyPr wrap="square" rtlCol="0">
            <a:spAutoFit/>
          </a:bodyPr>
          <a:lstStyle/>
          <a:p>
            <a:pPr marL="285750" indent="-285750" algn="just">
              <a:buFont typeface="Arial" panose="020B0604020202020204" pitchFamily="34" charset="0"/>
              <a:buChar char="•"/>
            </a:pPr>
            <a:r>
              <a:rPr lang="en-US" altLang="zh-CN" sz="2200" b="1" dirty="0">
                <a:latin typeface="Times New Roman" panose="02020603050405020304" charset="0"/>
                <a:cs typeface="Times New Roman" panose="02020603050405020304" charset="0"/>
              </a:rPr>
              <a:t>Causes of Staff Shortage</a:t>
            </a:r>
          </a:p>
          <a:p>
            <a:pPr lvl="1" indent="0" algn="just">
              <a:buFont typeface="Arial" panose="020B0604020202020204" pitchFamily="34" charset="0"/>
              <a:buNone/>
            </a:pPr>
            <a:r>
              <a:rPr lang="en-US" altLang="en-US" sz="2200" dirty="0">
                <a:latin typeface="Times New Roman" panose="02020603050405020304" charset="0"/>
                <a:cs typeface="Times New Roman" panose="02020603050405020304" charset="0"/>
              </a:rPr>
              <a:t>o Brexit and the changing immigration policies restricting the influx of EU-based skilled labor</a:t>
            </a:r>
          </a:p>
          <a:p>
            <a:pPr lvl="1" indent="0" algn="just">
              <a:buFont typeface="Arial" panose="020B0604020202020204" pitchFamily="34" charset="0"/>
              <a:buNone/>
            </a:pPr>
            <a:r>
              <a:rPr lang="en-US" altLang="en-US" sz="2200" dirty="0">
                <a:latin typeface="Times New Roman" panose="02020603050405020304" charset="0"/>
                <a:cs typeface="Times New Roman" panose="02020603050405020304" charset="0"/>
              </a:rPr>
              <a:t>o Ongoing Covid-19 pandemic to cause job instability due to increased lockdowns </a:t>
            </a:r>
          </a:p>
          <a:p>
            <a:pPr lvl="1" indent="0" algn="just">
              <a:buFont typeface="Arial" panose="020B0604020202020204" pitchFamily="34" charset="0"/>
              <a:buNone/>
            </a:pPr>
            <a:r>
              <a:rPr lang="en-US" altLang="en-US" sz="2200" dirty="0">
                <a:latin typeface="Times New Roman" panose="02020603050405020304" charset="0"/>
                <a:cs typeface="Times New Roman" panose="02020603050405020304" charset="0"/>
              </a:rPr>
              <a:t>o Traditional perceptions of negative wage standards, inflexible working hours, and limited career development opportunities (Statista, 2023)</a:t>
            </a:r>
          </a:p>
          <a:p>
            <a:pPr lvl="1" indent="0" algn="just">
              <a:buFont typeface="Arial" panose="020B0604020202020204" pitchFamily="34" charset="0"/>
              <a:buNone/>
            </a:pPr>
            <a:endParaRPr lang="en-US" altLang="en-US" sz="2200" dirty="0">
              <a:latin typeface="Times New Roman" panose="02020603050405020304" charset="0"/>
              <a:cs typeface="Times New Roman" panose="02020603050405020304" charset="0"/>
            </a:endParaRPr>
          </a:p>
        </p:txBody>
      </p:sp>
      <p:sp>
        <p:nvSpPr>
          <p:cNvPr id="22" name="文本框 21"/>
          <p:cNvSpPr txBox="1"/>
          <p:nvPr/>
        </p:nvSpPr>
        <p:spPr>
          <a:xfrm>
            <a:off x="7842250" y="227965"/>
            <a:ext cx="1741805" cy="645160"/>
          </a:xfrm>
          <a:prstGeom prst="rect">
            <a:avLst/>
          </a:prstGeom>
          <a:noFill/>
        </p:spPr>
        <p:txBody>
          <a:bodyPr wrap="square" rtlCol="0">
            <a:spAutoFit/>
          </a:bodyPr>
          <a:lstStyle/>
          <a:p>
            <a:r>
              <a:rPr lang="en-US" altLang="zh-CN" sz="3600" b="1" dirty="0">
                <a:latin typeface="Times New Roman" panose="02020603050405020304" charset="0"/>
                <a:cs typeface="Times New Roman" panose="02020603050405020304" charset="0"/>
              </a:rPr>
              <a:t>Contd.</a:t>
            </a:r>
            <a:r>
              <a:rPr lang="en-US" altLang="zh-CN" sz="3600" b="1" dirty="0">
                <a:latin typeface="Arial" panose="020B0604020202020204" pitchFamily="34" charset="0"/>
                <a:cs typeface="Arial" panose="020B0604020202020204" pitchFamily="34" charset="0"/>
              </a:rPr>
              <a:t> </a:t>
            </a:r>
            <a:endParaRPr lang="zh-CN" altLang="en-US" sz="3600" b="1" dirty="0">
              <a:latin typeface="Arial" panose="020B0604020202020204" pitchFamily="34" charset="0"/>
              <a:cs typeface="Arial" panose="020B0604020202020204" pitchFamily="34" charset="0"/>
            </a:endParaRPr>
          </a:p>
        </p:txBody>
      </p:sp>
      <p:pic>
        <p:nvPicPr>
          <p:cNvPr id="12" name="Picture 11"/>
          <p:cNvPicPr>
            <a:picLocks noChangeAspect="1"/>
          </p:cNvPicPr>
          <p:nvPr/>
        </p:nvPicPr>
        <p:blipFill>
          <a:blip r:embed="rId3"/>
          <a:stretch>
            <a:fillRect/>
          </a:stretch>
        </p:blipFill>
        <p:spPr>
          <a:xfrm>
            <a:off x="0" y="-635"/>
            <a:ext cx="7696200" cy="685863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p:nvPr/>
        </p:nvPicPr>
        <p:blipFill>
          <a:blip r:embed="rId3"/>
          <a:stretch>
            <a:fillRect/>
          </a:stretch>
        </p:blipFill>
        <p:spPr>
          <a:xfrm>
            <a:off x="6130925" y="1942465"/>
            <a:ext cx="3076575" cy="3121025"/>
          </a:xfrm>
          <a:prstGeom prst="rect">
            <a:avLst/>
          </a:prstGeom>
        </p:spPr>
      </p:pic>
      <p:pic>
        <p:nvPicPr>
          <p:cNvPr id="4" name="Picture 3"/>
          <p:cNvPicPr/>
          <p:nvPr/>
        </p:nvPicPr>
        <p:blipFill>
          <a:blip r:embed="rId4"/>
          <a:stretch>
            <a:fillRect/>
          </a:stretch>
        </p:blipFill>
        <p:spPr>
          <a:xfrm>
            <a:off x="2609850" y="1942465"/>
            <a:ext cx="3348990" cy="3120390"/>
          </a:xfrm>
          <a:prstGeom prst="rect">
            <a:avLst/>
          </a:prstGeom>
        </p:spPr>
      </p:pic>
      <p:sp>
        <p:nvSpPr>
          <p:cNvPr id="22" name="椭圆 21"/>
          <p:cNvSpPr/>
          <p:nvPr/>
        </p:nvSpPr>
        <p:spPr>
          <a:xfrm>
            <a:off x="2637790" y="1943100"/>
            <a:ext cx="3323590" cy="3119755"/>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椭圆 22"/>
          <p:cNvSpPr/>
          <p:nvPr/>
        </p:nvSpPr>
        <p:spPr>
          <a:xfrm>
            <a:off x="6130925" y="1942465"/>
            <a:ext cx="3098800" cy="3037840"/>
          </a:xfrm>
          <a:prstGeom prst="ellipse">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文本框 23"/>
          <p:cNvSpPr txBox="1"/>
          <p:nvPr/>
        </p:nvSpPr>
        <p:spPr>
          <a:xfrm>
            <a:off x="3114040" y="2224405"/>
            <a:ext cx="2395855" cy="2409825"/>
          </a:xfrm>
          <a:prstGeom prst="rect">
            <a:avLst/>
          </a:prstGeom>
          <a:noFill/>
        </p:spPr>
        <p:txBody>
          <a:bodyPr wrap="square" rtlCol="0">
            <a:noAutofit/>
          </a:bodyPr>
          <a:lstStyle/>
          <a:p>
            <a:pPr algn="ctr">
              <a:lnSpc>
                <a:spcPct val="150000"/>
              </a:lnSpc>
              <a:spcBef>
                <a:spcPts val="1200"/>
              </a:spcBef>
            </a:pPr>
            <a:r>
              <a:rPr lang="en-US" altLang="en-US" sz="1700" dirty="0">
                <a:latin typeface="Times New Roman" panose="02020603050405020304" charset="0"/>
                <a:cs typeface="Times New Roman" panose="02020603050405020304" charset="0"/>
              </a:rPr>
              <a:t>o Operational issue of maintaining service quality standards and consumer satisfaction integrity (OBAG, 2024)</a:t>
            </a:r>
          </a:p>
        </p:txBody>
      </p:sp>
      <p:sp>
        <p:nvSpPr>
          <p:cNvPr id="26" name="文本框 25"/>
          <p:cNvSpPr txBox="1"/>
          <p:nvPr/>
        </p:nvSpPr>
        <p:spPr>
          <a:xfrm>
            <a:off x="6403340" y="2338070"/>
            <a:ext cx="2531745" cy="2725420"/>
          </a:xfrm>
          <a:prstGeom prst="rect">
            <a:avLst/>
          </a:prstGeom>
          <a:noFill/>
        </p:spPr>
        <p:txBody>
          <a:bodyPr wrap="square" rtlCol="0">
            <a:noAutofit/>
          </a:bodyPr>
          <a:lstStyle/>
          <a:p>
            <a:pPr algn="ctr">
              <a:lnSpc>
                <a:spcPct val="150000"/>
              </a:lnSpc>
              <a:spcBef>
                <a:spcPts val="1200"/>
              </a:spcBef>
            </a:pPr>
            <a:r>
              <a:rPr lang="en-US" altLang="en-US" sz="1700" dirty="0">
                <a:latin typeface="Times New Roman" panose="02020603050405020304" charset="0"/>
                <a:cs typeface="Times New Roman" panose="02020603050405020304" charset="0"/>
              </a:rPr>
              <a:t>o Labor shortages leading to significant revenue loss and increased employee remuneration impacting IHG’s financial stability</a:t>
            </a:r>
            <a:endParaRPr lang="en-US" altLang="zh-CN" sz="1700" dirty="0">
              <a:latin typeface="Times New Roman" panose="02020603050405020304" charset="0"/>
              <a:cs typeface="Times New Roman" panose="02020603050405020304" charset="0"/>
            </a:endParaRPr>
          </a:p>
        </p:txBody>
      </p:sp>
      <p:sp>
        <p:nvSpPr>
          <p:cNvPr id="2" name="Text Box 1"/>
          <p:cNvSpPr txBox="1"/>
          <p:nvPr/>
        </p:nvSpPr>
        <p:spPr>
          <a:xfrm>
            <a:off x="904875" y="285750"/>
            <a:ext cx="9180830" cy="645160"/>
          </a:xfrm>
          <a:prstGeom prst="rect">
            <a:avLst/>
          </a:prstGeom>
          <a:noFill/>
        </p:spPr>
        <p:txBody>
          <a:bodyPr wrap="square" rtlCol="0">
            <a:spAutoFit/>
          </a:bodyPr>
          <a:lstStyle/>
          <a:p>
            <a:r>
              <a:rPr lang="en-US" sz="3600" b="1">
                <a:latin typeface="Times New Roman" panose="02020603050405020304" charset="0"/>
                <a:cs typeface="Times New Roman" panose="02020603050405020304" charset="0"/>
              </a:rPr>
              <a:t>Contd.</a:t>
            </a:r>
          </a:p>
        </p:txBody>
      </p:sp>
      <p:sp>
        <p:nvSpPr>
          <p:cNvPr id="3" name="Text Box 2"/>
          <p:cNvSpPr txBox="1"/>
          <p:nvPr/>
        </p:nvSpPr>
        <p:spPr>
          <a:xfrm>
            <a:off x="1036320" y="966470"/>
            <a:ext cx="9180830" cy="537210"/>
          </a:xfrm>
          <a:prstGeom prst="rect">
            <a:avLst/>
          </a:prstGeom>
          <a:noFill/>
        </p:spPr>
        <p:txBody>
          <a:bodyPr wrap="square" rtlCol="0">
            <a:spAutoFit/>
          </a:bodyPr>
          <a:lstStyle/>
          <a:p>
            <a:r>
              <a:rPr lang="en-US" altLang="en-US" sz="2900">
                <a:latin typeface="Times New Roman" panose="02020603050405020304" charset="0"/>
                <a:cs typeface="Times New Roman" panose="02020603050405020304" charset="0"/>
              </a:rPr>
              <a:t>• Outcome of the staff shortage issues on IHG</a:t>
            </a:r>
            <a:r>
              <a:rPr lang="en-US" altLang="en-US" sz="2900" b="1">
                <a:latin typeface="Times New Roman" panose="02020603050405020304" charset="0"/>
                <a:cs typeface="Times New Roman" panose="02020603050405020304" charset="0"/>
              </a:rPr>
              <a:t> </a:t>
            </a:r>
          </a:p>
        </p:txBody>
      </p:sp>
      <p:pic>
        <p:nvPicPr>
          <p:cNvPr id="11" name="Picture Placeholder 10"/>
          <p:cNvPicPr>
            <a:picLocks noGrp="1" noChangeAspect="1"/>
          </p:cNvPicPr>
          <p:nvPr>
            <p:ph type="pic" sz="quarter" idx="13"/>
          </p:nvPr>
        </p:nvPicPr>
        <p:blipFill>
          <a:blip r:embed="rId5"/>
          <a:stretch>
            <a:fillRect/>
          </a:stretch>
        </p:blipFill>
        <p:spPr>
          <a:xfrm>
            <a:off x="512445" y="1943100"/>
            <a:ext cx="1953895" cy="3120390"/>
          </a:xfrm>
          <a:prstGeom prst="rect">
            <a:avLst/>
          </a:prstGeom>
        </p:spPr>
      </p:pic>
      <p:pic>
        <p:nvPicPr>
          <p:cNvPr id="13" name="Picture Placeholder 12"/>
          <p:cNvPicPr>
            <a:picLocks noGrp="1" noChangeAspect="1"/>
          </p:cNvPicPr>
          <p:nvPr>
            <p:ph type="pic" sz="quarter" idx="12"/>
          </p:nvPr>
        </p:nvPicPr>
        <p:blipFill>
          <a:blip r:embed="rId6"/>
          <a:stretch>
            <a:fillRect/>
          </a:stretch>
        </p:blipFill>
        <p:spPr>
          <a:xfrm>
            <a:off x="9376410" y="1943100"/>
            <a:ext cx="2350135" cy="311975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6248400" y="365125"/>
            <a:ext cx="5105400" cy="257969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altLang="en-US" sz="4400" b="1" kern="1200" dirty="0">
                <a:solidFill>
                  <a:schemeClr val="tx1"/>
                </a:solidFill>
                <a:latin typeface="Times New Roman" panose="02020603050405020304" pitchFamily="18" charset="0"/>
                <a:ea typeface="+mj-ea"/>
                <a:cs typeface="Times New Roman" panose="02020603050405020304" pitchFamily="18" charset="0"/>
              </a:rPr>
              <a:t>Contd.</a:t>
            </a:r>
          </a:p>
        </p:txBody>
      </p:sp>
      <p:pic>
        <p:nvPicPr>
          <p:cNvPr id="2" name="Picture 1"/>
          <p:cNvPicPr>
            <a:picLocks noChangeAspect="1"/>
          </p:cNvPicPr>
          <p:nvPr/>
        </p:nvPicPr>
        <p:blipFill>
          <a:blip r:embed="rId3"/>
          <a:srcRect l="7871" r="372" b="1"/>
          <a:stretch/>
        </p:blipFill>
        <p:spPr>
          <a:xfrm>
            <a:off x="20" y="10"/>
            <a:ext cx="6105116"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9" name="Picture 8"/>
          <p:cNvPicPr>
            <a:picLocks noChangeAspect="1"/>
          </p:cNvPicPr>
          <p:nvPr/>
        </p:nvPicPr>
        <p:blipFill>
          <a:blip r:embed="rId4"/>
          <a:srcRect t="4578" r="-2" b="10819"/>
          <a:stretch/>
        </p:blipFill>
        <p:spPr>
          <a:xfrm>
            <a:off x="462420" y="4304418"/>
            <a:ext cx="541411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sp>
        <p:nvSpPr>
          <p:cNvPr id="7" name="Text Box 6"/>
          <p:cNvSpPr txBox="1"/>
          <p:nvPr/>
        </p:nvSpPr>
        <p:spPr>
          <a:xfrm>
            <a:off x="6248399" y="3124205"/>
            <a:ext cx="5105400" cy="305275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ltLang="en-US" sz="2000" dirty="0">
                <a:latin typeface="Times New Roman" panose="02020603050405020304" pitchFamily="18" charset="0"/>
                <a:cs typeface="Times New Roman" panose="02020603050405020304" pitchFamily="18" charset="0"/>
              </a:rPr>
              <a:t>• Solutions to mitigate staffing challenges in IHG </a:t>
            </a:r>
          </a:p>
          <a:p>
            <a:pPr lvl="1" indent="-228600">
              <a:lnSpc>
                <a:spcPct val="90000"/>
              </a:lnSpc>
              <a:spcAft>
                <a:spcPts val="600"/>
              </a:spcAft>
              <a:buFont typeface="Arial" panose="020B0604020202020204" pitchFamily="34" charset="0"/>
              <a:buChar char="•"/>
            </a:pPr>
            <a:r>
              <a:rPr lang="en-US" altLang="en-US" sz="2000" dirty="0">
                <a:latin typeface="Times New Roman" panose="02020603050405020304" pitchFamily="18" charset="0"/>
                <a:cs typeface="Times New Roman" panose="02020603050405020304" pitchFamily="18" charset="0"/>
              </a:rPr>
              <a:t>o Improved Employee value proposition </a:t>
            </a:r>
          </a:p>
          <a:p>
            <a:pPr lvl="1" indent="-228600">
              <a:lnSpc>
                <a:spcPct val="90000"/>
              </a:lnSpc>
              <a:spcAft>
                <a:spcPts val="600"/>
              </a:spcAft>
              <a:buFont typeface="Arial" panose="020B0604020202020204" pitchFamily="34" charset="0"/>
              <a:buChar char="•"/>
            </a:pPr>
            <a:r>
              <a:rPr lang="en-US" altLang="en-US" sz="2000" dirty="0">
                <a:latin typeface="Times New Roman" panose="02020603050405020304" pitchFamily="18" charset="0"/>
                <a:cs typeface="Times New Roman" panose="02020603050405020304" pitchFamily="18" charset="0"/>
              </a:rPr>
              <a:t>o Enhanced technological advancement and integration (Roberts, 2024)</a:t>
            </a:r>
          </a:p>
          <a:p>
            <a:pPr lvl="1" indent="-228600">
              <a:lnSpc>
                <a:spcPct val="90000"/>
              </a:lnSpc>
              <a:spcAft>
                <a:spcPts val="600"/>
              </a:spcAft>
              <a:buFont typeface="Arial" panose="020B0604020202020204" pitchFamily="34" charset="0"/>
              <a:buChar char="•"/>
            </a:pPr>
            <a:endParaRPr lang="en-US" sz="2000" dirty="0">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文本框 24"/>
          <p:cNvSpPr txBox="1"/>
          <p:nvPr/>
        </p:nvSpPr>
        <p:spPr>
          <a:xfrm>
            <a:off x="550545" y="3058795"/>
            <a:ext cx="4058285" cy="3938270"/>
          </a:xfrm>
          <a:prstGeom prst="rect">
            <a:avLst/>
          </a:prstGeom>
          <a:noFill/>
        </p:spPr>
        <p:txBody>
          <a:bodyPr wrap="square" rtlCol="0">
            <a:spAutoFit/>
          </a:bodyPr>
          <a:lstStyle/>
          <a:p>
            <a:pPr algn="just">
              <a:lnSpc>
                <a:spcPct val="100000"/>
              </a:lnSpc>
              <a:spcBef>
                <a:spcPts val="1200"/>
              </a:spcBef>
            </a:pPr>
            <a:r>
              <a:rPr lang="en-US" altLang="en-US" sz="2000" dirty="0">
                <a:latin typeface="Times New Roman" panose="02020603050405020304" charset="0"/>
                <a:cs typeface="Times New Roman" panose="02020603050405020304" charset="0"/>
              </a:rPr>
              <a:t>• Research Philosophy: Positivism </a:t>
            </a:r>
          </a:p>
          <a:p>
            <a:pPr algn="just">
              <a:lnSpc>
                <a:spcPct val="100000"/>
              </a:lnSpc>
              <a:spcBef>
                <a:spcPts val="1200"/>
              </a:spcBef>
            </a:pPr>
            <a:r>
              <a:rPr lang="en-US" altLang="en-US" sz="2000" dirty="0">
                <a:latin typeface="Times New Roman" panose="02020603050405020304" charset="0"/>
                <a:cs typeface="Times New Roman" panose="02020603050405020304" charset="0"/>
              </a:rPr>
              <a:t>• Research Approach: Qualitative</a:t>
            </a:r>
          </a:p>
          <a:p>
            <a:pPr algn="just">
              <a:lnSpc>
                <a:spcPct val="100000"/>
              </a:lnSpc>
              <a:spcBef>
                <a:spcPts val="1200"/>
              </a:spcBef>
            </a:pPr>
            <a:r>
              <a:rPr lang="en-US" altLang="en-US" sz="2000" dirty="0">
                <a:latin typeface="Times New Roman" panose="02020603050405020304" charset="0"/>
                <a:cs typeface="Times New Roman" panose="02020603050405020304" charset="0"/>
              </a:rPr>
              <a:t>• Research Design: Deductive</a:t>
            </a:r>
          </a:p>
          <a:p>
            <a:pPr algn="just">
              <a:lnSpc>
                <a:spcPct val="100000"/>
              </a:lnSpc>
              <a:spcBef>
                <a:spcPts val="1200"/>
              </a:spcBef>
            </a:pPr>
            <a:r>
              <a:rPr lang="en-US" altLang="en-US" sz="2000" dirty="0">
                <a:latin typeface="Times New Roman" panose="02020603050405020304" charset="0"/>
                <a:cs typeface="Times New Roman" panose="02020603050405020304" charset="0"/>
              </a:rPr>
              <a:t>• Research Strategy: Exploratory</a:t>
            </a:r>
          </a:p>
          <a:p>
            <a:pPr algn="just">
              <a:lnSpc>
                <a:spcPct val="100000"/>
              </a:lnSpc>
              <a:spcBef>
                <a:spcPts val="1200"/>
              </a:spcBef>
            </a:pPr>
            <a:r>
              <a:rPr lang="en-US" altLang="en-US" sz="2000" dirty="0">
                <a:latin typeface="Times New Roman" panose="02020603050405020304" charset="0"/>
                <a:cs typeface="Times New Roman" panose="02020603050405020304" charset="0"/>
              </a:rPr>
              <a:t>• Data collection: Secondary by using Google Scholar, ProQuest, and other governmental websites</a:t>
            </a:r>
          </a:p>
          <a:p>
            <a:pPr algn="just">
              <a:lnSpc>
                <a:spcPct val="100000"/>
              </a:lnSpc>
              <a:spcBef>
                <a:spcPts val="1200"/>
              </a:spcBef>
            </a:pPr>
            <a:r>
              <a:rPr lang="en-US" altLang="en-US" sz="2000" dirty="0">
                <a:latin typeface="Times New Roman" panose="02020603050405020304" charset="0"/>
                <a:cs typeface="Times New Roman" panose="02020603050405020304" charset="0"/>
              </a:rPr>
              <a:t>• Data Analysis: Thematic analysis </a:t>
            </a:r>
          </a:p>
          <a:p>
            <a:pPr algn="just">
              <a:lnSpc>
                <a:spcPct val="150000"/>
              </a:lnSpc>
              <a:spcBef>
                <a:spcPts val="1200"/>
              </a:spcBef>
            </a:pPr>
            <a:endParaRPr lang="zh-CN" altLang="en-US" sz="2000" dirty="0">
              <a:latin typeface="Times New Roman" panose="02020603050405020304" charset="0"/>
              <a:cs typeface="Times New Roman" panose="02020603050405020304" charset="0"/>
            </a:endParaRPr>
          </a:p>
        </p:txBody>
      </p:sp>
      <p:sp>
        <p:nvSpPr>
          <p:cNvPr id="26" name="文本框 25"/>
          <p:cNvSpPr txBox="1"/>
          <p:nvPr/>
        </p:nvSpPr>
        <p:spPr>
          <a:xfrm>
            <a:off x="7234555" y="714375"/>
            <a:ext cx="4840605" cy="583565"/>
          </a:xfrm>
          <a:prstGeom prst="rect">
            <a:avLst/>
          </a:prstGeom>
          <a:noFill/>
        </p:spPr>
        <p:txBody>
          <a:bodyPr wrap="square" rtlCol="0">
            <a:spAutoFit/>
          </a:bodyPr>
          <a:lstStyle/>
          <a:p>
            <a:r>
              <a:rPr lang="en-US" altLang="zh-CN" sz="3200" b="1" dirty="0">
                <a:latin typeface="Times New Roman" panose="02020603050405020304" charset="0"/>
                <a:cs typeface="Times New Roman" panose="02020603050405020304" charset="0"/>
              </a:rPr>
              <a:t>Methods</a:t>
            </a:r>
            <a:endParaRPr lang="zh-CN" altLang="en-US" sz="3200" b="1" dirty="0">
              <a:latin typeface="Times New Roman" panose="02020603050405020304" charset="0"/>
              <a:cs typeface="Times New Roman" panose="02020603050405020304" charset="0"/>
            </a:endParaRPr>
          </a:p>
        </p:txBody>
      </p:sp>
      <p:cxnSp>
        <p:nvCxnSpPr>
          <p:cNvPr id="28" name="直接连接符 27"/>
          <p:cNvCxnSpPr/>
          <p:nvPr/>
        </p:nvCxnSpPr>
        <p:spPr>
          <a:xfrm>
            <a:off x="7539990" y="1297940"/>
            <a:ext cx="2286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p:cNvPicPr/>
          <p:nvPr/>
        </p:nvPicPr>
        <p:blipFill>
          <a:blip r:embed="rId3"/>
          <a:stretch>
            <a:fillRect/>
          </a:stretch>
        </p:blipFill>
        <p:spPr>
          <a:xfrm>
            <a:off x="2306003" y="789305"/>
            <a:ext cx="2553970" cy="20637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Placeholder 3" descr="Positivism-v.s.-Postpositivism-1"/>
          <p:cNvPicPr>
            <a:picLocks noGrp="1" noChangeAspect="1"/>
          </p:cNvPicPr>
          <p:nvPr>
            <p:ph type="pic" sz="quarter" idx="14"/>
          </p:nvPr>
        </p:nvPicPr>
        <p:blipFill>
          <a:blip r:embed="rId4"/>
          <a:stretch>
            <a:fillRect/>
          </a:stretch>
        </p:blipFill>
        <p:spPr>
          <a:xfrm>
            <a:off x="278765" y="112395"/>
            <a:ext cx="2104390" cy="22085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p:cNvPicPr>
            <a:picLocks noChangeAspect="1"/>
          </p:cNvPicPr>
          <p:nvPr/>
        </p:nvPicPr>
        <p:blipFill>
          <a:blip r:embed="rId5"/>
          <a:stretch>
            <a:fillRect/>
          </a:stretch>
        </p:blipFill>
        <p:spPr>
          <a:xfrm>
            <a:off x="4671695" y="1567498"/>
            <a:ext cx="4011295" cy="29254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1" name="Picture 10"/>
          <p:cNvPicPr>
            <a:picLocks noChangeAspect="1"/>
          </p:cNvPicPr>
          <p:nvPr/>
        </p:nvPicPr>
        <p:blipFill>
          <a:blip r:embed="rId6"/>
          <a:stretch>
            <a:fillRect/>
          </a:stretch>
        </p:blipFill>
        <p:spPr>
          <a:xfrm>
            <a:off x="7645400" y="3706495"/>
            <a:ext cx="2392680" cy="27844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Picture 14"/>
          <p:cNvPicPr>
            <a:picLocks noChangeAspect="1"/>
          </p:cNvPicPr>
          <p:nvPr/>
        </p:nvPicPr>
        <p:blipFill>
          <a:blip r:embed="rId7"/>
          <a:srcRect l="3656" t="30204" r="44401" b="14380"/>
          <a:stretch>
            <a:fillRect/>
          </a:stretch>
        </p:blipFill>
        <p:spPr>
          <a:xfrm>
            <a:off x="9871710" y="4860290"/>
            <a:ext cx="2203450" cy="18643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文本框 9"/>
          <p:cNvSpPr txBox="1"/>
          <p:nvPr/>
        </p:nvSpPr>
        <p:spPr>
          <a:xfrm>
            <a:off x="6392583" y="501651"/>
            <a:ext cx="4434720" cy="171625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altLang="en-US" sz="5200" b="1" kern="1200" dirty="0">
                <a:solidFill>
                  <a:schemeClr val="tx1"/>
                </a:solidFill>
                <a:latin typeface="Times New Roman" panose="02020603050405020304" pitchFamily="18" charset="0"/>
                <a:ea typeface="+mj-ea"/>
                <a:cs typeface="Times New Roman" panose="02020603050405020304" pitchFamily="18" charset="0"/>
              </a:rPr>
              <a:t>Theme Impact Analysis </a:t>
            </a:r>
          </a:p>
        </p:txBody>
      </p:sp>
      <p:pic>
        <p:nvPicPr>
          <p:cNvPr id="5" name="Picture 4"/>
          <p:cNvPicPr>
            <a:picLocks noChangeAspect="1"/>
          </p:cNvPicPr>
          <p:nvPr/>
        </p:nvPicPr>
        <p:blipFill>
          <a:blip r:embed="rId3"/>
          <a:srcRect r="2436" b="3"/>
          <a:stretch/>
        </p:blipFill>
        <p:spPr>
          <a:xfrm>
            <a:off x="279143" y="299508"/>
            <a:ext cx="5221625" cy="3010397"/>
          </a:xfrm>
          <a:prstGeom prst="rect">
            <a:avLst/>
          </a:prstGeom>
        </p:spPr>
      </p:pic>
      <p:pic>
        <p:nvPicPr>
          <p:cNvPr id="6" name="Picture 5"/>
          <p:cNvPicPr>
            <a:picLocks noChangeAspect="1"/>
          </p:cNvPicPr>
          <p:nvPr/>
        </p:nvPicPr>
        <p:blipFill>
          <a:blip r:embed="rId4"/>
          <a:srcRect b="3105"/>
          <a:stretch/>
        </p:blipFill>
        <p:spPr>
          <a:xfrm>
            <a:off x="279143" y="3548095"/>
            <a:ext cx="5221625" cy="3010397"/>
          </a:xfrm>
          <a:prstGeom prst="rect">
            <a:avLst/>
          </a:prstGeom>
        </p:spPr>
      </p:pic>
      <p:sp>
        <p:nvSpPr>
          <p:cNvPr id="4" name="Text Box 3"/>
          <p:cNvSpPr txBox="1"/>
          <p:nvPr/>
        </p:nvSpPr>
        <p:spPr>
          <a:xfrm>
            <a:off x="6392583" y="2645922"/>
            <a:ext cx="4434721" cy="3710427"/>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2000" dirty="0">
                <a:solidFill>
                  <a:schemeClr val="tx1">
                    <a:alpha val="80000"/>
                  </a:schemeClr>
                </a:solidFill>
                <a:latin typeface="Times New Roman" panose="02020603050405020304" pitchFamily="18" charset="0"/>
                <a:cs typeface="Times New Roman" panose="02020603050405020304" pitchFamily="18" charset="0"/>
              </a:rPr>
              <a:t>• Political factors </a:t>
            </a:r>
          </a:p>
          <a:p>
            <a:pPr lvl="1" indent="-228600">
              <a:lnSpc>
                <a:spcPct val="90000"/>
              </a:lnSpc>
              <a:spcAft>
                <a:spcPts val="600"/>
              </a:spcAft>
              <a:buFont typeface="Arial" panose="020B0604020202020204" pitchFamily="34" charset="0"/>
              <a:buChar char="•"/>
            </a:pPr>
            <a:r>
              <a:rPr lang="en-US" altLang="en-US" sz="2000" dirty="0">
                <a:solidFill>
                  <a:schemeClr val="tx1">
                    <a:alpha val="80000"/>
                  </a:schemeClr>
                </a:solidFill>
                <a:latin typeface="Times New Roman" panose="02020603050405020304" pitchFamily="18" charset="0"/>
                <a:cs typeface="Times New Roman" panose="02020603050405020304" pitchFamily="18" charset="0"/>
              </a:rPr>
              <a:t>o Brexit </a:t>
            </a:r>
          </a:p>
          <a:p>
            <a:pPr lvl="1" indent="-228600">
              <a:lnSpc>
                <a:spcPct val="90000"/>
              </a:lnSpc>
              <a:spcAft>
                <a:spcPts val="600"/>
              </a:spcAft>
              <a:buFont typeface="Arial" panose="020B0604020202020204" pitchFamily="34" charset="0"/>
              <a:buChar char="•"/>
            </a:pPr>
            <a:r>
              <a:rPr lang="en-US" altLang="en-US" sz="2000" dirty="0">
                <a:solidFill>
                  <a:schemeClr val="tx1">
                    <a:alpha val="80000"/>
                  </a:schemeClr>
                </a:solidFill>
                <a:latin typeface="Times New Roman" panose="02020603050405020304" pitchFamily="18" charset="0"/>
                <a:cs typeface="Times New Roman" panose="02020603050405020304" pitchFamily="18" charset="0"/>
              </a:rPr>
              <a:t>o UK Immigration policies </a:t>
            </a:r>
          </a:p>
          <a:p>
            <a:pPr lvl="1" indent="-228600">
              <a:lnSpc>
                <a:spcPct val="90000"/>
              </a:lnSpc>
              <a:spcAft>
                <a:spcPts val="600"/>
              </a:spcAft>
              <a:buFont typeface="Arial" panose="020B0604020202020204" pitchFamily="34" charset="0"/>
              <a:buChar char="•"/>
            </a:pPr>
            <a:r>
              <a:rPr lang="en-US" altLang="en-US" sz="2000" dirty="0">
                <a:solidFill>
                  <a:schemeClr val="tx1">
                    <a:alpha val="80000"/>
                  </a:schemeClr>
                </a:solidFill>
                <a:latin typeface="Times New Roman" panose="02020603050405020304" pitchFamily="18" charset="0"/>
                <a:cs typeface="Times New Roman" panose="02020603050405020304" pitchFamily="18" charset="0"/>
              </a:rPr>
              <a:t>o IHG faces significant employee skill gaps and service quality dissatisfaction on the consumer end (</a:t>
            </a:r>
            <a:r>
              <a:rPr lang="en-US" altLang="en-US" sz="2000" dirty="0" err="1">
                <a:solidFill>
                  <a:schemeClr val="tx1">
                    <a:alpha val="80000"/>
                  </a:schemeClr>
                </a:solidFill>
                <a:latin typeface="Times New Roman" panose="02020603050405020304" pitchFamily="18" charset="0"/>
                <a:cs typeface="Times New Roman" panose="02020603050405020304" pitchFamily="18" charset="0"/>
              </a:rPr>
              <a:t>Sperance</a:t>
            </a:r>
            <a:r>
              <a:rPr lang="en-US" altLang="en-US" sz="2000" dirty="0">
                <a:solidFill>
                  <a:schemeClr val="tx1">
                    <a:alpha val="80000"/>
                  </a:schemeClr>
                </a:solidFill>
                <a:latin typeface="Times New Roman" panose="02020603050405020304" pitchFamily="18" charset="0"/>
                <a:cs typeface="Times New Roman" panose="02020603050405020304" pitchFamily="18" charset="0"/>
              </a:rPr>
              <a:t>, 2021)</a:t>
            </a:r>
          </a:p>
          <a:p>
            <a:pPr indent="-228600">
              <a:lnSpc>
                <a:spcPct val="90000"/>
              </a:lnSpc>
              <a:spcAft>
                <a:spcPts val="600"/>
              </a:spcAft>
              <a:buFont typeface="Arial" panose="020B0604020202020204" pitchFamily="34" charset="0"/>
              <a:buChar char="•"/>
            </a:pPr>
            <a:endParaRPr lang="en-US" sz="2000" dirty="0">
              <a:solidFill>
                <a:schemeClr val="tx1">
                  <a:alpha val="80000"/>
                </a:schemeClr>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矩形 14"/>
          <p:cNvSpPr/>
          <p:nvPr/>
        </p:nvSpPr>
        <p:spPr>
          <a:xfrm>
            <a:off x="640080" y="325369"/>
            <a:ext cx="4368602" cy="1956841"/>
          </a:xfrm>
          <a:prstGeom prst="rect">
            <a:avLst/>
          </a:prstGeom>
        </p:spPr>
        <p:txBody>
          <a:bodyPr vert="horz" lIns="91440" tIns="45720" rIns="91440" bIns="45720" rtlCol="0" anchor="b">
            <a:normAutofit fontScale="92500"/>
          </a:bodyPr>
          <a:lstStyle/>
          <a:p>
            <a:pPr>
              <a:lnSpc>
                <a:spcPct val="90000"/>
              </a:lnSpc>
              <a:spcBef>
                <a:spcPct val="0"/>
              </a:spcBef>
              <a:spcAft>
                <a:spcPts val="600"/>
              </a:spcAft>
            </a:pPr>
            <a:r>
              <a:rPr lang="en-US" altLang="en-US" sz="5400" b="1" kern="1200" dirty="0">
                <a:solidFill>
                  <a:schemeClr val="tx1"/>
                </a:solidFill>
                <a:latin typeface="Times New Roman" panose="02020603050405020304" pitchFamily="18" charset="0"/>
                <a:ea typeface="+mj-ea"/>
                <a:cs typeface="Times New Roman" panose="02020603050405020304" pitchFamily="18" charset="0"/>
              </a:rPr>
              <a:t>Theme Impact Analysis </a:t>
            </a:r>
          </a:p>
        </p:txBody>
      </p:sp>
      <p:sp>
        <p:nvSpPr>
          <p:cNvPr id="5" name="Text Box 4"/>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ltLang="en-US" sz="2000">
                <a:latin typeface="Times New Roman" panose="02020603050405020304" pitchFamily="18" charset="0"/>
                <a:cs typeface="Times New Roman" panose="02020603050405020304" pitchFamily="18" charset="0"/>
              </a:rPr>
              <a:t>• Economic factors</a:t>
            </a:r>
          </a:p>
          <a:p>
            <a:pPr lvl="1" indent="-228600">
              <a:lnSpc>
                <a:spcPct val="90000"/>
              </a:lnSpc>
              <a:spcAft>
                <a:spcPts val="600"/>
              </a:spcAft>
              <a:buFont typeface="Arial" panose="020B0604020202020204" pitchFamily="34" charset="0"/>
              <a:buChar char="•"/>
            </a:pPr>
            <a:r>
              <a:rPr lang="en-US" altLang="en-US" sz="2000">
                <a:latin typeface="Times New Roman" panose="02020603050405020304" pitchFamily="18" charset="0"/>
                <a:cs typeface="Times New Roman" panose="02020603050405020304" pitchFamily="18" charset="0"/>
              </a:rPr>
              <a:t>o Pandemic challenges and cost of living crisis in the UK</a:t>
            </a:r>
          </a:p>
          <a:p>
            <a:pPr lvl="1" indent="-228600">
              <a:lnSpc>
                <a:spcPct val="90000"/>
              </a:lnSpc>
              <a:spcAft>
                <a:spcPts val="600"/>
              </a:spcAft>
              <a:buFont typeface="Arial" panose="020B0604020202020204" pitchFamily="34" charset="0"/>
              <a:buChar char="•"/>
            </a:pPr>
            <a:r>
              <a:rPr lang="en-US" altLang="en-US" sz="2000">
                <a:latin typeface="Times New Roman" panose="02020603050405020304" pitchFamily="18" charset="0"/>
                <a:cs typeface="Times New Roman" panose="02020603050405020304" pitchFamily="18" charset="0"/>
              </a:rPr>
              <a:t>o Limited consumer disposable income capacity to spend on leisure activities </a:t>
            </a:r>
          </a:p>
          <a:p>
            <a:pPr lvl="1" indent="-228600">
              <a:lnSpc>
                <a:spcPct val="90000"/>
              </a:lnSpc>
              <a:spcAft>
                <a:spcPts val="600"/>
              </a:spcAft>
              <a:buFont typeface="Arial" panose="020B0604020202020204" pitchFamily="34" charset="0"/>
              <a:buChar char="•"/>
            </a:pPr>
            <a:r>
              <a:rPr lang="en-US" altLang="en-US" sz="2000">
                <a:latin typeface="Times New Roman" panose="02020603050405020304" pitchFamily="18" charset="0"/>
                <a:cs typeface="Times New Roman" panose="02020603050405020304" pitchFamily="18" charset="0"/>
              </a:rPr>
              <a:t>o IHG has reduced its corporate workforce with significant job cuts (Hancock, 2020)</a:t>
            </a:r>
          </a:p>
          <a:p>
            <a:pPr indent="-228600">
              <a:lnSpc>
                <a:spcPct val="90000"/>
              </a:lnSpc>
              <a:spcAft>
                <a:spcPts val="600"/>
              </a:spcAft>
              <a:buFont typeface="Arial" panose="020B0604020202020204" pitchFamily="34" charset="0"/>
              <a:buChar char="•"/>
            </a:pPr>
            <a:endParaRPr lang="en-US" altLang="en-US" sz="200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srcRect l="9789" r="2325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7"/>
          <p:cNvSpPr txBox="1"/>
          <p:nvPr/>
        </p:nvSpPr>
        <p:spPr>
          <a:xfrm>
            <a:off x="6465570" y="1536065"/>
            <a:ext cx="5495925" cy="2507615"/>
          </a:xfrm>
          <a:prstGeom prst="rect">
            <a:avLst/>
          </a:prstGeom>
          <a:noFill/>
        </p:spPr>
        <p:txBody>
          <a:bodyPr wrap="square" rtlCol="0">
            <a:noAutofit/>
          </a:bodyPr>
          <a:lstStyle/>
          <a:p>
            <a:r>
              <a:rPr lang="en-US" altLang="en-US" sz="2200">
                <a:latin typeface="Times New Roman" panose="02020603050405020304" charset="0"/>
                <a:cs typeface="Times New Roman" panose="02020603050405020304" charset="0"/>
              </a:rPr>
              <a:t>• Social factors </a:t>
            </a:r>
          </a:p>
          <a:p>
            <a:pPr lvl="1"/>
            <a:r>
              <a:rPr lang="en-US" altLang="en-US" sz="2200">
                <a:latin typeface="Times New Roman" panose="02020603050405020304" charset="0"/>
                <a:cs typeface="Times New Roman" panose="02020603050405020304" charset="0"/>
              </a:rPr>
              <a:t>o Limited compensatory standards </a:t>
            </a:r>
          </a:p>
          <a:p>
            <a:pPr lvl="1"/>
            <a:r>
              <a:rPr lang="en-US" altLang="en-US" sz="2200">
                <a:latin typeface="Times New Roman" panose="02020603050405020304" charset="0"/>
                <a:cs typeface="Times New Roman" panose="02020603050405020304" charset="0"/>
              </a:rPr>
              <a:t>o Reduced career progression opportunities </a:t>
            </a:r>
          </a:p>
          <a:p>
            <a:pPr lvl="1"/>
            <a:r>
              <a:rPr lang="en-US" altLang="en-US" sz="2200">
                <a:latin typeface="Times New Roman" panose="02020603050405020304" charset="0"/>
                <a:cs typeface="Times New Roman" panose="02020603050405020304" charset="0"/>
              </a:rPr>
              <a:t>o Work overload and shift inflexibilities </a:t>
            </a:r>
          </a:p>
          <a:p>
            <a:endParaRPr lang="en-US" altLang="en-US" sz="2200">
              <a:latin typeface="Times New Roman" panose="02020603050405020304" charset="0"/>
              <a:cs typeface="Times New Roman" panose="02020603050405020304" charset="0"/>
            </a:endParaRPr>
          </a:p>
        </p:txBody>
      </p:sp>
      <p:sp>
        <p:nvSpPr>
          <p:cNvPr id="9" name="Text Box 8"/>
          <p:cNvSpPr txBox="1"/>
          <p:nvPr/>
        </p:nvSpPr>
        <p:spPr>
          <a:xfrm>
            <a:off x="6301105" y="812800"/>
            <a:ext cx="5610860" cy="535531"/>
          </a:xfrm>
          <a:prstGeom prst="rect">
            <a:avLst/>
          </a:prstGeom>
          <a:noFill/>
        </p:spPr>
        <p:txBody>
          <a:bodyPr wrap="square" rtlCol="0">
            <a:spAutoFit/>
          </a:bodyPr>
          <a:lstStyle/>
          <a:p>
            <a:pPr>
              <a:lnSpc>
                <a:spcPct val="90000"/>
              </a:lnSpc>
              <a:spcBef>
                <a:spcPct val="0"/>
              </a:spcBef>
              <a:spcAft>
                <a:spcPts val="600"/>
              </a:spcAft>
            </a:pPr>
            <a:r>
              <a:rPr lang="en-US" altLang="en-US" sz="3200" b="1" kern="1200" dirty="0">
                <a:solidFill>
                  <a:schemeClr val="tx1"/>
                </a:solidFill>
                <a:latin typeface="Times New Roman" panose="02020603050405020304" pitchFamily="18" charset="0"/>
                <a:ea typeface="+mj-ea"/>
                <a:cs typeface="Times New Roman" panose="02020603050405020304" pitchFamily="18" charset="0"/>
              </a:rPr>
              <a:t>Theme Impact Analysis </a:t>
            </a:r>
          </a:p>
        </p:txBody>
      </p:sp>
      <p:pic>
        <p:nvPicPr>
          <p:cNvPr id="10" name="Picture 9"/>
          <p:cNvPicPr>
            <a:picLocks noChangeAspect="1"/>
          </p:cNvPicPr>
          <p:nvPr/>
        </p:nvPicPr>
        <p:blipFill>
          <a:blip r:embed="rId3"/>
          <a:stretch>
            <a:fillRect/>
          </a:stretch>
        </p:blipFill>
        <p:spPr>
          <a:xfrm>
            <a:off x="0" y="0"/>
            <a:ext cx="6096635"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等腰三角形 19"/>
          <p:cNvSpPr/>
          <p:nvPr/>
        </p:nvSpPr>
        <p:spPr>
          <a:xfrm>
            <a:off x="15240" y="0"/>
            <a:ext cx="6384925" cy="6858000"/>
          </a:xfrm>
          <a:prstGeom prst="triangle">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文本框 22"/>
          <p:cNvSpPr txBox="1"/>
          <p:nvPr/>
        </p:nvSpPr>
        <p:spPr>
          <a:xfrm>
            <a:off x="7055802" y="89356"/>
            <a:ext cx="4644390" cy="1200329"/>
          </a:xfrm>
          <a:prstGeom prst="rect">
            <a:avLst/>
          </a:prstGeom>
          <a:noFill/>
        </p:spPr>
        <p:txBody>
          <a:bodyPr wrap="square" rtlCol="0">
            <a:spAutoFit/>
          </a:bodyPr>
          <a:lstStyle/>
          <a:p>
            <a:pPr>
              <a:lnSpc>
                <a:spcPct val="90000"/>
              </a:lnSpc>
              <a:spcBef>
                <a:spcPct val="0"/>
              </a:spcBef>
              <a:spcAft>
                <a:spcPts val="600"/>
              </a:spcAft>
            </a:pPr>
            <a:r>
              <a:rPr lang="en-US" altLang="en-US" sz="4000" b="1" kern="1200" dirty="0">
                <a:solidFill>
                  <a:schemeClr val="tx1"/>
                </a:solidFill>
                <a:latin typeface="Times New Roman" panose="02020603050405020304" pitchFamily="18" charset="0"/>
                <a:ea typeface="+mj-ea"/>
                <a:cs typeface="Times New Roman" panose="02020603050405020304" pitchFamily="18" charset="0"/>
              </a:rPr>
              <a:t>Theme Impact Analysis </a:t>
            </a:r>
          </a:p>
        </p:txBody>
      </p:sp>
      <p:sp>
        <p:nvSpPr>
          <p:cNvPr id="4" name="Text Box 3"/>
          <p:cNvSpPr txBox="1"/>
          <p:nvPr/>
        </p:nvSpPr>
        <p:spPr>
          <a:xfrm>
            <a:off x="6860540" y="1289685"/>
            <a:ext cx="5034915" cy="3476625"/>
          </a:xfrm>
          <a:prstGeom prst="rect">
            <a:avLst/>
          </a:prstGeom>
          <a:noFill/>
        </p:spPr>
        <p:txBody>
          <a:bodyPr wrap="square" rtlCol="0">
            <a:spAutoFit/>
          </a:bodyPr>
          <a:lstStyle/>
          <a:p>
            <a:pPr algn="just"/>
            <a:r>
              <a:rPr lang="en-US" altLang="en-US" sz="2200" dirty="0">
                <a:latin typeface="Times New Roman" panose="02020603050405020304" charset="0"/>
                <a:cs typeface="Times New Roman" panose="02020603050405020304" charset="0"/>
              </a:rPr>
              <a:t>• Technological factors </a:t>
            </a:r>
          </a:p>
          <a:p>
            <a:pPr lvl="1" algn="just"/>
            <a:r>
              <a:rPr lang="en-US" altLang="en-US" sz="2200" dirty="0">
                <a:latin typeface="Times New Roman" panose="02020603050405020304" charset="0"/>
                <a:cs typeface="Times New Roman" panose="02020603050405020304" charset="0"/>
              </a:rPr>
              <a:t>o Technological advancements enhance operational optimization thereby improving operational efficiency </a:t>
            </a:r>
          </a:p>
          <a:p>
            <a:pPr lvl="1" algn="just"/>
            <a:r>
              <a:rPr lang="en-US" altLang="en-US" sz="2200" dirty="0">
                <a:latin typeface="Times New Roman" panose="02020603050405020304" charset="0"/>
                <a:cs typeface="Times New Roman" panose="02020603050405020304" charset="0"/>
              </a:rPr>
              <a:t>o The technological integrity of consumers helps them stay connected to the hospitality industry (</a:t>
            </a:r>
            <a:r>
              <a:rPr lang="en-US" altLang="en-US" sz="2200" dirty="0" err="1">
                <a:latin typeface="Times New Roman" panose="02020603050405020304" charset="0"/>
                <a:cs typeface="Times New Roman" panose="02020603050405020304" charset="0"/>
              </a:rPr>
              <a:t>Jiwnani</a:t>
            </a:r>
            <a:r>
              <a:rPr lang="en-US" altLang="en-US" sz="2200" dirty="0">
                <a:latin typeface="Times New Roman" panose="02020603050405020304" charset="0"/>
                <a:cs typeface="Times New Roman" panose="02020603050405020304" charset="0"/>
              </a:rPr>
              <a:t> , 2024)</a:t>
            </a:r>
          </a:p>
          <a:p>
            <a:pPr lvl="1" algn="just"/>
            <a:endParaRPr lang="en-US" sz="2200" dirty="0">
              <a:latin typeface="Times New Roman" panose="02020603050405020304" charset="0"/>
              <a:cs typeface="Times New Roman" panose="02020603050405020304" charset="0"/>
            </a:endParaRPr>
          </a:p>
        </p:txBody>
      </p:sp>
      <p:pic>
        <p:nvPicPr>
          <p:cNvPr id="5" name="Picture 4"/>
          <p:cNvPicPr>
            <a:picLocks noChangeAspect="1"/>
          </p:cNvPicPr>
          <p:nvPr/>
        </p:nvPicPr>
        <p:blipFill>
          <a:blip r:embed="rId3"/>
          <a:stretch>
            <a:fillRect/>
          </a:stretch>
        </p:blipFill>
        <p:spPr>
          <a:xfrm>
            <a:off x="0" y="0"/>
            <a:ext cx="6711315" cy="685863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
          <p:cNvSpPr txBox="1"/>
          <p:nvPr/>
        </p:nvSpPr>
        <p:spPr>
          <a:xfrm>
            <a:off x="6712585" y="1158240"/>
            <a:ext cx="5018405" cy="3476625"/>
          </a:xfrm>
          <a:prstGeom prst="rect">
            <a:avLst/>
          </a:prstGeom>
          <a:noFill/>
        </p:spPr>
        <p:txBody>
          <a:bodyPr wrap="square" rtlCol="0">
            <a:spAutoFit/>
          </a:bodyPr>
          <a:lstStyle/>
          <a:p>
            <a:r>
              <a:rPr lang="en-US" altLang="en-US" sz="2200">
                <a:latin typeface="Times New Roman" panose="02020603050405020304" charset="0"/>
                <a:cs typeface="Times New Roman" panose="02020603050405020304" charset="0"/>
              </a:rPr>
              <a:t>• Strengths and limitations</a:t>
            </a:r>
          </a:p>
          <a:p>
            <a:pPr lvl="1"/>
            <a:r>
              <a:rPr lang="en-US" altLang="en-US" sz="2200">
                <a:latin typeface="Times New Roman" panose="02020603050405020304" charset="0"/>
                <a:cs typeface="Times New Roman" panose="02020603050405020304" charset="0"/>
              </a:rPr>
              <a:t>o Enhanced employee benefits through attractive compensation packages, although they fail to mitigate job satisfaction issues thoroughly </a:t>
            </a:r>
          </a:p>
          <a:p>
            <a:pPr lvl="1"/>
            <a:r>
              <a:rPr lang="en-US" altLang="en-US" sz="2200">
                <a:latin typeface="Times New Roman" panose="02020603050405020304" charset="0"/>
                <a:cs typeface="Times New Roman" panose="02020603050405020304" charset="0"/>
              </a:rPr>
              <a:t>o Training and developmental investments enhancing employee skills although calls for potential investments (Yeole </a:t>
            </a:r>
            <a:r>
              <a:rPr lang="en-US" altLang="en-US" sz="2200" i="1">
                <a:latin typeface="Times New Roman" panose="02020603050405020304" charset="0"/>
                <a:cs typeface="Times New Roman" panose="02020603050405020304" charset="0"/>
              </a:rPr>
              <a:t>et al</a:t>
            </a:r>
            <a:r>
              <a:rPr lang="en-US" altLang="en-US" sz="2200">
                <a:latin typeface="Times New Roman" panose="02020603050405020304" charset="0"/>
                <a:cs typeface="Times New Roman" panose="02020603050405020304" charset="0"/>
              </a:rPr>
              <a:t>., 2023) </a:t>
            </a:r>
          </a:p>
          <a:p>
            <a:endParaRPr lang="en-US" altLang="en-US" sz="2200">
              <a:latin typeface="Times New Roman" panose="02020603050405020304" charset="0"/>
              <a:cs typeface="Times New Roman" panose="02020603050405020304" charset="0"/>
            </a:endParaRPr>
          </a:p>
        </p:txBody>
      </p:sp>
      <p:pic>
        <p:nvPicPr>
          <p:cNvPr id="5" name="Picture 4"/>
          <p:cNvPicPr>
            <a:picLocks noChangeAspect="1"/>
          </p:cNvPicPr>
          <p:nvPr/>
        </p:nvPicPr>
        <p:blipFill>
          <a:blip r:embed="rId3"/>
          <a:stretch>
            <a:fillRect/>
          </a:stretch>
        </p:blipFill>
        <p:spPr>
          <a:xfrm>
            <a:off x="0" y="0"/>
            <a:ext cx="6590030" cy="6858635"/>
          </a:xfrm>
          <a:prstGeom prst="rect">
            <a:avLst/>
          </a:prstGeom>
        </p:spPr>
      </p:pic>
      <p:sp>
        <p:nvSpPr>
          <p:cNvPr id="6" name="Text Box 5"/>
          <p:cNvSpPr txBox="1"/>
          <p:nvPr/>
        </p:nvSpPr>
        <p:spPr>
          <a:xfrm>
            <a:off x="7107555" y="434340"/>
            <a:ext cx="4919345" cy="590931"/>
          </a:xfrm>
          <a:prstGeom prst="rect">
            <a:avLst/>
          </a:prstGeom>
          <a:noFill/>
        </p:spPr>
        <p:txBody>
          <a:bodyPr wrap="square" rtlCol="0">
            <a:spAutoFit/>
          </a:bodyPr>
          <a:lstStyle/>
          <a:p>
            <a:pPr>
              <a:lnSpc>
                <a:spcPct val="90000"/>
              </a:lnSpc>
              <a:spcBef>
                <a:spcPct val="0"/>
              </a:spcBef>
              <a:spcAft>
                <a:spcPts val="600"/>
              </a:spcAft>
            </a:pPr>
            <a:r>
              <a:rPr lang="en-US" altLang="en-US" sz="3600" b="1" kern="1200" dirty="0">
                <a:solidFill>
                  <a:schemeClr val="tx1"/>
                </a:solidFill>
                <a:latin typeface="Times New Roman" panose="02020603050405020304" pitchFamily="18" charset="0"/>
                <a:ea typeface="+mj-ea"/>
                <a:cs typeface="Times New Roman" panose="02020603050405020304" pitchFamily="18" charset="0"/>
              </a:rPr>
              <a:t>Theme Impact Analysis </a:t>
            </a:r>
          </a:p>
        </p:txBody>
      </p:sp>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
          <p:cNvSpPr txBox="1"/>
          <p:nvPr/>
        </p:nvSpPr>
        <p:spPr>
          <a:xfrm>
            <a:off x="8226425" y="1240155"/>
            <a:ext cx="3702050" cy="4892675"/>
          </a:xfrm>
          <a:prstGeom prst="rect">
            <a:avLst/>
          </a:prstGeom>
          <a:noFill/>
        </p:spPr>
        <p:txBody>
          <a:bodyPr wrap="square" rtlCol="0">
            <a:spAutoFit/>
          </a:bodyPr>
          <a:lstStyle/>
          <a:p>
            <a:pPr algn="just" defTabSz="914400">
              <a:tabLst>
                <a:tab pos="228600" algn="l"/>
              </a:tabLst>
            </a:pPr>
            <a:r>
              <a:rPr lang="en-US" altLang="en-US" sz="2400">
                <a:latin typeface="Times New Roman" panose="02020603050405020304" charset="0"/>
                <a:cs typeface="Times New Roman" panose="02020603050405020304" charset="0"/>
              </a:rPr>
              <a:t>•	The staff shortage issue in the UK hospitality industry is prominent. </a:t>
            </a:r>
          </a:p>
          <a:p>
            <a:pPr algn="just" defTabSz="914400">
              <a:tabLst>
                <a:tab pos="228600" algn="l"/>
              </a:tabLst>
            </a:pPr>
            <a:r>
              <a:rPr lang="en-US" altLang="en-US" sz="2400">
                <a:latin typeface="Times New Roman" panose="02020603050405020304" charset="0"/>
                <a:cs typeface="Times New Roman" panose="02020603050405020304" charset="0"/>
              </a:rPr>
              <a:t>•	IHG can come up with potential training and development strategies to mitigate skill gaps </a:t>
            </a:r>
          </a:p>
          <a:p>
            <a:pPr algn="just" defTabSz="914400">
              <a:tabLst>
                <a:tab pos="228600" algn="l"/>
              </a:tabLst>
            </a:pPr>
            <a:r>
              <a:rPr lang="en-US" altLang="en-US" sz="2400">
                <a:latin typeface="Times New Roman" panose="02020603050405020304" charset="0"/>
                <a:cs typeface="Times New Roman" panose="02020603050405020304" charset="0"/>
              </a:rPr>
              <a:t>•	IHG also needs to balance technology integration with human labor to provide optimized service quality standards. </a:t>
            </a:r>
          </a:p>
          <a:p>
            <a:pPr algn="just" defTabSz="914400">
              <a:tabLst>
                <a:tab pos="228600" algn="l"/>
              </a:tabLst>
            </a:pPr>
            <a:endParaRPr lang="en-US" sz="2400">
              <a:latin typeface="Times New Roman" panose="02020603050405020304" charset="0"/>
              <a:cs typeface="Times New Roman" panose="02020603050405020304" charset="0"/>
            </a:endParaRPr>
          </a:p>
        </p:txBody>
      </p:sp>
      <p:sp>
        <p:nvSpPr>
          <p:cNvPr id="6" name="Text Box 5"/>
          <p:cNvSpPr txBox="1"/>
          <p:nvPr/>
        </p:nvSpPr>
        <p:spPr>
          <a:xfrm>
            <a:off x="8407400" y="368300"/>
            <a:ext cx="2994660" cy="645160"/>
          </a:xfrm>
          <a:prstGeom prst="rect">
            <a:avLst/>
          </a:prstGeom>
          <a:noFill/>
        </p:spPr>
        <p:txBody>
          <a:bodyPr wrap="square" rtlCol="0">
            <a:spAutoFit/>
          </a:bodyPr>
          <a:lstStyle/>
          <a:p>
            <a:r>
              <a:rPr lang="en-US" altLang="en-US" sz="3600" b="1">
                <a:latin typeface="Times New Roman" panose="02020603050405020304" charset="0"/>
                <a:cs typeface="Times New Roman" panose="02020603050405020304" charset="0"/>
              </a:rPr>
              <a:t>Conclusion</a:t>
            </a:r>
          </a:p>
        </p:txBody>
      </p:sp>
      <p:pic>
        <p:nvPicPr>
          <p:cNvPr id="9" name="Picture 8"/>
          <p:cNvPicPr>
            <a:picLocks noChangeAspect="1"/>
          </p:cNvPicPr>
          <p:nvPr/>
        </p:nvPicPr>
        <p:blipFill>
          <a:blip r:embed="rId3"/>
          <a:stretch>
            <a:fillRect/>
          </a:stretch>
        </p:blipFill>
        <p:spPr>
          <a:xfrm>
            <a:off x="0" y="0"/>
            <a:ext cx="8021955" cy="685863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文本框 12"/>
          <p:cNvSpPr txBox="1"/>
          <p:nvPr/>
        </p:nvSpPr>
        <p:spPr>
          <a:xfrm>
            <a:off x="6096000" y="501651"/>
            <a:ext cx="5960801" cy="171625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altLang="zh-CN" sz="5600" b="1" dirty="0">
                <a:latin typeface="Times New Roman" panose="02020603050405020304" pitchFamily="18" charset="0"/>
                <a:ea typeface="+mj-ea"/>
                <a:cs typeface="Times New Roman" panose="02020603050405020304" pitchFamily="18" charset="0"/>
              </a:rPr>
              <a:t>Recommendations</a:t>
            </a:r>
          </a:p>
        </p:txBody>
      </p:sp>
      <p:pic>
        <p:nvPicPr>
          <p:cNvPr id="10" name="图片占位符 9"/>
          <p:cNvPicPr>
            <a:picLocks noGrp="1" noChangeAspect="1"/>
          </p:cNvPicPr>
          <p:nvPr>
            <p:ph type="pic" sz="quarter" idx="10"/>
          </p:nvPr>
        </p:nvPicPr>
        <p:blipFill>
          <a:blip r:embed="rId3" cstate="screen"/>
          <a:srcRect l="37858" r="15215" b="1"/>
          <a:stretch/>
        </p:blipFill>
        <p:spPr>
          <a:xfrm>
            <a:off x="279143" y="299509"/>
            <a:ext cx="5221625" cy="6258983"/>
          </a:xfrm>
          <a:prstGeom prst="rect">
            <a:avLst/>
          </a:prstGeom>
        </p:spPr>
      </p:pic>
      <p:sp>
        <p:nvSpPr>
          <p:cNvPr id="12" name="文本框 11"/>
          <p:cNvSpPr txBox="1"/>
          <p:nvPr/>
        </p:nvSpPr>
        <p:spPr>
          <a:xfrm>
            <a:off x="6392583" y="2645922"/>
            <a:ext cx="4434721" cy="3710427"/>
          </a:xfrm>
          <a:prstGeom prst="rect">
            <a:avLst/>
          </a:prstGeom>
        </p:spPr>
        <p:txBody>
          <a:bodyPr vert="horz" lIns="91440" tIns="45720" rIns="91440" bIns="45720" rtlCol="0" anchor="t">
            <a:normAutofit/>
          </a:bodyPr>
          <a:lstStyle/>
          <a:p>
            <a:pPr marL="457200" indent="-457200">
              <a:lnSpc>
                <a:spcPct val="90000"/>
              </a:lnSpc>
              <a:spcBef>
                <a:spcPts val="1200"/>
              </a:spcBef>
              <a:buFont typeface="+mj-lt"/>
              <a:buAutoNum type="arabicPeriod"/>
            </a:pPr>
            <a:r>
              <a:rPr lang="en-US" altLang="en-US" sz="2000" dirty="0">
                <a:solidFill>
                  <a:schemeClr val="tx1">
                    <a:alpha val="80000"/>
                  </a:schemeClr>
                </a:solidFill>
                <a:latin typeface="Times New Roman" panose="02020603050405020304" pitchFamily="18" charset="0"/>
                <a:cs typeface="Times New Roman" panose="02020603050405020304" pitchFamily="18" charset="0"/>
              </a:rPr>
              <a:t>Optimization of employee value proposition</a:t>
            </a:r>
          </a:p>
          <a:p>
            <a:pPr marL="457200" indent="-457200">
              <a:lnSpc>
                <a:spcPct val="90000"/>
              </a:lnSpc>
              <a:spcBef>
                <a:spcPts val="1200"/>
              </a:spcBef>
              <a:buFont typeface="+mj-lt"/>
              <a:buAutoNum type="arabicPeriod"/>
            </a:pPr>
            <a:r>
              <a:rPr lang="en-US" sz="2000" dirty="0">
                <a:solidFill>
                  <a:schemeClr val="tx1">
                    <a:alpha val="80000"/>
                  </a:schemeClr>
                </a:solidFill>
                <a:effectLst/>
                <a:latin typeface="Times New Roman" panose="02020603050405020304" pitchFamily="18" charset="0"/>
                <a:cs typeface="Times New Roman" panose="02020603050405020304" pitchFamily="18" charset="0"/>
              </a:rPr>
              <a:t>Strategic partnership with educational institutions for staff training and development </a:t>
            </a:r>
          </a:p>
          <a:p>
            <a:pPr marL="457200" indent="-457200">
              <a:lnSpc>
                <a:spcPct val="90000"/>
              </a:lnSpc>
              <a:spcBef>
                <a:spcPts val="1200"/>
              </a:spcBef>
              <a:buFont typeface="+mj-lt"/>
              <a:buAutoNum type="arabicPeriod"/>
            </a:pPr>
            <a:r>
              <a:rPr lang="en-US" sz="2000" dirty="0">
                <a:solidFill>
                  <a:schemeClr val="tx1">
                    <a:alpha val="80000"/>
                  </a:schemeClr>
                </a:solidFill>
                <a:effectLst/>
                <a:latin typeface="Times New Roman" panose="02020603050405020304" pitchFamily="18" charset="0"/>
                <a:cs typeface="Times New Roman" panose="02020603050405020304" pitchFamily="18" charset="0"/>
              </a:rPr>
              <a:t>Fostering global recruitment initiative</a:t>
            </a:r>
          </a:p>
          <a:p>
            <a:pPr marL="457200" indent="-457200">
              <a:lnSpc>
                <a:spcPct val="90000"/>
              </a:lnSpc>
              <a:spcBef>
                <a:spcPts val="1200"/>
              </a:spcBef>
              <a:buFont typeface="+mj-lt"/>
              <a:buAutoNum type="arabicPeriod"/>
            </a:pPr>
            <a:r>
              <a:rPr lang="en-US" altLang="en-US" sz="2000" dirty="0">
                <a:solidFill>
                  <a:schemeClr val="tx1">
                    <a:alpha val="80000"/>
                  </a:schemeClr>
                </a:solidFill>
                <a:latin typeface="Times New Roman" panose="02020603050405020304" pitchFamily="18" charset="0"/>
                <a:cs typeface="Times New Roman" panose="02020603050405020304" pitchFamily="18" charset="0"/>
              </a:rPr>
              <a:t>Implementation of EDI policy in recruitment </a:t>
            </a:r>
            <a:endParaRPr lang="en-US" sz="2000" dirty="0">
              <a:solidFill>
                <a:schemeClr val="tx1">
                  <a:alpha val="80000"/>
                </a:schemeClr>
              </a:solidFill>
              <a:latin typeface="Times New Roman" panose="02020603050405020304" pitchFamily="18" charset="0"/>
              <a:cs typeface="Times New Roman" panose="02020603050405020304" pitchFamily="18" charset="0"/>
            </a:endParaRPr>
          </a:p>
          <a:p>
            <a:pPr marL="571500" lvl="0" indent="-457200">
              <a:lnSpc>
                <a:spcPct val="90000"/>
              </a:lnSpc>
              <a:spcAft>
                <a:spcPts val="800"/>
              </a:spcAft>
              <a:buFont typeface="+mj-lt"/>
              <a:buAutoNum type="arabicPeriod"/>
            </a:pPr>
            <a:endParaRPr lang="en-US" sz="2000" dirty="0">
              <a:solidFill>
                <a:schemeClr val="tx1">
                  <a:alpha val="80000"/>
                </a:schemeClr>
              </a:solidFill>
              <a:effectLst/>
              <a:latin typeface="Times New Roman" panose="02020603050405020304" pitchFamily="18" charset="0"/>
              <a:cs typeface="Times New Roman" panose="02020603050405020304" pitchFamily="18" charset="0"/>
            </a:endParaRPr>
          </a:p>
          <a:p>
            <a:pPr marL="228600" indent="-457200">
              <a:lnSpc>
                <a:spcPct val="90000"/>
              </a:lnSpc>
              <a:spcBef>
                <a:spcPts val="1200"/>
              </a:spcBef>
              <a:buFont typeface="+mj-lt"/>
              <a:buAutoNum type="arabicPeriod"/>
            </a:pPr>
            <a:endParaRPr lang="en-US" altLang="zh-CN" sz="2000" dirty="0">
              <a:solidFill>
                <a:schemeClr val="tx1">
                  <a:alpha val="80000"/>
                </a:schemeClr>
              </a:solidFill>
              <a:latin typeface="Times New Roman" panose="02020603050405020304" pitchFamily="18"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BFE57601-367C-D8FC-5788-999A62806B6D}"/>
              </a:ext>
            </a:extLst>
          </p:cNvPr>
          <p:cNvSpPr txBox="1"/>
          <p:nvPr/>
        </p:nvSpPr>
        <p:spPr>
          <a:xfrm>
            <a:off x="6417733" y="490537"/>
            <a:ext cx="5291663" cy="162877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altLang="en-US" sz="4000" b="1" dirty="0">
                <a:latin typeface="Times New Roman" panose="02020603050405020304" pitchFamily="18" charset="0"/>
                <a:ea typeface="+mj-ea"/>
                <a:cs typeface="Times New Roman" panose="02020603050405020304" pitchFamily="18" charset="0"/>
              </a:rPr>
              <a:t>References</a:t>
            </a:r>
          </a:p>
        </p:txBody>
      </p:sp>
      <p:pic>
        <p:nvPicPr>
          <p:cNvPr id="6" name="Picture 5">
            <a:extLst>
              <a:ext uri="{FF2B5EF4-FFF2-40B4-BE49-F238E27FC236}">
                <a16:creationId xmlns:a16="http://schemas.microsoft.com/office/drawing/2014/main" id="{E485FEE5-BD3D-E34B-8403-03830EE2E6E6}"/>
              </a:ext>
            </a:extLst>
          </p:cNvPr>
          <p:cNvPicPr>
            <a:picLocks noChangeAspect="1"/>
          </p:cNvPicPr>
          <p:nvPr/>
        </p:nvPicPr>
        <p:blipFill>
          <a:blip r:embed="rId3"/>
          <a:srcRect l="3776" r="36876" b="-2"/>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Text Box 2">
            <a:extLst>
              <a:ext uri="{FF2B5EF4-FFF2-40B4-BE49-F238E27FC236}">
                <a16:creationId xmlns:a16="http://schemas.microsoft.com/office/drawing/2014/main" id="{73F19809-5830-509D-79CD-27EDBBAC4493}"/>
              </a:ext>
            </a:extLst>
          </p:cNvPr>
          <p:cNvGraphicFramePr/>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任意多边形: 形状 49"/>
          <p:cNvSpPr/>
          <p:nvPr/>
        </p:nvSpPr>
        <p:spPr>
          <a:xfrm rot="10800000" flipV="1">
            <a:off x="0" y="4622062"/>
            <a:ext cx="2689606" cy="2235937"/>
          </a:xfrm>
          <a:custGeom>
            <a:avLst/>
            <a:gdLst>
              <a:gd name="connsiteX0" fmla="*/ 1057757 w 2689606"/>
              <a:gd name="connsiteY0" fmla="*/ 0 h 2235937"/>
              <a:gd name="connsiteX1" fmla="*/ 1037188 w 2689606"/>
              <a:gd name="connsiteY1" fmla="*/ 89124 h 2235937"/>
              <a:gd name="connsiteX2" fmla="*/ 18047 w 2689606"/>
              <a:gd name="connsiteY2" fmla="*/ 2212972 h 2235937"/>
              <a:gd name="connsiteX3" fmla="*/ 0 w 2689606"/>
              <a:gd name="connsiteY3" fmla="*/ 2235937 h 2235937"/>
              <a:gd name="connsiteX4" fmla="*/ 2689606 w 2689606"/>
              <a:gd name="connsiteY4" fmla="*/ 2235937 h 2235937"/>
              <a:gd name="connsiteX5" fmla="*/ 2689606 w 2689606"/>
              <a:gd name="connsiteY5" fmla="*/ 917915 h 223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89606" h="2235937">
                <a:moveTo>
                  <a:pt x="1057757" y="0"/>
                </a:moveTo>
                <a:lnTo>
                  <a:pt x="1037188" y="89124"/>
                </a:lnTo>
                <a:cubicBezTo>
                  <a:pt x="836731" y="868237"/>
                  <a:pt x="486122" y="1587081"/>
                  <a:pt x="18047" y="2212972"/>
                </a:cubicBezTo>
                <a:lnTo>
                  <a:pt x="0" y="2235937"/>
                </a:lnTo>
                <a:lnTo>
                  <a:pt x="2689606" y="2235937"/>
                </a:lnTo>
                <a:lnTo>
                  <a:pt x="2689606" y="917915"/>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8" name="任意多边形: 形状 47"/>
          <p:cNvSpPr/>
          <p:nvPr/>
        </p:nvSpPr>
        <p:spPr>
          <a:xfrm rot="10800000" flipH="1">
            <a:off x="-1" y="-1"/>
            <a:ext cx="2360158" cy="5539979"/>
          </a:xfrm>
          <a:custGeom>
            <a:avLst/>
            <a:gdLst>
              <a:gd name="connsiteX0" fmla="*/ 0 w 2360158"/>
              <a:gd name="connsiteY0" fmla="*/ 5539979 h 5539979"/>
              <a:gd name="connsiteX1" fmla="*/ 2360158 w 2360158"/>
              <a:gd name="connsiteY1" fmla="*/ 5539979 h 5539979"/>
              <a:gd name="connsiteX2" fmla="*/ 2343039 w 2360158"/>
              <a:gd name="connsiteY2" fmla="*/ 5513276 h 5539979"/>
              <a:gd name="connsiteX3" fmla="*/ 1460500 w 2360158"/>
              <a:gd name="connsiteY3" fmla="*/ 2352278 h 5539979"/>
              <a:gd name="connsiteX4" fmla="*/ 1584349 w 2360158"/>
              <a:gd name="connsiteY4" fmla="*/ 1123721 h 5539979"/>
              <a:gd name="connsiteX5" fmla="*/ 1631849 w 2360158"/>
              <a:gd name="connsiteY5" fmla="*/ 917915 h 5539979"/>
              <a:gd name="connsiteX6" fmla="*/ 0 w 2360158"/>
              <a:gd name="connsiteY6" fmla="*/ 0 h 553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0158" h="5539979">
                <a:moveTo>
                  <a:pt x="0" y="5539979"/>
                </a:moveTo>
                <a:lnTo>
                  <a:pt x="2360158" y="5539979"/>
                </a:lnTo>
                <a:lnTo>
                  <a:pt x="2343039" y="5513276"/>
                </a:lnTo>
                <a:cubicBezTo>
                  <a:pt x="1783003" y="4591579"/>
                  <a:pt x="1460500" y="3509591"/>
                  <a:pt x="1460500" y="2352278"/>
                </a:cubicBezTo>
                <a:cubicBezTo>
                  <a:pt x="1460500" y="1931437"/>
                  <a:pt x="1503145" y="1520556"/>
                  <a:pt x="1584349" y="1123721"/>
                </a:cubicBezTo>
                <a:lnTo>
                  <a:pt x="1631849" y="917915"/>
                </a:lnTo>
                <a:lnTo>
                  <a:pt x="0" y="0"/>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pic>
        <p:nvPicPr>
          <p:cNvPr id="3" name="Picture 2"/>
          <p:cNvPicPr>
            <a:picLocks noChangeAspect="1"/>
          </p:cNvPicPr>
          <p:nvPr/>
        </p:nvPicPr>
        <p:blipFill>
          <a:blip r:embed="rId2"/>
          <a:stretch>
            <a:fillRect/>
          </a:stretch>
        </p:blipFill>
        <p:spPr>
          <a:xfrm>
            <a:off x="3576320" y="2047875"/>
            <a:ext cx="5829300" cy="276225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500"/>
    </mc:Choice>
    <mc:Fallback xmlns="">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TotalTime>
  <Words>2615</Words>
  <Application>Microsoft Macintosh PowerPoint</Application>
  <PresentationFormat>Widescreen</PresentationFormat>
  <Paragraphs>117</Paragraphs>
  <Slides>17</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 Bradea (2125160)</dc:creator>
  <cp:lastModifiedBy>Alex Bradea (2125160)</cp:lastModifiedBy>
  <cp:revision>3</cp:revision>
  <dcterms:created xsi:type="dcterms:W3CDTF">2025-02-24T20:23:42Z</dcterms:created>
  <dcterms:modified xsi:type="dcterms:W3CDTF">2025-02-24T20:57:34Z</dcterms:modified>
</cp:coreProperties>
</file>