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4" r:id="rId4"/>
    <p:sldId id="258" r:id="rId5"/>
    <p:sldId id="272" r:id="rId6"/>
    <p:sldId id="273" r:id="rId7"/>
    <p:sldId id="26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95" d="100"/>
          <a:sy n="95" d="100"/>
        </p:scale>
        <p:origin x="206" y="-5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A3771F-7C0B-44A8-BBB5-0E9E5EA6E258}" type="datetimeFigureOut">
              <a:rPr lang="en-GB" smtClean="0"/>
              <a:t>19/03/2026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C70BD4-3B59-45A2-9136-ADA7194BD862}" type="slidenum">
              <a:rPr lang="en-GB" smtClean="0"/>
              <a:t>‹#›</a:t>
            </a:fld>
            <a:endParaRPr lang="en-GB"/>
          </a:p>
        </p:txBody>
      </p:sp>
    </p:spTree>
    <p:extLst>
      <p:ext uri="{BB962C8B-B14F-4D97-AF65-F5344CB8AC3E}">
        <p14:creationId xmlns:p14="http://schemas.microsoft.com/office/powerpoint/2010/main" val="2785429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C70BD4-3B59-45A2-9136-ADA7194BD862}" type="slidenum">
              <a:rPr lang="en-GB" smtClean="0"/>
              <a:t>2</a:t>
            </a:fld>
            <a:endParaRPr lang="en-GB"/>
          </a:p>
        </p:txBody>
      </p:sp>
    </p:spTree>
    <p:extLst>
      <p:ext uri="{BB962C8B-B14F-4D97-AF65-F5344CB8AC3E}">
        <p14:creationId xmlns:p14="http://schemas.microsoft.com/office/powerpoint/2010/main" val="4114663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A2E9E-001D-50F4-C8E3-920431D4DA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C63C18-47F6-8A7B-BF06-9B718EF7D4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B87A47-6C96-E1E5-6448-29F2A4BF80C2}"/>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5" name="Footer Placeholder 4">
            <a:extLst>
              <a:ext uri="{FF2B5EF4-FFF2-40B4-BE49-F238E27FC236}">
                <a16:creationId xmlns:a16="http://schemas.microsoft.com/office/drawing/2014/main" id="{ED6D65A6-1106-648D-235D-28432B162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00723E-33B1-C90E-233C-D97AF1671CE3}"/>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2381937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A66FC-DCF6-3527-0168-2932104833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C90E4D-0EA3-AF04-C40E-7F423DA0D5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502FAA-7B75-B99B-F0DC-46926C969283}"/>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5" name="Footer Placeholder 4">
            <a:extLst>
              <a:ext uri="{FF2B5EF4-FFF2-40B4-BE49-F238E27FC236}">
                <a16:creationId xmlns:a16="http://schemas.microsoft.com/office/drawing/2014/main" id="{2B120153-9A03-38C9-DE0F-B93B197929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9F27A-369B-1C39-E3C6-7E525467A663}"/>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2087956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041E7-4FAE-AC4B-7052-4FB768E0A6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DFABF9-DEE1-2CC9-6C2A-C908E8180BE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799EC3-739A-E2DC-5E15-70399AF9DACC}"/>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5" name="Footer Placeholder 4">
            <a:extLst>
              <a:ext uri="{FF2B5EF4-FFF2-40B4-BE49-F238E27FC236}">
                <a16:creationId xmlns:a16="http://schemas.microsoft.com/office/drawing/2014/main" id="{560A76FD-FB31-83ED-9492-B854591EEA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309764-066B-68B3-70D8-52F636C0E5F6}"/>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746071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6EE63-A1BA-A061-CAC7-80800263A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44B1C0-7FA2-254A-1C03-86274F471A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BBD882-8767-C50A-D1F8-053C1C220C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53ED69-7C12-C317-7B89-8F103DA0FB9D}"/>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6" name="Footer Placeholder 5">
            <a:extLst>
              <a:ext uri="{FF2B5EF4-FFF2-40B4-BE49-F238E27FC236}">
                <a16:creationId xmlns:a16="http://schemas.microsoft.com/office/drawing/2014/main" id="{57B457FF-7D4A-BABC-7546-6D9766A371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EA2599-4D64-0F38-110C-59F33528564E}"/>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4032831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C8F55-B6A1-E9FB-3534-9D30D46573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C3FA33-CF75-F115-7BA6-7AEC97CFC9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D568B7-CBBD-C5A7-E9F9-936CC5A200D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C225EA-28A9-C87B-819F-80A2A43A70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D85A58-C1A6-3077-E596-4FC14BA0FD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ECDEFD-E339-CF78-CEB9-45BA76153FBB}"/>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8" name="Footer Placeholder 7">
            <a:extLst>
              <a:ext uri="{FF2B5EF4-FFF2-40B4-BE49-F238E27FC236}">
                <a16:creationId xmlns:a16="http://schemas.microsoft.com/office/drawing/2014/main" id="{4132821F-F0EB-2BF6-29CC-7BB37620C2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91429C-208E-2B42-4E3D-4B6E14CB180D}"/>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3689526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72596-C1AA-5C7D-9854-D78AE5A8BB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1716F1-A2DA-98F6-D8FD-8A1CA8D65CAC}"/>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4" name="Footer Placeholder 3">
            <a:extLst>
              <a:ext uri="{FF2B5EF4-FFF2-40B4-BE49-F238E27FC236}">
                <a16:creationId xmlns:a16="http://schemas.microsoft.com/office/drawing/2014/main" id="{9DE01E27-E39E-E8C3-226E-8FD39000F9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E9AF32-F7B0-2D1F-EDEE-B65715B8DA58}"/>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2337237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DF05DB-935D-929D-A847-56520FDED119}"/>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3" name="Footer Placeholder 2">
            <a:extLst>
              <a:ext uri="{FF2B5EF4-FFF2-40B4-BE49-F238E27FC236}">
                <a16:creationId xmlns:a16="http://schemas.microsoft.com/office/drawing/2014/main" id="{8545813B-98D1-8AE3-D5D2-80F7002D98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EC3CF9-FF9F-96F4-1E8C-6D16BA0DAC3E}"/>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2528824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33F5-98EC-4B39-FCA6-1595F57F3B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1DADFE-292D-BB8B-6D49-00AA488FF3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34F7F5-5660-7877-9901-E5BB74AB74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223D34-1AAD-E081-BDF3-9683B2FEB7B0}"/>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6" name="Footer Placeholder 5">
            <a:extLst>
              <a:ext uri="{FF2B5EF4-FFF2-40B4-BE49-F238E27FC236}">
                <a16:creationId xmlns:a16="http://schemas.microsoft.com/office/drawing/2014/main" id="{B89EFD3F-4F0A-702E-C5B7-9C65ACB451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295155-D00A-166E-C9EA-94AEFBFE425C}"/>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325782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827F8-B9E1-C1B4-0BD6-9905B4CAD4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819CE7-3FAF-70B7-7188-5C1553CDC3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D009CC8-7AEA-6344-55EC-E38F9FAB91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84441F-65DE-6F73-6DF7-D56745ED8457}"/>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6" name="Footer Placeholder 5">
            <a:extLst>
              <a:ext uri="{FF2B5EF4-FFF2-40B4-BE49-F238E27FC236}">
                <a16:creationId xmlns:a16="http://schemas.microsoft.com/office/drawing/2014/main" id="{75565E39-7ED8-13CE-2578-1966E6AD19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D6A070-BCAF-DEDD-AC6E-FEB2C11C0A26}"/>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2875016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5D946-34A7-3E59-E8FD-592E82AC99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C330F7-F8D8-AD8C-4BE1-70A75FC690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B84D7C-CFFF-9AD8-CEBF-AD41BA5F723E}"/>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5" name="Footer Placeholder 4">
            <a:extLst>
              <a:ext uri="{FF2B5EF4-FFF2-40B4-BE49-F238E27FC236}">
                <a16:creationId xmlns:a16="http://schemas.microsoft.com/office/drawing/2014/main" id="{9C1E11E7-C2DA-71A0-8C2C-A9A341589B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B8A33E-04AC-5254-48DC-F7504550CFAB}"/>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163962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6DF9EA-D6D5-DBE3-A7A4-8A585719FF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6E9D8A-6EFF-3019-F3AF-0F09A993B7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D4F0A0-97EE-0420-57C8-A7781983D5C5}"/>
              </a:ext>
            </a:extLst>
          </p:cNvPr>
          <p:cNvSpPr>
            <a:spLocks noGrp="1"/>
          </p:cNvSpPr>
          <p:nvPr>
            <p:ph type="dt" sz="half" idx="10"/>
          </p:nvPr>
        </p:nvSpPr>
        <p:spPr/>
        <p:txBody>
          <a:bodyPr/>
          <a:lstStyle/>
          <a:p>
            <a:fld id="{9FAFD157-081F-49F6-8A54-1A2177625B82}" type="datetimeFigureOut">
              <a:rPr lang="en-GB" smtClean="0"/>
              <a:t>19/03/2026</a:t>
            </a:fld>
            <a:endParaRPr lang="en-GB"/>
          </a:p>
        </p:txBody>
      </p:sp>
      <p:sp>
        <p:nvSpPr>
          <p:cNvPr id="5" name="Footer Placeholder 4">
            <a:extLst>
              <a:ext uri="{FF2B5EF4-FFF2-40B4-BE49-F238E27FC236}">
                <a16:creationId xmlns:a16="http://schemas.microsoft.com/office/drawing/2014/main" id="{09DADD5D-4FE9-196D-A255-D59126F539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EF2FD8-D988-9793-4E10-9ECE517F36A0}"/>
              </a:ext>
            </a:extLst>
          </p:cNvPr>
          <p:cNvSpPr>
            <a:spLocks noGrp="1"/>
          </p:cNvSpPr>
          <p:nvPr>
            <p:ph type="sldNum" sz="quarter" idx="12"/>
          </p:nvPr>
        </p:nvSpPr>
        <p:spPr/>
        <p:txBody>
          <a:bodyPr/>
          <a:lstStyle/>
          <a:p>
            <a:fld id="{43636767-DD77-428F-ADAB-507CE5DE0CF7}" type="slidenum">
              <a:rPr lang="en-GB" smtClean="0"/>
              <a:t>‹#›</a:t>
            </a:fld>
            <a:endParaRPr lang="en-GB"/>
          </a:p>
        </p:txBody>
      </p:sp>
    </p:spTree>
    <p:extLst>
      <p:ext uri="{BB962C8B-B14F-4D97-AF65-F5344CB8AC3E}">
        <p14:creationId xmlns:p14="http://schemas.microsoft.com/office/powerpoint/2010/main" val="2315427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C7B2B2-1317-C8D1-FF2F-2F70C6DDD9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7E3617-15C6-AE63-67C8-74C642CB14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39ECE5-AE42-0977-3D31-42C68FEBB6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FAFD157-081F-49F6-8A54-1A2177625B82}" type="datetimeFigureOut">
              <a:rPr lang="en-GB" smtClean="0"/>
              <a:t>19/03/2026</a:t>
            </a:fld>
            <a:endParaRPr lang="en-GB"/>
          </a:p>
        </p:txBody>
      </p:sp>
      <p:sp>
        <p:nvSpPr>
          <p:cNvPr id="5" name="Footer Placeholder 4">
            <a:extLst>
              <a:ext uri="{FF2B5EF4-FFF2-40B4-BE49-F238E27FC236}">
                <a16:creationId xmlns:a16="http://schemas.microsoft.com/office/drawing/2014/main" id="{03AB6E5A-B97F-0B7F-7931-202D89253F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D849551-0891-89D2-20FD-F6610E011A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636767-DD77-428F-ADAB-507CE5DE0CF7}" type="slidenum">
              <a:rPr lang="en-GB" smtClean="0"/>
              <a:t>‹#›</a:t>
            </a:fld>
            <a:endParaRPr lang="en-GB"/>
          </a:p>
        </p:txBody>
      </p:sp>
    </p:spTree>
    <p:extLst>
      <p:ext uri="{BB962C8B-B14F-4D97-AF65-F5344CB8AC3E}">
        <p14:creationId xmlns:p14="http://schemas.microsoft.com/office/powerpoint/2010/main" val="1720544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bing.com/images/search?q=&amp;view=detailv2&amp;id=FA45A84EDE79C98E0CB9251A8AD55694CDC67F95&amp;ccid=pEXHvwiU&amp;iss=fav&amp;FORM=SVIM01&amp;idpview=singleimage&amp;mediaurl=https%253a%252f%252f2.bp.blogspot.com%252f-SdnPMEiPfE4%252fWLXqHrLbfFI%252fAAAAAAAACAM%252fEjjogp3ffwUOvZtHml5kJfijxCKjrXsGACLcB%252fs1600%252fMapCave12.jpg&amp;expw=1600&amp;exph=1180&amp;thid=OIP.pEXHvwiUl1ZVe7Qon5TnQwHaFd"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i-org/uwtsd.idm.oclc.org/10.1093/oxfordhb/9780199207237.003.00012"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www.ibiblio.org/expo/deadsea.scrolls.exhibit/Library/commrule.html"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uwtsd.idm.oclc.org/10.1093/oxfordhb/9780199207237.003.00012" TargetMode="External"/><Relationship Id="rId2" Type="http://schemas.openxmlformats.org/officeDocument/2006/relationships/hyperlink" Target="https://www.smithsonianmag.com/history/is-judaism-a-younger-religion-than-previously-though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30A0B-849F-E764-EA95-88AE0C189F4D}"/>
              </a:ext>
            </a:extLst>
          </p:cNvPr>
          <p:cNvSpPr>
            <a:spLocks noGrp="1"/>
          </p:cNvSpPr>
          <p:nvPr>
            <p:ph type="ctrTitle"/>
          </p:nvPr>
        </p:nvSpPr>
        <p:spPr>
          <a:xfrm>
            <a:off x="853452" y="1030288"/>
            <a:ext cx="4223697" cy="1763712"/>
          </a:xfrm>
        </p:spPr>
        <p:txBody>
          <a:bodyPr/>
          <a:lstStyle/>
          <a:p>
            <a:r>
              <a:rPr lang="en-GB" dirty="0"/>
              <a:t>The Dead Sea Scrolls</a:t>
            </a:r>
          </a:p>
        </p:txBody>
      </p:sp>
      <p:sp>
        <p:nvSpPr>
          <p:cNvPr id="3" name="Subtitle 2">
            <a:extLst>
              <a:ext uri="{FF2B5EF4-FFF2-40B4-BE49-F238E27FC236}">
                <a16:creationId xmlns:a16="http://schemas.microsoft.com/office/drawing/2014/main" id="{D77F8613-7145-7B7C-F283-CDDCE3D3941A}"/>
              </a:ext>
            </a:extLst>
          </p:cNvPr>
          <p:cNvSpPr>
            <a:spLocks noGrp="1"/>
          </p:cNvSpPr>
          <p:nvPr>
            <p:ph type="subTitle" idx="1"/>
          </p:nvPr>
        </p:nvSpPr>
        <p:spPr>
          <a:xfrm>
            <a:off x="441158" y="3510659"/>
            <a:ext cx="4547760" cy="1293428"/>
          </a:xfrm>
        </p:spPr>
        <p:txBody>
          <a:bodyPr>
            <a:normAutofit/>
          </a:bodyPr>
          <a:lstStyle/>
          <a:p>
            <a:r>
              <a:rPr lang="en-GB" sz="2000" dirty="0"/>
              <a:t>A Primary Source for Study of people in Judea, 200 BCE to 68 CE </a:t>
            </a:r>
          </a:p>
        </p:txBody>
      </p:sp>
      <p:graphicFrame>
        <p:nvGraphicFramePr>
          <p:cNvPr id="10" name="Table 9">
            <a:extLst>
              <a:ext uri="{FF2B5EF4-FFF2-40B4-BE49-F238E27FC236}">
                <a16:creationId xmlns:a16="http://schemas.microsoft.com/office/drawing/2014/main" id="{79C62BA0-38BC-F7D1-FE08-0E4B728F483E}"/>
              </a:ext>
            </a:extLst>
          </p:cNvPr>
          <p:cNvGraphicFramePr>
            <a:graphicFrameLocks noGrp="1"/>
          </p:cNvGraphicFramePr>
          <p:nvPr>
            <p:extLst>
              <p:ext uri="{D42A27DB-BD31-4B8C-83A1-F6EECF244321}">
                <p14:modId xmlns:p14="http://schemas.microsoft.com/office/powerpoint/2010/main" val="3616599622"/>
              </p:ext>
            </p:extLst>
          </p:nvPr>
        </p:nvGraphicFramePr>
        <p:xfrm>
          <a:off x="5870361" y="1045166"/>
          <a:ext cx="5468187" cy="3998436"/>
        </p:xfrm>
        <a:graphic>
          <a:graphicData uri="http://schemas.openxmlformats.org/drawingml/2006/table">
            <a:tbl>
              <a:tblPr/>
              <a:tblGrid>
                <a:gridCol w="5468187">
                  <a:extLst>
                    <a:ext uri="{9D8B030D-6E8A-4147-A177-3AD203B41FA5}">
                      <a16:colId xmlns:a16="http://schemas.microsoft.com/office/drawing/2014/main" val="560912880"/>
                    </a:ext>
                  </a:extLst>
                </a:gridCol>
              </a:tblGrid>
              <a:tr h="1453977">
                <a:tc>
                  <a:txBody>
                    <a:bodyPr/>
                    <a:lstStyle/>
                    <a:p>
                      <a:pPr fontAlgn="t">
                        <a:buNone/>
                      </a:pPr>
                      <a:endParaRPr lang="en-GB">
                        <a:effectLst/>
                      </a:endParaRPr>
                    </a:p>
                  </a:txBody>
                  <a:tcPr>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150016622"/>
                  </a:ext>
                </a:extLst>
              </a:tr>
              <a:tr h="2544459">
                <a:tc>
                  <a:txBody>
                    <a:bodyPr/>
                    <a:lstStyle/>
                    <a:p>
                      <a:pPr fontAlgn="b">
                        <a:buNone/>
                      </a:pPr>
                      <a:r>
                        <a:rPr lang="en-GB" dirty="0">
                          <a:effectLst/>
                          <a:hlinkClick r:id="rId2"/>
                        </a:rPr>
                        <a:t>smyrnaean.blogspot.com</a:t>
                      </a:r>
                      <a:endParaRPr lang="en-GB" dirty="0">
                        <a:effectLst/>
                      </a:endParaRPr>
                    </a:p>
                  </a:txBody>
                  <a:tcPr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0667907"/>
                  </a:ext>
                </a:extLst>
              </a:tr>
            </a:tbl>
          </a:graphicData>
        </a:graphic>
      </p:graphicFrame>
      <p:pic>
        <p:nvPicPr>
          <p:cNvPr id="1029" name="Picture 5">
            <a:extLst>
              <a:ext uri="{FF2B5EF4-FFF2-40B4-BE49-F238E27FC236}">
                <a16:creationId xmlns:a16="http://schemas.microsoft.com/office/drawing/2014/main" id="{00FCFF16-F3EB-79A1-D036-34EF89AA53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0361" y="1030763"/>
            <a:ext cx="5437127" cy="3998437"/>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6">
            <a:extLst>
              <a:ext uri="{FF2B5EF4-FFF2-40B4-BE49-F238E27FC236}">
                <a16:creationId xmlns:a16="http://schemas.microsoft.com/office/drawing/2014/main" id="{D12C4B11-F375-EE16-7213-ABDDD4554E1D}"/>
              </a:ext>
            </a:extLst>
          </p:cNvPr>
          <p:cNvSpPr>
            <a:spLocks noChangeArrowheads="1"/>
          </p:cNvSpPr>
          <p:nvPr/>
        </p:nvSpPr>
        <p:spPr bwMode="auto">
          <a:xfrm>
            <a:off x="-5553639" y="722001"/>
            <a:ext cx="2628135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613D904A-50DF-25C6-1C8D-C921E07F841F}"/>
              </a:ext>
            </a:extLst>
          </p:cNvPr>
          <p:cNvSpPr txBox="1"/>
          <p:nvPr/>
        </p:nvSpPr>
        <p:spPr>
          <a:xfrm>
            <a:off x="5870361" y="5436704"/>
            <a:ext cx="3691082" cy="376130"/>
          </a:xfrm>
          <a:prstGeom prst="rect">
            <a:avLst/>
          </a:prstGeom>
          <a:noFill/>
        </p:spPr>
        <p:txBody>
          <a:bodyPr wrap="square" rtlCol="0">
            <a:spAutoFit/>
          </a:bodyPr>
          <a:lstStyle/>
          <a:p>
            <a:r>
              <a:rPr lang="en-GB" dirty="0"/>
              <a:t>Satellite view of discovered caves</a:t>
            </a:r>
          </a:p>
        </p:txBody>
      </p:sp>
    </p:spTree>
    <p:extLst>
      <p:ext uri="{BB962C8B-B14F-4D97-AF65-F5344CB8AC3E}">
        <p14:creationId xmlns:p14="http://schemas.microsoft.com/office/powerpoint/2010/main" val="2513936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20C80-AD05-51D1-435D-B46AB21932B0}"/>
              </a:ext>
            </a:extLst>
          </p:cNvPr>
          <p:cNvSpPr>
            <a:spLocks noGrp="1"/>
          </p:cNvSpPr>
          <p:nvPr>
            <p:ph type="title"/>
          </p:nvPr>
        </p:nvSpPr>
        <p:spPr/>
        <p:txBody>
          <a:bodyPr>
            <a:normAutofit/>
          </a:bodyPr>
          <a:lstStyle/>
          <a:p>
            <a:r>
              <a:rPr lang="en-GB" sz="3200" b="1" dirty="0">
                <a:solidFill>
                  <a:schemeClr val="accent4">
                    <a:lumMod val="75000"/>
                  </a:schemeClr>
                </a:solidFill>
              </a:rPr>
              <a:t>Introduction</a:t>
            </a:r>
          </a:p>
        </p:txBody>
      </p:sp>
      <p:sp>
        <p:nvSpPr>
          <p:cNvPr id="3" name="Content Placeholder 2">
            <a:extLst>
              <a:ext uri="{FF2B5EF4-FFF2-40B4-BE49-F238E27FC236}">
                <a16:creationId xmlns:a16="http://schemas.microsoft.com/office/drawing/2014/main" id="{F85AD7BD-BC24-76F8-BCD8-247F2C2E7CDF}"/>
              </a:ext>
            </a:extLst>
          </p:cNvPr>
          <p:cNvSpPr>
            <a:spLocks noGrp="1"/>
          </p:cNvSpPr>
          <p:nvPr>
            <p:ph idx="1"/>
          </p:nvPr>
        </p:nvSpPr>
        <p:spPr>
          <a:xfrm>
            <a:off x="838200" y="1825625"/>
            <a:ext cx="10515600" cy="3894239"/>
          </a:xfrm>
        </p:spPr>
        <p:txBody>
          <a:bodyPr>
            <a:normAutofit/>
          </a:bodyPr>
          <a:lstStyle/>
          <a:p>
            <a:pPr marL="0" indent="0">
              <a:buNone/>
            </a:pPr>
            <a:r>
              <a:rPr lang="en-GB" sz="1800" dirty="0">
                <a:latin typeface="Arial" panose="020B0604020202020204" pitchFamily="34" charset="0"/>
                <a:cs typeface="Arial" panose="020B0604020202020204" pitchFamily="34" charset="0"/>
              </a:rPr>
              <a:t>The Dead Sea Scrolls is a large collection of scrolls and scroll fragments found in caves northwest of the Dead Sea near a site called Qumran. Written in Hebrew, Greek or Aramaic they include copies of part of all the books in the Bible excluding Esther, and sectarian books of the people who hid them. </a:t>
            </a:r>
            <a:r>
              <a:rPr lang="en-GB" sz="1800" dirty="0" err="1">
                <a:latin typeface="Arial" panose="020B0604020202020204" pitchFamily="34" charset="0"/>
                <a:cs typeface="Arial" panose="020B0604020202020204" pitchFamily="34" charset="0"/>
              </a:rPr>
              <a:t>Archaelogical</a:t>
            </a:r>
            <a:r>
              <a:rPr lang="en-GB" sz="1800" dirty="0">
                <a:latin typeface="Arial" panose="020B0604020202020204" pitchFamily="34" charset="0"/>
                <a:cs typeface="Arial" panose="020B0604020202020204" pitchFamily="34" charset="0"/>
              </a:rPr>
              <a:t> and literary evidence suggest that scroll writing took place at Qumran from c.134 BCE to 68 CE</a:t>
            </a:r>
            <a:r>
              <a:rPr lang="en-GB" sz="1600" baseline="30000" dirty="0"/>
              <a:t>1</a:t>
            </a:r>
            <a:r>
              <a:rPr lang="en-GB" sz="2000" dirty="0"/>
              <a:t> when</a:t>
            </a:r>
            <a:r>
              <a:rPr lang="en-GB" sz="1800" dirty="0">
                <a:latin typeface="Arial" panose="020B0604020202020204" pitchFamily="34" charset="0"/>
                <a:cs typeface="Arial" panose="020B0604020202020204" pitchFamily="34" charset="0"/>
              </a:rPr>
              <a:t> Roman armies attacked and burnt it down during the Jewish revolt.</a:t>
            </a:r>
          </a:p>
          <a:p>
            <a:pPr marL="0" indent="0">
              <a:buNone/>
            </a:pPr>
            <a:r>
              <a:rPr lang="en-GB" sz="2000" dirty="0"/>
              <a:t> </a:t>
            </a:r>
            <a:r>
              <a:rPr lang="en-GB" sz="1800" dirty="0">
                <a:latin typeface="Arial" panose="020B0604020202020204" pitchFamily="34" charset="0"/>
                <a:cs typeface="Arial" panose="020B0604020202020204" pitchFamily="34" charset="0"/>
              </a:rPr>
              <a:t>The presentation will illustrate the use of the sectarian scrolls as a primary source.</a:t>
            </a:r>
          </a:p>
          <a:p>
            <a:pPr marL="0" indent="0">
              <a:buNone/>
            </a:pPr>
            <a:endParaRPr lang="en-GB" sz="1800" baseline="30000" dirty="0">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951C82C1-9E35-57DA-955B-C3E7DE8F0CB6}"/>
              </a:ext>
            </a:extLst>
          </p:cNvPr>
          <p:cNvSpPr>
            <a:spLocks noGrp="1"/>
          </p:cNvSpPr>
          <p:nvPr>
            <p:ph type="ftr" sz="quarter" idx="11"/>
          </p:nvPr>
        </p:nvSpPr>
        <p:spPr>
          <a:xfrm>
            <a:off x="1040860" y="6089516"/>
            <a:ext cx="8686800" cy="631960"/>
          </a:xfrm>
        </p:spPr>
        <p:txBody>
          <a:bodyPr/>
          <a:lstStyle/>
          <a:p>
            <a:r>
              <a:rPr lang="en-GB" dirty="0"/>
              <a:t>1.Meyers, Eric M., ‘Khirbet Qumran and its </a:t>
            </a:r>
            <a:r>
              <a:rPr lang="en-GB" dirty="0" err="1"/>
              <a:t>Environs:Archaeology</a:t>
            </a:r>
            <a:r>
              <a:rPr lang="en-GB" dirty="0"/>
              <a:t> and Khirbet Qumran’ in John J.  Collins, and Timothy H. Lim (ed.), ‘</a:t>
            </a:r>
            <a:r>
              <a:rPr lang="en-GB" i="1" dirty="0"/>
              <a:t>The Oxford Handbook of the Dead Sea Scrolls </a:t>
            </a:r>
            <a:r>
              <a:rPr lang="en-GB" dirty="0"/>
              <a:t>[online] Oxford Academic, available at </a:t>
            </a:r>
            <a:r>
              <a:rPr lang="en-GB" dirty="0">
                <a:hlinkClick r:id="rId3"/>
              </a:rPr>
              <a:t>https://doi-org/uwtsd.idm.oclc.org/10.1093/oxfordhb/9780199207237.003.00012</a:t>
            </a:r>
            <a:r>
              <a:rPr lang="en-GB" dirty="0"/>
              <a:t> accessed 16 March 2026</a:t>
            </a:r>
          </a:p>
        </p:txBody>
      </p:sp>
    </p:spTree>
    <p:extLst>
      <p:ext uri="{BB962C8B-B14F-4D97-AF65-F5344CB8AC3E}">
        <p14:creationId xmlns:p14="http://schemas.microsoft.com/office/powerpoint/2010/main" val="487594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00929-5925-3BFA-2F98-C9F9575DE5F8}"/>
              </a:ext>
            </a:extLst>
          </p:cNvPr>
          <p:cNvSpPr>
            <a:spLocks noGrp="1"/>
          </p:cNvSpPr>
          <p:nvPr>
            <p:ph type="title"/>
          </p:nvPr>
        </p:nvSpPr>
        <p:spPr/>
        <p:txBody>
          <a:bodyPr>
            <a:normAutofit/>
          </a:bodyPr>
          <a:lstStyle/>
          <a:p>
            <a:r>
              <a:rPr lang="en-GB" sz="3200" b="1" dirty="0">
                <a:solidFill>
                  <a:schemeClr val="accent4">
                    <a:lumMod val="75000"/>
                  </a:schemeClr>
                </a:solidFill>
              </a:rPr>
              <a:t>Sectarianism</a:t>
            </a:r>
          </a:p>
        </p:txBody>
      </p:sp>
      <p:sp>
        <p:nvSpPr>
          <p:cNvPr id="3" name="Content Placeholder 2">
            <a:extLst>
              <a:ext uri="{FF2B5EF4-FFF2-40B4-BE49-F238E27FC236}">
                <a16:creationId xmlns:a16="http://schemas.microsoft.com/office/drawing/2014/main" id="{30D59680-ECE4-7142-C566-BDC19BB7E235}"/>
              </a:ext>
            </a:extLst>
          </p:cNvPr>
          <p:cNvSpPr>
            <a:spLocks noGrp="1"/>
          </p:cNvSpPr>
          <p:nvPr>
            <p:ph sz="half" idx="1"/>
          </p:nvPr>
        </p:nvSpPr>
        <p:spPr>
          <a:xfrm>
            <a:off x="705017" y="1690688"/>
            <a:ext cx="5181600" cy="3653669"/>
          </a:xfrm>
        </p:spPr>
        <p:txBody>
          <a:bodyPr>
            <a:normAutofit/>
          </a:bodyPr>
          <a:lstStyle/>
          <a:p>
            <a:pPr marL="0" indent="0">
              <a:buNone/>
            </a:pPr>
            <a:r>
              <a:rPr lang="en-GB" sz="1600" dirty="0"/>
              <a:t>According to Shaye J.D. Cohen the heyday of Judean sectarianism was from the second century BCE to 70 CE. The Qumran scroll writers are thought to be from the Essene sect. They detested the Temple and its priests. </a:t>
            </a:r>
          </a:p>
        </p:txBody>
      </p:sp>
      <p:sp>
        <p:nvSpPr>
          <p:cNvPr id="8" name="Rectangle 2">
            <a:extLst>
              <a:ext uri="{FF2B5EF4-FFF2-40B4-BE49-F238E27FC236}">
                <a16:creationId xmlns:a16="http://schemas.microsoft.com/office/drawing/2014/main" id="{2D76C0F0-69DD-F487-206D-D6B11A074105}"/>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16" name="Group 15">
            <a:extLst>
              <a:ext uri="{FF2B5EF4-FFF2-40B4-BE49-F238E27FC236}">
                <a16:creationId xmlns:a16="http://schemas.microsoft.com/office/drawing/2014/main" id="{09D546F6-345B-C434-C34B-A9BA722A8EF6}"/>
              </a:ext>
            </a:extLst>
          </p:cNvPr>
          <p:cNvGrpSpPr/>
          <p:nvPr/>
        </p:nvGrpSpPr>
        <p:grpSpPr>
          <a:xfrm>
            <a:off x="6400801" y="767848"/>
            <a:ext cx="3270833" cy="5928453"/>
            <a:chOff x="6400801" y="767848"/>
            <a:chExt cx="3270833" cy="5928453"/>
          </a:xfrm>
        </p:grpSpPr>
        <p:pic>
          <p:nvPicPr>
            <p:cNvPr id="14" name="Picture 13">
              <a:extLst>
                <a:ext uri="{FF2B5EF4-FFF2-40B4-BE49-F238E27FC236}">
                  <a16:creationId xmlns:a16="http://schemas.microsoft.com/office/drawing/2014/main" id="{9A2CF059-301E-D03C-A594-1FE3045005BC}"/>
                </a:ext>
              </a:extLst>
            </p:cNvPr>
            <p:cNvPicPr>
              <a:picLocks noChangeAspect="1"/>
            </p:cNvPicPr>
            <p:nvPr/>
          </p:nvPicPr>
          <p:blipFill>
            <a:blip r:embed="rId2">
              <a:alphaModFix amt="60000"/>
              <a:extLst>
                <a:ext uri="{28A0092B-C50C-407E-A947-70E740481C1C}">
                  <a14:useLocalDpi xmlns:a14="http://schemas.microsoft.com/office/drawing/2010/main" val="0"/>
                </a:ext>
              </a:extLst>
            </a:blip>
            <a:stretch>
              <a:fillRect/>
            </a:stretch>
          </p:blipFill>
          <p:spPr>
            <a:xfrm>
              <a:off x="7186038" y="767848"/>
              <a:ext cx="2166814" cy="4741063"/>
            </a:xfrm>
            <a:prstGeom prst="rect">
              <a:avLst/>
            </a:prstGeom>
            <a:ln>
              <a:noFill/>
            </a:ln>
            <a:effectLst>
              <a:outerShdw blurRad="292100" dist="139700" dir="2700000" algn="tl" rotWithShape="0">
                <a:srgbClr val="333333">
                  <a:alpha val="65000"/>
                </a:srgbClr>
              </a:outerShdw>
            </a:effectLst>
          </p:spPr>
        </p:pic>
        <p:sp>
          <p:nvSpPr>
            <p:cNvPr id="15" name="TextBox 14">
              <a:extLst>
                <a:ext uri="{FF2B5EF4-FFF2-40B4-BE49-F238E27FC236}">
                  <a16:creationId xmlns:a16="http://schemas.microsoft.com/office/drawing/2014/main" id="{E91AC93F-C9A2-9D52-8884-4297CF9C37AF}"/>
                </a:ext>
              </a:extLst>
            </p:cNvPr>
            <p:cNvSpPr txBox="1"/>
            <p:nvPr/>
          </p:nvSpPr>
          <p:spPr>
            <a:xfrm>
              <a:off x="6400801" y="5680638"/>
              <a:ext cx="3270833" cy="1015663"/>
            </a:xfrm>
            <a:prstGeom prst="rect">
              <a:avLst/>
            </a:prstGeom>
            <a:noFill/>
          </p:spPr>
          <p:txBody>
            <a:bodyPr wrap="square" rtlCol="0">
              <a:spAutoFit/>
            </a:bodyPr>
            <a:lstStyle/>
            <a:p>
              <a:r>
                <a:rPr lang="en-GB" dirty="0"/>
                <a:t>Scroll Jar</a:t>
              </a:r>
            </a:p>
            <a:p>
              <a:r>
                <a:rPr lang="en-GB" sz="1200" dirty="0"/>
                <a:t>PICRYL Public Domain Media Search Engine at https://picryl.com&gt;media</a:t>
              </a:r>
            </a:p>
            <a:p>
              <a:endParaRPr lang="en-GB" dirty="0"/>
            </a:p>
          </p:txBody>
        </p:sp>
      </p:grpSp>
      <p:sp>
        <p:nvSpPr>
          <p:cNvPr id="4" name="TextBox 3">
            <a:extLst>
              <a:ext uri="{FF2B5EF4-FFF2-40B4-BE49-F238E27FC236}">
                <a16:creationId xmlns:a16="http://schemas.microsoft.com/office/drawing/2014/main" id="{E3E3888C-F271-6107-4022-8C4221E7F1D7}"/>
              </a:ext>
            </a:extLst>
          </p:cNvPr>
          <p:cNvSpPr txBox="1"/>
          <p:nvPr/>
        </p:nvSpPr>
        <p:spPr>
          <a:xfrm>
            <a:off x="705017" y="5823284"/>
            <a:ext cx="4308141" cy="678391"/>
          </a:xfrm>
          <a:prstGeom prst="rect">
            <a:avLst/>
          </a:prstGeom>
          <a:noFill/>
        </p:spPr>
        <p:txBody>
          <a:bodyPr wrap="square" rtlCol="0">
            <a:spAutoFit/>
          </a:bodyPr>
          <a:lstStyle/>
          <a:p>
            <a:pPr>
              <a:lnSpc>
                <a:spcPct val="107000"/>
              </a:lnSpc>
              <a:spcAft>
                <a:spcPts val="800"/>
              </a:spcAft>
              <a:buNone/>
            </a:pPr>
            <a:r>
              <a:rPr lang="en-GB" sz="1200" kern="100" spc="75" dirty="0">
                <a:ea typeface="Times New Roman" panose="02020603050405020304" pitchFamily="18" charset="0"/>
                <a:cs typeface="Arial" panose="020B0604020202020204" pitchFamily="34" charset="0"/>
              </a:rPr>
              <a:t>1.Cohen Shaye </a:t>
            </a:r>
            <a:r>
              <a:rPr lang="en-GB" sz="1200" kern="100" spc="75" dirty="0" err="1">
                <a:ea typeface="Times New Roman" panose="02020603050405020304" pitchFamily="18" charset="0"/>
                <a:cs typeface="Arial" panose="020B0604020202020204" pitchFamily="34" charset="0"/>
              </a:rPr>
              <a:t>J.D.,‘</a:t>
            </a:r>
            <a:r>
              <a:rPr lang="en-GB" sz="1200" i="1" kern="100" spc="75" dirty="0" err="1">
                <a:ea typeface="Times New Roman" panose="02020603050405020304" pitchFamily="18" charset="0"/>
                <a:cs typeface="Arial" panose="020B0604020202020204" pitchFamily="34" charset="0"/>
              </a:rPr>
              <a:t>From</a:t>
            </a:r>
            <a:r>
              <a:rPr lang="en-GB" sz="1200" i="1" kern="100" spc="75" dirty="0">
                <a:ea typeface="Times New Roman" panose="02020603050405020304" pitchFamily="18" charset="0"/>
                <a:cs typeface="Arial" panose="020B0604020202020204" pitchFamily="34" charset="0"/>
              </a:rPr>
              <a:t> the Maccabees to the </a:t>
            </a:r>
            <a:r>
              <a:rPr lang="en-GB" sz="1200" kern="100" spc="75" dirty="0">
                <a:ea typeface="Times New Roman" panose="02020603050405020304" pitchFamily="18" charset="0"/>
                <a:cs typeface="Arial" panose="020B0604020202020204" pitchFamily="34" charset="0"/>
              </a:rPr>
              <a:t>Mishnah’,3</a:t>
            </a:r>
            <a:r>
              <a:rPr lang="en-GB" sz="1200" kern="100" spc="75" baseline="30000" dirty="0">
                <a:ea typeface="Times New Roman" panose="02020603050405020304" pitchFamily="18" charset="0"/>
                <a:cs typeface="Arial" panose="020B0604020202020204" pitchFamily="34" charset="0"/>
              </a:rPr>
              <a:t>rd</a:t>
            </a:r>
            <a:r>
              <a:rPr lang="en-GB" sz="1200" kern="100" spc="75" dirty="0">
                <a:ea typeface="Times New Roman" panose="02020603050405020304" pitchFamily="18" charset="0"/>
                <a:cs typeface="Arial" panose="020B0604020202020204" pitchFamily="34" charset="0"/>
              </a:rPr>
              <a:t>ed. (Westminster John Knox Press,2006), pp.142</a:t>
            </a:r>
            <a:endParaRPr lang="en-GB" sz="1200" kern="100" dirty="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81539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BCEF8-BC82-8AA7-D456-B7ABE14A9004}"/>
              </a:ext>
            </a:extLst>
          </p:cNvPr>
          <p:cNvSpPr>
            <a:spLocks noGrp="1"/>
          </p:cNvSpPr>
          <p:nvPr>
            <p:ph type="title"/>
          </p:nvPr>
        </p:nvSpPr>
        <p:spPr/>
        <p:txBody>
          <a:bodyPr>
            <a:normAutofit/>
          </a:bodyPr>
          <a:lstStyle/>
          <a:p>
            <a:r>
              <a:rPr lang="en-GB" sz="2800" b="1" dirty="0">
                <a:solidFill>
                  <a:schemeClr val="accent4">
                    <a:lumMod val="75000"/>
                  </a:schemeClr>
                </a:solidFill>
              </a:rPr>
              <a:t>Sectarian Attitude to Outsiders</a:t>
            </a:r>
          </a:p>
        </p:txBody>
      </p:sp>
      <p:sp>
        <p:nvSpPr>
          <p:cNvPr id="6" name="TextBox 5">
            <a:extLst>
              <a:ext uri="{FF2B5EF4-FFF2-40B4-BE49-F238E27FC236}">
                <a16:creationId xmlns:a16="http://schemas.microsoft.com/office/drawing/2014/main" id="{64310BFC-9F37-FF27-E2DF-9E31CBA8ACBF}"/>
              </a:ext>
            </a:extLst>
          </p:cNvPr>
          <p:cNvSpPr txBox="1"/>
          <p:nvPr/>
        </p:nvSpPr>
        <p:spPr>
          <a:xfrm>
            <a:off x="5116507" y="3025159"/>
            <a:ext cx="5048416" cy="646331"/>
          </a:xfrm>
          <a:prstGeom prst="rect">
            <a:avLst/>
          </a:prstGeom>
          <a:solidFill>
            <a:schemeClr val="tx2">
              <a:lumMod val="25000"/>
              <a:lumOff val="75000"/>
            </a:schemeClr>
          </a:solidFill>
        </p:spPr>
        <p:txBody>
          <a:bodyPr wrap="square" rtlCol="0">
            <a:spAutoFit/>
          </a:bodyPr>
          <a:lstStyle/>
          <a:p>
            <a:r>
              <a:rPr lang="en-GB" dirty="0">
                <a:hlinkClick r:id="rId2"/>
              </a:rPr>
              <a:t>Click here for translation of 4QSd from the Community Rule</a:t>
            </a:r>
            <a:endParaRPr lang="en-GB" dirty="0"/>
          </a:p>
        </p:txBody>
      </p:sp>
      <p:sp>
        <p:nvSpPr>
          <p:cNvPr id="7" name="Content Placeholder 3">
            <a:extLst>
              <a:ext uri="{FF2B5EF4-FFF2-40B4-BE49-F238E27FC236}">
                <a16:creationId xmlns:a16="http://schemas.microsoft.com/office/drawing/2014/main" id="{C6E2C24D-3324-BE0A-D182-76C112071626}"/>
              </a:ext>
            </a:extLst>
          </p:cNvPr>
          <p:cNvSpPr>
            <a:spLocks noGrp="1"/>
          </p:cNvSpPr>
          <p:nvPr>
            <p:ph sz="half" idx="2"/>
          </p:nvPr>
        </p:nvSpPr>
        <p:spPr>
          <a:xfrm>
            <a:off x="914400" y="1761456"/>
            <a:ext cx="5181600" cy="1910034"/>
          </a:xfrm>
        </p:spPr>
        <p:txBody>
          <a:bodyPr>
            <a:normAutofit/>
          </a:bodyPr>
          <a:lstStyle/>
          <a:p>
            <a:pPr marL="457200" lvl="1" indent="0">
              <a:buNone/>
            </a:pPr>
            <a:r>
              <a:rPr lang="en-GB" sz="1600" dirty="0"/>
              <a:t>The scroll fragment 4QSd is an example of sectarian admonitions against arguing with ‘men of perdition’ i.e. outsiders </a:t>
            </a:r>
            <a:r>
              <a:rPr lang="en-GB" sz="1600" baseline="30000" dirty="0"/>
              <a:t>2</a:t>
            </a:r>
            <a:endParaRPr lang="en-GB" sz="1600" dirty="0"/>
          </a:p>
        </p:txBody>
      </p:sp>
      <p:sp>
        <p:nvSpPr>
          <p:cNvPr id="8" name="TextBox 7">
            <a:extLst>
              <a:ext uri="{FF2B5EF4-FFF2-40B4-BE49-F238E27FC236}">
                <a16:creationId xmlns:a16="http://schemas.microsoft.com/office/drawing/2014/main" id="{3402DAB6-F215-4115-5F95-4D5CC35EE799}"/>
              </a:ext>
            </a:extLst>
          </p:cNvPr>
          <p:cNvSpPr txBox="1"/>
          <p:nvPr/>
        </p:nvSpPr>
        <p:spPr>
          <a:xfrm>
            <a:off x="5116507" y="3908408"/>
            <a:ext cx="6887361" cy="646331"/>
          </a:xfrm>
          <a:prstGeom prst="rect">
            <a:avLst/>
          </a:prstGeom>
          <a:noFill/>
        </p:spPr>
        <p:txBody>
          <a:bodyPr wrap="square" rtlCol="0">
            <a:spAutoFit/>
          </a:bodyPr>
          <a:lstStyle/>
          <a:p>
            <a:r>
              <a:rPr lang="en-US" altLang="en-US" sz="1200" i="1" dirty="0">
                <a:latin typeface="Arial" panose="020B0604020202020204" pitchFamily="34" charset="0"/>
              </a:rPr>
              <a:t>Dead sea scrolls -- community rule</a:t>
            </a:r>
            <a:r>
              <a:rPr lang="en-US" altLang="en-US" sz="1200" dirty="0">
                <a:latin typeface="Arial" panose="020B0604020202020204" pitchFamily="34" charset="0"/>
              </a:rPr>
              <a:t>. (n.d.). Retrieved March 18, 2026, from https://www.ibiblio.org/expo/deadsea.scrolls.exhibit/Library/commrule.html </a:t>
            </a:r>
          </a:p>
          <a:p>
            <a:endParaRPr lang="en-GB" sz="1200" dirty="0"/>
          </a:p>
        </p:txBody>
      </p:sp>
    </p:spTree>
    <p:extLst>
      <p:ext uri="{BB962C8B-B14F-4D97-AF65-F5344CB8AC3E}">
        <p14:creationId xmlns:p14="http://schemas.microsoft.com/office/powerpoint/2010/main" val="1488500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45F67-9E58-35CE-B90E-9346C0B2DB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DC5823-5B89-752B-3D39-60D4814607B7}"/>
              </a:ext>
            </a:extLst>
          </p:cNvPr>
          <p:cNvSpPr>
            <a:spLocks noGrp="1"/>
          </p:cNvSpPr>
          <p:nvPr>
            <p:ph type="title"/>
          </p:nvPr>
        </p:nvSpPr>
        <p:spPr>
          <a:xfrm>
            <a:off x="838200" y="499147"/>
            <a:ext cx="10515600" cy="1014496"/>
          </a:xfrm>
        </p:spPr>
        <p:txBody>
          <a:bodyPr>
            <a:normAutofit/>
          </a:bodyPr>
          <a:lstStyle/>
          <a:p>
            <a:r>
              <a:rPr lang="en-GB" sz="3200" b="1" dirty="0">
                <a:solidFill>
                  <a:schemeClr val="accent1"/>
                </a:solidFill>
              </a:rPr>
              <a:t>How the Sect differed from Mainstream Ancient Judaism</a:t>
            </a:r>
            <a:br>
              <a:rPr lang="en-GB" sz="2800" b="1" dirty="0">
                <a:solidFill>
                  <a:schemeClr val="accent1"/>
                </a:solidFill>
              </a:rPr>
            </a:br>
            <a:endParaRPr lang="en-GB" sz="2800" b="1" dirty="0">
              <a:solidFill>
                <a:schemeClr val="accent1"/>
              </a:solidFill>
            </a:endParaRPr>
          </a:p>
        </p:txBody>
      </p:sp>
      <p:sp>
        <p:nvSpPr>
          <p:cNvPr id="3" name="Content Placeholder 2">
            <a:extLst>
              <a:ext uri="{FF2B5EF4-FFF2-40B4-BE49-F238E27FC236}">
                <a16:creationId xmlns:a16="http://schemas.microsoft.com/office/drawing/2014/main" id="{43315873-E8CE-9C7D-6338-F8643B9E96D9}"/>
              </a:ext>
            </a:extLst>
          </p:cNvPr>
          <p:cNvSpPr>
            <a:spLocks noGrp="1"/>
          </p:cNvSpPr>
          <p:nvPr>
            <p:ph sz="half" idx="1"/>
          </p:nvPr>
        </p:nvSpPr>
        <p:spPr>
          <a:xfrm>
            <a:off x="705017" y="1690688"/>
            <a:ext cx="5181600" cy="3653669"/>
          </a:xfrm>
        </p:spPr>
        <p:txBody>
          <a:bodyPr>
            <a:normAutofit/>
          </a:bodyPr>
          <a:lstStyle/>
          <a:p>
            <a:pPr marL="0" indent="0">
              <a:buNone/>
            </a:pPr>
            <a:r>
              <a:rPr lang="en-GB" sz="1600" dirty="0"/>
              <a:t>The scrolls show that</a:t>
            </a:r>
          </a:p>
          <a:p>
            <a:r>
              <a:rPr lang="en-GB" sz="1600" dirty="0"/>
              <a:t>The sect had found a way to practice Judaism without the Temple, (The Community Rule) </a:t>
            </a:r>
          </a:p>
          <a:p>
            <a:r>
              <a:rPr lang="en-GB" sz="1600" dirty="0"/>
              <a:t>They could live together at Qumran or in camps in towns and villages, with their families , (The Damascus Rule)</a:t>
            </a:r>
          </a:p>
          <a:p>
            <a:r>
              <a:rPr lang="en-GB" sz="1600" dirty="0"/>
              <a:t>Ritual purification by bathing replaced temple sacrifice/atonement and was accompanied by personal prayers of repentance and thanksgiving (Purification Rituals)</a:t>
            </a:r>
          </a:p>
          <a:p>
            <a:r>
              <a:rPr lang="en-GB" sz="1600" dirty="0"/>
              <a:t>They used sectarian prayers, and had a fixed liturgy, (the Psalter)</a:t>
            </a:r>
          </a:p>
          <a:p>
            <a:pPr marL="0" indent="0">
              <a:buNone/>
            </a:pPr>
            <a:r>
              <a:rPr lang="en-GB" sz="1600" dirty="0"/>
              <a:t> </a:t>
            </a:r>
          </a:p>
        </p:txBody>
      </p:sp>
      <p:sp>
        <p:nvSpPr>
          <p:cNvPr id="8" name="Rectangle 2">
            <a:extLst>
              <a:ext uri="{FF2B5EF4-FFF2-40B4-BE49-F238E27FC236}">
                <a16:creationId xmlns:a16="http://schemas.microsoft.com/office/drawing/2014/main" id="{274733AC-2EFD-8BD6-248A-88456F258974}"/>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80486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663CE-2D01-4F3B-43C3-8B4A7E5E0D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4347E5-70B9-538F-FD54-9345C863C772}"/>
              </a:ext>
            </a:extLst>
          </p:cNvPr>
          <p:cNvSpPr>
            <a:spLocks noGrp="1"/>
          </p:cNvSpPr>
          <p:nvPr>
            <p:ph type="title"/>
          </p:nvPr>
        </p:nvSpPr>
        <p:spPr/>
        <p:txBody>
          <a:bodyPr>
            <a:normAutofit/>
          </a:bodyPr>
          <a:lstStyle/>
          <a:p>
            <a:r>
              <a:rPr lang="en-GB" sz="3200" b="1" dirty="0">
                <a:solidFill>
                  <a:schemeClr val="accent4">
                    <a:lumMod val="75000"/>
                  </a:schemeClr>
                </a:solidFill>
              </a:rPr>
              <a:t>Conclusion</a:t>
            </a:r>
          </a:p>
        </p:txBody>
      </p:sp>
      <p:sp>
        <p:nvSpPr>
          <p:cNvPr id="3" name="Content Placeholder 2">
            <a:extLst>
              <a:ext uri="{FF2B5EF4-FFF2-40B4-BE49-F238E27FC236}">
                <a16:creationId xmlns:a16="http://schemas.microsoft.com/office/drawing/2014/main" id="{1397CC46-C9E9-9DC1-CDF2-86E308D93C9E}"/>
              </a:ext>
            </a:extLst>
          </p:cNvPr>
          <p:cNvSpPr>
            <a:spLocks noGrp="1"/>
          </p:cNvSpPr>
          <p:nvPr>
            <p:ph sz="half" idx="1"/>
          </p:nvPr>
        </p:nvSpPr>
        <p:spPr>
          <a:xfrm>
            <a:off x="705017" y="1690688"/>
            <a:ext cx="5181600" cy="3653669"/>
          </a:xfrm>
        </p:spPr>
        <p:txBody>
          <a:bodyPr>
            <a:normAutofit/>
          </a:bodyPr>
          <a:lstStyle/>
          <a:p>
            <a:r>
              <a:rPr lang="en-GB" sz="1600" dirty="0"/>
              <a:t>The Dead Sea Scrolls are a good primary source for information about the sect (s) and by inference, the practice and beliefs of the wider community.</a:t>
            </a:r>
          </a:p>
          <a:p>
            <a:r>
              <a:rPr lang="en-GB" sz="1600" dirty="0"/>
              <a:t>They reveal that non-Temple related ways of practising Judaism were developed prior to the fall of the Temple.</a:t>
            </a:r>
          </a:p>
          <a:p>
            <a:r>
              <a:rPr lang="en-GB" sz="1600" dirty="0"/>
              <a:t>That change was coming from sectarian Jews as well as non-sectarians like the Pharisees</a:t>
            </a:r>
          </a:p>
          <a:p>
            <a:r>
              <a:rPr lang="en-GB" sz="1600" dirty="0"/>
              <a:t>That diverse forms of Judaism could be found in Judea not just the Diaspora</a:t>
            </a:r>
          </a:p>
          <a:p>
            <a:pPr marL="0" indent="0">
              <a:buNone/>
            </a:pPr>
            <a:endParaRPr lang="en-GB" sz="1600" dirty="0"/>
          </a:p>
          <a:p>
            <a:pPr marL="0" indent="0">
              <a:buNone/>
            </a:pPr>
            <a:endParaRPr lang="en-GB" sz="1600" dirty="0"/>
          </a:p>
        </p:txBody>
      </p:sp>
      <p:sp>
        <p:nvSpPr>
          <p:cNvPr id="8" name="Rectangle 2">
            <a:extLst>
              <a:ext uri="{FF2B5EF4-FFF2-40B4-BE49-F238E27FC236}">
                <a16:creationId xmlns:a16="http://schemas.microsoft.com/office/drawing/2014/main" id="{220F1CC2-DE4A-11A4-5338-1EE564AAC447}"/>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16" name="Group 15">
            <a:extLst>
              <a:ext uri="{FF2B5EF4-FFF2-40B4-BE49-F238E27FC236}">
                <a16:creationId xmlns:a16="http://schemas.microsoft.com/office/drawing/2014/main" id="{780AEE29-BF36-D048-81A4-5BC666878E01}"/>
              </a:ext>
            </a:extLst>
          </p:cNvPr>
          <p:cNvGrpSpPr/>
          <p:nvPr/>
        </p:nvGrpSpPr>
        <p:grpSpPr>
          <a:xfrm>
            <a:off x="6400801" y="767848"/>
            <a:ext cx="3270833" cy="5928453"/>
            <a:chOff x="6400801" y="767848"/>
            <a:chExt cx="3270833" cy="5928453"/>
          </a:xfrm>
        </p:grpSpPr>
        <p:pic>
          <p:nvPicPr>
            <p:cNvPr id="14" name="Picture 13">
              <a:extLst>
                <a:ext uri="{FF2B5EF4-FFF2-40B4-BE49-F238E27FC236}">
                  <a16:creationId xmlns:a16="http://schemas.microsoft.com/office/drawing/2014/main" id="{C983CD5C-9ABB-B860-C5C9-506BD6FFC934}"/>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7186038" y="767848"/>
              <a:ext cx="2166814" cy="4741063"/>
            </a:xfrm>
            <a:prstGeom prst="rect">
              <a:avLst/>
            </a:prstGeom>
            <a:ln>
              <a:noFill/>
            </a:ln>
            <a:effectLst>
              <a:outerShdw blurRad="292100" dist="139700" dir="2700000" algn="tl" rotWithShape="0">
                <a:srgbClr val="333333">
                  <a:alpha val="65000"/>
                </a:srgbClr>
              </a:outerShdw>
            </a:effectLst>
          </p:spPr>
        </p:pic>
        <p:sp>
          <p:nvSpPr>
            <p:cNvPr id="15" name="TextBox 14">
              <a:extLst>
                <a:ext uri="{FF2B5EF4-FFF2-40B4-BE49-F238E27FC236}">
                  <a16:creationId xmlns:a16="http://schemas.microsoft.com/office/drawing/2014/main" id="{8CDDADD1-D352-4CDA-5118-98FB3092C968}"/>
                </a:ext>
              </a:extLst>
            </p:cNvPr>
            <p:cNvSpPr txBox="1"/>
            <p:nvPr/>
          </p:nvSpPr>
          <p:spPr>
            <a:xfrm>
              <a:off x="6400801" y="5680638"/>
              <a:ext cx="3270833" cy="1015663"/>
            </a:xfrm>
            <a:prstGeom prst="rect">
              <a:avLst/>
            </a:prstGeom>
            <a:noFill/>
          </p:spPr>
          <p:txBody>
            <a:bodyPr wrap="square" rtlCol="0">
              <a:spAutoFit/>
            </a:bodyPr>
            <a:lstStyle/>
            <a:p>
              <a:r>
                <a:rPr lang="en-GB" dirty="0"/>
                <a:t>Scroll Jar</a:t>
              </a:r>
            </a:p>
            <a:p>
              <a:r>
                <a:rPr lang="en-GB" sz="1200" dirty="0"/>
                <a:t>PICRYL Public Domain Media Search Engine at https://picryl.com&gt;media</a:t>
              </a:r>
            </a:p>
            <a:p>
              <a:endParaRPr lang="en-GB" dirty="0"/>
            </a:p>
          </p:txBody>
        </p:sp>
      </p:grpSp>
    </p:spTree>
    <p:extLst>
      <p:ext uri="{BB962C8B-B14F-4D97-AF65-F5344CB8AC3E}">
        <p14:creationId xmlns:p14="http://schemas.microsoft.com/office/powerpoint/2010/main" val="238273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BFEEE-2346-335D-9F5A-6828C518E1E9}"/>
              </a:ext>
            </a:extLst>
          </p:cNvPr>
          <p:cNvSpPr>
            <a:spLocks noGrp="1"/>
          </p:cNvSpPr>
          <p:nvPr>
            <p:ph type="title"/>
          </p:nvPr>
        </p:nvSpPr>
        <p:spPr/>
        <p:txBody>
          <a:bodyPr/>
          <a:lstStyle/>
          <a:p>
            <a:r>
              <a:rPr lang="en-GB" dirty="0"/>
              <a:t>Bibliography</a:t>
            </a:r>
          </a:p>
        </p:txBody>
      </p:sp>
      <p:sp>
        <p:nvSpPr>
          <p:cNvPr id="6" name="TextBox 5">
            <a:extLst>
              <a:ext uri="{FF2B5EF4-FFF2-40B4-BE49-F238E27FC236}">
                <a16:creationId xmlns:a16="http://schemas.microsoft.com/office/drawing/2014/main" id="{C9541638-4281-D65B-BB82-740AF8A1BA35}"/>
              </a:ext>
            </a:extLst>
          </p:cNvPr>
          <p:cNvSpPr txBox="1"/>
          <p:nvPr/>
        </p:nvSpPr>
        <p:spPr>
          <a:xfrm>
            <a:off x="1020932" y="1864311"/>
            <a:ext cx="10227076" cy="4704173"/>
          </a:xfrm>
          <a:prstGeom prst="rect">
            <a:avLst/>
          </a:prstGeom>
          <a:noFill/>
        </p:spPr>
        <p:txBody>
          <a:bodyPr wrap="square" rtlCol="0">
            <a:spAutoFit/>
          </a:bodyPr>
          <a:lstStyle/>
          <a:p>
            <a:pPr>
              <a:lnSpc>
                <a:spcPct val="107000"/>
              </a:lnSpc>
              <a:spcAft>
                <a:spcPts val="800"/>
              </a:spcAft>
              <a:buNone/>
            </a:pPr>
            <a:r>
              <a:rPr lang="en-GB" sz="1200" b="1" u="sng" kern="100" dirty="0">
                <a:effectLst/>
                <a:latin typeface="Arial" panose="020B0604020202020204" pitchFamily="34" charset="0"/>
                <a:ea typeface="Aptos" panose="020B0004020202020204" pitchFamily="34" charset="0"/>
                <a:cs typeface="Arial" panose="020B0604020202020204" pitchFamily="34" charset="0"/>
              </a:rPr>
              <a:t>Bibliography</a:t>
            </a:r>
            <a:endParaRPr lang="en-GB" sz="1200"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200" kern="100" spc="75"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a:t>Abramson, Henry  ‘The Dead Sea Scrolls’ in </a:t>
            </a:r>
            <a:r>
              <a:rPr lang="en-GB" sz="1200" i="1" dirty="0"/>
              <a:t>Jewish History Lab </a:t>
            </a:r>
            <a:r>
              <a:rPr lang="en-GB" sz="1200" dirty="0"/>
              <a:t>(26), video on YouTube at https://youtu.be/znrqr75wcsg?si=ibcuHBXkZFj2uj6N</a:t>
            </a:r>
          </a:p>
          <a:p>
            <a:pPr>
              <a:lnSpc>
                <a:spcPct val="107000"/>
              </a:lnSpc>
              <a:spcAft>
                <a:spcPts val="800"/>
              </a:spcAft>
              <a:buNone/>
            </a:pPr>
            <a:endParaRPr lang="en-GB" sz="1200" kern="100" spc="75"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Cohen Shaye </a:t>
            </a:r>
            <a:r>
              <a:rPr lang="en-GB" sz="1200" kern="100" spc="75" dirty="0" err="1">
                <a:effectLst/>
                <a:latin typeface="Arial" panose="020B0604020202020204" pitchFamily="34" charset="0"/>
                <a:ea typeface="Times New Roman" panose="02020603050405020304" pitchFamily="18" charset="0"/>
                <a:cs typeface="Arial" panose="020B0604020202020204" pitchFamily="34" charset="0"/>
              </a:rPr>
              <a:t>J.D.,‘</a:t>
            </a:r>
            <a:r>
              <a:rPr lang="en-GB" sz="1200" i="1" kern="100" spc="75" dirty="0" err="1">
                <a:effectLst/>
                <a:latin typeface="Arial" panose="020B0604020202020204" pitchFamily="34" charset="0"/>
                <a:ea typeface="Times New Roman" panose="02020603050405020304" pitchFamily="18" charset="0"/>
                <a:cs typeface="Arial" panose="020B0604020202020204" pitchFamily="34" charset="0"/>
              </a:rPr>
              <a:t>From</a:t>
            </a:r>
            <a:r>
              <a:rPr lang="en-GB" sz="1200" i="1" kern="100" spc="75" dirty="0">
                <a:effectLst/>
                <a:latin typeface="Arial" panose="020B0604020202020204" pitchFamily="34" charset="0"/>
                <a:ea typeface="Times New Roman" panose="02020603050405020304" pitchFamily="18" charset="0"/>
                <a:cs typeface="Arial" panose="020B0604020202020204" pitchFamily="34" charset="0"/>
              </a:rPr>
              <a:t> the Maccabees to the </a:t>
            </a: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Mishnah’,3</a:t>
            </a:r>
            <a:r>
              <a:rPr lang="en-GB" sz="1200" kern="100" spc="75" baseline="30000" dirty="0">
                <a:effectLst/>
                <a:latin typeface="Arial" panose="020B0604020202020204" pitchFamily="34" charset="0"/>
                <a:ea typeface="Times New Roman" panose="02020603050405020304" pitchFamily="18" charset="0"/>
                <a:cs typeface="Arial" panose="020B0604020202020204" pitchFamily="34" charset="0"/>
              </a:rPr>
              <a:t>rd</a:t>
            </a: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ed. (Westminster John Knox Press,2006)</a:t>
            </a:r>
            <a:r>
              <a:rPr lang="en-GB" sz="12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kern="100" dirty="0">
              <a:effectLst/>
              <a:latin typeface="Arial" panose="020B0604020202020204" pitchFamily="34" charset="0"/>
              <a:ea typeface="Aptos" panose="020B0004020202020204" pitchFamily="34" charset="0"/>
              <a:cs typeface="Times New Roman" panose="02020603050405020304" pitchFamily="18" charset="0"/>
            </a:endParaRPr>
          </a:p>
          <a:p>
            <a:pPr eaLnBrk="0" fontAlgn="base" hangingPunct="0">
              <a:lnSpc>
                <a:spcPct val="107000"/>
              </a:lnSpc>
              <a:spcAft>
                <a:spcPts val="800"/>
              </a:spcAft>
              <a:buNone/>
            </a:pP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 </a:t>
            </a:r>
          </a:p>
          <a:p>
            <a:pPr eaLnBrk="0" fontAlgn="base" hangingPunct="0">
              <a:lnSpc>
                <a:spcPct val="107000"/>
              </a:lnSpc>
              <a:spcAft>
                <a:spcPts val="800"/>
              </a:spcAft>
              <a:buNone/>
            </a:pP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Lawler, A., ‘Is Judaism a younger religion than previously thought?’ Review of Yonatan Adler, </a:t>
            </a:r>
            <a:r>
              <a:rPr lang="en-GB" sz="1200" i="1" kern="100" spc="75" dirty="0">
                <a:effectLst/>
                <a:latin typeface="Arial" panose="020B0604020202020204" pitchFamily="34" charset="0"/>
                <a:ea typeface="Times New Roman" panose="02020603050405020304" pitchFamily="18" charset="0"/>
                <a:cs typeface="Arial" panose="020B0604020202020204" pitchFamily="34" charset="0"/>
              </a:rPr>
              <a:t>The Origins of Judaism: An Archaeological-Historical Reappraisal </a:t>
            </a: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2022</a:t>
            </a:r>
            <a:r>
              <a:rPr lang="en-GB" sz="1200" i="1" kern="100" spc="75" dirty="0">
                <a:effectLst/>
                <a:latin typeface="Arial" panose="020B0604020202020204" pitchFamily="34" charset="0"/>
                <a:ea typeface="Times New Roman" panose="02020603050405020304" pitchFamily="18" charset="0"/>
                <a:cs typeface="Arial" panose="020B0604020202020204" pitchFamily="34" charset="0"/>
              </a:rPr>
              <a:t>,</a:t>
            </a: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200" i="1" kern="100" spc="75" dirty="0">
                <a:effectLst/>
                <a:latin typeface="Arial" panose="020B0604020202020204" pitchFamily="34" charset="0"/>
                <a:ea typeface="Times New Roman" panose="02020603050405020304" pitchFamily="18" charset="0"/>
                <a:cs typeface="Arial" panose="020B0604020202020204" pitchFamily="34" charset="0"/>
              </a:rPr>
              <a:t>Smithsonian Magazine</a:t>
            </a: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 (2022) [online] at</a:t>
            </a:r>
            <a:endParaRPr lang="en-GB" sz="1200" kern="100" dirty="0">
              <a:effectLst/>
              <a:latin typeface="Arial" panose="020B0604020202020204" pitchFamily="34" charset="0"/>
              <a:ea typeface="Aptos" panose="020B0004020202020204" pitchFamily="34" charset="0"/>
              <a:cs typeface="Times New Roman" panose="02020603050405020304" pitchFamily="18" charset="0"/>
            </a:endParaRPr>
          </a:p>
          <a:p>
            <a:pPr eaLnBrk="0" fontAlgn="base" hangingPunct="0">
              <a:lnSpc>
                <a:spcPct val="107000"/>
              </a:lnSpc>
              <a:spcAft>
                <a:spcPts val="800"/>
              </a:spcAft>
              <a:buNone/>
            </a:pPr>
            <a:r>
              <a:rPr lang="en-GB" sz="12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rPr>
              <a:t> </a:t>
            </a:r>
            <a:r>
              <a:rPr lang="en-GB" sz="12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
              </a:rPr>
              <a:t>https://www.smithsonianmag.com/history/is-judaism-a-younger-religion-than-previously-thought-</a:t>
            </a:r>
            <a:r>
              <a:rPr lang="en-GB" sz="12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rPr>
              <a:t>180981118/?itm_source=related-content&amp;itm_medium=parsely-api</a:t>
            </a:r>
            <a:r>
              <a:rPr lang="en-GB" sz="1800" u="sng" kern="1200" dirty="0">
                <a:solidFill>
                  <a:srgbClr val="15608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Meyers, Eric M., ‘Khirbet Qumran and its Environs: The Settlement and the Community Centre’, in </a:t>
            </a:r>
            <a:r>
              <a:rPr lang="en-GB" sz="120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The Oxford Handbook of the Dead Sea Scrolls</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ed.by John J.  Collins, Timothy H. Lim, (Oxford Academic) [online] at </a:t>
            </a:r>
            <a:r>
              <a:rPr lang="en-GB" sz="1200" u="sng" kern="100" dirty="0">
                <a:solidFill>
                  <a:srgbClr val="000000"/>
                </a:solidFill>
                <a:effectLst/>
                <a:latin typeface="Arial" panose="020B0604020202020204" pitchFamily="34" charset="0"/>
                <a:ea typeface="Aptos" panose="020B0004020202020204" pitchFamily="34" charset="0"/>
                <a:cs typeface="Arial" panose="020B0604020202020204" pitchFamily="34" charset="0"/>
                <a:hlinkClick r:id="rId3"/>
              </a:rPr>
              <a:t>https://doi-org/uwtsd.idm.oclc.org/10.1093/oxfordhb/9780199207237.003.00012</a:t>
            </a:r>
            <a:endParaRPr lang="en-GB" sz="1200" kern="100" dirty="0">
              <a:effectLst/>
              <a:latin typeface="Arial" panose="020B0604020202020204" pitchFamily="34" charset="0"/>
              <a:ea typeface="Aptos" panose="020B0004020202020204" pitchFamily="34" charset="0"/>
              <a:cs typeface="Times New Roman" panose="02020603050405020304" pitchFamily="18" charset="0"/>
            </a:endParaRPr>
          </a:p>
          <a:p>
            <a:pPr>
              <a:buNone/>
            </a:pPr>
            <a:r>
              <a:rPr lang="en-GB" sz="1200" dirty="0">
                <a:solidFill>
                  <a:srgbClr val="000000"/>
                </a:solidFill>
                <a:effectLst/>
                <a:latin typeface="Arial" panose="020B0604020202020204" pitchFamily="34" charset="0"/>
                <a:ea typeface="Aptos" panose="020B00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buNone/>
            </a:pPr>
            <a:r>
              <a:rPr lang="en-GB" sz="1200" dirty="0">
                <a:solidFill>
                  <a:srgbClr val="000000"/>
                </a:solidFill>
                <a:effectLst/>
                <a:latin typeface="Arial" panose="020B0604020202020204" pitchFamily="34" charset="0"/>
                <a:ea typeface="Aptos" panose="020B0004020202020204" pitchFamily="34" charset="0"/>
              </a:rPr>
              <a:t>Schiffman, Lawrence H., ‘Reclaiming the Dead Sea Scrolls: Purification Rituals’ ( (</a:t>
            </a:r>
            <a:r>
              <a:rPr lang="en-GB" sz="1200" i="1"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Jewish Publication Society</a:t>
            </a:r>
            <a:r>
              <a:rPr lang="en-GB" sz="12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1994) [Online]. Available at </a:t>
            </a:r>
            <a:r>
              <a:rPr lang="en-GB" sz="1200" u="sng" dirty="0">
                <a:solidFill>
                  <a:srgbClr val="0000FF"/>
                </a:solidFill>
                <a:effectLst/>
                <a:latin typeface="Arial" panose="020B0604020202020204" pitchFamily="34" charset="0"/>
                <a:ea typeface="Aptos" panose="020B0004020202020204" pitchFamily="34" charset="0"/>
              </a:rPr>
              <a:t>https://cojs.org/purification_rituals-_lawrence_h-_schiffman-_reclaiming_the_dead_sea_scrolls-_jewish_publication_society-_philadelphia_1994/</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800"/>
              </a:spcAft>
              <a:buNone/>
            </a:pP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 </a:t>
            </a:r>
            <a:endParaRPr lang="en-GB" sz="1200"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spc="75" dirty="0" err="1">
                <a:effectLst/>
                <a:latin typeface="Arial" panose="020B0604020202020204" pitchFamily="34" charset="0"/>
                <a:ea typeface="Times New Roman" panose="02020603050405020304" pitchFamily="18" charset="0"/>
                <a:cs typeface="Arial" panose="020B0604020202020204" pitchFamily="34" charset="0"/>
              </a:rPr>
              <a:t>Taylor,Joan</a:t>
            </a: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 </a:t>
            </a:r>
            <a:r>
              <a:rPr lang="en-GB" sz="1200" kern="100" spc="75" dirty="0" err="1">
                <a:effectLst/>
                <a:latin typeface="Arial" panose="020B0604020202020204" pitchFamily="34" charset="0"/>
                <a:ea typeface="Times New Roman" panose="02020603050405020304" pitchFamily="18" charset="0"/>
                <a:cs typeface="Arial" panose="020B0604020202020204" pitchFamily="34" charset="0"/>
              </a:rPr>
              <a:t>E.,‘The</a:t>
            </a:r>
            <a:r>
              <a:rPr lang="en-GB" sz="1200" kern="100" spc="75" dirty="0">
                <a:effectLst/>
                <a:latin typeface="Arial" panose="020B0604020202020204" pitchFamily="34" charset="0"/>
                <a:ea typeface="Times New Roman" panose="02020603050405020304" pitchFamily="18" charset="0"/>
                <a:cs typeface="Arial" panose="020B0604020202020204" pitchFamily="34" charset="0"/>
              </a:rPr>
              <a:t> Classical Sources on the Essenes and the Scrolls Communities’</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in </a:t>
            </a:r>
            <a:r>
              <a:rPr lang="en-GB" sz="120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The Oxford Handbook of the Dead Sea Scrolls</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ed. By John J.  Collins, Timothy H. Lim, (Oxford Academic) [online] at </a:t>
            </a:r>
            <a:r>
              <a:rPr lang="en-GB" sz="12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rPr>
              <a:t>https://doi-org.uwtsd.idm.oclc.org/10.1093/oxfordhb/9780199207237.003.0008</a:t>
            </a:r>
            <a:endParaRPr lang="en-GB" sz="1200" kern="100" dirty="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299342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1947</TotalTime>
  <Words>882</Words>
  <Application>Microsoft Office PowerPoint</Application>
  <PresentationFormat>Widescreen</PresentationFormat>
  <Paragraphs>47</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Times New Roman</vt:lpstr>
      <vt:lpstr>Office Theme</vt:lpstr>
      <vt:lpstr>The Dead Sea Scrolls</vt:lpstr>
      <vt:lpstr>Introduction</vt:lpstr>
      <vt:lpstr>Sectarianism</vt:lpstr>
      <vt:lpstr>Sectarian Attitude to Outsiders</vt:lpstr>
      <vt:lpstr>How the Sect differed from Mainstream Ancient Judaism </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Fran Asonibare</dc:creator>
  <cp:lastModifiedBy>Fran Asonibare</cp:lastModifiedBy>
  <cp:revision>41</cp:revision>
  <dcterms:created xsi:type="dcterms:W3CDTF">2026-03-16T12:56:29Z</dcterms:created>
  <dcterms:modified xsi:type="dcterms:W3CDTF">2026-03-19T22:48:28Z</dcterms:modified>
</cp:coreProperties>
</file>