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17"/>
  </p:handoutMasterIdLst>
  <p:sldIdLst>
    <p:sldId id="256" r:id="rId5"/>
    <p:sldId id="268" r:id="rId6"/>
    <p:sldId id="266" r:id="rId7"/>
    <p:sldId id="272" r:id="rId8"/>
    <p:sldId id="257" r:id="rId9"/>
    <p:sldId id="258" r:id="rId10"/>
    <p:sldId id="259" r:id="rId11"/>
    <p:sldId id="260" r:id="rId12"/>
    <p:sldId id="267" r:id="rId13"/>
    <p:sldId id="270" r:id="rId14"/>
    <p:sldId id="261" r:id="rId15"/>
    <p:sldId id="271" r:id="rId16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4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01/11/2016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01/11/2016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01/11/2016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01/11/2016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01/11/2016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01/11/2016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01/11/2016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01/11/2016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01/11/2016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01/11/2016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01/11/2016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01/11/2016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rospects.ac.uk/jobs-and-work-experience/working-abroad" TargetMode="External"/><Relationship Id="rId2" Type="http://schemas.openxmlformats.org/officeDocument/2006/relationships/hyperlink" Target="https://www.prospects.ac.uk/jobs-and-work-experience/work-experience-and-internships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graduatetalentpoolsearch.direct.gov.uk/gtp/index" TargetMode="External"/><Relationship Id="rId4" Type="http://schemas.openxmlformats.org/officeDocument/2006/relationships/hyperlink" Target="https://targetjobs.co.uk/internships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mailto:val.davidge@uwtsd.ac.uk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Val Davidge</a:t>
            </a:r>
            <a:br>
              <a:rPr lang="en-GB" dirty="0" smtClean="0"/>
            </a:br>
            <a:r>
              <a:rPr lang="en-GB" dirty="0" smtClean="0"/>
              <a:t>Careers Adviser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How to find, research and apply for a placement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Plan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268760"/>
            <a:ext cx="8229600" cy="3917032"/>
          </a:xfrm>
        </p:spPr>
        <p:txBody>
          <a:bodyPr/>
          <a:lstStyle/>
          <a:p>
            <a:r>
              <a:rPr lang="en-GB" dirty="0"/>
              <a:t>Be clear about what </a:t>
            </a:r>
            <a:r>
              <a:rPr lang="en-GB"/>
              <a:t>you </a:t>
            </a:r>
            <a:r>
              <a:rPr lang="en-GB" smtClean="0"/>
              <a:t>want</a:t>
            </a:r>
            <a:endParaRPr lang="en-GB" dirty="0"/>
          </a:p>
          <a:p>
            <a:r>
              <a:rPr lang="en-GB" dirty="0" smtClean="0"/>
              <a:t>Draw up a shortlist of employers</a:t>
            </a:r>
          </a:p>
          <a:p>
            <a:r>
              <a:rPr lang="en-GB" dirty="0" smtClean="0"/>
              <a:t>Find out the name of the person to contact</a:t>
            </a:r>
          </a:p>
          <a:p>
            <a:r>
              <a:rPr lang="en-GB" dirty="0" smtClean="0"/>
              <a:t>Tailor your covering letter &amp; CV</a:t>
            </a:r>
          </a:p>
          <a:p>
            <a:r>
              <a:rPr lang="en-GB" dirty="0" smtClean="0"/>
              <a:t>Follow up your application a few days later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8679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Think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What sector do you want to work in?</a:t>
            </a:r>
          </a:p>
          <a:p>
            <a:r>
              <a:rPr lang="en-GB" dirty="0" smtClean="0"/>
              <a:t>What do you want to do?</a:t>
            </a:r>
          </a:p>
          <a:p>
            <a:r>
              <a:rPr lang="en-GB" dirty="0" smtClean="0"/>
              <a:t>What can you offer an employer?</a:t>
            </a:r>
          </a:p>
          <a:p>
            <a:r>
              <a:rPr lang="en-GB" dirty="0" smtClean="0"/>
              <a:t>What do you want to gain or learn?</a:t>
            </a:r>
          </a:p>
          <a:p>
            <a:r>
              <a:rPr lang="en-GB" dirty="0" smtClean="0"/>
              <a:t>Do you want to stay local?</a:t>
            </a:r>
          </a:p>
          <a:p>
            <a:r>
              <a:rPr lang="en-GB" dirty="0" smtClean="0"/>
              <a:t>Are you prepared to travel? How far?</a:t>
            </a:r>
          </a:p>
          <a:p>
            <a:r>
              <a:rPr lang="en-GB" dirty="0" smtClean="0"/>
              <a:t>Do you want to be paid?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2482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National Minimum Wage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From Oct 2016:</a:t>
            </a:r>
          </a:p>
          <a:p>
            <a:endParaRPr lang="en-GB" dirty="0"/>
          </a:p>
          <a:p>
            <a:r>
              <a:rPr lang="en-GB" dirty="0" smtClean="0"/>
              <a:t>25 &amp; Over    £7.20</a:t>
            </a:r>
          </a:p>
          <a:p>
            <a:r>
              <a:rPr lang="en-GB" dirty="0" smtClean="0"/>
              <a:t>21 to 24       £6.95</a:t>
            </a:r>
          </a:p>
          <a:p>
            <a:r>
              <a:rPr lang="en-GB" dirty="0" smtClean="0"/>
              <a:t>18 to 20       £5.55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03723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dirty="0" smtClean="0"/>
              <a:t>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4392489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endParaRPr lang="en-GB" u="sng" dirty="0" smtClean="0"/>
          </a:p>
          <a:p>
            <a:r>
              <a:rPr lang="en-GB" u="sng" dirty="0">
                <a:hlinkClick r:id="rId2"/>
              </a:rPr>
              <a:t>https://</a:t>
            </a:r>
            <a:r>
              <a:rPr lang="en-GB" u="sng" dirty="0" smtClean="0">
                <a:hlinkClick r:id="rId2"/>
              </a:rPr>
              <a:t>www.prospects.ac.uk/jobs-and-work-experience/work-experience-and-internships</a:t>
            </a:r>
            <a:endParaRPr lang="en-GB" u="sng" dirty="0" smtClean="0"/>
          </a:p>
          <a:p>
            <a:r>
              <a:rPr lang="en-GB" u="sng" dirty="0">
                <a:hlinkClick r:id="rId3"/>
              </a:rPr>
              <a:t>https://</a:t>
            </a:r>
            <a:r>
              <a:rPr lang="en-GB" u="sng" dirty="0" smtClean="0">
                <a:hlinkClick r:id="rId3"/>
              </a:rPr>
              <a:t>www.prospects.ac.uk/jobs-and-work-experience/working-abroad</a:t>
            </a:r>
            <a:r>
              <a:rPr lang="en-GB" u="sng" dirty="0" smtClean="0"/>
              <a:t> </a:t>
            </a:r>
          </a:p>
          <a:p>
            <a:r>
              <a:rPr lang="en-GB" u="sng" dirty="0">
                <a:hlinkClick r:id="rId4"/>
              </a:rPr>
              <a:t>https://</a:t>
            </a:r>
            <a:r>
              <a:rPr lang="en-GB" u="sng" dirty="0" smtClean="0">
                <a:hlinkClick r:id="rId4"/>
              </a:rPr>
              <a:t>targetjobs.co.uk/internships</a:t>
            </a:r>
            <a:r>
              <a:rPr lang="en-GB" u="sng" dirty="0" smtClean="0"/>
              <a:t> </a:t>
            </a:r>
            <a:endParaRPr lang="en-GB" dirty="0" smtClean="0"/>
          </a:p>
          <a:p>
            <a:r>
              <a:rPr lang="en-GB" u="sng" dirty="0">
                <a:hlinkClick r:id="rId5"/>
              </a:rPr>
              <a:t>https://</a:t>
            </a:r>
            <a:r>
              <a:rPr lang="en-GB" u="sng" dirty="0" smtClean="0">
                <a:hlinkClick r:id="rId5"/>
              </a:rPr>
              <a:t>graduatetalentpoolsearch.direct.gov.uk/gtp/index</a:t>
            </a:r>
            <a:r>
              <a:rPr lang="en-GB" u="sng" dirty="0" smtClean="0"/>
              <a:t> </a:t>
            </a:r>
          </a:p>
          <a:p>
            <a:r>
              <a:rPr lang="en-GB" dirty="0" smtClean="0"/>
              <a:t>Are </a:t>
            </a:r>
            <a:r>
              <a:rPr lang="en-GB" dirty="0"/>
              <a:t>there any businesses you would like to work for that you already know</a:t>
            </a:r>
            <a:r>
              <a:rPr lang="en-GB" dirty="0" smtClean="0"/>
              <a:t>?</a:t>
            </a:r>
          </a:p>
          <a:p>
            <a:r>
              <a:rPr lang="en-GB" dirty="0" smtClean="0"/>
              <a:t>Talk to family and friends</a:t>
            </a:r>
          </a:p>
          <a:p>
            <a:r>
              <a:rPr lang="en-GB" dirty="0" smtClean="0"/>
              <a:t>Use the internet to see what is around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More Research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Look at their website, brochures</a:t>
            </a:r>
          </a:p>
          <a:p>
            <a:r>
              <a:rPr lang="en-GB" dirty="0" err="1" smtClean="0"/>
              <a:t>facebook</a:t>
            </a:r>
            <a:r>
              <a:rPr lang="en-GB" dirty="0" smtClean="0"/>
              <a:t>, twitter, </a:t>
            </a:r>
            <a:r>
              <a:rPr lang="en-GB" dirty="0" err="1" smtClean="0"/>
              <a:t>pinterest</a:t>
            </a:r>
            <a:endParaRPr lang="en-GB" dirty="0" smtClean="0"/>
          </a:p>
          <a:p>
            <a:r>
              <a:rPr lang="en-GB" dirty="0" smtClean="0"/>
              <a:t>LinkedIn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84520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Ways to Apply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Write a letter or email and attach your CV</a:t>
            </a:r>
          </a:p>
          <a:p>
            <a:r>
              <a:rPr lang="en-GB" dirty="0" smtClean="0"/>
              <a:t>Telephone</a:t>
            </a:r>
          </a:p>
          <a:p>
            <a:r>
              <a:rPr lang="en-GB" dirty="0" smtClean="0"/>
              <a:t>Call in</a:t>
            </a:r>
          </a:p>
          <a:p>
            <a:r>
              <a:rPr lang="en-GB" dirty="0" smtClean="0"/>
              <a:t>Complete an application form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272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Covering Letter and CV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Deer Sir or Madman 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I have wanted to join….</a:t>
            </a:r>
            <a:r>
              <a:rPr lang="en-GB" dirty="0"/>
              <a:t>(</a:t>
            </a:r>
            <a:r>
              <a:rPr lang="en-GB" dirty="0" smtClean="0"/>
              <a:t>space for company name)….. </a:t>
            </a:r>
            <a:r>
              <a:rPr lang="en-GB" dirty="0"/>
              <a:t>t</a:t>
            </a:r>
            <a:r>
              <a:rPr lang="en-GB" dirty="0" smtClean="0"/>
              <a:t>o work as a …(space for job title)….from an early age as you are a big prestigious employer that lots of people want to work for and you offer high salaries. I would also like to work in another country and you are a global company.</a:t>
            </a:r>
          </a:p>
          <a:p>
            <a:pPr marL="0" indent="0">
              <a:buNone/>
            </a:pPr>
            <a:r>
              <a:rPr lang="en-GB" dirty="0" smtClean="0"/>
              <a:t>Hope to hear from you shorty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Regards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Frank</a:t>
            </a:r>
            <a:endParaRPr lang="en-GB" dirty="0"/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984121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One side of A4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The name and address of the person you are sending it to</a:t>
            </a:r>
          </a:p>
          <a:p>
            <a:r>
              <a:rPr lang="en-GB" dirty="0" smtClean="0"/>
              <a:t>Date </a:t>
            </a:r>
          </a:p>
          <a:p>
            <a:r>
              <a:rPr lang="en-GB" dirty="0" smtClean="0"/>
              <a:t>Dear Mr/Mrs Jones</a:t>
            </a:r>
          </a:p>
          <a:p>
            <a:r>
              <a:rPr lang="en-GB" dirty="0" smtClean="0"/>
              <a:t>4 or 5 paragraphs</a:t>
            </a:r>
          </a:p>
          <a:p>
            <a:r>
              <a:rPr lang="en-GB" dirty="0" smtClean="0"/>
              <a:t>Yours sincerely/faithfully</a:t>
            </a:r>
          </a:p>
          <a:p>
            <a:r>
              <a:rPr lang="en-GB" dirty="0" smtClean="0"/>
              <a:t>Signature</a:t>
            </a:r>
          </a:p>
          <a:p>
            <a:r>
              <a:rPr lang="en-GB" dirty="0" smtClean="0"/>
              <a:t>Printed name</a:t>
            </a:r>
          </a:p>
        </p:txBody>
      </p:sp>
    </p:spTree>
    <p:extLst>
      <p:ext uri="{BB962C8B-B14F-4D97-AF65-F5344CB8AC3E}">
        <p14:creationId xmlns:p14="http://schemas.microsoft.com/office/powerpoint/2010/main" val="2687899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692695"/>
            <a:ext cx="8229600" cy="4608513"/>
          </a:xfrm>
        </p:spPr>
        <p:txBody>
          <a:bodyPr>
            <a:normAutofit fontScale="85000" lnSpcReduction="10000"/>
          </a:bodyPr>
          <a:lstStyle/>
          <a:p>
            <a:pPr marL="514350" indent="-514350">
              <a:buAutoNum type="arabicPeriod"/>
            </a:pPr>
            <a:r>
              <a:rPr lang="en-GB" dirty="0" smtClean="0"/>
              <a:t>Who you are and why you are writing to them</a:t>
            </a:r>
          </a:p>
          <a:p>
            <a:pPr marL="514350" indent="-514350">
              <a:buAutoNum type="arabicPeriod"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2. </a:t>
            </a:r>
            <a:r>
              <a:rPr lang="en-GB" dirty="0"/>
              <a:t>Why them?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3. </a:t>
            </a:r>
            <a:r>
              <a:rPr lang="en-GB" dirty="0"/>
              <a:t>Why you?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4. The End – thank them, say you are enclosing your CV for more information &amp;  for say you are looking forward to hearing from them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6416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Telephone /Cold calling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Rehearse what you want to say</a:t>
            </a:r>
          </a:p>
          <a:p>
            <a:r>
              <a:rPr lang="en-GB" dirty="0" smtClean="0"/>
              <a:t>Write down key points</a:t>
            </a:r>
          </a:p>
          <a:p>
            <a:r>
              <a:rPr lang="en-GB" dirty="0" smtClean="0"/>
              <a:t>For example, 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 smtClean="0"/>
              <a:t>Who are you?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Why are you calling</a:t>
            </a:r>
            <a:r>
              <a:rPr lang="en-GB" dirty="0" smtClean="0"/>
              <a:t>?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 smtClean="0"/>
              <a:t>Who do you want to speak to?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 smtClean="0"/>
              <a:t>Your </a:t>
            </a:r>
            <a:r>
              <a:rPr lang="en-GB" dirty="0"/>
              <a:t>contact </a:t>
            </a:r>
            <a:r>
              <a:rPr lang="en-GB" dirty="0" smtClean="0"/>
              <a:t>details</a:t>
            </a:r>
            <a:endParaRPr lang="en-GB" dirty="0"/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6730395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>
                <a:hlinkClick r:id="rId2"/>
              </a:rPr>
              <a:t>val.davidge@uwtsd.ac.uk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Careers Service, </a:t>
            </a:r>
            <a:r>
              <a:rPr lang="en-GB" smtClean="0"/>
              <a:t>Mount Pleasant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037291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schemas.microsoft.com/office/2006/metadata/properties"/>
    <ds:schemaRef ds:uri="http://purl.org/dc/dcmitype/"/>
    <ds:schemaRef ds:uri="http://www.w3.org/XML/1998/namespace"/>
    <ds:schemaRef ds:uri="http://purl.org/dc/elements/1.1/"/>
    <ds:schemaRef ds:uri="http://schemas.microsoft.com/office/infopath/2007/PartnerControls"/>
    <ds:schemaRef ds:uri="http://schemas.openxmlformats.org/package/2006/metadata/core-properties"/>
    <ds:schemaRef ds:uri="http://purl.org/dc/terms/"/>
    <ds:schemaRef ds:uri="303dbf9b-b85b-46a0-94f1-894078c07ec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240</TotalTime>
  <Words>398</Words>
  <Application>Microsoft Office PowerPoint</Application>
  <PresentationFormat>On-screen Show (4:3)</PresentationFormat>
  <Paragraphs>77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Courier New</vt:lpstr>
      <vt:lpstr>Myriad Pro</vt:lpstr>
      <vt:lpstr>20140311PresentationUWTSDTemplate</vt:lpstr>
      <vt:lpstr>Val Davidge Careers Adviser</vt:lpstr>
      <vt:lpstr>Plan</vt:lpstr>
      <vt:lpstr>Think </vt:lpstr>
      <vt:lpstr>National Minimum Wage</vt:lpstr>
      <vt:lpstr>Research</vt:lpstr>
      <vt:lpstr>More Research </vt:lpstr>
      <vt:lpstr>Ways to Apply</vt:lpstr>
      <vt:lpstr>Covering Letter and CV</vt:lpstr>
      <vt:lpstr>One side of A4</vt:lpstr>
      <vt:lpstr>PowerPoint Presentation</vt:lpstr>
      <vt:lpstr>Telephone /Cold calling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Beth Cummings</cp:lastModifiedBy>
  <cp:revision>44</cp:revision>
  <cp:lastPrinted>2016-10-11T11:35:27Z</cp:lastPrinted>
  <dcterms:created xsi:type="dcterms:W3CDTF">2015-04-14T15:21:28Z</dcterms:created>
  <dcterms:modified xsi:type="dcterms:W3CDTF">2016-11-01T15:53:23Z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