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5"/>
  </p:notesMasterIdLst>
  <p:sldIdLst>
    <p:sldId id="256" r:id="rId5"/>
    <p:sldId id="281" r:id="rId6"/>
    <p:sldId id="529" r:id="rId7"/>
    <p:sldId id="491" r:id="rId8"/>
    <p:sldId id="530" r:id="rId9"/>
    <p:sldId id="492" r:id="rId10"/>
    <p:sldId id="497" r:id="rId11"/>
    <p:sldId id="527" r:id="rId12"/>
    <p:sldId id="532" r:id="rId13"/>
    <p:sldId id="531" r:id="rId14"/>
    <p:sldId id="498" r:id="rId15"/>
    <p:sldId id="499" r:id="rId16"/>
    <p:sldId id="533" r:id="rId17"/>
    <p:sldId id="528" r:id="rId18"/>
    <p:sldId id="282" r:id="rId19"/>
    <p:sldId id="496" r:id="rId20"/>
    <p:sldId id="521" r:id="rId21"/>
    <p:sldId id="525" r:id="rId22"/>
    <p:sldId id="534" r:id="rId23"/>
    <p:sldId id="42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4342" autoAdjust="0"/>
  </p:normalViewPr>
  <p:slideViewPr>
    <p:cSldViewPr snapToGrid="0">
      <p:cViewPr varScale="1">
        <p:scale>
          <a:sx n="76" d="100"/>
          <a:sy n="76" d="100"/>
        </p:scale>
        <p:origin x="32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delSld">
      <pc:chgData name="Cerys Davies" userId="61e71dc1-9594-4277-b52b-4420989f68ee" providerId="ADAL" clId="{92221E59-9835-4275-A830-2AF2D2038E12}" dt="2025-11-25T20:43:01.856" v="2" actId="47"/>
      <pc:docMkLst>
        <pc:docMk/>
      </pc:docMkLst>
      <pc:sldChg chg="del">
        <pc:chgData name="Cerys Davies" userId="61e71dc1-9594-4277-b52b-4420989f68ee" providerId="ADAL" clId="{92221E59-9835-4275-A830-2AF2D2038E12}" dt="2025-11-25T20:42:39.155" v="0" actId="47"/>
        <pc:sldMkLst>
          <pc:docMk/>
          <pc:sldMk cId="1679043169" sldId="524"/>
        </pc:sldMkLst>
      </pc:sldChg>
      <pc:sldChg chg="del">
        <pc:chgData name="Cerys Davies" userId="61e71dc1-9594-4277-b52b-4420989f68ee" providerId="ADAL" clId="{92221E59-9835-4275-A830-2AF2D2038E12}" dt="2025-11-25T20:42:57.609" v="1" actId="47"/>
        <pc:sldMkLst>
          <pc:docMk/>
          <pc:sldMk cId="3781009942" sldId="526"/>
        </pc:sldMkLst>
      </pc:sldChg>
      <pc:sldChg chg="del">
        <pc:chgData name="Cerys Davies" userId="61e71dc1-9594-4277-b52b-4420989f68ee" providerId="ADAL" clId="{92221E59-9835-4275-A830-2AF2D2038E12}" dt="2025-11-25T20:43:01.856" v="2" actId="47"/>
        <pc:sldMkLst>
          <pc:docMk/>
          <pc:sldMk cId="2937104360" sldId="53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20</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25/11/2025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25/11/2025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60610" y="972203"/>
            <a:ext cx="9977904" cy="1646302"/>
          </a:xfrm>
        </p:spPr>
        <p:txBody>
          <a:bodyPr/>
          <a:lstStyle/>
          <a:p>
            <a:pPr algn="ctr"/>
            <a:r>
              <a:rPr lang="en-GB" sz="6600" b="1" dirty="0"/>
              <a:t>REMEDIES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685822" y="3488312"/>
            <a:ext cx="7766936" cy="1096899"/>
          </a:xfrm>
        </p:spPr>
        <p:txBody>
          <a:bodyPr>
            <a:normAutofit/>
          </a:bodyPr>
          <a:lstStyle/>
          <a:p>
            <a:pPr algn="ctr"/>
            <a:r>
              <a:rPr lang="en-GB" sz="6000" b="1" dirty="0"/>
              <a:t>Chapter 15</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a:xfrm>
            <a:off x="405299" y="142941"/>
            <a:ext cx="8596668" cy="916502"/>
          </a:xfrm>
        </p:spPr>
        <p:txBody>
          <a:bodyPr>
            <a:normAutofit/>
          </a:bodyPr>
          <a:lstStyle/>
          <a:p>
            <a:r>
              <a:rPr lang="en-GB" sz="5400" b="1"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a:xfrm>
            <a:off x="329625" y="976390"/>
            <a:ext cx="9167523" cy="5619902"/>
          </a:xfrm>
        </p:spPr>
        <p:txBody>
          <a:bodyPr>
            <a:normAutofit/>
          </a:bodyPr>
          <a:lstStyle/>
          <a:p>
            <a:pPr fontAlgn="auto"/>
            <a:r>
              <a:rPr lang="en-GB" dirty="0"/>
              <a:t>Remedies is an area where conveyancing can overlap with litigation. If it is clear that a conveyancing transaction is not going to complete, it is possible that litigation might be the result. Conveyancing practitioners must be aware of their own limitations in this regard and should always consider swiftly referring a transaction which has not completed on the contractually agreed date to a litigation colleague or department, if it becomes obvious that the matter will not proceed quickly and amicably.</a:t>
            </a:r>
          </a:p>
          <a:p>
            <a:pPr fontAlgn="auto"/>
            <a:r>
              <a:rPr lang="en-GB" dirty="0"/>
              <a:t>In conveyancing, we generally need to consider two scenarios. In both cases, exchange of contracts has taken place and a completion date has been agreed. In one situation, the contractual time for completion is missed but the transaction does go on to complete. This is delayed or late completion. If the transaction does not go on to complete, the second scenario is a failure to complete.</a:t>
            </a:r>
          </a:p>
          <a:p>
            <a:endParaRPr lang="en-GB" sz="3600" dirty="0"/>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74A1F-7D58-2C0E-72FC-A8562E4410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E400C2-55BE-5E00-F33D-95DE374E8EF5}"/>
              </a:ext>
            </a:extLst>
          </p:cNvPr>
          <p:cNvSpPr>
            <a:spLocks noGrp="1"/>
          </p:cNvSpPr>
          <p:nvPr>
            <p:ph type="title"/>
          </p:nvPr>
        </p:nvSpPr>
        <p:spPr>
          <a:xfrm>
            <a:off x="429607" y="97088"/>
            <a:ext cx="9975634" cy="685039"/>
          </a:xfrm>
        </p:spPr>
        <p:txBody>
          <a:bodyPr>
            <a:normAutofit fontScale="90000"/>
          </a:bodyPr>
          <a:lstStyle/>
          <a:p>
            <a:r>
              <a:rPr lang="en-GB" sz="4400" b="1" dirty="0"/>
              <a:t>Delayed Completion – short delays</a:t>
            </a:r>
          </a:p>
        </p:txBody>
      </p:sp>
      <p:sp>
        <p:nvSpPr>
          <p:cNvPr id="3" name="Content Placeholder 2">
            <a:extLst>
              <a:ext uri="{FF2B5EF4-FFF2-40B4-BE49-F238E27FC236}">
                <a16:creationId xmlns:a16="http://schemas.microsoft.com/office/drawing/2014/main" id="{90672016-B845-4620-07E7-18D2E9BB8886}"/>
              </a:ext>
            </a:extLst>
          </p:cNvPr>
          <p:cNvSpPr>
            <a:spLocks noGrp="1"/>
          </p:cNvSpPr>
          <p:nvPr>
            <p:ph idx="1"/>
          </p:nvPr>
        </p:nvSpPr>
        <p:spPr>
          <a:xfrm>
            <a:off x="274332" y="782127"/>
            <a:ext cx="9380471" cy="5865964"/>
          </a:xfrm>
        </p:spPr>
        <p:txBody>
          <a:bodyPr>
            <a:noAutofit/>
          </a:bodyPr>
          <a:lstStyle/>
          <a:p>
            <a:pPr fontAlgn="auto"/>
            <a:r>
              <a:rPr lang="en-GB" sz="2000" b="1" dirty="0"/>
              <a:t>Completion takes place after the contractual date: </a:t>
            </a:r>
          </a:p>
          <a:p>
            <a:pPr fontAlgn="auto"/>
            <a:r>
              <a:rPr lang="en-GB" sz="2000" b="1" dirty="0"/>
              <a:t>O</a:t>
            </a:r>
            <a:r>
              <a:rPr lang="en-GB" dirty="0"/>
              <a:t>pen contract rules: parties treated as though they had completed on the contractual date. Seller is entitled to receive interest on the balance of the purchase price and is liable to pay the buyer rent if they remain in occupation. The buyer is liable for all outgoings from the date of completion.</a:t>
            </a:r>
          </a:p>
          <a:p>
            <a:pPr fontAlgn="auto"/>
            <a:r>
              <a:rPr lang="en-GB" dirty="0"/>
              <a:t>In addition, innocent party may be entitled to damages for loss due to the late completion, for example, the cost of a buyer having to find temporary accommodation.</a:t>
            </a:r>
          </a:p>
          <a:p>
            <a:pPr fontAlgn="auto"/>
            <a:r>
              <a:rPr lang="en-GB" dirty="0"/>
              <a:t>The SCs modify the open contract rules, providing for compensation for late completion in </a:t>
            </a:r>
            <a:r>
              <a:rPr lang="en-GB" b="1" dirty="0"/>
              <a:t>SC 7.2</a:t>
            </a:r>
            <a:r>
              <a:rPr lang="en-GB" dirty="0"/>
              <a:t>. Compensation is to be paid by the party in default. Where both parties are in default of performing their obligations under the contract, the party whose total period of default is the greater pays compensation (compensation is calculated by reference to the contract rate of interest and the purchase price less any deposit paid.)</a:t>
            </a:r>
          </a:p>
          <a:p>
            <a:pPr fontAlgn="auto"/>
            <a:endParaRPr lang="en-GB" dirty="0"/>
          </a:p>
          <a:p>
            <a:pPr fontAlgn="auto"/>
            <a:endParaRPr lang="en-GB" sz="2000" dirty="0"/>
          </a:p>
        </p:txBody>
      </p:sp>
    </p:spTree>
    <p:extLst>
      <p:ext uri="{BB962C8B-B14F-4D97-AF65-F5344CB8AC3E}">
        <p14:creationId xmlns:p14="http://schemas.microsoft.com/office/powerpoint/2010/main" val="1905805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75CA-0BD5-D301-28BB-A393CB37589B}"/>
              </a:ext>
            </a:extLst>
          </p:cNvPr>
          <p:cNvSpPr>
            <a:spLocks noGrp="1"/>
          </p:cNvSpPr>
          <p:nvPr>
            <p:ph type="title"/>
          </p:nvPr>
        </p:nvSpPr>
        <p:spPr>
          <a:xfrm>
            <a:off x="429606" y="97088"/>
            <a:ext cx="10164821" cy="685039"/>
          </a:xfrm>
        </p:spPr>
        <p:txBody>
          <a:bodyPr>
            <a:normAutofit fontScale="90000"/>
          </a:bodyPr>
          <a:lstStyle/>
          <a:p>
            <a:r>
              <a:rPr lang="en-GB" sz="4400" b="1" dirty="0"/>
              <a:t>Delayed Completion – longer delays</a:t>
            </a:r>
          </a:p>
        </p:txBody>
      </p:sp>
      <p:sp>
        <p:nvSpPr>
          <p:cNvPr id="3" name="Content Placeholder 2">
            <a:extLst>
              <a:ext uri="{FF2B5EF4-FFF2-40B4-BE49-F238E27FC236}">
                <a16:creationId xmlns:a16="http://schemas.microsoft.com/office/drawing/2014/main" id="{281DCC52-8436-2438-0B55-4945927B10A4}"/>
              </a:ext>
            </a:extLst>
          </p:cNvPr>
          <p:cNvSpPr>
            <a:spLocks noGrp="1"/>
          </p:cNvSpPr>
          <p:nvPr>
            <p:ph idx="1"/>
          </p:nvPr>
        </p:nvSpPr>
        <p:spPr>
          <a:xfrm>
            <a:off x="274332" y="782127"/>
            <a:ext cx="9380471" cy="5865964"/>
          </a:xfrm>
        </p:spPr>
        <p:txBody>
          <a:bodyPr>
            <a:noAutofit/>
          </a:bodyPr>
          <a:lstStyle/>
          <a:p>
            <a:pPr fontAlgn="auto"/>
            <a:r>
              <a:rPr lang="en-GB" sz="2000" b="1" dirty="0"/>
              <a:t>Notice to complete</a:t>
            </a:r>
            <a:r>
              <a:rPr lang="en-GB" sz="2000" dirty="0"/>
              <a:t>: </a:t>
            </a:r>
            <a:r>
              <a:rPr lang="en-GB" dirty="0"/>
              <a:t>Where the conveyancer makes an assessment and decides that any delay is not likely to be resolved quickly (or at all), they may decide to serve a notice to complete on the defaulting party.</a:t>
            </a:r>
          </a:p>
          <a:p>
            <a:pPr fontAlgn="auto"/>
            <a:r>
              <a:rPr lang="en-GB" dirty="0"/>
              <a:t>In cases where </a:t>
            </a:r>
            <a:r>
              <a:rPr lang="en-GB" b="1" dirty="0"/>
              <a:t>time is of the essence</a:t>
            </a:r>
            <a:r>
              <a:rPr lang="en-GB" dirty="0"/>
              <a:t> in respect of the completion date, there is no need to serve a notice to complete. The innocent party can </a:t>
            </a:r>
            <a:r>
              <a:rPr lang="en-GB" b="1" u="sng" dirty="0"/>
              <a:t>rescind </a:t>
            </a:r>
            <a:r>
              <a:rPr lang="en-GB" dirty="0"/>
              <a:t>and claim damages if completion does not occur on the agreed date. Time is of the essence if the contract so states, or if this is implied by surrounding circumstances (rare in most cases to have this in practice).</a:t>
            </a:r>
          </a:p>
          <a:p>
            <a:pPr fontAlgn="auto"/>
            <a:r>
              <a:rPr lang="en-GB" dirty="0"/>
              <a:t>So, usually, </a:t>
            </a:r>
            <a:r>
              <a:rPr lang="en-GB" b="1" dirty="0"/>
              <a:t>time is not of the essence</a:t>
            </a:r>
            <a:r>
              <a:rPr lang="en-GB" dirty="0"/>
              <a:t> and one party cannot rescind the contract merely because the other fails to complete on the due date or delays completion unreasonably).</a:t>
            </a:r>
          </a:p>
          <a:p>
            <a:pPr fontAlgn="auto"/>
            <a:r>
              <a:rPr lang="en-GB" b="1" dirty="0"/>
              <a:t>Open Contract process</a:t>
            </a:r>
            <a:r>
              <a:rPr lang="en-GB" dirty="0"/>
              <a:t>: The innocent party must be ready, willing and able to complete.</a:t>
            </a:r>
          </a:p>
          <a:p>
            <a:pPr fontAlgn="auto"/>
            <a:r>
              <a:rPr lang="en-GB" dirty="0"/>
              <a:t>The innocent party then serves a notice to complete on the other party- specifying a future date by which completion must take place ( must be reasonable).</a:t>
            </a:r>
          </a:p>
          <a:p>
            <a:pPr fontAlgn="auto"/>
            <a:r>
              <a:rPr lang="en-GB" dirty="0"/>
              <a:t>If the other party completes after the service of the notice but before its expiry, the remedies in (2) below for late completion apply.</a:t>
            </a:r>
          </a:p>
          <a:p>
            <a:pPr fontAlgn="auto"/>
            <a:r>
              <a:rPr lang="en-GB" dirty="0"/>
              <a:t>If the other party fails to complete on the date specified, a fundamental breach of contract has occurred. The innocent party can rescind and claim damages.</a:t>
            </a:r>
          </a:p>
          <a:p>
            <a:pPr fontAlgn="auto"/>
            <a:endParaRPr lang="en-GB" dirty="0"/>
          </a:p>
          <a:p>
            <a:pPr fontAlgn="auto"/>
            <a:endParaRPr lang="en-GB" sz="2000" dirty="0"/>
          </a:p>
        </p:txBody>
      </p:sp>
    </p:spTree>
    <p:extLst>
      <p:ext uri="{BB962C8B-B14F-4D97-AF65-F5344CB8AC3E}">
        <p14:creationId xmlns:p14="http://schemas.microsoft.com/office/powerpoint/2010/main" val="611979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58254-CC9A-596B-11BE-F3D7D25E69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A0645F-989E-928A-3FD3-9BFD683CF1D8}"/>
              </a:ext>
            </a:extLst>
          </p:cNvPr>
          <p:cNvSpPr>
            <a:spLocks noGrp="1"/>
          </p:cNvSpPr>
          <p:nvPr>
            <p:ph type="title"/>
          </p:nvPr>
        </p:nvSpPr>
        <p:spPr>
          <a:xfrm>
            <a:off x="429606" y="97088"/>
            <a:ext cx="10164821" cy="685039"/>
          </a:xfrm>
        </p:spPr>
        <p:txBody>
          <a:bodyPr>
            <a:normAutofit fontScale="90000"/>
          </a:bodyPr>
          <a:lstStyle/>
          <a:p>
            <a:r>
              <a:rPr lang="en-GB" sz="4400" b="1" dirty="0"/>
              <a:t>Delayed Completion – longer delays</a:t>
            </a:r>
          </a:p>
        </p:txBody>
      </p:sp>
      <p:sp>
        <p:nvSpPr>
          <p:cNvPr id="3" name="Content Placeholder 2">
            <a:extLst>
              <a:ext uri="{FF2B5EF4-FFF2-40B4-BE49-F238E27FC236}">
                <a16:creationId xmlns:a16="http://schemas.microsoft.com/office/drawing/2014/main" id="{101A9D37-A50B-EDB5-5B5C-C2D524D59609}"/>
              </a:ext>
            </a:extLst>
          </p:cNvPr>
          <p:cNvSpPr>
            <a:spLocks noGrp="1"/>
          </p:cNvSpPr>
          <p:nvPr>
            <p:ph idx="1"/>
          </p:nvPr>
        </p:nvSpPr>
        <p:spPr>
          <a:xfrm>
            <a:off x="274332" y="782127"/>
            <a:ext cx="10225502" cy="5865964"/>
          </a:xfrm>
        </p:spPr>
        <p:txBody>
          <a:bodyPr>
            <a:noAutofit/>
          </a:bodyPr>
          <a:lstStyle/>
          <a:p>
            <a:pPr fontAlgn="auto"/>
            <a:r>
              <a:rPr lang="en-GB" sz="2000" b="1" dirty="0"/>
              <a:t>Where SCs apply: </a:t>
            </a:r>
            <a:r>
              <a:rPr lang="en-GB" dirty="0"/>
              <a:t> aim to eliminate the difficulty around what is reasonable (open contract) by specifying the relevant terms and periods:</a:t>
            </a:r>
          </a:p>
          <a:p>
            <a:pPr fontAlgn="auto"/>
            <a:r>
              <a:rPr lang="en-GB" b="1" dirty="0"/>
              <a:t>SC 6.1.1 </a:t>
            </a:r>
            <a:r>
              <a:rPr lang="en-GB" dirty="0"/>
              <a:t>confirms  time is not initially of the essence, unless a notice to complete has been served in line with </a:t>
            </a:r>
            <a:r>
              <a:rPr lang="en-GB" b="1" dirty="0"/>
              <a:t>SC 6.1.2.</a:t>
            </a:r>
          </a:p>
          <a:p>
            <a:pPr fontAlgn="auto"/>
            <a:r>
              <a:rPr lang="en-GB" b="1" dirty="0"/>
              <a:t>SC 6.8.1</a:t>
            </a:r>
            <a:r>
              <a:rPr lang="en-GB" dirty="0"/>
              <a:t> = at any time after the time applicable under </a:t>
            </a:r>
            <a:r>
              <a:rPr lang="en-GB" b="1" dirty="0"/>
              <a:t>SC 6.1.2</a:t>
            </a:r>
            <a:r>
              <a:rPr lang="en-GB" dirty="0"/>
              <a:t> on the completion date, a party who is ready, able and willing to complete may give the other a notice to complete.</a:t>
            </a:r>
          </a:p>
          <a:p>
            <a:pPr fontAlgn="auto"/>
            <a:r>
              <a:rPr lang="en-GB" b="1" dirty="0"/>
              <a:t>SC 6.8.2</a:t>
            </a:r>
            <a:r>
              <a:rPr lang="en-GB" dirty="0"/>
              <a:t> stipulates that the period of the notice is to be 10 working days, excluding the day notice was given. Service of the notice makes time of the essence.</a:t>
            </a:r>
          </a:p>
          <a:p>
            <a:pPr fontAlgn="auto"/>
            <a:r>
              <a:rPr lang="en-GB" b="1" dirty="0"/>
              <a:t>SC 6.8.3</a:t>
            </a:r>
            <a:r>
              <a:rPr lang="en-GB" dirty="0"/>
              <a:t> requires that, on receipt of a notice to complete, the B must make up any deposit to 10 per cent if a lower deposit was previously paid.</a:t>
            </a:r>
          </a:p>
          <a:p>
            <a:pPr fontAlgn="auto"/>
            <a:r>
              <a:rPr lang="en-GB" b="1" dirty="0"/>
              <a:t>SC 7.4: </a:t>
            </a:r>
            <a:r>
              <a:rPr lang="en-GB" dirty="0"/>
              <a:t>if the B fails to comply with a completion notice, the S may rescind the contract. If they do so, they may forfeit ( means keep) any deposit + interest, resell the property and claim damages. The B has to return any documents supplied by the S and cancel any registration of the contract. The S retains their other rights and remedies.</a:t>
            </a:r>
          </a:p>
          <a:p>
            <a:pPr fontAlgn="auto"/>
            <a:r>
              <a:rPr lang="en-GB" b="1" dirty="0"/>
              <a:t>SC 7.5</a:t>
            </a:r>
            <a:r>
              <a:rPr lang="en-GB" dirty="0"/>
              <a:t> : if the S fails to comply with completion notice, the Br may rescind the contract. If they do so, the S has to repay the deposit to the B with interest; the B has to return any documents and cancel any registration of the contract while retaining their other rights and remedies.</a:t>
            </a:r>
          </a:p>
          <a:p>
            <a:pPr fontAlgn="auto"/>
            <a:endParaRPr lang="en-GB" sz="2000" dirty="0"/>
          </a:p>
        </p:txBody>
      </p:sp>
    </p:spTree>
    <p:extLst>
      <p:ext uri="{BB962C8B-B14F-4D97-AF65-F5344CB8AC3E}">
        <p14:creationId xmlns:p14="http://schemas.microsoft.com/office/powerpoint/2010/main" val="3339369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97942-950C-FDCE-E389-1564915CB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CEDF27-01EB-4383-2710-CF642D001FE8}"/>
              </a:ext>
            </a:extLst>
          </p:cNvPr>
          <p:cNvSpPr>
            <a:spLocks noGrp="1"/>
          </p:cNvSpPr>
          <p:nvPr>
            <p:ph type="title"/>
          </p:nvPr>
        </p:nvSpPr>
        <p:spPr>
          <a:xfrm>
            <a:off x="432982" y="89206"/>
            <a:ext cx="8596668" cy="881950"/>
          </a:xfrm>
        </p:spPr>
        <p:txBody>
          <a:bodyPr>
            <a:normAutofit/>
          </a:bodyPr>
          <a:lstStyle/>
          <a:p>
            <a:r>
              <a:rPr lang="en-GB" sz="4400" b="1" dirty="0"/>
              <a:t>Specific Performance</a:t>
            </a:r>
          </a:p>
        </p:txBody>
      </p:sp>
      <p:sp>
        <p:nvSpPr>
          <p:cNvPr id="3" name="Content Placeholder 2">
            <a:extLst>
              <a:ext uri="{FF2B5EF4-FFF2-40B4-BE49-F238E27FC236}">
                <a16:creationId xmlns:a16="http://schemas.microsoft.com/office/drawing/2014/main" id="{9EA0B51C-544E-2892-3A69-CD8D8BECBAD5}"/>
              </a:ext>
            </a:extLst>
          </p:cNvPr>
          <p:cNvSpPr>
            <a:spLocks noGrp="1"/>
          </p:cNvSpPr>
          <p:nvPr>
            <p:ph idx="1"/>
          </p:nvPr>
        </p:nvSpPr>
        <p:spPr>
          <a:xfrm>
            <a:off x="298880" y="774004"/>
            <a:ext cx="10194648" cy="5809676"/>
          </a:xfrm>
        </p:spPr>
        <p:txBody>
          <a:bodyPr>
            <a:noAutofit/>
          </a:bodyPr>
          <a:lstStyle/>
          <a:p>
            <a:r>
              <a:rPr lang="en-GB" dirty="0"/>
              <a:t>Equitable remedy – discretionary – court won’t order if it causes hardship, operate to the prejudice of innocent third parties or involve a breach of trust or if the claimant has been guilty of inequitable conduct (“He who comes to equity must come with clean hands”).</a:t>
            </a:r>
          </a:p>
          <a:p>
            <a:pPr fontAlgn="auto"/>
            <a:r>
              <a:rPr lang="en-GB" dirty="0"/>
              <a:t>Available to both the seller and the buyer.</a:t>
            </a:r>
          </a:p>
          <a:p>
            <a:pPr fontAlgn="auto"/>
            <a:r>
              <a:rPr lang="en-GB" dirty="0"/>
              <a:t>Claimant must first establish that there was a contract, the terms of which are sufficiently certain and capable of being specifically performed. Second, the claimant must be ready, able and willing to perform their part of the contract. (unreasonable delay may bar the claimant’s claim)</a:t>
            </a:r>
          </a:p>
          <a:p>
            <a:pPr fontAlgn="auto"/>
            <a:r>
              <a:rPr lang="en-GB" dirty="0"/>
              <a:t>Specific performance  often considered more as a buyer’s remedy. If the buyer refuses to go through with the contract, S might often be just as happy to withdraw from the contract and forfeit the deposit as to force the buyer to complete. The seller is likely to be able to sell the property to another buyer if they so wish. From the buyer’s point of view, however, the situation often looks different. They have chosen that particular house, it may be their dream house and it may be that the likelihood of one they like as much coming on the market is remote.</a:t>
            </a:r>
          </a:p>
          <a:p>
            <a:pPr fontAlgn="auto"/>
            <a:r>
              <a:rPr lang="en-GB" dirty="0"/>
              <a:t>If equity were to refuse to grant a decree of specific performance, it leaves the parties to their common law remedies. </a:t>
            </a:r>
          </a:p>
          <a:p>
            <a:pPr fontAlgn="auto"/>
            <a:r>
              <a:rPr lang="en-GB" dirty="0"/>
              <a:t> </a:t>
            </a:r>
            <a:endParaRPr lang="en-GB" sz="2000" dirty="0"/>
          </a:p>
        </p:txBody>
      </p:sp>
    </p:spTree>
    <p:extLst>
      <p:ext uri="{BB962C8B-B14F-4D97-AF65-F5344CB8AC3E}">
        <p14:creationId xmlns:p14="http://schemas.microsoft.com/office/powerpoint/2010/main" val="245797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89DCB-F0A9-C9A3-A2D3-DAB881D7B8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945B26-343B-D298-1E1C-2E63A5F3A21E}"/>
              </a:ext>
            </a:extLst>
          </p:cNvPr>
          <p:cNvSpPr>
            <a:spLocks noGrp="1"/>
          </p:cNvSpPr>
          <p:nvPr>
            <p:ph type="title"/>
          </p:nvPr>
        </p:nvSpPr>
        <p:spPr>
          <a:xfrm>
            <a:off x="420370" y="95512"/>
            <a:ext cx="8596668" cy="818888"/>
          </a:xfrm>
        </p:spPr>
        <p:txBody>
          <a:bodyPr>
            <a:normAutofit/>
          </a:bodyPr>
          <a:lstStyle/>
          <a:p>
            <a:r>
              <a:rPr lang="en-GB" sz="4400" b="1" dirty="0"/>
              <a:t>Forfeiture of Deposit</a:t>
            </a:r>
          </a:p>
        </p:txBody>
      </p:sp>
      <p:sp>
        <p:nvSpPr>
          <p:cNvPr id="3" name="Content Placeholder 2">
            <a:extLst>
              <a:ext uri="{FF2B5EF4-FFF2-40B4-BE49-F238E27FC236}">
                <a16:creationId xmlns:a16="http://schemas.microsoft.com/office/drawing/2014/main" id="{4AAD2BBF-EF07-5DC3-A14F-BBB642D8754F}"/>
              </a:ext>
            </a:extLst>
          </p:cNvPr>
          <p:cNvSpPr>
            <a:spLocks noGrp="1"/>
          </p:cNvSpPr>
          <p:nvPr>
            <p:ph idx="1"/>
          </p:nvPr>
        </p:nvSpPr>
        <p:spPr>
          <a:xfrm>
            <a:off x="267350" y="820198"/>
            <a:ext cx="9904561" cy="5942290"/>
          </a:xfrm>
        </p:spPr>
        <p:txBody>
          <a:bodyPr>
            <a:noAutofit/>
          </a:bodyPr>
          <a:lstStyle/>
          <a:p>
            <a:pPr fontAlgn="auto"/>
            <a:r>
              <a:rPr lang="en-GB" dirty="0"/>
              <a:t>If the buyer defaults and subsequently the seller elects to withdraw from the contract, probably after the serving of a completion notice, they may forfeit (keep) the buyer’s deposit.</a:t>
            </a:r>
          </a:p>
          <a:p>
            <a:pPr fontAlgn="auto"/>
            <a:r>
              <a:rPr lang="en-GB" dirty="0"/>
              <a:t>Forfeiture of the deposit frequently enables the seller to obtain adequate compensation, without the assistance of the court. The seller who believes that the actual loss they have suffered and will suffer, as a result of the buyer’s breach of contract, will not amount to much would be well advised to forfeit the deposit. Consider, for example, the buyer who defaults in times of rapidly rising house prices. The seller, as a result of the breach of contract, far from suffering loss may stand to make substantially more on the resale than they would have done on the original contract, even bearing in mind the additional costs and expenses incurred.</a:t>
            </a:r>
          </a:p>
          <a:p>
            <a:pPr fontAlgn="auto"/>
            <a:r>
              <a:rPr lang="en-GB" dirty="0"/>
              <a:t>Under</a:t>
            </a:r>
            <a:r>
              <a:rPr lang="en-GB" b="1" dirty="0"/>
              <a:t> s49(2) LPA 1925</a:t>
            </a:r>
            <a:r>
              <a:rPr lang="en-GB" dirty="0"/>
              <a:t>, where the court refuses to order specific performance, it may order the repayment of any deposit to the buyer. The courts have a complete discretion under this section to enable them to do justice between the parties; however, it seems that they cannot order the return of part only of the deposit – it must be all or nothing (</a:t>
            </a:r>
            <a:r>
              <a:rPr lang="en-GB" b="1" i="1" dirty="0"/>
              <a:t>James Macara Ltd v Barclay [1944]</a:t>
            </a:r>
            <a:r>
              <a:rPr lang="en-GB" dirty="0"/>
              <a:t>). It has been held by the High Court that the parties to a conveyancing contract cannot exclude the court’s jurisdiction to return the deposit under </a:t>
            </a:r>
            <a:r>
              <a:rPr lang="en-GB" b="1" dirty="0"/>
              <a:t>s49(2) </a:t>
            </a:r>
            <a:r>
              <a:rPr lang="en-GB" dirty="0"/>
              <a:t>(</a:t>
            </a:r>
            <a:r>
              <a:rPr lang="en-GB" b="1" i="1" dirty="0"/>
              <a:t>Aribisala v St James (Grosvenor Dock) Limited [2007]</a:t>
            </a:r>
            <a:r>
              <a:rPr lang="en-GB" dirty="0"/>
              <a:t>).</a:t>
            </a:r>
          </a:p>
          <a:p>
            <a:pPr fontAlgn="auto"/>
            <a:endParaRPr lang="en-GB" sz="2400" dirty="0"/>
          </a:p>
        </p:txBody>
      </p:sp>
    </p:spTree>
    <p:extLst>
      <p:ext uri="{BB962C8B-B14F-4D97-AF65-F5344CB8AC3E}">
        <p14:creationId xmlns:p14="http://schemas.microsoft.com/office/powerpoint/2010/main" val="1861353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F92FA9-0F28-652B-5432-028B5E715C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E95EE2-5E3B-27D1-EED7-82DB1E3C5CB1}"/>
              </a:ext>
            </a:extLst>
          </p:cNvPr>
          <p:cNvSpPr>
            <a:spLocks noGrp="1"/>
          </p:cNvSpPr>
          <p:nvPr>
            <p:ph type="title"/>
          </p:nvPr>
        </p:nvSpPr>
        <p:spPr>
          <a:xfrm>
            <a:off x="338389" y="70287"/>
            <a:ext cx="8596668" cy="837806"/>
          </a:xfrm>
        </p:spPr>
        <p:txBody>
          <a:bodyPr>
            <a:normAutofit/>
          </a:bodyPr>
          <a:lstStyle/>
          <a:p>
            <a:r>
              <a:rPr lang="en-GB" sz="4400" b="1" dirty="0"/>
              <a:t>Damages</a:t>
            </a:r>
          </a:p>
        </p:txBody>
      </p:sp>
      <p:sp>
        <p:nvSpPr>
          <p:cNvPr id="3" name="Content Placeholder 2">
            <a:extLst>
              <a:ext uri="{FF2B5EF4-FFF2-40B4-BE49-F238E27FC236}">
                <a16:creationId xmlns:a16="http://schemas.microsoft.com/office/drawing/2014/main" id="{902B035B-E557-6E3F-B72E-CE37384FF3F2}"/>
              </a:ext>
            </a:extLst>
          </p:cNvPr>
          <p:cNvSpPr>
            <a:spLocks noGrp="1"/>
          </p:cNvSpPr>
          <p:nvPr>
            <p:ph idx="1"/>
          </p:nvPr>
        </p:nvSpPr>
        <p:spPr>
          <a:xfrm>
            <a:off x="248432" y="990074"/>
            <a:ext cx="9633393" cy="5637749"/>
          </a:xfrm>
        </p:spPr>
        <p:txBody>
          <a:bodyPr>
            <a:noAutofit/>
          </a:bodyPr>
          <a:lstStyle/>
          <a:p>
            <a:pPr fontAlgn="auto"/>
            <a:r>
              <a:rPr lang="en-GB" sz="2400" dirty="0"/>
              <a:t>Breach of a term of vital importance: </a:t>
            </a:r>
            <a:r>
              <a:rPr lang="en-GB" dirty="0"/>
              <a:t>entitles the innocent party to elect either to rescind the contract or to affirm it and sue for damages. Breach of a non-essential term merely gives rise to an action for damages</a:t>
            </a:r>
            <a:endParaRPr lang="en-GB" sz="2400" dirty="0"/>
          </a:p>
          <a:p>
            <a:pPr fontAlgn="auto"/>
            <a:r>
              <a:rPr lang="en-GB" sz="2400" dirty="0"/>
              <a:t>General Contractual Rules: </a:t>
            </a:r>
            <a:r>
              <a:rPr lang="en-GB" dirty="0"/>
              <a:t>rule in </a:t>
            </a:r>
            <a:r>
              <a:rPr lang="en-GB" b="1" i="1" dirty="0"/>
              <a:t>Hadley v Baxendale [1854]</a:t>
            </a:r>
            <a:r>
              <a:rPr lang="en-GB" dirty="0"/>
              <a:t> applies to contracts for the sale of land. Accordingly, damages are recoverable if they may fairly and reasonably be considered as arising naturally from the breach or they may reasonably be supposed to have been within the contemplation of both parties as the probable result of the breach. </a:t>
            </a:r>
          </a:p>
          <a:p>
            <a:pPr fontAlgn="auto"/>
            <a:r>
              <a:rPr lang="en-GB" dirty="0"/>
              <a:t>The rule for the measure of damages is that the innocent party is entitled to be placed, so far as money can do it, in the position they would have been in had the contract been performed. Thus, an innocent S is normally limited to recovering the difference in value, if any, between the contract price and the value of the property usually based on the subsequent resale price </a:t>
            </a:r>
          </a:p>
          <a:p>
            <a:pPr fontAlgn="auto"/>
            <a:r>
              <a:rPr lang="en-GB" dirty="0"/>
              <a:t>an innocent B can recover for </a:t>
            </a:r>
            <a:r>
              <a:rPr lang="en-GB" b="1" dirty="0"/>
              <a:t>loss of bargain</a:t>
            </a:r>
            <a:r>
              <a:rPr lang="en-GB" dirty="0"/>
              <a:t>, that is, the difference, if any, between the purchase price of the property and its market value at the date of the breach.</a:t>
            </a:r>
          </a:p>
          <a:p>
            <a:pPr fontAlgn="auto"/>
            <a:r>
              <a:rPr lang="en-GB" dirty="0"/>
              <a:t>the B may recover, </a:t>
            </a:r>
            <a:r>
              <a:rPr lang="en-GB" i="1" dirty="0"/>
              <a:t>inter alia</a:t>
            </a:r>
            <a:r>
              <a:rPr lang="en-GB" dirty="0"/>
              <a:t>, for </a:t>
            </a:r>
            <a:r>
              <a:rPr lang="en-GB" b="1" dirty="0"/>
              <a:t>loss of profits </a:t>
            </a:r>
            <a:r>
              <a:rPr lang="en-GB" dirty="0"/>
              <a:t>as long as S was aware of the buyer’s plans for the property (such as a planned development and resale) </a:t>
            </a:r>
            <a:endParaRPr lang="en-GB" sz="2400" dirty="0"/>
          </a:p>
        </p:txBody>
      </p:sp>
    </p:spTree>
    <p:extLst>
      <p:ext uri="{BB962C8B-B14F-4D97-AF65-F5344CB8AC3E}">
        <p14:creationId xmlns:p14="http://schemas.microsoft.com/office/powerpoint/2010/main" val="4108423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667D-6FD6-20A2-CE40-8370408DD82A}"/>
              </a:ext>
            </a:extLst>
          </p:cNvPr>
          <p:cNvSpPr>
            <a:spLocks noGrp="1"/>
          </p:cNvSpPr>
          <p:nvPr>
            <p:ph type="title"/>
          </p:nvPr>
        </p:nvSpPr>
        <p:spPr>
          <a:xfrm>
            <a:off x="494453" y="250146"/>
            <a:ext cx="9355841" cy="815603"/>
          </a:xfrm>
        </p:spPr>
        <p:txBody>
          <a:bodyPr/>
          <a:lstStyle/>
          <a:p>
            <a:r>
              <a:rPr lang="en-GB" dirty="0"/>
              <a:t>Summary/Example of recoverable damages</a:t>
            </a:r>
          </a:p>
        </p:txBody>
      </p:sp>
      <p:pic>
        <p:nvPicPr>
          <p:cNvPr id="5" name="Picture 4">
            <a:extLst>
              <a:ext uri="{FF2B5EF4-FFF2-40B4-BE49-F238E27FC236}">
                <a16:creationId xmlns:a16="http://schemas.microsoft.com/office/drawing/2014/main" id="{BB34B0E8-3AE3-4A09-31D5-142D0E3D4E53}"/>
              </a:ext>
            </a:extLst>
          </p:cNvPr>
          <p:cNvPicPr>
            <a:picLocks noChangeAspect="1"/>
          </p:cNvPicPr>
          <p:nvPr/>
        </p:nvPicPr>
        <p:blipFill>
          <a:blip r:embed="rId2"/>
          <a:stretch>
            <a:fillRect/>
          </a:stretch>
        </p:blipFill>
        <p:spPr>
          <a:xfrm>
            <a:off x="650382" y="987010"/>
            <a:ext cx="9043981" cy="5675497"/>
          </a:xfrm>
          <a:prstGeom prst="rect">
            <a:avLst/>
          </a:prstGeom>
        </p:spPr>
      </p:pic>
    </p:spTree>
    <p:extLst>
      <p:ext uri="{BB962C8B-B14F-4D97-AF65-F5344CB8AC3E}">
        <p14:creationId xmlns:p14="http://schemas.microsoft.com/office/powerpoint/2010/main" val="1012386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FA4667-3867-9EE7-928E-269C628BCD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1786A4-993A-EDDE-F68F-DA9FA9497E38}"/>
              </a:ext>
            </a:extLst>
          </p:cNvPr>
          <p:cNvSpPr>
            <a:spLocks noGrp="1"/>
          </p:cNvSpPr>
          <p:nvPr>
            <p:ph type="title"/>
          </p:nvPr>
        </p:nvSpPr>
        <p:spPr>
          <a:xfrm>
            <a:off x="357308" y="152268"/>
            <a:ext cx="8596668" cy="837806"/>
          </a:xfrm>
        </p:spPr>
        <p:txBody>
          <a:bodyPr>
            <a:normAutofit/>
          </a:bodyPr>
          <a:lstStyle/>
          <a:p>
            <a:r>
              <a:rPr lang="en-GB" sz="4400" b="1" dirty="0"/>
              <a:t>Damages… continued</a:t>
            </a:r>
          </a:p>
        </p:txBody>
      </p:sp>
      <p:sp>
        <p:nvSpPr>
          <p:cNvPr id="3" name="Content Placeholder 2">
            <a:extLst>
              <a:ext uri="{FF2B5EF4-FFF2-40B4-BE49-F238E27FC236}">
                <a16:creationId xmlns:a16="http://schemas.microsoft.com/office/drawing/2014/main" id="{D06BE10D-646F-2AEB-8026-A09882FC2471}"/>
              </a:ext>
            </a:extLst>
          </p:cNvPr>
          <p:cNvSpPr>
            <a:spLocks noGrp="1"/>
          </p:cNvSpPr>
          <p:nvPr>
            <p:ph idx="1"/>
          </p:nvPr>
        </p:nvSpPr>
        <p:spPr>
          <a:xfrm>
            <a:off x="248432" y="990074"/>
            <a:ext cx="9633393" cy="5637749"/>
          </a:xfrm>
        </p:spPr>
        <p:txBody>
          <a:bodyPr>
            <a:noAutofit/>
          </a:bodyPr>
          <a:lstStyle/>
          <a:p>
            <a:pPr fontAlgn="auto"/>
            <a:r>
              <a:rPr lang="en-GB" sz="2400" dirty="0"/>
              <a:t>Contractual right to vacant possession: </a:t>
            </a:r>
            <a:r>
              <a:rPr lang="en-GB" sz="2400" dirty="0" err="1"/>
              <a:t>eg</a:t>
            </a:r>
            <a:r>
              <a:rPr lang="en-GB" sz="2400" dirty="0"/>
              <a:t> </a:t>
            </a:r>
            <a:r>
              <a:rPr lang="en-GB" dirty="0"/>
              <a:t>The fact that the premises are full of rubbish which substantially prevents or interferes with the right of enjoyment of possession of a substantial part of the property gives a right to damages for a failure to provide vacant possession (</a:t>
            </a:r>
            <a:r>
              <a:rPr lang="en-GB" b="1" i="1" dirty="0"/>
              <a:t>Cumberland Consolidated Holdings Ltd v Ireland [1946]</a:t>
            </a:r>
            <a:r>
              <a:rPr lang="en-GB" dirty="0"/>
              <a:t>). The presence of a sitting tenant is the most obvious breach of the provision for vacant possession.</a:t>
            </a:r>
          </a:p>
          <a:p>
            <a:pPr fontAlgn="auto"/>
            <a:r>
              <a:rPr lang="en-GB" sz="2400" dirty="0"/>
              <a:t>Damages for Specific Performance:  </a:t>
            </a:r>
            <a:r>
              <a:rPr lang="en-GB" dirty="0"/>
              <a:t>Usually, damages would not be awarded if there was an award of specific performance, which would force the parties to complete the contract, so the claimant would be in the same position as if the contract had been completed in the first place. In some situations, however, both might be possible.</a:t>
            </a:r>
            <a:endParaRPr lang="en-GB" sz="2400" dirty="0"/>
          </a:p>
          <a:p>
            <a:pPr fontAlgn="auto"/>
            <a:endParaRPr lang="en-GB" sz="2400" dirty="0"/>
          </a:p>
        </p:txBody>
      </p:sp>
    </p:spTree>
    <p:extLst>
      <p:ext uri="{BB962C8B-B14F-4D97-AF65-F5344CB8AC3E}">
        <p14:creationId xmlns:p14="http://schemas.microsoft.com/office/powerpoint/2010/main" val="4041396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404B0-6F8A-054F-7C07-C9C3D1D7E37C}"/>
              </a:ext>
            </a:extLst>
          </p:cNvPr>
          <p:cNvSpPr>
            <a:spLocks noGrp="1"/>
          </p:cNvSpPr>
          <p:nvPr>
            <p:ph type="title"/>
          </p:nvPr>
        </p:nvSpPr>
        <p:spPr>
          <a:xfrm>
            <a:off x="309274" y="156238"/>
            <a:ext cx="5454599" cy="821422"/>
          </a:xfrm>
        </p:spPr>
        <p:txBody>
          <a:bodyPr/>
          <a:lstStyle/>
          <a:p>
            <a:r>
              <a:rPr lang="en-GB" b="1" dirty="0"/>
              <a:t>Misrepresentation</a:t>
            </a:r>
          </a:p>
        </p:txBody>
      </p:sp>
      <p:sp>
        <p:nvSpPr>
          <p:cNvPr id="3" name="Content Placeholder 2">
            <a:extLst>
              <a:ext uri="{FF2B5EF4-FFF2-40B4-BE49-F238E27FC236}">
                <a16:creationId xmlns:a16="http://schemas.microsoft.com/office/drawing/2014/main" id="{2C8FD3FB-66E3-461B-4957-4475B502E6E0}"/>
              </a:ext>
            </a:extLst>
          </p:cNvPr>
          <p:cNvSpPr>
            <a:spLocks noGrp="1"/>
          </p:cNvSpPr>
          <p:nvPr>
            <p:ph idx="1"/>
          </p:nvPr>
        </p:nvSpPr>
        <p:spPr>
          <a:xfrm>
            <a:off x="309273" y="811734"/>
            <a:ext cx="9774351" cy="5890027"/>
          </a:xfrm>
        </p:spPr>
        <p:txBody>
          <a:bodyPr>
            <a:normAutofit lnSpcReduction="10000"/>
          </a:bodyPr>
          <a:lstStyle/>
          <a:p>
            <a:r>
              <a:rPr lang="en-GB" dirty="0"/>
              <a:t> = a </a:t>
            </a:r>
            <a:r>
              <a:rPr lang="en-GB" b="1" dirty="0"/>
              <a:t>false statement of fact</a:t>
            </a:r>
            <a:r>
              <a:rPr lang="en-GB" dirty="0"/>
              <a:t> made by one party or their agent, which </a:t>
            </a:r>
            <a:r>
              <a:rPr lang="en-GB" b="1" dirty="0"/>
              <a:t>induces the party </a:t>
            </a:r>
            <a:r>
              <a:rPr lang="en-GB" dirty="0"/>
              <a:t>to whom the statement was made to enter into the contract. Reliance on the statement must be shown.</a:t>
            </a:r>
          </a:p>
          <a:p>
            <a:r>
              <a:rPr lang="en-GB" dirty="0"/>
              <a:t>In some situations, an omission could constitute misrepresentation, </a:t>
            </a:r>
            <a:r>
              <a:rPr lang="en-GB" dirty="0" err="1"/>
              <a:t>eg</a:t>
            </a:r>
            <a:r>
              <a:rPr lang="en-GB" dirty="0"/>
              <a:t> where the statement of fact is technically true but the effect has been to distort the truth of the situation, or where the statement was true when made but before contract the situation changed and the maker of the statement failed to correct what had previously been stated.</a:t>
            </a:r>
          </a:p>
          <a:p>
            <a:r>
              <a:rPr lang="en-GB" dirty="0"/>
              <a:t>If </a:t>
            </a:r>
            <a:r>
              <a:rPr lang="en-GB" dirty="0" err="1"/>
              <a:t>misrep</a:t>
            </a:r>
            <a:r>
              <a:rPr lang="en-GB" dirty="0"/>
              <a:t> is </a:t>
            </a:r>
            <a:r>
              <a:rPr lang="en-GB" b="1" dirty="0"/>
              <a:t>fraudulent</a:t>
            </a:r>
            <a:r>
              <a:rPr lang="en-GB" dirty="0"/>
              <a:t>, the innocent party could apply to withdraw from the transaction (even after completion, although the court is unlikely to grant restitution after completion where third party rights – for example, that of the buyer’s mortgage lender – would be affected) and claim damages.</a:t>
            </a:r>
          </a:p>
          <a:p>
            <a:r>
              <a:rPr lang="en-GB" dirty="0"/>
              <a:t>If the misrepresentation is </a:t>
            </a:r>
            <a:r>
              <a:rPr lang="en-GB" b="1" dirty="0"/>
              <a:t>negligent</a:t>
            </a:r>
            <a:r>
              <a:rPr lang="en-GB" dirty="0"/>
              <a:t>, the innocent party could claim damages and rescission subject to the court’s power to refuse the latter and award damages alone.</a:t>
            </a:r>
          </a:p>
          <a:p>
            <a:r>
              <a:rPr lang="en-GB" dirty="0"/>
              <a:t>If</a:t>
            </a:r>
            <a:r>
              <a:rPr lang="en-GB" b="1" dirty="0"/>
              <a:t> innocent</a:t>
            </a:r>
            <a:r>
              <a:rPr lang="en-GB" dirty="0"/>
              <a:t>, there is no absolute right to damages but the court may award them where it refuses to order rescission.</a:t>
            </a:r>
          </a:p>
          <a:p>
            <a:r>
              <a:rPr lang="en-GB" dirty="0"/>
              <a:t>Special Condition 6: states that neither party can rely on any representation made by the other, unless it was made in writing by the other party or their conveyancer. This therefore aims to restrict liability for oral representations. (not if made through fraud or recklessness)</a:t>
            </a:r>
          </a:p>
          <a:p>
            <a:pPr marL="0" indent="0">
              <a:buNone/>
            </a:pPr>
            <a:endParaRPr lang="en-GB" dirty="0"/>
          </a:p>
        </p:txBody>
      </p:sp>
    </p:spTree>
    <p:extLst>
      <p:ext uri="{BB962C8B-B14F-4D97-AF65-F5344CB8AC3E}">
        <p14:creationId xmlns:p14="http://schemas.microsoft.com/office/powerpoint/2010/main" val="2390281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B1708-D12F-3041-1318-FFE374883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E03914-9734-FD3F-3EBA-028349BDC39C}"/>
              </a:ext>
            </a:extLst>
          </p:cNvPr>
          <p:cNvSpPr>
            <a:spLocks noGrp="1"/>
          </p:cNvSpPr>
          <p:nvPr>
            <p:ph type="title"/>
          </p:nvPr>
        </p:nvSpPr>
        <p:spPr>
          <a:xfrm>
            <a:off x="309274" y="156238"/>
            <a:ext cx="8596668" cy="821422"/>
          </a:xfrm>
        </p:spPr>
        <p:txBody>
          <a:bodyPr/>
          <a:lstStyle/>
          <a:p>
            <a:r>
              <a:rPr lang="en-GB" b="1" dirty="0"/>
              <a:t>Rescission</a:t>
            </a:r>
          </a:p>
        </p:txBody>
      </p:sp>
      <p:sp>
        <p:nvSpPr>
          <p:cNvPr id="3" name="Content Placeholder 2">
            <a:extLst>
              <a:ext uri="{FF2B5EF4-FFF2-40B4-BE49-F238E27FC236}">
                <a16:creationId xmlns:a16="http://schemas.microsoft.com/office/drawing/2014/main" id="{C0B51E1E-2363-F09A-C80B-D6944BF960EB}"/>
              </a:ext>
            </a:extLst>
          </p:cNvPr>
          <p:cNvSpPr>
            <a:spLocks noGrp="1"/>
          </p:cNvSpPr>
          <p:nvPr>
            <p:ph idx="1"/>
          </p:nvPr>
        </p:nvSpPr>
        <p:spPr>
          <a:xfrm>
            <a:off x="309274" y="809118"/>
            <a:ext cx="9961911" cy="5892644"/>
          </a:xfrm>
        </p:spPr>
        <p:txBody>
          <a:bodyPr>
            <a:normAutofit/>
          </a:bodyPr>
          <a:lstStyle/>
          <a:p>
            <a:pPr fontAlgn="auto"/>
            <a:r>
              <a:rPr lang="en-GB" dirty="0"/>
              <a:t>Rescission #1: Where one party commits a fundamental breach of contract, the innocent party has the right to withdraw from the contract, forfeit the deposit and claim damages, as seen above.</a:t>
            </a:r>
          </a:p>
          <a:p>
            <a:pPr fontAlgn="auto"/>
            <a:r>
              <a:rPr lang="en-GB" dirty="0"/>
              <a:t>Rescission #2:  equitable remedy granted entirely within the discretion of the court.</a:t>
            </a:r>
          </a:p>
          <a:p>
            <a:pPr fontAlgn="auto"/>
            <a:r>
              <a:rPr lang="en-GB" dirty="0"/>
              <a:t>Equitable rescission brings the contract to an end and thereafter the parties cannot revive it except by something amounting to a new contract. Rescission is an equitable remedy, and therefore, it is always in the discretion of the court. Rescission will be barred by the usual equitable problems such as:</a:t>
            </a:r>
          </a:p>
          <a:p>
            <a:pPr lvl="1" fontAlgn="auto"/>
            <a:r>
              <a:rPr lang="en-GB" dirty="0"/>
              <a:t>the status quo before the contract cannot be restored;</a:t>
            </a:r>
          </a:p>
          <a:p>
            <a:pPr lvl="1" fontAlgn="auto"/>
            <a:r>
              <a:rPr lang="en-GB" dirty="0"/>
              <a:t>the contract has been affirmed by the innocent party after learning of the facts giving rise to the remedy;</a:t>
            </a:r>
          </a:p>
          <a:p>
            <a:pPr lvl="1" fontAlgn="auto"/>
            <a:r>
              <a:rPr lang="en-GB" dirty="0"/>
              <a:t>there has been an unreasonable delay; and</a:t>
            </a:r>
          </a:p>
          <a:p>
            <a:pPr lvl="1" fontAlgn="auto"/>
            <a:r>
              <a:rPr lang="en-GB" dirty="0"/>
              <a:t>innocent third parties’ rights would be prejudiced by rescission.</a:t>
            </a:r>
          </a:p>
          <a:p>
            <a:pPr fontAlgn="auto"/>
            <a:r>
              <a:rPr lang="en-GB" dirty="0"/>
              <a:t>Rescission for breach of contract does not prevent a claim for damages consequent upon that breach. On rescission of the contract by the buyer, they are entitled to recover their deposit with interest and their legal expenses incurred in investigating the title. Other losses may also be recoverable as general damages arising on a normal contractual basis.</a:t>
            </a:r>
          </a:p>
          <a:p>
            <a:pPr marL="0" indent="0" fontAlgn="auto">
              <a:buNone/>
            </a:pPr>
            <a:endParaRPr lang="en-GB" dirty="0"/>
          </a:p>
          <a:p>
            <a:pPr fontAlgn="auto"/>
            <a:endParaRPr lang="en-GB" dirty="0"/>
          </a:p>
          <a:p>
            <a:pPr fontAlgn="auto"/>
            <a:endParaRPr lang="en-GB" dirty="0"/>
          </a:p>
          <a:p>
            <a:endParaRPr lang="en-GB" dirty="0"/>
          </a:p>
        </p:txBody>
      </p:sp>
    </p:spTree>
    <p:extLst>
      <p:ext uri="{BB962C8B-B14F-4D97-AF65-F5344CB8AC3E}">
        <p14:creationId xmlns:p14="http://schemas.microsoft.com/office/powerpoint/2010/main" val="615661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9416F-BE21-4F65-4439-099A1121640A}"/>
              </a:ext>
            </a:extLst>
          </p:cNvPr>
          <p:cNvSpPr>
            <a:spLocks noGrp="1"/>
          </p:cNvSpPr>
          <p:nvPr>
            <p:ph type="title"/>
          </p:nvPr>
        </p:nvSpPr>
        <p:spPr>
          <a:xfrm>
            <a:off x="380943" y="86869"/>
            <a:ext cx="8596668" cy="726631"/>
          </a:xfrm>
        </p:spPr>
        <p:txBody>
          <a:bodyPr/>
          <a:lstStyle/>
          <a:p>
            <a:r>
              <a:rPr lang="en-GB" b="1" dirty="0"/>
              <a:t>Standard Condition 7.1</a:t>
            </a:r>
          </a:p>
        </p:txBody>
      </p:sp>
      <p:sp>
        <p:nvSpPr>
          <p:cNvPr id="3" name="Content Placeholder 2">
            <a:extLst>
              <a:ext uri="{FF2B5EF4-FFF2-40B4-BE49-F238E27FC236}">
                <a16:creationId xmlns:a16="http://schemas.microsoft.com/office/drawing/2014/main" id="{D89BA3C0-6873-D340-C7B9-90C3AED26694}"/>
              </a:ext>
            </a:extLst>
          </p:cNvPr>
          <p:cNvSpPr>
            <a:spLocks noGrp="1"/>
          </p:cNvSpPr>
          <p:nvPr>
            <p:ph idx="1"/>
          </p:nvPr>
        </p:nvSpPr>
        <p:spPr>
          <a:xfrm>
            <a:off x="248512" y="813499"/>
            <a:ext cx="9816194" cy="5864773"/>
          </a:xfrm>
        </p:spPr>
        <p:txBody>
          <a:bodyPr>
            <a:normAutofit/>
          </a:bodyPr>
          <a:lstStyle/>
          <a:p>
            <a:r>
              <a:rPr lang="en-GB" sz="2000" b="1" dirty="0"/>
              <a:t>SC 7.1 </a:t>
            </a:r>
            <a:r>
              <a:rPr lang="en-GB" sz="2000" dirty="0"/>
              <a:t>purports to limit the remedies available for a breach of contract and applies to inaccuracy, error or omission in the plan, contract or negotiations leading up to it – </a:t>
            </a:r>
          </a:p>
          <a:p>
            <a:r>
              <a:rPr lang="en-GB" sz="2000" b="1" dirty="0"/>
              <a:t>SC 7.1</a:t>
            </a:r>
            <a:r>
              <a:rPr lang="en-GB" sz="2000" dirty="0"/>
              <a:t> is wide and can cover misdescription, misrepresentation and omission. It states that if any plan or statement in the contract, or in the negotiations leading up to it, is or was misleading or inaccurate due to an error or omission by the seller, the remedies for the buyer are as stated in </a:t>
            </a:r>
            <a:r>
              <a:rPr lang="en-GB" sz="2000" b="1" dirty="0"/>
              <a:t>SC 7.1</a:t>
            </a:r>
            <a:r>
              <a:rPr lang="en-GB" sz="2000" dirty="0"/>
              <a:t>. </a:t>
            </a:r>
          </a:p>
          <a:p>
            <a:r>
              <a:rPr lang="en-GB" sz="2000" dirty="0"/>
              <a:t>The B is only entitled to damages if there is a material difference in the tenure or value of the property. The buyer is only entitled to rescind the contract if the error or omission resulted from fraud or recklessness, or where they would be obliged to their prejudice to accept property differing substantially in quantity, quality or tenure from what they had been led to expect. </a:t>
            </a:r>
          </a:p>
          <a:p>
            <a:r>
              <a:rPr lang="en-GB" sz="2000" dirty="0"/>
              <a:t>Therefore, in the case of an undisclosed incumbrance, the buyer would only be entitled to damages if it caused a material difference in the value of the land. They would be entitled to rescind the contract if there had been fraud or recklessness, or where the value of the property was substantially reduced.</a:t>
            </a:r>
          </a:p>
        </p:txBody>
      </p:sp>
    </p:spTree>
    <p:extLst>
      <p:ext uri="{BB962C8B-B14F-4D97-AF65-F5344CB8AC3E}">
        <p14:creationId xmlns:p14="http://schemas.microsoft.com/office/powerpoint/2010/main" val="2703836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CDA94-A2A0-ADC2-2B9F-2F49D47397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1C0A63-D7D6-65B7-A0AB-692FA6759698}"/>
              </a:ext>
            </a:extLst>
          </p:cNvPr>
          <p:cNvSpPr>
            <a:spLocks noGrp="1"/>
          </p:cNvSpPr>
          <p:nvPr>
            <p:ph type="title"/>
          </p:nvPr>
        </p:nvSpPr>
        <p:spPr>
          <a:xfrm>
            <a:off x="309274" y="212785"/>
            <a:ext cx="8596668" cy="776377"/>
          </a:xfrm>
        </p:spPr>
        <p:txBody>
          <a:bodyPr>
            <a:normAutofit/>
          </a:bodyPr>
          <a:lstStyle/>
          <a:p>
            <a:r>
              <a:rPr lang="en-GB" b="1" dirty="0"/>
              <a:t>Remedies after Completion</a:t>
            </a:r>
          </a:p>
        </p:txBody>
      </p:sp>
      <p:sp>
        <p:nvSpPr>
          <p:cNvPr id="3" name="Content Placeholder 2">
            <a:extLst>
              <a:ext uri="{FF2B5EF4-FFF2-40B4-BE49-F238E27FC236}">
                <a16:creationId xmlns:a16="http://schemas.microsoft.com/office/drawing/2014/main" id="{A7BC3C75-38A6-685E-4DA8-1EF79CE545CB}"/>
              </a:ext>
            </a:extLst>
          </p:cNvPr>
          <p:cNvSpPr>
            <a:spLocks noGrp="1"/>
          </p:cNvSpPr>
          <p:nvPr>
            <p:ph idx="1"/>
          </p:nvPr>
        </p:nvSpPr>
        <p:spPr>
          <a:xfrm>
            <a:off x="208374" y="883324"/>
            <a:ext cx="9805883" cy="5761891"/>
          </a:xfrm>
        </p:spPr>
        <p:txBody>
          <a:bodyPr>
            <a:normAutofit/>
          </a:bodyPr>
          <a:lstStyle/>
          <a:p>
            <a:pPr fontAlgn="auto"/>
            <a:endParaRPr lang="en-GB" dirty="0"/>
          </a:p>
          <a:p>
            <a:pPr fontAlgn="auto"/>
            <a:r>
              <a:rPr lang="en-GB" sz="2800" dirty="0"/>
              <a:t>Remedies which can be pursued after completion include:</a:t>
            </a:r>
          </a:p>
          <a:p>
            <a:pPr fontAlgn="auto"/>
            <a:r>
              <a:rPr lang="en-GB" sz="2800" dirty="0"/>
              <a:t>suing on the covenants for title;</a:t>
            </a:r>
          </a:p>
          <a:p>
            <a:pPr fontAlgn="auto"/>
            <a:r>
              <a:rPr lang="en-GB" sz="2800" dirty="0"/>
              <a:t>setting the transaction aside, for example, for fraud; and</a:t>
            </a:r>
          </a:p>
          <a:p>
            <a:pPr fontAlgn="auto"/>
            <a:r>
              <a:rPr lang="en-GB" sz="2800" dirty="0"/>
              <a:t>rectification where the conveyance/transfer does not correctly give effect to the terms of the contract. (Rectification may be applied for both before and after completion.)</a:t>
            </a:r>
          </a:p>
          <a:p>
            <a:pPr marL="0" indent="0">
              <a:buNone/>
            </a:pPr>
            <a:endParaRPr lang="en-GB" dirty="0"/>
          </a:p>
        </p:txBody>
      </p:sp>
    </p:spTree>
    <p:extLst>
      <p:ext uri="{BB962C8B-B14F-4D97-AF65-F5344CB8AC3E}">
        <p14:creationId xmlns:p14="http://schemas.microsoft.com/office/powerpoint/2010/main" val="4142940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671-51A1-45FD-9E0B-AED0753D0072}"/>
              </a:ext>
            </a:extLst>
          </p:cNvPr>
          <p:cNvSpPr>
            <a:spLocks noGrp="1"/>
          </p:cNvSpPr>
          <p:nvPr>
            <p:ph type="title"/>
          </p:nvPr>
        </p:nvSpPr>
        <p:spPr>
          <a:xfrm>
            <a:off x="504805" y="166778"/>
            <a:ext cx="8596668" cy="793630"/>
          </a:xfrm>
        </p:spPr>
        <p:txBody>
          <a:bodyPr/>
          <a:lstStyle/>
          <a:p>
            <a:r>
              <a:rPr lang="en-GB" b="1" dirty="0"/>
              <a:t>Availability of Remedies</a:t>
            </a:r>
          </a:p>
        </p:txBody>
      </p:sp>
      <p:pic>
        <p:nvPicPr>
          <p:cNvPr id="5" name="Picture 4">
            <a:extLst>
              <a:ext uri="{FF2B5EF4-FFF2-40B4-BE49-F238E27FC236}">
                <a16:creationId xmlns:a16="http://schemas.microsoft.com/office/drawing/2014/main" id="{8E7470E8-BD54-1D88-DBC6-35BFFDC6DD90}"/>
              </a:ext>
            </a:extLst>
          </p:cNvPr>
          <p:cNvPicPr>
            <a:picLocks noChangeAspect="1"/>
          </p:cNvPicPr>
          <p:nvPr/>
        </p:nvPicPr>
        <p:blipFill>
          <a:blip r:embed="rId2"/>
          <a:stretch>
            <a:fillRect/>
          </a:stretch>
        </p:blipFill>
        <p:spPr>
          <a:xfrm>
            <a:off x="441433" y="1220319"/>
            <a:ext cx="10262301" cy="3995761"/>
          </a:xfrm>
          <a:prstGeom prst="rect">
            <a:avLst/>
          </a:prstGeom>
        </p:spPr>
      </p:pic>
    </p:spTree>
    <p:extLst>
      <p:ext uri="{BB962C8B-B14F-4D97-AF65-F5344CB8AC3E}">
        <p14:creationId xmlns:p14="http://schemas.microsoft.com/office/powerpoint/2010/main" val="91048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AAD8D-5125-3BC0-8141-B191E2FAED4F}"/>
              </a:ext>
            </a:extLst>
          </p:cNvPr>
          <p:cNvSpPr>
            <a:spLocks noGrp="1"/>
          </p:cNvSpPr>
          <p:nvPr>
            <p:ph type="title"/>
          </p:nvPr>
        </p:nvSpPr>
        <p:spPr>
          <a:xfrm>
            <a:off x="1396153" y="2333530"/>
            <a:ext cx="8596668" cy="1320800"/>
          </a:xfrm>
        </p:spPr>
        <p:txBody>
          <a:bodyPr>
            <a:normAutofit/>
          </a:bodyPr>
          <a:lstStyle/>
          <a:p>
            <a:r>
              <a:rPr lang="en-GB" sz="6000" b="1" dirty="0"/>
              <a:t>KNOWLEDGE CHECK</a:t>
            </a:r>
            <a:endParaRPr lang="en-GB" sz="6000" dirty="0"/>
          </a:p>
        </p:txBody>
      </p:sp>
    </p:spTree>
    <p:extLst>
      <p:ext uri="{BB962C8B-B14F-4D97-AF65-F5344CB8AC3E}">
        <p14:creationId xmlns:p14="http://schemas.microsoft.com/office/powerpoint/2010/main" val="694748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9" name="Rectangle 38">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5326EB1-59F5-E24A-5C76-DF0DA6013DE2}"/>
              </a:ext>
            </a:extLst>
          </p:cNvPr>
          <p:cNvPicPr>
            <a:picLocks noChangeAspect="1"/>
          </p:cNvPicPr>
          <p:nvPr/>
        </p:nvPicPr>
        <p:blipFill>
          <a:blip r:embed="rId2"/>
          <a:stretch>
            <a:fillRect/>
          </a:stretch>
        </p:blipFill>
        <p:spPr>
          <a:xfrm>
            <a:off x="1254892" y="858859"/>
            <a:ext cx="8272038" cy="5273425"/>
          </a:xfrm>
          <a:prstGeom prst="rect">
            <a:avLst/>
          </a:prstGeom>
        </p:spPr>
      </p:pic>
    </p:spTree>
    <p:extLst>
      <p:ext uri="{BB962C8B-B14F-4D97-AF65-F5344CB8AC3E}">
        <p14:creationId xmlns:p14="http://schemas.microsoft.com/office/powerpoint/2010/main" val="1722433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8F3883-4CFF-580B-3BDF-D2F137792E3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607155-ACBC-418B-EBCC-1ECF03D0C4D1}"/>
              </a:ext>
            </a:extLst>
          </p:cNvPr>
          <p:cNvPicPr>
            <a:picLocks noChangeAspect="1"/>
          </p:cNvPicPr>
          <p:nvPr/>
        </p:nvPicPr>
        <p:blipFill>
          <a:blip r:embed="rId2"/>
          <a:stretch>
            <a:fillRect/>
          </a:stretch>
        </p:blipFill>
        <p:spPr>
          <a:xfrm>
            <a:off x="826617" y="634251"/>
            <a:ext cx="8383311" cy="5911231"/>
          </a:xfrm>
          <a:prstGeom prst="rect">
            <a:avLst/>
          </a:prstGeom>
        </p:spPr>
      </p:pic>
    </p:spTree>
    <p:extLst>
      <p:ext uri="{BB962C8B-B14F-4D97-AF65-F5344CB8AC3E}">
        <p14:creationId xmlns:p14="http://schemas.microsoft.com/office/powerpoint/2010/main" val="2143926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D599B66-FFAB-232C-88E4-5AE5EA1D7154}"/>
              </a:ext>
            </a:extLst>
          </p:cNvPr>
          <p:cNvPicPr>
            <a:picLocks noChangeAspect="1"/>
          </p:cNvPicPr>
          <p:nvPr/>
        </p:nvPicPr>
        <p:blipFill>
          <a:blip r:embed="rId2"/>
          <a:stretch>
            <a:fillRect/>
          </a:stretch>
        </p:blipFill>
        <p:spPr>
          <a:xfrm>
            <a:off x="1216957" y="856758"/>
            <a:ext cx="8503279" cy="5144484"/>
          </a:xfrm>
          <a:prstGeom prst="rect">
            <a:avLst/>
          </a:prstGeom>
        </p:spPr>
      </p:pic>
    </p:spTree>
    <p:extLst>
      <p:ext uri="{BB962C8B-B14F-4D97-AF65-F5344CB8AC3E}">
        <p14:creationId xmlns:p14="http://schemas.microsoft.com/office/powerpoint/2010/main" val="1104024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20</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3318</TotalTime>
  <Words>2582</Words>
  <Application>Microsoft Office PowerPoint</Application>
  <PresentationFormat>Widescreen</PresentationFormat>
  <Paragraphs>81</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Trebuchet MS</vt:lpstr>
      <vt:lpstr>Wingdings 3</vt:lpstr>
      <vt:lpstr>Facet</vt:lpstr>
      <vt:lpstr>REMEDIES</vt:lpstr>
      <vt:lpstr>Overview</vt:lpstr>
      <vt:lpstr>Delayed Completion – short delays</vt:lpstr>
      <vt:lpstr>Delayed Completion – longer delays</vt:lpstr>
      <vt:lpstr>Delayed Completion – longer delays</vt:lpstr>
      <vt:lpstr>Specific Performance</vt:lpstr>
      <vt:lpstr>Forfeiture of Deposit</vt:lpstr>
      <vt:lpstr>Damages</vt:lpstr>
      <vt:lpstr>Summary/Example of recoverable damages</vt:lpstr>
      <vt:lpstr>Damages… continued</vt:lpstr>
      <vt:lpstr>Misrepresentation</vt:lpstr>
      <vt:lpstr>Rescission</vt:lpstr>
      <vt:lpstr>Standard Condition 7.1</vt:lpstr>
      <vt:lpstr>Remedies after Completion</vt:lpstr>
      <vt:lpstr>Availability of Remedies</vt:lpstr>
      <vt:lpstr>KNOWLEDGE CHECK</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20</cp:revision>
  <dcterms:created xsi:type="dcterms:W3CDTF">2024-02-03T18:13:02Z</dcterms:created>
  <dcterms:modified xsi:type="dcterms:W3CDTF">2025-11-25T20:43:08Z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