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257" r:id="rId3"/>
    <p:sldId id="258" r:id="rId4"/>
    <p:sldId id="260"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2" autoAdjust="0"/>
    <p:restoredTop sz="94660"/>
  </p:normalViewPr>
  <p:slideViewPr>
    <p:cSldViewPr snapToGrid="0">
      <p:cViewPr varScale="1">
        <p:scale>
          <a:sx n="46" d="100"/>
          <a:sy n="46" d="100"/>
        </p:scale>
        <p:origin x="42"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52292D-2265-4AC3-BB72-66305FAF542A}" type="datetimeFigureOut">
              <a:rPr lang="en-GB" smtClean="0"/>
              <a:t>10/07/2019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DA12F6-5509-4F09-B15E-A75AFCC01F7E}" type="slidenum">
              <a:rPr lang="en-GB" smtClean="0"/>
              <a:t>‹#›</a:t>
            </a:fld>
            <a:endParaRPr lang="en-GB"/>
          </a:p>
        </p:txBody>
      </p:sp>
    </p:spTree>
    <p:extLst>
      <p:ext uri="{BB962C8B-B14F-4D97-AF65-F5344CB8AC3E}">
        <p14:creationId xmlns:p14="http://schemas.microsoft.com/office/powerpoint/2010/main" val="36911321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B5884-9B97-42D0-B274-14770347C49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BAD4136-3446-41D5-ACE3-C7E340EE85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546CD2D-77D6-4764-A5C0-857D01906732}"/>
              </a:ext>
            </a:extLst>
          </p:cNvPr>
          <p:cNvSpPr>
            <a:spLocks noGrp="1"/>
          </p:cNvSpPr>
          <p:nvPr>
            <p:ph type="dt" sz="half" idx="10"/>
          </p:nvPr>
        </p:nvSpPr>
        <p:spPr/>
        <p:txBody>
          <a:bodyPr/>
          <a:lstStyle/>
          <a:p>
            <a:fld id="{250ACFBB-B22D-420E-87D1-2DB0C20A43D7}" type="datetimeFigureOut">
              <a:rPr lang="en-GB" smtClean="0"/>
              <a:t>10/07/2019</a:t>
            </a:fld>
            <a:endParaRPr lang="en-GB"/>
          </a:p>
        </p:txBody>
      </p:sp>
      <p:sp>
        <p:nvSpPr>
          <p:cNvPr id="5" name="Footer Placeholder 4">
            <a:extLst>
              <a:ext uri="{FF2B5EF4-FFF2-40B4-BE49-F238E27FC236}">
                <a16:creationId xmlns:a16="http://schemas.microsoft.com/office/drawing/2014/main" id="{CB3A7B16-BBDB-472C-A7A9-CF198DA37B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31527-2238-4286-9FAC-D93FBF8A87F4}"/>
              </a:ext>
            </a:extLst>
          </p:cNvPr>
          <p:cNvSpPr>
            <a:spLocks noGrp="1"/>
          </p:cNvSpPr>
          <p:nvPr>
            <p:ph type="sldNum" sz="quarter" idx="12"/>
          </p:nvPr>
        </p:nvSpPr>
        <p:spPr/>
        <p:txBody>
          <a:bodyPr/>
          <a:lstStyle/>
          <a:p>
            <a:fld id="{0961A176-2F15-4E82-95EE-440718DACF97}" type="slidenum">
              <a:rPr lang="en-GB" smtClean="0"/>
              <a:t>‹#›</a:t>
            </a:fld>
            <a:endParaRPr lang="en-GB"/>
          </a:p>
        </p:txBody>
      </p:sp>
    </p:spTree>
    <p:extLst>
      <p:ext uri="{BB962C8B-B14F-4D97-AF65-F5344CB8AC3E}">
        <p14:creationId xmlns:p14="http://schemas.microsoft.com/office/powerpoint/2010/main" val="439108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B86CC-EC9E-4336-8466-0C25FB9C98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8AFF8E-4926-4E63-853F-F0F60B96CB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71EA51-D7CF-4B41-AD45-62A4263595D8}"/>
              </a:ext>
            </a:extLst>
          </p:cNvPr>
          <p:cNvSpPr>
            <a:spLocks noGrp="1"/>
          </p:cNvSpPr>
          <p:nvPr>
            <p:ph type="dt" sz="half" idx="10"/>
          </p:nvPr>
        </p:nvSpPr>
        <p:spPr/>
        <p:txBody>
          <a:bodyPr/>
          <a:lstStyle/>
          <a:p>
            <a:fld id="{250ACFBB-B22D-420E-87D1-2DB0C20A43D7}" type="datetimeFigureOut">
              <a:rPr lang="en-GB" smtClean="0"/>
              <a:t>10/07/2019</a:t>
            </a:fld>
            <a:endParaRPr lang="en-GB"/>
          </a:p>
        </p:txBody>
      </p:sp>
      <p:sp>
        <p:nvSpPr>
          <p:cNvPr id="5" name="Footer Placeholder 4">
            <a:extLst>
              <a:ext uri="{FF2B5EF4-FFF2-40B4-BE49-F238E27FC236}">
                <a16:creationId xmlns:a16="http://schemas.microsoft.com/office/drawing/2014/main" id="{0D187FC1-0C6A-4530-A137-CE774E9FAB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950C17-A9FB-49ED-AF45-B7900204E2A6}"/>
              </a:ext>
            </a:extLst>
          </p:cNvPr>
          <p:cNvSpPr>
            <a:spLocks noGrp="1"/>
          </p:cNvSpPr>
          <p:nvPr>
            <p:ph type="sldNum" sz="quarter" idx="12"/>
          </p:nvPr>
        </p:nvSpPr>
        <p:spPr/>
        <p:txBody>
          <a:bodyPr/>
          <a:lstStyle/>
          <a:p>
            <a:fld id="{0961A176-2F15-4E82-95EE-440718DACF97}" type="slidenum">
              <a:rPr lang="en-GB" smtClean="0"/>
              <a:t>‹#›</a:t>
            </a:fld>
            <a:endParaRPr lang="en-GB"/>
          </a:p>
        </p:txBody>
      </p:sp>
    </p:spTree>
    <p:extLst>
      <p:ext uri="{BB962C8B-B14F-4D97-AF65-F5344CB8AC3E}">
        <p14:creationId xmlns:p14="http://schemas.microsoft.com/office/powerpoint/2010/main" val="196134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22430-2717-4705-B910-9BAF511BAB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787C90-E02D-402A-8797-FD17D7FBC0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DF66B1-B52A-4BBB-8E41-C524C972EB25}"/>
              </a:ext>
            </a:extLst>
          </p:cNvPr>
          <p:cNvSpPr>
            <a:spLocks noGrp="1"/>
          </p:cNvSpPr>
          <p:nvPr>
            <p:ph type="dt" sz="half" idx="10"/>
          </p:nvPr>
        </p:nvSpPr>
        <p:spPr/>
        <p:txBody>
          <a:bodyPr/>
          <a:lstStyle/>
          <a:p>
            <a:fld id="{250ACFBB-B22D-420E-87D1-2DB0C20A43D7}" type="datetimeFigureOut">
              <a:rPr lang="en-GB" smtClean="0"/>
              <a:t>10/07/2019</a:t>
            </a:fld>
            <a:endParaRPr lang="en-GB"/>
          </a:p>
        </p:txBody>
      </p:sp>
      <p:sp>
        <p:nvSpPr>
          <p:cNvPr id="5" name="Footer Placeholder 4">
            <a:extLst>
              <a:ext uri="{FF2B5EF4-FFF2-40B4-BE49-F238E27FC236}">
                <a16:creationId xmlns:a16="http://schemas.microsoft.com/office/drawing/2014/main" id="{8792C5E1-BD3C-4308-8300-2217E6901B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FA363C-7934-4BE5-A55E-140B1BEC1FBF}"/>
              </a:ext>
            </a:extLst>
          </p:cNvPr>
          <p:cNvSpPr>
            <a:spLocks noGrp="1"/>
          </p:cNvSpPr>
          <p:nvPr>
            <p:ph type="sldNum" sz="quarter" idx="12"/>
          </p:nvPr>
        </p:nvSpPr>
        <p:spPr/>
        <p:txBody>
          <a:bodyPr/>
          <a:lstStyle/>
          <a:p>
            <a:fld id="{0961A176-2F15-4E82-95EE-440718DACF97}" type="slidenum">
              <a:rPr lang="en-GB" smtClean="0"/>
              <a:t>‹#›</a:t>
            </a:fld>
            <a:endParaRPr lang="en-GB"/>
          </a:p>
        </p:txBody>
      </p:sp>
    </p:spTree>
    <p:extLst>
      <p:ext uri="{BB962C8B-B14F-4D97-AF65-F5344CB8AC3E}">
        <p14:creationId xmlns:p14="http://schemas.microsoft.com/office/powerpoint/2010/main" val="2664421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64358-35B6-48CE-A87F-F7CA44FBD1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318A66-272F-4C99-8F06-B3503CF7DAC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C0849E7-F525-472E-A07F-357921085D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5E91A5-20FE-4353-ADA1-BE71987D6BBE}"/>
              </a:ext>
            </a:extLst>
          </p:cNvPr>
          <p:cNvSpPr>
            <a:spLocks noGrp="1"/>
          </p:cNvSpPr>
          <p:nvPr>
            <p:ph type="dt" sz="half" idx="10"/>
          </p:nvPr>
        </p:nvSpPr>
        <p:spPr/>
        <p:txBody>
          <a:bodyPr/>
          <a:lstStyle/>
          <a:p>
            <a:fld id="{250ACFBB-B22D-420E-87D1-2DB0C20A43D7}" type="datetimeFigureOut">
              <a:rPr lang="en-GB" smtClean="0"/>
              <a:t>10/07/2019</a:t>
            </a:fld>
            <a:endParaRPr lang="en-GB"/>
          </a:p>
        </p:txBody>
      </p:sp>
      <p:sp>
        <p:nvSpPr>
          <p:cNvPr id="6" name="Footer Placeholder 5">
            <a:extLst>
              <a:ext uri="{FF2B5EF4-FFF2-40B4-BE49-F238E27FC236}">
                <a16:creationId xmlns:a16="http://schemas.microsoft.com/office/drawing/2014/main" id="{25DE494E-AFBD-480E-8988-11115D3342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1D007B-86DE-4D42-A753-B432981BB80F}"/>
              </a:ext>
            </a:extLst>
          </p:cNvPr>
          <p:cNvSpPr>
            <a:spLocks noGrp="1"/>
          </p:cNvSpPr>
          <p:nvPr>
            <p:ph type="sldNum" sz="quarter" idx="12"/>
          </p:nvPr>
        </p:nvSpPr>
        <p:spPr/>
        <p:txBody>
          <a:bodyPr/>
          <a:lstStyle/>
          <a:p>
            <a:fld id="{0961A176-2F15-4E82-95EE-440718DACF97}" type="slidenum">
              <a:rPr lang="en-GB" smtClean="0"/>
              <a:t>‹#›</a:t>
            </a:fld>
            <a:endParaRPr lang="en-GB"/>
          </a:p>
        </p:txBody>
      </p:sp>
    </p:spTree>
    <p:extLst>
      <p:ext uri="{BB962C8B-B14F-4D97-AF65-F5344CB8AC3E}">
        <p14:creationId xmlns:p14="http://schemas.microsoft.com/office/powerpoint/2010/main" val="529272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580BB-9E70-4283-9B7E-F8FCA347430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42F126-1B9F-4930-9735-42EF053972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EA92534-840F-48D6-9FFB-20A6D4452D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E1021B-BB87-46AF-A2B6-E9B6B6669E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47DCFCF-ADB0-438B-9A6C-EEA582F22F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A05324-F1B2-4B74-A5C6-8D7E08A2994F}"/>
              </a:ext>
            </a:extLst>
          </p:cNvPr>
          <p:cNvSpPr>
            <a:spLocks noGrp="1"/>
          </p:cNvSpPr>
          <p:nvPr>
            <p:ph type="dt" sz="half" idx="10"/>
          </p:nvPr>
        </p:nvSpPr>
        <p:spPr/>
        <p:txBody>
          <a:bodyPr/>
          <a:lstStyle/>
          <a:p>
            <a:fld id="{250ACFBB-B22D-420E-87D1-2DB0C20A43D7}" type="datetimeFigureOut">
              <a:rPr lang="en-GB" smtClean="0"/>
              <a:t>10/07/2019</a:t>
            </a:fld>
            <a:endParaRPr lang="en-GB"/>
          </a:p>
        </p:txBody>
      </p:sp>
      <p:sp>
        <p:nvSpPr>
          <p:cNvPr id="8" name="Footer Placeholder 7">
            <a:extLst>
              <a:ext uri="{FF2B5EF4-FFF2-40B4-BE49-F238E27FC236}">
                <a16:creationId xmlns:a16="http://schemas.microsoft.com/office/drawing/2014/main" id="{E65DE772-0821-44E4-AD65-10CE5215AFA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D2CAA-C13D-41B4-B266-C5A54B2915E2}"/>
              </a:ext>
            </a:extLst>
          </p:cNvPr>
          <p:cNvSpPr>
            <a:spLocks noGrp="1"/>
          </p:cNvSpPr>
          <p:nvPr>
            <p:ph type="sldNum" sz="quarter" idx="12"/>
          </p:nvPr>
        </p:nvSpPr>
        <p:spPr/>
        <p:txBody>
          <a:bodyPr/>
          <a:lstStyle/>
          <a:p>
            <a:fld id="{0961A176-2F15-4E82-95EE-440718DACF97}" type="slidenum">
              <a:rPr lang="en-GB" smtClean="0"/>
              <a:t>‹#›</a:t>
            </a:fld>
            <a:endParaRPr lang="en-GB"/>
          </a:p>
        </p:txBody>
      </p:sp>
    </p:spTree>
    <p:extLst>
      <p:ext uri="{BB962C8B-B14F-4D97-AF65-F5344CB8AC3E}">
        <p14:creationId xmlns:p14="http://schemas.microsoft.com/office/powerpoint/2010/main" val="10381090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70E8B-5B46-4A5E-AC67-A3AEB5D57A3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4D7B42-B87A-41BB-80BB-770DBCEAC80E}"/>
              </a:ext>
            </a:extLst>
          </p:cNvPr>
          <p:cNvSpPr>
            <a:spLocks noGrp="1"/>
          </p:cNvSpPr>
          <p:nvPr>
            <p:ph type="dt" sz="half" idx="10"/>
          </p:nvPr>
        </p:nvSpPr>
        <p:spPr/>
        <p:txBody>
          <a:bodyPr/>
          <a:lstStyle/>
          <a:p>
            <a:fld id="{250ACFBB-B22D-420E-87D1-2DB0C20A43D7}" type="datetimeFigureOut">
              <a:rPr lang="en-GB" smtClean="0"/>
              <a:t>10/07/2019</a:t>
            </a:fld>
            <a:endParaRPr lang="en-GB"/>
          </a:p>
        </p:txBody>
      </p:sp>
      <p:sp>
        <p:nvSpPr>
          <p:cNvPr id="4" name="Footer Placeholder 3">
            <a:extLst>
              <a:ext uri="{FF2B5EF4-FFF2-40B4-BE49-F238E27FC236}">
                <a16:creationId xmlns:a16="http://schemas.microsoft.com/office/drawing/2014/main" id="{EFCBE730-CD55-4F6E-810F-804CC8C076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6DE1BE4-8736-4E83-925F-398C842702C4}"/>
              </a:ext>
            </a:extLst>
          </p:cNvPr>
          <p:cNvSpPr>
            <a:spLocks noGrp="1"/>
          </p:cNvSpPr>
          <p:nvPr>
            <p:ph type="sldNum" sz="quarter" idx="12"/>
          </p:nvPr>
        </p:nvSpPr>
        <p:spPr/>
        <p:txBody>
          <a:bodyPr/>
          <a:lstStyle/>
          <a:p>
            <a:fld id="{0961A176-2F15-4E82-95EE-440718DACF97}" type="slidenum">
              <a:rPr lang="en-GB" smtClean="0"/>
              <a:t>‹#›</a:t>
            </a:fld>
            <a:endParaRPr lang="en-GB"/>
          </a:p>
        </p:txBody>
      </p:sp>
    </p:spTree>
    <p:extLst>
      <p:ext uri="{BB962C8B-B14F-4D97-AF65-F5344CB8AC3E}">
        <p14:creationId xmlns:p14="http://schemas.microsoft.com/office/powerpoint/2010/main" val="3504907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30B4CE-61CD-4C80-8137-2CF9C4B0953B}"/>
              </a:ext>
            </a:extLst>
          </p:cNvPr>
          <p:cNvSpPr>
            <a:spLocks noGrp="1"/>
          </p:cNvSpPr>
          <p:nvPr>
            <p:ph type="dt" sz="half" idx="10"/>
          </p:nvPr>
        </p:nvSpPr>
        <p:spPr/>
        <p:txBody>
          <a:bodyPr/>
          <a:lstStyle/>
          <a:p>
            <a:fld id="{250ACFBB-B22D-420E-87D1-2DB0C20A43D7}" type="datetimeFigureOut">
              <a:rPr lang="en-GB" smtClean="0"/>
              <a:t>10/07/2019</a:t>
            </a:fld>
            <a:endParaRPr lang="en-GB"/>
          </a:p>
        </p:txBody>
      </p:sp>
      <p:sp>
        <p:nvSpPr>
          <p:cNvPr id="3" name="Footer Placeholder 2">
            <a:extLst>
              <a:ext uri="{FF2B5EF4-FFF2-40B4-BE49-F238E27FC236}">
                <a16:creationId xmlns:a16="http://schemas.microsoft.com/office/drawing/2014/main" id="{1ED7B9DB-1945-4ADC-992F-EDE49D12642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5DD3AC-E5C2-4195-A32C-AD6F48F222E3}"/>
              </a:ext>
            </a:extLst>
          </p:cNvPr>
          <p:cNvSpPr>
            <a:spLocks noGrp="1"/>
          </p:cNvSpPr>
          <p:nvPr>
            <p:ph type="sldNum" sz="quarter" idx="12"/>
          </p:nvPr>
        </p:nvSpPr>
        <p:spPr/>
        <p:txBody>
          <a:bodyPr/>
          <a:lstStyle/>
          <a:p>
            <a:fld id="{0961A176-2F15-4E82-95EE-440718DACF97}" type="slidenum">
              <a:rPr lang="en-GB" smtClean="0"/>
              <a:t>‹#›</a:t>
            </a:fld>
            <a:endParaRPr lang="en-GB"/>
          </a:p>
        </p:txBody>
      </p:sp>
    </p:spTree>
    <p:extLst>
      <p:ext uri="{BB962C8B-B14F-4D97-AF65-F5344CB8AC3E}">
        <p14:creationId xmlns:p14="http://schemas.microsoft.com/office/powerpoint/2010/main" val="1401884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1CB2D-DA8A-4AE3-896D-D565D7F3D8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44E7FF-8866-470A-A82C-E285C9D58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EB17E2-014F-444E-8C0F-00733BDB4E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163C51-5D3C-4311-9FBD-75D08FDF3915}"/>
              </a:ext>
            </a:extLst>
          </p:cNvPr>
          <p:cNvSpPr>
            <a:spLocks noGrp="1"/>
          </p:cNvSpPr>
          <p:nvPr>
            <p:ph type="dt" sz="half" idx="10"/>
          </p:nvPr>
        </p:nvSpPr>
        <p:spPr/>
        <p:txBody>
          <a:bodyPr/>
          <a:lstStyle/>
          <a:p>
            <a:fld id="{250ACFBB-B22D-420E-87D1-2DB0C20A43D7}" type="datetimeFigureOut">
              <a:rPr lang="en-GB" smtClean="0"/>
              <a:t>10/07/2019</a:t>
            </a:fld>
            <a:endParaRPr lang="en-GB"/>
          </a:p>
        </p:txBody>
      </p:sp>
      <p:sp>
        <p:nvSpPr>
          <p:cNvPr id="6" name="Footer Placeholder 5">
            <a:extLst>
              <a:ext uri="{FF2B5EF4-FFF2-40B4-BE49-F238E27FC236}">
                <a16:creationId xmlns:a16="http://schemas.microsoft.com/office/drawing/2014/main" id="{C3A2D35E-5C46-4E5A-9B53-0AC2F99829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3F5524-07FA-4F35-A1D5-E698B1F4F22E}"/>
              </a:ext>
            </a:extLst>
          </p:cNvPr>
          <p:cNvSpPr>
            <a:spLocks noGrp="1"/>
          </p:cNvSpPr>
          <p:nvPr>
            <p:ph type="sldNum" sz="quarter" idx="12"/>
          </p:nvPr>
        </p:nvSpPr>
        <p:spPr/>
        <p:txBody>
          <a:bodyPr/>
          <a:lstStyle/>
          <a:p>
            <a:fld id="{0961A176-2F15-4E82-95EE-440718DACF97}" type="slidenum">
              <a:rPr lang="en-GB" smtClean="0"/>
              <a:t>‹#›</a:t>
            </a:fld>
            <a:endParaRPr lang="en-GB"/>
          </a:p>
        </p:txBody>
      </p:sp>
    </p:spTree>
    <p:extLst>
      <p:ext uri="{BB962C8B-B14F-4D97-AF65-F5344CB8AC3E}">
        <p14:creationId xmlns:p14="http://schemas.microsoft.com/office/powerpoint/2010/main" val="3618825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6A63F-AAC8-43E8-BE1A-E694A4F330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FDA60E-4878-4CAB-B670-EEC060DD54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F1D78F6-4B63-4BDB-91DC-C86705C3C7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DE74A0-2F18-426A-8F6B-E0B7B869ADEC}"/>
              </a:ext>
            </a:extLst>
          </p:cNvPr>
          <p:cNvSpPr>
            <a:spLocks noGrp="1"/>
          </p:cNvSpPr>
          <p:nvPr>
            <p:ph type="dt" sz="half" idx="10"/>
          </p:nvPr>
        </p:nvSpPr>
        <p:spPr/>
        <p:txBody>
          <a:bodyPr/>
          <a:lstStyle/>
          <a:p>
            <a:fld id="{250ACFBB-B22D-420E-87D1-2DB0C20A43D7}" type="datetimeFigureOut">
              <a:rPr lang="en-GB" smtClean="0"/>
              <a:t>10/07/2019</a:t>
            </a:fld>
            <a:endParaRPr lang="en-GB"/>
          </a:p>
        </p:txBody>
      </p:sp>
      <p:sp>
        <p:nvSpPr>
          <p:cNvPr id="6" name="Footer Placeholder 5">
            <a:extLst>
              <a:ext uri="{FF2B5EF4-FFF2-40B4-BE49-F238E27FC236}">
                <a16:creationId xmlns:a16="http://schemas.microsoft.com/office/drawing/2014/main" id="{C9F18EF3-E9A0-42FD-9F88-281A85FF1C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1C65A9-78EA-48A0-B452-C547E2D6FC01}"/>
              </a:ext>
            </a:extLst>
          </p:cNvPr>
          <p:cNvSpPr>
            <a:spLocks noGrp="1"/>
          </p:cNvSpPr>
          <p:nvPr>
            <p:ph type="sldNum" sz="quarter" idx="12"/>
          </p:nvPr>
        </p:nvSpPr>
        <p:spPr/>
        <p:txBody>
          <a:bodyPr/>
          <a:lstStyle/>
          <a:p>
            <a:fld id="{0961A176-2F15-4E82-95EE-440718DACF97}" type="slidenum">
              <a:rPr lang="en-GB" smtClean="0"/>
              <a:t>‹#›</a:t>
            </a:fld>
            <a:endParaRPr lang="en-GB"/>
          </a:p>
        </p:txBody>
      </p:sp>
    </p:spTree>
    <p:extLst>
      <p:ext uri="{BB962C8B-B14F-4D97-AF65-F5344CB8AC3E}">
        <p14:creationId xmlns:p14="http://schemas.microsoft.com/office/powerpoint/2010/main" val="1680682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E858F-19F8-4A45-9F46-C53DBFDB98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A97A3F-010A-49BB-88A6-CD0FD1FA19E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B1146F-722C-4DDC-B77F-1DB5903D2F07}"/>
              </a:ext>
            </a:extLst>
          </p:cNvPr>
          <p:cNvSpPr>
            <a:spLocks noGrp="1"/>
          </p:cNvSpPr>
          <p:nvPr>
            <p:ph type="dt" sz="half" idx="10"/>
          </p:nvPr>
        </p:nvSpPr>
        <p:spPr/>
        <p:txBody>
          <a:bodyPr/>
          <a:lstStyle/>
          <a:p>
            <a:fld id="{250ACFBB-B22D-420E-87D1-2DB0C20A43D7}" type="datetimeFigureOut">
              <a:rPr lang="en-GB" smtClean="0"/>
              <a:t>10/07/2019</a:t>
            </a:fld>
            <a:endParaRPr lang="en-GB"/>
          </a:p>
        </p:txBody>
      </p:sp>
      <p:sp>
        <p:nvSpPr>
          <p:cNvPr id="5" name="Footer Placeholder 4">
            <a:extLst>
              <a:ext uri="{FF2B5EF4-FFF2-40B4-BE49-F238E27FC236}">
                <a16:creationId xmlns:a16="http://schemas.microsoft.com/office/drawing/2014/main" id="{75DACF07-5840-41B4-9255-EA865D2EBB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7DDFC1-0051-4105-AC38-F07475D2DD29}"/>
              </a:ext>
            </a:extLst>
          </p:cNvPr>
          <p:cNvSpPr>
            <a:spLocks noGrp="1"/>
          </p:cNvSpPr>
          <p:nvPr>
            <p:ph type="sldNum" sz="quarter" idx="12"/>
          </p:nvPr>
        </p:nvSpPr>
        <p:spPr/>
        <p:txBody>
          <a:bodyPr/>
          <a:lstStyle/>
          <a:p>
            <a:fld id="{0961A176-2F15-4E82-95EE-440718DACF97}" type="slidenum">
              <a:rPr lang="en-GB" smtClean="0"/>
              <a:t>‹#›</a:t>
            </a:fld>
            <a:endParaRPr lang="en-GB"/>
          </a:p>
        </p:txBody>
      </p:sp>
    </p:spTree>
    <p:extLst>
      <p:ext uri="{BB962C8B-B14F-4D97-AF65-F5344CB8AC3E}">
        <p14:creationId xmlns:p14="http://schemas.microsoft.com/office/powerpoint/2010/main" val="3324993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B25CCF-304E-478F-9F00-AA9A33D663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F6CE2D-180B-434F-B9D1-D10383002CB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4DAF21-54A2-4E24-BF9B-7569F4ED7E2B}"/>
              </a:ext>
            </a:extLst>
          </p:cNvPr>
          <p:cNvSpPr>
            <a:spLocks noGrp="1"/>
          </p:cNvSpPr>
          <p:nvPr>
            <p:ph type="dt" sz="half" idx="10"/>
          </p:nvPr>
        </p:nvSpPr>
        <p:spPr/>
        <p:txBody>
          <a:bodyPr/>
          <a:lstStyle/>
          <a:p>
            <a:fld id="{250ACFBB-B22D-420E-87D1-2DB0C20A43D7}" type="datetimeFigureOut">
              <a:rPr lang="en-GB" smtClean="0"/>
              <a:t>10/07/2019</a:t>
            </a:fld>
            <a:endParaRPr lang="en-GB"/>
          </a:p>
        </p:txBody>
      </p:sp>
      <p:sp>
        <p:nvSpPr>
          <p:cNvPr id="5" name="Footer Placeholder 4">
            <a:extLst>
              <a:ext uri="{FF2B5EF4-FFF2-40B4-BE49-F238E27FC236}">
                <a16:creationId xmlns:a16="http://schemas.microsoft.com/office/drawing/2014/main" id="{850B0265-E9DD-4AC1-B84F-0DDAE60AB7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CEA81D-7EF9-4918-B7DB-7D644402B5F9}"/>
              </a:ext>
            </a:extLst>
          </p:cNvPr>
          <p:cNvSpPr>
            <a:spLocks noGrp="1"/>
          </p:cNvSpPr>
          <p:nvPr>
            <p:ph type="sldNum" sz="quarter" idx="12"/>
          </p:nvPr>
        </p:nvSpPr>
        <p:spPr/>
        <p:txBody>
          <a:bodyPr/>
          <a:lstStyle/>
          <a:p>
            <a:fld id="{0961A176-2F15-4E82-95EE-440718DACF97}" type="slidenum">
              <a:rPr lang="en-GB" smtClean="0"/>
              <a:t>‹#›</a:t>
            </a:fld>
            <a:endParaRPr lang="en-GB"/>
          </a:p>
        </p:txBody>
      </p:sp>
    </p:spTree>
    <p:extLst>
      <p:ext uri="{BB962C8B-B14F-4D97-AF65-F5344CB8AC3E}">
        <p14:creationId xmlns:p14="http://schemas.microsoft.com/office/powerpoint/2010/main" val="2490457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F8E919-4598-406E-B1A5-1A4ED3A710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1BA029A-6E89-40B5-B00B-60E09AB280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9B7949-CB39-41AF-B56B-E103C16AE6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0ACFBB-B22D-420E-87D1-2DB0C20A43D7}" type="datetimeFigureOut">
              <a:rPr lang="en-GB" smtClean="0"/>
              <a:t>10/07/2019</a:t>
            </a:fld>
            <a:endParaRPr lang="en-GB"/>
          </a:p>
        </p:txBody>
      </p:sp>
      <p:sp>
        <p:nvSpPr>
          <p:cNvPr id="5" name="Footer Placeholder 4">
            <a:extLst>
              <a:ext uri="{FF2B5EF4-FFF2-40B4-BE49-F238E27FC236}">
                <a16:creationId xmlns:a16="http://schemas.microsoft.com/office/drawing/2014/main" id="{8F9D1291-DD7E-4494-83BE-294598F3A7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72CF555-C969-4FC4-A0AB-E3F5CDD5D8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61A176-2F15-4E82-95EE-440718DACF97}" type="slidenum">
              <a:rPr lang="en-GB" smtClean="0"/>
              <a:t>‹#›</a:t>
            </a:fld>
            <a:endParaRPr lang="en-GB"/>
          </a:p>
        </p:txBody>
      </p:sp>
    </p:spTree>
    <p:extLst>
      <p:ext uri="{BB962C8B-B14F-4D97-AF65-F5344CB8AC3E}">
        <p14:creationId xmlns:p14="http://schemas.microsoft.com/office/powerpoint/2010/main" val="10696800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hyperlink" Target="http://www.westonpark.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18">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234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06A21D-95FE-4973-B417-915A73F076C2}"/>
              </a:ext>
            </a:extLst>
          </p:cNvPr>
          <p:cNvSpPr>
            <a:spLocks noGrp="1"/>
          </p:cNvSpPr>
          <p:nvPr>
            <p:ph type="ctrTitle"/>
          </p:nvPr>
        </p:nvSpPr>
        <p:spPr>
          <a:xfrm>
            <a:off x="7760837" y="914400"/>
            <a:ext cx="3657600" cy="2887579"/>
          </a:xfrm>
        </p:spPr>
        <p:txBody>
          <a:bodyPr>
            <a:normAutofit/>
          </a:bodyPr>
          <a:lstStyle/>
          <a:p>
            <a:r>
              <a:rPr lang="en-GB" sz="3700" dirty="0">
                <a:solidFill>
                  <a:srgbClr val="FFFFFF"/>
                </a:solidFill>
              </a:rPr>
              <a:t>Heritage Practice  Placement: Weston Park, Shropshire</a:t>
            </a:r>
          </a:p>
        </p:txBody>
      </p:sp>
      <p:sp>
        <p:nvSpPr>
          <p:cNvPr id="3" name="Subtitle 2">
            <a:extLst>
              <a:ext uri="{FF2B5EF4-FFF2-40B4-BE49-F238E27FC236}">
                <a16:creationId xmlns:a16="http://schemas.microsoft.com/office/drawing/2014/main" id="{36816FA4-2A14-43D9-AA70-5D1F09BA2AED}"/>
              </a:ext>
            </a:extLst>
          </p:cNvPr>
          <p:cNvSpPr>
            <a:spLocks noGrp="1"/>
          </p:cNvSpPr>
          <p:nvPr>
            <p:ph type="subTitle" idx="1"/>
          </p:nvPr>
        </p:nvSpPr>
        <p:spPr>
          <a:xfrm>
            <a:off x="7760837" y="4170501"/>
            <a:ext cx="3657600" cy="1525597"/>
          </a:xfrm>
        </p:spPr>
        <p:txBody>
          <a:bodyPr>
            <a:normAutofit fontScale="92500" lnSpcReduction="20000"/>
          </a:bodyPr>
          <a:lstStyle/>
          <a:p>
            <a:r>
              <a:rPr lang="en-GB" sz="2000" dirty="0">
                <a:solidFill>
                  <a:srgbClr val="FFFFFF"/>
                </a:solidFill>
              </a:rPr>
              <a:t>1703736</a:t>
            </a:r>
          </a:p>
          <a:p>
            <a:r>
              <a:rPr lang="en-GB" sz="2000" dirty="0">
                <a:solidFill>
                  <a:srgbClr val="FFFFFF"/>
                </a:solidFill>
              </a:rPr>
              <a:t>Level 5 </a:t>
            </a:r>
          </a:p>
          <a:p>
            <a:r>
              <a:rPr lang="en-GB" sz="2000" dirty="0">
                <a:solidFill>
                  <a:srgbClr val="FFFFFF"/>
                </a:solidFill>
              </a:rPr>
              <a:t>Harriet Barber</a:t>
            </a:r>
          </a:p>
          <a:p>
            <a:r>
              <a:rPr lang="en-GB" sz="2000" dirty="0">
                <a:solidFill>
                  <a:srgbClr val="FFFFFF"/>
                </a:solidFill>
              </a:rPr>
              <a:t>Figure 1: Weston Park House, Weston Park, 2019 </a:t>
            </a:r>
          </a:p>
          <a:p>
            <a:endParaRPr lang="en-GB" sz="2000" dirty="0">
              <a:solidFill>
                <a:srgbClr val="FFFFFF"/>
              </a:solidFill>
            </a:endParaRPr>
          </a:p>
        </p:txBody>
      </p:sp>
      <p:pic>
        <p:nvPicPr>
          <p:cNvPr id="5" name="Picture 4" descr="A close up of a flower garden in front of a building&#10;&#10;Description automatically generated">
            <a:extLst>
              <a:ext uri="{FF2B5EF4-FFF2-40B4-BE49-F238E27FC236}">
                <a16:creationId xmlns:a16="http://schemas.microsoft.com/office/drawing/2014/main" id="{7C5DF066-C55D-4654-B263-51DCBC76C202}"/>
              </a:ext>
            </a:extLst>
          </p:cNvPr>
          <p:cNvPicPr>
            <a:picLocks noChangeAspect="1"/>
          </p:cNvPicPr>
          <p:nvPr/>
        </p:nvPicPr>
        <p:blipFill rotWithShape="1">
          <a:blip r:embed="rId2">
            <a:extLst>
              <a:ext uri="{28A0092B-C50C-407E-A947-70E740481C1C}">
                <a14:useLocalDpi xmlns:a14="http://schemas.microsoft.com/office/drawing/2010/main" val="0"/>
              </a:ext>
            </a:extLst>
          </a:blip>
          <a:srcRect l="10571" r="18496" b="-1"/>
          <a:stretch/>
        </p:blipFill>
        <p:spPr>
          <a:xfrm>
            <a:off x="1138533" y="492573"/>
            <a:ext cx="5165803" cy="5880796"/>
          </a:xfrm>
          <a:prstGeom prst="rect">
            <a:avLst/>
          </a:prstGeom>
        </p:spPr>
      </p:pic>
      <p:cxnSp>
        <p:nvCxnSpPr>
          <p:cNvPr id="21" name="Straight Connector 20">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777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390E443-E70A-4B39-B896-A012DEF62070}"/>
              </a:ext>
            </a:extLst>
          </p:cNvPr>
          <p:cNvSpPr txBox="1"/>
          <p:nvPr/>
        </p:nvSpPr>
        <p:spPr>
          <a:xfrm>
            <a:off x="4768517" y="719528"/>
            <a:ext cx="1327483" cy="369332"/>
          </a:xfrm>
          <a:prstGeom prst="rect">
            <a:avLst/>
          </a:prstGeom>
          <a:noFill/>
        </p:spPr>
        <p:txBody>
          <a:bodyPr wrap="square" rtlCol="0">
            <a:spAutoFit/>
          </a:bodyPr>
          <a:lstStyle/>
          <a:p>
            <a:r>
              <a:rPr lang="en-GB" dirty="0"/>
              <a:t>Figure 1</a:t>
            </a:r>
          </a:p>
        </p:txBody>
      </p:sp>
    </p:spTree>
    <p:extLst>
      <p:ext uri="{BB962C8B-B14F-4D97-AF65-F5344CB8AC3E}">
        <p14:creationId xmlns:p14="http://schemas.microsoft.com/office/powerpoint/2010/main" val="388861843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id="{9219DDCE-5174-4271-8B7A-55C9716AD359}"/>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b="30341"/>
          <a:stretch/>
        </p:blipFill>
        <p:spPr>
          <a:xfrm>
            <a:off x="20" y="1"/>
            <a:ext cx="12191980" cy="6857999"/>
          </a:xfrm>
          <a:prstGeom prst="rect">
            <a:avLst/>
          </a:prstGeom>
        </p:spPr>
      </p:pic>
      <p:sp>
        <p:nvSpPr>
          <p:cNvPr id="2" name="Title 1">
            <a:extLst>
              <a:ext uri="{FF2B5EF4-FFF2-40B4-BE49-F238E27FC236}">
                <a16:creationId xmlns:a16="http://schemas.microsoft.com/office/drawing/2014/main" id="{1E26D0C9-3087-434F-BD16-2369E618A451}"/>
              </a:ext>
            </a:extLst>
          </p:cNvPr>
          <p:cNvSpPr>
            <a:spLocks noGrp="1"/>
          </p:cNvSpPr>
          <p:nvPr>
            <p:ph type="title"/>
          </p:nvPr>
        </p:nvSpPr>
        <p:spPr>
          <a:xfrm>
            <a:off x="838201" y="1065862"/>
            <a:ext cx="3313164" cy="4726276"/>
          </a:xfrm>
        </p:spPr>
        <p:txBody>
          <a:bodyPr>
            <a:normAutofit/>
          </a:bodyPr>
          <a:lstStyle/>
          <a:p>
            <a:pPr algn="r"/>
            <a:r>
              <a:rPr lang="en-GB" sz="3700">
                <a:solidFill>
                  <a:srgbClr val="FFFFFF"/>
                </a:solidFill>
              </a:rPr>
              <a:t>Placement activities/duties at Weston Park. </a:t>
            </a:r>
          </a:p>
        </p:txBody>
      </p:sp>
      <p:cxnSp>
        <p:nvCxnSpPr>
          <p:cNvPr id="20" name="Straight Connector 19">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C8BD9A2F-FD4E-4930-B305-8ACB114A8BE0}"/>
              </a:ext>
            </a:extLst>
          </p:cNvPr>
          <p:cNvSpPr>
            <a:spLocks noGrp="1"/>
          </p:cNvSpPr>
          <p:nvPr>
            <p:ph idx="1"/>
          </p:nvPr>
        </p:nvSpPr>
        <p:spPr>
          <a:xfrm>
            <a:off x="5155379" y="1065862"/>
            <a:ext cx="5744685" cy="4726276"/>
          </a:xfrm>
        </p:spPr>
        <p:txBody>
          <a:bodyPr anchor="ctr">
            <a:normAutofit/>
          </a:bodyPr>
          <a:lstStyle/>
          <a:p>
            <a:r>
              <a:rPr lang="en-US" sz="2000">
                <a:solidFill>
                  <a:srgbClr val="FFFFFF"/>
                </a:solidFill>
              </a:rPr>
              <a:t>Follow guide- Ensuring no one trails behind the group. </a:t>
            </a:r>
          </a:p>
          <a:p>
            <a:r>
              <a:rPr lang="en-US" sz="2000">
                <a:solidFill>
                  <a:srgbClr val="FFFFFF"/>
                </a:solidFill>
              </a:rPr>
              <a:t>Tour guide- Once further information has been learnt, there is a possibility to induct my own group around the house on a tour. </a:t>
            </a:r>
          </a:p>
          <a:p>
            <a:r>
              <a:rPr lang="en-US" sz="2000">
                <a:solidFill>
                  <a:srgbClr val="FFFFFF"/>
                </a:solidFill>
              </a:rPr>
              <a:t>Ticket guide- Handing out tour guides, leaflets, handling money, volunteer forms and intereacting at the entrance of the house. </a:t>
            </a:r>
          </a:p>
          <a:p>
            <a:r>
              <a:rPr lang="en-US" sz="2000">
                <a:solidFill>
                  <a:srgbClr val="FFFFFF"/>
                </a:solidFill>
              </a:rPr>
              <a:t>Shadowing other departments to view how they run, for example the conservation team or the sales team. </a:t>
            </a:r>
          </a:p>
        </p:txBody>
      </p:sp>
      <p:sp>
        <p:nvSpPr>
          <p:cNvPr id="3" name="TextBox 2">
            <a:extLst>
              <a:ext uri="{FF2B5EF4-FFF2-40B4-BE49-F238E27FC236}">
                <a16:creationId xmlns:a16="http://schemas.microsoft.com/office/drawing/2014/main" id="{EA835C9C-FDC8-48DD-90B0-93BADCE2D75C}"/>
              </a:ext>
            </a:extLst>
          </p:cNvPr>
          <p:cNvSpPr txBox="1"/>
          <p:nvPr/>
        </p:nvSpPr>
        <p:spPr>
          <a:xfrm>
            <a:off x="838201" y="808892"/>
            <a:ext cx="2573214" cy="369332"/>
          </a:xfrm>
          <a:prstGeom prst="rect">
            <a:avLst/>
          </a:prstGeom>
          <a:noFill/>
        </p:spPr>
        <p:txBody>
          <a:bodyPr wrap="square" rtlCol="0">
            <a:spAutoFit/>
          </a:bodyPr>
          <a:lstStyle/>
          <a:p>
            <a:r>
              <a:rPr lang="en-GB" dirty="0"/>
              <a:t>Figure two </a:t>
            </a:r>
          </a:p>
        </p:txBody>
      </p:sp>
    </p:spTree>
    <p:extLst>
      <p:ext uri="{BB962C8B-B14F-4D97-AF65-F5344CB8AC3E}">
        <p14:creationId xmlns:p14="http://schemas.microsoft.com/office/powerpoint/2010/main" val="244158070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4">
            <a:extLst>
              <a:ext uri="{FF2B5EF4-FFF2-40B4-BE49-F238E27FC236}">
                <a16:creationId xmlns:a16="http://schemas.microsoft.com/office/drawing/2014/main" id="{F5C616E3-89D6-47A2-A1D0-5786A8841282}"/>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t="22029" b="8312"/>
          <a:stretch/>
        </p:blipFill>
        <p:spPr>
          <a:xfrm>
            <a:off x="20" y="1"/>
            <a:ext cx="12191980" cy="6857999"/>
          </a:xfrm>
          <a:prstGeom prst="rect">
            <a:avLst/>
          </a:prstGeom>
        </p:spPr>
      </p:pic>
      <p:sp>
        <p:nvSpPr>
          <p:cNvPr id="2" name="Title 1">
            <a:extLst>
              <a:ext uri="{FF2B5EF4-FFF2-40B4-BE49-F238E27FC236}">
                <a16:creationId xmlns:a16="http://schemas.microsoft.com/office/drawing/2014/main" id="{73B633E3-C00A-465D-95AC-5E121D8DE3AE}"/>
              </a:ext>
            </a:extLst>
          </p:cNvPr>
          <p:cNvSpPr>
            <a:spLocks noGrp="1"/>
          </p:cNvSpPr>
          <p:nvPr>
            <p:ph type="title"/>
          </p:nvPr>
        </p:nvSpPr>
        <p:spPr>
          <a:xfrm>
            <a:off x="838201" y="1065862"/>
            <a:ext cx="3313164" cy="4726276"/>
          </a:xfrm>
        </p:spPr>
        <p:txBody>
          <a:bodyPr vert="horz" lIns="91440" tIns="45720" rIns="91440" bIns="45720" rtlCol="0">
            <a:normAutofit/>
          </a:bodyPr>
          <a:lstStyle/>
          <a:p>
            <a:pPr algn="r"/>
            <a:r>
              <a:rPr lang="en-US" sz="4000" kern="1200">
                <a:solidFill>
                  <a:srgbClr val="FFFFFF"/>
                </a:solidFill>
                <a:latin typeface="+mj-lt"/>
                <a:ea typeface="+mj-ea"/>
                <a:cs typeface="+mj-cs"/>
              </a:rPr>
              <a:t>Follow/Tour guides</a:t>
            </a:r>
          </a:p>
        </p:txBody>
      </p:sp>
      <p:cxnSp>
        <p:nvCxnSpPr>
          <p:cNvPr id="30" name="Straight Connector 29">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CCB26563-49D7-4C11-8CD7-FB6C4681C431}"/>
              </a:ext>
            </a:extLst>
          </p:cNvPr>
          <p:cNvSpPr>
            <a:spLocks noGrp="1"/>
          </p:cNvSpPr>
          <p:nvPr>
            <p:ph idx="1"/>
          </p:nvPr>
        </p:nvSpPr>
        <p:spPr>
          <a:xfrm>
            <a:off x="5155379" y="1065862"/>
            <a:ext cx="5744685" cy="4726276"/>
          </a:xfrm>
        </p:spPr>
        <p:txBody>
          <a:bodyPr vert="horz" lIns="91440" tIns="45720" rIns="91440" bIns="45720" rtlCol="0" anchor="ctr">
            <a:normAutofit/>
          </a:bodyPr>
          <a:lstStyle/>
          <a:p>
            <a:pPr marL="0" indent="0">
              <a:buNone/>
            </a:pPr>
            <a:r>
              <a:rPr lang="en-US" sz="2000" kern="1200" dirty="0">
                <a:solidFill>
                  <a:srgbClr val="FFFFFF"/>
                </a:solidFill>
                <a:latin typeface="+mn-lt"/>
                <a:ea typeface="+mn-ea"/>
                <a:cs typeface="+mn-cs"/>
              </a:rPr>
              <a:t>Follow guides are helpers which know a similar amount of informatio</a:t>
            </a:r>
            <a:r>
              <a:rPr lang="en-US" sz="2000" dirty="0">
                <a:solidFill>
                  <a:srgbClr val="FFFFFF"/>
                </a:solidFill>
              </a:rPr>
              <a:t>n incase any other visitors trail behind from the group. They divert them into the correct room. </a:t>
            </a:r>
          </a:p>
          <a:p>
            <a:pPr marL="0" indent="0">
              <a:buNone/>
            </a:pPr>
            <a:endParaRPr lang="en-US" sz="2000" kern="1200" dirty="0">
              <a:solidFill>
                <a:srgbClr val="FFFFFF"/>
              </a:solidFill>
              <a:latin typeface="+mn-lt"/>
              <a:ea typeface="+mn-ea"/>
              <a:cs typeface="+mn-cs"/>
            </a:endParaRPr>
          </a:p>
          <a:p>
            <a:pPr marL="0" indent="0">
              <a:buNone/>
            </a:pPr>
            <a:r>
              <a:rPr lang="en-US" sz="2000" dirty="0">
                <a:solidFill>
                  <a:srgbClr val="FFFFFF"/>
                </a:solidFill>
              </a:rPr>
              <a:t>Tour guides around the house are responsible for the whole group, acknowledging members that have issues with visibility, hearing and can understand the information </a:t>
            </a:r>
            <a:endParaRPr lang="en-US" sz="2000" kern="1200" dirty="0">
              <a:solidFill>
                <a:srgbClr val="FFFFFF"/>
              </a:solidFill>
              <a:latin typeface="+mn-lt"/>
              <a:ea typeface="+mn-ea"/>
              <a:cs typeface="+mn-cs"/>
            </a:endParaRPr>
          </a:p>
        </p:txBody>
      </p:sp>
      <p:sp>
        <p:nvSpPr>
          <p:cNvPr id="3" name="TextBox 2">
            <a:extLst>
              <a:ext uri="{FF2B5EF4-FFF2-40B4-BE49-F238E27FC236}">
                <a16:creationId xmlns:a16="http://schemas.microsoft.com/office/drawing/2014/main" id="{D2B44725-18C5-4ADF-9EE2-56F96F8E0C41}"/>
              </a:ext>
            </a:extLst>
          </p:cNvPr>
          <p:cNvSpPr txBox="1"/>
          <p:nvPr/>
        </p:nvSpPr>
        <p:spPr>
          <a:xfrm>
            <a:off x="1266092" y="1065862"/>
            <a:ext cx="1512277" cy="369332"/>
          </a:xfrm>
          <a:prstGeom prst="rect">
            <a:avLst/>
          </a:prstGeom>
          <a:noFill/>
        </p:spPr>
        <p:txBody>
          <a:bodyPr wrap="square" rtlCol="0">
            <a:spAutoFit/>
          </a:bodyPr>
          <a:lstStyle/>
          <a:p>
            <a:r>
              <a:rPr lang="en-GB" dirty="0"/>
              <a:t>Figure Four </a:t>
            </a:r>
          </a:p>
        </p:txBody>
      </p:sp>
    </p:spTree>
    <p:extLst>
      <p:ext uri="{BB962C8B-B14F-4D97-AF65-F5344CB8AC3E}">
        <p14:creationId xmlns:p14="http://schemas.microsoft.com/office/powerpoint/2010/main" val="329391771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E834E70-D463-435F-89B7-B3A69CE50BAC}"/>
              </a:ext>
            </a:extLst>
          </p:cNvPr>
          <p:cNvPicPr>
            <a:picLocks noGrp="1" noChangeAspect="1"/>
          </p:cNvPicPr>
          <p:nvPr>
            <p:ph idx="1"/>
          </p:nvPr>
        </p:nvPicPr>
        <p:blipFill rotWithShape="1">
          <a:blip r:embed="rId2">
            <a:alphaModFix amt="35000"/>
            <a:extLst>
              <a:ext uri="{28A0092B-C50C-407E-A947-70E740481C1C}">
                <a14:useLocalDpi xmlns:a14="http://schemas.microsoft.com/office/drawing/2010/main" val="0"/>
              </a:ext>
            </a:extLst>
          </a:blip>
          <a:srcRect t="22219" b="2781"/>
          <a:stretch/>
        </p:blipFill>
        <p:spPr>
          <a:xfrm>
            <a:off x="20" y="1"/>
            <a:ext cx="12191980" cy="6857999"/>
          </a:xfrm>
          <a:prstGeom prst="rect">
            <a:avLst/>
          </a:prstGeom>
        </p:spPr>
      </p:pic>
      <p:sp>
        <p:nvSpPr>
          <p:cNvPr id="2" name="Title 1">
            <a:extLst>
              <a:ext uri="{FF2B5EF4-FFF2-40B4-BE49-F238E27FC236}">
                <a16:creationId xmlns:a16="http://schemas.microsoft.com/office/drawing/2014/main" id="{002C5276-7A78-4C8D-AA6A-AC79E4EE2EF1}"/>
              </a:ext>
            </a:extLst>
          </p:cNvPr>
          <p:cNvSpPr>
            <a:spLocks noGrp="1"/>
          </p:cNvSpPr>
          <p:nvPr>
            <p:ph type="title"/>
          </p:nvPr>
        </p:nvSpPr>
        <p:spPr>
          <a:xfrm>
            <a:off x="838201" y="1065862"/>
            <a:ext cx="3313164" cy="4726276"/>
          </a:xfrm>
        </p:spPr>
        <p:txBody>
          <a:bodyPr vert="horz" lIns="91440" tIns="45720" rIns="91440" bIns="45720" rtlCol="0" anchor="ctr">
            <a:normAutofit/>
          </a:bodyPr>
          <a:lstStyle/>
          <a:p>
            <a:pPr algn="r"/>
            <a:r>
              <a:rPr lang="en-US" sz="4000">
                <a:solidFill>
                  <a:srgbClr val="FFFFFF"/>
                </a:solidFill>
              </a:rPr>
              <a:t>How the organisation makes their money</a:t>
            </a:r>
          </a:p>
        </p:txBody>
      </p:sp>
      <p:cxnSp>
        <p:nvCxnSpPr>
          <p:cNvPr id="13" name="Straight Connector 1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F3A3DCF-330A-4470-B981-E38C81DB3681}"/>
              </a:ext>
            </a:extLst>
          </p:cNvPr>
          <p:cNvSpPr txBox="1"/>
          <p:nvPr/>
        </p:nvSpPr>
        <p:spPr>
          <a:xfrm>
            <a:off x="5155379" y="1065862"/>
            <a:ext cx="5744685" cy="472627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solidFill>
                  <a:srgbClr val="FFFFFF"/>
                </a:solidFill>
              </a:rPr>
              <a:t>As Weston Park are a charity and its own organization, they rely on money from the public to fund them. As well as different departments that they have in the house and park for example the gorgeous acres, the education department which means school children visit frequently</a:t>
            </a:r>
          </a:p>
          <a:p>
            <a:pPr indent="-228600">
              <a:lnSpc>
                <a:spcPct val="90000"/>
              </a:lnSpc>
              <a:spcAft>
                <a:spcPts val="600"/>
              </a:spcAft>
              <a:buFont typeface="Arial" panose="020B0604020202020204" pitchFamily="34" charset="0"/>
              <a:buChar char="•"/>
            </a:pPr>
            <a:r>
              <a:rPr lang="en-US" sz="2000" dirty="0">
                <a:solidFill>
                  <a:srgbClr val="FFFFFF"/>
                </a:solidFill>
              </a:rPr>
              <a:t>   The organization also uses the house and grounds for external events such as weddings, shows like Ibiza Weekend or the Camper Jam where they generate a lot of the income. </a:t>
            </a:r>
          </a:p>
          <a:p>
            <a:pPr indent="-228600">
              <a:lnSpc>
                <a:spcPct val="90000"/>
              </a:lnSpc>
              <a:spcAft>
                <a:spcPts val="600"/>
              </a:spcAft>
              <a:buFont typeface="Arial" panose="020B0604020202020204" pitchFamily="34" charset="0"/>
              <a:buChar char="•"/>
            </a:pPr>
            <a:r>
              <a:rPr lang="en-US" sz="2000" dirty="0">
                <a:solidFill>
                  <a:srgbClr val="FFFFFF"/>
                </a:solidFill>
              </a:rPr>
              <a:t>The house which does guided tours during the week throughout the year apart from during the winter periods is where most of the profit for work on the house comes from. </a:t>
            </a:r>
          </a:p>
        </p:txBody>
      </p:sp>
      <p:sp>
        <p:nvSpPr>
          <p:cNvPr id="7" name="TextBox 6">
            <a:extLst>
              <a:ext uri="{FF2B5EF4-FFF2-40B4-BE49-F238E27FC236}">
                <a16:creationId xmlns:a16="http://schemas.microsoft.com/office/drawing/2014/main" id="{3F9A1F4D-FF2B-4C06-8EE8-88D833DC7EC9}"/>
              </a:ext>
            </a:extLst>
          </p:cNvPr>
          <p:cNvSpPr txBox="1"/>
          <p:nvPr/>
        </p:nvSpPr>
        <p:spPr>
          <a:xfrm>
            <a:off x="1652954" y="808892"/>
            <a:ext cx="2210489" cy="646331"/>
          </a:xfrm>
          <a:prstGeom prst="rect">
            <a:avLst/>
          </a:prstGeom>
          <a:noFill/>
        </p:spPr>
        <p:txBody>
          <a:bodyPr wrap="square" rtlCol="0">
            <a:spAutoFit/>
          </a:bodyPr>
          <a:lstStyle/>
          <a:p>
            <a:r>
              <a:rPr lang="en-GB" dirty="0"/>
              <a:t>Figure Five, Barber, 2019</a:t>
            </a:r>
          </a:p>
        </p:txBody>
      </p:sp>
    </p:spTree>
    <p:extLst>
      <p:ext uri="{BB962C8B-B14F-4D97-AF65-F5344CB8AC3E}">
        <p14:creationId xmlns:p14="http://schemas.microsoft.com/office/powerpoint/2010/main" val="14671571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F5493CFF-E43B-4B10-ACE1-C8A124662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3" y="0"/>
            <a:ext cx="4062127"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BAFC25-D582-4D9D-A20E-1BE4E0819819}"/>
              </a:ext>
            </a:extLst>
          </p:cNvPr>
          <p:cNvSpPr>
            <a:spLocks noGrp="1"/>
          </p:cNvSpPr>
          <p:nvPr>
            <p:ph type="title"/>
          </p:nvPr>
        </p:nvSpPr>
        <p:spPr>
          <a:xfrm>
            <a:off x="8502650" y="421551"/>
            <a:ext cx="3045882" cy="990052"/>
          </a:xfrm>
        </p:spPr>
        <p:txBody>
          <a:bodyPr anchor="b">
            <a:normAutofit/>
          </a:bodyPr>
          <a:lstStyle/>
          <a:p>
            <a:r>
              <a:rPr lang="en-GB">
                <a:solidFill>
                  <a:schemeClr val="bg1"/>
                </a:solidFill>
              </a:rPr>
              <a:t>Bibliography </a:t>
            </a:r>
            <a:endParaRPr lang="en-GB" dirty="0">
              <a:solidFill>
                <a:schemeClr val="bg1"/>
              </a:solidFill>
            </a:endParaRPr>
          </a:p>
        </p:txBody>
      </p:sp>
      <p:sp>
        <p:nvSpPr>
          <p:cNvPr id="3" name="Content Placeholder 2">
            <a:extLst>
              <a:ext uri="{FF2B5EF4-FFF2-40B4-BE49-F238E27FC236}">
                <a16:creationId xmlns:a16="http://schemas.microsoft.com/office/drawing/2014/main" id="{248A1B3C-D1D7-4E1A-94EE-742424CFA638}"/>
              </a:ext>
            </a:extLst>
          </p:cNvPr>
          <p:cNvSpPr>
            <a:spLocks noGrp="1"/>
          </p:cNvSpPr>
          <p:nvPr>
            <p:ph idx="1"/>
          </p:nvPr>
        </p:nvSpPr>
        <p:spPr>
          <a:xfrm>
            <a:off x="8637994" y="1833154"/>
            <a:ext cx="3045883" cy="2831273"/>
          </a:xfrm>
        </p:spPr>
        <p:txBody>
          <a:bodyPr>
            <a:normAutofit fontScale="77500" lnSpcReduction="20000"/>
          </a:bodyPr>
          <a:lstStyle/>
          <a:p>
            <a:r>
              <a:rPr lang="en-GB" sz="1500" dirty="0">
                <a:solidFill>
                  <a:schemeClr val="bg1"/>
                </a:solidFill>
              </a:rPr>
              <a:t>Figure Two: Weston Park website [accessed on 20/06/2019 accessed via  www.westonpark.com]</a:t>
            </a:r>
          </a:p>
          <a:p>
            <a:r>
              <a:rPr lang="en-GB" sz="1500" dirty="0">
                <a:solidFill>
                  <a:schemeClr val="bg1"/>
                </a:solidFill>
              </a:rPr>
              <a:t>Figure One: Enjoy Staffordshire website 2019 [accessed on 20/06/2019 via  www.enjoystaffordshire.com] </a:t>
            </a:r>
          </a:p>
          <a:p>
            <a:r>
              <a:rPr lang="en-GB" sz="1500" dirty="0">
                <a:solidFill>
                  <a:schemeClr val="bg1"/>
                </a:solidFill>
              </a:rPr>
              <a:t>Figure Three: Historic Houses 2019. [Accessed on 20/06/2019 accessed via www.historichouses.org] </a:t>
            </a:r>
          </a:p>
          <a:p>
            <a:r>
              <a:rPr lang="en-GB" sz="1500" dirty="0">
                <a:solidFill>
                  <a:schemeClr val="bg1"/>
                </a:solidFill>
              </a:rPr>
              <a:t>Figure Four: Weston Park 2019 [Accessed on 20/06/2019 accessed via </a:t>
            </a:r>
            <a:r>
              <a:rPr lang="en-GB" sz="1500" dirty="0">
                <a:solidFill>
                  <a:schemeClr val="bg1"/>
                </a:solidFill>
                <a:hlinkClick r:id="rId2"/>
              </a:rPr>
              <a:t>www.westonpark.com</a:t>
            </a:r>
            <a:endParaRPr lang="en-GB" sz="1500" dirty="0">
              <a:solidFill>
                <a:schemeClr val="bg1"/>
              </a:solidFill>
            </a:endParaRPr>
          </a:p>
          <a:p>
            <a:r>
              <a:rPr lang="en-GB" sz="1500" dirty="0">
                <a:solidFill>
                  <a:schemeClr val="bg1"/>
                </a:solidFill>
              </a:rPr>
              <a:t>Figure Six: Entrance Hall,  Weston Park Harriet Barber 2019. </a:t>
            </a:r>
          </a:p>
          <a:p>
            <a:r>
              <a:rPr lang="en-GB" sz="1500" dirty="0">
                <a:solidFill>
                  <a:schemeClr val="bg1"/>
                </a:solidFill>
              </a:rPr>
              <a:t>Figure Five: Saloon Room Two, Weston park, </a:t>
            </a:r>
            <a:r>
              <a:rPr lang="en-GB" sz="1500">
                <a:solidFill>
                  <a:schemeClr val="bg1"/>
                </a:solidFill>
              </a:rPr>
              <a:t>Harriet Barber 2019.  </a:t>
            </a:r>
            <a:endParaRPr lang="en-GB" sz="1500" dirty="0">
              <a:solidFill>
                <a:schemeClr val="bg1"/>
              </a:solidFill>
            </a:endParaRPr>
          </a:p>
          <a:p>
            <a:endParaRPr lang="en-GB" sz="1500" dirty="0">
              <a:solidFill>
                <a:schemeClr val="bg1"/>
              </a:solidFill>
            </a:endParaRPr>
          </a:p>
          <a:p>
            <a:endParaRPr lang="en-GB" sz="1500" dirty="0">
              <a:solidFill>
                <a:schemeClr val="bg1"/>
              </a:solidFill>
            </a:endParaRPr>
          </a:p>
        </p:txBody>
      </p:sp>
      <p:pic>
        <p:nvPicPr>
          <p:cNvPr id="8" name="Picture 7">
            <a:extLst>
              <a:ext uri="{FF2B5EF4-FFF2-40B4-BE49-F238E27FC236}">
                <a16:creationId xmlns:a16="http://schemas.microsoft.com/office/drawing/2014/main" id="{AE833370-EF7E-47B7-8FDD-9218457CF5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468" y="421551"/>
            <a:ext cx="7005403" cy="5254052"/>
          </a:xfrm>
          <a:prstGeom prst="rect">
            <a:avLst/>
          </a:prstGeom>
        </p:spPr>
      </p:pic>
      <p:sp>
        <p:nvSpPr>
          <p:cNvPr id="9" name="TextBox 8">
            <a:extLst>
              <a:ext uri="{FF2B5EF4-FFF2-40B4-BE49-F238E27FC236}">
                <a16:creationId xmlns:a16="http://schemas.microsoft.com/office/drawing/2014/main" id="{00F2EFC8-1445-49F2-8E64-1994278038EB}"/>
              </a:ext>
            </a:extLst>
          </p:cNvPr>
          <p:cNvSpPr txBox="1"/>
          <p:nvPr/>
        </p:nvSpPr>
        <p:spPr>
          <a:xfrm>
            <a:off x="479686" y="5923293"/>
            <a:ext cx="1528996" cy="646331"/>
          </a:xfrm>
          <a:prstGeom prst="rect">
            <a:avLst/>
          </a:prstGeom>
          <a:noFill/>
        </p:spPr>
        <p:txBody>
          <a:bodyPr wrap="square" rtlCol="0">
            <a:spAutoFit/>
          </a:bodyPr>
          <a:lstStyle/>
          <a:p>
            <a:r>
              <a:rPr lang="en-GB" dirty="0"/>
              <a:t>Figure Six, Barber 2019</a:t>
            </a:r>
          </a:p>
        </p:txBody>
      </p:sp>
    </p:spTree>
    <p:extLst>
      <p:ext uri="{BB962C8B-B14F-4D97-AF65-F5344CB8AC3E}">
        <p14:creationId xmlns:p14="http://schemas.microsoft.com/office/powerpoint/2010/main" val="20368636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405</Words>
  <Application>Microsoft Office PowerPoint</Application>
  <PresentationFormat>Widescreen</PresentationFormat>
  <Paragraphs>30</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Heritage Practice  Placement: Weston Park, Shropshire</vt:lpstr>
      <vt:lpstr>Placement activities/duties at Weston Park. </vt:lpstr>
      <vt:lpstr>Follow/Tour guides</vt:lpstr>
      <vt:lpstr>How the organisation makes their money</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Heritage Practice  Placement: Weston Park, Shropshire</dc:title>
  <dc:creator>Harriet Barber (1703736)</dc:creator>
  <cp:lastModifiedBy>Harriet Barber (1703736)</cp:lastModifiedBy>
  <cp:revision>3</cp:revision>
  <dcterms:created xsi:type="dcterms:W3CDTF">2019-07-10T20:17:04Z</dcterms:created>
  <dcterms:modified xsi:type="dcterms:W3CDTF">2019-07-10T20:29:42Z</dcterms:modified>
</cp:coreProperties>
</file>