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74" r:id="rId3"/>
    <p:sldId id="257" r:id="rId4"/>
    <p:sldId id="258" r:id="rId5"/>
    <p:sldId id="259" r:id="rId6"/>
    <p:sldId id="260" r:id="rId7"/>
    <p:sldId id="262" r:id="rId8"/>
    <p:sldId id="261" r:id="rId9"/>
    <p:sldId id="263" r:id="rId10"/>
    <p:sldId id="264" r:id="rId11"/>
    <p:sldId id="265" r:id="rId12"/>
    <p:sldId id="266" r:id="rId13"/>
    <p:sldId id="267" r:id="rId14"/>
    <p:sldId id="268" r:id="rId15"/>
    <p:sldId id="269" r:id="rId16"/>
    <p:sldId id="270" r:id="rId17"/>
    <p:sldId id="271" r:id="rId18"/>
    <p:sldId id="272" r:id="rId19"/>
    <p:sldId id="27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laviu Stefan" userId="9992bea343fe0de3" providerId="LiveId" clId="{80925772-B48E-44C2-9343-DAC7F0ABE1FD}"/>
    <pc:docChg chg="undo custSel addSld modSld">
      <pc:chgData name="Flaviu Stefan" userId="9992bea343fe0de3" providerId="LiveId" clId="{80925772-B48E-44C2-9343-DAC7F0ABE1FD}" dt="2024-07-12T23:28:01.072" v="1128" actId="113"/>
      <pc:docMkLst>
        <pc:docMk/>
      </pc:docMkLst>
      <pc:sldChg chg="new">
        <pc:chgData name="Flaviu Stefan" userId="9992bea343fe0de3" providerId="LiveId" clId="{80925772-B48E-44C2-9343-DAC7F0ABE1FD}" dt="2024-07-12T23:10:37.003" v="0" actId="680"/>
        <pc:sldMkLst>
          <pc:docMk/>
          <pc:sldMk cId="2750897520" sldId="256"/>
        </pc:sldMkLst>
      </pc:sldChg>
      <pc:sldChg chg="modSp new mod">
        <pc:chgData name="Flaviu Stefan" userId="9992bea343fe0de3" providerId="LiveId" clId="{80925772-B48E-44C2-9343-DAC7F0ABE1FD}" dt="2024-07-12T23:28:01.072" v="1128" actId="113"/>
        <pc:sldMkLst>
          <pc:docMk/>
          <pc:sldMk cId="3723878286" sldId="257"/>
        </pc:sldMkLst>
        <pc:spChg chg="mod">
          <ac:chgData name="Flaviu Stefan" userId="9992bea343fe0de3" providerId="LiveId" clId="{80925772-B48E-44C2-9343-DAC7F0ABE1FD}" dt="2024-07-12T23:28:01.072" v="1128" actId="113"/>
          <ac:spMkLst>
            <pc:docMk/>
            <pc:sldMk cId="3723878286" sldId="257"/>
            <ac:spMk id="2" creationId="{EE6C7C63-B66A-FEDE-5080-D0D0385C0FAB}"/>
          </ac:spMkLst>
        </pc:spChg>
        <pc:spChg chg="mod">
          <ac:chgData name="Flaviu Stefan" userId="9992bea343fe0de3" providerId="LiveId" clId="{80925772-B48E-44C2-9343-DAC7F0ABE1FD}" dt="2024-07-12T23:27:49.594" v="1126" actId="113"/>
          <ac:spMkLst>
            <pc:docMk/>
            <pc:sldMk cId="3723878286" sldId="257"/>
            <ac:spMk id="3" creationId="{0AD8CEE6-F783-DB32-C3D9-673E1CFBD691}"/>
          </ac:spMkLst>
        </pc:spChg>
      </pc:sldChg>
      <pc:sldChg chg="modSp new mod">
        <pc:chgData name="Flaviu Stefan" userId="9992bea343fe0de3" providerId="LiveId" clId="{80925772-B48E-44C2-9343-DAC7F0ABE1FD}" dt="2024-07-12T23:27:40.164" v="1122" actId="113"/>
        <pc:sldMkLst>
          <pc:docMk/>
          <pc:sldMk cId="3573288377" sldId="258"/>
        </pc:sldMkLst>
        <pc:spChg chg="mod">
          <ac:chgData name="Flaviu Stefan" userId="9992bea343fe0de3" providerId="LiveId" clId="{80925772-B48E-44C2-9343-DAC7F0ABE1FD}" dt="2024-07-12T23:27:40.164" v="1122" actId="113"/>
          <ac:spMkLst>
            <pc:docMk/>
            <pc:sldMk cId="3573288377" sldId="258"/>
            <ac:spMk id="2" creationId="{3936F548-5130-BAFE-F73F-55FAD96C9617}"/>
          </ac:spMkLst>
        </pc:spChg>
        <pc:spChg chg="mod">
          <ac:chgData name="Flaviu Stefan" userId="9992bea343fe0de3" providerId="LiveId" clId="{80925772-B48E-44C2-9343-DAC7F0ABE1FD}" dt="2024-07-12T23:27:34.777" v="1120" actId="113"/>
          <ac:spMkLst>
            <pc:docMk/>
            <pc:sldMk cId="3573288377" sldId="258"/>
            <ac:spMk id="3" creationId="{95583742-607D-D253-1D69-08E3A5482D7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E87B0D-A1EF-4CC1-87CE-98CD4A717C03}" type="datetimeFigureOut">
              <a:rPr lang="en-GB" smtClean="0"/>
              <a:t>25/07/2024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0FA83E-8BD7-4DC6-A7F8-B7D240FDD7D0}" type="slidenum">
              <a:rPr lang="en-GB" smtClean="0"/>
              <a:t>‹#›</a:t>
            </a:fld>
            <a:endParaRPr lang="en-GB"/>
          </a:p>
        </p:txBody>
      </p:sp>
    </p:spTree>
    <p:extLst>
      <p:ext uri="{BB962C8B-B14F-4D97-AF65-F5344CB8AC3E}">
        <p14:creationId xmlns:p14="http://schemas.microsoft.com/office/powerpoint/2010/main" val="9228925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F0FA83E-8BD7-4DC6-A7F8-B7D240FDD7D0}" type="slidenum">
              <a:rPr lang="en-GB" smtClean="0"/>
              <a:t>1</a:t>
            </a:fld>
            <a:endParaRPr lang="en-GB"/>
          </a:p>
        </p:txBody>
      </p:sp>
    </p:spTree>
    <p:extLst>
      <p:ext uri="{BB962C8B-B14F-4D97-AF65-F5344CB8AC3E}">
        <p14:creationId xmlns:p14="http://schemas.microsoft.com/office/powerpoint/2010/main" val="36301961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7BF19-F34E-D307-462C-87B7F9A997C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AB3B1BD-C35A-0F67-7366-CBEEFD4F57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6C3B8C8-7351-DF3E-13AD-DB97232AEC11}"/>
              </a:ext>
            </a:extLst>
          </p:cNvPr>
          <p:cNvSpPr>
            <a:spLocks noGrp="1"/>
          </p:cNvSpPr>
          <p:nvPr>
            <p:ph type="dt" sz="half" idx="10"/>
          </p:nvPr>
        </p:nvSpPr>
        <p:spPr/>
        <p:txBody>
          <a:bodyPr/>
          <a:lstStyle/>
          <a:p>
            <a:fld id="{61B16422-C1AB-471A-A803-971B6B279CD1}" type="datetimeFigureOut">
              <a:rPr lang="en-GB" smtClean="0"/>
              <a:t>24/07/2024</a:t>
            </a:fld>
            <a:endParaRPr lang="en-GB"/>
          </a:p>
        </p:txBody>
      </p:sp>
      <p:sp>
        <p:nvSpPr>
          <p:cNvPr id="5" name="Footer Placeholder 4">
            <a:extLst>
              <a:ext uri="{FF2B5EF4-FFF2-40B4-BE49-F238E27FC236}">
                <a16:creationId xmlns:a16="http://schemas.microsoft.com/office/drawing/2014/main" id="{803A459C-A131-9CCD-ADE8-D67264C5BE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38AC50-3A27-554B-D6A2-4A7F1D51A4C7}"/>
              </a:ext>
            </a:extLst>
          </p:cNvPr>
          <p:cNvSpPr>
            <a:spLocks noGrp="1"/>
          </p:cNvSpPr>
          <p:nvPr>
            <p:ph type="sldNum" sz="quarter" idx="12"/>
          </p:nvPr>
        </p:nvSpPr>
        <p:spPr/>
        <p:txBody>
          <a:bodyPr/>
          <a:lstStyle/>
          <a:p>
            <a:fld id="{FB625016-AA9B-423F-A2A6-55149CC867C7}" type="slidenum">
              <a:rPr lang="en-GB" smtClean="0"/>
              <a:t>‹#›</a:t>
            </a:fld>
            <a:endParaRPr lang="en-GB"/>
          </a:p>
        </p:txBody>
      </p:sp>
    </p:spTree>
    <p:extLst>
      <p:ext uri="{BB962C8B-B14F-4D97-AF65-F5344CB8AC3E}">
        <p14:creationId xmlns:p14="http://schemas.microsoft.com/office/powerpoint/2010/main" val="355623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9191E-E065-7772-0F88-BBE2387FF7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CBE563-E91D-EC18-BFD7-8010519D50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7C07A8-2730-31F2-386C-41CB27952D98}"/>
              </a:ext>
            </a:extLst>
          </p:cNvPr>
          <p:cNvSpPr>
            <a:spLocks noGrp="1"/>
          </p:cNvSpPr>
          <p:nvPr>
            <p:ph type="dt" sz="half" idx="10"/>
          </p:nvPr>
        </p:nvSpPr>
        <p:spPr/>
        <p:txBody>
          <a:bodyPr/>
          <a:lstStyle/>
          <a:p>
            <a:fld id="{61B16422-C1AB-471A-A803-971B6B279CD1}" type="datetimeFigureOut">
              <a:rPr lang="en-GB" smtClean="0"/>
              <a:t>24/07/2024</a:t>
            </a:fld>
            <a:endParaRPr lang="en-GB"/>
          </a:p>
        </p:txBody>
      </p:sp>
      <p:sp>
        <p:nvSpPr>
          <p:cNvPr id="5" name="Footer Placeholder 4">
            <a:extLst>
              <a:ext uri="{FF2B5EF4-FFF2-40B4-BE49-F238E27FC236}">
                <a16:creationId xmlns:a16="http://schemas.microsoft.com/office/drawing/2014/main" id="{0A36B16F-4FA3-6553-03D5-D6029BD118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097421-FBAC-B040-A4E1-B3549A379D6E}"/>
              </a:ext>
            </a:extLst>
          </p:cNvPr>
          <p:cNvSpPr>
            <a:spLocks noGrp="1"/>
          </p:cNvSpPr>
          <p:nvPr>
            <p:ph type="sldNum" sz="quarter" idx="12"/>
          </p:nvPr>
        </p:nvSpPr>
        <p:spPr/>
        <p:txBody>
          <a:bodyPr/>
          <a:lstStyle/>
          <a:p>
            <a:fld id="{FB625016-AA9B-423F-A2A6-55149CC867C7}" type="slidenum">
              <a:rPr lang="en-GB" smtClean="0"/>
              <a:t>‹#›</a:t>
            </a:fld>
            <a:endParaRPr lang="en-GB"/>
          </a:p>
        </p:txBody>
      </p:sp>
    </p:spTree>
    <p:extLst>
      <p:ext uri="{BB962C8B-B14F-4D97-AF65-F5344CB8AC3E}">
        <p14:creationId xmlns:p14="http://schemas.microsoft.com/office/powerpoint/2010/main" val="3758378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A725C-EC68-D456-1EBD-3912022FE0C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A56753-987D-2A9A-717D-69326B33E58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53C174E-0074-DC8B-927B-3339CD1DC4E6}"/>
              </a:ext>
            </a:extLst>
          </p:cNvPr>
          <p:cNvSpPr>
            <a:spLocks noGrp="1"/>
          </p:cNvSpPr>
          <p:nvPr>
            <p:ph type="dt" sz="half" idx="10"/>
          </p:nvPr>
        </p:nvSpPr>
        <p:spPr/>
        <p:txBody>
          <a:bodyPr/>
          <a:lstStyle/>
          <a:p>
            <a:fld id="{61B16422-C1AB-471A-A803-971B6B279CD1}" type="datetimeFigureOut">
              <a:rPr lang="en-GB" smtClean="0"/>
              <a:t>24/07/2024</a:t>
            </a:fld>
            <a:endParaRPr lang="en-GB"/>
          </a:p>
        </p:txBody>
      </p:sp>
      <p:sp>
        <p:nvSpPr>
          <p:cNvPr id="5" name="Footer Placeholder 4">
            <a:extLst>
              <a:ext uri="{FF2B5EF4-FFF2-40B4-BE49-F238E27FC236}">
                <a16:creationId xmlns:a16="http://schemas.microsoft.com/office/drawing/2014/main" id="{BF9B6B21-4CB2-5207-CDBE-44D36066F7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3994A0-953D-8D14-B6A9-FF37991F272C}"/>
              </a:ext>
            </a:extLst>
          </p:cNvPr>
          <p:cNvSpPr>
            <a:spLocks noGrp="1"/>
          </p:cNvSpPr>
          <p:nvPr>
            <p:ph type="sldNum" sz="quarter" idx="12"/>
          </p:nvPr>
        </p:nvSpPr>
        <p:spPr/>
        <p:txBody>
          <a:bodyPr/>
          <a:lstStyle/>
          <a:p>
            <a:fld id="{FB625016-AA9B-423F-A2A6-55149CC867C7}" type="slidenum">
              <a:rPr lang="en-GB" smtClean="0"/>
              <a:t>‹#›</a:t>
            </a:fld>
            <a:endParaRPr lang="en-GB"/>
          </a:p>
        </p:txBody>
      </p:sp>
    </p:spTree>
    <p:extLst>
      <p:ext uri="{BB962C8B-B14F-4D97-AF65-F5344CB8AC3E}">
        <p14:creationId xmlns:p14="http://schemas.microsoft.com/office/powerpoint/2010/main" val="3810237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ECB86-16E0-B8D0-C70A-6FA8EDC50B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B7D0D82-7DD0-1776-E6EA-3E63C321535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025DDB7-5984-1D16-FD8F-789F1B86C8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AF116BB-B1B3-8798-172E-845631F058CA}"/>
              </a:ext>
            </a:extLst>
          </p:cNvPr>
          <p:cNvSpPr>
            <a:spLocks noGrp="1"/>
          </p:cNvSpPr>
          <p:nvPr>
            <p:ph type="dt" sz="half" idx="10"/>
          </p:nvPr>
        </p:nvSpPr>
        <p:spPr/>
        <p:txBody>
          <a:bodyPr/>
          <a:lstStyle/>
          <a:p>
            <a:fld id="{61B16422-C1AB-471A-A803-971B6B279CD1}" type="datetimeFigureOut">
              <a:rPr lang="en-GB" smtClean="0"/>
              <a:t>24/07/2024</a:t>
            </a:fld>
            <a:endParaRPr lang="en-GB"/>
          </a:p>
        </p:txBody>
      </p:sp>
      <p:sp>
        <p:nvSpPr>
          <p:cNvPr id="6" name="Footer Placeholder 5">
            <a:extLst>
              <a:ext uri="{FF2B5EF4-FFF2-40B4-BE49-F238E27FC236}">
                <a16:creationId xmlns:a16="http://schemas.microsoft.com/office/drawing/2014/main" id="{E97BAC7D-CFD7-C044-B4D5-28F5EB84F9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4F5D12-7700-8F57-BDCE-CE45955C50FD}"/>
              </a:ext>
            </a:extLst>
          </p:cNvPr>
          <p:cNvSpPr>
            <a:spLocks noGrp="1"/>
          </p:cNvSpPr>
          <p:nvPr>
            <p:ph type="sldNum" sz="quarter" idx="12"/>
          </p:nvPr>
        </p:nvSpPr>
        <p:spPr/>
        <p:txBody>
          <a:bodyPr/>
          <a:lstStyle/>
          <a:p>
            <a:fld id="{FB625016-AA9B-423F-A2A6-55149CC867C7}" type="slidenum">
              <a:rPr lang="en-GB" smtClean="0"/>
              <a:t>‹#›</a:t>
            </a:fld>
            <a:endParaRPr lang="en-GB"/>
          </a:p>
        </p:txBody>
      </p:sp>
    </p:spTree>
    <p:extLst>
      <p:ext uri="{BB962C8B-B14F-4D97-AF65-F5344CB8AC3E}">
        <p14:creationId xmlns:p14="http://schemas.microsoft.com/office/powerpoint/2010/main" val="8101023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E8543-FCB5-3AF7-F61F-7CC6268894A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EA44D4-36D1-EB96-85FB-E2BC65473A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B55803-AC04-1670-6059-99EE278D893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C4F241E-8317-BEF7-58A0-AE7B5E8F795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05E24BB-AC72-B96B-AC2F-5CA305AA251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67158B0-E424-FFF3-CF5D-5FD152E0D1CD}"/>
              </a:ext>
            </a:extLst>
          </p:cNvPr>
          <p:cNvSpPr>
            <a:spLocks noGrp="1"/>
          </p:cNvSpPr>
          <p:nvPr>
            <p:ph type="dt" sz="half" idx="10"/>
          </p:nvPr>
        </p:nvSpPr>
        <p:spPr/>
        <p:txBody>
          <a:bodyPr/>
          <a:lstStyle/>
          <a:p>
            <a:fld id="{61B16422-C1AB-471A-A803-971B6B279CD1}" type="datetimeFigureOut">
              <a:rPr lang="en-GB" smtClean="0"/>
              <a:t>24/07/2024</a:t>
            </a:fld>
            <a:endParaRPr lang="en-GB"/>
          </a:p>
        </p:txBody>
      </p:sp>
      <p:sp>
        <p:nvSpPr>
          <p:cNvPr id="8" name="Footer Placeholder 7">
            <a:extLst>
              <a:ext uri="{FF2B5EF4-FFF2-40B4-BE49-F238E27FC236}">
                <a16:creationId xmlns:a16="http://schemas.microsoft.com/office/drawing/2014/main" id="{CE4984FE-3B39-C174-703E-EFCD6C4BD17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E81281B-63BF-9687-4B8F-3EA31E32A2AC}"/>
              </a:ext>
            </a:extLst>
          </p:cNvPr>
          <p:cNvSpPr>
            <a:spLocks noGrp="1"/>
          </p:cNvSpPr>
          <p:nvPr>
            <p:ph type="sldNum" sz="quarter" idx="12"/>
          </p:nvPr>
        </p:nvSpPr>
        <p:spPr/>
        <p:txBody>
          <a:bodyPr/>
          <a:lstStyle/>
          <a:p>
            <a:fld id="{FB625016-AA9B-423F-A2A6-55149CC867C7}" type="slidenum">
              <a:rPr lang="en-GB" smtClean="0"/>
              <a:t>‹#›</a:t>
            </a:fld>
            <a:endParaRPr lang="en-GB"/>
          </a:p>
        </p:txBody>
      </p:sp>
    </p:spTree>
    <p:extLst>
      <p:ext uri="{BB962C8B-B14F-4D97-AF65-F5344CB8AC3E}">
        <p14:creationId xmlns:p14="http://schemas.microsoft.com/office/powerpoint/2010/main" val="3594322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279C0-7499-DB13-F80A-27180799A19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5F55ABF-FE9E-9B91-5F24-856B52C8D701}"/>
              </a:ext>
            </a:extLst>
          </p:cNvPr>
          <p:cNvSpPr>
            <a:spLocks noGrp="1"/>
          </p:cNvSpPr>
          <p:nvPr>
            <p:ph type="dt" sz="half" idx="10"/>
          </p:nvPr>
        </p:nvSpPr>
        <p:spPr/>
        <p:txBody>
          <a:bodyPr/>
          <a:lstStyle/>
          <a:p>
            <a:fld id="{61B16422-C1AB-471A-A803-971B6B279CD1}" type="datetimeFigureOut">
              <a:rPr lang="en-GB" smtClean="0"/>
              <a:t>24/07/2024</a:t>
            </a:fld>
            <a:endParaRPr lang="en-GB"/>
          </a:p>
        </p:txBody>
      </p:sp>
      <p:sp>
        <p:nvSpPr>
          <p:cNvPr id="4" name="Footer Placeholder 3">
            <a:extLst>
              <a:ext uri="{FF2B5EF4-FFF2-40B4-BE49-F238E27FC236}">
                <a16:creationId xmlns:a16="http://schemas.microsoft.com/office/drawing/2014/main" id="{DD007E98-D874-5867-CC78-C332294249D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B040CEC-59A4-F7F6-A408-C922A681C764}"/>
              </a:ext>
            </a:extLst>
          </p:cNvPr>
          <p:cNvSpPr>
            <a:spLocks noGrp="1"/>
          </p:cNvSpPr>
          <p:nvPr>
            <p:ph type="sldNum" sz="quarter" idx="12"/>
          </p:nvPr>
        </p:nvSpPr>
        <p:spPr/>
        <p:txBody>
          <a:bodyPr/>
          <a:lstStyle/>
          <a:p>
            <a:fld id="{FB625016-AA9B-423F-A2A6-55149CC867C7}" type="slidenum">
              <a:rPr lang="en-GB" smtClean="0"/>
              <a:t>‹#›</a:t>
            </a:fld>
            <a:endParaRPr lang="en-GB"/>
          </a:p>
        </p:txBody>
      </p:sp>
    </p:spTree>
    <p:extLst>
      <p:ext uri="{BB962C8B-B14F-4D97-AF65-F5344CB8AC3E}">
        <p14:creationId xmlns:p14="http://schemas.microsoft.com/office/powerpoint/2010/main" val="1375646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000F24B-C9EC-FDA2-20B1-1AB39CC91113}"/>
              </a:ext>
            </a:extLst>
          </p:cNvPr>
          <p:cNvSpPr>
            <a:spLocks noGrp="1"/>
          </p:cNvSpPr>
          <p:nvPr>
            <p:ph type="dt" sz="half" idx="10"/>
          </p:nvPr>
        </p:nvSpPr>
        <p:spPr/>
        <p:txBody>
          <a:bodyPr/>
          <a:lstStyle/>
          <a:p>
            <a:fld id="{61B16422-C1AB-471A-A803-971B6B279CD1}" type="datetimeFigureOut">
              <a:rPr lang="en-GB" smtClean="0"/>
              <a:t>24/07/2024</a:t>
            </a:fld>
            <a:endParaRPr lang="en-GB"/>
          </a:p>
        </p:txBody>
      </p:sp>
      <p:sp>
        <p:nvSpPr>
          <p:cNvPr id="3" name="Footer Placeholder 2">
            <a:extLst>
              <a:ext uri="{FF2B5EF4-FFF2-40B4-BE49-F238E27FC236}">
                <a16:creationId xmlns:a16="http://schemas.microsoft.com/office/drawing/2014/main" id="{6089AD9D-71D5-B150-B1DD-5701D260382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8E574EB-1EB9-1295-423B-325CE40DA5D8}"/>
              </a:ext>
            </a:extLst>
          </p:cNvPr>
          <p:cNvSpPr>
            <a:spLocks noGrp="1"/>
          </p:cNvSpPr>
          <p:nvPr>
            <p:ph type="sldNum" sz="quarter" idx="12"/>
          </p:nvPr>
        </p:nvSpPr>
        <p:spPr/>
        <p:txBody>
          <a:bodyPr/>
          <a:lstStyle/>
          <a:p>
            <a:fld id="{FB625016-AA9B-423F-A2A6-55149CC867C7}" type="slidenum">
              <a:rPr lang="en-GB" smtClean="0"/>
              <a:t>‹#›</a:t>
            </a:fld>
            <a:endParaRPr lang="en-GB"/>
          </a:p>
        </p:txBody>
      </p:sp>
    </p:spTree>
    <p:extLst>
      <p:ext uri="{BB962C8B-B14F-4D97-AF65-F5344CB8AC3E}">
        <p14:creationId xmlns:p14="http://schemas.microsoft.com/office/powerpoint/2010/main" val="922101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145A8-08C6-5018-89AF-75AFD7D2F7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2A476BA-F938-3274-B95A-7DC2CC581E9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15B37B-08C8-F838-553F-212E14A3AD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359B75-207F-AE33-4DFE-14A9DBD451F4}"/>
              </a:ext>
            </a:extLst>
          </p:cNvPr>
          <p:cNvSpPr>
            <a:spLocks noGrp="1"/>
          </p:cNvSpPr>
          <p:nvPr>
            <p:ph type="dt" sz="half" idx="10"/>
          </p:nvPr>
        </p:nvSpPr>
        <p:spPr/>
        <p:txBody>
          <a:bodyPr/>
          <a:lstStyle/>
          <a:p>
            <a:fld id="{61B16422-C1AB-471A-A803-971B6B279CD1}" type="datetimeFigureOut">
              <a:rPr lang="en-GB" smtClean="0"/>
              <a:t>24/07/2024</a:t>
            </a:fld>
            <a:endParaRPr lang="en-GB"/>
          </a:p>
        </p:txBody>
      </p:sp>
      <p:sp>
        <p:nvSpPr>
          <p:cNvPr id="6" name="Footer Placeholder 5">
            <a:extLst>
              <a:ext uri="{FF2B5EF4-FFF2-40B4-BE49-F238E27FC236}">
                <a16:creationId xmlns:a16="http://schemas.microsoft.com/office/drawing/2014/main" id="{3C94E19F-957B-4A20-A290-C9AD137A2A8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4C8FDF-D846-5A03-E883-3A354A37DF91}"/>
              </a:ext>
            </a:extLst>
          </p:cNvPr>
          <p:cNvSpPr>
            <a:spLocks noGrp="1"/>
          </p:cNvSpPr>
          <p:nvPr>
            <p:ph type="sldNum" sz="quarter" idx="12"/>
          </p:nvPr>
        </p:nvSpPr>
        <p:spPr/>
        <p:txBody>
          <a:bodyPr/>
          <a:lstStyle/>
          <a:p>
            <a:fld id="{FB625016-AA9B-423F-A2A6-55149CC867C7}" type="slidenum">
              <a:rPr lang="en-GB" smtClean="0"/>
              <a:t>‹#›</a:t>
            </a:fld>
            <a:endParaRPr lang="en-GB"/>
          </a:p>
        </p:txBody>
      </p:sp>
    </p:spTree>
    <p:extLst>
      <p:ext uri="{BB962C8B-B14F-4D97-AF65-F5344CB8AC3E}">
        <p14:creationId xmlns:p14="http://schemas.microsoft.com/office/powerpoint/2010/main" val="3240812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35FEE-00A8-67C8-0A42-4A2674E66A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A11A1A0-FEE8-FACB-C6C5-E268A3EF995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86CE2C9-915F-2259-25BE-A8D63B6640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274F59-C900-9774-6C39-FDF75B003F7B}"/>
              </a:ext>
            </a:extLst>
          </p:cNvPr>
          <p:cNvSpPr>
            <a:spLocks noGrp="1"/>
          </p:cNvSpPr>
          <p:nvPr>
            <p:ph type="dt" sz="half" idx="10"/>
          </p:nvPr>
        </p:nvSpPr>
        <p:spPr/>
        <p:txBody>
          <a:bodyPr/>
          <a:lstStyle/>
          <a:p>
            <a:fld id="{61B16422-C1AB-471A-A803-971B6B279CD1}" type="datetimeFigureOut">
              <a:rPr lang="en-GB" smtClean="0"/>
              <a:t>24/07/2024</a:t>
            </a:fld>
            <a:endParaRPr lang="en-GB"/>
          </a:p>
        </p:txBody>
      </p:sp>
      <p:sp>
        <p:nvSpPr>
          <p:cNvPr id="6" name="Footer Placeholder 5">
            <a:extLst>
              <a:ext uri="{FF2B5EF4-FFF2-40B4-BE49-F238E27FC236}">
                <a16:creationId xmlns:a16="http://schemas.microsoft.com/office/drawing/2014/main" id="{7EFE91E6-1F7C-0293-F8FE-CC2537FEF8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718338-9195-35D9-03CD-90569B3B7D17}"/>
              </a:ext>
            </a:extLst>
          </p:cNvPr>
          <p:cNvSpPr>
            <a:spLocks noGrp="1"/>
          </p:cNvSpPr>
          <p:nvPr>
            <p:ph type="sldNum" sz="quarter" idx="12"/>
          </p:nvPr>
        </p:nvSpPr>
        <p:spPr/>
        <p:txBody>
          <a:bodyPr/>
          <a:lstStyle/>
          <a:p>
            <a:fld id="{FB625016-AA9B-423F-A2A6-55149CC867C7}" type="slidenum">
              <a:rPr lang="en-GB" smtClean="0"/>
              <a:t>‹#›</a:t>
            </a:fld>
            <a:endParaRPr lang="en-GB"/>
          </a:p>
        </p:txBody>
      </p:sp>
    </p:spTree>
    <p:extLst>
      <p:ext uri="{BB962C8B-B14F-4D97-AF65-F5344CB8AC3E}">
        <p14:creationId xmlns:p14="http://schemas.microsoft.com/office/powerpoint/2010/main" val="1484314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06086-F141-94FF-6B0B-C32E1D75D3C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AF19939-A6AA-548E-20BC-4F553F612CE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9DEA00-A707-317F-48CB-A82D7FD9C1F1}"/>
              </a:ext>
            </a:extLst>
          </p:cNvPr>
          <p:cNvSpPr>
            <a:spLocks noGrp="1"/>
          </p:cNvSpPr>
          <p:nvPr>
            <p:ph type="dt" sz="half" idx="10"/>
          </p:nvPr>
        </p:nvSpPr>
        <p:spPr/>
        <p:txBody>
          <a:bodyPr/>
          <a:lstStyle/>
          <a:p>
            <a:fld id="{61B16422-C1AB-471A-A803-971B6B279CD1}" type="datetimeFigureOut">
              <a:rPr lang="en-GB" smtClean="0"/>
              <a:t>24/07/2024</a:t>
            </a:fld>
            <a:endParaRPr lang="en-GB"/>
          </a:p>
        </p:txBody>
      </p:sp>
      <p:sp>
        <p:nvSpPr>
          <p:cNvPr id="5" name="Footer Placeholder 4">
            <a:extLst>
              <a:ext uri="{FF2B5EF4-FFF2-40B4-BE49-F238E27FC236}">
                <a16:creationId xmlns:a16="http://schemas.microsoft.com/office/drawing/2014/main" id="{AFDAF250-28EF-AB06-1247-9CBD150772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E84F73-8F06-FF85-133D-8A6E41B6EAEF}"/>
              </a:ext>
            </a:extLst>
          </p:cNvPr>
          <p:cNvSpPr>
            <a:spLocks noGrp="1"/>
          </p:cNvSpPr>
          <p:nvPr>
            <p:ph type="sldNum" sz="quarter" idx="12"/>
          </p:nvPr>
        </p:nvSpPr>
        <p:spPr/>
        <p:txBody>
          <a:bodyPr/>
          <a:lstStyle/>
          <a:p>
            <a:fld id="{FB625016-AA9B-423F-A2A6-55149CC867C7}" type="slidenum">
              <a:rPr lang="en-GB" smtClean="0"/>
              <a:t>‹#›</a:t>
            </a:fld>
            <a:endParaRPr lang="en-GB"/>
          </a:p>
        </p:txBody>
      </p:sp>
    </p:spTree>
    <p:extLst>
      <p:ext uri="{BB962C8B-B14F-4D97-AF65-F5344CB8AC3E}">
        <p14:creationId xmlns:p14="http://schemas.microsoft.com/office/powerpoint/2010/main" val="729575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C7273C4-4DC3-D3C8-49F3-61EE0229BAF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2286227-E296-954A-1B0F-C39E7FA8972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FF5116-7525-587E-95A2-B644D97DF151}"/>
              </a:ext>
            </a:extLst>
          </p:cNvPr>
          <p:cNvSpPr>
            <a:spLocks noGrp="1"/>
          </p:cNvSpPr>
          <p:nvPr>
            <p:ph type="dt" sz="half" idx="10"/>
          </p:nvPr>
        </p:nvSpPr>
        <p:spPr/>
        <p:txBody>
          <a:bodyPr/>
          <a:lstStyle/>
          <a:p>
            <a:fld id="{61B16422-C1AB-471A-A803-971B6B279CD1}" type="datetimeFigureOut">
              <a:rPr lang="en-GB" smtClean="0"/>
              <a:t>24/07/2024</a:t>
            </a:fld>
            <a:endParaRPr lang="en-GB"/>
          </a:p>
        </p:txBody>
      </p:sp>
      <p:sp>
        <p:nvSpPr>
          <p:cNvPr id="5" name="Footer Placeholder 4">
            <a:extLst>
              <a:ext uri="{FF2B5EF4-FFF2-40B4-BE49-F238E27FC236}">
                <a16:creationId xmlns:a16="http://schemas.microsoft.com/office/drawing/2014/main" id="{CFE93810-8599-0475-B77A-B8C8F670DD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79FD0B-632D-4DE4-B860-0B4FE8CC8D01}"/>
              </a:ext>
            </a:extLst>
          </p:cNvPr>
          <p:cNvSpPr>
            <a:spLocks noGrp="1"/>
          </p:cNvSpPr>
          <p:nvPr>
            <p:ph type="sldNum" sz="quarter" idx="12"/>
          </p:nvPr>
        </p:nvSpPr>
        <p:spPr/>
        <p:txBody>
          <a:bodyPr/>
          <a:lstStyle/>
          <a:p>
            <a:fld id="{FB625016-AA9B-423F-A2A6-55149CC867C7}" type="slidenum">
              <a:rPr lang="en-GB" smtClean="0"/>
              <a:t>‹#›</a:t>
            </a:fld>
            <a:endParaRPr lang="en-GB"/>
          </a:p>
        </p:txBody>
      </p:sp>
    </p:spTree>
    <p:extLst>
      <p:ext uri="{BB962C8B-B14F-4D97-AF65-F5344CB8AC3E}">
        <p14:creationId xmlns:p14="http://schemas.microsoft.com/office/powerpoint/2010/main" val="1734434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55E618A-471E-CC04-8541-8908AAE2AE3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1341B4-4031-D794-7190-343C82D5EF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642224-181E-E2AC-665D-9DE8F9D0D3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1B16422-C1AB-471A-A803-971B6B279CD1}" type="datetimeFigureOut">
              <a:rPr lang="en-GB" smtClean="0"/>
              <a:t>24/07/2024</a:t>
            </a:fld>
            <a:endParaRPr lang="en-GB"/>
          </a:p>
        </p:txBody>
      </p:sp>
      <p:sp>
        <p:nvSpPr>
          <p:cNvPr id="5" name="Footer Placeholder 4">
            <a:extLst>
              <a:ext uri="{FF2B5EF4-FFF2-40B4-BE49-F238E27FC236}">
                <a16:creationId xmlns:a16="http://schemas.microsoft.com/office/drawing/2014/main" id="{5861905A-FFE4-903B-A7F3-9984E9744F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7FB35B9-2260-6641-8BEE-7D61764D63B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B625016-AA9B-423F-A2A6-55149CC867C7}" type="slidenum">
              <a:rPr lang="en-GB" smtClean="0"/>
              <a:t>‹#›</a:t>
            </a:fld>
            <a:endParaRPr lang="en-GB"/>
          </a:p>
        </p:txBody>
      </p:sp>
    </p:spTree>
    <p:extLst>
      <p:ext uri="{BB962C8B-B14F-4D97-AF65-F5344CB8AC3E}">
        <p14:creationId xmlns:p14="http://schemas.microsoft.com/office/powerpoint/2010/main" val="39329451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3031289-665D-2EFD-55BF-0DC458AB3E5E}"/>
              </a:ext>
            </a:extLst>
          </p:cNvPr>
          <p:cNvSpPr>
            <a:spLocks noGrp="1"/>
          </p:cNvSpPr>
          <p:nvPr>
            <p:ph type="ctrTitle"/>
          </p:nvPr>
        </p:nvSpPr>
        <p:spPr>
          <a:xfrm>
            <a:off x="1045249" y="853176"/>
            <a:ext cx="3956421" cy="2125434"/>
          </a:xfrm>
        </p:spPr>
        <p:txBody>
          <a:bodyPr vert="horz" lIns="91440" tIns="45720" rIns="91440" bIns="45720" rtlCol="0" anchor="b">
            <a:normAutofit/>
          </a:bodyPr>
          <a:lstStyle/>
          <a:p>
            <a:pPr algn="l"/>
            <a:r>
              <a:rPr lang="en-US" sz="4800" b="1" kern="1200" dirty="0">
                <a:solidFill>
                  <a:srgbClr val="FFFFFF"/>
                </a:solidFill>
                <a:latin typeface="+mj-lt"/>
                <a:ea typeface="+mj-ea"/>
                <a:cs typeface="+mj-cs"/>
              </a:rPr>
              <a:t>Management</a:t>
            </a:r>
          </a:p>
        </p:txBody>
      </p:sp>
      <p:sp>
        <p:nvSpPr>
          <p:cNvPr id="22" name="Rectangle 21">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65C83D37-5786-F9D4-306D-521282FA7478}"/>
              </a:ext>
            </a:extLst>
          </p:cNvPr>
          <p:cNvSpPr>
            <a:spLocks noGrp="1"/>
          </p:cNvSpPr>
          <p:nvPr>
            <p:ph type="subTitle" idx="1"/>
          </p:nvPr>
        </p:nvSpPr>
        <p:spPr>
          <a:xfrm>
            <a:off x="1045249" y="3426278"/>
            <a:ext cx="4393278" cy="2125434"/>
          </a:xfrm>
        </p:spPr>
        <p:txBody>
          <a:bodyPr vert="horz" lIns="91440" tIns="45720" rIns="91440" bIns="45720" rtlCol="0" anchor="t">
            <a:noAutofit/>
          </a:bodyPr>
          <a:lstStyle/>
          <a:p>
            <a:pPr algn="l"/>
            <a:r>
              <a:rPr lang="en-US" sz="1800" dirty="0">
                <a:solidFill>
                  <a:srgbClr val="FFFFFF"/>
                </a:solidFill>
              </a:rPr>
              <a:t>Students’ names and IDs:</a:t>
            </a:r>
          </a:p>
          <a:p>
            <a:pPr indent="-228600" algn="l">
              <a:buFont typeface="Arial" panose="020B0604020202020204" pitchFamily="34" charset="0"/>
              <a:buChar char="•"/>
            </a:pPr>
            <a:r>
              <a:rPr lang="en-US" sz="1800" dirty="0">
                <a:solidFill>
                  <a:srgbClr val="FFFFFF"/>
                </a:solidFill>
              </a:rPr>
              <a:t> Flaviu-Ioan-Costin Stefan (2212282)</a:t>
            </a:r>
          </a:p>
          <a:p>
            <a:pPr indent="-228600" algn="l">
              <a:buFont typeface="Arial" panose="020B0604020202020204" pitchFamily="34" charset="0"/>
              <a:buChar char="•"/>
            </a:pPr>
            <a:r>
              <a:rPr lang="en-US" sz="1800" dirty="0">
                <a:solidFill>
                  <a:srgbClr val="FFFFFF"/>
                </a:solidFill>
              </a:rPr>
              <a:t>Valentin Masala (2236548)</a:t>
            </a:r>
          </a:p>
          <a:p>
            <a:pPr indent="-228600" algn="l">
              <a:buFont typeface="Arial" panose="020B0604020202020204" pitchFamily="34" charset="0"/>
              <a:buChar char="•"/>
            </a:pPr>
            <a:r>
              <a:rPr lang="en-US" sz="1800" dirty="0">
                <a:solidFill>
                  <a:srgbClr val="FFFFFF"/>
                </a:solidFill>
              </a:rPr>
              <a:t>Sergiu Constantine Grigorescu (2233162)</a:t>
            </a:r>
          </a:p>
          <a:p>
            <a:pPr indent="-228600" algn="l">
              <a:buFont typeface="Arial" panose="020B0604020202020204" pitchFamily="34" charset="0"/>
              <a:buChar char="•"/>
            </a:pPr>
            <a:r>
              <a:rPr lang="en-US" sz="1800" dirty="0" err="1">
                <a:solidFill>
                  <a:srgbClr val="FFFFFF"/>
                </a:solidFill>
              </a:rPr>
              <a:t>Codrin</a:t>
            </a:r>
            <a:r>
              <a:rPr lang="en-US" sz="1800" dirty="0">
                <a:solidFill>
                  <a:srgbClr val="FFFFFF"/>
                </a:solidFill>
              </a:rPr>
              <a:t> </a:t>
            </a:r>
            <a:r>
              <a:rPr lang="en-US" sz="1800" dirty="0" err="1">
                <a:solidFill>
                  <a:srgbClr val="FFFFFF"/>
                </a:solidFill>
              </a:rPr>
              <a:t>Chirciu</a:t>
            </a:r>
            <a:r>
              <a:rPr lang="en-US" sz="1800" dirty="0">
                <a:solidFill>
                  <a:srgbClr val="FFFFFF"/>
                </a:solidFill>
              </a:rPr>
              <a:t> (2027548)</a:t>
            </a:r>
          </a:p>
          <a:p>
            <a:pPr algn="l"/>
            <a:r>
              <a:rPr lang="en-US" sz="1800" dirty="0">
                <a:solidFill>
                  <a:srgbClr val="FFFFFF"/>
                </a:solidFill>
              </a:rPr>
              <a:t>Lecturer’s name: Dr. Laila </a:t>
            </a:r>
            <a:r>
              <a:rPr lang="en-US" sz="1800" dirty="0" err="1">
                <a:solidFill>
                  <a:srgbClr val="FFFFFF"/>
                </a:solidFill>
              </a:rPr>
              <a:t>Maazouz</a:t>
            </a:r>
            <a:endParaRPr lang="en-US" sz="1800" dirty="0">
              <a:solidFill>
                <a:srgbClr val="FFFFFF"/>
              </a:solidFill>
            </a:endParaRPr>
          </a:p>
          <a:p>
            <a:pPr algn="l"/>
            <a:r>
              <a:rPr lang="en-US" sz="1800" dirty="0">
                <a:solidFill>
                  <a:srgbClr val="FFFFFF"/>
                </a:solidFill>
              </a:rPr>
              <a:t>Module’s name and code: Introduction to Leadership and Management LCBB4008</a:t>
            </a:r>
          </a:p>
        </p:txBody>
      </p:sp>
      <p:sp>
        <p:nvSpPr>
          <p:cNvPr id="24" name="Oval 23">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35C8575-F86B-FFFE-C6A2-2415E4CAC60D}"/>
              </a:ext>
            </a:extLst>
          </p:cNvPr>
          <p:cNvPicPr>
            <a:picLocks noChangeAspect="1"/>
          </p:cNvPicPr>
          <p:nvPr/>
        </p:nvPicPr>
        <p:blipFill>
          <a:blip r:embed="rId3"/>
          <a:stretch>
            <a:fillRect/>
          </a:stretch>
        </p:blipFill>
        <p:spPr>
          <a:xfrm>
            <a:off x="6920559" y="2604430"/>
            <a:ext cx="3737164" cy="1663426"/>
          </a:xfrm>
          <a:prstGeom prst="rect">
            <a:avLst/>
          </a:prstGeom>
        </p:spPr>
      </p:pic>
    </p:spTree>
    <p:extLst>
      <p:ext uri="{BB962C8B-B14F-4D97-AF65-F5344CB8AC3E}">
        <p14:creationId xmlns:p14="http://schemas.microsoft.com/office/powerpoint/2010/main" val="27508975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5BDF78-5CC6-EAAB-C945-7A0432F42661}"/>
              </a:ext>
            </a:extLst>
          </p:cNvPr>
          <p:cNvSpPr>
            <a:spLocks noGrp="1"/>
          </p:cNvSpPr>
          <p:nvPr>
            <p:ph type="title"/>
          </p:nvPr>
        </p:nvSpPr>
        <p:spPr>
          <a:xfrm>
            <a:off x="1371599" y="294538"/>
            <a:ext cx="9895951" cy="1033669"/>
          </a:xfrm>
        </p:spPr>
        <p:txBody>
          <a:bodyPr>
            <a:normAutofit/>
          </a:bodyPr>
          <a:lstStyle/>
          <a:p>
            <a:r>
              <a:rPr lang="en-GB" sz="4000" b="1" u="sng">
                <a:solidFill>
                  <a:srgbClr val="FFFFFF"/>
                </a:solidFill>
              </a:rPr>
              <a:t>Introduction</a:t>
            </a:r>
          </a:p>
        </p:txBody>
      </p:sp>
      <p:sp>
        <p:nvSpPr>
          <p:cNvPr id="3" name="Content Placeholder 2">
            <a:extLst>
              <a:ext uri="{FF2B5EF4-FFF2-40B4-BE49-F238E27FC236}">
                <a16:creationId xmlns:a16="http://schemas.microsoft.com/office/drawing/2014/main" id="{0E15F7BD-9A21-53C0-4323-1A9B57ED4F78}"/>
              </a:ext>
            </a:extLst>
          </p:cNvPr>
          <p:cNvSpPr>
            <a:spLocks noGrp="1"/>
          </p:cNvSpPr>
          <p:nvPr>
            <p:ph idx="1"/>
          </p:nvPr>
        </p:nvSpPr>
        <p:spPr>
          <a:xfrm>
            <a:off x="1371599" y="2318197"/>
            <a:ext cx="9724031" cy="3683358"/>
          </a:xfrm>
        </p:spPr>
        <p:txBody>
          <a:bodyPr anchor="ctr">
            <a:normAutofit/>
          </a:bodyPr>
          <a:lstStyle/>
          <a:p>
            <a:pPr marL="0" indent="0">
              <a:buNone/>
            </a:pPr>
            <a:r>
              <a:rPr lang="en-GB" sz="2000"/>
              <a:t>This presentation is about managerial principles, functions, roles and behaviours. It will contain definitions, as well as examples and strategies for each of the sections.</a:t>
            </a:r>
          </a:p>
        </p:txBody>
      </p:sp>
    </p:spTree>
    <p:extLst>
      <p:ext uri="{BB962C8B-B14F-4D97-AF65-F5344CB8AC3E}">
        <p14:creationId xmlns:p14="http://schemas.microsoft.com/office/powerpoint/2010/main" val="3583926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6C7C63-B66A-FEDE-5080-D0D0385C0FAB}"/>
              </a:ext>
            </a:extLst>
          </p:cNvPr>
          <p:cNvSpPr>
            <a:spLocks noGrp="1"/>
          </p:cNvSpPr>
          <p:nvPr>
            <p:ph type="title"/>
          </p:nvPr>
        </p:nvSpPr>
        <p:spPr>
          <a:xfrm>
            <a:off x="1156851" y="637762"/>
            <a:ext cx="9888496" cy="900131"/>
          </a:xfrm>
        </p:spPr>
        <p:txBody>
          <a:bodyPr anchor="t">
            <a:normAutofit/>
          </a:bodyPr>
          <a:lstStyle/>
          <a:p>
            <a:r>
              <a:rPr lang="en-GB" sz="4000" b="1" u="sng">
                <a:solidFill>
                  <a:schemeClr val="bg1"/>
                </a:solidFill>
              </a:rPr>
              <a:t>Management principles</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Content Placeholder 2">
            <a:extLst>
              <a:ext uri="{FF2B5EF4-FFF2-40B4-BE49-F238E27FC236}">
                <a16:creationId xmlns:a16="http://schemas.microsoft.com/office/drawing/2014/main" id="{0AD8CEE6-F783-DB32-C3D9-673E1CFBD691}"/>
              </a:ext>
            </a:extLst>
          </p:cNvPr>
          <p:cNvSpPr>
            <a:spLocks noGrp="1"/>
          </p:cNvSpPr>
          <p:nvPr>
            <p:ph idx="1"/>
          </p:nvPr>
        </p:nvSpPr>
        <p:spPr>
          <a:xfrm>
            <a:off x="1155548" y="2217343"/>
            <a:ext cx="9880893" cy="3959619"/>
          </a:xfrm>
        </p:spPr>
        <p:txBody>
          <a:bodyPr>
            <a:normAutofit/>
          </a:bodyPr>
          <a:lstStyle/>
          <a:p>
            <a:r>
              <a:rPr lang="en-GB" sz="2200" b="1" u="sng"/>
              <a:t>Customer focus </a:t>
            </a:r>
            <a:r>
              <a:rPr lang="en-GB" sz="2200"/>
              <a:t>(Baporikar, 2019)</a:t>
            </a:r>
          </a:p>
          <a:p>
            <a:pPr marL="0" indent="0">
              <a:buNone/>
            </a:pPr>
            <a:r>
              <a:rPr lang="en-GB" sz="2200"/>
              <a:t>Finding out what the customers want and taking actions in order to satisfy their requests. For example, through experience surveys.</a:t>
            </a:r>
          </a:p>
          <a:p>
            <a:pPr marL="0" indent="0">
              <a:buNone/>
            </a:pPr>
            <a:r>
              <a:rPr lang="en-GB" sz="2200"/>
              <a:t>Example: Tesco’s customer surveys.</a:t>
            </a:r>
          </a:p>
          <a:p>
            <a:pPr marL="0" indent="0">
              <a:buNone/>
            </a:pPr>
            <a:endParaRPr lang="en-GB" sz="2200"/>
          </a:p>
          <a:p>
            <a:r>
              <a:rPr lang="en-GB" sz="2200" b="1" u="sng"/>
              <a:t>Engagement of people </a:t>
            </a:r>
            <a:r>
              <a:rPr lang="en-GB" sz="2200"/>
              <a:t>(Baporikar, 2019)</a:t>
            </a:r>
          </a:p>
          <a:p>
            <a:pPr marL="0" indent="0">
              <a:buNone/>
            </a:pPr>
            <a:r>
              <a:rPr lang="en-GB" sz="2200"/>
              <a:t>Employees taking part to shaping their workplace through their own decisions, this helping to maximise their efficiency.</a:t>
            </a:r>
          </a:p>
          <a:p>
            <a:pPr marL="0" indent="0">
              <a:buNone/>
            </a:pPr>
            <a:r>
              <a:rPr lang="en-GB" sz="2200"/>
              <a:t>Example: Google that finds ways to always include their employees in their decisions and diversify the workplace.</a:t>
            </a:r>
          </a:p>
        </p:txBody>
      </p:sp>
    </p:spTree>
    <p:extLst>
      <p:ext uri="{BB962C8B-B14F-4D97-AF65-F5344CB8AC3E}">
        <p14:creationId xmlns:p14="http://schemas.microsoft.com/office/powerpoint/2010/main" val="3723878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36F548-5130-BAFE-F73F-55FAD96C9617}"/>
              </a:ext>
            </a:extLst>
          </p:cNvPr>
          <p:cNvSpPr>
            <a:spLocks noGrp="1"/>
          </p:cNvSpPr>
          <p:nvPr>
            <p:ph type="title"/>
          </p:nvPr>
        </p:nvSpPr>
        <p:spPr>
          <a:xfrm>
            <a:off x="1156851" y="637762"/>
            <a:ext cx="9888496" cy="900131"/>
          </a:xfrm>
        </p:spPr>
        <p:txBody>
          <a:bodyPr anchor="t">
            <a:normAutofit/>
          </a:bodyPr>
          <a:lstStyle/>
          <a:p>
            <a:r>
              <a:rPr lang="en-GB" sz="4000" b="1" u="sng">
                <a:solidFill>
                  <a:schemeClr val="bg1"/>
                </a:solidFill>
              </a:rPr>
              <a:t>Management principles</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5583742-607D-D253-1D69-08E3A5482D70}"/>
              </a:ext>
            </a:extLst>
          </p:cNvPr>
          <p:cNvSpPr>
            <a:spLocks noGrp="1"/>
          </p:cNvSpPr>
          <p:nvPr>
            <p:ph idx="1"/>
          </p:nvPr>
        </p:nvSpPr>
        <p:spPr>
          <a:xfrm>
            <a:off x="1155548" y="2217343"/>
            <a:ext cx="9880893" cy="3959619"/>
          </a:xfrm>
        </p:spPr>
        <p:txBody>
          <a:bodyPr>
            <a:normAutofit/>
          </a:bodyPr>
          <a:lstStyle/>
          <a:p>
            <a:r>
              <a:rPr lang="en-GB" sz="2200" b="1" u="sng"/>
              <a:t>Evidence-based decision making </a:t>
            </a:r>
            <a:r>
              <a:rPr lang="en-GB" sz="2200"/>
              <a:t>(Baporikar, 2019)</a:t>
            </a:r>
          </a:p>
          <a:p>
            <a:pPr marL="0" indent="0">
              <a:buNone/>
            </a:pPr>
            <a:r>
              <a:rPr lang="en-GB" sz="2200"/>
              <a:t>Taking decisions based on statistics and analysing the issue rather than quick reactions to improve the outcome.</a:t>
            </a:r>
          </a:p>
          <a:p>
            <a:pPr marL="0" indent="0">
              <a:buNone/>
            </a:pPr>
            <a:r>
              <a:rPr lang="en-GB" sz="2200"/>
              <a:t>Example: The risk assessments that are done by Tesla to stay ahead of the competition.</a:t>
            </a:r>
          </a:p>
          <a:p>
            <a:pPr marL="0" indent="0">
              <a:buNone/>
            </a:pPr>
            <a:endParaRPr lang="en-GB" sz="2200"/>
          </a:p>
          <a:p>
            <a:r>
              <a:rPr lang="en-GB" sz="2200" b="1" u="sng"/>
              <a:t>Continual improvement </a:t>
            </a:r>
            <a:r>
              <a:rPr lang="en-GB" sz="2200"/>
              <a:t>(Baporikar, 2019)</a:t>
            </a:r>
          </a:p>
          <a:p>
            <a:pPr marL="0" indent="0">
              <a:buNone/>
            </a:pPr>
            <a:r>
              <a:rPr lang="en-GB" sz="2200"/>
              <a:t>Assessing the weaknesses and the opportunities of a company and coming up with innovative ways of development.</a:t>
            </a:r>
          </a:p>
          <a:p>
            <a:pPr marL="0" indent="0">
              <a:buNone/>
            </a:pPr>
            <a:r>
              <a:rPr lang="en-GB" sz="2200"/>
              <a:t>Example: Samsung’s devices.</a:t>
            </a:r>
          </a:p>
        </p:txBody>
      </p:sp>
    </p:spTree>
    <p:extLst>
      <p:ext uri="{BB962C8B-B14F-4D97-AF65-F5344CB8AC3E}">
        <p14:creationId xmlns:p14="http://schemas.microsoft.com/office/powerpoint/2010/main" val="35732883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DAD8D8-7CB0-37C6-784F-2A0D8FFCD3F3}"/>
              </a:ext>
            </a:extLst>
          </p:cNvPr>
          <p:cNvSpPr>
            <a:spLocks noGrp="1"/>
          </p:cNvSpPr>
          <p:nvPr>
            <p:ph type="title"/>
          </p:nvPr>
        </p:nvSpPr>
        <p:spPr>
          <a:xfrm>
            <a:off x="1136397" y="502020"/>
            <a:ext cx="5323715" cy="1642970"/>
          </a:xfrm>
        </p:spPr>
        <p:txBody>
          <a:bodyPr anchor="b">
            <a:normAutofit/>
          </a:bodyPr>
          <a:lstStyle/>
          <a:p>
            <a:r>
              <a:rPr lang="en-GB" sz="4000" b="1" u="sng"/>
              <a:t>Management function</a:t>
            </a:r>
          </a:p>
        </p:txBody>
      </p:sp>
      <p:sp>
        <p:nvSpPr>
          <p:cNvPr id="3" name="Content Placeholder 2">
            <a:extLst>
              <a:ext uri="{FF2B5EF4-FFF2-40B4-BE49-F238E27FC236}">
                <a16:creationId xmlns:a16="http://schemas.microsoft.com/office/drawing/2014/main" id="{128EE2AE-FBBF-9A29-64C7-10F40B25787B}"/>
              </a:ext>
            </a:extLst>
          </p:cNvPr>
          <p:cNvSpPr>
            <a:spLocks noGrp="1"/>
          </p:cNvSpPr>
          <p:nvPr>
            <p:ph idx="1"/>
          </p:nvPr>
        </p:nvSpPr>
        <p:spPr>
          <a:xfrm>
            <a:off x="1144923" y="2405894"/>
            <a:ext cx="5315189" cy="3535083"/>
          </a:xfrm>
        </p:spPr>
        <p:txBody>
          <a:bodyPr anchor="t">
            <a:normAutofit/>
          </a:bodyPr>
          <a:lstStyle/>
          <a:p>
            <a:pPr marL="0" indent="0">
              <a:buNone/>
            </a:pPr>
            <a:r>
              <a:rPr lang="en-GB" sz="2000"/>
              <a:t>The Four Functions of Management by Fayol covers how managers should use their time. </a:t>
            </a:r>
          </a:p>
          <a:p>
            <a:endParaRPr lang="en-GB" sz="200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A4FDBF00-E88C-7105-2EB2-5079755E7B3E}"/>
              </a:ext>
            </a:extLst>
          </p:cNvPr>
          <p:cNvPicPr>
            <a:picLocks noChangeAspect="1"/>
          </p:cNvPicPr>
          <p:nvPr/>
        </p:nvPicPr>
        <p:blipFill>
          <a:blip r:embed="rId2"/>
          <a:stretch>
            <a:fillRect/>
          </a:stretch>
        </p:blipFill>
        <p:spPr>
          <a:xfrm>
            <a:off x="7075967" y="1802800"/>
            <a:ext cx="4170530" cy="3284292"/>
          </a:xfrm>
          <a:prstGeom prst="rect">
            <a:avLst/>
          </a:prstGeom>
        </p:spPr>
      </p:pic>
    </p:spTree>
    <p:extLst>
      <p:ext uri="{BB962C8B-B14F-4D97-AF65-F5344CB8AC3E}">
        <p14:creationId xmlns:p14="http://schemas.microsoft.com/office/powerpoint/2010/main" val="465505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AE4B4E-B90D-572B-7746-A9EA6A79E3AE}"/>
              </a:ext>
            </a:extLst>
          </p:cNvPr>
          <p:cNvSpPr>
            <a:spLocks noGrp="1"/>
          </p:cNvSpPr>
          <p:nvPr>
            <p:ph type="title"/>
          </p:nvPr>
        </p:nvSpPr>
        <p:spPr>
          <a:xfrm>
            <a:off x="1136397" y="502020"/>
            <a:ext cx="5323715" cy="1642970"/>
          </a:xfrm>
        </p:spPr>
        <p:txBody>
          <a:bodyPr anchor="b">
            <a:normAutofit/>
          </a:bodyPr>
          <a:lstStyle/>
          <a:p>
            <a:r>
              <a:rPr lang="en-GB" sz="4000" b="1" u="sng"/>
              <a:t>Planning</a:t>
            </a:r>
          </a:p>
        </p:txBody>
      </p:sp>
      <p:sp>
        <p:nvSpPr>
          <p:cNvPr id="3" name="Content Placeholder 2">
            <a:extLst>
              <a:ext uri="{FF2B5EF4-FFF2-40B4-BE49-F238E27FC236}">
                <a16:creationId xmlns:a16="http://schemas.microsoft.com/office/drawing/2014/main" id="{558791A5-38A8-3344-F620-3AA098C8B11E}"/>
              </a:ext>
            </a:extLst>
          </p:cNvPr>
          <p:cNvSpPr>
            <a:spLocks noGrp="1"/>
          </p:cNvSpPr>
          <p:nvPr>
            <p:ph idx="1"/>
          </p:nvPr>
        </p:nvSpPr>
        <p:spPr>
          <a:xfrm>
            <a:off x="1144923" y="2405894"/>
            <a:ext cx="5315189" cy="3535083"/>
          </a:xfrm>
        </p:spPr>
        <p:txBody>
          <a:bodyPr anchor="t">
            <a:normAutofit/>
          </a:bodyPr>
          <a:lstStyle/>
          <a:p>
            <a:pPr marL="0" indent="0">
              <a:buNone/>
            </a:pPr>
            <a:r>
              <a:rPr lang="en-GB" sz="1700"/>
              <a:t>Planning involve:</a:t>
            </a:r>
          </a:p>
          <a:p>
            <a:r>
              <a:rPr lang="en-GB" sz="1700"/>
              <a:t>Goals and activities for the project </a:t>
            </a:r>
          </a:p>
          <a:p>
            <a:r>
              <a:rPr lang="en-GB" sz="1700"/>
              <a:t>Setting up plans </a:t>
            </a:r>
          </a:p>
          <a:p>
            <a:r>
              <a:rPr lang="en-GB" sz="1700"/>
              <a:t>Putting together plans to combine and organize work tasks.</a:t>
            </a:r>
          </a:p>
          <a:p>
            <a:r>
              <a:rPr lang="en-GB" sz="1700"/>
              <a:t>Planning gives managers and people who aren't managers direction (Robbins &amp; Coulter, 2020).</a:t>
            </a:r>
          </a:p>
          <a:p>
            <a:pPr marL="0" indent="0">
              <a:buNone/>
            </a:pPr>
            <a:r>
              <a:rPr lang="en-GB" sz="1700"/>
              <a:t>The planning process may include market trends, resource and financial studies, and risk assessments.</a:t>
            </a:r>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2451D734-DC88-42EC-B1D0-B50B517552FB}"/>
              </a:ext>
            </a:extLst>
          </p:cNvPr>
          <p:cNvPicPr>
            <a:picLocks noChangeAspect="1"/>
          </p:cNvPicPr>
          <p:nvPr/>
        </p:nvPicPr>
        <p:blipFill>
          <a:blip r:embed="rId2"/>
          <a:stretch>
            <a:fillRect/>
          </a:stretch>
        </p:blipFill>
        <p:spPr>
          <a:xfrm>
            <a:off x="7075967" y="2126016"/>
            <a:ext cx="4170530" cy="2637861"/>
          </a:xfrm>
          <a:prstGeom prst="rect">
            <a:avLst/>
          </a:prstGeom>
        </p:spPr>
      </p:pic>
    </p:spTree>
    <p:extLst>
      <p:ext uri="{BB962C8B-B14F-4D97-AF65-F5344CB8AC3E}">
        <p14:creationId xmlns:p14="http://schemas.microsoft.com/office/powerpoint/2010/main" val="40881040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A0CABF-17C4-FC84-6A0F-3078AD6CC08D}"/>
              </a:ext>
            </a:extLst>
          </p:cNvPr>
          <p:cNvSpPr>
            <a:spLocks noGrp="1"/>
          </p:cNvSpPr>
          <p:nvPr>
            <p:ph type="title"/>
          </p:nvPr>
        </p:nvSpPr>
        <p:spPr>
          <a:xfrm>
            <a:off x="1136397" y="502020"/>
            <a:ext cx="5323715" cy="1642970"/>
          </a:xfrm>
        </p:spPr>
        <p:txBody>
          <a:bodyPr anchor="b">
            <a:normAutofit/>
          </a:bodyPr>
          <a:lstStyle/>
          <a:p>
            <a:r>
              <a:rPr lang="en-GB" sz="4000" b="1" u="sng"/>
              <a:t>Organizing</a:t>
            </a:r>
            <a:br>
              <a:rPr lang="en-GB" sz="4000" b="1" u="sng"/>
            </a:br>
            <a:r>
              <a:rPr lang="en-GB" sz="4000" b="1" u="sng"/>
              <a:t>   </a:t>
            </a:r>
            <a:r>
              <a:rPr lang="en-GB" sz="4000" b="1" u="sng" dirty="0"/>
              <a:t>People + Resources</a:t>
            </a:r>
            <a:endParaRPr lang="en-GB" sz="4000" b="1" u="sng"/>
          </a:p>
        </p:txBody>
      </p:sp>
      <p:sp>
        <p:nvSpPr>
          <p:cNvPr id="3" name="Content Placeholder 2">
            <a:extLst>
              <a:ext uri="{FF2B5EF4-FFF2-40B4-BE49-F238E27FC236}">
                <a16:creationId xmlns:a16="http://schemas.microsoft.com/office/drawing/2014/main" id="{2CECBB53-CDCA-A3D3-F38A-CE34D5E071F6}"/>
              </a:ext>
            </a:extLst>
          </p:cNvPr>
          <p:cNvSpPr>
            <a:spLocks noGrp="1"/>
          </p:cNvSpPr>
          <p:nvPr>
            <p:ph idx="1"/>
          </p:nvPr>
        </p:nvSpPr>
        <p:spPr>
          <a:xfrm>
            <a:off x="1144923" y="2405894"/>
            <a:ext cx="5315189" cy="3535083"/>
          </a:xfrm>
        </p:spPr>
        <p:txBody>
          <a:bodyPr anchor="t">
            <a:normAutofit/>
          </a:bodyPr>
          <a:lstStyle/>
          <a:p>
            <a:pPr marL="0" indent="0">
              <a:buNone/>
            </a:pPr>
            <a:r>
              <a:rPr lang="en-GB" sz="1700"/>
              <a:t>Organizing is a managerial activity that organizes staff duties and activities to achieve a goal .</a:t>
            </a:r>
          </a:p>
          <a:p>
            <a:endParaRPr lang="en-GB" sz="1700"/>
          </a:p>
          <a:p>
            <a:r>
              <a:rPr lang="en-GB" sz="1700"/>
              <a:t>Communications are a key part of delegating and coordinating work tasks (Cole &amp; Kelly, 2020).</a:t>
            </a:r>
          </a:p>
          <a:p>
            <a:endParaRPr lang="en-GB" sz="1700"/>
          </a:p>
          <a:p>
            <a:r>
              <a:rPr lang="en-GB" sz="1700"/>
              <a:t>  plays a crucial role in helping businesses improve the utilization of their resources efficiently.</a:t>
            </a:r>
          </a:p>
          <a:p>
            <a:r>
              <a:rPr lang="en-GB" sz="1700"/>
              <a:t>Customer Relationship Management (CRM)</a:t>
            </a:r>
          </a:p>
          <a:p>
            <a:endParaRPr lang="en-GB" sz="170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F8A63775-9823-9C8E-8918-5A34AD777C50}"/>
              </a:ext>
            </a:extLst>
          </p:cNvPr>
          <p:cNvPicPr>
            <a:picLocks noChangeAspect="1"/>
          </p:cNvPicPr>
          <p:nvPr/>
        </p:nvPicPr>
        <p:blipFill>
          <a:blip r:embed="rId2"/>
          <a:stretch>
            <a:fillRect/>
          </a:stretch>
        </p:blipFill>
        <p:spPr>
          <a:xfrm>
            <a:off x="7075967" y="2271985"/>
            <a:ext cx="4170530" cy="2345923"/>
          </a:xfrm>
          <a:prstGeom prst="rect">
            <a:avLst/>
          </a:prstGeom>
        </p:spPr>
      </p:pic>
    </p:spTree>
    <p:extLst>
      <p:ext uri="{BB962C8B-B14F-4D97-AF65-F5344CB8AC3E}">
        <p14:creationId xmlns:p14="http://schemas.microsoft.com/office/powerpoint/2010/main" val="11032711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56BE1B-4851-DCEC-2E15-5085760FC293}"/>
              </a:ext>
            </a:extLst>
          </p:cNvPr>
          <p:cNvSpPr>
            <a:spLocks noGrp="1"/>
          </p:cNvSpPr>
          <p:nvPr>
            <p:ph type="title"/>
          </p:nvPr>
        </p:nvSpPr>
        <p:spPr>
          <a:xfrm>
            <a:off x="1156851" y="637762"/>
            <a:ext cx="9888496" cy="900131"/>
          </a:xfrm>
        </p:spPr>
        <p:txBody>
          <a:bodyPr anchor="t">
            <a:normAutofit/>
          </a:bodyPr>
          <a:lstStyle/>
          <a:p>
            <a:r>
              <a:rPr lang="en-GB" sz="4000" b="1" u="sng">
                <a:solidFill>
                  <a:schemeClr val="bg1"/>
                </a:solidFill>
              </a:rPr>
              <a:t>Leading</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DADBAE6-8C8D-D8E7-044B-7D50FDEF1C04}"/>
              </a:ext>
            </a:extLst>
          </p:cNvPr>
          <p:cNvSpPr>
            <a:spLocks noGrp="1"/>
          </p:cNvSpPr>
          <p:nvPr>
            <p:ph idx="1"/>
          </p:nvPr>
        </p:nvSpPr>
        <p:spPr>
          <a:xfrm>
            <a:off x="1155548" y="2217343"/>
            <a:ext cx="9880893" cy="3959619"/>
          </a:xfrm>
        </p:spPr>
        <p:txBody>
          <a:bodyPr>
            <a:normAutofit/>
          </a:bodyPr>
          <a:lstStyle/>
          <a:p>
            <a:pPr marL="0" indent="0">
              <a:buNone/>
            </a:pPr>
            <a:r>
              <a:rPr lang="en-GB" sz="1500"/>
              <a:t>Leading in an organization means directing and guiding people.</a:t>
            </a:r>
          </a:p>
          <a:p>
            <a:pPr marL="0" indent="0">
              <a:buNone/>
            </a:pPr>
            <a:endParaRPr lang="en-GB" sz="1500"/>
          </a:p>
          <a:p>
            <a:pPr marL="0" indent="0">
              <a:buNone/>
            </a:pPr>
            <a:r>
              <a:rPr lang="en-GB" sz="1500"/>
              <a:t>Thibault and Whillans (2018) discovered that appropriate reward power increases employee satisfaction, retention.</a:t>
            </a:r>
          </a:p>
          <a:p>
            <a:pPr marL="0" indent="0">
              <a:buNone/>
            </a:pPr>
            <a:endParaRPr lang="en-GB" sz="1500"/>
          </a:p>
          <a:p>
            <a:pPr marL="0" indent="0">
              <a:buNone/>
            </a:pPr>
            <a:r>
              <a:rPr lang="en-GB" sz="1500"/>
              <a:t>Maximize personnel potential.</a:t>
            </a:r>
          </a:p>
          <a:p>
            <a:pPr marL="0" indent="0">
              <a:buNone/>
            </a:pPr>
            <a:endParaRPr lang="en-GB" sz="1500"/>
          </a:p>
          <a:p>
            <a:pPr marL="0" indent="0">
              <a:buNone/>
            </a:pPr>
            <a:r>
              <a:rPr lang="en-GB" sz="1500"/>
              <a:t>Communication –important tools in leading.</a:t>
            </a:r>
          </a:p>
          <a:p>
            <a:pPr marL="0" indent="0">
              <a:buNone/>
            </a:pPr>
            <a:endParaRPr lang="en-GB" sz="1500"/>
          </a:p>
          <a:p>
            <a:pPr marL="0" indent="0">
              <a:buNone/>
            </a:pPr>
            <a:r>
              <a:rPr lang="en-GB" sz="1500"/>
              <a:t>Motivation- encouraging .</a:t>
            </a:r>
          </a:p>
          <a:p>
            <a:pPr marL="0" indent="0">
              <a:buNone/>
            </a:pPr>
            <a:endParaRPr lang="en-GB" sz="1500"/>
          </a:p>
          <a:p>
            <a:pPr marL="0" indent="0">
              <a:buNone/>
            </a:pPr>
            <a:r>
              <a:rPr lang="en-GB" sz="1500"/>
              <a:t>Role model –example for employees.</a:t>
            </a:r>
          </a:p>
          <a:p>
            <a:pPr marL="0" indent="0">
              <a:buNone/>
            </a:pPr>
            <a:endParaRPr lang="en-GB" sz="1500"/>
          </a:p>
        </p:txBody>
      </p:sp>
    </p:spTree>
    <p:extLst>
      <p:ext uri="{BB962C8B-B14F-4D97-AF65-F5344CB8AC3E}">
        <p14:creationId xmlns:p14="http://schemas.microsoft.com/office/powerpoint/2010/main" val="23078298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FE26F9-50EC-C6C2-D65F-EB94FCD24228}"/>
              </a:ext>
            </a:extLst>
          </p:cNvPr>
          <p:cNvSpPr>
            <a:spLocks noGrp="1"/>
          </p:cNvSpPr>
          <p:nvPr>
            <p:ph type="title"/>
          </p:nvPr>
        </p:nvSpPr>
        <p:spPr>
          <a:xfrm>
            <a:off x="1136397" y="502020"/>
            <a:ext cx="5323715" cy="1642970"/>
          </a:xfrm>
        </p:spPr>
        <p:txBody>
          <a:bodyPr anchor="b">
            <a:normAutofit/>
          </a:bodyPr>
          <a:lstStyle/>
          <a:p>
            <a:r>
              <a:rPr lang="en-GB" sz="4000" b="1" u="sng"/>
              <a:t>Controlling</a:t>
            </a:r>
          </a:p>
        </p:txBody>
      </p:sp>
      <p:sp>
        <p:nvSpPr>
          <p:cNvPr id="3" name="Content Placeholder 2">
            <a:extLst>
              <a:ext uri="{FF2B5EF4-FFF2-40B4-BE49-F238E27FC236}">
                <a16:creationId xmlns:a16="http://schemas.microsoft.com/office/drawing/2014/main" id="{2BC53004-C840-560E-5E1E-7580C3A7691A}"/>
              </a:ext>
            </a:extLst>
          </p:cNvPr>
          <p:cNvSpPr>
            <a:spLocks noGrp="1"/>
          </p:cNvSpPr>
          <p:nvPr>
            <p:ph idx="1"/>
          </p:nvPr>
        </p:nvSpPr>
        <p:spPr>
          <a:xfrm>
            <a:off x="1144923" y="2405894"/>
            <a:ext cx="5315189" cy="3535083"/>
          </a:xfrm>
        </p:spPr>
        <p:txBody>
          <a:bodyPr anchor="t">
            <a:normAutofit/>
          </a:bodyPr>
          <a:lstStyle/>
          <a:p>
            <a:pPr marL="0" indent="0">
              <a:buNone/>
            </a:pPr>
            <a:r>
              <a:rPr lang="en-GB" sz="1300"/>
              <a:t>Controlling is about making sure the organization meets its goals and fixing any issues.</a:t>
            </a:r>
          </a:p>
          <a:p>
            <a:pPr marL="0" indent="0">
              <a:buNone/>
            </a:pPr>
            <a:endParaRPr lang="en-GB" sz="1300"/>
          </a:p>
          <a:p>
            <a:pPr marL="0" indent="0">
              <a:buNone/>
            </a:pPr>
            <a:r>
              <a:rPr lang="en-GB" sz="1300"/>
              <a:t>Controls should be based on results(Drucker, 1974).</a:t>
            </a:r>
          </a:p>
          <a:p>
            <a:r>
              <a:rPr lang="en-GB" sz="1300"/>
              <a:t>checking and giving feedback</a:t>
            </a:r>
          </a:p>
          <a:p>
            <a:r>
              <a:rPr lang="en-GB" sz="1300"/>
              <a:t>tracking, comparing, and adjusting productivity on the job.</a:t>
            </a:r>
          </a:p>
          <a:p>
            <a:r>
              <a:rPr lang="en-GB" sz="1300"/>
              <a:t>helps to identify the problems.</a:t>
            </a:r>
          </a:p>
          <a:p>
            <a:endParaRPr lang="en-GB" sz="1300"/>
          </a:p>
          <a:p>
            <a:r>
              <a:rPr lang="en-GB" sz="1300"/>
              <a:t>fixing things that don't follow standards and goals (Koontz et al., 1980).</a:t>
            </a:r>
          </a:p>
          <a:p>
            <a:endParaRPr lang="en-GB" sz="1300"/>
          </a:p>
          <a:p>
            <a:r>
              <a:rPr lang="en-GB" sz="1300"/>
              <a:t>Decision –Making essential in controlling for corrective action.</a:t>
            </a:r>
          </a:p>
          <a:p>
            <a:endParaRPr lang="en-GB" sz="130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26902C96-5176-E789-D2B9-DE88938A00B9}"/>
              </a:ext>
            </a:extLst>
          </p:cNvPr>
          <p:cNvPicPr>
            <a:picLocks noChangeAspect="1"/>
          </p:cNvPicPr>
          <p:nvPr/>
        </p:nvPicPr>
        <p:blipFill>
          <a:blip r:embed="rId2"/>
          <a:stretch>
            <a:fillRect/>
          </a:stretch>
        </p:blipFill>
        <p:spPr>
          <a:xfrm>
            <a:off x="7075967" y="1651618"/>
            <a:ext cx="4170530" cy="3586656"/>
          </a:xfrm>
          <a:prstGeom prst="rect">
            <a:avLst/>
          </a:prstGeom>
        </p:spPr>
      </p:pic>
    </p:spTree>
    <p:extLst>
      <p:ext uri="{BB962C8B-B14F-4D97-AF65-F5344CB8AC3E}">
        <p14:creationId xmlns:p14="http://schemas.microsoft.com/office/powerpoint/2010/main" val="2878824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B6D1AEA-BC69-5041-C09E-675720836A60}"/>
              </a:ext>
            </a:extLst>
          </p:cNvPr>
          <p:cNvSpPr>
            <a:spLocks noGrp="1"/>
          </p:cNvSpPr>
          <p:nvPr>
            <p:ph idx="1"/>
          </p:nvPr>
        </p:nvSpPr>
        <p:spPr>
          <a:xfrm>
            <a:off x="1144923" y="2405894"/>
            <a:ext cx="5315189" cy="3535083"/>
          </a:xfrm>
        </p:spPr>
        <p:txBody>
          <a:bodyPr anchor="t">
            <a:normAutofit/>
          </a:bodyPr>
          <a:lstStyle/>
          <a:p>
            <a:pPr marL="0" indent="0">
              <a:buNone/>
            </a:pPr>
            <a:r>
              <a:rPr lang="en-GB" sz="2000"/>
              <a:t>Defined things that employees should do and how managers should act (Robbins, S. P., &amp; Coulter, M. 2020). </a:t>
            </a:r>
          </a:p>
          <a:p>
            <a:endParaRPr lang="en-GB" sz="2000"/>
          </a:p>
          <a:p>
            <a:r>
              <a:rPr lang="en-GB" sz="2000"/>
              <a:t>These roles show what managers need to do to run groups and companies.</a:t>
            </a:r>
          </a:p>
          <a:p>
            <a:endParaRPr lang="en-GB" sz="2000"/>
          </a:p>
          <a:p>
            <a:r>
              <a:rPr lang="en-GB" sz="2000"/>
              <a:t>The idea of Henry Mintzberg's "ten manager positions" shows how complicated and changing management work is.</a:t>
            </a:r>
          </a:p>
          <a:p>
            <a:endParaRPr lang="en-GB" sz="200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3B4BCE85-9496-81F7-BD8C-74DB731B385B}"/>
              </a:ext>
            </a:extLst>
          </p:cNvPr>
          <p:cNvPicPr>
            <a:picLocks noChangeAspect="1"/>
          </p:cNvPicPr>
          <p:nvPr/>
        </p:nvPicPr>
        <p:blipFill>
          <a:blip r:embed="rId2"/>
          <a:stretch>
            <a:fillRect/>
          </a:stretch>
        </p:blipFill>
        <p:spPr>
          <a:xfrm>
            <a:off x="7075967" y="2199001"/>
            <a:ext cx="4170530" cy="2491891"/>
          </a:xfrm>
          <a:prstGeom prst="rect">
            <a:avLst/>
          </a:prstGeom>
        </p:spPr>
      </p:pic>
    </p:spTree>
    <p:extLst>
      <p:ext uri="{BB962C8B-B14F-4D97-AF65-F5344CB8AC3E}">
        <p14:creationId xmlns:p14="http://schemas.microsoft.com/office/powerpoint/2010/main" val="7883021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AA93E65-B37A-56BD-3E5E-FA320B9CCC6B}"/>
              </a:ext>
            </a:extLst>
          </p:cNvPr>
          <p:cNvSpPr>
            <a:spLocks noGrp="1"/>
          </p:cNvSpPr>
          <p:nvPr>
            <p:ph idx="1"/>
          </p:nvPr>
        </p:nvSpPr>
        <p:spPr>
          <a:xfrm>
            <a:off x="1144923" y="2405894"/>
            <a:ext cx="5315189" cy="3535083"/>
          </a:xfrm>
        </p:spPr>
        <p:txBody>
          <a:bodyPr anchor="t">
            <a:normAutofit/>
          </a:bodyPr>
          <a:lstStyle/>
          <a:p>
            <a:r>
              <a:rPr lang="en-GB" sz="1700"/>
              <a:t>Interpersonal Roles include things that people have to do when they deal with coworkers and other important people. Figurehead, leader, and liaison are some of the managerial jobs that fall into this group.</a:t>
            </a:r>
          </a:p>
          <a:p>
            <a:r>
              <a:rPr lang="en-GB" sz="1700"/>
              <a:t>The Leader A manager's job is to keep an eye on how their workers are doing.</a:t>
            </a:r>
          </a:p>
          <a:p>
            <a:r>
              <a:rPr lang="en-GB" sz="1700"/>
              <a:t>The leader may set the goals and win the support of employees(Cole, G.A and Kelly, P. Phil(2020). </a:t>
            </a:r>
          </a:p>
          <a:p>
            <a:r>
              <a:rPr lang="en-GB" sz="1700"/>
              <a:t>This position requires advise, training, reviews, and inspiration.</a:t>
            </a:r>
          </a:p>
          <a:p>
            <a:pPr marL="0" indent="0">
              <a:buNone/>
            </a:pPr>
            <a:endParaRPr lang="en-GB" sz="1700"/>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1ECCC972-3DF7-6D22-E67D-02092074D505}"/>
              </a:ext>
            </a:extLst>
          </p:cNvPr>
          <p:cNvPicPr>
            <a:picLocks noChangeAspect="1"/>
          </p:cNvPicPr>
          <p:nvPr/>
        </p:nvPicPr>
        <p:blipFill>
          <a:blip r:embed="rId2"/>
          <a:stretch>
            <a:fillRect/>
          </a:stretch>
        </p:blipFill>
        <p:spPr>
          <a:xfrm>
            <a:off x="7075967" y="1422239"/>
            <a:ext cx="4170530" cy="4045414"/>
          </a:xfrm>
          <a:prstGeom prst="rect">
            <a:avLst/>
          </a:prstGeom>
        </p:spPr>
      </p:pic>
    </p:spTree>
    <p:extLst>
      <p:ext uri="{BB962C8B-B14F-4D97-AF65-F5344CB8AC3E}">
        <p14:creationId xmlns:p14="http://schemas.microsoft.com/office/powerpoint/2010/main" val="386988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D8373F6-4960-60D7-0969-4AAFB1016F8B}"/>
              </a:ext>
            </a:extLst>
          </p:cNvPr>
          <p:cNvSpPr>
            <a:spLocks noGrp="1"/>
          </p:cNvSpPr>
          <p:nvPr>
            <p:ph idx="1"/>
          </p:nvPr>
        </p:nvSpPr>
        <p:spPr>
          <a:xfrm>
            <a:off x="1144923" y="2405894"/>
            <a:ext cx="5315189" cy="3535083"/>
          </a:xfrm>
        </p:spPr>
        <p:txBody>
          <a:bodyPr anchor="t">
            <a:normAutofit/>
          </a:bodyPr>
          <a:lstStyle/>
          <a:p>
            <a:r>
              <a:rPr lang="en-GB" sz="2000"/>
              <a:t>Informational roles: Managers develop, get, or exchange information with lower-level coworkers and employees to achieve goals.. In this group of managerial jobs are monitor, disseminator, and spokesperson.</a:t>
            </a:r>
          </a:p>
          <a:p>
            <a:endParaRPr lang="en-GB" sz="2000"/>
          </a:p>
          <a:p>
            <a:r>
              <a:rPr lang="en-GB" sz="2000"/>
              <a:t>Spokesperson </a:t>
            </a:r>
          </a:p>
          <a:p>
            <a:r>
              <a:rPr lang="en-GB" sz="2000"/>
              <a:t>represent a firm and communicate goals and policies to stakeholders. </a:t>
            </a:r>
          </a:p>
          <a:p>
            <a:endParaRPr lang="en-GB" sz="200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25BCC437-DCEA-3F76-D350-C6C37C2E140C}"/>
              </a:ext>
            </a:extLst>
          </p:cNvPr>
          <p:cNvPicPr>
            <a:picLocks noChangeAspect="1"/>
          </p:cNvPicPr>
          <p:nvPr/>
        </p:nvPicPr>
        <p:blipFill>
          <a:blip r:embed="rId2"/>
          <a:stretch>
            <a:fillRect/>
          </a:stretch>
        </p:blipFill>
        <p:spPr>
          <a:xfrm>
            <a:off x="7367106" y="909081"/>
            <a:ext cx="3588251" cy="5071731"/>
          </a:xfrm>
          <a:prstGeom prst="rect">
            <a:avLst/>
          </a:prstGeom>
        </p:spPr>
      </p:pic>
    </p:spTree>
    <p:extLst>
      <p:ext uri="{BB962C8B-B14F-4D97-AF65-F5344CB8AC3E}">
        <p14:creationId xmlns:p14="http://schemas.microsoft.com/office/powerpoint/2010/main" val="10775679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475823E-4A02-576C-3A4F-139541EBF000}"/>
              </a:ext>
            </a:extLst>
          </p:cNvPr>
          <p:cNvSpPr>
            <a:spLocks noGrp="1"/>
          </p:cNvSpPr>
          <p:nvPr>
            <p:ph idx="1"/>
          </p:nvPr>
        </p:nvSpPr>
        <p:spPr>
          <a:xfrm>
            <a:off x="1144923" y="2405894"/>
            <a:ext cx="5315189" cy="3535083"/>
          </a:xfrm>
        </p:spPr>
        <p:txBody>
          <a:bodyPr anchor="t">
            <a:normAutofit/>
          </a:bodyPr>
          <a:lstStyle/>
          <a:p>
            <a:r>
              <a:rPr lang="en-GB" sz="1300"/>
              <a:t>Decisional roles</a:t>
            </a:r>
          </a:p>
          <a:p>
            <a:endParaRPr lang="en-GB" sz="1300"/>
          </a:p>
          <a:p>
            <a:r>
              <a:rPr lang="en-GB" sz="1300"/>
              <a:t>Managers need to use the data they collect to make decisions about business and strategy. Job titles in this group of management positions include entrepreneur, disturbance handler, resource allocator, and negotiator(Robbins, S. P., &amp; Coulter, M. 2020). </a:t>
            </a:r>
          </a:p>
          <a:p>
            <a:endParaRPr lang="en-GB" sz="1300"/>
          </a:p>
          <a:p>
            <a:r>
              <a:rPr lang="en-GB" sz="1300"/>
              <a:t> </a:t>
            </a:r>
          </a:p>
          <a:p>
            <a:r>
              <a:rPr lang="en-GB" sz="1300"/>
              <a:t>Negotiator</a:t>
            </a:r>
          </a:p>
          <a:p>
            <a:endParaRPr lang="en-GB" sz="1300"/>
          </a:p>
          <a:p>
            <a:r>
              <a:rPr lang="en-GB" sz="1300"/>
              <a:t>Some mediators lead talks, while others take part in them. At these meetings, which might include outside groups, you will speak for the best interests of your company.</a:t>
            </a:r>
          </a:p>
          <a:p>
            <a:endParaRPr lang="en-GB" sz="130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DA2F6BA2-3876-D231-671B-C6057363C722}"/>
              </a:ext>
            </a:extLst>
          </p:cNvPr>
          <p:cNvPicPr>
            <a:picLocks noChangeAspect="1"/>
          </p:cNvPicPr>
          <p:nvPr/>
        </p:nvPicPr>
        <p:blipFill>
          <a:blip r:embed="rId2"/>
          <a:stretch>
            <a:fillRect/>
          </a:stretch>
        </p:blipFill>
        <p:spPr>
          <a:xfrm>
            <a:off x="7100841" y="909081"/>
            <a:ext cx="4120782" cy="5071731"/>
          </a:xfrm>
          <a:prstGeom prst="rect">
            <a:avLst/>
          </a:prstGeom>
        </p:spPr>
      </p:pic>
    </p:spTree>
    <p:extLst>
      <p:ext uri="{BB962C8B-B14F-4D97-AF65-F5344CB8AC3E}">
        <p14:creationId xmlns:p14="http://schemas.microsoft.com/office/powerpoint/2010/main" val="13615357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A38337-4A5D-69FA-1148-C8597D24E47C}"/>
              </a:ext>
            </a:extLst>
          </p:cNvPr>
          <p:cNvSpPr>
            <a:spLocks noGrp="1"/>
          </p:cNvSpPr>
          <p:nvPr>
            <p:ph type="title"/>
          </p:nvPr>
        </p:nvSpPr>
        <p:spPr>
          <a:xfrm>
            <a:off x="1156851" y="637762"/>
            <a:ext cx="9888496" cy="900131"/>
          </a:xfrm>
        </p:spPr>
        <p:txBody>
          <a:bodyPr anchor="t">
            <a:normAutofit/>
          </a:bodyPr>
          <a:lstStyle/>
          <a:p>
            <a:r>
              <a:rPr lang="en-GB" sz="2800" b="1" u="sng">
                <a:solidFill>
                  <a:schemeClr val="bg1"/>
                </a:solidFill>
              </a:rPr>
              <a:t>Managerial behaviours</a:t>
            </a:r>
            <a:br>
              <a:rPr lang="en-GB" sz="2800" b="1" u="sng">
                <a:solidFill>
                  <a:schemeClr val="bg1"/>
                </a:solidFill>
              </a:rPr>
            </a:br>
            <a:endParaRPr lang="en-GB" sz="2800" b="1" u="sng">
              <a:solidFill>
                <a:schemeClr val="bg1"/>
              </a:solidFill>
            </a:endParaRP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20E4A68-5560-AD6D-7775-F8007D53152B}"/>
              </a:ext>
            </a:extLst>
          </p:cNvPr>
          <p:cNvSpPr>
            <a:spLocks noGrp="1"/>
          </p:cNvSpPr>
          <p:nvPr>
            <p:ph idx="1"/>
          </p:nvPr>
        </p:nvSpPr>
        <p:spPr>
          <a:xfrm>
            <a:off x="1155548" y="2217343"/>
            <a:ext cx="9880893" cy="3959619"/>
          </a:xfrm>
        </p:spPr>
        <p:txBody>
          <a:bodyPr>
            <a:normAutofit/>
          </a:bodyPr>
          <a:lstStyle/>
          <a:p>
            <a:r>
              <a:rPr lang="en-GB" sz="2400"/>
              <a:t>Managerial Behaviour: </a:t>
            </a:r>
          </a:p>
          <a:p>
            <a:pPr marL="0" indent="0">
              <a:buNone/>
            </a:pPr>
            <a:r>
              <a:rPr lang="en-GB" sz="2400"/>
              <a:t>The actions and attitudes of managers in guiding, supporting, and overseeing employees to achieve organizational goals. This includes decision-making, communication, leadership styles, and methods for motivating and developing staff. According to Smith (2020), “Managerial behaviour significantly influences the productivity and morale of employees, making it a critical aspect of organizational success.”</a:t>
            </a:r>
          </a:p>
          <a:p>
            <a:endParaRPr lang="en-GB" sz="2400"/>
          </a:p>
        </p:txBody>
      </p:sp>
    </p:spTree>
    <p:extLst>
      <p:ext uri="{BB962C8B-B14F-4D97-AF65-F5344CB8AC3E}">
        <p14:creationId xmlns:p14="http://schemas.microsoft.com/office/powerpoint/2010/main" val="2073877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A03C239-098E-5A1C-9F92-54A9E459C72F}"/>
              </a:ext>
            </a:extLst>
          </p:cNvPr>
          <p:cNvSpPr>
            <a:spLocks noGrp="1"/>
          </p:cNvSpPr>
          <p:nvPr>
            <p:ph type="title"/>
          </p:nvPr>
        </p:nvSpPr>
        <p:spPr>
          <a:xfrm>
            <a:off x="1371597" y="348865"/>
            <a:ext cx="10044023" cy="877729"/>
          </a:xfrm>
        </p:spPr>
        <p:txBody>
          <a:bodyPr anchor="ctr">
            <a:normAutofit/>
          </a:bodyPr>
          <a:lstStyle/>
          <a:p>
            <a:r>
              <a:rPr lang="en-GB" sz="4000" b="1" u="sng">
                <a:solidFill>
                  <a:srgbClr val="FFFFFF"/>
                </a:solidFill>
              </a:rPr>
              <a:t>Key Managerial Behaviours</a:t>
            </a:r>
          </a:p>
        </p:txBody>
      </p:sp>
      <p:graphicFrame>
        <p:nvGraphicFramePr>
          <p:cNvPr id="23" name="Content Placeholder 3">
            <a:extLst>
              <a:ext uri="{FF2B5EF4-FFF2-40B4-BE49-F238E27FC236}">
                <a16:creationId xmlns:a16="http://schemas.microsoft.com/office/drawing/2014/main" id="{D9299DE1-04EB-1ED8-AA75-BA1C92C81E30}"/>
              </a:ext>
            </a:extLst>
          </p:cNvPr>
          <p:cNvGraphicFramePr>
            <a:graphicFrameLocks noGrp="1"/>
          </p:cNvGraphicFramePr>
          <p:nvPr>
            <p:ph idx="1"/>
            <p:extLst>
              <p:ext uri="{D42A27DB-BD31-4B8C-83A1-F6EECF244321}">
                <p14:modId xmlns:p14="http://schemas.microsoft.com/office/powerpoint/2010/main" val="2335418575"/>
              </p:ext>
            </p:extLst>
          </p:nvPr>
        </p:nvGraphicFramePr>
        <p:xfrm>
          <a:off x="644056" y="2221376"/>
          <a:ext cx="10927830" cy="3988294"/>
        </p:xfrm>
        <a:graphic>
          <a:graphicData uri="http://schemas.openxmlformats.org/drawingml/2006/table">
            <a:tbl>
              <a:tblPr firstRow="1" bandRow="1">
                <a:tableStyleId>{5940675A-B579-460E-94D1-54222C63F5DA}</a:tableStyleId>
              </a:tblPr>
              <a:tblGrid>
                <a:gridCol w="1660489">
                  <a:extLst>
                    <a:ext uri="{9D8B030D-6E8A-4147-A177-3AD203B41FA5}">
                      <a16:colId xmlns:a16="http://schemas.microsoft.com/office/drawing/2014/main" val="1334830743"/>
                    </a:ext>
                  </a:extLst>
                </a:gridCol>
                <a:gridCol w="4685100">
                  <a:extLst>
                    <a:ext uri="{9D8B030D-6E8A-4147-A177-3AD203B41FA5}">
                      <a16:colId xmlns:a16="http://schemas.microsoft.com/office/drawing/2014/main" val="1511550869"/>
                    </a:ext>
                  </a:extLst>
                </a:gridCol>
                <a:gridCol w="4582241">
                  <a:extLst>
                    <a:ext uri="{9D8B030D-6E8A-4147-A177-3AD203B41FA5}">
                      <a16:colId xmlns:a16="http://schemas.microsoft.com/office/drawing/2014/main" val="2755146161"/>
                    </a:ext>
                  </a:extLst>
                </a:gridCol>
              </a:tblGrid>
              <a:tr h="326324">
                <a:tc>
                  <a:txBody>
                    <a:bodyPr/>
                    <a:lstStyle/>
                    <a:p>
                      <a:endParaRPr lang="en-GB" sz="1500"/>
                    </a:p>
                  </a:txBody>
                  <a:tcPr marL="74164" marR="74164" marT="37082" marB="37082"/>
                </a:tc>
                <a:tc>
                  <a:txBody>
                    <a:bodyPr/>
                    <a:lstStyle/>
                    <a:p>
                      <a:pPr algn="ctr"/>
                      <a:r>
                        <a:rPr lang="en-GB" sz="1500"/>
                        <a:t>SUPPORTING EMPLOYEE GROWTH</a:t>
                      </a:r>
                    </a:p>
                  </a:txBody>
                  <a:tcPr marL="74164" marR="74164" marT="37082" marB="37082"/>
                </a:tc>
                <a:tc>
                  <a:txBody>
                    <a:bodyPr/>
                    <a:lstStyle/>
                    <a:p>
                      <a:pPr algn="ctr"/>
                      <a:r>
                        <a:rPr lang="en-GB" sz="1500"/>
                        <a:t>FAIR TREATMENT IN THE WORKPLACE</a:t>
                      </a:r>
                    </a:p>
                  </a:txBody>
                  <a:tcPr marL="74164" marR="74164" marT="37082" marB="37082"/>
                </a:tc>
                <a:extLst>
                  <a:ext uri="{0D108BD9-81ED-4DB2-BD59-A6C34878D82A}">
                    <a16:rowId xmlns:a16="http://schemas.microsoft.com/office/drawing/2014/main" val="2012663043"/>
                  </a:ext>
                </a:extLst>
              </a:tr>
              <a:tr h="993803">
                <a:tc>
                  <a:txBody>
                    <a:bodyPr/>
                    <a:lstStyle/>
                    <a:p>
                      <a:pPr algn="ctr"/>
                      <a:r>
                        <a:rPr lang="en-GB" sz="1500"/>
                        <a:t>DEFINTION</a:t>
                      </a:r>
                    </a:p>
                  </a:txBody>
                  <a:tcPr marL="74164" marR="74164" marT="37082" marB="37082"/>
                </a:tc>
                <a:tc>
                  <a:txBody>
                    <a:bodyPr/>
                    <a:lstStyle/>
                    <a:p>
                      <a:r>
                        <a:rPr lang="en-GB" sz="1500"/>
                        <a:t>Actively helping employees to advance in their careers and develop their skills.</a:t>
                      </a:r>
                    </a:p>
                    <a:p>
                      <a:endParaRPr lang="en-GB" sz="1500"/>
                    </a:p>
                    <a:p>
                      <a:endParaRPr lang="en-GB" sz="1500"/>
                    </a:p>
                  </a:txBody>
                  <a:tcPr marL="74164" marR="74164" marT="37082" marB="37082"/>
                </a:tc>
                <a:tc>
                  <a:txBody>
                    <a:bodyPr/>
                    <a:lstStyle/>
                    <a:p>
                      <a:r>
                        <a:rPr lang="en-GB" sz="1500"/>
                        <a:t>Ensuring that employees are treated with respect and equity</a:t>
                      </a:r>
                    </a:p>
                  </a:txBody>
                  <a:tcPr marL="74164" marR="74164" marT="37082" marB="37082"/>
                </a:tc>
                <a:extLst>
                  <a:ext uri="{0D108BD9-81ED-4DB2-BD59-A6C34878D82A}">
                    <a16:rowId xmlns:a16="http://schemas.microsoft.com/office/drawing/2014/main" val="4114416409"/>
                  </a:ext>
                </a:extLst>
              </a:tr>
              <a:tr h="1661283">
                <a:tc>
                  <a:txBody>
                    <a:bodyPr/>
                    <a:lstStyle/>
                    <a:p>
                      <a:pPr algn="ctr"/>
                      <a:r>
                        <a:rPr lang="en-GB" sz="1500"/>
                        <a:t>STRATEGIES</a:t>
                      </a:r>
                    </a:p>
                  </a:txBody>
                  <a:tcPr marL="74164" marR="74164" marT="37082" marB="37082"/>
                </a:tc>
                <a:tc>
                  <a:txBody>
                    <a:bodyPr/>
                    <a:lstStyle/>
                    <a:p>
                      <a:r>
                        <a:rPr lang="en-GB" sz="1500"/>
                        <a:t>Providing regular feedback and performance reviews (Smith, 2020).</a:t>
                      </a:r>
                    </a:p>
                    <a:p>
                      <a:r>
                        <a:rPr lang="en-GB" sz="1500"/>
                        <a:t>  - Offering training and development programs (Johnson &amp; Lee, 2019).</a:t>
                      </a:r>
                    </a:p>
                    <a:p>
                      <a:r>
                        <a:rPr lang="en-GB" sz="1500"/>
                        <a:t>  - Mentoring and coaching employees (Brown, 2021).</a:t>
                      </a:r>
                    </a:p>
                    <a:p>
                      <a:endParaRPr lang="en-GB" sz="1500"/>
                    </a:p>
                  </a:txBody>
                  <a:tcPr marL="74164" marR="74164" marT="37082" marB="37082"/>
                </a:tc>
                <a:tc>
                  <a:txBody>
                    <a:bodyPr/>
                    <a:lstStyle/>
                    <a:p>
                      <a:r>
                        <a:rPr lang="en-GB" sz="1500"/>
                        <a:t>Implementing clear and consistent policies (Davis, 2018).</a:t>
                      </a:r>
                    </a:p>
                    <a:p>
                      <a:r>
                        <a:rPr lang="en-GB" sz="1500"/>
                        <a:t>  - Promoting a culture of inclusivity and diversity (Taylor, 2022).</a:t>
                      </a:r>
                    </a:p>
                    <a:p>
                      <a:r>
                        <a:rPr lang="en-GB" sz="1500"/>
                        <a:t>  - Addressing grievances and conflicts impartially (Garcia, 2020).</a:t>
                      </a:r>
                    </a:p>
                    <a:p>
                      <a:endParaRPr lang="en-GB" sz="1500"/>
                    </a:p>
                  </a:txBody>
                  <a:tcPr marL="74164" marR="74164" marT="37082" marB="37082"/>
                </a:tc>
                <a:extLst>
                  <a:ext uri="{0D108BD9-81ED-4DB2-BD59-A6C34878D82A}">
                    <a16:rowId xmlns:a16="http://schemas.microsoft.com/office/drawing/2014/main" val="419083166"/>
                  </a:ext>
                </a:extLst>
              </a:tr>
              <a:tr h="993803">
                <a:tc>
                  <a:txBody>
                    <a:bodyPr/>
                    <a:lstStyle/>
                    <a:p>
                      <a:pPr algn="ctr"/>
                      <a:r>
                        <a:rPr lang="en-GB" sz="1500"/>
                        <a:t>EXAMPLE</a:t>
                      </a:r>
                    </a:p>
                  </a:txBody>
                  <a:tcPr marL="74164" marR="74164" marT="37082" marB="37082"/>
                </a:tc>
                <a:tc>
                  <a:txBody>
                    <a:bodyPr/>
                    <a:lstStyle/>
                    <a:p>
                      <a:r>
                        <a:rPr lang="en-GB" sz="1500"/>
                        <a:t>A manager who regularly checks in with team members to understand their career goals and provides opportunities for growth demonstrates supportive behaviour (Smith, 2020).</a:t>
                      </a:r>
                    </a:p>
                  </a:txBody>
                  <a:tcPr marL="74164" marR="74164" marT="37082" marB="37082"/>
                </a:tc>
                <a:tc>
                  <a:txBody>
                    <a:bodyPr/>
                    <a:lstStyle/>
                    <a:p>
                      <a:r>
                        <a:rPr lang="en-GB" sz="1500"/>
                        <a:t>A manager who applies company policies consistently and addresses employee grievances fairly fosters a positive workplace environment (Taylor, 2022).</a:t>
                      </a:r>
                    </a:p>
                  </a:txBody>
                  <a:tcPr marL="74164" marR="74164" marT="37082" marB="37082"/>
                </a:tc>
                <a:extLst>
                  <a:ext uri="{0D108BD9-81ED-4DB2-BD59-A6C34878D82A}">
                    <a16:rowId xmlns:a16="http://schemas.microsoft.com/office/drawing/2014/main" val="1384583126"/>
                  </a:ext>
                </a:extLst>
              </a:tr>
            </a:tbl>
          </a:graphicData>
        </a:graphic>
      </p:graphicFrame>
    </p:spTree>
    <p:extLst>
      <p:ext uri="{BB962C8B-B14F-4D97-AF65-F5344CB8AC3E}">
        <p14:creationId xmlns:p14="http://schemas.microsoft.com/office/powerpoint/2010/main" val="12194652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9599964-BC51-AABE-30EB-396D18C7B443}"/>
              </a:ext>
            </a:extLst>
          </p:cNvPr>
          <p:cNvSpPr>
            <a:spLocks noGrp="1"/>
          </p:cNvSpPr>
          <p:nvPr>
            <p:ph type="title"/>
          </p:nvPr>
        </p:nvSpPr>
        <p:spPr>
          <a:xfrm>
            <a:off x="826396" y="586855"/>
            <a:ext cx="4230100" cy="3387497"/>
          </a:xfrm>
        </p:spPr>
        <p:txBody>
          <a:bodyPr anchor="b">
            <a:normAutofit/>
          </a:bodyPr>
          <a:lstStyle/>
          <a:p>
            <a:pPr algn="r"/>
            <a:r>
              <a:rPr lang="en-GB" sz="4000" b="1" u="sng">
                <a:solidFill>
                  <a:srgbClr val="FFFFFF"/>
                </a:solidFill>
              </a:rPr>
              <a:t>Conclusion</a:t>
            </a:r>
          </a:p>
        </p:txBody>
      </p:sp>
      <p:sp>
        <p:nvSpPr>
          <p:cNvPr id="3" name="Content Placeholder 2">
            <a:extLst>
              <a:ext uri="{FF2B5EF4-FFF2-40B4-BE49-F238E27FC236}">
                <a16:creationId xmlns:a16="http://schemas.microsoft.com/office/drawing/2014/main" id="{882E9D6C-21AB-8BD7-4A3C-55CE8ABA52C3}"/>
              </a:ext>
            </a:extLst>
          </p:cNvPr>
          <p:cNvSpPr>
            <a:spLocks noGrp="1"/>
          </p:cNvSpPr>
          <p:nvPr>
            <p:ph idx="1"/>
          </p:nvPr>
        </p:nvSpPr>
        <p:spPr>
          <a:xfrm>
            <a:off x="6503158" y="649480"/>
            <a:ext cx="4862447" cy="5546047"/>
          </a:xfrm>
        </p:spPr>
        <p:txBody>
          <a:bodyPr anchor="ctr">
            <a:normAutofit/>
          </a:bodyPr>
          <a:lstStyle/>
          <a:p>
            <a:pPr marL="0" indent="0">
              <a:buNone/>
            </a:pPr>
            <a:r>
              <a:rPr lang="en-GB" sz="2000"/>
              <a:t>Overall, management is essential for managers to lead their team effectively, achieve organisational objectives, and grow professionally.</a:t>
            </a:r>
          </a:p>
        </p:txBody>
      </p:sp>
    </p:spTree>
    <p:extLst>
      <p:ext uri="{BB962C8B-B14F-4D97-AF65-F5344CB8AC3E}">
        <p14:creationId xmlns:p14="http://schemas.microsoft.com/office/powerpoint/2010/main" val="11508668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FA77C71-8F92-0A46-8067-19AD2F0ECABB}"/>
              </a:ext>
            </a:extLst>
          </p:cNvPr>
          <p:cNvSpPr>
            <a:spLocks noGrp="1"/>
          </p:cNvSpPr>
          <p:nvPr>
            <p:ph type="title"/>
          </p:nvPr>
        </p:nvSpPr>
        <p:spPr>
          <a:xfrm>
            <a:off x="826396" y="586855"/>
            <a:ext cx="4230100" cy="3387497"/>
          </a:xfrm>
        </p:spPr>
        <p:txBody>
          <a:bodyPr anchor="b">
            <a:normAutofit/>
          </a:bodyPr>
          <a:lstStyle/>
          <a:p>
            <a:pPr algn="r"/>
            <a:r>
              <a:rPr lang="en-GB" sz="4000" b="1" u="sng">
                <a:solidFill>
                  <a:srgbClr val="FFFFFF"/>
                </a:solidFill>
              </a:rPr>
              <a:t>References</a:t>
            </a:r>
          </a:p>
        </p:txBody>
      </p:sp>
      <p:sp>
        <p:nvSpPr>
          <p:cNvPr id="3" name="Content Placeholder 2">
            <a:extLst>
              <a:ext uri="{FF2B5EF4-FFF2-40B4-BE49-F238E27FC236}">
                <a16:creationId xmlns:a16="http://schemas.microsoft.com/office/drawing/2014/main" id="{8728D227-727B-863A-2C63-9DD0B075674A}"/>
              </a:ext>
            </a:extLst>
          </p:cNvPr>
          <p:cNvSpPr>
            <a:spLocks noGrp="1"/>
          </p:cNvSpPr>
          <p:nvPr>
            <p:ph idx="1"/>
          </p:nvPr>
        </p:nvSpPr>
        <p:spPr>
          <a:xfrm>
            <a:off x="6503158" y="649480"/>
            <a:ext cx="4862447" cy="5546047"/>
          </a:xfrm>
        </p:spPr>
        <p:txBody>
          <a:bodyPr anchor="ctr">
            <a:normAutofit/>
          </a:bodyPr>
          <a:lstStyle/>
          <a:p>
            <a:r>
              <a:rPr lang="en-GB" sz="1700"/>
              <a:t> Baporikar, N. (2019) Quality management principles and policies in higher education. Edited by N. Baporikar and M. Sony. Hershey, Pennsylvania: IGI Global. Available at: https://doi.org/10.4018/978-1-7998-1017-9.</a:t>
            </a:r>
          </a:p>
          <a:p>
            <a:r>
              <a:rPr lang="en-GB" sz="1700"/>
              <a:t>Brown, T. (2021). Mentorship in the modern workplace. Business Leadership Review.</a:t>
            </a:r>
          </a:p>
          <a:p>
            <a:r>
              <a:rPr lang="en-GB" sz="1700"/>
              <a:t>Cole, G. A., &amp; Kelly, P. (2020). Management Theory and Practice (9th ed.). Cengage Learning.</a:t>
            </a:r>
          </a:p>
          <a:p>
            <a:r>
              <a:rPr lang="en-GB" sz="1700"/>
              <a:t>Davis, L. (2018). Effective management policies. Human Resource Management Journal.</a:t>
            </a:r>
          </a:p>
          <a:p>
            <a:r>
              <a:rPr lang="en-GB" sz="1700"/>
              <a:t>Drucker, P. F. (1974). Management : tasks, responsibilities, practices. Harper Business.</a:t>
            </a:r>
          </a:p>
          <a:p>
            <a:r>
              <a:rPr lang="en-GB" sz="1700"/>
              <a:t>Garcia, M. (2020). Conflict resolution in the workplace. Journal of Organizational Behaviour.</a:t>
            </a:r>
          </a:p>
          <a:p>
            <a:r>
              <a:rPr lang="en-GB" sz="1700"/>
              <a:t>Johnson, P., &amp; Lee, K. (2019). Training and development strategies. Training Today.</a:t>
            </a:r>
          </a:p>
        </p:txBody>
      </p:sp>
    </p:spTree>
    <p:extLst>
      <p:ext uri="{BB962C8B-B14F-4D97-AF65-F5344CB8AC3E}">
        <p14:creationId xmlns:p14="http://schemas.microsoft.com/office/powerpoint/2010/main" val="32347737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B030D46-3FEA-7F93-E16F-D587D0EB96AE}"/>
              </a:ext>
            </a:extLst>
          </p:cNvPr>
          <p:cNvSpPr>
            <a:spLocks noGrp="1"/>
          </p:cNvSpPr>
          <p:nvPr>
            <p:ph type="title"/>
          </p:nvPr>
        </p:nvSpPr>
        <p:spPr>
          <a:xfrm>
            <a:off x="826396" y="586855"/>
            <a:ext cx="4230100" cy="3387497"/>
          </a:xfrm>
        </p:spPr>
        <p:txBody>
          <a:bodyPr anchor="b">
            <a:normAutofit/>
          </a:bodyPr>
          <a:lstStyle/>
          <a:p>
            <a:pPr algn="r"/>
            <a:r>
              <a:rPr lang="en-GB" sz="4000" b="1" u="sng">
                <a:solidFill>
                  <a:srgbClr val="FFFFFF"/>
                </a:solidFill>
              </a:rPr>
              <a:t>References</a:t>
            </a:r>
          </a:p>
        </p:txBody>
      </p:sp>
      <p:sp>
        <p:nvSpPr>
          <p:cNvPr id="3" name="Content Placeholder 2">
            <a:extLst>
              <a:ext uri="{FF2B5EF4-FFF2-40B4-BE49-F238E27FC236}">
                <a16:creationId xmlns:a16="http://schemas.microsoft.com/office/drawing/2014/main" id="{A1C33CEA-6AAD-D3DC-5758-C678027C4388}"/>
              </a:ext>
            </a:extLst>
          </p:cNvPr>
          <p:cNvSpPr>
            <a:spLocks noGrp="1"/>
          </p:cNvSpPr>
          <p:nvPr>
            <p:ph idx="1"/>
          </p:nvPr>
        </p:nvSpPr>
        <p:spPr>
          <a:xfrm>
            <a:off x="6503158" y="649480"/>
            <a:ext cx="4862447" cy="5546047"/>
          </a:xfrm>
        </p:spPr>
        <p:txBody>
          <a:bodyPr anchor="ctr">
            <a:normAutofit/>
          </a:bodyPr>
          <a:lstStyle/>
          <a:p>
            <a:r>
              <a:rPr lang="en-GB" sz="1700"/>
              <a:t>Koontz, H., O’Donnell, C., &amp; Heinz Weihrich. (1980). Management. McGraw-Hill Companies.</a:t>
            </a:r>
          </a:p>
          <a:p>
            <a:r>
              <a:rPr lang="en-GB" sz="1700"/>
              <a:t>P Kelly (Phil) 1965- author &amp; G A Cole (Gerald A) author (eds.) (2020) Management theory and practice. Ninth edition / Gerald A. Cole, Phil Kelly. Andover, Cengage Learning.</a:t>
            </a:r>
          </a:p>
          <a:p>
            <a:r>
              <a:rPr lang="en-GB" sz="1700"/>
              <a:t>Robbins, S. P., &amp; Coulter, M. (2020). Management (15th ed.). Harlow, England Pearson.</a:t>
            </a:r>
          </a:p>
          <a:p>
            <a:r>
              <a:rPr lang="en-GB" sz="1700"/>
              <a:t>Smith, J. (2020). The role of feedback in employee development. Employee Development Review.</a:t>
            </a:r>
          </a:p>
          <a:p>
            <a:r>
              <a:rPr lang="en-GB" sz="1700"/>
              <a:t>Taylor, R. (2022). Promoting inclusivity in the workplace. Diversity and Inclusion Journal.</a:t>
            </a:r>
          </a:p>
          <a:p>
            <a:r>
              <a:rPr lang="en-GB" sz="1700"/>
              <a:t>Thibault L. A., &amp; Whillans, A. (2018). The power of workplace rewards: Using self-determination theory to understand why reward satisfaction matters for workers around the world. Compensation &amp; Benefits Review, 50(3), 123-148.</a:t>
            </a:r>
          </a:p>
          <a:p>
            <a:endParaRPr lang="en-GB" sz="1700"/>
          </a:p>
        </p:txBody>
      </p:sp>
    </p:spTree>
    <p:extLst>
      <p:ext uri="{BB962C8B-B14F-4D97-AF65-F5344CB8AC3E}">
        <p14:creationId xmlns:p14="http://schemas.microsoft.com/office/powerpoint/2010/main" val="10868186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6095990"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5990"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4649" y="2416891"/>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Questions">
            <a:extLst>
              <a:ext uri="{FF2B5EF4-FFF2-40B4-BE49-F238E27FC236}">
                <a16:creationId xmlns:a16="http://schemas.microsoft.com/office/drawing/2014/main" id="{106DDF22-B10B-997C-3DF7-B9ED1A835BC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08113" y="2631774"/>
            <a:ext cx="3579308" cy="3579308"/>
          </a:xfrm>
          <a:prstGeom prst="rect">
            <a:avLst/>
          </a:prstGeom>
        </p:spPr>
      </p:pic>
      <p:sp>
        <p:nvSpPr>
          <p:cNvPr id="3" name="Content Placeholder 2">
            <a:extLst>
              <a:ext uri="{FF2B5EF4-FFF2-40B4-BE49-F238E27FC236}">
                <a16:creationId xmlns:a16="http://schemas.microsoft.com/office/drawing/2014/main" id="{CEDC06FB-11FE-F7B9-EF9F-0DDEC5C77178}"/>
              </a:ext>
            </a:extLst>
          </p:cNvPr>
          <p:cNvSpPr>
            <a:spLocks noGrp="1"/>
          </p:cNvSpPr>
          <p:nvPr>
            <p:ph idx="1"/>
          </p:nvPr>
        </p:nvSpPr>
        <p:spPr>
          <a:xfrm>
            <a:off x="6730313" y="2614463"/>
            <a:ext cx="4315042" cy="3596616"/>
          </a:xfrm>
        </p:spPr>
        <p:txBody>
          <a:bodyPr>
            <a:normAutofit/>
          </a:bodyPr>
          <a:lstStyle/>
          <a:p>
            <a:r>
              <a:rPr lang="en-GB" sz="2400" b="1"/>
              <a:t>Thank you!</a:t>
            </a:r>
          </a:p>
          <a:p>
            <a:r>
              <a:rPr lang="en-GB" sz="2400" b="1"/>
              <a:t>Questions?</a:t>
            </a:r>
          </a:p>
        </p:txBody>
      </p:sp>
    </p:spTree>
    <p:extLst>
      <p:ext uri="{BB962C8B-B14F-4D97-AF65-F5344CB8AC3E}">
        <p14:creationId xmlns:p14="http://schemas.microsoft.com/office/powerpoint/2010/main" val="1469061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1963</TotalTime>
  <Words>1361</Words>
  <Application>Microsoft Office PowerPoint</Application>
  <PresentationFormat>Widescreen</PresentationFormat>
  <Paragraphs>125</Paragraphs>
  <Slides>19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Aptos</vt:lpstr>
      <vt:lpstr>Aptos Display</vt:lpstr>
      <vt:lpstr>Arial</vt:lpstr>
      <vt:lpstr>Office Theme</vt:lpstr>
      <vt:lpstr>Management</vt:lpstr>
      <vt:lpstr>Introduction</vt:lpstr>
      <vt:lpstr>Management principles</vt:lpstr>
      <vt:lpstr>Management principles</vt:lpstr>
      <vt:lpstr>Management function</vt:lpstr>
      <vt:lpstr>Planning</vt:lpstr>
      <vt:lpstr>Organizing    People + Resources</vt:lpstr>
      <vt:lpstr>Leading</vt:lpstr>
      <vt:lpstr>Controlling</vt:lpstr>
      <vt:lpstr>PowerPoint Presentation</vt:lpstr>
      <vt:lpstr>PowerPoint Presentation</vt:lpstr>
      <vt:lpstr>PowerPoint Presentation</vt:lpstr>
      <vt:lpstr>PowerPoint Presentation</vt:lpstr>
      <vt:lpstr>Managerial behaviours </vt:lpstr>
      <vt:lpstr>Key Managerial Behaviours</vt:lpstr>
      <vt:lpstr>Conclusion</vt:lpstr>
      <vt:lpstr>References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Flaviu Stefan</dc:creator>
  <cp:lastModifiedBy>Flaviu Stefan</cp:lastModifiedBy>
  <cp:revision>2</cp:revision>
  <dcterms:created xsi:type="dcterms:W3CDTF">2024-07-12T23:04:37Z</dcterms:created>
  <dcterms:modified xsi:type="dcterms:W3CDTF">2024-07-25T21:39:26Z</dcterms:modified>
</cp:coreProperties>
</file>