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57" r:id="rId4"/>
    <p:sldId id="258" r:id="rId5"/>
    <p:sldId id="259" r:id="rId6"/>
    <p:sldId id="276" r:id="rId7"/>
    <p:sldId id="260" r:id="rId8"/>
    <p:sldId id="261" r:id="rId9"/>
    <p:sldId id="262" r:id="rId10"/>
    <p:sldId id="270" r:id="rId11"/>
    <p:sldId id="271" r:id="rId12"/>
    <p:sldId id="272" r:id="rId13"/>
    <p:sldId id="273" r:id="rId14"/>
    <p:sldId id="274" r:id="rId15"/>
    <p:sldId id="263" r:id="rId16"/>
    <p:sldId id="264" r:id="rId17"/>
    <p:sldId id="265" r:id="rId18"/>
    <p:sldId id="267" r:id="rId19"/>
    <p:sldId id="266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1C288782-E207-4EA7-9F2B-DCF3FC24A79B}" type="datetimeFigureOut">
              <a:rPr lang="en-GB" smtClean="0"/>
              <a:pPr/>
              <a:t>25/10/2017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6E18A72-EEBD-4DE7-BCF4-62A41414B45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tiff"/><Relationship Id="rId7" Type="http://schemas.openxmlformats.org/officeDocument/2006/relationships/image" Target="../media/image18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gif"/><Relationship Id="rId5" Type="http://schemas.openxmlformats.org/officeDocument/2006/relationships/image" Target="../media/image16.gif"/><Relationship Id="rId4" Type="http://schemas.openxmlformats.org/officeDocument/2006/relationships/image" Target="../media/image15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tif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ugarit aerial 1.jpg"/>
          <p:cNvPicPr>
            <a:picLocks noChangeAspect="1"/>
          </p:cNvPicPr>
          <p:nvPr/>
        </p:nvPicPr>
        <p:blipFill>
          <a:blip r:embed="rId2" cstate="email">
            <a:lum bright="-3000"/>
          </a:blip>
          <a:srcRect/>
          <a:stretch>
            <a:fillRect/>
          </a:stretch>
        </p:blipFill>
        <p:spPr>
          <a:xfrm>
            <a:off x="72008" y="260648"/>
            <a:ext cx="8964488" cy="639724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437112"/>
            <a:ext cx="8077200" cy="1673352"/>
          </a:xfrm>
        </p:spPr>
        <p:txBody>
          <a:bodyPr>
            <a:normAutofit/>
          </a:bodyPr>
          <a:lstStyle/>
          <a:p>
            <a:pPr lvl="0"/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Towns, Tombs &amp; Temples</a:t>
            </a:r>
            <a:b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544" y="2492896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Communities in the Levant during the Second Millennium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Chronological Framework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19256" cy="475015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Syria: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MB I: 2000-1800 BC</a:t>
            </a:r>
          </a:p>
          <a:p>
            <a:pPr lvl="1">
              <a:defRPr/>
            </a:pPr>
            <a:r>
              <a:rPr lang="en-GB" dirty="0">
                <a:solidFill>
                  <a:srgbClr val="FFC000"/>
                </a:solidFill>
              </a:rPr>
              <a:t>MB II: 1800-1600 BC</a:t>
            </a:r>
          </a:p>
          <a:p>
            <a:pPr>
              <a:defRPr/>
            </a:pPr>
            <a:r>
              <a:rPr lang="en-GB" dirty="0" smtClean="0"/>
              <a:t>Southern Levant: cross-dating &amp; correlations </a:t>
            </a:r>
            <a:r>
              <a:rPr lang="en-GB" dirty="0"/>
              <a:t>with Egyptian </a:t>
            </a:r>
            <a:r>
              <a:rPr lang="en-GB" dirty="0" smtClean="0"/>
              <a:t>dates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 </a:t>
            </a:r>
            <a:r>
              <a:rPr lang="en-GB" dirty="0" smtClean="0">
                <a:solidFill>
                  <a:srgbClr val="FFC000"/>
                </a:solidFill>
              </a:rPr>
              <a:t>MBA </a:t>
            </a:r>
            <a:r>
              <a:rPr lang="en-GB" dirty="0">
                <a:solidFill>
                  <a:srgbClr val="FFC000"/>
                </a:solidFill>
              </a:rPr>
              <a:t>= 2000-1550 BC</a:t>
            </a:r>
          </a:p>
          <a:p>
            <a:pPr lvl="1">
              <a:defRPr/>
            </a:pPr>
            <a:r>
              <a:rPr lang="en-GB" dirty="0" smtClean="0"/>
              <a:t>MB </a:t>
            </a:r>
            <a:r>
              <a:rPr lang="en-GB" dirty="0"/>
              <a:t>II: correlates with the Egyptian Middle Kingdom &amp; Second Intermediate Period</a:t>
            </a:r>
          </a:p>
          <a:p>
            <a:pPr>
              <a:defRPr/>
            </a:pPr>
            <a:r>
              <a:rPr lang="en-GB" dirty="0" smtClean="0">
                <a:solidFill>
                  <a:srgbClr val="FFC000"/>
                </a:solidFill>
              </a:rPr>
              <a:t>LBA: </a:t>
            </a:r>
            <a:r>
              <a:rPr lang="en-GB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c.1600/1550-1200 BC</a:t>
            </a:r>
          </a:p>
        </p:txBody>
      </p:sp>
    </p:spTree>
    <p:extLst>
      <p:ext uri="{BB962C8B-B14F-4D97-AF65-F5344CB8AC3E}">
        <p14:creationId xmlns:p14="http://schemas.microsoft.com/office/powerpoint/2010/main" val="125765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Definition of an Urban Settlement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“[A] permanent </a:t>
            </a:r>
            <a:r>
              <a:rPr lang="en-GB" dirty="0"/>
              <a:t>settlement within the larger territory occupied by a society considered home by a significant number of residents whose activities, roles, practices, </a:t>
            </a:r>
            <a:r>
              <a:rPr lang="en-GB" dirty="0" smtClean="0"/>
              <a:t>expe</a:t>
            </a:r>
            <a:r>
              <a:rPr lang="en-GB" dirty="0"/>
              <a:t>r</a:t>
            </a:r>
            <a:r>
              <a:rPr lang="en-GB" dirty="0" smtClean="0"/>
              <a:t>iences</a:t>
            </a:r>
            <a:r>
              <a:rPr lang="en-GB" dirty="0"/>
              <a:t>, identities, </a:t>
            </a:r>
            <a:r>
              <a:rPr lang="en-GB" dirty="0" smtClean="0"/>
              <a:t>&amp; attitudes </a:t>
            </a:r>
            <a:r>
              <a:rPr lang="en-GB" dirty="0"/>
              <a:t>differ significantly from those of other members of the society who identify most closely with </a:t>
            </a:r>
            <a:r>
              <a:rPr lang="en-GB" dirty="0" smtClean="0"/>
              <a:t>“rural” </a:t>
            </a:r>
            <a:r>
              <a:rPr lang="en-GB" dirty="0"/>
              <a:t>lands outside such </a:t>
            </a:r>
            <a:r>
              <a:rPr lang="en-GB" dirty="0" smtClean="0"/>
              <a:t>settlements”</a:t>
            </a:r>
          </a:p>
          <a:p>
            <a:r>
              <a:rPr lang="en-GB" dirty="0"/>
              <a:t>(</a:t>
            </a:r>
            <a:r>
              <a:rPr lang="en-GB" dirty="0" err="1" smtClean="0"/>
              <a:t>Cowgill</a:t>
            </a:r>
            <a:r>
              <a:rPr lang="en-GB" dirty="0" smtClean="0"/>
              <a:t> 2004: 526)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7097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Towns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20480" cy="48234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 smtClean="0"/>
              <a:t>Appearance of towns a major transformation in the organisation of human society</a:t>
            </a:r>
          </a:p>
          <a:p>
            <a:pPr>
              <a:defRPr/>
            </a:pPr>
            <a:r>
              <a:rPr lang="en-GB" dirty="0" err="1" smtClean="0">
                <a:solidFill>
                  <a:srgbClr val="FFC000"/>
                </a:solidFill>
              </a:rPr>
              <a:t>Childe’s</a:t>
            </a:r>
            <a:r>
              <a:rPr lang="en-GB" dirty="0" smtClean="0">
                <a:solidFill>
                  <a:srgbClr val="FFC000"/>
                </a:solidFill>
              </a:rPr>
              <a:t> Urban Revolution</a:t>
            </a:r>
          </a:p>
          <a:p>
            <a:pPr>
              <a:defRPr/>
            </a:pPr>
            <a:r>
              <a:rPr lang="en-GB" dirty="0" smtClean="0"/>
              <a:t> How do we define a town?</a:t>
            </a:r>
          </a:p>
          <a:p>
            <a:pPr>
              <a:defRPr/>
            </a:pPr>
            <a:r>
              <a:rPr lang="en-GB" dirty="0" smtClean="0"/>
              <a:t>What are the social consequences of urbanised communities?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191401" y="5157192"/>
            <a:ext cx="372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Artist’s reconstruction of Lachish</a:t>
            </a:r>
            <a:endParaRPr lang="en-GB" dirty="0"/>
          </a:p>
        </p:txBody>
      </p:sp>
      <p:pic>
        <p:nvPicPr>
          <p:cNvPr id="9" name="Content Placeholder 8" descr="Lachish-model-new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r="-120"/>
          <a:stretch>
            <a:fillRect/>
          </a:stretch>
        </p:blipFill>
        <p:spPr>
          <a:xfrm>
            <a:off x="4644008" y="2132856"/>
            <a:ext cx="4254624" cy="27747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Urbanisation 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608512" cy="468052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Social evolutionary perspective (Childe)</a:t>
            </a:r>
          </a:p>
          <a:p>
            <a:r>
              <a:rPr lang="en-GB" sz="3200" dirty="0" smtClean="0"/>
              <a:t>Intrinsically related to complex </a:t>
            </a:r>
            <a:r>
              <a:rPr lang="en-GB" sz="3200" dirty="0"/>
              <a:t>political </a:t>
            </a:r>
            <a:r>
              <a:rPr lang="en-GB" sz="3200" dirty="0" smtClean="0"/>
              <a:t>systems:</a:t>
            </a:r>
          </a:p>
          <a:p>
            <a:pPr lvl="1"/>
            <a:r>
              <a:rPr lang="en-GB" dirty="0" smtClean="0"/>
              <a:t>Monumentality: expression of political power</a:t>
            </a:r>
          </a:p>
          <a:p>
            <a:pPr lvl="1"/>
            <a:r>
              <a:rPr lang="en-GB" dirty="0" smtClean="0"/>
              <a:t>Elite control</a:t>
            </a:r>
          </a:p>
          <a:p>
            <a:endParaRPr lang="en-GB" sz="2400" dirty="0"/>
          </a:p>
        </p:txBody>
      </p:sp>
      <p:pic>
        <p:nvPicPr>
          <p:cNvPr id="8" name="Content Placeholder 7" descr="ashmbgat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916831"/>
            <a:ext cx="3419069" cy="4150681"/>
          </a:xfrm>
        </p:spPr>
      </p:pic>
      <p:sp>
        <p:nvSpPr>
          <p:cNvPr id="9" name="TextBox 8"/>
          <p:cNvSpPr txBox="1"/>
          <p:nvPr/>
        </p:nvSpPr>
        <p:spPr>
          <a:xfrm>
            <a:off x="6228184" y="6093296"/>
            <a:ext cx="2508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MB II gateway, Ashkelon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6817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Causes of Urbanisation 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91516"/>
            <a:ext cx="4536504" cy="5049852"/>
          </a:xfrm>
        </p:spPr>
        <p:txBody>
          <a:bodyPr>
            <a:normAutofit fontScale="85000" lnSpcReduction="20000"/>
          </a:bodyPr>
          <a:lstStyle/>
          <a:p>
            <a:r>
              <a:rPr lang="en-GB" sz="3800" dirty="0" smtClean="0"/>
              <a:t>Cowgill (2004): </a:t>
            </a:r>
            <a:r>
              <a:rPr lang="en-GB" sz="3800" dirty="0" smtClean="0"/>
              <a:t>towns are more than the result of technological</a:t>
            </a:r>
            <a:r>
              <a:rPr lang="en-GB" sz="3800" dirty="0"/>
              <a:t>, political, </a:t>
            </a:r>
            <a:r>
              <a:rPr lang="en-GB" sz="3800" dirty="0" smtClean="0"/>
              <a:t>&amp; economic innovations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400" dirty="0" smtClean="0"/>
              <a:t>Towns are actively </a:t>
            </a:r>
            <a:r>
              <a:rPr lang="en-GB" sz="3400" dirty="0"/>
              <a:t>&amp; intentionally </a:t>
            </a:r>
            <a:r>
              <a:rPr lang="en-GB" sz="3400" dirty="0" smtClean="0"/>
              <a:t>created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3400" dirty="0" smtClean="0"/>
              <a:t>Monumental </a:t>
            </a:r>
            <a:r>
              <a:rPr lang="en-GB" sz="3400" dirty="0"/>
              <a:t>structures have agency</a:t>
            </a:r>
            <a:r>
              <a:rPr lang="en-GB" sz="3400" dirty="0" smtClean="0"/>
              <a:t>:</a:t>
            </a:r>
          </a:p>
          <a:p>
            <a:pPr lvl="1"/>
            <a:r>
              <a:rPr lang="en-GB" sz="2800" dirty="0" smtClean="0"/>
              <a:t>Shape </a:t>
            </a:r>
            <a:r>
              <a:rPr lang="en-GB" sz="2800" dirty="0"/>
              <a:t>behaviour, attitudes &amp; emotions </a:t>
            </a:r>
            <a:r>
              <a:rPr lang="en-GB" sz="2800" dirty="0" smtClean="0"/>
              <a:t>thereby legitimizing </a:t>
            </a:r>
            <a:r>
              <a:rPr lang="en-GB" sz="2800" dirty="0"/>
              <a:t>&amp; </a:t>
            </a:r>
            <a:r>
              <a:rPr lang="en-GB" sz="2800" dirty="0" smtClean="0"/>
              <a:t>enacting power</a:t>
            </a:r>
            <a:endParaRPr lang="en-GB" sz="2800" dirty="0"/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012160" y="5301208"/>
            <a:ext cx="2023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View of Lachish tell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076056" y="2708920"/>
            <a:ext cx="3630196" cy="2448272"/>
          </a:xfrm>
        </p:spPr>
      </p:pic>
    </p:spTree>
    <p:extLst>
      <p:ext uri="{BB962C8B-B14F-4D97-AF65-F5344CB8AC3E}">
        <p14:creationId xmlns:p14="http://schemas.microsoft.com/office/powerpoint/2010/main" val="2771513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Urbanisation in 2</a:t>
            </a:r>
            <a:r>
              <a:rPr lang="en-GB" baseline="30000" dirty="0" smtClean="0"/>
              <a:t>nd</a:t>
            </a:r>
            <a:r>
              <a:rPr lang="en-GB" dirty="0" smtClean="0"/>
              <a:t> Millennium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536504" cy="4824536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Clear break in settlement pattern between EB &amp; MB</a:t>
            </a:r>
          </a:p>
          <a:p>
            <a:r>
              <a:rPr lang="en-GB" dirty="0" smtClean="0"/>
              <a:t>Continuity of settlement in north</a:t>
            </a:r>
          </a:p>
          <a:p>
            <a:r>
              <a:rPr lang="en-GB" dirty="0" smtClean="0"/>
              <a:t>Urbanisation of southern Levant  (MB)</a:t>
            </a:r>
          </a:p>
          <a:p>
            <a:r>
              <a:rPr lang="en-GB" dirty="0" smtClean="0"/>
              <a:t>Development of new material world:</a:t>
            </a:r>
          </a:p>
          <a:p>
            <a:pPr lvl="1"/>
            <a:r>
              <a:rPr lang="en-GB" dirty="0" smtClean="0"/>
              <a:t>Pottery</a:t>
            </a:r>
          </a:p>
          <a:p>
            <a:pPr lvl="1"/>
            <a:r>
              <a:rPr lang="en-GB" dirty="0" smtClean="0"/>
              <a:t>Weapons</a:t>
            </a:r>
          </a:p>
          <a:p>
            <a:pPr lvl="1"/>
            <a:r>
              <a:rPr lang="en-GB" dirty="0" smtClean="0"/>
              <a:t>Terracotta figurines</a:t>
            </a:r>
          </a:p>
          <a:p>
            <a:r>
              <a:rPr lang="en-GB" dirty="0" smtClean="0"/>
              <a:t>Common cultural tradition shared between cosmopolitan trading communities</a:t>
            </a:r>
            <a:endParaRPr lang="en-GB" dirty="0"/>
          </a:p>
        </p:txBody>
      </p:sp>
      <p:pic>
        <p:nvPicPr>
          <p:cNvPr id="5" name="Content Placeholder 4" descr="NC_Syria_sit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150091" y="1988840"/>
            <a:ext cx="3536709" cy="424847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608512" cy="48245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Monumentality &amp; centralised control</a:t>
            </a:r>
          </a:p>
          <a:p>
            <a:r>
              <a:rPr lang="en-GB" dirty="0" smtClean="0"/>
              <a:t>Massive fortification systems throughout region:</a:t>
            </a:r>
          </a:p>
          <a:p>
            <a:pPr lvl="1"/>
            <a:r>
              <a:rPr lang="en-GB" dirty="0" smtClean="0"/>
              <a:t>Innovative technologies</a:t>
            </a:r>
          </a:p>
          <a:p>
            <a:r>
              <a:rPr lang="en-GB" dirty="0" smtClean="0"/>
              <a:t>Complex palace &amp; temple structures</a:t>
            </a:r>
          </a:p>
          <a:p>
            <a:r>
              <a:rPr lang="en-GB" dirty="0" smtClean="0"/>
              <a:t>Planned urban spaces</a:t>
            </a:r>
          </a:p>
          <a:p>
            <a:r>
              <a:rPr lang="en-GB" dirty="0" smtClean="0"/>
              <a:t>Way of life within MB-LB households?</a:t>
            </a:r>
          </a:p>
        </p:txBody>
      </p:sp>
      <p:pic>
        <p:nvPicPr>
          <p:cNvPr id="5" name="Content Placeholder 4" descr="ugarit aeria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276872"/>
            <a:ext cx="3682601" cy="2520280"/>
          </a:xfrm>
        </p:spPr>
      </p:pic>
      <p:sp>
        <p:nvSpPr>
          <p:cNvPr id="6" name="TextBox 5"/>
          <p:cNvSpPr txBox="1"/>
          <p:nvPr/>
        </p:nvSpPr>
        <p:spPr>
          <a:xfrm>
            <a:off x="6948264" y="4869160"/>
            <a:ext cx="16270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Aerial of Ugarit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Landscapes of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02832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Towns = massive fortified structures</a:t>
            </a:r>
          </a:p>
          <a:p>
            <a:r>
              <a:rPr lang="en-GB" dirty="0" smtClean="0"/>
              <a:t>Syria: typically a lower citadel &amp; fortified acropolis (palaces &amp; temples)</a:t>
            </a:r>
          </a:p>
          <a:p>
            <a:r>
              <a:rPr lang="en-GB" dirty="0" smtClean="0"/>
              <a:t>Massive investment of time &amp; labour in construction of fortifications &amp; city gates</a:t>
            </a:r>
            <a:endParaRPr lang="en-GB" dirty="0"/>
          </a:p>
        </p:txBody>
      </p:sp>
      <p:pic>
        <p:nvPicPr>
          <p:cNvPr id="5" name="Content Placeholder 4" descr="aerial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076056" y="1988840"/>
            <a:ext cx="3859672" cy="3215826"/>
          </a:xfrm>
        </p:spPr>
      </p:pic>
      <p:sp>
        <p:nvSpPr>
          <p:cNvPr id="6" name="TextBox 5"/>
          <p:cNvSpPr txBox="1"/>
          <p:nvPr/>
        </p:nvSpPr>
        <p:spPr>
          <a:xfrm>
            <a:off x="7236296" y="5301208"/>
            <a:ext cx="1449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Aerial of Ebla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Fortifications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4896544" cy="5040560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dirty="0" smtClean="0"/>
              <a:t>Large </a:t>
            </a:r>
            <a:r>
              <a:rPr lang="en-GB" dirty="0"/>
              <a:t>freestanding earthen ramparts: artificial earthworks</a:t>
            </a:r>
          </a:p>
          <a:p>
            <a:pPr>
              <a:defRPr/>
            </a:pPr>
            <a:r>
              <a:rPr lang="en-GB" dirty="0"/>
              <a:t>Solid brick walls 3-4m wide with stone foundations</a:t>
            </a:r>
          </a:p>
          <a:p>
            <a:pPr>
              <a:defRPr/>
            </a:pPr>
            <a:r>
              <a:rPr lang="en-GB" dirty="0" smtClean="0"/>
              <a:t>Glacis: </a:t>
            </a:r>
            <a:r>
              <a:rPr lang="en-GB" dirty="0"/>
              <a:t>artificial slope created of earth on existing mound or hill, outer slope covered with lime</a:t>
            </a:r>
          </a:p>
          <a:p>
            <a:pPr lvl="1">
              <a:defRPr/>
            </a:pPr>
            <a:r>
              <a:rPr lang="en-GB" dirty="0" smtClean="0"/>
              <a:t>Major modification of landscape </a:t>
            </a:r>
          </a:p>
          <a:p>
            <a:pPr lvl="1">
              <a:defRPr/>
            </a:pPr>
            <a:r>
              <a:rPr lang="en-GB" dirty="0" smtClean="0"/>
              <a:t>Statement of power, authority, strong central government &amp; identity</a:t>
            </a:r>
          </a:p>
        </p:txBody>
      </p:sp>
      <p:pic>
        <p:nvPicPr>
          <p:cNvPr id="8" name="Content Placeholder 7" descr="fortification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844824"/>
            <a:ext cx="3406659" cy="39096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148064" y="5877272"/>
            <a:ext cx="37076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Reconstruction of walls at Jericho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33468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Gates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968552" cy="4896544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3000" dirty="0"/>
              <a:t>MB IIA: massive </a:t>
            </a:r>
            <a:r>
              <a:rPr lang="en-GB" sz="3000" dirty="0" smtClean="0"/>
              <a:t>structures</a:t>
            </a:r>
          </a:p>
          <a:p>
            <a:pPr lvl="1">
              <a:defRPr/>
            </a:pPr>
            <a:r>
              <a:rPr lang="en-GB" dirty="0" smtClean="0"/>
              <a:t>Long </a:t>
            </a:r>
            <a:r>
              <a:rPr lang="en-GB" dirty="0"/>
              <a:t>corridor approach &amp; bent axis </a:t>
            </a:r>
          </a:p>
          <a:p>
            <a:pPr lvl="1">
              <a:defRPr/>
            </a:pPr>
            <a:r>
              <a:rPr lang="en-GB" dirty="0"/>
              <a:t>Good for </a:t>
            </a:r>
            <a:r>
              <a:rPr lang="en-GB" dirty="0" smtClean="0"/>
              <a:t>defence; less </a:t>
            </a:r>
            <a:r>
              <a:rPr lang="en-GB" dirty="0"/>
              <a:t>convenient for approaching vehicles</a:t>
            </a:r>
          </a:p>
          <a:p>
            <a:pPr>
              <a:defRPr/>
            </a:pPr>
            <a:r>
              <a:rPr lang="en-GB" sz="2400" dirty="0"/>
              <a:t>MB IIB: introduction of </a:t>
            </a:r>
            <a:r>
              <a:rPr lang="en-GB" sz="2400" dirty="0" err="1" smtClean="0">
                <a:solidFill>
                  <a:srgbClr val="FFC000"/>
                </a:solidFill>
              </a:rPr>
              <a:t>migdol</a:t>
            </a:r>
            <a:r>
              <a:rPr lang="en-GB" sz="2400" dirty="0">
                <a:solidFill>
                  <a:srgbClr val="FFC000"/>
                </a:solidFill>
              </a:rPr>
              <a:t> </a:t>
            </a:r>
            <a:r>
              <a:rPr lang="en-GB" sz="2400" dirty="0" smtClean="0"/>
              <a:t>gate</a:t>
            </a:r>
            <a:endParaRPr lang="en-GB" sz="2400" dirty="0"/>
          </a:p>
          <a:p>
            <a:pPr lvl="1">
              <a:defRPr/>
            </a:pPr>
            <a:r>
              <a:rPr lang="en-GB" dirty="0" smtClean="0"/>
              <a:t>Two </a:t>
            </a:r>
            <a:r>
              <a:rPr lang="en-GB" dirty="0"/>
              <a:t>massive towers flanking elongated </a:t>
            </a:r>
            <a:r>
              <a:rPr lang="en-GB" dirty="0" smtClean="0"/>
              <a:t>passage</a:t>
            </a:r>
            <a:endParaRPr lang="en-GB" dirty="0"/>
          </a:p>
          <a:p>
            <a:pPr lvl="1">
              <a:defRPr/>
            </a:pPr>
            <a:r>
              <a:rPr lang="en-GB" dirty="0"/>
              <a:t>Divided into two </a:t>
            </a:r>
            <a:r>
              <a:rPr lang="en-GB" dirty="0" smtClean="0"/>
              <a:t>chambers</a:t>
            </a:r>
            <a:endParaRPr lang="en-GB" dirty="0"/>
          </a:p>
          <a:p>
            <a:pPr lvl="1">
              <a:defRPr/>
            </a:pPr>
            <a:r>
              <a:rPr lang="en-GB" dirty="0" smtClean="0"/>
              <a:t>Easy access for chariots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6" name="Picture 7" descr="MBIIgat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271763" cy="4789231"/>
          </a:xfrm>
          <a:prstGeom prst="rect">
            <a:avLst/>
          </a:prstGeom>
          <a:noFill/>
          <a:ln w="57150" cmpd="sng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al 4"/>
          <p:cNvSpPr/>
          <p:nvPr/>
        </p:nvSpPr>
        <p:spPr>
          <a:xfrm>
            <a:off x="5652120" y="1628800"/>
            <a:ext cx="2808312" cy="2088232"/>
          </a:xfrm>
          <a:prstGeom prst="ellipse">
            <a:avLst/>
          </a:prstGeom>
          <a:noFill/>
          <a:ln w="38100" cmpd="sng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uiExpan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Domestic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186808" cy="4623816"/>
          </a:xfrm>
        </p:spPr>
        <p:txBody>
          <a:bodyPr/>
          <a:lstStyle/>
          <a:p>
            <a:r>
              <a:rPr lang="en-GB" dirty="0" smtClean="0"/>
              <a:t>Streets divide buildings into discrete blocks/compounds</a:t>
            </a:r>
          </a:p>
          <a:p>
            <a:r>
              <a:rPr lang="en-GB" dirty="0" smtClean="0"/>
              <a:t>Rectilinear, irregular architecture:</a:t>
            </a:r>
          </a:p>
          <a:p>
            <a:pPr lvl="1"/>
            <a:r>
              <a:rPr lang="en-GB" dirty="0" smtClean="0"/>
              <a:t>No standard ground plan</a:t>
            </a:r>
          </a:p>
          <a:p>
            <a:r>
              <a:rPr lang="en-GB" dirty="0" smtClean="0"/>
              <a:t>Stone foundation &amp; </a:t>
            </a:r>
            <a:r>
              <a:rPr lang="en-GB" dirty="0" err="1" smtClean="0"/>
              <a:t>mudbrick</a:t>
            </a:r>
            <a:r>
              <a:rPr lang="en-GB" dirty="0" smtClean="0"/>
              <a:t> walls</a:t>
            </a:r>
          </a:p>
          <a:p>
            <a:r>
              <a:rPr lang="en-GB" dirty="0" smtClean="0"/>
              <a:t>Single storey structures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2481" t="5437"/>
          <a:stretch>
            <a:fillRect/>
          </a:stretch>
        </p:blipFill>
        <p:spPr bwMode="auto">
          <a:xfrm>
            <a:off x="4716016" y="2348880"/>
            <a:ext cx="4267327" cy="3024336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660232" y="5445224"/>
            <a:ext cx="2097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Megiddo, Stratum 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Domestic Activities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" y="1772816"/>
            <a:ext cx="4474840" cy="4824536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Daviau</a:t>
            </a:r>
            <a:r>
              <a:rPr lang="en-GB" dirty="0" smtClean="0"/>
              <a:t>: household activities inferred from artefact assemblages</a:t>
            </a:r>
          </a:p>
          <a:p>
            <a:pPr lvl="1"/>
            <a:r>
              <a:rPr lang="en-GB" dirty="0" smtClean="0"/>
              <a:t>Food production, storage,  preparation &amp; consumption</a:t>
            </a:r>
          </a:p>
          <a:p>
            <a:pPr lvl="1"/>
            <a:r>
              <a:rPr lang="en-GB" dirty="0" smtClean="0"/>
              <a:t>Textile production</a:t>
            </a:r>
          </a:p>
          <a:p>
            <a:pPr lvl="1"/>
            <a:r>
              <a:rPr lang="en-GB" dirty="0" smtClean="0"/>
              <a:t>Leisure activities: games &amp; music</a:t>
            </a:r>
          </a:p>
          <a:p>
            <a:pPr lvl="1"/>
            <a:r>
              <a:rPr lang="en-GB" dirty="0" smtClean="0"/>
              <a:t>Personal adornment</a:t>
            </a:r>
          </a:p>
          <a:p>
            <a:r>
              <a:rPr lang="en-GB" dirty="0" smtClean="0"/>
              <a:t>How economically independent are individual households?</a:t>
            </a:r>
          </a:p>
        </p:txBody>
      </p:sp>
      <p:pic>
        <p:nvPicPr>
          <p:cNvPr id="5" name="Content Placeholder 4" descr="women working_colour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76056" y="2348880"/>
            <a:ext cx="3873386" cy="261977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Space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680520" cy="489654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Courtyard </a:t>
            </a:r>
            <a:r>
              <a:rPr lang="en-GB" dirty="0" smtClean="0"/>
              <a:t>area most </a:t>
            </a:r>
            <a:r>
              <a:rPr lang="en-GB" dirty="0" smtClean="0"/>
              <a:t>important space:</a:t>
            </a:r>
          </a:p>
          <a:p>
            <a:pPr lvl="1"/>
            <a:r>
              <a:rPr lang="en-GB" dirty="0" smtClean="0"/>
              <a:t>Primarily food production, consumption &amp; storage (pits)</a:t>
            </a:r>
          </a:p>
          <a:p>
            <a:pPr lvl="1"/>
            <a:r>
              <a:rPr lang="en-GB" dirty="0" smtClean="0"/>
              <a:t>Place for communal work, gatherings &amp;  conviviality</a:t>
            </a:r>
          </a:p>
          <a:p>
            <a:pPr lvl="1"/>
            <a:r>
              <a:rPr lang="en-GB" dirty="0" smtClean="0"/>
              <a:t>Possibly also economic exchanges &amp; extra-familial interaction</a:t>
            </a:r>
          </a:p>
          <a:p>
            <a:r>
              <a:rPr lang="en-GB" dirty="0" smtClean="0"/>
              <a:t>Difficult to locate other activities: scattered artefacts</a:t>
            </a:r>
          </a:p>
          <a:p>
            <a:r>
              <a:rPr lang="en-GB" dirty="0" smtClean="0"/>
              <a:t>What about water procurement &amp; storage?</a:t>
            </a:r>
          </a:p>
          <a:p>
            <a:r>
              <a:rPr lang="en-GB" dirty="0" smtClean="0"/>
              <a:t>Gendered spaces?</a:t>
            </a:r>
          </a:p>
          <a:p>
            <a:pPr lvl="1"/>
            <a:endParaRPr lang="en-GB" dirty="0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 l="12481" t="5437"/>
          <a:stretch>
            <a:fillRect/>
          </a:stretch>
        </p:blipFill>
        <p:spPr bwMode="auto">
          <a:xfrm>
            <a:off x="5148064" y="2390882"/>
            <a:ext cx="3701980" cy="2622294"/>
          </a:xfrm>
          <a:prstGeom prst="rect">
            <a:avLst/>
          </a:prstGeom>
          <a:noFill/>
          <a:ln w="38100">
            <a:solidFill>
              <a:srgbClr val="FFC000"/>
            </a:solidFill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6516216" y="5229200"/>
            <a:ext cx="20979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Megiddo, Stratum 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680520" cy="4623816"/>
          </a:xfrm>
        </p:spPr>
        <p:txBody>
          <a:bodyPr/>
          <a:lstStyle/>
          <a:p>
            <a:r>
              <a:rPr lang="en-GB" dirty="0" smtClean="0"/>
              <a:t>Shared materiality across region: shared </a:t>
            </a:r>
            <a:r>
              <a:rPr lang="en-GB" i="1" dirty="0" smtClean="0"/>
              <a:t>habitus</a:t>
            </a:r>
            <a:r>
              <a:rPr lang="en-GB" dirty="0" smtClean="0"/>
              <a:t>?</a:t>
            </a:r>
          </a:p>
          <a:p>
            <a:pPr lvl="1"/>
            <a:r>
              <a:rPr lang="en-GB" dirty="0" smtClean="0"/>
              <a:t>Lamps</a:t>
            </a:r>
          </a:p>
          <a:p>
            <a:pPr lvl="1"/>
            <a:r>
              <a:rPr lang="en-GB" dirty="0" smtClean="0"/>
              <a:t>2-handled storage jars</a:t>
            </a:r>
          </a:p>
          <a:p>
            <a:pPr lvl="1"/>
            <a:r>
              <a:rPr lang="en-GB" dirty="0" smtClean="0"/>
              <a:t>Cook pots</a:t>
            </a:r>
          </a:p>
          <a:p>
            <a:pPr lvl="1"/>
            <a:r>
              <a:rPr lang="en-GB" dirty="0" smtClean="0"/>
              <a:t>Various bowls</a:t>
            </a:r>
          </a:p>
          <a:p>
            <a:pPr lvl="1"/>
            <a:r>
              <a:rPr lang="en-GB" dirty="0" smtClean="0"/>
              <a:t>Jugs &amp; small </a:t>
            </a:r>
            <a:r>
              <a:rPr lang="en-GB" dirty="0" err="1" smtClean="0"/>
              <a:t>juglets</a:t>
            </a:r>
            <a:endParaRPr lang="en-GB" dirty="0" smtClean="0"/>
          </a:p>
          <a:p>
            <a:pPr lvl="1"/>
            <a:r>
              <a:rPr lang="en-GB" dirty="0" smtClean="0"/>
              <a:t>Kraters </a:t>
            </a:r>
          </a:p>
        </p:txBody>
      </p:sp>
      <p:pic>
        <p:nvPicPr>
          <p:cNvPr id="5" name="Content Placeholder 4" descr="MB1lamp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l="3245" t="4345" r="5907" b="13105"/>
          <a:stretch>
            <a:fillRect/>
          </a:stretch>
        </p:blipFill>
        <p:spPr>
          <a:xfrm>
            <a:off x="323528" y="5157192"/>
            <a:ext cx="2228458" cy="1512168"/>
          </a:xfrm>
        </p:spPr>
      </p:pic>
      <p:pic>
        <p:nvPicPr>
          <p:cNvPr id="1026" name="Picture 2" descr="C:\Users\Louise\Documents\Research\GRP\photos scanned09\CJ.tif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6948264" y="836712"/>
            <a:ext cx="2045874" cy="2675374"/>
          </a:xfrm>
          <a:prstGeom prst="rect">
            <a:avLst/>
          </a:prstGeom>
          <a:noFill/>
        </p:spPr>
      </p:pic>
      <p:pic>
        <p:nvPicPr>
          <p:cNvPr id="1028" name="Picture 4" descr="C:\Users\Louise\Documents\Research\GRP\slides\pots.tif"/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5940152" y="4725144"/>
            <a:ext cx="2880320" cy="1875557"/>
          </a:xfrm>
          <a:prstGeom prst="rect">
            <a:avLst/>
          </a:prstGeom>
          <a:noFill/>
        </p:spPr>
      </p:pic>
      <p:pic>
        <p:nvPicPr>
          <p:cNvPr id="10" name="Picture 9" descr="MBILargeJar2.gif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4788024" y="260648"/>
            <a:ext cx="1872138" cy="2028149"/>
          </a:xfrm>
          <a:prstGeom prst="rect">
            <a:avLst/>
          </a:prstGeom>
        </p:spPr>
      </p:pic>
      <p:pic>
        <p:nvPicPr>
          <p:cNvPr id="11" name="Picture 10" descr="LB barrel juglet.gif"/>
          <p:cNvPicPr>
            <a:picLocks noChangeAspect="1"/>
          </p:cNvPicPr>
          <p:nvPr/>
        </p:nvPicPr>
        <p:blipFill>
          <a:blip r:embed="rId6" cstate="email"/>
          <a:stretch>
            <a:fillRect/>
          </a:stretch>
        </p:blipFill>
        <p:spPr>
          <a:xfrm>
            <a:off x="4067944" y="2636912"/>
            <a:ext cx="1625913" cy="1849770"/>
          </a:xfrm>
          <a:prstGeom prst="rect">
            <a:avLst/>
          </a:prstGeom>
        </p:spPr>
      </p:pic>
      <p:pic>
        <p:nvPicPr>
          <p:cNvPr id="12" name="Picture 11" descr="MB spouted lamp.jpg"/>
          <p:cNvPicPr>
            <a:picLocks noChangeAspect="1"/>
          </p:cNvPicPr>
          <p:nvPr/>
        </p:nvPicPr>
        <p:blipFill>
          <a:blip r:embed="rId7" cstate="email"/>
          <a:stretch>
            <a:fillRect/>
          </a:stretch>
        </p:blipFill>
        <p:spPr>
          <a:xfrm>
            <a:off x="5868144" y="3284984"/>
            <a:ext cx="1678215" cy="1368152"/>
          </a:xfrm>
          <a:prstGeom prst="rect">
            <a:avLst/>
          </a:prstGeom>
        </p:spPr>
      </p:pic>
      <p:pic>
        <p:nvPicPr>
          <p:cNvPr id="13" name="Picture 12" descr="Fig22.jpg"/>
          <p:cNvPicPr>
            <a:picLocks noChangeAspect="1"/>
          </p:cNvPicPr>
          <p:nvPr/>
        </p:nvPicPr>
        <p:blipFill>
          <a:blip r:embed="rId8" cstate="email"/>
          <a:srcRect l="1716" t="1667" r="1716" b="58334"/>
          <a:stretch>
            <a:fillRect/>
          </a:stretch>
        </p:blipFill>
        <p:spPr>
          <a:xfrm>
            <a:off x="2843808" y="4797152"/>
            <a:ext cx="2808312" cy="1604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Pottery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846681"/>
            <a:ext cx="4474840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Production in specialised workshops</a:t>
            </a:r>
          </a:p>
          <a:p>
            <a:r>
              <a:rPr lang="en-GB" dirty="0" smtClean="0"/>
              <a:t>Fast wheel, increasingly standardised &amp; mass produced</a:t>
            </a:r>
          </a:p>
          <a:p>
            <a:r>
              <a:rPr lang="en-GB" dirty="0" smtClean="0"/>
              <a:t>Tell </a:t>
            </a:r>
            <a:r>
              <a:rPr lang="en-GB" dirty="0" err="1" smtClean="0"/>
              <a:t>Arqa</a:t>
            </a:r>
            <a:r>
              <a:rPr lang="en-GB" dirty="0" smtClean="0"/>
              <a:t>: MB I potters’ quarter with firing pits &amp; </a:t>
            </a:r>
            <a:r>
              <a:rPr lang="en-GB" dirty="0" err="1" smtClean="0"/>
              <a:t>mudbrick</a:t>
            </a:r>
            <a:r>
              <a:rPr lang="en-GB" dirty="0" smtClean="0"/>
              <a:t> kilns</a:t>
            </a:r>
          </a:p>
          <a:p>
            <a:r>
              <a:rPr lang="en-GB" dirty="0" smtClean="0"/>
              <a:t>Southern Levant LB: some household workshop production is suggested</a:t>
            </a:r>
          </a:p>
          <a:p>
            <a:r>
              <a:rPr lang="en-GB" dirty="0" smtClean="0"/>
              <a:t>Gendered craft?</a:t>
            </a:r>
          </a:p>
          <a:p>
            <a:endParaRPr lang="en-GB" dirty="0" smtClean="0"/>
          </a:p>
        </p:txBody>
      </p:sp>
      <p:pic>
        <p:nvPicPr>
          <p:cNvPr id="5" name="Content Placeholder 4" descr="LB carinated 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796136" y="764704"/>
            <a:ext cx="3075904" cy="1590985"/>
          </a:xfrm>
        </p:spPr>
      </p:pic>
      <p:sp>
        <p:nvSpPr>
          <p:cNvPr id="6" name="TextBox 5"/>
          <p:cNvSpPr txBox="1"/>
          <p:nvPr/>
        </p:nvSpPr>
        <p:spPr>
          <a:xfrm>
            <a:off x="6876256" y="2420888"/>
            <a:ext cx="1898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LB </a:t>
            </a:r>
            <a:r>
              <a:rPr lang="en-GB" dirty="0" err="1" smtClean="0"/>
              <a:t>carinated</a:t>
            </a:r>
            <a:r>
              <a:rPr lang="en-GB" dirty="0" smtClean="0"/>
              <a:t> bowl</a:t>
            </a:r>
            <a:endParaRPr lang="en-GB" dirty="0"/>
          </a:p>
        </p:txBody>
      </p:sp>
      <p:pic>
        <p:nvPicPr>
          <p:cNvPr id="7" name="Picture 6" descr="arqa kiln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508104" y="2924944"/>
            <a:ext cx="2969775" cy="3370694"/>
          </a:xfrm>
          <a:prstGeom prst="rect">
            <a:avLst/>
          </a:prstGeom>
          <a:ln w="38100">
            <a:solidFill>
              <a:srgbClr val="FFC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6948264" y="6309320"/>
            <a:ext cx="14713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Kiln, Tell </a:t>
            </a:r>
            <a:r>
              <a:rPr lang="en-GB" dirty="0" err="1" smtClean="0"/>
              <a:t>Arqa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Metallurgy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dirty="0" smtClean="0"/>
              <a:t>Flourishing industry</a:t>
            </a:r>
          </a:p>
          <a:p>
            <a:r>
              <a:rPr lang="en-GB" dirty="0" smtClean="0"/>
              <a:t>Introduction of mould-made tin bronzes</a:t>
            </a:r>
          </a:p>
          <a:p>
            <a:r>
              <a:rPr lang="en-GB" dirty="0" smtClean="0"/>
              <a:t>Lost wax technique</a:t>
            </a:r>
          </a:p>
          <a:p>
            <a:r>
              <a:rPr lang="en-GB" dirty="0" smtClean="0"/>
              <a:t>New weapons from Mesopotamia:</a:t>
            </a:r>
          </a:p>
          <a:p>
            <a:pPr lvl="1"/>
            <a:r>
              <a:rPr lang="en-GB" dirty="0" smtClean="0"/>
              <a:t>Duckbill axes &amp; </a:t>
            </a:r>
            <a:r>
              <a:rPr lang="en-GB" dirty="0" err="1" smtClean="0"/>
              <a:t>socketed</a:t>
            </a:r>
            <a:r>
              <a:rPr lang="en-GB" dirty="0" smtClean="0"/>
              <a:t> spearheads</a:t>
            </a:r>
          </a:p>
          <a:p>
            <a:r>
              <a:rPr lang="en-GB" dirty="0" smtClean="0"/>
              <a:t>Personal adornment: toggle pins</a:t>
            </a:r>
            <a:endParaRPr lang="en-GB" dirty="0"/>
          </a:p>
        </p:txBody>
      </p:sp>
      <p:pic>
        <p:nvPicPr>
          <p:cNvPr id="2050" name="Picture 2" descr="C:\Users\Louise\Documents\Research\GRP\slides\arrows.t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300192" y="260648"/>
            <a:ext cx="2459349" cy="2131435"/>
          </a:xfrm>
          <a:prstGeom prst="rect">
            <a:avLst/>
          </a:prstGeom>
          <a:noFill/>
        </p:spPr>
      </p:pic>
      <p:pic>
        <p:nvPicPr>
          <p:cNvPr id="2052" name="Picture 4" descr="C:\Users\Louise\Pictures\Near East\duckbill mould.jpg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860032" y="2564904"/>
            <a:ext cx="2191548" cy="18002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380312" y="2492896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Arrowheads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932040" y="4437112"/>
            <a:ext cx="1994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Duckbill axe mould</a:t>
            </a:r>
            <a:endParaRPr lang="en-GB" dirty="0"/>
          </a:p>
        </p:txBody>
      </p:sp>
      <p:pic>
        <p:nvPicPr>
          <p:cNvPr id="10" name="Picture 9" descr="jewellery.jpg"/>
          <p:cNvPicPr>
            <a:picLocks noChangeAspect="1"/>
          </p:cNvPicPr>
          <p:nvPr/>
        </p:nvPicPr>
        <p:blipFill>
          <a:blip r:embed="rId4" cstate="email"/>
          <a:stretch>
            <a:fillRect/>
          </a:stretch>
        </p:blipFill>
        <p:spPr>
          <a:xfrm>
            <a:off x="6660232" y="4811554"/>
            <a:ext cx="2232248" cy="1785797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5609817" y="6237312"/>
            <a:ext cx="11224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Jewellery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4392488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Increasing access to traded goods over wide area</a:t>
            </a:r>
          </a:p>
          <a:p>
            <a:r>
              <a:rPr lang="en-GB" dirty="0" smtClean="0"/>
              <a:t>Impact on local production, </a:t>
            </a:r>
            <a:r>
              <a:rPr lang="en-GB" i="1" dirty="0" smtClean="0"/>
              <a:t>habitus</a:t>
            </a:r>
            <a:r>
              <a:rPr lang="en-GB" dirty="0" smtClean="0"/>
              <a:t>,</a:t>
            </a:r>
            <a:r>
              <a:rPr lang="en-GB" i="1" dirty="0" smtClean="0"/>
              <a:t> </a:t>
            </a:r>
            <a:r>
              <a:rPr lang="en-GB" dirty="0" smtClean="0"/>
              <a:t>praxis &amp; expression of identity especially in LBA</a:t>
            </a:r>
          </a:p>
          <a:p>
            <a:pPr lvl="1"/>
            <a:r>
              <a:rPr lang="en-GB" dirty="0" smtClean="0"/>
              <a:t>Household artefacts</a:t>
            </a:r>
          </a:p>
          <a:p>
            <a:pPr lvl="1"/>
            <a:r>
              <a:rPr lang="en-GB" dirty="0" smtClean="0"/>
              <a:t>Personal adornment</a:t>
            </a:r>
          </a:p>
          <a:p>
            <a:pPr lvl="1"/>
            <a:r>
              <a:rPr lang="en-GB" dirty="0" smtClean="0"/>
              <a:t>Life &amp; death</a:t>
            </a:r>
          </a:p>
          <a:p>
            <a:endParaRPr lang="en-GB" dirty="0"/>
          </a:p>
        </p:txBody>
      </p:sp>
      <p:pic>
        <p:nvPicPr>
          <p:cNvPr id="5" name="Content Placeholder 4" descr="local imitation BR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7288962" y="276954"/>
            <a:ext cx="1675526" cy="2686458"/>
          </a:xfrm>
        </p:spPr>
      </p:pic>
      <p:pic>
        <p:nvPicPr>
          <p:cNvPr id="6" name="Picture 5" descr="BR_Ajjul.gif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4716016" y="1124744"/>
            <a:ext cx="2165226" cy="196602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292080" y="3212976"/>
            <a:ext cx="3547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Base Ring import (</a:t>
            </a:r>
            <a:r>
              <a:rPr lang="en-GB" dirty="0" err="1" smtClean="0"/>
              <a:t>Ajjul</a:t>
            </a:r>
            <a:r>
              <a:rPr lang="en-GB" dirty="0" smtClean="0"/>
              <a:t>) &amp; imitation</a:t>
            </a:r>
            <a:endParaRPr lang="en-GB" dirty="0"/>
          </a:p>
        </p:txBody>
      </p:sp>
      <p:pic>
        <p:nvPicPr>
          <p:cNvPr id="8" name="Picture 7" descr="stirrup jar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4644008" y="4293096"/>
            <a:ext cx="1838317" cy="187220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716016" y="6309320"/>
            <a:ext cx="18241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Stirrup jar, Ugarit</a:t>
            </a:r>
            <a:endParaRPr lang="en-GB" dirty="0"/>
          </a:p>
        </p:txBody>
      </p:sp>
      <p:pic>
        <p:nvPicPr>
          <p:cNvPr id="10" name="Picture 9" descr="bethshan necklace.jpg"/>
          <p:cNvPicPr>
            <a:picLocks noChangeAspect="1"/>
          </p:cNvPicPr>
          <p:nvPr/>
        </p:nvPicPr>
        <p:blipFill>
          <a:blip r:embed="rId5" cstate="email"/>
          <a:stretch>
            <a:fillRect/>
          </a:stretch>
        </p:blipFill>
        <p:spPr>
          <a:xfrm>
            <a:off x="6876256" y="3680405"/>
            <a:ext cx="1872208" cy="22992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998092" y="6021288"/>
            <a:ext cx="214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Necklace, Beth Shan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&amp; MB-LB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can we use the material remains to develop a picture of daily life in ancient Near East?</a:t>
            </a:r>
          </a:p>
          <a:p>
            <a:r>
              <a:rPr lang="en-GB" dirty="0" smtClean="0"/>
              <a:t>Shared materiality – does this imply shared practice?</a:t>
            </a:r>
          </a:p>
          <a:p>
            <a:r>
              <a:rPr lang="en-GB" dirty="0" smtClean="0"/>
              <a:t>Use of materiality to express identity</a:t>
            </a:r>
          </a:p>
          <a:p>
            <a:r>
              <a:rPr lang="en-GB" dirty="0" smtClean="0"/>
              <a:t>Integration of imports within </a:t>
            </a:r>
            <a:r>
              <a:rPr lang="en-GB" dirty="0" err="1" smtClean="0"/>
              <a:t>lifeways</a:t>
            </a:r>
            <a:r>
              <a:rPr lang="en-GB" dirty="0" smtClean="0"/>
              <a:t>?</a:t>
            </a:r>
          </a:p>
          <a:p>
            <a:r>
              <a:rPr lang="en-GB" smtClean="0"/>
              <a:t>Spaces </a:t>
            </a:r>
            <a:r>
              <a:rPr lang="en-GB" dirty="0" smtClean="0"/>
              <a:t>for interaction: does this take place within the household?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Incredibly rich archaeological record but focus has primarily been on the public arena</a:t>
            </a:r>
          </a:p>
          <a:p>
            <a:r>
              <a:rPr lang="en-GB" dirty="0" smtClean="0"/>
              <a:t>Degree of urbanisation in southern Levant in LB is debated</a:t>
            </a:r>
          </a:p>
          <a:p>
            <a:r>
              <a:rPr lang="en-GB" dirty="0" smtClean="0"/>
              <a:t>Household spaces &amp; material culture have received limited attention:</a:t>
            </a:r>
          </a:p>
          <a:p>
            <a:pPr lvl="1"/>
            <a:r>
              <a:rPr lang="en-GB" dirty="0" smtClean="0"/>
              <a:t>Pottery for dating not for </a:t>
            </a:r>
            <a:r>
              <a:rPr lang="en-GB" i="1" dirty="0" smtClean="0"/>
              <a:t>praxis</a:t>
            </a:r>
            <a:endParaRPr lang="en-GB" dirty="0" smtClean="0"/>
          </a:p>
          <a:p>
            <a:r>
              <a:rPr lang="en-GB" dirty="0" smtClean="0"/>
              <a:t>Shared materiality over wide region: what might this tell us about 2</a:t>
            </a:r>
            <a:r>
              <a:rPr lang="en-GB" baseline="30000" dirty="0" smtClean="0"/>
              <a:t>nd</a:t>
            </a:r>
            <a:r>
              <a:rPr lang="en-GB" dirty="0" smtClean="0"/>
              <a:t> millennium identities?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487</TotalTime>
  <Words>833</Words>
  <Application>Microsoft Office PowerPoint</Application>
  <PresentationFormat>On-screen Show (4:3)</PresentationFormat>
  <Paragraphs>138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Corbel</vt:lpstr>
      <vt:lpstr>Wingdings</vt:lpstr>
      <vt:lpstr>Wingdings 2</vt:lpstr>
      <vt:lpstr>Wingdings 3</vt:lpstr>
      <vt:lpstr>Module</vt:lpstr>
      <vt:lpstr>Towns, Tombs &amp; Temples </vt:lpstr>
      <vt:lpstr>Chronological Framework</vt:lpstr>
      <vt:lpstr>Definition of an Urban Settlement</vt:lpstr>
      <vt:lpstr>Origins of Towns</vt:lpstr>
      <vt:lpstr>Causes of Urbanisation ?</vt:lpstr>
      <vt:lpstr>Causes of Urbanisation ?</vt:lpstr>
      <vt:lpstr>Urbanisation in 2nd Millennium</vt:lpstr>
      <vt:lpstr>Characteristics</vt:lpstr>
      <vt:lpstr>Landscapes of Power</vt:lpstr>
      <vt:lpstr>Fortifications</vt:lpstr>
      <vt:lpstr>Gates</vt:lpstr>
      <vt:lpstr>Domestic Architecture</vt:lpstr>
      <vt:lpstr>Domestic Activities</vt:lpstr>
      <vt:lpstr>Use of Space</vt:lpstr>
      <vt:lpstr>Material World</vt:lpstr>
      <vt:lpstr>Pottery Production</vt:lpstr>
      <vt:lpstr>Metallurgy</vt:lpstr>
      <vt:lpstr>Imports</vt:lpstr>
      <vt:lpstr>Materiality &amp; MB-LB Society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 Temples</dc:title>
  <dc:creator>Louise</dc:creator>
  <cp:lastModifiedBy>Louise Steel</cp:lastModifiedBy>
  <cp:revision>57</cp:revision>
  <dcterms:created xsi:type="dcterms:W3CDTF">2014-02-08T13:00:47Z</dcterms:created>
  <dcterms:modified xsi:type="dcterms:W3CDTF">2017-10-25T14:49:39Z</dcterms:modified>
</cp:coreProperties>
</file>