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72" r:id="rId1"/>
  </p:sldMasterIdLst>
  <p:notesMasterIdLst>
    <p:notesMasterId r:id="rId18"/>
  </p:notesMasterIdLst>
  <p:sldIdLst>
    <p:sldId id="275" r:id="rId2"/>
    <p:sldId id="256" r:id="rId3"/>
    <p:sldId id="257" r:id="rId4"/>
    <p:sldId id="258" r:id="rId5"/>
    <p:sldId id="259" r:id="rId6"/>
    <p:sldId id="260" r:id="rId7"/>
    <p:sldId id="270" r:id="rId8"/>
    <p:sldId id="271" r:id="rId9"/>
    <p:sldId id="272" r:id="rId10"/>
    <p:sldId id="273" r:id="rId11"/>
    <p:sldId id="274" r:id="rId12"/>
    <p:sldId id="265" r:id="rId13"/>
    <p:sldId id="266" r:id="rId14"/>
    <p:sldId id="267" r:id="rId15"/>
    <p:sldId id="268" r:id="rId16"/>
    <p:sldId id="269" r:id="rId17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88140" autoAdjust="0"/>
  </p:normalViewPr>
  <p:slideViewPr>
    <p:cSldViewPr snapToGrid="0">
      <p:cViewPr varScale="1">
        <p:scale>
          <a:sx n="214" d="100"/>
          <a:sy n="214" d="100"/>
        </p:scale>
        <p:origin x="2802" y="174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8" name="Google Shape;148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g1a440c1128a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5" name="Google Shape;155;g1a440c1128a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g1a440c1128a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2" name="Google Shape;162;g1a440c1128a_0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Morrison is considered to be the 4th largest supermarket in the United Kingdom. It has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outlets in Scotland, Wales, England, and many other regions of the United Kingdom. They are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famous for their grocery products, food items, drinks, household products, and even serve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packaged foods. It was founded by William Morisson with a small stall selling eggs and butter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(Morrisons.com 2022). When the pandemic hit the globe the entire country was under deep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uncertainty. Morrison found themselves extremely grateful to be able to serve their customers.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They even appealed to the government to consider their supermarket workers as the key workers.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They adopted innovative, safe strategies at that time to keep supplying to their customers so that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they can get the facilities even during the pandemic situation. They want to introduce business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expansion projects into the industry to widen their network and provide their services across the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world.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Google Shape;167;g1a440c1128a_0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8" name="Google Shape;168;g1a440c1128a_0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They have realized that after Covid19 pandemic the company needed to expand tehri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market. They want to serve more customers. Their long-term strategy is to build a broader,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stronger, and more popular accessible market. They&amp;#39;re very hopeful about their response during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the pandemic which created a renaissance for them. They have monitored an increased number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of home delivery services. They are also providing same-day delivery service to their prime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customers and are also expanding enormously. They are expecting to increase their home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delivery services by 25.5 percent. They are also serving food parcel facilities during the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pandemic which they want to carry forward and include in their regular services. They are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providing a variety of options in their food packages. A contact-free delivery service that they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started during the pandemic is still they are providing to their customers. They are planning to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open steak and seafood bars and want to serve restaurant-quality meat to their customers. Where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the UK market inflation is increasing at an alarming rate Morisson is still providing a shield from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the country by protecting them from any foreign inflation. The company has faced massive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growth and popularity during the pandemic but during the initial period of 2022, the company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has gone through a 3.9 percent drop (Statista.com 2022). The company found the requirement to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expand its business to achieve more customers and increase its sales.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g1a440c1128a_0_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5" name="Google Shape;175;g1a440c1128a_0_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They have realized that after Covid19 pandemic the company needed to expand tehri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market. They want to serve more customers. Their long-term strategy is to build a broader,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stronger, and more popular accessible market. They&amp;#39;re very hopeful about their response during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the pandemic which created a renaissance for them. They have monitored an increased number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of home delivery services. They are also providing same-day delivery service to their prime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customers and are also expanding enormously. They are expecting to increase their home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delivery services by 25.5 percent. They are also serving food parcel facilities during the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pandemic which they want to carry forward and include in their regular services. They are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providing a variety of options in their food packages. A contact-free delivery service that they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started during the pandemic is still they are providing to their customers. They are planning to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open steak and seafood bars and want to serve restaurant-quality meat to their customers. Where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the UK market inflation is increasing at an alarming rate Morisson is still providing a shield from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the country by protecting them from any foreign inflation. The company has faced massive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growth and popularity during the pandemic but during the initial period of 2022, the company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has gone through a 3.9 percent drop (Statista.com 2022). The company found the requirement to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expand its business to achieve more customers and increase its sales.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Google Shape;212;g1a440c1128a_0_4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3" name="Google Shape;213;g1a440c1128a_0_4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While implementing the recommendations the company will face issues and drawbacks.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Online marketing is not easy and in the initial period, it takes time to gain customers. Customers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take time to trust online products especially when it is grocery food products they become extra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conscious as this will have a direct impact on their health. Thinking differently about a product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comes with risk as the potential to grab the market may not be the same. It might fail or earn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more than expected. In that case, it will depend on the customer demand choices. they cannot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always get direct results and might get late responses for their products. specially with online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delivery the late response and delay in delivery is quite a common problem. online market is not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go on smooth terms and might difficulties arises out of nowhere. here the chances of losses are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really high. As the market already has bigger competition survival in the competition will be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filled with ups and downs and the company will have to face failures many times. Analyzing the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market and understanding the customer needs will not always be easy and may backfire on the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7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company many times. Despite good execution, the strategies may fail and the company news to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bear the losses regarding this. Introducing organic and vegan products is expensive and the target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customers are less than the average number of customers but the company is making such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choices to create a customer base and stay in the market. Market expansion is not easy for the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company when it is facing a drop in its sales, as the company is already running into losses.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Google Shape;219;g1a440c1128a_0_4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0" name="Google Shape;220;g1a440c1128a_0_4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While implementing the recommendations the company will face issues and drawbacks.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Online marketing is not easy and in the initial period, it takes time to gain customers. Customers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take time to trust online products especially when it is grocery food products they become extra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conscious as this will have a direct impact on their health. Thinking differently about a product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comes with risk as the potential to grab the market may not be the same. It might fail or earn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more than expected. In that case, it will depend on the customer demand choices. they cannot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always get direct results and might get late responses for their products. specially with online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delivery the late response and delay in delivery is quite a common problem. online market is not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go on smooth terms and might difficulties arises out of nowhere. here the chances of losses are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really high. As the market already has bigger competition survival in the competition will be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filled with ups and downs and the company will have to face failures many times. Analyzing the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market and understanding the customer needs will not always be easy and may backfire on the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7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company many times. Despite good execution, the strategies may fail and the company news to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bear the losses regarding this. Introducing organic and vegan products is expensive and the target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customers are less than the average number of customers but the company is making such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choices to create a customer base and stay in the market. Market expansion is not easy for the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company when it is facing a drop in its sales, as the company is already running into losses.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" name="Google Shape;226;g1a440c1128a_0_5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7" name="Google Shape;227;g1a440c1128a_0_5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It can be concluded from the above report that though the company has made greater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market share during the pandemic and post-pandemic years, the sales have dropped. The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company needs to implement better strategies after doing proper market research. They indeed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focus on market expansion through online and offline modes. It will be beneficial for the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company to get a wider number of customers. A competitive analysis of the market will give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them directions to think about which way they want to expand their market. They need to launch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products that will provide customer satisfaction which will earn them more customers for their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products (Morrisons.com 2022). Trying to implement innovative methods and practicing them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will help the country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Google Shape;232;g1a440c1128a_0_5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3" name="Google Shape;233;g1a440c1128a_0_5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" name="Google Shape;238;g1a440c1128a_0_6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9" name="Google Shape;239;g1a440c1128a_0_6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ustom layout 1">
  <p:cSld name="AUTOLAYOUT_1">
    <p:bg>
      <p:bgPr>
        <a:solidFill>
          <a:srgbClr val="FFFFFF"/>
        </a:solidFill>
        <a:effectLst/>
      </p:bgPr>
    </p:bg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" name="Google Shape;52;p13"/>
          <p:cNvSpPr txBox="1">
            <a:spLocks noGrp="1"/>
          </p:cNvSpPr>
          <p:nvPr>
            <p:ph type="ctrTitle"/>
          </p:nvPr>
        </p:nvSpPr>
        <p:spPr>
          <a:xfrm>
            <a:off x="1375600" y="939000"/>
            <a:ext cx="6369600" cy="25458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000"/>
              <a:buNone/>
              <a:defRPr sz="4000">
                <a:solidFill>
                  <a:srgbClr val="FFFFFF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000"/>
              <a:buNone/>
              <a:defRPr sz="4000">
                <a:solidFill>
                  <a:srgbClr val="FFFFFF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000"/>
              <a:buNone/>
              <a:defRPr sz="4000">
                <a:solidFill>
                  <a:srgbClr val="FFFFFF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000"/>
              <a:buNone/>
              <a:defRPr sz="4000">
                <a:solidFill>
                  <a:srgbClr val="FFFFFF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000"/>
              <a:buNone/>
              <a:defRPr sz="4000">
                <a:solidFill>
                  <a:srgbClr val="FFFFFF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000"/>
              <a:buNone/>
              <a:defRPr sz="4000">
                <a:solidFill>
                  <a:srgbClr val="FFFFFF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000"/>
              <a:buNone/>
              <a:defRPr sz="4000">
                <a:solidFill>
                  <a:srgbClr val="FFFFFF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000"/>
              <a:buNone/>
              <a:defRPr sz="4000">
                <a:solidFill>
                  <a:srgbClr val="FFFFFF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000"/>
              <a:buNone/>
              <a:defRPr sz="4000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53" name="Google Shape;53;p13"/>
          <p:cNvSpPr txBox="1">
            <a:spLocks noGrp="1"/>
          </p:cNvSpPr>
          <p:nvPr>
            <p:ph type="subTitle" idx="1"/>
          </p:nvPr>
        </p:nvSpPr>
        <p:spPr>
          <a:xfrm>
            <a:off x="1387200" y="3637200"/>
            <a:ext cx="6369600" cy="5673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sz="1400">
                <a:solidFill>
                  <a:srgbClr val="FFFFFF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sz="1400">
                <a:solidFill>
                  <a:srgbClr val="FFFFFF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sz="1400">
                <a:solidFill>
                  <a:srgbClr val="FFFFFF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sz="1400">
                <a:solidFill>
                  <a:srgbClr val="FFFFFF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sz="1400">
                <a:solidFill>
                  <a:srgbClr val="FFFFFF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sz="1400">
                <a:solidFill>
                  <a:srgbClr val="FFFFFF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sz="1400">
                <a:solidFill>
                  <a:srgbClr val="FFFFFF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sz="1400">
                <a:solidFill>
                  <a:srgbClr val="FFFFFF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sz="1400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54" name="Google Shape;54;p1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FFFFFF"/>
                </a:solidFill>
              </a:defRPr>
            </a:lvl1pPr>
            <a:lvl2pPr lvl="1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FFFFFF"/>
                </a:solidFill>
              </a:defRPr>
            </a:lvl2pPr>
            <a:lvl3pPr lvl="2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FFFFFF"/>
                </a:solidFill>
              </a:defRPr>
            </a:lvl3pPr>
            <a:lvl4pPr lvl="3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FFFFFF"/>
                </a:solidFill>
              </a:defRPr>
            </a:lvl4pPr>
            <a:lvl5pPr lvl="4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FFFFFF"/>
                </a:solidFill>
              </a:defRPr>
            </a:lvl5pPr>
            <a:lvl6pPr lvl="5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FFFFFF"/>
                </a:solidFill>
              </a:defRPr>
            </a:lvl6pPr>
            <a:lvl7pPr lvl="6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FFFFFF"/>
                </a:solidFill>
              </a:defRPr>
            </a:lvl7pPr>
            <a:lvl8pPr lvl="7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FFFFFF"/>
                </a:solidFill>
              </a:defRPr>
            </a:lvl8pPr>
            <a:lvl9pPr lvl="8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FFFFFF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ustom layout 2">
  <p:cSld name="AUTOLAYOUT_2"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14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263238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57" name="Google Shape;57;p14"/>
          <p:cNvGrpSpPr/>
          <p:nvPr/>
        </p:nvGrpSpPr>
        <p:grpSpPr>
          <a:xfrm>
            <a:off x="311112" y="4512638"/>
            <a:ext cx="2812694" cy="150575"/>
            <a:chOff x="0" y="3797750"/>
            <a:chExt cx="9144000" cy="150575"/>
          </a:xfrm>
        </p:grpSpPr>
        <p:cxnSp>
          <p:nvCxnSpPr>
            <p:cNvPr id="58" name="Google Shape;58;p14"/>
            <p:cNvCxnSpPr/>
            <p:nvPr/>
          </p:nvCxnSpPr>
          <p:spPr>
            <a:xfrm>
              <a:off x="0" y="3797750"/>
              <a:ext cx="9144000" cy="0"/>
            </a:xfrm>
            <a:prstGeom prst="straightConnector1">
              <a:avLst/>
            </a:prstGeom>
            <a:noFill/>
            <a:ln w="19050" cap="flat" cmpd="sng">
              <a:solidFill>
                <a:srgbClr val="90A4AE"/>
              </a:solidFill>
              <a:prstDash val="solid"/>
              <a:round/>
              <a:headEnd type="none" w="sm" len="sm"/>
              <a:tailEnd type="none" w="sm" len="sm"/>
            </a:ln>
          </p:spPr>
        </p:cxnSp>
        <p:cxnSp>
          <p:nvCxnSpPr>
            <p:cNvPr id="59" name="Google Shape;59;p14"/>
            <p:cNvCxnSpPr/>
            <p:nvPr/>
          </p:nvCxnSpPr>
          <p:spPr>
            <a:xfrm>
              <a:off x="0" y="3948325"/>
              <a:ext cx="9144000" cy="0"/>
            </a:xfrm>
            <a:prstGeom prst="straightConnector1">
              <a:avLst/>
            </a:prstGeom>
            <a:noFill/>
            <a:ln w="19050" cap="flat" cmpd="sng">
              <a:solidFill>
                <a:srgbClr val="90A4AE"/>
              </a:solidFill>
              <a:prstDash val="solid"/>
              <a:round/>
              <a:headEnd type="none" w="sm" len="sm"/>
              <a:tailEnd type="none" w="sm" len="sm"/>
            </a:ln>
          </p:spPr>
        </p:cxnSp>
        <p:cxnSp>
          <p:nvCxnSpPr>
            <p:cNvPr id="60" name="Google Shape;60;p14"/>
            <p:cNvCxnSpPr/>
            <p:nvPr/>
          </p:nvCxnSpPr>
          <p:spPr>
            <a:xfrm>
              <a:off x="0" y="3873038"/>
              <a:ext cx="9144000" cy="0"/>
            </a:xfrm>
            <a:prstGeom prst="straightConnector1">
              <a:avLst/>
            </a:prstGeom>
            <a:noFill/>
            <a:ln w="19050" cap="flat" cmpd="sng">
              <a:solidFill>
                <a:srgbClr val="90A4AE"/>
              </a:solidFill>
              <a:prstDash val="solid"/>
              <a:round/>
              <a:headEnd type="none" w="sm" len="sm"/>
              <a:tailEnd type="none" w="sm" len="sm"/>
            </a:ln>
          </p:spPr>
        </p:cxnSp>
      </p:grpSp>
      <p:sp>
        <p:nvSpPr>
          <p:cNvPr id="61" name="Google Shape;61;p14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None/>
              <a:defRPr sz="2400">
                <a:solidFill>
                  <a:srgbClr val="FFFFFF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None/>
              <a:defRPr sz="2400">
                <a:solidFill>
                  <a:srgbClr val="FFFFFF"/>
                </a:solidFill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None/>
              <a:defRPr sz="2400">
                <a:solidFill>
                  <a:srgbClr val="FFFFFF"/>
                </a:solidFill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None/>
              <a:defRPr sz="2400">
                <a:solidFill>
                  <a:srgbClr val="FFFFFF"/>
                </a:solidFill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None/>
              <a:defRPr sz="2400">
                <a:solidFill>
                  <a:srgbClr val="FFFFFF"/>
                </a:solidFill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None/>
              <a:defRPr sz="2400">
                <a:solidFill>
                  <a:srgbClr val="FFFFFF"/>
                </a:solidFill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None/>
              <a:defRPr sz="2400">
                <a:solidFill>
                  <a:srgbClr val="FFFFFF"/>
                </a:solidFill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None/>
              <a:defRPr sz="2400">
                <a:solidFill>
                  <a:srgbClr val="FFFFFF"/>
                </a:solidFill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None/>
              <a:defRPr sz="2400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62" name="Google Shape;62;p14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28863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Char char="●"/>
              <a:defRPr sz="1200">
                <a:solidFill>
                  <a:srgbClr val="FFFFFF"/>
                </a:solidFill>
              </a:defRPr>
            </a:lvl1pPr>
            <a:lvl2pPr marL="914400" lvl="1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Char char="○"/>
              <a:defRPr sz="1200">
                <a:solidFill>
                  <a:srgbClr val="FFFFFF"/>
                </a:solidFill>
              </a:defRPr>
            </a:lvl2pPr>
            <a:lvl3pPr marL="1371600" lvl="2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Char char="■"/>
              <a:defRPr sz="1200">
                <a:solidFill>
                  <a:srgbClr val="FFFFFF"/>
                </a:solidFill>
              </a:defRPr>
            </a:lvl3pPr>
            <a:lvl4pPr marL="1828800" lvl="3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Char char="●"/>
              <a:defRPr sz="1200">
                <a:solidFill>
                  <a:srgbClr val="FFFFFF"/>
                </a:solidFill>
              </a:defRPr>
            </a:lvl4pPr>
            <a:lvl5pPr marL="2286000" lvl="4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Char char="○"/>
              <a:defRPr sz="1200">
                <a:solidFill>
                  <a:srgbClr val="FFFFFF"/>
                </a:solidFill>
              </a:defRPr>
            </a:lvl5pPr>
            <a:lvl6pPr marL="2743200" lvl="5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Char char="■"/>
              <a:defRPr sz="1200">
                <a:solidFill>
                  <a:srgbClr val="FFFFFF"/>
                </a:solidFill>
              </a:defRPr>
            </a:lvl6pPr>
            <a:lvl7pPr marL="3200400" lvl="6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Char char="●"/>
              <a:defRPr sz="1200">
                <a:solidFill>
                  <a:srgbClr val="FFFFFF"/>
                </a:solidFill>
              </a:defRPr>
            </a:lvl7pPr>
            <a:lvl8pPr marL="3657600" lvl="7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Char char="○"/>
              <a:defRPr sz="1200">
                <a:solidFill>
                  <a:srgbClr val="FFFFFF"/>
                </a:solidFill>
              </a:defRPr>
            </a:lvl8pPr>
            <a:lvl9pPr marL="4114800" lvl="8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Char char="■"/>
              <a:defRPr sz="1200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63" name="Google Shape;63;p1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FFFFFF"/>
                </a:solidFill>
              </a:defRPr>
            </a:lvl1pPr>
            <a:lvl2pPr lvl="1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FFFFFF"/>
                </a:solidFill>
              </a:defRPr>
            </a:lvl2pPr>
            <a:lvl3pPr lvl="2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FFFFFF"/>
                </a:solidFill>
              </a:defRPr>
            </a:lvl3pPr>
            <a:lvl4pPr lvl="3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FFFFFF"/>
                </a:solidFill>
              </a:defRPr>
            </a:lvl4pPr>
            <a:lvl5pPr lvl="4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FFFFFF"/>
                </a:solidFill>
              </a:defRPr>
            </a:lvl5pPr>
            <a:lvl6pPr lvl="5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FFFFFF"/>
                </a:solidFill>
              </a:defRPr>
            </a:lvl6pPr>
            <a:lvl7pPr lvl="6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FFFFFF"/>
                </a:solidFill>
              </a:defRPr>
            </a:lvl7pPr>
            <a:lvl8pPr lvl="7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FFFFFF"/>
                </a:solidFill>
              </a:defRPr>
            </a:lvl8pPr>
            <a:lvl9pPr lvl="8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FFFFFF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ustom layout 3">
  <p:cSld name="AUTOLAYOUT_3">
    <p:bg>
      <p:bgPr>
        <a:solidFill>
          <a:srgbClr val="FFFFFF"/>
        </a:solidFill>
        <a:effectLst/>
      </p:bgPr>
    </p:bg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15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6" name="Google Shape;66;p15"/>
          <p:cNvSpPr/>
          <p:nvPr/>
        </p:nvSpPr>
        <p:spPr>
          <a:xfrm>
            <a:off x="0" y="0"/>
            <a:ext cx="3585000" cy="5143500"/>
          </a:xfrm>
          <a:prstGeom prst="rect">
            <a:avLst/>
          </a:prstGeom>
          <a:solidFill>
            <a:srgbClr val="21212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7" name="Google Shape;67;p15"/>
          <p:cNvSpPr/>
          <p:nvPr/>
        </p:nvSpPr>
        <p:spPr>
          <a:xfrm>
            <a:off x="4108825" y="636500"/>
            <a:ext cx="1944900" cy="57900"/>
          </a:xfrm>
          <a:prstGeom prst="rect">
            <a:avLst/>
          </a:prstGeom>
          <a:solidFill>
            <a:srgbClr val="E0E0E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8" name="Google Shape;68;p15"/>
          <p:cNvSpPr/>
          <p:nvPr/>
        </p:nvSpPr>
        <p:spPr>
          <a:xfrm>
            <a:off x="388425" y="636500"/>
            <a:ext cx="2789700" cy="579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9" name="Google Shape;69;p15"/>
          <p:cNvSpPr txBox="1">
            <a:spLocks noGrp="1"/>
          </p:cNvSpPr>
          <p:nvPr>
            <p:ph type="title"/>
          </p:nvPr>
        </p:nvSpPr>
        <p:spPr>
          <a:xfrm>
            <a:off x="308775" y="770525"/>
            <a:ext cx="2866800" cy="37536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None/>
              <a:defRPr sz="2800" b="1">
                <a:solidFill>
                  <a:srgbClr val="FFFFFF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None/>
              <a:defRPr sz="2800" b="1">
                <a:solidFill>
                  <a:srgbClr val="FFFFFF"/>
                </a:solidFill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None/>
              <a:defRPr sz="2800" b="1">
                <a:solidFill>
                  <a:srgbClr val="FFFFFF"/>
                </a:solidFill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None/>
              <a:defRPr sz="2800" b="1">
                <a:solidFill>
                  <a:srgbClr val="FFFFFF"/>
                </a:solidFill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None/>
              <a:defRPr sz="2800" b="1">
                <a:solidFill>
                  <a:srgbClr val="FFFFFF"/>
                </a:solidFill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None/>
              <a:defRPr sz="2800" b="1">
                <a:solidFill>
                  <a:srgbClr val="FFFFFF"/>
                </a:solidFill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None/>
              <a:defRPr sz="2800" b="1">
                <a:solidFill>
                  <a:srgbClr val="FFFFFF"/>
                </a:solidFill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None/>
              <a:defRPr sz="2800" b="1">
                <a:solidFill>
                  <a:srgbClr val="FFFFFF"/>
                </a:solidFill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None/>
              <a:defRPr sz="2800" b="1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70" name="Google Shape;70;p15"/>
          <p:cNvSpPr txBox="1">
            <a:spLocks noGrp="1"/>
          </p:cNvSpPr>
          <p:nvPr>
            <p:ph type="body" idx="1"/>
          </p:nvPr>
        </p:nvSpPr>
        <p:spPr>
          <a:xfrm>
            <a:off x="4022850" y="770525"/>
            <a:ext cx="4919400" cy="38118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Char char="●"/>
              <a:defRPr sz="1400">
                <a:solidFill>
                  <a:srgbClr val="434343"/>
                </a:solidFill>
              </a:defRPr>
            </a:lvl1pPr>
            <a:lvl2pPr marL="914400" lvl="1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Char char="○"/>
              <a:defRPr sz="1200">
                <a:solidFill>
                  <a:srgbClr val="434343"/>
                </a:solidFill>
              </a:defRPr>
            </a:lvl2pPr>
            <a:lvl3pPr marL="1371600" lvl="2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Char char="■"/>
              <a:defRPr sz="1200">
                <a:solidFill>
                  <a:srgbClr val="434343"/>
                </a:solidFill>
              </a:defRPr>
            </a:lvl3pPr>
            <a:lvl4pPr marL="1828800" lvl="3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Char char="●"/>
              <a:defRPr sz="1200">
                <a:solidFill>
                  <a:srgbClr val="434343"/>
                </a:solidFill>
              </a:defRPr>
            </a:lvl4pPr>
            <a:lvl5pPr marL="2286000" lvl="4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Char char="○"/>
              <a:defRPr sz="1200">
                <a:solidFill>
                  <a:srgbClr val="434343"/>
                </a:solidFill>
              </a:defRPr>
            </a:lvl5pPr>
            <a:lvl6pPr marL="2743200" lvl="5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Char char="■"/>
              <a:defRPr sz="1200">
                <a:solidFill>
                  <a:srgbClr val="434343"/>
                </a:solidFill>
              </a:defRPr>
            </a:lvl6pPr>
            <a:lvl7pPr marL="3200400" lvl="6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Char char="●"/>
              <a:defRPr sz="1200">
                <a:solidFill>
                  <a:srgbClr val="434343"/>
                </a:solidFill>
              </a:defRPr>
            </a:lvl7pPr>
            <a:lvl8pPr marL="3657600" lvl="7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Char char="○"/>
              <a:defRPr sz="1200">
                <a:solidFill>
                  <a:srgbClr val="434343"/>
                </a:solidFill>
              </a:defRPr>
            </a:lvl8pPr>
            <a:lvl9pPr marL="4114800" lvl="8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Char char="■"/>
              <a:defRPr sz="1200">
                <a:solidFill>
                  <a:srgbClr val="434343"/>
                </a:solidFill>
              </a:defRPr>
            </a:lvl9pPr>
          </a:lstStyle>
          <a:p>
            <a:endParaRPr/>
          </a:p>
        </p:txBody>
      </p:sp>
      <p:sp>
        <p:nvSpPr>
          <p:cNvPr id="71" name="Google Shape;71;p1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666666"/>
                </a:solidFill>
              </a:defRPr>
            </a:lvl1pPr>
            <a:lvl2pPr lvl="1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666666"/>
                </a:solidFill>
              </a:defRPr>
            </a:lvl2pPr>
            <a:lvl3pPr lvl="2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666666"/>
                </a:solidFill>
              </a:defRPr>
            </a:lvl3pPr>
            <a:lvl4pPr lvl="3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666666"/>
                </a:solidFill>
              </a:defRPr>
            </a:lvl4pPr>
            <a:lvl5pPr lvl="4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666666"/>
                </a:solidFill>
              </a:defRPr>
            </a:lvl5pPr>
            <a:lvl6pPr lvl="5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666666"/>
                </a:solidFill>
              </a:defRPr>
            </a:lvl6pPr>
            <a:lvl7pPr lvl="6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666666"/>
                </a:solidFill>
              </a:defRPr>
            </a:lvl7pPr>
            <a:lvl8pPr lvl="7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666666"/>
                </a:solidFill>
              </a:defRPr>
            </a:lvl8pPr>
            <a:lvl9pPr lvl="8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666666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ustom layout 6">
  <p:cSld name="AUTOLAYOUT_6">
    <p:bg>
      <p:bgPr>
        <a:solidFill>
          <a:srgbClr val="FFFFFF"/>
        </a:solidFill>
        <a:effectLst/>
      </p:bgPr>
    </p:bg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18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424E5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84" name="Google Shape;84;p18"/>
          <p:cNvCxnSpPr/>
          <p:nvPr/>
        </p:nvCxnSpPr>
        <p:spPr>
          <a:xfrm>
            <a:off x="311700" y="312013"/>
            <a:ext cx="670500" cy="670200"/>
          </a:xfrm>
          <a:prstGeom prst="straightConnector1">
            <a:avLst/>
          </a:prstGeom>
          <a:noFill/>
          <a:ln w="9525" cap="flat" cmpd="sng">
            <a:solidFill>
              <a:srgbClr val="F6F2D2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85" name="Google Shape;85;p18"/>
          <p:cNvSpPr txBox="1">
            <a:spLocks noGrp="1"/>
          </p:cNvSpPr>
          <p:nvPr>
            <p:ph type="title"/>
          </p:nvPr>
        </p:nvSpPr>
        <p:spPr>
          <a:xfrm>
            <a:off x="311700" y="1153900"/>
            <a:ext cx="2655000" cy="8589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rgbClr val="FFFFFF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rgbClr val="FFFFFF"/>
                </a:solidFill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rgbClr val="FFFFFF"/>
                </a:solidFill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rgbClr val="FFFFFF"/>
                </a:solidFill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rgbClr val="FFFFFF"/>
                </a:solidFill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rgbClr val="FFFFFF"/>
                </a:solidFill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rgbClr val="FFFFFF"/>
                </a:solidFill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rgbClr val="FFFFFF"/>
                </a:solidFill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86" name="Google Shape;86;p18"/>
          <p:cNvSpPr txBox="1">
            <a:spLocks noGrp="1"/>
          </p:cNvSpPr>
          <p:nvPr>
            <p:ph type="body" idx="1"/>
          </p:nvPr>
        </p:nvSpPr>
        <p:spPr>
          <a:xfrm>
            <a:off x="311700" y="2022050"/>
            <a:ext cx="2655000" cy="29283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2921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6F2D2"/>
              </a:buClr>
              <a:buSzPts val="1000"/>
              <a:buChar char="●"/>
              <a:defRPr sz="1000">
                <a:solidFill>
                  <a:srgbClr val="F6F2D2"/>
                </a:solidFill>
              </a:defRPr>
            </a:lvl1pPr>
            <a:lvl2pPr marL="914400" lvl="1" indent="-2921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6F2D2"/>
              </a:buClr>
              <a:buSzPts val="1000"/>
              <a:buChar char="○"/>
              <a:defRPr sz="1000">
                <a:solidFill>
                  <a:srgbClr val="F6F2D2"/>
                </a:solidFill>
              </a:defRPr>
            </a:lvl2pPr>
            <a:lvl3pPr marL="1371600" lvl="2" indent="-2921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6F2D2"/>
              </a:buClr>
              <a:buSzPts val="1000"/>
              <a:buChar char="■"/>
              <a:defRPr sz="1000">
                <a:solidFill>
                  <a:srgbClr val="F6F2D2"/>
                </a:solidFill>
              </a:defRPr>
            </a:lvl3pPr>
            <a:lvl4pPr marL="1828800" lvl="3" indent="-2921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6F2D2"/>
              </a:buClr>
              <a:buSzPts val="1000"/>
              <a:buChar char="●"/>
              <a:defRPr sz="1000">
                <a:solidFill>
                  <a:srgbClr val="F6F2D2"/>
                </a:solidFill>
              </a:defRPr>
            </a:lvl4pPr>
            <a:lvl5pPr marL="2286000" lvl="4" indent="-2921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6F2D2"/>
              </a:buClr>
              <a:buSzPts val="1000"/>
              <a:buChar char="○"/>
              <a:defRPr sz="1000">
                <a:solidFill>
                  <a:srgbClr val="F6F2D2"/>
                </a:solidFill>
              </a:defRPr>
            </a:lvl5pPr>
            <a:lvl6pPr marL="2743200" lvl="5" indent="-2921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6F2D2"/>
              </a:buClr>
              <a:buSzPts val="1000"/>
              <a:buChar char="■"/>
              <a:defRPr sz="1000">
                <a:solidFill>
                  <a:srgbClr val="F6F2D2"/>
                </a:solidFill>
              </a:defRPr>
            </a:lvl6pPr>
            <a:lvl7pPr marL="3200400" lvl="6" indent="-2921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6F2D2"/>
              </a:buClr>
              <a:buSzPts val="1000"/>
              <a:buChar char="●"/>
              <a:defRPr sz="1000">
                <a:solidFill>
                  <a:srgbClr val="F6F2D2"/>
                </a:solidFill>
              </a:defRPr>
            </a:lvl7pPr>
            <a:lvl8pPr marL="3657600" lvl="7" indent="-2921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6F2D2"/>
              </a:buClr>
              <a:buSzPts val="1000"/>
              <a:buChar char="○"/>
              <a:defRPr sz="1000">
                <a:solidFill>
                  <a:srgbClr val="F6F2D2"/>
                </a:solidFill>
              </a:defRPr>
            </a:lvl8pPr>
            <a:lvl9pPr marL="4114800" lvl="8" indent="-2921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6F2D2"/>
              </a:buClr>
              <a:buSzPts val="1000"/>
              <a:buChar char="■"/>
              <a:defRPr sz="1000">
                <a:solidFill>
                  <a:srgbClr val="F6F2D2"/>
                </a:solidFill>
              </a:defRPr>
            </a:lvl9pPr>
          </a:lstStyle>
          <a:p>
            <a:endParaRPr/>
          </a:p>
        </p:txBody>
      </p:sp>
      <p:sp>
        <p:nvSpPr>
          <p:cNvPr id="87" name="Google Shape;87;p1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FFFFFF"/>
                </a:solidFill>
              </a:defRPr>
            </a:lvl1pPr>
            <a:lvl2pPr lvl="1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FFFFFF"/>
                </a:solidFill>
              </a:defRPr>
            </a:lvl2pPr>
            <a:lvl3pPr lvl="2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FFFFFF"/>
                </a:solidFill>
              </a:defRPr>
            </a:lvl3pPr>
            <a:lvl4pPr lvl="3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FFFFFF"/>
                </a:solidFill>
              </a:defRPr>
            </a:lvl4pPr>
            <a:lvl5pPr lvl="4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FFFFFF"/>
                </a:solidFill>
              </a:defRPr>
            </a:lvl5pPr>
            <a:lvl6pPr lvl="5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FFFFFF"/>
                </a:solidFill>
              </a:defRPr>
            </a:lvl6pPr>
            <a:lvl7pPr lvl="6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FFFFFF"/>
                </a:solidFill>
              </a:defRPr>
            </a:lvl7pPr>
            <a:lvl8pPr lvl="7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FFFFFF"/>
                </a:solidFill>
              </a:defRPr>
            </a:lvl8pPr>
            <a:lvl9pPr lvl="8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FFFFFF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ustom layout 8">
  <p:cSld name="AUTOLAYOUT_8">
    <p:bg>
      <p:bgPr>
        <a:solidFill>
          <a:srgbClr val="FFFFFF"/>
        </a:solidFill>
        <a:effectLst/>
      </p:bgPr>
    </p:bg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2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2" name="Google Shape;102;p20"/>
          <p:cNvSpPr/>
          <p:nvPr/>
        </p:nvSpPr>
        <p:spPr>
          <a:xfrm>
            <a:off x="2705800" y="0"/>
            <a:ext cx="6438300" cy="51435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3" name="Google Shape;103;p20"/>
          <p:cNvSpPr txBox="1">
            <a:spLocks noGrp="1"/>
          </p:cNvSpPr>
          <p:nvPr>
            <p:ph type="title"/>
          </p:nvPr>
        </p:nvSpPr>
        <p:spPr>
          <a:xfrm>
            <a:off x="304800" y="710000"/>
            <a:ext cx="2089800" cy="7590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>
                <a:solidFill>
                  <a:schemeClr val="dk1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>
                <a:solidFill>
                  <a:schemeClr val="dk1"/>
                </a:solidFill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>
                <a:solidFill>
                  <a:schemeClr val="dk1"/>
                </a:solidFill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>
                <a:solidFill>
                  <a:schemeClr val="dk1"/>
                </a:solidFill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>
                <a:solidFill>
                  <a:schemeClr val="dk1"/>
                </a:solidFill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>
                <a:solidFill>
                  <a:schemeClr val="dk1"/>
                </a:solidFill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>
                <a:solidFill>
                  <a:schemeClr val="dk1"/>
                </a:solidFill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>
                <a:solidFill>
                  <a:schemeClr val="dk1"/>
                </a:solidFill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04" name="Google Shape;104;p20"/>
          <p:cNvSpPr txBox="1">
            <a:spLocks noGrp="1"/>
          </p:cNvSpPr>
          <p:nvPr>
            <p:ph type="body" idx="1"/>
          </p:nvPr>
        </p:nvSpPr>
        <p:spPr>
          <a:xfrm>
            <a:off x="304800" y="1554150"/>
            <a:ext cx="2089800" cy="33105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 sz="1400">
                <a:solidFill>
                  <a:schemeClr val="dk2"/>
                </a:solidFill>
              </a:defRPr>
            </a:lvl1pPr>
            <a:lvl2pPr marL="914400" lvl="1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○"/>
              <a:defRPr sz="1200">
                <a:solidFill>
                  <a:schemeClr val="dk2"/>
                </a:solidFill>
              </a:defRPr>
            </a:lvl2pPr>
            <a:lvl3pPr marL="1371600" lvl="2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■"/>
              <a:defRPr sz="1200">
                <a:solidFill>
                  <a:schemeClr val="dk2"/>
                </a:solidFill>
              </a:defRPr>
            </a:lvl3pPr>
            <a:lvl4pPr marL="1828800" lvl="3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 sz="1200">
                <a:solidFill>
                  <a:schemeClr val="dk2"/>
                </a:solidFill>
              </a:defRPr>
            </a:lvl4pPr>
            <a:lvl5pPr marL="2286000" lvl="4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○"/>
              <a:defRPr sz="1200">
                <a:solidFill>
                  <a:schemeClr val="dk2"/>
                </a:solidFill>
              </a:defRPr>
            </a:lvl5pPr>
            <a:lvl6pPr marL="2743200" lvl="5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■"/>
              <a:defRPr sz="1200">
                <a:solidFill>
                  <a:schemeClr val="dk2"/>
                </a:solidFill>
              </a:defRPr>
            </a:lvl6pPr>
            <a:lvl7pPr marL="3200400" lvl="6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 sz="1200">
                <a:solidFill>
                  <a:schemeClr val="dk2"/>
                </a:solidFill>
              </a:defRPr>
            </a:lvl7pPr>
            <a:lvl8pPr marL="3657600" lvl="7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○"/>
              <a:defRPr sz="1200">
                <a:solidFill>
                  <a:schemeClr val="dk2"/>
                </a:solidFill>
              </a:defRPr>
            </a:lvl8pPr>
            <a:lvl9pPr marL="4114800" lvl="8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■"/>
              <a:defRPr sz="12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05" name="Google Shape;105;p2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chemeClr val="dk2"/>
                </a:solidFill>
              </a:defRPr>
            </a:lvl1pPr>
            <a:lvl2pPr lvl="1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chemeClr val="dk2"/>
                </a:solidFill>
              </a:defRPr>
            </a:lvl2pPr>
            <a:lvl3pPr lvl="2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chemeClr val="dk2"/>
                </a:solidFill>
              </a:defRPr>
            </a:lvl3pPr>
            <a:lvl4pPr lvl="3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chemeClr val="dk2"/>
                </a:solidFill>
              </a:defRPr>
            </a:lvl4pPr>
            <a:lvl5pPr lvl="4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chemeClr val="dk2"/>
                </a:solidFill>
              </a:defRPr>
            </a:lvl5pPr>
            <a:lvl6pPr lvl="5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chemeClr val="dk2"/>
                </a:solidFill>
              </a:defRPr>
            </a:lvl6pPr>
            <a:lvl7pPr lvl="6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chemeClr val="dk2"/>
                </a:solidFill>
              </a:defRPr>
            </a:lvl7pPr>
            <a:lvl8pPr lvl="7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chemeClr val="dk2"/>
                </a:solidFill>
              </a:defRPr>
            </a:lvl8pPr>
            <a:lvl9pPr lvl="8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ustom layout 9">
  <p:cSld name="AUTOLAYOUT_10">
    <p:bg>
      <p:bgPr>
        <a:solidFill>
          <a:srgbClr val="FFFFFF"/>
        </a:solidFill>
        <a:effectLst/>
      </p:bgPr>
    </p:bg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22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13" name="Google Shape;113;p22"/>
          <p:cNvGrpSpPr/>
          <p:nvPr/>
        </p:nvGrpSpPr>
        <p:grpSpPr>
          <a:xfrm>
            <a:off x="2" y="4713898"/>
            <a:ext cx="3047923" cy="429600"/>
            <a:chOff x="-73" y="4713898"/>
            <a:chExt cx="3047923" cy="429600"/>
          </a:xfrm>
        </p:grpSpPr>
        <p:sp>
          <p:nvSpPr>
            <p:cNvPr id="114" name="Google Shape;114;p22"/>
            <p:cNvSpPr/>
            <p:nvPr/>
          </p:nvSpPr>
          <p:spPr>
            <a:xfrm rot="-5400000">
              <a:off x="2452050" y="4547698"/>
              <a:ext cx="429600" cy="762000"/>
            </a:xfrm>
            <a:prstGeom prst="rtTriangle">
              <a:avLst/>
            </a:prstGeom>
            <a:solidFill>
              <a:srgbClr val="EFEFE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" name="Google Shape;115;p22"/>
            <p:cNvSpPr/>
            <p:nvPr/>
          </p:nvSpPr>
          <p:spPr>
            <a:xfrm rot="-5400000">
              <a:off x="928119" y="4547698"/>
              <a:ext cx="429600" cy="762000"/>
            </a:xfrm>
            <a:prstGeom prst="rtTriangle">
              <a:avLst/>
            </a:prstGeom>
            <a:solidFill>
              <a:srgbClr val="D9D9D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" name="Google Shape;116;p22"/>
            <p:cNvSpPr/>
            <p:nvPr/>
          </p:nvSpPr>
          <p:spPr>
            <a:xfrm rot="5400000" flipH="1">
              <a:off x="1689952" y="4547698"/>
              <a:ext cx="429600" cy="762000"/>
            </a:xfrm>
            <a:prstGeom prst="rtTriangle">
              <a:avLst/>
            </a:prstGeom>
            <a:solidFill>
              <a:srgbClr val="F3F3F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" name="Google Shape;117;p22"/>
            <p:cNvSpPr/>
            <p:nvPr/>
          </p:nvSpPr>
          <p:spPr>
            <a:xfrm rot="5400000" flipH="1">
              <a:off x="166127" y="4547698"/>
              <a:ext cx="429600" cy="762000"/>
            </a:xfrm>
            <a:prstGeom prst="rtTriangle">
              <a:avLst/>
            </a:prstGeom>
            <a:solidFill>
              <a:srgbClr val="F3F3F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18" name="Google Shape;118;p22"/>
          <p:cNvSpPr/>
          <p:nvPr/>
        </p:nvSpPr>
        <p:spPr>
          <a:xfrm>
            <a:off x="3047650" y="0"/>
            <a:ext cx="6096300" cy="51435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9" name="Google Shape;119;p22"/>
          <p:cNvSpPr txBox="1">
            <a:spLocks noGrp="1"/>
          </p:cNvSpPr>
          <p:nvPr>
            <p:ph type="title"/>
          </p:nvPr>
        </p:nvSpPr>
        <p:spPr>
          <a:xfrm>
            <a:off x="185350" y="352000"/>
            <a:ext cx="2683200" cy="40788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3000" b="1">
                <a:solidFill>
                  <a:srgbClr val="212121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3000" b="1">
                <a:solidFill>
                  <a:srgbClr val="212121"/>
                </a:solidFill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3000" b="1">
                <a:solidFill>
                  <a:srgbClr val="212121"/>
                </a:solidFill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3000" b="1">
                <a:solidFill>
                  <a:srgbClr val="212121"/>
                </a:solidFill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3000" b="1">
                <a:solidFill>
                  <a:srgbClr val="212121"/>
                </a:solidFill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3000" b="1">
                <a:solidFill>
                  <a:srgbClr val="212121"/>
                </a:solidFill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3000" b="1">
                <a:solidFill>
                  <a:srgbClr val="212121"/>
                </a:solidFill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3000" b="1">
                <a:solidFill>
                  <a:srgbClr val="212121"/>
                </a:solidFill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3000" b="1">
                <a:solidFill>
                  <a:srgbClr val="212121"/>
                </a:solidFill>
              </a:defRPr>
            </a:lvl9pPr>
          </a:lstStyle>
          <a:p>
            <a:endParaRPr/>
          </a:p>
        </p:txBody>
      </p:sp>
      <p:sp>
        <p:nvSpPr>
          <p:cNvPr id="120" name="Google Shape;120;p2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chemeClr val="dk2"/>
                </a:solidFill>
              </a:defRPr>
            </a:lvl1pPr>
            <a:lvl2pPr lvl="1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chemeClr val="dk2"/>
                </a:solidFill>
              </a:defRPr>
            </a:lvl2pPr>
            <a:lvl3pPr lvl="2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chemeClr val="dk2"/>
                </a:solidFill>
              </a:defRPr>
            </a:lvl3pPr>
            <a:lvl4pPr lvl="3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chemeClr val="dk2"/>
                </a:solidFill>
              </a:defRPr>
            </a:lvl4pPr>
            <a:lvl5pPr lvl="4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chemeClr val="dk2"/>
                </a:solidFill>
              </a:defRPr>
            </a:lvl5pPr>
            <a:lvl6pPr lvl="5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chemeClr val="dk2"/>
                </a:solidFill>
              </a:defRPr>
            </a:lvl6pPr>
            <a:lvl7pPr lvl="6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chemeClr val="dk2"/>
                </a:solidFill>
              </a:defRPr>
            </a:lvl7pPr>
            <a:lvl8pPr lvl="7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chemeClr val="dk2"/>
                </a:solidFill>
              </a:defRPr>
            </a:lvl8pPr>
            <a:lvl9pPr lvl="8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ustom layout 10">
  <p:cSld name="AUTOLAYOUT_11"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2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263238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23" name="Google Shape;123;p23"/>
          <p:cNvGrpSpPr/>
          <p:nvPr/>
        </p:nvGrpSpPr>
        <p:grpSpPr>
          <a:xfrm>
            <a:off x="0" y="4510813"/>
            <a:ext cx="9144000" cy="150575"/>
            <a:chOff x="0" y="3797750"/>
            <a:chExt cx="9144000" cy="150575"/>
          </a:xfrm>
        </p:grpSpPr>
        <p:cxnSp>
          <p:nvCxnSpPr>
            <p:cNvPr id="124" name="Google Shape;124;p23"/>
            <p:cNvCxnSpPr/>
            <p:nvPr/>
          </p:nvCxnSpPr>
          <p:spPr>
            <a:xfrm>
              <a:off x="0" y="3797750"/>
              <a:ext cx="9144000" cy="0"/>
            </a:xfrm>
            <a:prstGeom prst="straightConnector1">
              <a:avLst/>
            </a:prstGeom>
            <a:noFill/>
            <a:ln w="19050" cap="flat" cmpd="sng">
              <a:solidFill>
                <a:srgbClr val="90A4AE"/>
              </a:solidFill>
              <a:prstDash val="solid"/>
              <a:round/>
              <a:headEnd type="none" w="sm" len="sm"/>
              <a:tailEnd type="none" w="sm" len="sm"/>
            </a:ln>
          </p:spPr>
        </p:cxnSp>
        <p:cxnSp>
          <p:nvCxnSpPr>
            <p:cNvPr id="125" name="Google Shape;125;p23"/>
            <p:cNvCxnSpPr/>
            <p:nvPr/>
          </p:nvCxnSpPr>
          <p:spPr>
            <a:xfrm>
              <a:off x="0" y="3948325"/>
              <a:ext cx="9144000" cy="0"/>
            </a:xfrm>
            <a:prstGeom prst="straightConnector1">
              <a:avLst/>
            </a:prstGeom>
            <a:noFill/>
            <a:ln w="19050" cap="flat" cmpd="sng">
              <a:solidFill>
                <a:srgbClr val="90A4AE"/>
              </a:solidFill>
              <a:prstDash val="solid"/>
              <a:round/>
              <a:headEnd type="none" w="sm" len="sm"/>
              <a:tailEnd type="none" w="sm" len="sm"/>
            </a:ln>
          </p:spPr>
        </p:cxnSp>
        <p:cxnSp>
          <p:nvCxnSpPr>
            <p:cNvPr id="126" name="Google Shape;126;p23"/>
            <p:cNvCxnSpPr/>
            <p:nvPr/>
          </p:nvCxnSpPr>
          <p:spPr>
            <a:xfrm>
              <a:off x="0" y="3873038"/>
              <a:ext cx="9144000" cy="0"/>
            </a:xfrm>
            <a:prstGeom prst="straightConnector1">
              <a:avLst/>
            </a:prstGeom>
            <a:noFill/>
            <a:ln w="19050" cap="flat" cmpd="sng">
              <a:solidFill>
                <a:srgbClr val="90A4AE"/>
              </a:solidFill>
              <a:prstDash val="solid"/>
              <a:round/>
              <a:headEnd type="none" w="sm" len="sm"/>
              <a:tailEnd type="none" w="sm" len="sm"/>
            </a:ln>
          </p:spPr>
        </p:cxnSp>
      </p:grpSp>
      <p:sp>
        <p:nvSpPr>
          <p:cNvPr id="127" name="Google Shape;127;p23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200"/>
              <a:buNone/>
              <a:defRPr sz="3200">
                <a:solidFill>
                  <a:srgbClr val="FFFFFF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200"/>
              <a:buNone/>
              <a:defRPr sz="3200">
                <a:solidFill>
                  <a:srgbClr val="FFFFFF"/>
                </a:solidFill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200"/>
              <a:buNone/>
              <a:defRPr sz="3200">
                <a:solidFill>
                  <a:srgbClr val="FFFFFF"/>
                </a:solidFill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200"/>
              <a:buNone/>
              <a:defRPr sz="3200">
                <a:solidFill>
                  <a:srgbClr val="FFFFFF"/>
                </a:solidFill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200"/>
              <a:buNone/>
              <a:defRPr sz="3200">
                <a:solidFill>
                  <a:srgbClr val="FFFFFF"/>
                </a:solidFill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200"/>
              <a:buNone/>
              <a:defRPr sz="3200">
                <a:solidFill>
                  <a:srgbClr val="FFFFFF"/>
                </a:solidFill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200"/>
              <a:buNone/>
              <a:defRPr sz="3200">
                <a:solidFill>
                  <a:srgbClr val="FFFFFF"/>
                </a:solidFill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200"/>
              <a:buNone/>
              <a:defRPr sz="3200">
                <a:solidFill>
                  <a:srgbClr val="FFFFFF"/>
                </a:solidFill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200"/>
              <a:buNone/>
              <a:defRPr sz="3200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128" name="Google Shape;128;p23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2238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30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Char char="●"/>
              <a:defRPr sz="1600">
                <a:solidFill>
                  <a:srgbClr val="FFFFFF"/>
                </a:solidFill>
              </a:defRPr>
            </a:lvl1pPr>
            <a:lvl2pPr marL="914400" lvl="1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Char char="○"/>
              <a:defRPr sz="1400">
                <a:solidFill>
                  <a:srgbClr val="FFFFFF"/>
                </a:solidFill>
              </a:defRPr>
            </a:lvl2pPr>
            <a:lvl3pPr marL="1371600" lvl="2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Char char="■"/>
              <a:defRPr sz="1400">
                <a:solidFill>
                  <a:srgbClr val="FFFFFF"/>
                </a:solidFill>
              </a:defRPr>
            </a:lvl3pPr>
            <a:lvl4pPr marL="1828800" lvl="3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Char char="●"/>
              <a:defRPr sz="1400">
                <a:solidFill>
                  <a:srgbClr val="FFFFFF"/>
                </a:solidFill>
              </a:defRPr>
            </a:lvl4pPr>
            <a:lvl5pPr marL="2286000" lvl="4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Char char="○"/>
              <a:defRPr sz="1400">
                <a:solidFill>
                  <a:srgbClr val="FFFFFF"/>
                </a:solidFill>
              </a:defRPr>
            </a:lvl5pPr>
            <a:lvl6pPr marL="2743200" lvl="5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Char char="■"/>
              <a:defRPr sz="1400">
                <a:solidFill>
                  <a:srgbClr val="FFFFFF"/>
                </a:solidFill>
              </a:defRPr>
            </a:lvl6pPr>
            <a:lvl7pPr marL="3200400" lvl="6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Char char="●"/>
              <a:defRPr sz="1400">
                <a:solidFill>
                  <a:srgbClr val="FFFFFF"/>
                </a:solidFill>
              </a:defRPr>
            </a:lvl7pPr>
            <a:lvl8pPr marL="3657600" lvl="7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Char char="○"/>
              <a:defRPr sz="1400">
                <a:solidFill>
                  <a:srgbClr val="FFFFFF"/>
                </a:solidFill>
              </a:defRPr>
            </a:lvl8pPr>
            <a:lvl9pPr marL="4114800" lvl="8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Char char="■"/>
              <a:defRPr sz="1400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129" name="Google Shape;129;p2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FFFFFF"/>
                </a:solidFill>
              </a:defRPr>
            </a:lvl1pPr>
            <a:lvl2pPr lvl="1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FFFFFF"/>
                </a:solidFill>
              </a:defRPr>
            </a:lvl2pPr>
            <a:lvl3pPr lvl="2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FFFFFF"/>
                </a:solidFill>
              </a:defRPr>
            </a:lvl3pPr>
            <a:lvl4pPr lvl="3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FFFFFF"/>
                </a:solidFill>
              </a:defRPr>
            </a:lvl4pPr>
            <a:lvl5pPr lvl="4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FFFFFF"/>
                </a:solidFill>
              </a:defRPr>
            </a:lvl5pPr>
            <a:lvl6pPr lvl="5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FFFFFF"/>
                </a:solidFill>
              </a:defRPr>
            </a:lvl6pPr>
            <a:lvl7pPr lvl="6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FFFFFF"/>
                </a:solidFill>
              </a:defRPr>
            </a:lvl7pPr>
            <a:lvl8pPr lvl="7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FFFFFF"/>
                </a:solidFill>
              </a:defRPr>
            </a:lvl8pPr>
            <a:lvl9pPr lvl="8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FFFFFF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ustom layout 11">
  <p:cSld name="AUTOLAYOUT_12">
    <p:spTree>
      <p:nvGrpSpPr>
        <p:cNvPr id="1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24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gradFill>
            <a:gsLst>
              <a:gs pos="0">
                <a:srgbClr val="696969"/>
              </a:gs>
              <a:gs pos="100000">
                <a:srgbClr val="1D1D1D"/>
              </a:gs>
            </a:gsLst>
            <a:lin ang="5400012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2" name="Google Shape;132;p24"/>
          <p:cNvSpPr txBox="1">
            <a:spLocks noGrp="1"/>
          </p:cNvSpPr>
          <p:nvPr>
            <p:ph type="title"/>
          </p:nvPr>
        </p:nvSpPr>
        <p:spPr>
          <a:xfrm>
            <a:off x="311700" y="205950"/>
            <a:ext cx="3889500" cy="18330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None/>
              <a:defRPr sz="2800">
                <a:solidFill>
                  <a:srgbClr val="FFFFFF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None/>
              <a:defRPr sz="2800">
                <a:solidFill>
                  <a:srgbClr val="FFFFFF"/>
                </a:solidFill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None/>
              <a:defRPr sz="2800">
                <a:solidFill>
                  <a:srgbClr val="FFFFFF"/>
                </a:solidFill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None/>
              <a:defRPr sz="2800">
                <a:solidFill>
                  <a:srgbClr val="FFFFFF"/>
                </a:solidFill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None/>
              <a:defRPr sz="2800">
                <a:solidFill>
                  <a:srgbClr val="FFFFFF"/>
                </a:solidFill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None/>
              <a:defRPr sz="2800">
                <a:solidFill>
                  <a:srgbClr val="FFFFFF"/>
                </a:solidFill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None/>
              <a:defRPr sz="2800">
                <a:solidFill>
                  <a:srgbClr val="FFFFFF"/>
                </a:solidFill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None/>
              <a:defRPr sz="2800">
                <a:solidFill>
                  <a:srgbClr val="FFFFFF"/>
                </a:solidFill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None/>
              <a:defRPr sz="2800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133" name="Google Shape;133;p24"/>
          <p:cNvSpPr txBox="1">
            <a:spLocks noGrp="1"/>
          </p:cNvSpPr>
          <p:nvPr>
            <p:ph type="body" idx="1"/>
          </p:nvPr>
        </p:nvSpPr>
        <p:spPr>
          <a:xfrm>
            <a:off x="311700" y="2234525"/>
            <a:ext cx="3889500" cy="23343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Char char="●"/>
              <a:defRPr sz="1400">
                <a:solidFill>
                  <a:srgbClr val="FFFFFF"/>
                </a:solidFill>
              </a:defRPr>
            </a:lvl1pPr>
            <a:lvl2pPr marL="914400" lvl="1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Char char="○"/>
              <a:defRPr sz="1200">
                <a:solidFill>
                  <a:srgbClr val="FFFFFF"/>
                </a:solidFill>
              </a:defRPr>
            </a:lvl2pPr>
            <a:lvl3pPr marL="1371600" lvl="2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Char char="■"/>
              <a:defRPr sz="1200">
                <a:solidFill>
                  <a:srgbClr val="FFFFFF"/>
                </a:solidFill>
              </a:defRPr>
            </a:lvl3pPr>
            <a:lvl4pPr marL="1828800" lvl="3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Char char="●"/>
              <a:defRPr sz="1200">
                <a:solidFill>
                  <a:srgbClr val="FFFFFF"/>
                </a:solidFill>
              </a:defRPr>
            </a:lvl4pPr>
            <a:lvl5pPr marL="2286000" lvl="4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Char char="○"/>
              <a:defRPr sz="1200">
                <a:solidFill>
                  <a:srgbClr val="FFFFFF"/>
                </a:solidFill>
              </a:defRPr>
            </a:lvl5pPr>
            <a:lvl6pPr marL="2743200" lvl="5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Char char="■"/>
              <a:defRPr sz="1200">
                <a:solidFill>
                  <a:srgbClr val="FFFFFF"/>
                </a:solidFill>
              </a:defRPr>
            </a:lvl6pPr>
            <a:lvl7pPr marL="3200400" lvl="6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Char char="●"/>
              <a:defRPr sz="1200">
                <a:solidFill>
                  <a:srgbClr val="FFFFFF"/>
                </a:solidFill>
              </a:defRPr>
            </a:lvl7pPr>
            <a:lvl8pPr marL="3657600" lvl="7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Char char="○"/>
              <a:defRPr sz="1200">
                <a:solidFill>
                  <a:srgbClr val="FFFFFF"/>
                </a:solidFill>
              </a:defRPr>
            </a:lvl8pPr>
            <a:lvl9pPr marL="4114800" lvl="8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Char char="■"/>
              <a:defRPr sz="1200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134" name="Google Shape;134;p2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FFFFFF"/>
                </a:solidFill>
              </a:defRPr>
            </a:lvl1pPr>
            <a:lvl2pPr lvl="1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FFFFFF"/>
                </a:solidFill>
              </a:defRPr>
            </a:lvl2pPr>
            <a:lvl3pPr lvl="2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FFFFFF"/>
                </a:solidFill>
              </a:defRPr>
            </a:lvl3pPr>
            <a:lvl4pPr lvl="3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FFFFFF"/>
                </a:solidFill>
              </a:defRPr>
            </a:lvl4pPr>
            <a:lvl5pPr lvl="4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FFFFFF"/>
                </a:solidFill>
              </a:defRPr>
            </a:lvl5pPr>
            <a:lvl6pPr lvl="5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FFFFFF"/>
                </a:solidFill>
              </a:defRPr>
            </a:lvl6pPr>
            <a:lvl7pPr lvl="6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FFFFFF"/>
                </a:solidFill>
              </a:defRPr>
            </a:lvl7pPr>
            <a:lvl8pPr lvl="7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FFFFFF"/>
                </a:solidFill>
              </a:defRPr>
            </a:lvl8pPr>
            <a:lvl9pPr lvl="8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FFFFFF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ustom layout 12">
  <p:cSld name="AUTOLAYOUT_13">
    <p:bg>
      <p:bgPr>
        <a:solidFill>
          <a:srgbClr val="FFFFFF"/>
        </a:solidFill>
        <a:effectLst/>
      </p:bgPr>
    </p:bg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25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37" name="Google Shape;137;p25"/>
          <p:cNvGrpSpPr/>
          <p:nvPr/>
        </p:nvGrpSpPr>
        <p:grpSpPr>
          <a:xfrm>
            <a:off x="4870649" y="2121826"/>
            <a:ext cx="3764843" cy="64502"/>
            <a:chOff x="595675" y="2820050"/>
            <a:chExt cx="7952774" cy="64502"/>
          </a:xfrm>
        </p:grpSpPr>
        <p:sp>
          <p:nvSpPr>
            <p:cNvPr id="138" name="Google Shape;138;p25"/>
            <p:cNvSpPr/>
            <p:nvPr/>
          </p:nvSpPr>
          <p:spPr>
            <a:xfrm>
              <a:off x="2186208" y="2820050"/>
              <a:ext cx="1620000" cy="64500"/>
            </a:xfrm>
            <a:prstGeom prst="rect">
              <a:avLst/>
            </a:prstGeom>
            <a:solidFill>
              <a:srgbClr val="D6282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" name="Google Shape;139;p25"/>
            <p:cNvSpPr/>
            <p:nvPr/>
          </p:nvSpPr>
          <p:spPr>
            <a:xfrm>
              <a:off x="3776784" y="2820050"/>
              <a:ext cx="1620000" cy="64500"/>
            </a:xfrm>
            <a:prstGeom prst="rect">
              <a:avLst/>
            </a:prstGeom>
            <a:solidFill>
              <a:srgbClr val="F77F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" name="Google Shape;140;p25"/>
            <p:cNvSpPr/>
            <p:nvPr/>
          </p:nvSpPr>
          <p:spPr>
            <a:xfrm>
              <a:off x="5373056" y="2820052"/>
              <a:ext cx="1596300" cy="64500"/>
            </a:xfrm>
            <a:prstGeom prst="rect">
              <a:avLst/>
            </a:prstGeom>
            <a:solidFill>
              <a:srgbClr val="FCBF4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" name="Google Shape;141;p25"/>
            <p:cNvSpPr/>
            <p:nvPr/>
          </p:nvSpPr>
          <p:spPr>
            <a:xfrm>
              <a:off x="595675" y="2820050"/>
              <a:ext cx="1590600" cy="64500"/>
            </a:xfrm>
            <a:prstGeom prst="rect">
              <a:avLst/>
            </a:prstGeom>
            <a:solidFill>
              <a:srgbClr val="00304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" name="Google Shape;142;p25"/>
            <p:cNvSpPr/>
            <p:nvPr/>
          </p:nvSpPr>
          <p:spPr>
            <a:xfrm>
              <a:off x="6957849" y="2820050"/>
              <a:ext cx="1590600" cy="64500"/>
            </a:xfrm>
            <a:prstGeom prst="rect">
              <a:avLst/>
            </a:prstGeom>
            <a:solidFill>
              <a:srgbClr val="EAE2B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43" name="Google Shape;143;p25"/>
          <p:cNvSpPr txBox="1">
            <a:spLocks noGrp="1"/>
          </p:cNvSpPr>
          <p:nvPr>
            <p:ph type="title"/>
          </p:nvPr>
        </p:nvSpPr>
        <p:spPr>
          <a:xfrm>
            <a:off x="4771875" y="545025"/>
            <a:ext cx="3880800" cy="14382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rgbClr val="434343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rgbClr val="434343"/>
                </a:solidFill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rgbClr val="434343"/>
                </a:solidFill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rgbClr val="434343"/>
                </a:solidFill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rgbClr val="434343"/>
                </a:solidFill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rgbClr val="434343"/>
                </a:solidFill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rgbClr val="434343"/>
                </a:solidFill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rgbClr val="434343"/>
                </a:solidFill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rgbClr val="434343"/>
                </a:solidFill>
              </a:defRPr>
            </a:lvl9pPr>
          </a:lstStyle>
          <a:p>
            <a:endParaRPr/>
          </a:p>
        </p:txBody>
      </p:sp>
      <p:sp>
        <p:nvSpPr>
          <p:cNvPr id="144" name="Google Shape;144;p25"/>
          <p:cNvSpPr txBox="1">
            <a:spLocks noGrp="1"/>
          </p:cNvSpPr>
          <p:nvPr>
            <p:ph type="body" idx="1"/>
          </p:nvPr>
        </p:nvSpPr>
        <p:spPr>
          <a:xfrm>
            <a:off x="4771875" y="2324775"/>
            <a:ext cx="3880800" cy="2273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Char char="●"/>
              <a:defRPr sz="1400">
                <a:solidFill>
                  <a:srgbClr val="434343"/>
                </a:solidFill>
              </a:defRPr>
            </a:lvl1pPr>
            <a:lvl2pPr marL="914400" lvl="1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Char char="○"/>
              <a:defRPr sz="1200">
                <a:solidFill>
                  <a:srgbClr val="434343"/>
                </a:solidFill>
              </a:defRPr>
            </a:lvl2pPr>
            <a:lvl3pPr marL="1371600" lvl="2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Char char="■"/>
              <a:defRPr sz="1200">
                <a:solidFill>
                  <a:srgbClr val="434343"/>
                </a:solidFill>
              </a:defRPr>
            </a:lvl3pPr>
            <a:lvl4pPr marL="1828800" lvl="3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Char char="●"/>
              <a:defRPr sz="1200">
                <a:solidFill>
                  <a:srgbClr val="434343"/>
                </a:solidFill>
              </a:defRPr>
            </a:lvl4pPr>
            <a:lvl5pPr marL="2286000" lvl="4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Char char="○"/>
              <a:defRPr sz="1200">
                <a:solidFill>
                  <a:srgbClr val="434343"/>
                </a:solidFill>
              </a:defRPr>
            </a:lvl5pPr>
            <a:lvl6pPr marL="2743200" lvl="5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Char char="■"/>
              <a:defRPr sz="1200">
                <a:solidFill>
                  <a:srgbClr val="434343"/>
                </a:solidFill>
              </a:defRPr>
            </a:lvl6pPr>
            <a:lvl7pPr marL="3200400" lvl="6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Char char="●"/>
              <a:defRPr sz="1200">
                <a:solidFill>
                  <a:srgbClr val="434343"/>
                </a:solidFill>
              </a:defRPr>
            </a:lvl7pPr>
            <a:lvl8pPr marL="3657600" lvl="7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Char char="○"/>
              <a:defRPr sz="1200">
                <a:solidFill>
                  <a:srgbClr val="434343"/>
                </a:solidFill>
              </a:defRPr>
            </a:lvl8pPr>
            <a:lvl9pPr marL="4114800" lvl="8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Char char="■"/>
              <a:defRPr sz="1200">
                <a:solidFill>
                  <a:srgbClr val="434343"/>
                </a:solidFill>
              </a:defRPr>
            </a:lvl9pPr>
          </a:lstStyle>
          <a:p>
            <a:endParaRPr/>
          </a:p>
        </p:txBody>
      </p:sp>
      <p:sp>
        <p:nvSpPr>
          <p:cNvPr id="145" name="Google Shape;145;p2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616161"/>
                </a:solidFill>
              </a:defRPr>
            </a:lvl1pPr>
            <a:lvl2pPr lvl="1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616161"/>
                </a:solidFill>
              </a:defRPr>
            </a:lvl2pPr>
            <a:lvl3pPr lvl="2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616161"/>
                </a:solidFill>
              </a:defRPr>
            </a:lvl3pPr>
            <a:lvl4pPr lvl="3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616161"/>
                </a:solidFill>
              </a:defRPr>
            </a:lvl4pPr>
            <a:lvl5pPr lvl="4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616161"/>
                </a:solidFill>
              </a:defRPr>
            </a:lvl5pPr>
            <a:lvl6pPr lvl="5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616161"/>
                </a:solidFill>
              </a:defRPr>
            </a:lvl6pPr>
            <a:lvl7pPr lvl="6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616161"/>
                </a:solidFill>
              </a:defRPr>
            </a:lvl7pPr>
            <a:lvl8pPr lvl="7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616161"/>
                </a:solidFill>
              </a:defRPr>
            </a:lvl8pPr>
            <a:lvl9pPr lvl="8" algn="r">
              <a:lnSpc>
                <a:spcPct val="100000"/>
              </a:lnSpc>
              <a:spcAft>
                <a:spcPts val="0"/>
              </a:spcAft>
              <a:buNone/>
              <a:defRPr sz="1000">
                <a:solidFill>
                  <a:srgbClr val="61616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4" r:id="rId15"/>
    <p:sldLayoutId id="2147483666" r:id="rId16"/>
    <p:sldLayoutId id="2147483668" r:id="rId17"/>
    <p:sldLayoutId id="2147483669" r:id="rId18"/>
    <p:sldLayoutId id="2147483670" r:id="rId19"/>
    <p:sldLayoutId id="2147483671" r:id="rId20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groceries.morrisons.com/webshop/startWebshop.do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D643B-0381-4D84-ADCB-D863595F6E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b="0" i="0" dirty="0">
                <a:effectLst/>
                <a:latin typeface="Arial" panose="020B0604020202020204" pitchFamily="34" charset="0"/>
              </a:rPr>
              <a:t>Managing projects in the Organization</a:t>
            </a:r>
            <a:br>
              <a:rPr lang="en-US" b="0" i="0" dirty="0">
                <a:effectLst/>
                <a:latin typeface="Arial" panose="020B0604020202020204" pitchFamily="34" charset="0"/>
              </a:rPr>
            </a:br>
            <a:br>
              <a:rPr lang="en-US" b="0" i="0" dirty="0">
                <a:effectLst/>
                <a:latin typeface="Arial" panose="020B0604020202020204" pitchFamily="34" charset="0"/>
              </a:rPr>
            </a:b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E4C566-6C75-D705-450B-93E52106D89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Student: Adrian Petrea 2020066</a:t>
            </a:r>
          </a:p>
          <a:p>
            <a:r>
              <a:rPr lang="en-US" dirty="0"/>
              <a:t>Lecturer: </a:t>
            </a:r>
            <a:r>
              <a:rPr lang="en-US" b="0" i="0" dirty="0">
                <a:effectLst/>
                <a:latin typeface="Arial" panose="020B0604020202020204" pitchFamily="34" charset="0"/>
              </a:rPr>
              <a:t>Charles </a:t>
            </a:r>
            <a:r>
              <a:rPr lang="en-US" b="0" i="0" dirty="0" err="1">
                <a:effectLst/>
                <a:latin typeface="Arial" panose="020B0604020202020204" pitchFamily="34" charset="0"/>
              </a:rPr>
              <a:t>Nwaogwugwu</a:t>
            </a:r>
            <a:endParaRPr lang="en-US" b="0" i="0" dirty="0">
              <a:effectLst/>
              <a:latin typeface="Arial" panose="020B0604020202020204" pitchFamily="34" charset="0"/>
            </a:endParaRPr>
          </a:p>
          <a:p>
            <a:pPr algn="l"/>
            <a:endParaRPr lang="en-US" b="0" i="0" dirty="0">
              <a:effectLst/>
              <a:latin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98801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0" name="Google Shape;150;p26"/>
          <p:cNvPicPr preferRelativeResize="0"/>
          <p:nvPr/>
        </p:nvPicPr>
        <p:blipFill rotWithShape="1">
          <a:blip r:embed="rId3">
            <a:alphaModFix amt="50000"/>
          </a:blip>
          <a:srcRect/>
          <a:stretch/>
        </p:blipFill>
        <p:spPr>
          <a:xfrm>
            <a:off x="0" y="0"/>
            <a:ext cx="9144003" cy="5143496"/>
          </a:xfrm>
          <a:prstGeom prst="rect">
            <a:avLst/>
          </a:prstGeom>
          <a:noFill/>
          <a:ln>
            <a:noFill/>
          </a:ln>
        </p:spPr>
      </p:pic>
      <p:sp>
        <p:nvSpPr>
          <p:cNvPr id="151" name="Google Shape;151;p26"/>
          <p:cNvSpPr txBox="1">
            <a:spLocks noGrp="1"/>
          </p:cNvSpPr>
          <p:nvPr>
            <p:ph type="ctrTitle"/>
          </p:nvPr>
        </p:nvSpPr>
        <p:spPr>
          <a:xfrm>
            <a:off x="1375600" y="939000"/>
            <a:ext cx="6369600" cy="2545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"/>
              <a:t>PROPOSAL OF PROJECT MANAGEMENT PLAN</a:t>
            </a:r>
            <a:endParaRPr/>
          </a:p>
        </p:txBody>
      </p:sp>
      <p:sp>
        <p:nvSpPr>
          <p:cNvPr id="152" name="Google Shape;152;p26"/>
          <p:cNvSpPr txBox="1">
            <a:spLocks noGrp="1"/>
          </p:cNvSpPr>
          <p:nvPr>
            <p:ph type="subTitle" idx="1"/>
          </p:nvPr>
        </p:nvSpPr>
        <p:spPr>
          <a:xfrm>
            <a:off x="1387200" y="3637200"/>
            <a:ext cx="6369600" cy="567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7" name="Google Shape;157;p27"/>
          <p:cNvPicPr preferRelativeResize="0"/>
          <p:nvPr/>
        </p:nvPicPr>
        <p:blipFill rotWithShape="1">
          <a:blip r:embed="rId3">
            <a:alphaModFix/>
          </a:blip>
          <a:srcRect l="7840" r="7849"/>
          <a:stretch/>
        </p:blipFill>
        <p:spPr>
          <a:xfrm>
            <a:off x="3278400" y="0"/>
            <a:ext cx="5865606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158" name="Google Shape;158;p27"/>
          <p:cNvSpPr txBox="1">
            <a:spLocks noGrp="1"/>
          </p:cNvSpPr>
          <p:nvPr>
            <p:ph type="title"/>
          </p:nvPr>
        </p:nvSpPr>
        <p:spPr>
          <a:xfrm>
            <a:off x="540300" y="111753"/>
            <a:ext cx="2655000" cy="858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Table of Contents</a:t>
            </a:r>
            <a:endParaRPr dirty="0"/>
          </a:p>
        </p:txBody>
      </p:sp>
      <p:sp>
        <p:nvSpPr>
          <p:cNvPr id="159" name="Google Shape;159;p27"/>
          <p:cNvSpPr txBox="1">
            <a:spLocks noGrp="1"/>
          </p:cNvSpPr>
          <p:nvPr>
            <p:ph type="body" idx="1"/>
          </p:nvPr>
        </p:nvSpPr>
        <p:spPr>
          <a:xfrm>
            <a:off x="311700" y="1190065"/>
            <a:ext cx="2655000" cy="376028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62500" lnSpcReduction="2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" sz="1900" dirty="0"/>
              <a:t>Introduction	</a:t>
            </a:r>
            <a:endParaRPr sz="1900" dirty="0"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" sz="1900" dirty="0"/>
              <a:t>Key findings	</a:t>
            </a:r>
            <a:endParaRPr sz="1900" dirty="0"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" sz="1900" dirty="0"/>
              <a:t>Quad chart 	</a:t>
            </a:r>
            <a:endParaRPr sz="1900" dirty="0"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" sz="1900" dirty="0"/>
              <a:t>Stakeholder – matrix </a:t>
            </a:r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US" sz="1900" dirty="0"/>
              <a:t>WBS</a:t>
            </a:r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US" sz="1900" dirty="0"/>
              <a:t>Budgeting </a:t>
            </a:r>
            <a:endParaRPr sz="1900" dirty="0"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" sz="1900" dirty="0"/>
              <a:t>Risks </a:t>
            </a:r>
            <a:endParaRPr sz="1900" dirty="0"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" sz="1900" dirty="0"/>
              <a:t>Conclusion	</a:t>
            </a:r>
            <a:endParaRPr sz="1900" dirty="0"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" sz="1900" dirty="0"/>
              <a:t>References	</a:t>
            </a:r>
            <a:endParaRPr sz="1900" dirty="0"/>
          </a:p>
          <a:p>
            <a:pPr marL="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endParaRPr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p28"/>
          <p:cNvSpPr txBox="1">
            <a:spLocks noGrp="1"/>
          </p:cNvSpPr>
          <p:nvPr>
            <p:ph type="title"/>
          </p:nvPr>
        </p:nvSpPr>
        <p:spPr>
          <a:xfrm>
            <a:off x="308775" y="770525"/>
            <a:ext cx="2866800" cy="375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/>
              <a:t>Introduction</a:t>
            </a:r>
            <a:endParaRPr/>
          </a:p>
        </p:txBody>
      </p:sp>
      <p:sp>
        <p:nvSpPr>
          <p:cNvPr id="165" name="Google Shape;165;p28"/>
          <p:cNvSpPr txBox="1">
            <a:spLocks noGrp="1"/>
          </p:cNvSpPr>
          <p:nvPr>
            <p:ph type="body" idx="1"/>
          </p:nvPr>
        </p:nvSpPr>
        <p:spPr>
          <a:xfrm>
            <a:off x="4022850" y="770525"/>
            <a:ext cx="4919400" cy="3811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2500" lnSpcReduction="2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b="1"/>
          </a:p>
          <a:p>
            <a:pPr marL="457200" lvl="0" indent="-218440" algn="l" rtl="0">
              <a:spcBef>
                <a:spcPts val="1600"/>
              </a:spcBef>
              <a:spcAft>
                <a:spcPts val="0"/>
              </a:spcAft>
              <a:buSzPts val="1400"/>
              <a:buChar char="●"/>
            </a:pPr>
            <a:r>
              <a:rPr lang="en"/>
              <a:t>Morrison is considered to be the 4th largest supermarket in the United Kingdom</a:t>
            </a:r>
            <a:endParaRPr/>
          </a:p>
          <a:p>
            <a:pPr marL="457200" lvl="0" indent="-218440" algn="l" rtl="0">
              <a:spcBef>
                <a:spcPts val="1600"/>
              </a:spcBef>
              <a:spcAft>
                <a:spcPts val="0"/>
              </a:spcAft>
              <a:buSzPts val="1400"/>
              <a:buChar char="●"/>
            </a:pPr>
            <a:r>
              <a:rPr lang="en"/>
              <a:t>It has outlets in Scotland, Wales, England, and many other regions of the United Kingdom.</a:t>
            </a:r>
            <a:endParaRPr/>
          </a:p>
          <a:p>
            <a:pPr marL="457200" lvl="0" indent="-218440" algn="l" rtl="0">
              <a:spcBef>
                <a:spcPts val="1600"/>
              </a:spcBef>
              <a:spcAft>
                <a:spcPts val="0"/>
              </a:spcAft>
              <a:buSzPts val="1400"/>
              <a:buChar char="●"/>
            </a:pPr>
            <a:r>
              <a:rPr lang="en"/>
              <a:t>It was founded by William Morisson with a small stall selling eggs and butter (Morrisons.com 2022).</a:t>
            </a:r>
            <a:endParaRPr/>
          </a:p>
          <a:p>
            <a:pPr marL="457200" lvl="0" indent="-218440" algn="l" rtl="0">
              <a:spcBef>
                <a:spcPts val="1600"/>
              </a:spcBef>
              <a:spcAft>
                <a:spcPts val="0"/>
              </a:spcAft>
              <a:buSzPts val="1400"/>
              <a:buChar char="●"/>
            </a:pPr>
            <a:r>
              <a:rPr lang="en"/>
              <a:t>They serve groceries, food items, drinks, and household products and deliver packaged food (Morrisons.com 2022). </a:t>
            </a:r>
            <a:endParaRPr/>
          </a:p>
          <a:p>
            <a:pPr marL="457200" lvl="0" indent="-218440" algn="l" rtl="0">
              <a:spcBef>
                <a:spcPts val="1600"/>
              </a:spcBef>
              <a:spcAft>
                <a:spcPts val="1600"/>
              </a:spcAft>
              <a:buSzPts val="1400"/>
              <a:buChar char="●"/>
            </a:pPr>
            <a:r>
              <a:rPr lang="en"/>
              <a:t>They want to introduce business expansion projects into the company. </a:t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0" name="Google Shape;170;p29"/>
          <p:cNvPicPr preferRelativeResize="0"/>
          <p:nvPr/>
        </p:nvPicPr>
        <p:blipFill rotWithShape="1">
          <a:blip r:embed="rId3">
            <a:alphaModFix/>
          </a:blip>
          <a:srcRect l="1105" r="1105"/>
          <a:stretch/>
        </p:blipFill>
        <p:spPr>
          <a:xfrm>
            <a:off x="2705775" y="-9"/>
            <a:ext cx="6438226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71" name="Google Shape;171;p29"/>
          <p:cNvSpPr txBox="1">
            <a:spLocks noGrp="1"/>
          </p:cNvSpPr>
          <p:nvPr>
            <p:ph type="title"/>
          </p:nvPr>
        </p:nvSpPr>
        <p:spPr>
          <a:xfrm>
            <a:off x="304800" y="710000"/>
            <a:ext cx="2089800" cy="759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Key findings</a:t>
            </a:r>
            <a:endParaRPr/>
          </a:p>
        </p:txBody>
      </p:sp>
      <p:sp>
        <p:nvSpPr>
          <p:cNvPr id="172" name="Google Shape;172;p29"/>
          <p:cNvSpPr txBox="1">
            <a:spLocks noGrp="1"/>
          </p:cNvSpPr>
          <p:nvPr>
            <p:ph type="body" idx="1"/>
          </p:nvPr>
        </p:nvSpPr>
        <p:spPr>
          <a:xfrm>
            <a:off x="304800" y="1554150"/>
            <a:ext cx="2089800" cy="3310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77500" lnSpcReduction="2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78571"/>
              <a:buFont typeface="Arial"/>
              <a:buNone/>
            </a:pPr>
            <a:endParaRPr b="1"/>
          </a:p>
          <a:p>
            <a:pPr marL="457200" lvl="0" indent="-205105" algn="l" rtl="0">
              <a:spcBef>
                <a:spcPts val="1600"/>
              </a:spcBef>
              <a:spcAft>
                <a:spcPts val="0"/>
              </a:spcAft>
              <a:buSzPct val="100000"/>
              <a:buChar char="●"/>
            </a:pPr>
            <a:r>
              <a:rPr lang="en"/>
              <a:t>Their long-term strategy is to build a broader, stronger, and more popular accessible market. </a:t>
            </a:r>
            <a:endParaRPr/>
          </a:p>
          <a:p>
            <a:pPr marL="457200" lvl="0" indent="-205105" algn="l" rtl="0">
              <a:spcBef>
                <a:spcPts val="1600"/>
              </a:spcBef>
              <a:spcAft>
                <a:spcPts val="0"/>
              </a:spcAft>
              <a:buSzPct val="100000"/>
              <a:buChar char="●"/>
            </a:pPr>
            <a:r>
              <a:rPr lang="en"/>
              <a:t>They're very hopeful about their response during the pandemic </a:t>
            </a:r>
            <a:endParaRPr/>
          </a:p>
          <a:p>
            <a:pPr marL="457200" lvl="0" indent="-205105" algn="l" rtl="0">
              <a:spcBef>
                <a:spcPts val="1600"/>
              </a:spcBef>
              <a:spcAft>
                <a:spcPts val="1600"/>
              </a:spcAft>
              <a:buSzPct val="100000"/>
              <a:buChar char="●"/>
            </a:pPr>
            <a:r>
              <a:rPr lang="en"/>
              <a:t>hey are also providing same-day delivery service to their prime customers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7" name="Google Shape;177;p30"/>
          <p:cNvPicPr preferRelativeResize="0"/>
          <p:nvPr/>
        </p:nvPicPr>
        <p:blipFill rotWithShape="1">
          <a:blip r:embed="rId3">
            <a:alphaModFix/>
          </a:blip>
          <a:srcRect l="8207" r="8215"/>
          <a:stretch/>
        </p:blipFill>
        <p:spPr>
          <a:xfrm>
            <a:off x="3412700" y="0"/>
            <a:ext cx="5731299" cy="5143023"/>
          </a:xfrm>
          <a:prstGeom prst="rect">
            <a:avLst/>
          </a:prstGeom>
          <a:noFill/>
          <a:ln>
            <a:noFill/>
          </a:ln>
        </p:spPr>
      </p:pic>
      <p:sp>
        <p:nvSpPr>
          <p:cNvPr id="178" name="Google Shape;178;p30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/>
              <a:t>Key findings</a:t>
            </a:r>
            <a:endParaRPr/>
          </a:p>
        </p:txBody>
      </p:sp>
      <p:sp>
        <p:nvSpPr>
          <p:cNvPr id="179" name="Google Shape;179;p30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2886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"/>
              <a:t>They are also serving food parcel facilities during the pandemic which they want to carry forward</a:t>
            </a:r>
            <a:endParaRPr/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"/>
              <a:t>They are planning to open steak and seafood bars and want to serve restaurant-quality meat to their customers.</a:t>
            </a:r>
            <a:endParaRPr/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"/>
              <a:t>The company has gone through a 3.9 percent drop in 2022(Statista. com 2022)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6078B3-AB25-335E-CEC3-4DDEA4A470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Quad chart 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FDC6AF-D0A8-64D3-54FA-7576BEE1F65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7EF748F5-50B5-DD03-7524-784C7402D0C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21422193"/>
              </p:ext>
            </p:extLst>
          </p:nvPr>
        </p:nvGraphicFramePr>
        <p:xfrm>
          <a:off x="174812" y="1020476"/>
          <a:ext cx="8657488" cy="402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28744">
                  <a:extLst>
                    <a:ext uri="{9D8B030D-6E8A-4147-A177-3AD203B41FA5}">
                      <a16:colId xmlns:a16="http://schemas.microsoft.com/office/drawing/2014/main" val="1349216114"/>
                    </a:ext>
                  </a:extLst>
                </a:gridCol>
                <a:gridCol w="4328744">
                  <a:extLst>
                    <a:ext uri="{9D8B030D-6E8A-4147-A177-3AD203B41FA5}">
                      <a16:colId xmlns:a16="http://schemas.microsoft.com/office/drawing/2014/main" val="1227964090"/>
                    </a:ext>
                  </a:extLst>
                </a:gridCol>
              </a:tblGrid>
              <a:tr h="1798968">
                <a:tc>
                  <a:txBody>
                    <a:bodyPr/>
                    <a:lstStyle/>
                    <a:p>
                      <a:r>
                        <a:rPr lang="en-US" dirty="0"/>
                        <a:t>Purpose </a:t>
                      </a:r>
                    </a:p>
                    <a:p>
                      <a:endParaRPr lang="en-US" dirty="0"/>
                    </a:p>
                    <a:p>
                      <a:r>
                        <a:rPr lang="en-US" dirty="0"/>
                        <a:t>The purpose of my project is to expand the business using a new training plan for the employees for the an application which will deliver food home.</a:t>
                      </a:r>
                    </a:p>
                    <a:p>
                      <a:r>
                        <a:rPr lang="en-US" dirty="0"/>
                        <a:t>We need this application due to the increased numbers of the home delivery requests during the Covid situation.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Stakeholders</a:t>
                      </a:r>
                    </a:p>
                    <a:p>
                      <a:endParaRPr lang="en-US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Customers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Owners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Employees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Knowledge team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Suppliers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Retailers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Project team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05379195"/>
                  </a:ext>
                </a:extLst>
              </a:tr>
              <a:tr h="1798968">
                <a:tc>
                  <a:txBody>
                    <a:bodyPr/>
                    <a:lstStyle/>
                    <a:p>
                      <a:r>
                        <a:rPr lang="en-US" dirty="0"/>
                        <a:t>Critical factors of success </a:t>
                      </a:r>
                    </a:p>
                    <a:p>
                      <a:endParaRPr lang="en-US" dirty="0"/>
                    </a:p>
                    <a:p>
                      <a:r>
                        <a:rPr lang="en-US" dirty="0"/>
                        <a:t>Dependent of internet connection</a:t>
                      </a:r>
                    </a:p>
                    <a:p>
                      <a:r>
                        <a:rPr lang="en-US" dirty="0"/>
                        <a:t>Software issues</a:t>
                      </a:r>
                    </a:p>
                    <a:p>
                      <a:r>
                        <a:rPr lang="en-US" dirty="0"/>
                        <a:t>Poor communication between team members</a:t>
                      </a:r>
                    </a:p>
                    <a:p>
                      <a:r>
                        <a:rPr lang="en-US" dirty="0"/>
                        <a:t>Budget escalation</a:t>
                      </a:r>
                    </a:p>
                    <a:p>
                      <a:r>
                        <a:rPr lang="en-US" dirty="0"/>
                        <a:t>Time </a:t>
                      </a:r>
                    </a:p>
                    <a:p>
                      <a:endParaRPr lang="en-US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Measures of success </a:t>
                      </a:r>
                    </a:p>
                    <a:p>
                      <a:endParaRPr lang="en-US" dirty="0"/>
                    </a:p>
                    <a:p>
                      <a:r>
                        <a:rPr lang="en-US" dirty="0"/>
                        <a:t>Lowers the probability of people getting Covid</a:t>
                      </a:r>
                    </a:p>
                    <a:p>
                      <a:r>
                        <a:rPr lang="en-US" dirty="0"/>
                        <a:t>Company growth increase ( less time spend on face to face meeting )</a:t>
                      </a:r>
                    </a:p>
                    <a:p>
                      <a:r>
                        <a:rPr lang="en-US" dirty="0"/>
                        <a:t>Customer satisfaction ( home delivery)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469744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08088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0F2467-025D-F48F-CEEB-945E01CC65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Stakeholders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45DA69-1CD0-D0E2-A1D4-0AE6602E254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F095F701-9311-07AF-97A0-D9A543D2BA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5012221"/>
              </p:ext>
            </p:extLst>
          </p:nvPr>
        </p:nvGraphicFramePr>
        <p:xfrm>
          <a:off x="311700" y="1152475"/>
          <a:ext cx="8462508" cy="39360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15627">
                  <a:extLst>
                    <a:ext uri="{9D8B030D-6E8A-4147-A177-3AD203B41FA5}">
                      <a16:colId xmlns:a16="http://schemas.microsoft.com/office/drawing/2014/main" val="3347886915"/>
                    </a:ext>
                  </a:extLst>
                </a:gridCol>
                <a:gridCol w="2115627">
                  <a:extLst>
                    <a:ext uri="{9D8B030D-6E8A-4147-A177-3AD203B41FA5}">
                      <a16:colId xmlns:a16="http://schemas.microsoft.com/office/drawing/2014/main" val="1668308237"/>
                    </a:ext>
                  </a:extLst>
                </a:gridCol>
                <a:gridCol w="2115627">
                  <a:extLst>
                    <a:ext uri="{9D8B030D-6E8A-4147-A177-3AD203B41FA5}">
                      <a16:colId xmlns:a16="http://schemas.microsoft.com/office/drawing/2014/main" val="1660055385"/>
                    </a:ext>
                  </a:extLst>
                </a:gridCol>
                <a:gridCol w="2115627">
                  <a:extLst>
                    <a:ext uri="{9D8B030D-6E8A-4147-A177-3AD203B41FA5}">
                      <a16:colId xmlns:a16="http://schemas.microsoft.com/office/drawing/2014/main" val="3788741602"/>
                    </a:ext>
                  </a:extLst>
                </a:gridCol>
              </a:tblGrid>
              <a:tr h="478899"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Power of interest /influence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Communication plan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How to manage the stakeholder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89336468"/>
                  </a:ext>
                </a:extLst>
              </a:tr>
              <a:tr h="478899">
                <a:tc>
                  <a:txBody>
                    <a:bodyPr/>
                    <a:lstStyle/>
                    <a:p>
                      <a:r>
                        <a:rPr lang="en-US" dirty="0"/>
                        <a:t>Owner </a:t>
                      </a:r>
                    </a:p>
                    <a:p>
                      <a:endParaRPr lang="en-US" dirty="0"/>
                    </a:p>
                    <a:p>
                      <a:r>
                        <a:rPr lang="en-US" dirty="0"/>
                        <a:t>Customers </a:t>
                      </a: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Power high/interest high</a:t>
                      </a:r>
                    </a:p>
                    <a:p>
                      <a:endParaRPr lang="en-US" dirty="0"/>
                    </a:p>
                    <a:p>
                      <a:r>
                        <a:rPr lang="en-US" dirty="0"/>
                        <a:t>Power low/interest high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Daily</a:t>
                      </a:r>
                    </a:p>
                    <a:p>
                      <a:endParaRPr lang="en-US" dirty="0"/>
                    </a:p>
                    <a:p>
                      <a:r>
                        <a:rPr lang="en-US" dirty="0"/>
                        <a:t>Weekly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Manage closely</a:t>
                      </a:r>
                    </a:p>
                    <a:p>
                      <a:endParaRPr lang="en-US" dirty="0"/>
                    </a:p>
                    <a:p>
                      <a:r>
                        <a:rPr lang="en-US" dirty="0"/>
                        <a:t>Keep them satisfied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66736875"/>
                  </a:ext>
                </a:extLst>
              </a:tr>
              <a:tr h="478899">
                <a:tc>
                  <a:txBody>
                    <a:bodyPr/>
                    <a:lstStyle/>
                    <a:p>
                      <a:r>
                        <a:rPr lang="en-US" dirty="0"/>
                        <a:t>Employees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Power low/ Interest high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Weekly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Monitor them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39599578"/>
                  </a:ext>
                </a:extLst>
              </a:tr>
              <a:tr h="478899">
                <a:tc>
                  <a:txBody>
                    <a:bodyPr/>
                    <a:lstStyle/>
                    <a:p>
                      <a:r>
                        <a:rPr lang="en-US" dirty="0"/>
                        <a:t>Knowledge Team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Power high/interest high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Daily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Manage closely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9869859"/>
                  </a:ext>
                </a:extLst>
              </a:tr>
              <a:tr h="478899">
                <a:tc>
                  <a:txBody>
                    <a:bodyPr/>
                    <a:lstStyle/>
                    <a:p>
                      <a:r>
                        <a:rPr lang="en-US" dirty="0"/>
                        <a:t>Suppliers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Power low/interest high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Monthly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Monitor them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43842720"/>
                  </a:ext>
                </a:extLst>
              </a:tr>
              <a:tr h="478899">
                <a:tc>
                  <a:txBody>
                    <a:bodyPr/>
                    <a:lstStyle/>
                    <a:p>
                      <a:r>
                        <a:rPr lang="en-US" dirty="0"/>
                        <a:t>Retailers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Power low/interest low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Monthly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Inform them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7993035"/>
                  </a:ext>
                </a:extLst>
              </a:tr>
              <a:tr h="478899">
                <a:tc>
                  <a:txBody>
                    <a:bodyPr/>
                    <a:lstStyle/>
                    <a:p>
                      <a:r>
                        <a:rPr lang="en-US" dirty="0"/>
                        <a:t> Management Project Team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Power high/ interest high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Daily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Keep them satisfier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599411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748442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07B7B1-7404-E7C4-8CBE-BAAD82A180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Stakeholders Matrix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930043-400C-FFF5-7286-A00E7B2ABF1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B2AEDF7C-F4FF-F1FF-6E20-8EA4DE00DA4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98943537"/>
              </p:ext>
            </p:extLst>
          </p:nvPr>
        </p:nvGraphicFramePr>
        <p:xfrm>
          <a:off x="793376" y="1223681"/>
          <a:ext cx="7234518" cy="31331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17259">
                  <a:extLst>
                    <a:ext uri="{9D8B030D-6E8A-4147-A177-3AD203B41FA5}">
                      <a16:colId xmlns:a16="http://schemas.microsoft.com/office/drawing/2014/main" val="2301626617"/>
                    </a:ext>
                  </a:extLst>
                </a:gridCol>
                <a:gridCol w="3617259">
                  <a:extLst>
                    <a:ext uri="{9D8B030D-6E8A-4147-A177-3AD203B41FA5}">
                      <a16:colId xmlns:a16="http://schemas.microsoft.com/office/drawing/2014/main" val="1496106703"/>
                    </a:ext>
                  </a:extLst>
                </a:gridCol>
              </a:tblGrid>
              <a:tr h="1566583">
                <a:tc>
                  <a:txBody>
                    <a:bodyPr/>
                    <a:lstStyle/>
                    <a:p>
                      <a:r>
                        <a:rPr lang="en-US" dirty="0"/>
                        <a:t>Suppliers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Owner </a:t>
                      </a:r>
                    </a:p>
                    <a:p>
                      <a:r>
                        <a:rPr lang="en-US" dirty="0"/>
                        <a:t>Knowledge team</a:t>
                      </a:r>
                    </a:p>
                    <a:p>
                      <a:r>
                        <a:rPr lang="en-US" dirty="0"/>
                        <a:t>Management project team </a:t>
                      </a:r>
                    </a:p>
                    <a:p>
                      <a:r>
                        <a:rPr lang="en-US" dirty="0"/>
                        <a:t>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57305790"/>
                  </a:ext>
                </a:extLst>
              </a:tr>
              <a:tr h="1566583">
                <a:tc>
                  <a:txBody>
                    <a:bodyPr/>
                    <a:lstStyle/>
                    <a:p>
                      <a:r>
                        <a:rPr lang="en-US" dirty="0"/>
                        <a:t>Retailers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Customers</a:t>
                      </a:r>
                    </a:p>
                    <a:p>
                      <a:r>
                        <a:rPr lang="en-US" dirty="0"/>
                        <a:t>Employees  </a:t>
                      </a:r>
                    </a:p>
                    <a:p>
                      <a:endParaRPr lang="en-US" dirty="0"/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8572578"/>
                  </a:ext>
                </a:extLst>
              </a:tr>
            </a:tbl>
          </a:graphicData>
        </a:graphic>
      </p:graphicFrame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C3084CE9-C9AA-2072-6623-A13C1C4FE667}"/>
              </a:ext>
            </a:extLst>
          </p:cNvPr>
          <p:cNvCxnSpPr/>
          <p:nvPr/>
        </p:nvCxnSpPr>
        <p:spPr>
          <a:xfrm>
            <a:off x="1250576" y="4464424"/>
            <a:ext cx="6481483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799BFBED-260E-AAA5-60E3-ED15A1CAA7BE}"/>
              </a:ext>
            </a:extLst>
          </p:cNvPr>
          <p:cNvCxnSpPr/>
          <p:nvPr/>
        </p:nvCxnSpPr>
        <p:spPr>
          <a:xfrm flipV="1">
            <a:off x="726141" y="1586753"/>
            <a:ext cx="0" cy="267596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86C29CAA-AF81-1BC4-DF82-5ED487508892}"/>
              </a:ext>
            </a:extLst>
          </p:cNvPr>
          <p:cNvSpPr txBox="1"/>
          <p:nvPr/>
        </p:nvSpPr>
        <p:spPr>
          <a:xfrm>
            <a:off x="3361765" y="4640081"/>
            <a:ext cx="200361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Interest </a:t>
            </a: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6105F4D-1BF8-43A7-B2A4-75960018259B}"/>
              </a:ext>
            </a:extLst>
          </p:cNvPr>
          <p:cNvSpPr txBox="1"/>
          <p:nvPr/>
        </p:nvSpPr>
        <p:spPr>
          <a:xfrm>
            <a:off x="6898341" y="4582709"/>
            <a:ext cx="78665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High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2968A3E-266C-AE39-0CC1-57C24E930E7F}"/>
              </a:ext>
            </a:extLst>
          </p:cNvPr>
          <p:cNvSpPr txBox="1"/>
          <p:nvPr/>
        </p:nvSpPr>
        <p:spPr>
          <a:xfrm>
            <a:off x="692524" y="4450590"/>
            <a:ext cx="84044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Low </a:t>
            </a:r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6D2832A-6836-DE16-ECF3-95B8D05BA9FD}"/>
              </a:ext>
            </a:extLst>
          </p:cNvPr>
          <p:cNvSpPr txBox="1"/>
          <p:nvPr/>
        </p:nvSpPr>
        <p:spPr>
          <a:xfrm>
            <a:off x="147918" y="2636375"/>
            <a:ext cx="139849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Power</a:t>
            </a:r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0B960EA-7CBF-2317-CE77-82FF2CDAD079}"/>
              </a:ext>
            </a:extLst>
          </p:cNvPr>
          <p:cNvSpPr txBox="1"/>
          <p:nvPr/>
        </p:nvSpPr>
        <p:spPr>
          <a:xfrm>
            <a:off x="235324" y="1374725"/>
            <a:ext cx="9144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high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45485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53E02-AB17-D0F5-AAE2-5A1036B3D1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Work breakdown structure 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F282E9-8F09-2BA9-3682-B26D073EBE1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70000" lnSpcReduction="20000"/>
          </a:bodyPr>
          <a:lstStyle/>
          <a:p>
            <a:pPr marL="114300" indent="0">
              <a:buNone/>
            </a:pPr>
            <a:r>
              <a:rPr lang="en-US" dirty="0"/>
              <a:t>1.0 Documentation </a:t>
            </a:r>
          </a:p>
          <a:p>
            <a:pPr marL="114300" indent="0">
              <a:buNone/>
            </a:pPr>
            <a:r>
              <a:rPr lang="en-US" dirty="0"/>
              <a:t>Wp1.1- Sending emails </a:t>
            </a:r>
          </a:p>
          <a:p>
            <a:pPr marL="114300" indent="0">
              <a:buNone/>
            </a:pPr>
            <a:r>
              <a:rPr lang="en-US" dirty="0"/>
              <a:t>Wp1.2- Owner meeting </a:t>
            </a:r>
          </a:p>
          <a:p>
            <a:pPr marL="114300" indent="0">
              <a:buNone/>
            </a:pPr>
            <a:endParaRPr lang="en-US" dirty="0"/>
          </a:p>
          <a:p>
            <a:pPr marL="114300" indent="0">
              <a:buNone/>
            </a:pPr>
            <a:r>
              <a:rPr lang="en-US" dirty="0"/>
              <a:t>2.0 Planning </a:t>
            </a:r>
          </a:p>
          <a:p>
            <a:pPr marL="114300" indent="0">
              <a:buNone/>
            </a:pPr>
            <a:r>
              <a:rPr lang="en-US" dirty="0"/>
              <a:t>Wp2.1 – Budget planning </a:t>
            </a:r>
          </a:p>
          <a:p>
            <a:pPr marL="114300" indent="0">
              <a:buNone/>
            </a:pPr>
            <a:endParaRPr lang="en-US" dirty="0"/>
          </a:p>
          <a:p>
            <a:pPr marL="114300" indent="0">
              <a:buNone/>
            </a:pPr>
            <a:r>
              <a:rPr lang="en-US" dirty="0"/>
              <a:t>3.0 Implementation </a:t>
            </a:r>
          </a:p>
          <a:p>
            <a:pPr marL="114300" indent="0">
              <a:buNone/>
            </a:pPr>
            <a:r>
              <a:rPr lang="en-US" dirty="0"/>
              <a:t>Wp 3.1 – Application testing </a:t>
            </a:r>
          </a:p>
          <a:p>
            <a:pPr marL="114300" indent="0">
              <a:buNone/>
            </a:pPr>
            <a:endParaRPr lang="en-US" dirty="0"/>
          </a:p>
          <a:p>
            <a:pPr marL="114300" indent="0">
              <a:buNone/>
            </a:pPr>
            <a:r>
              <a:rPr lang="en-US" dirty="0"/>
              <a:t>4.0 Progress </a:t>
            </a:r>
          </a:p>
          <a:p>
            <a:pPr marL="114300" indent="0">
              <a:buNone/>
            </a:pPr>
            <a:r>
              <a:rPr lang="en-US" dirty="0"/>
              <a:t>Wp 4.1 Tracking the progress of the software</a:t>
            </a:r>
          </a:p>
          <a:p>
            <a:pPr marL="114300" indent="0">
              <a:buNone/>
            </a:pPr>
            <a:r>
              <a:rPr lang="en-US" dirty="0"/>
              <a:t>Wp 4.2 Performance analysis </a:t>
            </a:r>
          </a:p>
          <a:p>
            <a:pPr marL="114300" indent="0">
              <a:buNone/>
            </a:pPr>
            <a:endParaRPr lang="en-US" dirty="0"/>
          </a:p>
          <a:p>
            <a:pPr marL="114300" indent="0">
              <a:buNone/>
            </a:pPr>
            <a:r>
              <a:rPr lang="en-US" dirty="0"/>
              <a:t>5.0 Finalizing stage</a:t>
            </a:r>
          </a:p>
          <a:p>
            <a:pPr marL="114300" indent="0">
              <a:buNone/>
            </a:pPr>
            <a:r>
              <a:rPr lang="en-US" dirty="0"/>
              <a:t>Wp 5.1 – Delivering the project in time </a:t>
            </a:r>
          </a:p>
          <a:p>
            <a:pPr marL="114300" indent="0">
              <a:buNone/>
            </a:pPr>
            <a:endParaRPr lang="en-US" dirty="0"/>
          </a:p>
          <a:p>
            <a:pPr marL="114300" indent="0">
              <a:buNone/>
            </a:pPr>
            <a:endParaRPr lang="en-US" dirty="0"/>
          </a:p>
          <a:p>
            <a:pPr marL="114300" indent="0">
              <a:buNone/>
            </a:pPr>
            <a:endParaRPr lang="en-US" dirty="0"/>
          </a:p>
          <a:p>
            <a:pPr marL="11430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73050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DA533B-DE93-B33E-537B-A4634FAD37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Budgeting 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F39BA5-F2E3-E526-D97C-AA64879F207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14300" indent="0">
              <a:buNone/>
            </a:pPr>
            <a:endParaRPr lang="en-GB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301219F1-DE83-2F69-5EB2-D44E046BDB8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79928310"/>
              </p:ext>
            </p:extLst>
          </p:nvPr>
        </p:nvGraphicFramePr>
        <p:xfrm>
          <a:off x="434789" y="1152475"/>
          <a:ext cx="8397510" cy="35896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5410">
                  <a:extLst>
                    <a:ext uri="{9D8B030D-6E8A-4147-A177-3AD203B41FA5}">
                      <a16:colId xmlns:a16="http://schemas.microsoft.com/office/drawing/2014/main" val="1428841822"/>
                    </a:ext>
                  </a:extLst>
                </a:gridCol>
                <a:gridCol w="2060700">
                  <a:extLst>
                    <a:ext uri="{9D8B030D-6E8A-4147-A177-3AD203B41FA5}">
                      <a16:colId xmlns:a16="http://schemas.microsoft.com/office/drawing/2014/main" val="2997121945"/>
                    </a:ext>
                  </a:extLst>
                </a:gridCol>
                <a:gridCol w="2060700">
                  <a:extLst>
                    <a:ext uri="{9D8B030D-6E8A-4147-A177-3AD203B41FA5}">
                      <a16:colId xmlns:a16="http://schemas.microsoft.com/office/drawing/2014/main" val="4293686927"/>
                    </a:ext>
                  </a:extLst>
                </a:gridCol>
                <a:gridCol w="2060700">
                  <a:extLst>
                    <a:ext uri="{9D8B030D-6E8A-4147-A177-3AD203B41FA5}">
                      <a16:colId xmlns:a16="http://schemas.microsoft.com/office/drawing/2014/main" val="3192055452"/>
                    </a:ext>
                  </a:extLst>
                </a:gridCol>
              </a:tblGrid>
              <a:tr h="952848"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r>
                        <a:rPr lang="en-US" dirty="0"/>
                        <a:t>Training of employees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Forecast </a:t>
                      </a:r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r>
                        <a:rPr lang="en-US" dirty="0"/>
                        <a:t>£ 100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Actual cost </a:t>
                      </a:r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r>
                        <a:rPr lang="en-US" dirty="0"/>
                        <a:t>£ 125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Total cost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4635972"/>
                  </a:ext>
                </a:extLst>
              </a:tr>
              <a:tr h="659209">
                <a:tc>
                  <a:txBody>
                    <a:bodyPr/>
                    <a:lstStyle/>
                    <a:p>
                      <a:r>
                        <a:rPr lang="en-US" dirty="0"/>
                        <a:t>Software implementation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r>
                        <a:rPr lang="en-GB" dirty="0"/>
                        <a:t>£678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r>
                        <a:rPr lang="en-GB" dirty="0"/>
                        <a:t>£900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The total cost : £2.625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15714511"/>
                  </a:ext>
                </a:extLst>
              </a:tr>
              <a:tr h="659209">
                <a:tc>
                  <a:txBody>
                    <a:bodyPr/>
                    <a:lstStyle/>
                    <a:p>
                      <a:r>
                        <a:rPr lang="en-US" dirty="0"/>
                        <a:t>Equipment – Technical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£800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£1000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13123"/>
                  </a:ext>
                </a:extLst>
              </a:tr>
              <a:tr h="659209">
                <a:tc>
                  <a:txBody>
                    <a:bodyPr/>
                    <a:lstStyle/>
                    <a:p>
                      <a:r>
                        <a:rPr lang="en-US" dirty="0"/>
                        <a:t>Market analysis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£50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5813718"/>
                  </a:ext>
                </a:extLst>
              </a:tr>
              <a:tr h="659209">
                <a:tc>
                  <a:txBody>
                    <a:bodyPr/>
                    <a:lstStyle/>
                    <a:p>
                      <a:r>
                        <a:rPr lang="en-US" dirty="0"/>
                        <a:t>Materials and equipment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£450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£500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1567707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726928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" name="Google Shape;215;p35"/>
          <p:cNvPicPr preferRelativeResize="0"/>
          <p:nvPr/>
        </p:nvPicPr>
        <p:blipFill rotWithShape="1">
          <a:blip r:embed="rId3">
            <a:alphaModFix/>
          </a:blip>
          <a:srcRect l="21913" r="21913"/>
          <a:stretch/>
        </p:blipFill>
        <p:spPr>
          <a:xfrm>
            <a:off x="0" y="0"/>
            <a:ext cx="428045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16" name="Google Shape;216;p35"/>
          <p:cNvSpPr txBox="1">
            <a:spLocks noGrp="1"/>
          </p:cNvSpPr>
          <p:nvPr>
            <p:ph type="title"/>
          </p:nvPr>
        </p:nvSpPr>
        <p:spPr>
          <a:xfrm>
            <a:off x="4771875" y="545025"/>
            <a:ext cx="3880800" cy="1438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/>
              <a:t>Risks </a:t>
            </a:r>
            <a:endParaRPr dirty="0"/>
          </a:p>
        </p:txBody>
      </p:sp>
      <p:sp>
        <p:nvSpPr>
          <p:cNvPr id="217" name="Google Shape;217;p35"/>
          <p:cNvSpPr txBox="1">
            <a:spLocks noGrp="1"/>
          </p:cNvSpPr>
          <p:nvPr>
            <p:ph type="body" idx="1"/>
          </p:nvPr>
        </p:nvSpPr>
        <p:spPr>
          <a:xfrm>
            <a:off x="4771875" y="2324775"/>
            <a:ext cx="3880800" cy="2273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77500" lnSpcReduction="2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b="1" dirty="0"/>
          </a:p>
          <a:p>
            <a:pPr marL="457200" lvl="0" indent="-205105" algn="l" rtl="0">
              <a:spcBef>
                <a:spcPts val="1600"/>
              </a:spcBef>
              <a:spcAft>
                <a:spcPts val="0"/>
              </a:spcAft>
              <a:buSzPct val="100000"/>
              <a:buChar char="●"/>
            </a:pPr>
            <a:r>
              <a:rPr lang="en" dirty="0"/>
              <a:t>Market expansion is not easy when the company is facing a drop in its sales -4</a:t>
            </a:r>
            <a:endParaRPr dirty="0"/>
          </a:p>
          <a:p>
            <a:pPr marL="457200" lvl="0" indent="-205105" algn="l" rtl="0">
              <a:spcBef>
                <a:spcPts val="1600"/>
              </a:spcBef>
              <a:spcAft>
                <a:spcPts val="0"/>
              </a:spcAft>
              <a:buSzPct val="100000"/>
              <a:buChar char="●"/>
            </a:pPr>
            <a:r>
              <a:rPr lang="en" dirty="0"/>
              <a:t>Producing organic, vegan products will be expensive and the target customers are also low in numbers- 5</a:t>
            </a:r>
            <a:endParaRPr dirty="0"/>
          </a:p>
          <a:p>
            <a:pPr marL="457200" lvl="0" indent="-205105" algn="l" rtl="0">
              <a:spcBef>
                <a:spcPts val="1600"/>
              </a:spcBef>
              <a:spcAft>
                <a:spcPts val="1600"/>
              </a:spcAft>
              <a:buSzPct val="100000"/>
              <a:buChar char="●"/>
            </a:pPr>
            <a:r>
              <a:rPr lang="en" dirty="0"/>
              <a:t>Online marketing is not easy and has various drawbacks (Chaffey, 2019)- 6</a:t>
            </a:r>
            <a:endParaRPr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6728BA6-89FF-E848-D825-AA020270C25A}"/>
              </a:ext>
            </a:extLst>
          </p:cNvPr>
          <p:cNvSpPr txBox="1"/>
          <p:nvPr/>
        </p:nvSpPr>
        <p:spPr>
          <a:xfrm>
            <a:off x="6931959" y="457200"/>
            <a:ext cx="163381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1-2 Low risks </a:t>
            </a:r>
          </a:p>
          <a:p>
            <a:r>
              <a:rPr lang="en-US" dirty="0"/>
              <a:t>2-4 Medium risks </a:t>
            </a:r>
          </a:p>
          <a:p>
            <a:r>
              <a:rPr lang="en-US" dirty="0"/>
              <a:t>4-6 High risks </a:t>
            </a: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2" name="Google Shape;222;p36"/>
          <p:cNvPicPr preferRelativeResize="0"/>
          <p:nvPr/>
        </p:nvPicPr>
        <p:blipFill rotWithShape="1">
          <a:blip r:embed="rId3">
            <a:alphaModFix/>
          </a:blip>
          <a:srcRect l="20407" r="20407"/>
          <a:stretch/>
        </p:blipFill>
        <p:spPr>
          <a:xfrm>
            <a:off x="4572000" y="0"/>
            <a:ext cx="4572000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223" name="Google Shape;223;p36"/>
          <p:cNvSpPr txBox="1">
            <a:spLocks noGrp="1"/>
          </p:cNvSpPr>
          <p:nvPr>
            <p:ph type="title"/>
          </p:nvPr>
        </p:nvSpPr>
        <p:spPr>
          <a:xfrm>
            <a:off x="311700" y="205950"/>
            <a:ext cx="3889500" cy="1833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/>
              <a:t>Risks</a:t>
            </a:r>
            <a:endParaRPr dirty="0"/>
          </a:p>
        </p:txBody>
      </p:sp>
      <p:sp>
        <p:nvSpPr>
          <p:cNvPr id="224" name="Google Shape;224;p36"/>
          <p:cNvSpPr txBox="1">
            <a:spLocks noGrp="1"/>
          </p:cNvSpPr>
          <p:nvPr>
            <p:ph type="body" idx="1"/>
          </p:nvPr>
        </p:nvSpPr>
        <p:spPr>
          <a:xfrm>
            <a:off x="311700" y="2234525"/>
            <a:ext cx="3889500" cy="2334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2500" lnSpcReduction="10000"/>
          </a:bodyPr>
          <a:lstStyle/>
          <a:p>
            <a:pPr marL="457200" lvl="0" indent="-21844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 dirty="0"/>
              <a:t>Understanding the market and providing for the needs is not very easy -4</a:t>
            </a:r>
            <a:endParaRPr dirty="0"/>
          </a:p>
          <a:p>
            <a:pPr marL="457200" lvl="0" indent="-218440" algn="l" rtl="0">
              <a:spcBef>
                <a:spcPts val="1600"/>
              </a:spcBef>
              <a:spcAft>
                <a:spcPts val="0"/>
              </a:spcAft>
              <a:buSzPts val="1400"/>
              <a:buChar char="●"/>
            </a:pPr>
            <a:r>
              <a:rPr lang="en" dirty="0"/>
              <a:t>Staying in competition with the bigger companies needs patience, resilience, and advanced strategies- 6</a:t>
            </a:r>
            <a:endParaRPr dirty="0"/>
          </a:p>
          <a:p>
            <a:pPr marL="457200" lvl="0" indent="-218440" algn="l" rtl="0">
              <a:spcBef>
                <a:spcPts val="1600"/>
              </a:spcBef>
              <a:spcAft>
                <a:spcPts val="1600"/>
              </a:spcAft>
              <a:buSzPts val="1400"/>
              <a:buChar char="●"/>
            </a:pPr>
            <a:r>
              <a:rPr lang="en" dirty="0"/>
              <a:t>Predicting the market of new products is not always accurate -6 </a:t>
            </a:r>
            <a:endParaRPr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Google Shape;229;p37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/>
              <a:t>Conclusion</a:t>
            </a:r>
            <a:endParaRPr/>
          </a:p>
        </p:txBody>
      </p:sp>
      <p:sp>
        <p:nvSpPr>
          <p:cNvPr id="230" name="Google Shape;230;p37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223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85000" lnSpcReduction="1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b="1"/>
          </a:p>
          <a:p>
            <a:pPr marL="914400" lvl="0" indent="-322580" algn="l" rtl="0">
              <a:spcBef>
                <a:spcPts val="1600"/>
              </a:spcBef>
              <a:spcAft>
                <a:spcPts val="0"/>
              </a:spcAft>
              <a:buSzPct val="100000"/>
              <a:buChar char="●"/>
            </a:pPr>
            <a:r>
              <a:rPr lang="en"/>
              <a:t>The company has made greater market share during the pandemic and post-pandemic years</a:t>
            </a:r>
            <a:endParaRPr/>
          </a:p>
          <a:p>
            <a:pPr marL="914400" lvl="0" indent="-322580" algn="l" rtl="0">
              <a:spcBef>
                <a:spcPts val="1600"/>
              </a:spcBef>
              <a:spcAft>
                <a:spcPts val="0"/>
              </a:spcAft>
              <a:buSzPct val="100000"/>
              <a:buChar char="●"/>
            </a:pPr>
            <a:r>
              <a:rPr lang="en"/>
              <a:t>They indeed focus on market expansion through online and offline modes</a:t>
            </a:r>
            <a:endParaRPr/>
          </a:p>
          <a:p>
            <a:pPr marL="914400" lvl="0" indent="-322580" algn="l" rtl="0">
              <a:spcBef>
                <a:spcPts val="1600"/>
              </a:spcBef>
              <a:spcAft>
                <a:spcPts val="0"/>
              </a:spcAft>
              <a:buSzPct val="100000"/>
              <a:buChar char="●"/>
            </a:pPr>
            <a:r>
              <a:rPr lang="en"/>
              <a:t>It will be beneficial for the company to get a wider number of customers.</a:t>
            </a:r>
            <a:endParaRPr/>
          </a:p>
          <a:p>
            <a:pPr marL="914400" lvl="0" indent="-322580" algn="l" rtl="0">
              <a:spcBef>
                <a:spcPts val="1600"/>
              </a:spcBef>
              <a:spcAft>
                <a:spcPts val="0"/>
              </a:spcAft>
              <a:buSzPct val="100000"/>
              <a:buChar char="●"/>
            </a:pPr>
            <a:r>
              <a:rPr lang="en"/>
              <a:t>A competitive analysis of the market will give them directions </a:t>
            </a:r>
            <a:endParaRPr/>
          </a:p>
          <a:p>
            <a:pPr marL="914400" lvl="0" indent="-322580" algn="l" rtl="0">
              <a:spcBef>
                <a:spcPts val="1600"/>
              </a:spcBef>
              <a:spcAft>
                <a:spcPts val="0"/>
              </a:spcAft>
              <a:buSzPct val="100000"/>
              <a:buChar char="●"/>
            </a:pPr>
            <a:r>
              <a:rPr lang="en"/>
              <a:t>They need to launch products that will provide customer satisfaction </a:t>
            </a:r>
            <a:endParaRPr/>
          </a:p>
          <a:p>
            <a:pPr marL="914400" lvl="0" indent="-322580" algn="l" rtl="0">
              <a:spcBef>
                <a:spcPts val="1600"/>
              </a:spcBef>
              <a:spcAft>
                <a:spcPts val="1600"/>
              </a:spcAft>
              <a:buSzPct val="100000"/>
              <a:buChar char="●"/>
            </a:pPr>
            <a:r>
              <a:rPr lang="en"/>
              <a:t> Trying to implement innovative methods and practices</a:t>
            </a:r>
            <a:endParaRPr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6D7A8"/>
        </a:solidFill>
        <a:effectLst/>
      </p:bgPr>
    </p:bg>
    <p:spTree>
      <p:nvGrpSpPr>
        <p:cNvPr id="1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Google Shape;235;p38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solidFill>
            <a:srgbClr val="B6D7A8"/>
          </a:solidFill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ctr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2700" b="1" dirty="0">
                <a:latin typeface="Times New Roman"/>
                <a:ea typeface="Times New Roman"/>
                <a:cs typeface="Times New Roman"/>
                <a:sym typeface="Times New Roman"/>
              </a:rPr>
              <a:t>References</a:t>
            </a:r>
            <a:endParaRPr sz="3200" dirty="0"/>
          </a:p>
        </p:txBody>
      </p:sp>
      <p:sp>
        <p:nvSpPr>
          <p:cNvPr id="236" name="Google Shape;236;p38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2500" lnSpcReduction="10000"/>
          </a:bodyPr>
          <a:lstStyle/>
          <a:p>
            <a:pPr marL="457200" lvl="0" indent="-45720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91666"/>
              <a:buFont typeface="Arial"/>
              <a:buNone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Bhatti, A., Akram, H., Basit, H. M., Khan, A. U., Raza, S. M., &amp; Naqvi, M. B. (2020). E-commerce trends during the COVID-19 Pandemic. International Journal of Future Generation Communication and Networking, 13(2), 1449-1452.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45720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91666"/>
              <a:buFont typeface="Arial"/>
              <a:buNone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Chaffey, D., Edmundson-Bird, D., &amp; Hemphill, T. (2019). Digital business and e-commerce management. Pearson UK.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45720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91666"/>
              <a:buFont typeface="Arial"/>
              <a:buNone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Delmar, F. (2019). Measuring growth: methodological considerations and empirical results. In Entrepreneurship and SME Research: On its way to the next millennium (pp. 199-215). Routledge.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45720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91666"/>
              <a:buFont typeface="Arial"/>
              <a:buNone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Morrisons.com 2022 Online shopping: Food, drink &amp; more to your door. (2022.). Retrieved December 3, 2022, from </a:t>
            </a:r>
            <a:r>
              <a:rPr lang="en" sz="1200" u="sng" dirty="0">
                <a:solidFill>
                  <a:srgbClr val="0000EE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https://groceries.morrisons.com/webshop/startWebshop.do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45720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91666"/>
              <a:buFont typeface="Arial"/>
              <a:buNone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Ren, C. R., Hu, Y., &amp; Cui, T. H. (2019). Responses to rival exit: Product variety, market expansion, and preexisting market structure. Strategic Management Journal, 40(2), 253-276.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45720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91666"/>
              <a:buFont typeface="Arial"/>
              <a:buNone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Roetzel, P. G. (2019). Information overload in the information age: a review of the literature from business administration, business psychology, and related disciplines with a bibliometric approach and framework development. Business research, 12(2), 479-522.</a:t>
            </a: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457200" algn="l" rtl="0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ct val="91666"/>
              <a:buFont typeface="Arial"/>
              <a:buNone/>
            </a:pPr>
            <a:r>
              <a:rPr lang="en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Statista.com 2022 Published by Emma Bedford, &amp; 19, O. (2022, October 19). Morrisons sales growth in Great Britain 2022. Retrieved December 3, 2022, from https://www.statista.com/statistics/386745/morrisons-sales-percentage-change-great-britain-uk/</a:t>
            </a:r>
            <a:endParaRPr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1" name="Google Shape;241;p39"/>
          <p:cNvPicPr preferRelativeResize="0"/>
          <p:nvPr/>
        </p:nvPicPr>
        <p:blipFill rotWithShape="1">
          <a:blip r:embed="rId3">
            <a:alphaModFix/>
          </a:blip>
          <a:srcRect l="16667" r="16661"/>
          <a:stretch/>
        </p:blipFill>
        <p:spPr>
          <a:xfrm>
            <a:off x="3047650" y="0"/>
            <a:ext cx="6096349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42" name="Google Shape;242;p39"/>
          <p:cNvSpPr txBox="1">
            <a:spLocks noGrp="1"/>
          </p:cNvSpPr>
          <p:nvPr>
            <p:ph type="title"/>
          </p:nvPr>
        </p:nvSpPr>
        <p:spPr>
          <a:xfrm>
            <a:off x="185350" y="352000"/>
            <a:ext cx="2683200" cy="407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Thank you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2381</Words>
  <Application>Microsoft Office PowerPoint</Application>
  <PresentationFormat>On-screen Show (16:9)</PresentationFormat>
  <Paragraphs>282</Paragraphs>
  <Slides>16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Arial</vt:lpstr>
      <vt:lpstr>Times New Roman</vt:lpstr>
      <vt:lpstr>Simple Light</vt:lpstr>
      <vt:lpstr>Managing projects in the Organization  </vt:lpstr>
      <vt:lpstr>PROPOSAL OF PROJECT MANAGEMENT PLAN</vt:lpstr>
      <vt:lpstr>Table of Contents</vt:lpstr>
      <vt:lpstr>Introduction</vt:lpstr>
      <vt:lpstr>Key findings</vt:lpstr>
      <vt:lpstr>Key findings</vt:lpstr>
      <vt:lpstr>Quad chart </vt:lpstr>
      <vt:lpstr>Stakeholders</vt:lpstr>
      <vt:lpstr>Stakeholders Matrix</vt:lpstr>
      <vt:lpstr>Work breakdown structure </vt:lpstr>
      <vt:lpstr>Budgeting </vt:lpstr>
      <vt:lpstr>Risks </vt:lpstr>
      <vt:lpstr>Risks</vt:lpstr>
      <vt:lpstr>Conclusion</vt:lpstr>
      <vt:lpstr>References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PROPOSAL OF PROJECT MANAGEMENT PLAN</dc:title>
  <dc:creator>uXu</dc:creator>
  <cp:lastModifiedBy>Adrian Petrea (2020066)</cp:lastModifiedBy>
  <cp:revision>9</cp:revision>
  <dcterms:modified xsi:type="dcterms:W3CDTF">2022-12-04T23:27:25Z</dcterms:modified>
</cp:coreProperties>
</file>