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notesSlides/notesSlide5.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comments/comment2.xml" ContentType="application/vnd.openxmlformats-officedocument.presentationml.comments+xml"/>
  <Override PartName="/ppt/notesSlides/notesSlide6.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notesSlides/notesSlide8.xml" ContentType="application/vnd.openxmlformats-officedocument.presentationml.notesSlid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9.xml" ContentType="application/vnd.openxmlformats-officedocument.presentationml.notesSlid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omments/comment3.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76" r:id="rId2"/>
    <p:sldId id="304" r:id="rId3"/>
    <p:sldId id="286" r:id="rId4"/>
    <p:sldId id="282" r:id="rId5"/>
    <p:sldId id="301" r:id="rId6"/>
    <p:sldId id="305" r:id="rId7"/>
    <p:sldId id="300" r:id="rId8"/>
    <p:sldId id="309" r:id="rId9"/>
    <p:sldId id="310" r:id="rId10"/>
    <p:sldId id="269" r:id="rId11"/>
    <p:sldId id="279" r:id="rId12"/>
    <p:sldId id="280" r:id="rId13"/>
    <p:sldId id="303" r:id="rId14"/>
    <p:sldId id="296" r:id="rId15"/>
    <p:sldId id="299" r:id="rId16"/>
    <p:sldId id="283" r:id="rId17"/>
    <p:sldId id="289" r:id="rId18"/>
    <p:sldId id="258" r:id="rId19"/>
    <p:sldId id="298" r:id="rId20"/>
    <p:sldId id="295" r:id="rId21"/>
    <p:sldId id="312" r:id="rId22"/>
    <p:sldId id="291" r:id="rId23"/>
    <p:sldId id="313" r:id="rId24"/>
    <p:sldId id="293" r:id="rId25"/>
    <p:sldId id="294" r:id="rId26"/>
    <p:sldId id="314" r:id="rId27"/>
    <p:sldId id="316" r:id="rId28"/>
    <p:sldId id="317" r:id="rId29"/>
    <p:sldId id="31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88C56C-3CE4-4E4E-B070-867C5E4CBC8B}">
          <p14:sldIdLst>
            <p14:sldId id="276"/>
            <p14:sldId id="304"/>
            <p14:sldId id="286"/>
            <p14:sldId id="282"/>
            <p14:sldId id="301"/>
            <p14:sldId id="305"/>
            <p14:sldId id="300"/>
            <p14:sldId id="309"/>
            <p14:sldId id="310"/>
            <p14:sldId id="269"/>
            <p14:sldId id="279"/>
            <p14:sldId id="280"/>
            <p14:sldId id="303"/>
            <p14:sldId id="296"/>
            <p14:sldId id="299"/>
            <p14:sldId id="283"/>
            <p14:sldId id="289"/>
            <p14:sldId id="258"/>
            <p14:sldId id="298"/>
          </p14:sldIdLst>
        </p14:section>
        <p14:section name="Personal contribution and learning outcomes" id="{3B71AFCD-2AA3-4F2C-86AF-29489249C7EC}">
          <p14:sldIdLst>
            <p14:sldId id="295"/>
            <p14:sldId id="312"/>
            <p14:sldId id="291"/>
            <p14:sldId id="313"/>
            <p14:sldId id="293"/>
            <p14:sldId id="294"/>
          </p14:sldIdLst>
        </p14:section>
        <p14:section name="Untitled Section" id="{992EDBB1-BC8A-4D30-BC15-C7B8791211BE}">
          <p14:sldIdLst>
            <p14:sldId id="314"/>
            <p14:sldId id="316"/>
            <p14:sldId id="317"/>
            <p14:sldId id="318"/>
          </p14:sldIdLst>
        </p14:section>
      </p14:sectionLst>
    </p:ext>
    <p:ext uri="{EFAFB233-063F-42B5-8137-9DF3F51BA10A}">
      <p15:sldGuideLst xmlns:p15="http://schemas.microsoft.com/office/powerpoint/2012/main">
        <p15:guide id="1" orient="horz" pos="2136" userDrawn="1">
          <p15:clr>
            <a:srgbClr val="A4A3A4"/>
          </p15:clr>
        </p15:guide>
        <p15:guide id="2" pos="3888"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na seetaram" initials="ts" lastIdx="4" clrIdx="0">
    <p:extLst>
      <p:ext uri="{19B8F6BF-5375-455C-9EA6-DF929625EA0E}">
        <p15:presenceInfo xmlns:p15="http://schemas.microsoft.com/office/powerpoint/2012/main" userId="b322827abfe604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81890" autoAdjust="0"/>
  </p:normalViewPr>
  <p:slideViewPr>
    <p:cSldViewPr snapToGrid="0" showGuides="1">
      <p:cViewPr varScale="1">
        <p:scale>
          <a:sx n="50" d="100"/>
          <a:sy n="50" d="100"/>
        </p:scale>
        <p:origin x="72" y="564"/>
      </p:cViewPr>
      <p:guideLst>
        <p:guide orient="horz" pos="2136"/>
        <p:guide pos="3888"/>
      </p:guideLst>
    </p:cSldViewPr>
  </p:slideViewPr>
  <p:notesTextViewPr>
    <p:cViewPr>
      <p:scale>
        <a:sx n="75" d="100"/>
        <a:sy n="75" d="100"/>
      </p:scale>
      <p:origin x="0" y="0"/>
    </p:cViewPr>
  </p:notesTextViewPr>
  <p:sorterViewPr>
    <p:cViewPr>
      <p:scale>
        <a:sx n="100" d="100"/>
        <a:sy n="100" d="100"/>
      </p:scale>
      <p:origin x="0" y="-2046"/>
    </p:cViewPr>
  </p:sorterViewPr>
  <p:notesViewPr>
    <p:cSldViewPr snapToGrid="0" showGuides="1">
      <p:cViewPr varScale="1">
        <p:scale>
          <a:sx n="65" d="100"/>
          <a:sy n="65" d="100"/>
        </p:scale>
        <p:origin x="2652" y="5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1.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'Tubulation for green shack ques'!$H$4</c:f>
              <c:strCache>
                <c:ptCount val="1"/>
                <c:pt idx="0">
                  <c:v>Yes</c:v>
                </c:pt>
              </c:strCache>
            </c:strRef>
          </c:tx>
          <c:spPr>
            <a:solidFill>
              <a:schemeClr val="accent1"/>
            </a:solidFill>
            <a:ln>
              <a:noFill/>
            </a:ln>
            <a:effectLst/>
          </c:spPr>
          <c:invertIfNegative val="0"/>
          <c:dLbls>
            <c:dLbl>
              <c:idx val="0"/>
              <c:layout>
                <c:manualLayout>
                  <c:x val="-1.2456549202388518E-2"/>
                  <c:y val="-1.7006214384754349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sz="2000" dirty="0"/>
                      <a:t>38%</a:t>
                    </a:r>
                  </a:p>
                </c:rich>
              </c:tx>
              <c:spPr>
                <a:noFill/>
                <a:ln>
                  <a:noFill/>
                </a:ln>
                <a:effectLst/>
              </c:spPr>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1-A416-4605-8F0A-CEE0CCF99288}"/>
                </c:ext>
                <c:ext xmlns:c15="http://schemas.microsoft.com/office/drawing/2012/chart" uri="{CE6537A1-D6FC-4f65-9D91-7224C49458BB}">
                  <c15:layout>
                    <c:manualLayout>
                      <c:w val="7.851185011562592E-2"/>
                      <c:h val="4.651712394280056E-2"/>
                    </c:manualLayout>
                  </c15:layout>
                </c:ext>
              </c:extLst>
            </c:dLbl>
            <c:dLbl>
              <c:idx val="1"/>
              <c:delete val="1"/>
              <c:extLst xmlns:c16r2="http://schemas.microsoft.com/office/drawing/2015/06/chart">
                <c:ext xmlns:c16="http://schemas.microsoft.com/office/drawing/2014/chart" uri="{C3380CC4-5D6E-409C-BE32-E72D297353CC}">
                  <c16:uniqueId val="{00000000-6C01-4574-816F-945D712AE6BA}"/>
                </c:ext>
                <c:ext xmlns:c15="http://schemas.microsoft.com/office/drawing/2012/chart" uri="{CE6537A1-D6FC-4f65-9D91-7224C49458BB}"/>
              </c:extLst>
            </c:dLbl>
            <c:dLbl>
              <c:idx val="2"/>
              <c:layout>
                <c:manualLayout>
                  <c:x val="-5.3385210867379369E-3"/>
                  <c:y val="9.5378343696459313E-4"/>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sz="2000" dirty="0"/>
                      <a:t>12%</a:t>
                    </a:r>
                  </a:p>
                </c:rich>
              </c:tx>
              <c:spPr>
                <a:noFill/>
                <a:ln>
                  <a:noFill/>
                </a:ln>
                <a:effectLst/>
              </c:spPr>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2-A416-4605-8F0A-CEE0CCF99288}"/>
                </c:ext>
                <c:ext xmlns:c15="http://schemas.microsoft.com/office/drawing/2012/chart" uri="{CE6537A1-D6FC-4f65-9D91-7224C49458BB}">
                  <c15:layout>
                    <c:manualLayout>
                      <c:w val="8.2070864173451219E-2"/>
                      <c:h val="5.3167164925205353E-2"/>
                    </c:manualLayout>
                  </c15:layout>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'Tubulation for green shack ques'!$I$3:$K$3</c:f>
              <c:strCache>
                <c:ptCount val="2"/>
                <c:pt idx="1">
                  <c:v>If yes, have you visited?</c:v>
                </c:pt>
              </c:strCache>
            </c:strRef>
          </c:cat>
          <c:val>
            <c:numRef>
              <c:f>'Tubulation for green shack ques'!$I$4:$K$4</c:f>
              <c:numCache>
                <c:formatCode>General</c:formatCode>
                <c:ptCount val="3"/>
                <c:pt idx="0">
                  <c:v>45</c:v>
                </c:pt>
                <c:pt idx="1">
                  <c:v>0</c:v>
                </c:pt>
                <c:pt idx="2">
                  <c:v>14</c:v>
                </c:pt>
              </c:numCache>
            </c:numRef>
          </c:val>
          <c:extLst xmlns:c16r2="http://schemas.microsoft.com/office/drawing/2015/06/chart">
            <c:ext xmlns:c16="http://schemas.microsoft.com/office/drawing/2014/chart" uri="{C3380CC4-5D6E-409C-BE32-E72D297353CC}">
              <c16:uniqueId val="{00000001-6C01-4574-816F-945D712AE6BA}"/>
            </c:ext>
          </c:extLst>
        </c:ser>
        <c:ser>
          <c:idx val="1"/>
          <c:order val="1"/>
          <c:tx>
            <c:strRef>
              <c:f>'Tubulation for green shack ques'!$H$5</c:f>
              <c:strCache>
                <c:ptCount val="1"/>
                <c:pt idx="0">
                  <c:v>No</c:v>
                </c:pt>
              </c:strCache>
            </c:strRef>
          </c:tx>
          <c:spPr>
            <a:solidFill>
              <a:schemeClr val="accent2"/>
            </a:solidFill>
            <a:ln>
              <a:noFill/>
            </a:ln>
            <a:effectLst/>
          </c:spPr>
          <c:invertIfNegative val="0"/>
          <c:dLbls>
            <c:dLbl>
              <c:idx val="0"/>
              <c:layout>
                <c:manualLayout>
                  <c:x val="8.8975351445632275E-3"/>
                  <c:y val="5.7471364679170895E-3"/>
                </c:manualLayout>
              </c:layout>
              <c:tx>
                <c:rich>
                  <a:bodyPr/>
                  <a:lstStyle/>
                  <a:p>
                    <a:r>
                      <a:rPr lang="en-US"/>
                      <a:t>62%</a:t>
                    </a:r>
                    <a:endParaRPr lang="en-US" dirty="0"/>
                  </a:p>
                </c:rich>
              </c:tx>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0-A416-4605-8F0A-CEE0CCF99288}"/>
                </c:ext>
                <c:ext xmlns:c15="http://schemas.microsoft.com/office/drawing/2012/chart" uri="{CE6537A1-D6FC-4f65-9D91-7224C49458BB}">
                  <c15:layout/>
                </c:ext>
              </c:extLst>
            </c:dLbl>
            <c:dLbl>
              <c:idx val="1"/>
              <c:delete val="1"/>
              <c:extLst xmlns:c16r2="http://schemas.microsoft.com/office/drawing/2015/06/chart">
                <c:ext xmlns:c16="http://schemas.microsoft.com/office/drawing/2014/chart" uri="{C3380CC4-5D6E-409C-BE32-E72D297353CC}">
                  <c16:uniqueId val="{00000002-6C01-4574-816F-945D712AE6BA}"/>
                </c:ext>
                <c:ext xmlns:c15="http://schemas.microsoft.com/office/drawing/2012/chart" uri="{CE6537A1-D6FC-4f65-9D91-7224C49458BB}"/>
              </c:extLst>
            </c:dLbl>
            <c:dLbl>
              <c:idx val="2"/>
              <c:layout>
                <c:manualLayout>
                  <c:x val="-5.338521086738067E-3"/>
                  <c:y val="-4.1998237826411352E-3"/>
                </c:manualLayout>
              </c:layout>
              <c:tx>
                <c:rich>
                  <a:bodyPr/>
                  <a:lstStyle/>
                  <a:p>
                    <a:r>
                      <a:rPr lang="en-US"/>
                      <a:t>26%</a:t>
                    </a:r>
                    <a:endParaRPr lang="en-US" dirty="0"/>
                  </a:p>
                </c:rich>
              </c:tx>
              <c:dLblPos val="outEnd"/>
              <c:showLegendKey val="0"/>
              <c:showVal val="1"/>
              <c:showCatName val="0"/>
              <c:showSerName val="0"/>
              <c:showPercent val="0"/>
              <c:showBubbleSize val="0"/>
              <c:extLst xmlns:c16r2="http://schemas.microsoft.com/office/drawing/2015/06/chart">
                <c:ext xmlns:c16="http://schemas.microsoft.com/office/drawing/2014/chart" uri="{C3380CC4-5D6E-409C-BE32-E72D297353CC}">
                  <c16:uniqueId val="{00000003-A416-4605-8F0A-CEE0CCF99288}"/>
                </c:ext>
                <c:ext xmlns:c15="http://schemas.microsoft.com/office/drawing/2012/chart" uri="{CE6537A1-D6FC-4f65-9D91-7224C49458BB}">
                  <c15:layout/>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0"/>
              </c:ext>
            </c:extLst>
          </c:dLbls>
          <c:cat>
            <c:strRef>
              <c:f>'Tubulation for green shack ques'!$I$3:$K$3</c:f>
              <c:strCache>
                <c:ptCount val="2"/>
                <c:pt idx="1">
                  <c:v>If yes, have you visited?</c:v>
                </c:pt>
              </c:strCache>
            </c:strRef>
          </c:cat>
          <c:val>
            <c:numRef>
              <c:f>'Tubulation for green shack ques'!$I$5:$K$5</c:f>
              <c:numCache>
                <c:formatCode>General</c:formatCode>
                <c:ptCount val="3"/>
                <c:pt idx="0">
                  <c:v>74</c:v>
                </c:pt>
                <c:pt idx="1">
                  <c:v>0</c:v>
                </c:pt>
                <c:pt idx="2">
                  <c:v>31</c:v>
                </c:pt>
              </c:numCache>
            </c:numRef>
          </c:val>
          <c:extLst xmlns:c16r2="http://schemas.microsoft.com/office/drawing/2015/06/chart">
            <c:ext xmlns:c16="http://schemas.microsoft.com/office/drawing/2014/chart" uri="{C3380CC4-5D6E-409C-BE32-E72D297353CC}">
              <c16:uniqueId val="{00000003-6C01-4574-816F-945D712AE6BA}"/>
            </c:ext>
          </c:extLst>
        </c:ser>
        <c:dLbls>
          <c:dLblPos val="ctr"/>
          <c:showLegendKey val="0"/>
          <c:showVal val="1"/>
          <c:showCatName val="0"/>
          <c:showSerName val="0"/>
          <c:showPercent val="0"/>
          <c:showBubbleSize val="0"/>
        </c:dLbls>
        <c:gapWidth val="199"/>
        <c:axId val="207795576"/>
        <c:axId val="207792048"/>
      </c:barChart>
      <c:catAx>
        <c:axId val="207795576"/>
        <c:scaling>
          <c:orientation val="minMax"/>
        </c:scaling>
        <c:delete val="1"/>
        <c:axPos val="b"/>
        <c:title>
          <c:tx>
            <c:rich>
              <a:bodyPr rot="0" spcFirstLastPara="1" vertOverflow="ellipsis" vert="horz" wrap="square" anchor="ctr" anchorCtr="1"/>
              <a:lstStyle/>
              <a:p>
                <a:pPr>
                  <a:defRPr sz="900" b="0" i="0" u="none" strike="noStrike" kern="1200" cap="all" baseline="0">
                    <a:solidFill>
                      <a:schemeClr val="bg2">
                        <a:lumMod val="10000"/>
                      </a:schemeClr>
                    </a:solidFill>
                    <a:latin typeface="+mn-lt"/>
                    <a:ea typeface="+mn-ea"/>
                    <a:cs typeface="+mn-cs"/>
                  </a:defRPr>
                </a:pPr>
                <a:r>
                  <a:rPr lang="en-US" sz="1800" b="1" baseline="0" dirty="0" err="1">
                    <a:solidFill>
                      <a:schemeClr val="bg2">
                        <a:lumMod val="10000"/>
                      </a:schemeClr>
                    </a:solidFill>
                  </a:rPr>
                  <a:t>iNformed</a:t>
                </a:r>
                <a:r>
                  <a:rPr lang="en-US" sz="1800" b="1" baseline="0" dirty="0">
                    <a:solidFill>
                      <a:schemeClr val="bg2">
                        <a:lumMod val="10000"/>
                      </a:schemeClr>
                    </a:solidFill>
                  </a:rPr>
                  <a:t> about Green Shack                                                         </a:t>
                </a:r>
                <a:endParaRPr lang="en-US" sz="1800" b="1" dirty="0">
                  <a:solidFill>
                    <a:schemeClr val="bg2">
                      <a:lumMod val="10000"/>
                    </a:schemeClr>
                  </a:solidFill>
                </a:endParaRPr>
              </a:p>
            </c:rich>
          </c:tx>
          <c:layout>
            <c:manualLayout>
              <c:xMode val="edge"/>
              <c:yMode val="edge"/>
              <c:x val="4.7772838445908281E-2"/>
              <c:y val="2.6324414438434498E-2"/>
            </c:manualLayout>
          </c:layout>
          <c:overlay val="0"/>
          <c:spPr>
            <a:noFill/>
            <a:ln>
              <a:noFill/>
            </a:ln>
            <a:effectLst/>
          </c:spPr>
        </c:title>
        <c:numFmt formatCode="General" sourceLinked="1"/>
        <c:majorTickMark val="none"/>
        <c:minorTickMark val="none"/>
        <c:tickLblPos val="nextTo"/>
        <c:crossAx val="207792048"/>
        <c:crosses val="autoZero"/>
        <c:auto val="0"/>
        <c:lblAlgn val="ctr"/>
        <c:lblOffset val="100"/>
        <c:noMultiLvlLbl val="0"/>
      </c:catAx>
      <c:valAx>
        <c:axId val="207792048"/>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7795576"/>
        <c:crosses val="autoZero"/>
        <c:crossBetween val="between"/>
      </c:valAx>
      <c:spPr>
        <a:noFill/>
        <a:ln>
          <a:noFill/>
        </a:ln>
        <a:effectLst/>
      </c:spPr>
    </c:plotArea>
    <c:legend>
      <c:legendPos val="t"/>
      <c:layout>
        <c:manualLayout>
          <c:xMode val="edge"/>
          <c:yMode val="edge"/>
          <c:x val="0.39240167790698793"/>
          <c:y val="0.94064304591132264"/>
          <c:w val="0.32610489171069196"/>
          <c:h val="5.2923504630941927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userShapes r:id="rId2"/>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Arial" panose="020B0604020202020204" pitchFamily="34" charset="0"/>
                <a:ea typeface="+mj-ea"/>
                <a:cs typeface="Arial" panose="020B0604020202020204" pitchFamily="34" charset="0"/>
              </a:defRPr>
            </a:pPr>
            <a:r>
              <a:rPr lang="en-US"/>
              <a:t>Willingness to experience alternative body treatments</a:t>
            </a:r>
          </a:p>
        </c:rich>
      </c:tx>
      <c:layout/>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Arial" panose="020B0604020202020204" pitchFamily="34" charset="0"/>
              <a:ea typeface="+mj-ea"/>
              <a:cs typeface="Arial" panose="020B0604020202020204" pitchFamily="34" charset="0"/>
            </a:defRPr>
          </a:pPr>
          <a:endParaRPr lang="en-US"/>
        </a:p>
      </c:txPr>
    </c:title>
    <c:autoTitleDeleted val="0"/>
    <c:plotArea>
      <c:layout/>
      <c:barChart>
        <c:barDir val="col"/>
        <c:grouping val="clustered"/>
        <c:varyColors val="0"/>
        <c:ser>
          <c:idx val="0"/>
          <c:order val="0"/>
          <c:tx>
            <c:v>Agree</c:v>
          </c:tx>
          <c:spPr>
            <a:solidFill>
              <a:schemeClr val="accent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'Guest survey Appendix 1'!$AI$12:$AK$12</c:f>
              <c:numCache>
                <c:formatCode>0%</c:formatCode>
                <c:ptCount val="3"/>
                <c:pt idx="0">
                  <c:v>0.4</c:v>
                </c:pt>
                <c:pt idx="1">
                  <c:v>0.39</c:v>
                </c:pt>
                <c:pt idx="2">
                  <c:v>0.63</c:v>
                </c:pt>
              </c:numCache>
            </c:numRef>
          </c:val>
          <c:extLst xmlns:c16r2="http://schemas.microsoft.com/office/drawing/2015/06/chart">
            <c:ext xmlns:c16="http://schemas.microsoft.com/office/drawing/2014/chart" uri="{C3380CC4-5D6E-409C-BE32-E72D297353CC}">
              <c16:uniqueId val="{00000000-D918-42FD-867A-5D0570AE8C68}"/>
            </c:ext>
          </c:extLst>
        </c:ser>
        <c:ser>
          <c:idx val="1"/>
          <c:order val="1"/>
          <c:tx>
            <c:v>Disagree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'Guest survey Appendix 1'!$AI$13:$AK$13</c:f>
              <c:numCache>
                <c:formatCode>0%</c:formatCode>
                <c:ptCount val="3"/>
                <c:pt idx="0">
                  <c:v>0.33</c:v>
                </c:pt>
                <c:pt idx="1">
                  <c:v>0.1</c:v>
                </c:pt>
                <c:pt idx="2">
                  <c:v>0.23</c:v>
                </c:pt>
              </c:numCache>
            </c:numRef>
          </c:val>
          <c:extLst xmlns:c16r2="http://schemas.microsoft.com/office/drawing/2015/06/chart">
            <c:ext xmlns:c16="http://schemas.microsoft.com/office/drawing/2014/chart" uri="{C3380CC4-5D6E-409C-BE32-E72D297353CC}">
              <c16:uniqueId val="{00000001-D918-42FD-867A-5D0570AE8C68}"/>
            </c:ext>
          </c:extLst>
        </c:ser>
        <c:dLbls>
          <c:showLegendKey val="0"/>
          <c:showVal val="0"/>
          <c:showCatName val="0"/>
          <c:showSerName val="0"/>
          <c:showPercent val="0"/>
          <c:showBubbleSize val="0"/>
        </c:dLbls>
        <c:gapWidth val="75"/>
        <c:overlap val="-25"/>
        <c:axId val="207796752"/>
        <c:axId val="207790872"/>
      </c:barChart>
      <c:catAx>
        <c:axId val="207796752"/>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crossAx val="207790872"/>
        <c:crosses val="autoZero"/>
        <c:auto val="1"/>
        <c:lblAlgn val="ctr"/>
        <c:lblOffset val="100"/>
        <c:noMultiLvlLbl val="0"/>
      </c:catAx>
      <c:valAx>
        <c:axId val="207790872"/>
        <c:scaling>
          <c:orientation val="minMax"/>
        </c:scaling>
        <c:delete val="0"/>
        <c:axPos val="l"/>
        <c:majorGridlines>
          <c:spPr>
            <a:ln w="9525" cap="flat" cmpd="sng" algn="ctr">
              <a:solidFill>
                <a:schemeClr val="dk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crossAx val="207796752"/>
        <c:crosses val="autoZero"/>
        <c:crossBetween val="between"/>
      </c:valAx>
      <c:spPr>
        <a:pattFill prst="ltDnDiag">
          <a:fgClr>
            <a:schemeClr val="dk1">
              <a:lumMod val="15000"/>
              <a:lumOff val="85000"/>
            </a:schemeClr>
          </a:fgClr>
          <a:bgClr>
            <a:schemeClr val="lt1"/>
          </a:bgClr>
        </a:pattFill>
        <a:ln>
          <a:noFill/>
        </a:ln>
        <a:effectLst/>
      </c:spPr>
    </c:plotArea>
    <c:legend>
      <c:legendPos val="b"/>
      <c:layout>
        <c:manualLayout>
          <c:xMode val="edge"/>
          <c:yMode val="edge"/>
          <c:x val="0.25231215091927855"/>
          <c:y val="0.94372536045026845"/>
          <c:w val="0.46319599465154637"/>
          <c:h val="5.6274639549731602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none" spc="0" normalizeH="0" baseline="0">
                <a:solidFill>
                  <a:schemeClr val="dk1">
                    <a:lumMod val="50000"/>
                    <a:lumOff val="50000"/>
                  </a:schemeClr>
                </a:solidFill>
                <a:latin typeface="+mj-lt"/>
                <a:ea typeface="+mj-ea"/>
                <a:cs typeface="+mj-cs"/>
              </a:defRPr>
            </a:pPr>
            <a:r>
              <a:rPr lang="en-US" dirty="0"/>
              <a:t>Water bar </a:t>
            </a:r>
          </a:p>
        </c:rich>
      </c:tx>
      <c:layout/>
      <c:overlay val="0"/>
      <c:spPr>
        <a:noFill/>
        <a:ln>
          <a:noFill/>
        </a:ln>
        <a:effectLst/>
      </c:spPr>
      <c:txPr>
        <a:bodyPr rot="0" spcFirstLastPara="1" vertOverflow="ellipsis" vert="horz" wrap="square" anchor="ctr" anchorCtr="1"/>
        <a:lstStyle/>
        <a:p>
          <a:pPr>
            <a:defRPr sz="2128"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5.1869982927803843E-2"/>
          <c:y val="0.14826691412872206"/>
          <c:w val="0.92818699672246385"/>
          <c:h val="0.68245021601625955"/>
        </c:manualLayout>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'[Chart in Microsoft PowerPoint]Guest survey Appendix 1'!$AR$10:$AU$10</c:f>
              <c:numCache>
                <c:formatCode>0%</c:formatCode>
                <c:ptCount val="4"/>
                <c:pt idx="0">
                  <c:v>0.32</c:v>
                </c:pt>
                <c:pt idx="1">
                  <c:v>0.27</c:v>
                </c:pt>
                <c:pt idx="2">
                  <c:v>0.39</c:v>
                </c:pt>
                <c:pt idx="3">
                  <c:v>0.24</c:v>
                </c:pt>
              </c:numCache>
            </c:numRef>
          </c:val>
          <c:extLst xmlns:c16r2="http://schemas.microsoft.com/office/drawing/2015/06/chart">
            <c:ext xmlns:c16="http://schemas.microsoft.com/office/drawing/2014/chart" uri="{C3380CC4-5D6E-409C-BE32-E72D297353CC}">
              <c16:uniqueId val="{00000000-AE03-4B49-81E3-DB4A40D1F820}"/>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'[Chart in Microsoft PowerPoint]Guest survey Appendix 1'!$AR$11:$AU$11</c:f>
              <c:numCache>
                <c:formatCode>0%</c:formatCode>
                <c:ptCount val="4"/>
                <c:pt idx="0">
                  <c:v>0.3</c:v>
                </c:pt>
                <c:pt idx="1">
                  <c:v>0.51</c:v>
                </c:pt>
                <c:pt idx="2">
                  <c:v>0.44</c:v>
                </c:pt>
                <c:pt idx="3">
                  <c:v>0.32</c:v>
                </c:pt>
              </c:numCache>
            </c:numRef>
          </c:val>
          <c:extLst xmlns:c16r2="http://schemas.microsoft.com/office/drawing/2015/06/chart">
            <c:ext xmlns:c16="http://schemas.microsoft.com/office/drawing/2014/chart" uri="{C3380CC4-5D6E-409C-BE32-E72D297353CC}">
              <c16:uniqueId val="{00000001-AE03-4B49-81E3-DB4A40D1F820}"/>
            </c:ext>
          </c:extLst>
        </c:ser>
        <c:dLbls>
          <c:showLegendKey val="0"/>
          <c:showVal val="1"/>
          <c:showCatName val="0"/>
          <c:showSerName val="0"/>
          <c:showPercent val="0"/>
          <c:showBubbleSize val="0"/>
        </c:dLbls>
        <c:gapWidth val="150"/>
        <c:overlap val="-25"/>
        <c:axId val="130805976"/>
        <c:axId val="130808328"/>
      </c:barChart>
      <c:catAx>
        <c:axId val="130805976"/>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800" b="0" i="0" u="none" strike="noStrike" kern="1200" cap="none" spc="0" normalizeH="0" baseline="0">
                <a:solidFill>
                  <a:schemeClr val="dk1">
                    <a:lumMod val="65000"/>
                    <a:lumOff val="35000"/>
                  </a:schemeClr>
                </a:solidFill>
                <a:latin typeface="+mn-lt"/>
                <a:ea typeface="+mn-ea"/>
                <a:cs typeface="+mn-cs"/>
              </a:defRPr>
            </a:pPr>
            <a:endParaRPr lang="en-US"/>
          </a:p>
        </c:txPr>
        <c:crossAx val="130808328"/>
        <c:crosses val="autoZero"/>
        <c:auto val="1"/>
        <c:lblAlgn val="ctr"/>
        <c:lblOffset val="100"/>
        <c:noMultiLvlLbl val="0"/>
      </c:catAx>
      <c:valAx>
        <c:axId val="130808328"/>
        <c:scaling>
          <c:orientation val="minMax"/>
        </c:scaling>
        <c:delete val="1"/>
        <c:axPos val="l"/>
        <c:title>
          <c:layout/>
          <c:overlay val="0"/>
          <c:spPr>
            <a:noFill/>
            <a:ln>
              <a:noFill/>
            </a:ln>
            <a:effectLst/>
          </c:spPr>
          <c:txPr>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en-US"/>
            </a:p>
          </c:txPr>
        </c:title>
        <c:numFmt formatCode="0%" sourceLinked="1"/>
        <c:majorTickMark val="none"/>
        <c:minorTickMark val="none"/>
        <c:tickLblPos val="nextTo"/>
        <c:crossAx val="130805976"/>
        <c:crosses val="autoZero"/>
        <c:crossBetween val="between"/>
      </c:valAx>
      <c:spPr>
        <a:pattFill prst="ltDnDiag">
          <a:fgClr>
            <a:schemeClr val="dk1">
              <a:lumMod val="15000"/>
              <a:lumOff val="85000"/>
            </a:schemeClr>
          </a:fgClr>
          <a:bgClr>
            <a:schemeClr val="lt1"/>
          </a:bgClr>
        </a:pattFill>
        <a:ln>
          <a:noFill/>
        </a:ln>
        <a:effectLst/>
      </c:spPr>
    </c:plotArea>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userShapes r:id="rId4"/>
</c:chartSpace>
</file>

<file path=ppt/charts/chart4.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US" sz="2400" baseline="0" dirty="0"/>
              <a:t>Findings on guest preference  for t</a:t>
            </a:r>
            <a:r>
              <a:rPr lang="en-US" sz="2400" dirty="0"/>
              <a:t>ea</a:t>
            </a:r>
            <a:r>
              <a:rPr lang="en-US" sz="2400" baseline="0" dirty="0"/>
              <a:t> infusions and  fresh herbs infusions </a:t>
            </a:r>
            <a:endParaRPr lang="en-US" sz="2400" dirty="0"/>
          </a:p>
        </c:rich>
      </c:tx>
      <c:layout/>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1.5020120456635316E-2"/>
          <c:y val="0.19508991594845435"/>
          <c:w val="0.95869466874425291"/>
          <c:h val="0.64602969848688419"/>
        </c:manualLayout>
      </c:layout>
      <c:barChart>
        <c:barDir val="col"/>
        <c:grouping val="clustered"/>
        <c:varyColors val="0"/>
        <c:ser>
          <c:idx val="0"/>
          <c:order val="0"/>
          <c:tx>
            <c:v>Agree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'Guest survey Appendix 1'!$O$21:$O$24</c:f>
              <c:numCache>
                <c:formatCode>0%</c:formatCode>
                <c:ptCount val="4"/>
                <c:pt idx="0">
                  <c:v>0.81</c:v>
                </c:pt>
                <c:pt idx="1">
                  <c:v>0.69</c:v>
                </c:pt>
                <c:pt idx="2">
                  <c:v>0.77</c:v>
                </c:pt>
                <c:pt idx="3">
                  <c:v>0.93</c:v>
                </c:pt>
              </c:numCache>
            </c:numRef>
          </c:val>
          <c:extLst xmlns:c16r2="http://schemas.microsoft.com/office/drawing/2015/06/chart">
            <c:ext xmlns:c16="http://schemas.microsoft.com/office/drawing/2014/chart" uri="{C3380CC4-5D6E-409C-BE32-E72D297353CC}">
              <c16:uniqueId val="{00000000-00B4-4005-9394-F17058DBFCEC}"/>
            </c:ext>
          </c:extLst>
        </c:ser>
        <c:ser>
          <c:idx val="1"/>
          <c:order val="1"/>
          <c:tx>
            <c:v>Disagree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'Guest survey Appendix 1'!$P$21:$P$24</c:f>
              <c:numCache>
                <c:formatCode>0%</c:formatCode>
                <c:ptCount val="4"/>
                <c:pt idx="0">
                  <c:v>0.17</c:v>
                </c:pt>
                <c:pt idx="1">
                  <c:v>0.23</c:v>
                </c:pt>
                <c:pt idx="2">
                  <c:v>0.16</c:v>
                </c:pt>
                <c:pt idx="3">
                  <c:v>0.02</c:v>
                </c:pt>
              </c:numCache>
            </c:numRef>
          </c:val>
          <c:extLst xmlns:c16r2="http://schemas.microsoft.com/office/drawing/2015/06/chart">
            <c:ext xmlns:c16="http://schemas.microsoft.com/office/drawing/2014/chart" uri="{C3380CC4-5D6E-409C-BE32-E72D297353CC}">
              <c16:uniqueId val="{00000001-00B4-4005-9394-F17058DBFCEC}"/>
            </c:ext>
          </c:extLst>
        </c:ser>
        <c:dLbls>
          <c:showLegendKey val="0"/>
          <c:showVal val="1"/>
          <c:showCatName val="0"/>
          <c:showSerName val="0"/>
          <c:showPercent val="0"/>
          <c:showBubbleSize val="0"/>
        </c:dLbls>
        <c:gapWidth val="150"/>
        <c:overlap val="-25"/>
        <c:axId val="207791656"/>
        <c:axId val="207793224"/>
      </c:barChart>
      <c:catAx>
        <c:axId val="207791656"/>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800" b="1" i="0" u="none" strike="noStrike" kern="1200" cap="none" spc="0" normalizeH="0" baseline="0">
                <a:solidFill>
                  <a:schemeClr val="dk1">
                    <a:lumMod val="65000"/>
                    <a:lumOff val="35000"/>
                  </a:schemeClr>
                </a:solidFill>
                <a:latin typeface="+mn-lt"/>
                <a:ea typeface="+mn-ea"/>
                <a:cs typeface="+mn-cs"/>
              </a:defRPr>
            </a:pPr>
            <a:endParaRPr lang="en-US"/>
          </a:p>
        </c:txPr>
        <c:crossAx val="207793224"/>
        <c:crosses val="autoZero"/>
        <c:auto val="1"/>
        <c:lblAlgn val="ctr"/>
        <c:lblOffset val="100"/>
        <c:noMultiLvlLbl val="0"/>
      </c:catAx>
      <c:valAx>
        <c:axId val="207793224"/>
        <c:scaling>
          <c:orientation val="minMax"/>
        </c:scaling>
        <c:delete val="1"/>
        <c:axPos val="l"/>
        <c:numFmt formatCode="0%" sourceLinked="1"/>
        <c:majorTickMark val="out"/>
        <c:minorTickMark val="none"/>
        <c:tickLblPos val="nextTo"/>
        <c:crossAx val="207791656"/>
        <c:crosses val="autoZero"/>
        <c:crossBetween val="between"/>
      </c:valAx>
      <c:spPr>
        <a:pattFill prst="ltDnDiag">
          <a:fgClr>
            <a:schemeClr val="dk1">
              <a:lumMod val="15000"/>
              <a:lumOff val="85000"/>
            </a:schemeClr>
          </a:fgClr>
          <a:bgClr>
            <a:schemeClr val="lt1"/>
          </a:bgClr>
        </a:pattFill>
        <a:ln>
          <a:noFill/>
        </a:ln>
        <a:effectLst/>
      </c:spPr>
    </c:plotArea>
    <c:legend>
      <c:legendPos val="t"/>
      <c:layout>
        <c:manualLayout>
          <c:xMode val="edge"/>
          <c:yMode val="edge"/>
          <c:x val="0.34632554041388119"/>
          <c:y val="0.93827003653776586"/>
          <c:w val="0.28669625354436401"/>
          <c:h val="3.6984402900818857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cap="none" spc="0" normalizeH="0" baseline="0">
                <a:solidFill>
                  <a:schemeClr val="dk1">
                    <a:lumMod val="50000"/>
                    <a:lumOff val="50000"/>
                  </a:schemeClr>
                </a:solidFill>
                <a:latin typeface="+mj-lt"/>
                <a:ea typeface="+mj-ea"/>
                <a:cs typeface="+mj-cs"/>
              </a:defRPr>
            </a:pPr>
            <a:r>
              <a:rPr lang="en-US" sz="2000" b="1" baseline="0" dirty="0">
                <a:solidFill>
                  <a:schemeClr val="bg1"/>
                </a:solidFill>
              </a:rPr>
              <a:t>The demand analysis for medicinal plants</a:t>
            </a:r>
            <a:endParaRPr lang="en-US" sz="2000" b="1" dirty="0">
              <a:solidFill>
                <a:schemeClr val="bg1"/>
              </a:solidFill>
            </a:endParaRPr>
          </a:p>
        </c:rich>
      </c:tx>
      <c:layout/>
      <c:overlay val="0"/>
      <c:spPr>
        <a:noFill/>
        <a:ln>
          <a:noFill/>
        </a:ln>
        <a:effectLst/>
      </c:spPr>
      <c:txPr>
        <a:bodyPr rot="0" spcFirstLastPara="1" vertOverflow="ellipsis" vert="horz" wrap="square" anchor="ctr" anchorCtr="1"/>
        <a:lstStyle/>
        <a:p>
          <a:pPr algn="ct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2.0263304012221223E-2"/>
          <c:y val="0.11491620715626247"/>
          <c:w val="0.95947339197555759"/>
          <c:h val="0.72468392349853028"/>
        </c:manualLayout>
      </c:layout>
      <c:barChart>
        <c:barDir val="col"/>
        <c:grouping val="clustered"/>
        <c:varyColors val="0"/>
        <c:ser>
          <c:idx val="0"/>
          <c:order val="0"/>
          <c:tx>
            <c:v>Agree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'Guest survey Appendix 1'!$AH$24:$AH$27</c:f>
              <c:numCache>
                <c:formatCode>0%</c:formatCode>
                <c:ptCount val="4"/>
                <c:pt idx="0">
                  <c:v>0.85</c:v>
                </c:pt>
                <c:pt idx="1">
                  <c:v>0.71</c:v>
                </c:pt>
                <c:pt idx="2">
                  <c:v>0.55000000000000004</c:v>
                </c:pt>
                <c:pt idx="3">
                  <c:v>0.34</c:v>
                </c:pt>
              </c:numCache>
            </c:numRef>
          </c:val>
          <c:extLst xmlns:c16r2="http://schemas.microsoft.com/office/drawing/2015/06/chart">
            <c:ext xmlns:c16="http://schemas.microsoft.com/office/drawing/2014/chart" uri="{C3380CC4-5D6E-409C-BE32-E72D297353CC}">
              <c16:uniqueId val="{00000000-C5FB-4C0C-AB2C-381942408D64}"/>
            </c:ext>
          </c:extLst>
        </c:ser>
        <c:ser>
          <c:idx val="1"/>
          <c:order val="1"/>
          <c:tx>
            <c:v>Disagree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layout/>
                <c15:showLeaderLines val="1"/>
                <c15:leaderLines>
                  <c:spPr>
                    <a:ln w="9525" cap="flat" cmpd="sng" algn="ctr">
                      <a:solidFill>
                        <a:schemeClr val="dk1">
                          <a:lumMod val="35000"/>
                          <a:lumOff val="65000"/>
                        </a:schemeClr>
                      </a:solidFill>
                      <a:round/>
                    </a:ln>
                    <a:effectLst/>
                  </c:spPr>
                </c15:leaderLines>
              </c:ext>
            </c:extLst>
          </c:dLbls>
          <c:val>
            <c:numRef>
              <c:f>'Guest survey Appendix 1'!$AI$24:$AI$27</c:f>
              <c:numCache>
                <c:formatCode>0%</c:formatCode>
                <c:ptCount val="4"/>
                <c:pt idx="0">
                  <c:v>0.12</c:v>
                </c:pt>
                <c:pt idx="1">
                  <c:v>0.04</c:v>
                </c:pt>
                <c:pt idx="2">
                  <c:v>0.17</c:v>
                </c:pt>
                <c:pt idx="3">
                  <c:v>0.23</c:v>
                </c:pt>
              </c:numCache>
            </c:numRef>
          </c:val>
          <c:extLst xmlns:c16r2="http://schemas.microsoft.com/office/drawing/2015/06/chart">
            <c:ext xmlns:c16="http://schemas.microsoft.com/office/drawing/2014/chart" uri="{C3380CC4-5D6E-409C-BE32-E72D297353CC}">
              <c16:uniqueId val="{00000001-C5FB-4C0C-AB2C-381942408D64}"/>
            </c:ext>
          </c:extLst>
        </c:ser>
        <c:dLbls>
          <c:showLegendKey val="0"/>
          <c:showVal val="1"/>
          <c:showCatName val="0"/>
          <c:showSerName val="0"/>
          <c:showPercent val="0"/>
          <c:showBubbleSize val="0"/>
        </c:dLbls>
        <c:gapWidth val="150"/>
        <c:overlap val="-25"/>
        <c:axId val="207794008"/>
        <c:axId val="207794400"/>
      </c:barChart>
      <c:catAx>
        <c:axId val="207794008"/>
        <c:scaling>
          <c:orientation val="minMax"/>
        </c:scaling>
        <c:delete val="0"/>
        <c:axPos val="b"/>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2000" b="0" i="0" u="none" strike="noStrike" kern="1200" cap="none" spc="0" normalizeH="0" baseline="0">
                <a:solidFill>
                  <a:schemeClr val="bg1"/>
                </a:solidFill>
                <a:latin typeface="+mn-lt"/>
                <a:ea typeface="+mn-ea"/>
                <a:cs typeface="+mn-cs"/>
              </a:defRPr>
            </a:pPr>
            <a:endParaRPr lang="en-US"/>
          </a:p>
        </c:txPr>
        <c:crossAx val="207794400"/>
        <c:crosses val="autoZero"/>
        <c:auto val="1"/>
        <c:lblAlgn val="ctr"/>
        <c:lblOffset val="100"/>
        <c:noMultiLvlLbl val="0"/>
      </c:catAx>
      <c:valAx>
        <c:axId val="207794400"/>
        <c:scaling>
          <c:orientation val="minMax"/>
        </c:scaling>
        <c:delete val="1"/>
        <c:axPos val="l"/>
        <c:numFmt formatCode="0%" sourceLinked="1"/>
        <c:majorTickMark val="out"/>
        <c:minorTickMark val="none"/>
        <c:tickLblPos val="nextTo"/>
        <c:crossAx val="207794008"/>
        <c:crosses val="autoZero"/>
        <c:crossBetween val="between"/>
      </c:valAx>
      <c:spPr>
        <a:pattFill prst="ltDnDiag">
          <a:fgClr>
            <a:schemeClr val="dk1">
              <a:lumMod val="15000"/>
              <a:lumOff val="85000"/>
            </a:schemeClr>
          </a:fgClr>
          <a:bgClr>
            <a:schemeClr val="lt1"/>
          </a:bgClr>
        </a:pattFill>
        <a:ln>
          <a:noFill/>
        </a:ln>
        <a:effectLst/>
      </c:spPr>
    </c:plotArea>
    <c:legend>
      <c:legendPos val="t"/>
      <c:layout>
        <c:manualLayout>
          <c:xMode val="edge"/>
          <c:yMode val="edge"/>
          <c:x val="0.34553850491918175"/>
          <c:y val="0.93753903370576985"/>
          <c:w val="0.32550205708072655"/>
          <c:h val="4.9893163708852488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extLst xmlns:c16r2="http://schemas.microsoft.com/office/drawing/2015/06/chart">
      <c:ext xmlns:c16r3="http://schemas.microsoft.com/office/drawing/2017/03/chart" uri="{56B9EC1D-385E-4148-901F-78D8002777C0}">
        <c16r3:dataDisplayOptions16>
          <c16r3:dispNaAsBlank val="1"/>
        </c16r3:dataDisplayOptions16>
      </c:ext>
    </c:extLst>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'Benchmarking on water'!$F$10</c:f>
              <c:strCache>
                <c:ptCount val="1"/>
                <c:pt idx="0">
                  <c:v>Evian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water'!$G$10</c:f>
              <c:numCache>
                <c:formatCode>General</c:formatCode>
                <c:ptCount val="1"/>
                <c:pt idx="0">
                  <c:v>24</c:v>
                </c:pt>
              </c:numCache>
            </c:numRef>
          </c:val>
          <c:extLst xmlns:c16r2="http://schemas.microsoft.com/office/drawing/2015/06/chart">
            <c:ext xmlns:c16="http://schemas.microsoft.com/office/drawing/2014/chart" uri="{C3380CC4-5D6E-409C-BE32-E72D297353CC}">
              <c16:uniqueId val="{00000000-0CAD-4AD9-93E1-F05399B5D58D}"/>
            </c:ext>
          </c:extLst>
        </c:ser>
        <c:ser>
          <c:idx val="1"/>
          <c:order val="1"/>
          <c:tx>
            <c:strRef>
              <c:f>'Benchmarking on water'!$F$11</c:f>
              <c:strCache>
                <c:ptCount val="1"/>
                <c:pt idx="0">
                  <c:v>Vital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water'!$G$11</c:f>
              <c:numCache>
                <c:formatCode>General</c:formatCode>
                <c:ptCount val="1"/>
                <c:pt idx="0">
                  <c:v>16</c:v>
                </c:pt>
              </c:numCache>
            </c:numRef>
          </c:val>
          <c:extLst xmlns:c16r2="http://schemas.microsoft.com/office/drawing/2015/06/chart">
            <c:ext xmlns:c16="http://schemas.microsoft.com/office/drawing/2014/chart" uri="{C3380CC4-5D6E-409C-BE32-E72D297353CC}">
              <c16:uniqueId val="{00000001-0CAD-4AD9-93E1-F05399B5D58D}"/>
            </c:ext>
          </c:extLst>
        </c:ser>
        <c:ser>
          <c:idx val="2"/>
          <c:order val="2"/>
          <c:tx>
            <c:strRef>
              <c:f>'Benchmarking on water'!$F$12</c:f>
              <c:strCache>
                <c:ptCount val="1"/>
                <c:pt idx="0">
                  <c:v>Crystal</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water'!$G$12</c:f>
              <c:numCache>
                <c:formatCode>General</c:formatCode>
                <c:ptCount val="1"/>
                <c:pt idx="0">
                  <c:v>28</c:v>
                </c:pt>
              </c:numCache>
            </c:numRef>
          </c:val>
          <c:extLst xmlns:c16r2="http://schemas.microsoft.com/office/drawing/2015/06/chart">
            <c:ext xmlns:c16="http://schemas.microsoft.com/office/drawing/2014/chart" uri="{C3380CC4-5D6E-409C-BE32-E72D297353CC}">
              <c16:uniqueId val="{00000002-0CAD-4AD9-93E1-F05399B5D58D}"/>
            </c:ext>
          </c:extLst>
        </c:ser>
        <c:ser>
          <c:idx val="3"/>
          <c:order val="3"/>
          <c:tx>
            <c:strRef>
              <c:f>'Benchmarking on water'!$F$13</c:f>
              <c:strCache>
                <c:ptCount val="1"/>
                <c:pt idx="0">
                  <c:v>Mineral Water</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water'!$G$13</c:f>
              <c:numCache>
                <c:formatCode>General</c:formatCode>
                <c:ptCount val="1"/>
                <c:pt idx="0">
                  <c:v>18</c:v>
                </c:pt>
              </c:numCache>
            </c:numRef>
          </c:val>
          <c:extLst xmlns:c16r2="http://schemas.microsoft.com/office/drawing/2015/06/chart">
            <c:ext xmlns:c16="http://schemas.microsoft.com/office/drawing/2014/chart" uri="{C3380CC4-5D6E-409C-BE32-E72D297353CC}">
              <c16:uniqueId val="{00000003-0CAD-4AD9-93E1-F05399B5D58D}"/>
            </c:ext>
          </c:extLst>
        </c:ser>
        <c:ser>
          <c:idx val="4"/>
          <c:order val="4"/>
          <c:tx>
            <c:strRef>
              <c:f>'Benchmarking on water'!$F$14</c:f>
              <c:strCache>
                <c:ptCount val="1"/>
                <c:pt idx="0">
                  <c:v>Deer park</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water'!$G$14</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4-0CAD-4AD9-93E1-F05399B5D58D}"/>
            </c:ext>
          </c:extLst>
        </c:ser>
        <c:ser>
          <c:idx val="5"/>
          <c:order val="5"/>
          <c:tx>
            <c:strRef>
              <c:f>'Benchmarking on water'!$F$15</c:f>
              <c:strCache>
                <c:ptCount val="1"/>
                <c:pt idx="0">
                  <c:v>Bislerio sparkling water</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water'!$G$15</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5-0CAD-4AD9-93E1-F05399B5D58D}"/>
            </c:ext>
          </c:extLst>
        </c:ser>
        <c:ser>
          <c:idx val="6"/>
          <c:order val="6"/>
          <c:tx>
            <c:strRef>
              <c:f>'Benchmarking on water'!$F$16</c:f>
              <c:strCache>
                <c:ptCount val="1"/>
                <c:pt idx="0">
                  <c:v>Dasani</c:v>
                </c:pt>
              </c:strCache>
            </c:strRef>
          </c:tx>
          <c:spPr>
            <a:solidFill>
              <a:schemeClr val="accent1">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water'!$G$16</c:f>
              <c:numCache>
                <c:formatCode>General</c:formatCode>
                <c:ptCount val="1"/>
                <c:pt idx="0">
                  <c:v>28</c:v>
                </c:pt>
              </c:numCache>
            </c:numRef>
          </c:val>
          <c:extLst xmlns:c16r2="http://schemas.microsoft.com/office/drawing/2015/06/chart">
            <c:ext xmlns:c16="http://schemas.microsoft.com/office/drawing/2014/chart" uri="{C3380CC4-5D6E-409C-BE32-E72D297353CC}">
              <c16:uniqueId val="{00000006-0CAD-4AD9-93E1-F05399B5D58D}"/>
            </c:ext>
          </c:extLst>
        </c:ser>
        <c:ser>
          <c:idx val="7"/>
          <c:order val="7"/>
          <c:tx>
            <c:strRef>
              <c:f>'Benchmarking on water'!$F$17</c:f>
              <c:strCache>
                <c:ptCount val="1"/>
                <c:pt idx="0">
                  <c:v>Aqau Fina</c:v>
                </c:pt>
              </c:strCache>
            </c:strRef>
          </c:tx>
          <c:spPr>
            <a:solidFill>
              <a:schemeClr val="accent2">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water'!$G$17</c:f>
              <c:numCache>
                <c:formatCode>General</c:formatCode>
                <c:ptCount val="1"/>
                <c:pt idx="0">
                  <c:v>2</c:v>
                </c:pt>
              </c:numCache>
            </c:numRef>
          </c:val>
          <c:extLst xmlns:c16r2="http://schemas.microsoft.com/office/drawing/2015/06/chart">
            <c:ext xmlns:c16="http://schemas.microsoft.com/office/drawing/2014/chart" uri="{C3380CC4-5D6E-409C-BE32-E72D297353CC}">
              <c16:uniqueId val="{00000007-0CAD-4AD9-93E1-F05399B5D58D}"/>
            </c:ext>
          </c:extLst>
        </c:ser>
        <c:ser>
          <c:idx val="8"/>
          <c:order val="8"/>
          <c:tx>
            <c:strRef>
              <c:f>'Benchmarking on water'!$F$18</c:f>
              <c:strCache>
                <c:ptCount val="1"/>
                <c:pt idx="0">
                  <c:v>Nestle water</c:v>
                </c:pt>
              </c:strCache>
            </c:strRef>
          </c:tx>
          <c:spPr>
            <a:solidFill>
              <a:schemeClr val="accent3">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water'!$G$18</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8-0CAD-4AD9-93E1-F05399B5D58D}"/>
            </c:ext>
          </c:extLst>
        </c:ser>
        <c:ser>
          <c:idx val="9"/>
          <c:order val="9"/>
          <c:tx>
            <c:strRef>
              <c:f>'Benchmarking on water'!$F$19</c:f>
              <c:strCache>
                <c:ptCount val="1"/>
                <c:pt idx="0">
                  <c:v>Osarka</c:v>
                </c:pt>
              </c:strCache>
            </c:strRef>
          </c:tx>
          <c:spPr>
            <a:solidFill>
              <a:schemeClr val="accent4">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water'!$G$19</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9-0CAD-4AD9-93E1-F05399B5D58D}"/>
            </c:ext>
          </c:extLst>
        </c:ser>
        <c:ser>
          <c:idx val="10"/>
          <c:order val="10"/>
          <c:tx>
            <c:strRef>
              <c:f>'Benchmarking on water'!$F$20</c:f>
              <c:strCache>
                <c:ptCount val="1"/>
                <c:pt idx="0">
                  <c:v>Glaceau smart water</c:v>
                </c:pt>
              </c:strCache>
            </c:strRef>
          </c:tx>
          <c:spPr>
            <a:solidFill>
              <a:schemeClr val="accent5">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water'!$G$20</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A-0CAD-4AD9-93E1-F05399B5D58D}"/>
            </c:ext>
          </c:extLst>
        </c:ser>
        <c:ser>
          <c:idx val="11"/>
          <c:order val="11"/>
          <c:tx>
            <c:strRef>
              <c:f>'Benchmarking on water'!$F$21</c:f>
              <c:strCache>
                <c:ptCount val="1"/>
                <c:pt idx="0">
                  <c:v>Poland spring</c:v>
                </c:pt>
              </c:strCache>
            </c:strRef>
          </c:tx>
          <c:spPr>
            <a:solidFill>
              <a:schemeClr val="accent6">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water'!$G$21</c:f>
              <c:numCache>
                <c:formatCode>General</c:formatCode>
                <c:ptCount val="1"/>
                <c:pt idx="0">
                  <c:v>1</c:v>
                </c:pt>
              </c:numCache>
            </c:numRef>
          </c:val>
          <c:extLst xmlns:c16r2="http://schemas.microsoft.com/office/drawing/2015/06/chart">
            <c:ext xmlns:c16="http://schemas.microsoft.com/office/drawing/2014/chart" uri="{C3380CC4-5D6E-409C-BE32-E72D297353CC}">
              <c16:uniqueId val="{0000000B-0CAD-4AD9-93E1-F05399B5D58D}"/>
            </c:ext>
          </c:extLst>
        </c:ser>
        <c:ser>
          <c:idx val="12"/>
          <c:order val="12"/>
          <c:tx>
            <c:strRef>
              <c:f>'Benchmarking on water'!$F$22</c:f>
              <c:strCache>
                <c:ptCount val="1"/>
                <c:pt idx="0">
                  <c:v>Figi</c:v>
                </c:pt>
              </c:strCache>
            </c:strRef>
          </c:tx>
          <c:spPr>
            <a:solidFill>
              <a:schemeClr val="accent1">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water'!$G$22</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C-0CAD-4AD9-93E1-F05399B5D58D}"/>
            </c:ext>
          </c:extLst>
        </c:ser>
        <c:ser>
          <c:idx val="13"/>
          <c:order val="13"/>
          <c:tx>
            <c:strRef>
              <c:f>'Benchmarking on water'!$F$23</c:f>
              <c:strCache>
                <c:ptCount val="1"/>
                <c:pt idx="0">
                  <c:v>Tingyi</c:v>
                </c:pt>
              </c:strCache>
            </c:strRef>
          </c:tx>
          <c:spPr>
            <a:solidFill>
              <a:schemeClr val="accent2">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water'!$G$23</c:f>
              <c:numCache>
                <c:formatCode>General</c:formatCode>
                <c:ptCount val="1"/>
                <c:pt idx="0">
                  <c:v>0</c:v>
                </c:pt>
              </c:numCache>
            </c:numRef>
          </c:val>
          <c:extLst xmlns:c16r2="http://schemas.microsoft.com/office/drawing/2015/06/chart">
            <c:ext xmlns:c16="http://schemas.microsoft.com/office/drawing/2014/chart" uri="{C3380CC4-5D6E-409C-BE32-E72D297353CC}">
              <c16:uniqueId val="{0000000D-0CAD-4AD9-93E1-F05399B5D58D}"/>
            </c:ext>
          </c:extLst>
        </c:ser>
        <c:ser>
          <c:idx val="14"/>
          <c:order val="14"/>
          <c:tx>
            <c:strRef>
              <c:f>'Benchmarking on water'!$F$24</c:f>
              <c:strCache>
                <c:ptCount val="1"/>
                <c:pt idx="0">
                  <c:v>C'est bon</c:v>
                </c:pt>
              </c:strCache>
            </c:strRef>
          </c:tx>
          <c:spPr>
            <a:solidFill>
              <a:schemeClr val="accent3">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water'!$G$24</c:f>
              <c:numCache>
                <c:formatCode>General</c:formatCode>
                <c:ptCount val="1"/>
                <c:pt idx="0">
                  <c:v>2</c:v>
                </c:pt>
              </c:numCache>
            </c:numRef>
          </c:val>
          <c:extLst xmlns:c16r2="http://schemas.microsoft.com/office/drawing/2015/06/chart">
            <c:ext xmlns:c16="http://schemas.microsoft.com/office/drawing/2014/chart" uri="{C3380CC4-5D6E-409C-BE32-E72D297353CC}">
              <c16:uniqueId val="{0000000E-0CAD-4AD9-93E1-F05399B5D58D}"/>
            </c:ext>
          </c:extLst>
        </c:ser>
        <c:dLbls>
          <c:dLblPos val="outEnd"/>
          <c:showLegendKey val="0"/>
          <c:showVal val="1"/>
          <c:showCatName val="0"/>
          <c:showSerName val="0"/>
          <c:showPercent val="0"/>
          <c:showBubbleSize val="0"/>
        </c:dLbls>
        <c:gapWidth val="267"/>
        <c:overlap val="-43"/>
        <c:axId val="221929168"/>
        <c:axId val="221928384"/>
      </c:barChart>
      <c:catAx>
        <c:axId val="221929168"/>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cap="none" spc="0" normalizeH="0" baseline="0">
                <a:solidFill>
                  <a:schemeClr val="dk1">
                    <a:lumMod val="65000"/>
                    <a:lumOff val="35000"/>
                  </a:schemeClr>
                </a:solidFill>
                <a:latin typeface="+mn-lt"/>
                <a:ea typeface="+mn-ea"/>
                <a:cs typeface="+mn-cs"/>
              </a:defRPr>
            </a:pPr>
            <a:endParaRPr lang="en-US"/>
          </a:p>
        </c:txPr>
        <c:crossAx val="221928384"/>
        <c:crosses val="autoZero"/>
        <c:auto val="1"/>
        <c:lblAlgn val="ctr"/>
        <c:lblOffset val="100"/>
        <c:noMultiLvlLbl val="0"/>
      </c:catAx>
      <c:valAx>
        <c:axId val="221928384"/>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crossAx val="221929168"/>
        <c:crosses val="autoZero"/>
        <c:crossBetween val="between"/>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2.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3.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4.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5.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19-10-08T08:34:20.881" idx="1">
    <p:pos x="10" y="10"/>
    <p:text/>
    <p:extLst>
      <p:ext uri="{C676402C-5697-4E1C-873F-D02D1690AC5C}">
        <p15:threadingInfo xmlns:p15="http://schemas.microsoft.com/office/powerpoint/2012/main" timeZoneBias="-240"/>
      </p:ext>
    </p:extLst>
  </p:cm>
  <p:cm authorId="1" dt="2019-10-08T08:34:28.104" idx="2">
    <p:pos x="106" y="106"/>
    <p:text/>
    <p:extLst>
      <p:ext uri="{C676402C-5697-4E1C-873F-D02D1690AC5C}">
        <p15:threadingInfo xmlns:p15="http://schemas.microsoft.com/office/powerpoint/2012/main" timeZoneBias="-24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0-23T11:34:40.829" idx="3">
    <p:pos x="7607" y="240"/>
    <p:text/>
    <p:extLst>
      <p:ext uri="{C676402C-5697-4E1C-873F-D02D1690AC5C}">
        <p15:threadingInfo xmlns:p15="http://schemas.microsoft.com/office/powerpoint/2012/main" timeZoneBias="-24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10-23T12:09:20.155" idx="4">
    <p:pos x="10" y="10"/>
    <p:text/>
    <p:extLst>
      <p:ext uri="{C676402C-5697-4E1C-873F-D02D1690AC5C}">
        <p15:threadingInfo xmlns:p15="http://schemas.microsoft.com/office/powerpoint/2012/main" timeZoneBias="-240"/>
      </p:ext>
    </p:extLst>
  </p:cm>
</p:cmLst>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0.png"/><Relationship Id="rId7" Type="http://schemas.openxmlformats.org/officeDocument/2006/relationships/image" Target="../media/image12.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4.png"/><Relationship Id="rId5" Type="http://schemas.openxmlformats.org/officeDocument/2006/relationships/image" Target="../media/image11.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3.pn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5.svg"/><Relationship Id="rId1" Type="http://schemas.openxmlformats.org/officeDocument/2006/relationships/image" Target="../media/image17.png"/><Relationship Id="rId6" Type="http://schemas.openxmlformats.org/officeDocument/2006/relationships/image" Target="../media/image29.svg"/><Relationship Id="rId5" Type="http://schemas.openxmlformats.org/officeDocument/2006/relationships/image" Target="../media/image19.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C5FDCC-5342-47A5-8A29-73DD999B2F46}"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1F21F199-526F-4872-B73A-9C25BF98D0CE}">
      <dgm:prSet custT="1"/>
      <dgm:spPr/>
      <dgm:t>
        <a:bodyPr/>
        <a:lstStyle/>
        <a:p>
          <a:pPr algn="ctr">
            <a:lnSpc>
              <a:spcPct val="100000"/>
            </a:lnSpc>
            <a:defRPr cap="all"/>
          </a:pPr>
          <a:r>
            <a:rPr lang="en-US" sz="1600" dirty="0"/>
            <a:t>1: V</a:t>
          </a:r>
          <a:r>
            <a:rPr lang="en-US" sz="1400" cap="none" dirty="0"/>
            <a:t>i</a:t>
          </a:r>
          <a:r>
            <a:rPr lang="en-US" sz="1600" cap="none" dirty="0"/>
            <a:t>sibility of Green Shack</a:t>
          </a:r>
          <a:endParaRPr lang="en-US" sz="1600" dirty="0"/>
        </a:p>
      </dgm:t>
    </dgm:pt>
    <dgm:pt modelId="{C944B080-2CE4-49A0-A6CC-282D5A55CE72}" type="parTrans" cxnId="{637FB488-BB9C-47D9-836E-EF76DE6CA3A3}">
      <dgm:prSet/>
      <dgm:spPr/>
      <dgm:t>
        <a:bodyPr/>
        <a:lstStyle/>
        <a:p>
          <a:endParaRPr lang="en-US"/>
        </a:p>
      </dgm:t>
    </dgm:pt>
    <dgm:pt modelId="{EAFE818A-0275-4854-8A73-CF5AA3A546F0}" type="sibTrans" cxnId="{637FB488-BB9C-47D9-836E-EF76DE6CA3A3}">
      <dgm:prSet/>
      <dgm:spPr/>
      <dgm:t>
        <a:bodyPr/>
        <a:lstStyle/>
        <a:p>
          <a:endParaRPr lang="en-US"/>
        </a:p>
      </dgm:t>
    </dgm:pt>
    <dgm:pt modelId="{CFF59363-580F-441A-956D-5D5945088D6A}">
      <dgm:prSet/>
      <dgm:spPr/>
      <dgm:t>
        <a:bodyPr/>
        <a:lstStyle/>
        <a:p>
          <a:pPr>
            <a:lnSpc>
              <a:spcPct val="100000"/>
            </a:lnSpc>
            <a:defRPr cap="all"/>
          </a:pPr>
          <a:r>
            <a:rPr lang="en-US" dirty="0"/>
            <a:t>2</a:t>
          </a:r>
          <a:r>
            <a:rPr lang="en-US" cap="none" dirty="0"/>
            <a:t>:The market </a:t>
          </a:r>
          <a:r>
            <a:rPr lang="en-US" b="0" cap="none" dirty="0"/>
            <a:t>demand</a:t>
          </a:r>
          <a:endParaRPr lang="en-US" dirty="0"/>
        </a:p>
      </dgm:t>
    </dgm:pt>
    <dgm:pt modelId="{29EE33CA-838F-4FD1-B772-760746E0CC27}" type="parTrans" cxnId="{10A8F203-41E4-499E-B2B4-7E7C1648BFE0}">
      <dgm:prSet/>
      <dgm:spPr/>
      <dgm:t>
        <a:bodyPr/>
        <a:lstStyle/>
        <a:p>
          <a:endParaRPr lang="en-US"/>
        </a:p>
      </dgm:t>
    </dgm:pt>
    <dgm:pt modelId="{55428EF1-B829-49E6-8995-4F6AF2722C02}" type="sibTrans" cxnId="{10A8F203-41E4-499E-B2B4-7E7C1648BFE0}">
      <dgm:prSet/>
      <dgm:spPr/>
      <dgm:t>
        <a:bodyPr/>
        <a:lstStyle/>
        <a:p>
          <a:endParaRPr lang="en-US"/>
        </a:p>
      </dgm:t>
    </dgm:pt>
    <dgm:pt modelId="{1B474EBC-2601-42B7-BB9A-0C3F7813FF4C}">
      <dgm:prSet/>
      <dgm:spPr/>
      <dgm:t>
        <a:bodyPr/>
        <a:lstStyle/>
        <a:p>
          <a:pPr>
            <a:lnSpc>
              <a:spcPct val="100000"/>
            </a:lnSpc>
            <a:defRPr cap="all"/>
          </a:pPr>
          <a:r>
            <a:rPr lang="en-US" dirty="0"/>
            <a:t>3: W</a:t>
          </a:r>
          <a:r>
            <a:rPr lang="en-US" cap="none" dirty="0"/>
            <a:t>illingness for guest to spend on extras</a:t>
          </a:r>
          <a:endParaRPr lang="en-US" dirty="0"/>
        </a:p>
      </dgm:t>
    </dgm:pt>
    <dgm:pt modelId="{2ADB17E0-A6E2-41F0-96DA-F15F84389216}" type="parTrans" cxnId="{A4FAF371-E91E-4327-96DC-B052C5B6485D}">
      <dgm:prSet/>
      <dgm:spPr/>
      <dgm:t>
        <a:bodyPr/>
        <a:lstStyle/>
        <a:p>
          <a:endParaRPr lang="en-US"/>
        </a:p>
      </dgm:t>
    </dgm:pt>
    <dgm:pt modelId="{3CCE0A6B-D314-4A40-A8B2-FEF1D88591F8}" type="sibTrans" cxnId="{A4FAF371-E91E-4327-96DC-B052C5B6485D}">
      <dgm:prSet/>
      <dgm:spPr/>
      <dgm:t>
        <a:bodyPr/>
        <a:lstStyle/>
        <a:p>
          <a:endParaRPr lang="en-US"/>
        </a:p>
      </dgm:t>
    </dgm:pt>
    <dgm:pt modelId="{C7806EAF-7F53-4DA2-8996-859E49A90CCD}">
      <dgm:prSet/>
      <dgm:spPr/>
      <dgm:t>
        <a:bodyPr/>
        <a:lstStyle/>
        <a:p>
          <a:pPr>
            <a:lnSpc>
              <a:spcPct val="100000"/>
            </a:lnSpc>
            <a:defRPr cap="all"/>
          </a:pPr>
          <a:r>
            <a:rPr lang="en-US" dirty="0"/>
            <a:t>4: P</a:t>
          </a:r>
          <a:r>
            <a:rPr lang="en-US" cap="none" dirty="0"/>
            <a:t>rofitability-</a:t>
          </a:r>
        </a:p>
        <a:p>
          <a:pPr>
            <a:lnSpc>
              <a:spcPct val="100000"/>
            </a:lnSpc>
            <a:defRPr cap="all"/>
          </a:pPr>
          <a:r>
            <a:rPr lang="en-US" cap="none" dirty="0"/>
            <a:t>cost &amp; benefit analysis</a:t>
          </a:r>
        </a:p>
      </dgm:t>
    </dgm:pt>
    <dgm:pt modelId="{03F2ABC4-A6D8-4234-966F-AF844203022E}" type="parTrans" cxnId="{D61D1AC1-4F8F-448D-A41F-75FAD7206B0F}">
      <dgm:prSet/>
      <dgm:spPr/>
      <dgm:t>
        <a:bodyPr/>
        <a:lstStyle/>
        <a:p>
          <a:endParaRPr lang="en-US"/>
        </a:p>
      </dgm:t>
    </dgm:pt>
    <dgm:pt modelId="{6E6E2BFA-0991-4850-88B3-3F72F82E96F1}" type="sibTrans" cxnId="{D61D1AC1-4F8F-448D-A41F-75FAD7206B0F}">
      <dgm:prSet/>
      <dgm:spPr/>
      <dgm:t>
        <a:bodyPr/>
        <a:lstStyle/>
        <a:p>
          <a:endParaRPr lang="en-US"/>
        </a:p>
      </dgm:t>
    </dgm:pt>
    <dgm:pt modelId="{A323428A-C12A-4482-8235-75391819C120}">
      <dgm:prSet/>
      <dgm:spPr/>
      <dgm:t>
        <a:bodyPr/>
        <a:lstStyle/>
        <a:p>
          <a:pPr>
            <a:lnSpc>
              <a:spcPct val="100000"/>
            </a:lnSpc>
            <a:defRPr cap="all"/>
          </a:pPr>
          <a:r>
            <a:rPr lang="en-US" dirty="0"/>
            <a:t>5:</a:t>
          </a:r>
          <a:r>
            <a:rPr lang="en-US" baseline="0" dirty="0"/>
            <a:t> S</a:t>
          </a:r>
          <a:r>
            <a:rPr lang="en-US" cap="none" baseline="0" dirty="0"/>
            <a:t>kin care; wrap and scrub freshly infused</a:t>
          </a:r>
          <a:endParaRPr lang="en-US" dirty="0"/>
        </a:p>
      </dgm:t>
    </dgm:pt>
    <dgm:pt modelId="{11522381-90CA-4534-B495-3D175249108F}" type="parTrans" cxnId="{992E239E-90FC-4BF4-8F93-CAB06A7E965C}">
      <dgm:prSet/>
      <dgm:spPr/>
      <dgm:t>
        <a:bodyPr/>
        <a:lstStyle/>
        <a:p>
          <a:endParaRPr lang="en-US"/>
        </a:p>
      </dgm:t>
    </dgm:pt>
    <dgm:pt modelId="{B604EE2A-6C65-48D2-B4E8-7646A907AC2C}" type="sibTrans" cxnId="{992E239E-90FC-4BF4-8F93-CAB06A7E965C}">
      <dgm:prSet/>
      <dgm:spPr/>
      <dgm:t>
        <a:bodyPr/>
        <a:lstStyle/>
        <a:p>
          <a:endParaRPr lang="en-US"/>
        </a:p>
      </dgm:t>
    </dgm:pt>
    <dgm:pt modelId="{E5CEFA6C-87F2-4FB1-8C2E-D4ED87DE90FF}">
      <dgm:prSet/>
      <dgm:spPr/>
      <dgm:t>
        <a:bodyPr/>
        <a:lstStyle/>
        <a:p>
          <a:pPr>
            <a:lnSpc>
              <a:spcPct val="100000"/>
            </a:lnSpc>
            <a:defRPr cap="all"/>
          </a:pPr>
          <a:r>
            <a:rPr lang="en-US" dirty="0"/>
            <a:t>6</a:t>
          </a:r>
          <a:r>
            <a:rPr lang="en-US" cap="none" dirty="0"/>
            <a:t>: The use and belief of using medicinal plants for their health</a:t>
          </a:r>
          <a:endParaRPr lang="en-US" dirty="0"/>
        </a:p>
      </dgm:t>
    </dgm:pt>
    <dgm:pt modelId="{E618E66A-4009-463A-B3A3-519C36EA8826}" type="parTrans" cxnId="{1B9C7273-92AB-4EA1-9285-F170D598EE25}">
      <dgm:prSet/>
      <dgm:spPr/>
      <dgm:t>
        <a:bodyPr/>
        <a:lstStyle/>
        <a:p>
          <a:endParaRPr lang="en-US"/>
        </a:p>
      </dgm:t>
    </dgm:pt>
    <dgm:pt modelId="{D44C02D3-15DC-4FCF-8CB8-37485C6AC987}" type="sibTrans" cxnId="{1B9C7273-92AB-4EA1-9285-F170D598EE25}">
      <dgm:prSet/>
      <dgm:spPr/>
      <dgm:t>
        <a:bodyPr/>
        <a:lstStyle/>
        <a:p>
          <a:endParaRPr lang="en-US"/>
        </a:p>
      </dgm:t>
    </dgm:pt>
    <dgm:pt modelId="{C4BBA160-7B68-4986-A900-D2D74DF28BCB}" type="pres">
      <dgm:prSet presAssocID="{6BC5FDCC-5342-47A5-8A29-73DD999B2F46}" presName="diagram" presStyleCnt="0">
        <dgm:presLayoutVars>
          <dgm:dir/>
          <dgm:resizeHandles val="exact"/>
        </dgm:presLayoutVars>
      </dgm:prSet>
      <dgm:spPr/>
      <dgm:t>
        <a:bodyPr/>
        <a:lstStyle/>
        <a:p>
          <a:endParaRPr lang="en-US"/>
        </a:p>
      </dgm:t>
    </dgm:pt>
    <dgm:pt modelId="{733C1CCB-FFD5-4020-884A-8A32D554BBA3}" type="pres">
      <dgm:prSet presAssocID="{1F21F199-526F-4872-B73A-9C25BF98D0CE}" presName="node" presStyleLbl="node1" presStyleIdx="0" presStyleCnt="6">
        <dgm:presLayoutVars>
          <dgm:bulletEnabled val="1"/>
        </dgm:presLayoutVars>
      </dgm:prSet>
      <dgm:spPr/>
      <dgm:t>
        <a:bodyPr/>
        <a:lstStyle/>
        <a:p>
          <a:endParaRPr lang="en-US"/>
        </a:p>
      </dgm:t>
    </dgm:pt>
    <dgm:pt modelId="{B0B26D70-E14D-47D9-9EF3-904708F5FE87}" type="pres">
      <dgm:prSet presAssocID="{EAFE818A-0275-4854-8A73-CF5AA3A546F0}" presName="sibTrans" presStyleCnt="0"/>
      <dgm:spPr/>
    </dgm:pt>
    <dgm:pt modelId="{1B128534-1486-47FE-BC91-00311FAE09BC}" type="pres">
      <dgm:prSet presAssocID="{CFF59363-580F-441A-956D-5D5945088D6A}" presName="node" presStyleLbl="node1" presStyleIdx="1" presStyleCnt="6">
        <dgm:presLayoutVars>
          <dgm:bulletEnabled val="1"/>
        </dgm:presLayoutVars>
      </dgm:prSet>
      <dgm:spPr/>
      <dgm:t>
        <a:bodyPr/>
        <a:lstStyle/>
        <a:p>
          <a:endParaRPr lang="en-US"/>
        </a:p>
      </dgm:t>
    </dgm:pt>
    <dgm:pt modelId="{AF692C7A-4D4F-4FA0-B367-F4FD8138EF65}" type="pres">
      <dgm:prSet presAssocID="{55428EF1-B829-49E6-8995-4F6AF2722C02}" presName="sibTrans" presStyleCnt="0"/>
      <dgm:spPr/>
    </dgm:pt>
    <dgm:pt modelId="{D024E275-5506-492C-BA57-B904E278BF5B}" type="pres">
      <dgm:prSet presAssocID="{1B474EBC-2601-42B7-BB9A-0C3F7813FF4C}" presName="node" presStyleLbl="node1" presStyleIdx="2" presStyleCnt="6">
        <dgm:presLayoutVars>
          <dgm:bulletEnabled val="1"/>
        </dgm:presLayoutVars>
      </dgm:prSet>
      <dgm:spPr/>
      <dgm:t>
        <a:bodyPr/>
        <a:lstStyle/>
        <a:p>
          <a:endParaRPr lang="en-US"/>
        </a:p>
      </dgm:t>
    </dgm:pt>
    <dgm:pt modelId="{86345732-CADF-4CA5-AD29-0E821C511BAE}" type="pres">
      <dgm:prSet presAssocID="{3CCE0A6B-D314-4A40-A8B2-FEF1D88591F8}" presName="sibTrans" presStyleCnt="0"/>
      <dgm:spPr/>
    </dgm:pt>
    <dgm:pt modelId="{8FB12447-A57C-4FF2-AF0F-3E85D75F5215}" type="pres">
      <dgm:prSet presAssocID="{C7806EAF-7F53-4DA2-8996-859E49A90CCD}" presName="node" presStyleLbl="node1" presStyleIdx="3" presStyleCnt="6">
        <dgm:presLayoutVars>
          <dgm:bulletEnabled val="1"/>
        </dgm:presLayoutVars>
      </dgm:prSet>
      <dgm:spPr/>
      <dgm:t>
        <a:bodyPr/>
        <a:lstStyle/>
        <a:p>
          <a:endParaRPr lang="en-US"/>
        </a:p>
      </dgm:t>
    </dgm:pt>
    <dgm:pt modelId="{025972EC-3C11-44C6-8A50-4AB61869172F}" type="pres">
      <dgm:prSet presAssocID="{6E6E2BFA-0991-4850-88B3-3F72F82E96F1}" presName="sibTrans" presStyleCnt="0"/>
      <dgm:spPr/>
    </dgm:pt>
    <dgm:pt modelId="{551D5D04-D930-4CC8-902B-9042AEA764DC}" type="pres">
      <dgm:prSet presAssocID="{A323428A-C12A-4482-8235-75391819C120}" presName="node" presStyleLbl="node1" presStyleIdx="4" presStyleCnt="6">
        <dgm:presLayoutVars>
          <dgm:bulletEnabled val="1"/>
        </dgm:presLayoutVars>
      </dgm:prSet>
      <dgm:spPr/>
      <dgm:t>
        <a:bodyPr/>
        <a:lstStyle/>
        <a:p>
          <a:endParaRPr lang="en-US"/>
        </a:p>
      </dgm:t>
    </dgm:pt>
    <dgm:pt modelId="{6D4E4A75-8373-4C9C-8655-EA6544A8BC0A}" type="pres">
      <dgm:prSet presAssocID="{B604EE2A-6C65-48D2-B4E8-7646A907AC2C}" presName="sibTrans" presStyleCnt="0"/>
      <dgm:spPr/>
    </dgm:pt>
    <dgm:pt modelId="{310A4EEF-6BDC-487F-A0B8-0ACD9FFBC4D8}" type="pres">
      <dgm:prSet presAssocID="{E5CEFA6C-87F2-4FB1-8C2E-D4ED87DE90FF}" presName="node" presStyleLbl="node1" presStyleIdx="5" presStyleCnt="6">
        <dgm:presLayoutVars>
          <dgm:bulletEnabled val="1"/>
        </dgm:presLayoutVars>
      </dgm:prSet>
      <dgm:spPr/>
      <dgm:t>
        <a:bodyPr/>
        <a:lstStyle/>
        <a:p>
          <a:endParaRPr lang="en-US"/>
        </a:p>
      </dgm:t>
    </dgm:pt>
  </dgm:ptLst>
  <dgm:cxnLst>
    <dgm:cxn modelId="{D61D1AC1-4F8F-448D-A41F-75FAD7206B0F}" srcId="{6BC5FDCC-5342-47A5-8A29-73DD999B2F46}" destId="{C7806EAF-7F53-4DA2-8996-859E49A90CCD}" srcOrd="3" destOrd="0" parTransId="{03F2ABC4-A6D8-4234-966F-AF844203022E}" sibTransId="{6E6E2BFA-0991-4850-88B3-3F72F82E96F1}"/>
    <dgm:cxn modelId="{A4FAF371-E91E-4327-96DC-B052C5B6485D}" srcId="{6BC5FDCC-5342-47A5-8A29-73DD999B2F46}" destId="{1B474EBC-2601-42B7-BB9A-0C3F7813FF4C}" srcOrd="2" destOrd="0" parTransId="{2ADB17E0-A6E2-41F0-96DA-F15F84389216}" sibTransId="{3CCE0A6B-D314-4A40-A8B2-FEF1D88591F8}"/>
    <dgm:cxn modelId="{637FB488-BB9C-47D9-836E-EF76DE6CA3A3}" srcId="{6BC5FDCC-5342-47A5-8A29-73DD999B2F46}" destId="{1F21F199-526F-4872-B73A-9C25BF98D0CE}" srcOrd="0" destOrd="0" parTransId="{C944B080-2CE4-49A0-A6CC-282D5A55CE72}" sibTransId="{EAFE818A-0275-4854-8A73-CF5AA3A546F0}"/>
    <dgm:cxn modelId="{D69F419D-F419-42F1-BC5C-6EAF7ECC354D}" type="presOf" srcId="{1B474EBC-2601-42B7-BB9A-0C3F7813FF4C}" destId="{D024E275-5506-492C-BA57-B904E278BF5B}" srcOrd="0" destOrd="0" presId="urn:microsoft.com/office/officeart/2005/8/layout/default"/>
    <dgm:cxn modelId="{47810B2A-8289-40E0-A7EB-8F9ABC9A12B4}" type="presOf" srcId="{C7806EAF-7F53-4DA2-8996-859E49A90CCD}" destId="{8FB12447-A57C-4FF2-AF0F-3E85D75F5215}" srcOrd="0" destOrd="0" presId="urn:microsoft.com/office/officeart/2005/8/layout/default"/>
    <dgm:cxn modelId="{10A8F203-41E4-499E-B2B4-7E7C1648BFE0}" srcId="{6BC5FDCC-5342-47A5-8A29-73DD999B2F46}" destId="{CFF59363-580F-441A-956D-5D5945088D6A}" srcOrd="1" destOrd="0" parTransId="{29EE33CA-838F-4FD1-B772-760746E0CC27}" sibTransId="{55428EF1-B829-49E6-8995-4F6AF2722C02}"/>
    <dgm:cxn modelId="{17615E27-D283-4D47-9A28-85F79CBE8415}" type="presOf" srcId="{1F21F199-526F-4872-B73A-9C25BF98D0CE}" destId="{733C1CCB-FFD5-4020-884A-8A32D554BBA3}" srcOrd="0" destOrd="0" presId="urn:microsoft.com/office/officeart/2005/8/layout/default"/>
    <dgm:cxn modelId="{478D0913-75C2-4C23-A8A3-39D44F542001}" type="presOf" srcId="{CFF59363-580F-441A-956D-5D5945088D6A}" destId="{1B128534-1486-47FE-BC91-00311FAE09BC}" srcOrd="0" destOrd="0" presId="urn:microsoft.com/office/officeart/2005/8/layout/default"/>
    <dgm:cxn modelId="{1B9C7273-92AB-4EA1-9285-F170D598EE25}" srcId="{6BC5FDCC-5342-47A5-8A29-73DD999B2F46}" destId="{E5CEFA6C-87F2-4FB1-8C2E-D4ED87DE90FF}" srcOrd="5" destOrd="0" parTransId="{E618E66A-4009-463A-B3A3-519C36EA8826}" sibTransId="{D44C02D3-15DC-4FCF-8CB8-37485C6AC987}"/>
    <dgm:cxn modelId="{992E239E-90FC-4BF4-8F93-CAB06A7E965C}" srcId="{6BC5FDCC-5342-47A5-8A29-73DD999B2F46}" destId="{A323428A-C12A-4482-8235-75391819C120}" srcOrd="4" destOrd="0" parTransId="{11522381-90CA-4534-B495-3D175249108F}" sibTransId="{B604EE2A-6C65-48D2-B4E8-7646A907AC2C}"/>
    <dgm:cxn modelId="{1EF93DE5-29B5-423F-A197-BEB033A6BAA8}" type="presOf" srcId="{6BC5FDCC-5342-47A5-8A29-73DD999B2F46}" destId="{C4BBA160-7B68-4986-A900-D2D74DF28BCB}" srcOrd="0" destOrd="0" presId="urn:microsoft.com/office/officeart/2005/8/layout/default"/>
    <dgm:cxn modelId="{512100F3-3B4E-4390-8114-94BA76016CD5}" type="presOf" srcId="{E5CEFA6C-87F2-4FB1-8C2E-D4ED87DE90FF}" destId="{310A4EEF-6BDC-487F-A0B8-0ACD9FFBC4D8}" srcOrd="0" destOrd="0" presId="urn:microsoft.com/office/officeart/2005/8/layout/default"/>
    <dgm:cxn modelId="{D84AB79A-1EB4-418A-B9E3-1178A531AFA7}" type="presOf" srcId="{A323428A-C12A-4482-8235-75391819C120}" destId="{551D5D04-D930-4CC8-902B-9042AEA764DC}" srcOrd="0" destOrd="0" presId="urn:microsoft.com/office/officeart/2005/8/layout/default"/>
    <dgm:cxn modelId="{CE9A97FE-2734-4717-B9B2-35AC19BEF937}" type="presParOf" srcId="{C4BBA160-7B68-4986-A900-D2D74DF28BCB}" destId="{733C1CCB-FFD5-4020-884A-8A32D554BBA3}" srcOrd="0" destOrd="0" presId="urn:microsoft.com/office/officeart/2005/8/layout/default"/>
    <dgm:cxn modelId="{8AA6B45D-4EA0-4ADB-AE29-A6BDD38E4B94}" type="presParOf" srcId="{C4BBA160-7B68-4986-A900-D2D74DF28BCB}" destId="{B0B26D70-E14D-47D9-9EF3-904708F5FE87}" srcOrd="1" destOrd="0" presId="urn:microsoft.com/office/officeart/2005/8/layout/default"/>
    <dgm:cxn modelId="{8A027CCB-55B5-434E-A84D-00D297A2DAEE}" type="presParOf" srcId="{C4BBA160-7B68-4986-A900-D2D74DF28BCB}" destId="{1B128534-1486-47FE-BC91-00311FAE09BC}" srcOrd="2" destOrd="0" presId="urn:microsoft.com/office/officeart/2005/8/layout/default"/>
    <dgm:cxn modelId="{C8FE501C-5EB7-43E2-B50D-DB7F91E1DB9E}" type="presParOf" srcId="{C4BBA160-7B68-4986-A900-D2D74DF28BCB}" destId="{AF692C7A-4D4F-4FA0-B367-F4FD8138EF65}" srcOrd="3" destOrd="0" presId="urn:microsoft.com/office/officeart/2005/8/layout/default"/>
    <dgm:cxn modelId="{BF8CC413-E0AC-4B7C-BADC-98BA84BC435D}" type="presParOf" srcId="{C4BBA160-7B68-4986-A900-D2D74DF28BCB}" destId="{D024E275-5506-492C-BA57-B904E278BF5B}" srcOrd="4" destOrd="0" presId="urn:microsoft.com/office/officeart/2005/8/layout/default"/>
    <dgm:cxn modelId="{61A51945-83A2-424B-9CF2-F837061A8C62}" type="presParOf" srcId="{C4BBA160-7B68-4986-A900-D2D74DF28BCB}" destId="{86345732-CADF-4CA5-AD29-0E821C511BAE}" srcOrd="5" destOrd="0" presId="urn:microsoft.com/office/officeart/2005/8/layout/default"/>
    <dgm:cxn modelId="{B9991345-0EAB-4DD7-A01F-9776A66C6589}" type="presParOf" srcId="{C4BBA160-7B68-4986-A900-D2D74DF28BCB}" destId="{8FB12447-A57C-4FF2-AF0F-3E85D75F5215}" srcOrd="6" destOrd="0" presId="urn:microsoft.com/office/officeart/2005/8/layout/default"/>
    <dgm:cxn modelId="{945D3F1E-1CDA-4D93-B92D-4DE6780F0480}" type="presParOf" srcId="{C4BBA160-7B68-4986-A900-D2D74DF28BCB}" destId="{025972EC-3C11-44C6-8A50-4AB61869172F}" srcOrd="7" destOrd="0" presId="urn:microsoft.com/office/officeart/2005/8/layout/default"/>
    <dgm:cxn modelId="{B2C3FED5-40D2-4553-A67E-82CCD0C17D50}" type="presParOf" srcId="{C4BBA160-7B68-4986-A900-D2D74DF28BCB}" destId="{551D5D04-D930-4CC8-902B-9042AEA764DC}" srcOrd="8" destOrd="0" presId="urn:microsoft.com/office/officeart/2005/8/layout/default"/>
    <dgm:cxn modelId="{0466743D-9570-4A27-8BE6-8D019803B22A}" type="presParOf" srcId="{C4BBA160-7B68-4986-A900-D2D74DF28BCB}" destId="{6D4E4A75-8373-4C9C-8655-EA6544A8BC0A}" srcOrd="9" destOrd="0" presId="urn:microsoft.com/office/officeart/2005/8/layout/default"/>
    <dgm:cxn modelId="{A9E4F580-7711-4B60-A604-B1BAA2D38DBD}" type="presParOf" srcId="{C4BBA160-7B68-4986-A900-D2D74DF28BCB}" destId="{310A4EEF-6BDC-487F-A0B8-0ACD9FFBC4D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23EF78-E014-40FD-9BA8-45F1BCA172D3}"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8C1756DB-15D4-47A5-AA25-AD92E14AF6BF}">
      <dgm:prSet custT="1"/>
      <dgm:spPr/>
      <dgm:t>
        <a:bodyPr/>
        <a:lstStyle/>
        <a:p>
          <a:pPr>
            <a:defRPr cap="all"/>
          </a:pPr>
          <a:r>
            <a:rPr lang="en-US" sz="2400" cap="none" dirty="0"/>
            <a:t>Guest Survey</a:t>
          </a:r>
          <a:r>
            <a:rPr lang="en-US" sz="2800" cap="none" dirty="0"/>
            <a:t>  </a:t>
          </a:r>
        </a:p>
      </dgm:t>
    </dgm:pt>
    <dgm:pt modelId="{43CA1499-588C-4627-8B93-B592C607BB4A}" type="parTrans" cxnId="{D50B44D4-BD65-4A4E-B4A5-464E406915E0}">
      <dgm:prSet/>
      <dgm:spPr/>
      <dgm:t>
        <a:bodyPr/>
        <a:lstStyle/>
        <a:p>
          <a:endParaRPr lang="en-US" dirty="0"/>
        </a:p>
      </dgm:t>
    </dgm:pt>
    <dgm:pt modelId="{7A079BD1-308C-459E-B7E8-F755EB9A4C23}" type="sibTrans" cxnId="{D50B44D4-BD65-4A4E-B4A5-464E406915E0}">
      <dgm:prSet/>
      <dgm:spPr/>
      <dgm:t>
        <a:bodyPr/>
        <a:lstStyle/>
        <a:p>
          <a:endParaRPr lang="en-US" dirty="0"/>
        </a:p>
      </dgm:t>
    </dgm:pt>
    <dgm:pt modelId="{0FD55291-1E07-4E27-9987-EAD02942979C}">
      <dgm:prSet custT="1"/>
      <dgm:spPr/>
      <dgm:t>
        <a:bodyPr/>
        <a:lstStyle/>
        <a:p>
          <a:pPr>
            <a:defRPr cap="all"/>
          </a:pPr>
          <a:r>
            <a:rPr lang="en-US" sz="2400" cap="none" dirty="0"/>
            <a:t>Online Benchmarking</a:t>
          </a:r>
        </a:p>
      </dgm:t>
    </dgm:pt>
    <dgm:pt modelId="{94ABFEA5-5BC5-4FC5-AE0F-FC5F36C4BD6B}" type="parTrans" cxnId="{E59F9835-5B8D-48E2-9147-85BB1EF610EC}">
      <dgm:prSet/>
      <dgm:spPr/>
      <dgm:t>
        <a:bodyPr/>
        <a:lstStyle/>
        <a:p>
          <a:endParaRPr lang="en-US" dirty="0"/>
        </a:p>
      </dgm:t>
    </dgm:pt>
    <dgm:pt modelId="{0CDC9A06-DDA7-4A6A-A68F-CC7BD70218A5}" type="sibTrans" cxnId="{E59F9835-5B8D-48E2-9147-85BB1EF610EC}">
      <dgm:prSet/>
      <dgm:spPr/>
      <dgm:t>
        <a:bodyPr/>
        <a:lstStyle/>
        <a:p>
          <a:endParaRPr lang="en-US" dirty="0"/>
        </a:p>
      </dgm:t>
    </dgm:pt>
    <dgm:pt modelId="{AB521B00-AE26-4B30-86B9-EC8B56837BA9}">
      <dgm:prSet custT="1"/>
      <dgm:spPr/>
      <dgm:t>
        <a:bodyPr/>
        <a:lstStyle/>
        <a:p>
          <a:pPr>
            <a:defRPr cap="all"/>
          </a:pPr>
          <a:r>
            <a:rPr lang="en-US" sz="2400" cap="none" dirty="0"/>
            <a:t>Focus Group Interview</a:t>
          </a:r>
        </a:p>
      </dgm:t>
    </dgm:pt>
    <dgm:pt modelId="{4102C3D2-D913-463C-9526-B896885C55CE}" type="parTrans" cxnId="{B1CE4AEF-BD96-4953-A83A-C5931C26049F}">
      <dgm:prSet/>
      <dgm:spPr/>
      <dgm:t>
        <a:bodyPr/>
        <a:lstStyle/>
        <a:p>
          <a:endParaRPr lang="en-US" dirty="0"/>
        </a:p>
      </dgm:t>
    </dgm:pt>
    <dgm:pt modelId="{C1B40297-9E0C-4B26-AEE1-86BA6EEB7025}" type="sibTrans" cxnId="{B1CE4AEF-BD96-4953-A83A-C5931C26049F}">
      <dgm:prSet/>
      <dgm:spPr/>
      <dgm:t>
        <a:bodyPr/>
        <a:lstStyle/>
        <a:p>
          <a:endParaRPr lang="en-US" dirty="0"/>
        </a:p>
      </dgm:t>
    </dgm:pt>
    <dgm:pt modelId="{3C3ECB48-76F7-4F8D-8969-1D5AD2D351B8}" type="pres">
      <dgm:prSet presAssocID="{DF23EF78-E014-40FD-9BA8-45F1BCA172D3}" presName="hierChild1" presStyleCnt="0">
        <dgm:presLayoutVars>
          <dgm:chPref val="1"/>
          <dgm:dir/>
          <dgm:animOne val="branch"/>
          <dgm:animLvl val="lvl"/>
          <dgm:resizeHandles/>
        </dgm:presLayoutVars>
      </dgm:prSet>
      <dgm:spPr/>
      <dgm:t>
        <a:bodyPr/>
        <a:lstStyle/>
        <a:p>
          <a:endParaRPr lang="en-US"/>
        </a:p>
      </dgm:t>
    </dgm:pt>
    <dgm:pt modelId="{8C917333-21AE-4629-B2E1-63B8AC8274D5}" type="pres">
      <dgm:prSet presAssocID="{8C1756DB-15D4-47A5-AA25-AD92E14AF6BF}" presName="hierRoot1" presStyleCnt="0"/>
      <dgm:spPr/>
    </dgm:pt>
    <dgm:pt modelId="{F4E584FE-B99E-4A2C-B14B-A7F4F160433D}" type="pres">
      <dgm:prSet presAssocID="{8C1756DB-15D4-47A5-AA25-AD92E14AF6BF}" presName="composite" presStyleCnt="0"/>
      <dgm:spPr/>
    </dgm:pt>
    <dgm:pt modelId="{B2AEB96A-1457-4632-967D-D6DA390FE250}" type="pres">
      <dgm:prSet presAssocID="{8C1756DB-15D4-47A5-AA25-AD92E14AF6BF}" presName="background" presStyleLbl="node0" presStyleIdx="0" presStyleCnt="3"/>
      <dgm:spPr/>
    </dgm:pt>
    <dgm:pt modelId="{5518DC25-F571-4E5A-8168-767D04D54F04}" type="pres">
      <dgm:prSet presAssocID="{8C1756DB-15D4-47A5-AA25-AD92E14AF6BF}" presName="text" presStyleLbl="fgAcc0" presStyleIdx="0" presStyleCnt="3" custScaleX="79178" custScaleY="61748" custLinFactNeighborX="2098" custLinFactNeighborY="-13195">
        <dgm:presLayoutVars>
          <dgm:chPref val="3"/>
        </dgm:presLayoutVars>
      </dgm:prSet>
      <dgm:spPr/>
      <dgm:t>
        <a:bodyPr/>
        <a:lstStyle/>
        <a:p>
          <a:endParaRPr lang="en-US"/>
        </a:p>
      </dgm:t>
    </dgm:pt>
    <dgm:pt modelId="{6B3DD5F0-98FA-47D4-8EEA-A64636748149}" type="pres">
      <dgm:prSet presAssocID="{8C1756DB-15D4-47A5-AA25-AD92E14AF6BF}" presName="hierChild2" presStyleCnt="0"/>
      <dgm:spPr/>
    </dgm:pt>
    <dgm:pt modelId="{F48EAA8C-630A-4D72-A6D9-7FE6EA7B24A8}" type="pres">
      <dgm:prSet presAssocID="{0FD55291-1E07-4E27-9987-EAD02942979C}" presName="hierRoot1" presStyleCnt="0"/>
      <dgm:spPr/>
    </dgm:pt>
    <dgm:pt modelId="{8C394BB3-67CC-433D-89C4-59F7C58DC624}" type="pres">
      <dgm:prSet presAssocID="{0FD55291-1E07-4E27-9987-EAD02942979C}" presName="composite" presStyleCnt="0"/>
      <dgm:spPr/>
    </dgm:pt>
    <dgm:pt modelId="{6EE611F9-F4D7-4846-AC0F-3E3225D30721}" type="pres">
      <dgm:prSet presAssocID="{0FD55291-1E07-4E27-9987-EAD02942979C}" presName="background" presStyleLbl="node0" presStyleIdx="1" presStyleCnt="3"/>
      <dgm:spPr/>
    </dgm:pt>
    <dgm:pt modelId="{434E1044-A2BF-4ED3-B175-1417E6CDEFF7}" type="pres">
      <dgm:prSet presAssocID="{0FD55291-1E07-4E27-9987-EAD02942979C}" presName="text" presStyleLbl="fgAcc0" presStyleIdx="1" presStyleCnt="3" custScaleX="70472" custScaleY="61726" custLinFactNeighborX="2997" custLinFactNeighborY="-13184">
        <dgm:presLayoutVars>
          <dgm:chPref val="3"/>
        </dgm:presLayoutVars>
      </dgm:prSet>
      <dgm:spPr/>
      <dgm:t>
        <a:bodyPr/>
        <a:lstStyle/>
        <a:p>
          <a:endParaRPr lang="en-US"/>
        </a:p>
      </dgm:t>
    </dgm:pt>
    <dgm:pt modelId="{5DCA7EA1-2976-4623-94E3-478DC4336392}" type="pres">
      <dgm:prSet presAssocID="{0FD55291-1E07-4E27-9987-EAD02942979C}" presName="hierChild2" presStyleCnt="0"/>
      <dgm:spPr/>
    </dgm:pt>
    <dgm:pt modelId="{C44A0B28-AC3B-41B6-AFCB-015E43BF264B}" type="pres">
      <dgm:prSet presAssocID="{AB521B00-AE26-4B30-86B9-EC8B56837BA9}" presName="hierRoot1" presStyleCnt="0"/>
      <dgm:spPr/>
    </dgm:pt>
    <dgm:pt modelId="{DC2B43AA-9B00-4882-9A33-8AA83C55FAA3}" type="pres">
      <dgm:prSet presAssocID="{AB521B00-AE26-4B30-86B9-EC8B56837BA9}" presName="composite" presStyleCnt="0"/>
      <dgm:spPr/>
    </dgm:pt>
    <dgm:pt modelId="{A83B12E6-26AD-451A-B40D-39F4F0FCC55E}" type="pres">
      <dgm:prSet presAssocID="{AB521B00-AE26-4B30-86B9-EC8B56837BA9}" presName="background" presStyleLbl="node0" presStyleIdx="2" presStyleCnt="3"/>
      <dgm:spPr/>
    </dgm:pt>
    <dgm:pt modelId="{8C33989D-B43F-487F-BD91-033F0A24A47C}" type="pres">
      <dgm:prSet presAssocID="{AB521B00-AE26-4B30-86B9-EC8B56837BA9}" presName="text" presStyleLbl="fgAcc0" presStyleIdx="2" presStyleCnt="3" custScaleX="75893" custScaleY="58028" custLinFactNeighborX="84" custLinFactNeighborY="-11335">
        <dgm:presLayoutVars>
          <dgm:chPref val="3"/>
        </dgm:presLayoutVars>
      </dgm:prSet>
      <dgm:spPr/>
      <dgm:t>
        <a:bodyPr/>
        <a:lstStyle/>
        <a:p>
          <a:endParaRPr lang="en-US"/>
        </a:p>
      </dgm:t>
    </dgm:pt>
    <dgm:pt modelId="{D7453801-31BD-4F39-9489-E4870A7711E6}" type="pres">
      <dgm:prSet presAssocID="{AB521B00-AE26-4B30-86B9-EC8B56837BA9}" presName="hierChild2" presStyleCnt="0"/>
      <dgm:spPr/>
    </dgm:pt>
  </dgm:ptLst>
  <dgm:cxnLst>
    <dgm:cxn modelId="{753F37F6-E807-4A15-ADEF-8D851A2C2CBC}" type="presOf" srcId="{DF23EF78-E014-40FD-9BA8-45F1BCA172D3}" destId="{3C3ECB48-76F7-4F8D-8969-1D5AD2D351B8}" srcOrd="0" destOrd="0" presId="urn:microsoft.com/office/officeart/2005/8/layout/hierarchy1"/>
    <dgm:cxn modelId="{03F17497-1399-4A1C-99CD-4C20C8524857}" type="presOf" srcId="{AB521B00-AE26-4B30-86B9-EC8B56837BA9}" destId="{8C33989D-B43F-487F-BD91-033F0A24A47C}" srcOrd="0" destOrd="0" presId="urn:microsoft.com/office/officeart/2005/8/layout/hierarchy1"/>
    <dgm:cxn modelId="{B1CE4AEF-BD96-4953-A83A-C5931C26049F}" srcId="{DF23EF78-E014-40FD-9BA8-45F1BCA172D3}" destId="{AB521B00-AE26-4B30-86B9-EC8B56837BA9}" srcOrd="2" destOrd="0" parTransId="{4102C3D2-D913-463C-9526-B896885C55CE}" sibTransId="{C1B40297-9E0C-4B26-AEE1-86BA6EEB7025}"/>
    <dgm:cxn modelId="{75B6821D-87B1-421F-A8FB-18E15C3AD0D3}" type="presOf" srcId="{0FD55291-1E07-4E27-9987-EAD02942979C}" destId="{434E1044-A2BF-4ED3-B175-1417E6CDEFF7}" srcOrd="0" destOrd="0" presId="urn:microsoft.com/office/officeart/2005/8/layout/hierarchy1"/>
    <dgm:cxn modelId="{BCFEEF77-5053-4A55-8B1E-4847B05D6782}" type="presOf" srcId="{8C1756DB-15D4-47A5-AA25-AD92E14AF6BF}" destId="{5518DC25-F571-4E5A-8168-767D04D54F04}" srcOrd="0" destOrd="0" presId="urn:microsoft.com/office/officeart/2005/8/layout/hierarchy1"/>
    <dgm:cxn modelId="{E59F9835-5B8D-48E2-9147-85BB1EF610EC}" srcId="{DF23EF78-E014-40FD-9BA8-45F1BCA172D3}" destId="{0FD55291-1E07-4E27-9987-EAD02942979C}" srcOrd="1" destOrd="0" parTransId="{94ABFEA5-5BC5-4FC5-AE0F-FC5F36C4BD6B}" sibTransId="{0CDC9A06-DDA7-4A6A-A68F-CC7BD70218A5}"/>
    <dgm:cxn modelId="{D50B44D4-BD65-4A4E-B4A5-464E406915E0}" srcId="{DF23EF78-E014-40FD-9BA8-45F1BCA172D3}" destId="{8C1756DB-15D4-47A5-AA25-AD92E14AF6BF}" srcOrd="0" destOrd="0" parTransId="{43CA1499-588C-4627-8B93-B592C607BB4A}" sibTransId="{7A079BD1-308C-459E-B7E8-F755EB9A4C23}"/>
    <dgm:cxn modelId="{CF35F0FB-7A7F-486C-BF35-22DABCDB3CAE}" type="presParOf" srcId="{3C3ECB48-76F7-4F8D-8969-1D5AD2D351B8}" destId="{8C917333-21AE-4629-B2E1-63B8AC8274D5}" srcOrd="0" destOrd="0" presId="urn:microsoft.com/office/officeart/2005/8/layout/hierarchy1"/>
    <dgm:cxn modelId="{60E8E6BA-670F-4455-8D6A-7A6C0FE24F65}" type="presParOf" srcId="{8C917333-21AE-4629-B2E1-63B8AC8274D5}" destId="{F4E584FE-B99E-4A2C-B14B-A7F4F160433D}" srcOrd="0" destOrd="0" presId="urn:microsoft.com/office/officeart/2005/8/layout/hierarchy1"/>
    <dgm:cxn modelId="{05C66FE5-5236-44FE-8EE8-08BE0A54FFD5}" type="presParOf" srcId="{F4E584FE-B99E-4A2C-B14B-A7F4F160433D}" destId="{B2AEB96A-1457-4632-967D-D6DA390FE250}" srcOrd="0" destOrd="0" presId="urn:microsoft.com/office/officeart/2005/8/layout/hierarchy1"/>
    <dgm:cxn modelId="{E86DCB6D-E425-4140-82C4-98FC3248B2CF}" type="presParOf" srcId="{F4E584FE-B99E-4A2C-B14B-A7F4F160433D}" destId="{5518DC25-F571-4E5A-8168-767D04D54F04}" srcOrd="1" destOrd="0" presId="urn:microsoft.com/office/officeart/2005/8/layout/hierarchy1"/>
    <dgm:cxn modelId="{A04B4778-BECD-4298-B63C-610576410C4F}" type="presParOf" srcId="{8C917333-21AE-4629-B2E1-63B8AC8274D5}" destId="{6B3DD5F0-98FA-47D4-8EEA-A64636748149}" srcOrd="1" destOrd="0" presId="urn:microsoft.com/office/officeart/2005/8/layout/hierarchy1"/>
    <dgm:cxn modelId="{B37EE048-7C13-452A-866E-FBD44521A2B2}" type="presParOf" srcId="{3C3ECB48-76F7-4F8D-8969-1D5AD2D351B8}" destId="{F48EAA8C-630A-4D72-A6D9-7FE6EA7B24A8}" srcOrd="1" destOrd="0" presId="urn:microsoft.com/office/officeart/2005/8/layout/hierarchy1"/>
    <dgm:cxn modelId="{86492EFA-D939-4A5B-9630-135038AF060B}" type="presParOf" srcId="{F48EAA8C-630A-4D72-A6D9-7FE6EA7B24A8}" destId="{8C394BB3-67CC-433D-89C4-59F7C58DC624}" srcOrd="0" destOrd="0" presId="urn:microsoft.com/office/officeart/2005/8/layout/hierarchy1"/>
    <dgm:cxn modelId="{B86ADEAA-881F-4C51-8BB2-FA13F405F812}" type="presParOf" srcId="{8C394BB3-67CC-433D-89C4-59F7C58DC624}" destId="{6EE611F9-F4D7-4846-AC0F-3E3225D30721}" srcOrd="0" destOrd="0" presId="urn:microsoft.com/office/officeart/2005/8/layout/hierarchy1"/>
    <dgm:cxn modelId="{4F0AB5AB-FFB7-4DF2-8B53-7E4F2601D859}" type="presParOf" srcId="{8C394BB3-67CC-433D-89C4-59F7C58DC624}" destId="{434E1044-A2BF-4ED3-B175-1417E6CDEFF7}" srcOrd="1" destOrd="0" presId="urn:microsoft.com/office/officeart/2005/8/layout/hierarchy1"/>
    <dgm:cxn modelId="{09E61905-7281-40C4-A48F-2869612F8B5F}" type="presParOf" srcId="{F48EAA8C-630A-4D72-A6D9-7FE6EA7B24A8}" destId="{5DCA7EA1-2976-4623-94E3-478DC4336392}" srcOrd="1" destOrd="0" presId="urn:microsoft.com/office/officeart/2005/8/layout/hierarchy1"/>
    <dgm:cxn modelId="{2FF728F5-D566-42B2-9360-02BF5682F2E2}" type="presParOf" srcId="{3C3ECB48-76F7-4F8D-8969-1D5AD2D351B8}" destId="{C44A0B28-AC3B-41B6-AFCB-015E43BF264B}" srcOrd="2" destOrd="0" presId="urn:microsoft.com/office/officeart/2005/8/layout/hierarchy1"/>
    <dgm:cxn modelId="{07164B7B-6D41-4A02-AE29-947E2405B820}" type="presParOf" srcId="{C44A0B28-AC3B-41B6-AFCB-015E43BF264B}" destId="{DC2B43AA-9B00-4882-9A33-8AA83C55FAA3}" srcOrd="0" destOrd="0" presId="urn:microsoft.com/office/officeart/2005/8/layout/hierarchy1"/>
    <dgm:cxn modelId="{F51A8545-2C1B-4A8A-B41B-84D5F7D30BFE}" type="presParOf" srcId="{DC2B43AA-9B00-4882-9A33-8AA83C55FAA3}" destId="{A83B12E6-26AD-451A-B40D-39F4F0FCC55E}" srcOrd="0" destOrd="0" presId="urn:microsoft.com/office/officeart/2005/8/layout/hierarchy1"/>
    <dgm:cxn modelId="{C62D4237-2776-4BEA-AF85-B05B60237C90}" type="presParOf" srcId="{DC2B43AA-9B00-4882-9A33-8AA83C55FAA3}" destId="{8C33989D-B43F-487F-BD91-033F0A24A47C}" srcOrd="1" destOrd="0" presId="urn:microsoft.com/office/officeart/2005/8/layout/hierarchy1"/>
    <dgm:cxn modelId="{2DCC696A-26C1-45D7-94AF-4E43FE28962E}" type="presParOf" srcId="{C44A0B28-AC3B-41B6-AFCB-015E43BF264B}" destId="{D7453801-31BD-4F39-9489-E4870A7711E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DF5B08-C7F8-45DA-A5DF-7BD6BB50F398}" type="doc">
      <dgm:prSet loTypeId="urn:microsoft.com/office/officeart/2016/7/layout/RepeatingBendingProcessNew" loCatId="process" qsTypeId="urn:microsoft.com/office/officeart/2005/8/quickstyle/simple4" qsCatId="simple" csTypeId="urn:microsoft.com/office/officeart/2005/8/colors/colorful5" csCatId="colorful" phldr="1"/>
      <dgm:spPr/>
      <dgm:t>
        <a:bodyPr/>
        <a:lstStyle/>
        <a:p>
          <a:endParaRPr lang="en-US"/>
        </a:p>
      </dgm:t>
    </dgm:pt>
    <dgm:pt modelId="{03E067A7-1B9E-44A1-91C3-7E03D7CF1F1E}">
      <dgm:prSet custT="1"/>
      <dgm:spPr/>
      <dgm:t>
        <a:bodyPr/>
        <a:lstStyle/>
        <a:p>
          <a:r>
            <a:rPr lang="en-US" sz="1800" b="0" dirty="0">
              <a:latin typeface="Arial" panose="020B0604020202020204" pitchFamily="34" charset="0"/>
              <a:cs typeface="Arial" panose="020B0604020202020204" pitchFamily="34" charset="0"/>
            </a:rPr>
            <a:t>Communications gap- Improve visibility of green shack</a:t>
          </a:r>
        </a:p>
      </dgm:t>
    </dgm:pt>
    <dgm:pt modelId="{D31EC729-4C1A-4BA2-AD20-0AC97EEBB9C5}" type="parTrans" cxnId="{35147B39-03A2-4062-B503-C89EA5B19348}">
      <dgm:prSet/>
      <dgm:spPr/>
      <dgm:t>
        <a:bodyPr/>
        <a:lstStyle/>
        <a:p>
          <a:endParaRPr lang="en-US"/>
        </a:p>
      </dgm:t>
    </dgm:pt>
    <dgm:pt modelId="{3310837A-BAD9-4BF3-8AE6-2EFB8D8DC02D}" type="sibTrans" cxnId="{35147B39-03A2-4062-B503-C89EA5B19348}">
      <dgm:prSet/>
      <dgm:spPr/>
      <dgm:t>
        <a:bodyPr/>
        <a:lstStyle/>
        <a:p>
          <a:endParaRPr lang="en-US"/>
        </a:p>
      </dgm:t>
    </dgm:pt>
    <dgm:pt modelId="{CE7AD2F5-459A-494B-91D7-40B41755DF4F}">
      <dgm:prSet custT="1"/>
      <dgm:spPr/>
      <dgm:t>
        <a:bodyPr/>
        <a:lstStyle/>
        <a:p>
          <a:r>
            <a:rPr lang="en-US" sz="1400" b="1" dirty="0">
              <a:latin typeface="Arial" panose="020B0604020202020204" pitchFamily="34" charset="0"/>
              <a:cs typeface="Arial" panose="020B0604020202020204" pitchFamily="34" charset="0"/>
            </a:rPr>
            <a:t>2 methods:</a:t>
          </a:r>
        </a:p>
        <a:p>
          <a:r>
            <a:rPr lang="en-US" sz="1400" b="1" dirty="0">
              <a:latin typeface="Arial" panose="020B0604020202020204" pitchFamily="34" charset="0"/>
              <a:cs typeface="Arial" panose="020B0604020202020204" pitchFamily="34" charset="0"/>
            </a:rPr>
            <a:t>mitigation of risk</a:t>
          </a:r>
          <a:endParaRPr lang="en-US" sz="1400" dirty="0">
            <a:latin typeface="Arial" panose="020B0604020202020204" pitchFamily="34" charset="0"/>
            <a:cs typeface="Arial" panose="020B0604020202020204" pitchFamily="34" charset="0"/>
          </a:endParaRPr>
        </a:p>
      </dgm:t>
    </dgm:pt>
    <dgm:pt modelId="{5D42F3BB-8BDA-4B17-A0B9-8F4BE4C5C45C}" type="parTrans" cxnId="{24782DAE-BF2D-46F5-BA32-4903A1F140D9}">
      <dgm:prSet/>
      <dgm:spPr/>
      <dgm:t>
        <a:bodyPr/>
        <a:lstStyle/>
        <a:p>
          <a:endParaRPr lang="en-US"/>
        </a:p>
      </dgm:t>
    </dgm:pt>
    <dgm:pt modelId="{159D1CE7-995E-4CE2-9EE5-4EAA6AB0753A}" type="sibTrans" cxnId="{24782DAE-BF2D-46F5-BA32-4903A1F140D9}">
      <dgm:prSet/>
      <dgm:spPr/>
      <dgm:t>
        <a:bodyPr/>
        <a:lstStyle/>
        <a:p>
          <a:endParaRPr lang="en-US"/>
        </a:p>
      </dgm:t>
    </dgm:pt>
    <dgm:pt modelId="{B1FCAD46-7A2C-4696-B9EA-8FC0264F4923}">
      <dgm:prSet custT="1"/>
      <dgm:spPr/>
      <dgm:t>
        <a:bodyPr/>
        <a:lstStyle/>
        <a:p>
          <a:r>
            <a:rPr lang="en-US" sz="2000" b="1" dirty="0"/>
            <a:t> </a:t>
          </a:r>
          <a:r>
            <a:rPr lang="en-US" sz="1400" b="1" dirty="0">
              <a:latin typeface="Arial" panose="020B0604020202020204" pitchFamily="34" charset="0"/>
              <a:cs typeface="Arial" panose="020B0604020202020204" pitchFamily="34" charset="0"/>
            </a:rPr>
            <a:t>50 medicinal plants and 15 recipes</a:t>
          </a:r>
          <a:endParaRPr lang="en-US" sz="1400" dirty="0">
            <a:latin typeface="Arial" panose="020B0604020202020204" pitchFamily="34" charset="0"/>
            <a:cs typeface="Arial" panose="020B0604020202020204" pitchFamily="34" charset="0"/>
          </a:endParaRPr>
        </a:p>
      </dgm:t>
    </dgm:pt>
    <dgm:pt modelId="{EF376540-6143-4744-98E4-C0AB1E0E9192}" type="parTrans" cxnId="{C64DB6B0-60B3-4540-A2A1-D3DF8BCED617}">
      <dgm:prSet/>
      <dgm:spPr/>
      <dgm:t>
        <a:bodyPr/>
        <a:lstStyle/>
        <a:p>
          <a:endParaRPr lang="en-US"/>
        </a:p>
      </dgm:t>
    </dgm:pt>
    <dgm:pt modelId="{155B7A36-538A-488E-A299-9B89988C2EF9}" type="sibTrans" cxnId="{C64DB6B0-60B3-4540-A2A1-D3DF8BCED617}">
      <dgm:prSet/>
      <dgm:spPr/>
      <dgm:t>
        <a:bodyPr/>
        <a:lstStyle/>
        <a:p>
          <a:endParaRPr lang="en-US"/>
        </a:p>
      </dgm:t>
    </dgm:pt>
    <dgm:pt modelId="{80298579-F899-4920-8FB0-F19BC01CC5C5}">
      <dgm:prSet custT="1"/>
      <dgm:spPr/>
      <dgm:t>
        <a:bodyPr/>
        <a:lstStyle/>
        <a:p>
          <a:r>
            <a:rPr lang="en-US" sz="1400" dirty="0">
              <a:latin typeface="Arial" panose="020B0604020202020204" pitchFamily="34" charset="0"/>
              <a:cs typeface="Arial" panose="020B0604020202020204" pitchFamily="34" charset="0"/>
            </a:rPr>
            <a:t>The dosage can be measured</a:t>
          </a:r>
        </a:p>
      </dgm:t>
    </dgm:pt>
    <dgm:pt modelId="{3BBE9D3F-11B7-487A-AE54-9412E7B8EE57}" type="parTrans" cxnId="{FF2E557A-906F-48A3-8DE5-E4838912F637}">
      <dgm:prSet/>
      <dgm:spPr/>
      <dgm:t>
        <a:bodyPr/>
        <a:lstStyle/>
        <a:p>
          <a:endParaRPr lang="en-US"/>
        </a:p>
      </dgm:t>
    </dgm:pt>
    <dgm:pt modelId="{51BDDBA1-2077-4386-B7AD-05C0E1DA7750}" type="sibTrans" cxnId="{FF2E557A-906F-48A3-8DE5-E4838912F637}">
      <dgm:prSet/>
      <dgm:spPr/>
      <dgm:t>
        <a:bodyPr/>
        <a:lstStyle/>
        <a:p>
          <a:endParaRPr lang="en-US"/>
        </a:p>
      </dgm:t>
    </dgm:pt>
    <dgm:pt modelId="{CB790EB0-4CD1-4CBC-9BED-2FDC657C6BC0}">
      <dgm:prSet custT="1"/>
      <dgm:spPr/>
      <dgm:t>
        <a:bodyPr/>
        <a:lstStyle/>
        <a:p>
          <a:r>
            <a:rPr lang="en-US" sz="1400" b="1" dirty="0">
              <a:latin typeface="Arial" panose="020B0604020202020204" pitchFamily="34" charset="0"/>
              <a:cs typeface="Arial" panose="020B0604020202020204" pitchFamily="34" charset="0"/>
            </a:rPr>
            <a:t>Trainings for botanical skin care Herbal Academy</a:t>
          </a:r>
          <a:endParaRPr lang="en-US" sz="1400" dirty="0">
            <a:latin typeface="Arial" panose="020B0604020202020204" pitchFamily="34" charset="0"/>
            <a:cs typeface="Arial" panose="020B0604020202020204" pitchFamily="34" charset="0"/>
          </a:endParaRPr>
        </a:p>
      </dgm:t>
    </dgm:pt>
    <dgm:pt modelId="{061A4ECE-D76E-46F5-9AFE-B4B614DA46BD}" type="parTrans" cxnId="{0F23B7ED-4F7F-4948-BAC8-475A19A4C994}">
      <dgm:prSet/>
      <dgm:spPr/>
      <dgm:t>
        <a:bodyPr/>
        <a:lstStyle/>
        <a:p>
          <a:endParaRPr lang="en-US"/>
        </a:p>
      </dgm:t>
    </dgm:pt>
    <dgm:pt modelId="{466675B7-E41E-478A-912A-E61EEBE544E9}" type="sibTrans" cxnId="{0F23B7ED-4F7F-4948-BAC8-475A19A4C994}">
      <dgm:prSet/>
      <dgm:spPr/>
      <dgm:t>
        <a:bodyPr/>
        <a:lstStyle/>
        <a:p>
          <a:endParaRPr lang="en-US"/>
        </a:p>
      </dgm:t>
    </dgm:pt>
    <dgm:pt modelId="{D20FA0A9-71DF-43FE-B5B9-F7CF7995BFE3}">
      <dgm:prSet custT="1"/>
      <dgm:spPr/>
      <dgm:t>
        <a:bodyPr/>
        <a:lstStyle/>
        <a:p>
          <a:r>
            <a:rPr lang="en-US" sz="1400" dirty="0">
              <a:latin typeface="Arial" panose="020B0604020202020204" pitchFamily="34" charset="0"/>
              <a:cs typeface="Arial" panose="020B0604020202020204" pitchFamily="34" charset="0"/>
            </a:rPr>
            <a:t>The traditional way of living should be preserved</a:t>
          </a:r>
        </a:p>
      </dgm:t>
    </dgm:pt>
    <dgm:pt modelId="{2DFB8446-97EA-4AFD-90E1-0AFA91855E7B}" type="parTrans" cxnId="{90393D95-5370-4D42-A27A-66256F2919CE}">
      <dgm:prSet/>
      <dgm:spPr/>
      <dgm:t>
        <a:bodyPr/>
        <a:lstStyle/>
        <a:p>
          <a:endParaRPr lang="en-US"/>
        </a:p>
      </dgm:t>
    </dgm:pt>
    <dgm:pt modelId="{B09E43B2-1DF8-47C4-A71A-3A45CC4072E6}" type="sibTrans" cxnId="{90393D95-5370-4D42-A27A-66256F2919CE}">
      <dgm:prSet/>
      <dgm:spPr/>
      <dgm:t>
        <a:bodyPr/>
        <a:lstStyle/>
        <a:p>
          <a:endParaRPr lang="en-US"/>
        </a:p>
      </dgm:t>
    </dgm:pt>
    <dgm:pt modelId="{3B93702B-22BD-4703-A255-C00E73B90592}">
      <dgm:prSet custT="1"/>
      <dgm:spPr/>
      <dgm:t>
        <a:bodyPr/>
        <a:lstStyle/>
        <a:p>
          <a:r>
            <a:rPr lang="en-US" sz="1400" dirty="0">
              <a:latin typeface="Arial" panose="020B0604020202020204" pitchFamily="34" charset="0"/>
              <a:cs typeface="Arial" panose="020B0604020202020204" pitchFamily="34" charset="0"/>
            </a:rPr>
            <a:t>Positive cash flow</a:t>
          </a:r>
        </a:p>
      </dgm:t>
    </dgm:pt>
    <dgm:pt modelId="{DA862801-8738-4CDB-8DEB-C235DD8187EE}" type="parTrans" cxnId="{83346E2E-A906-4409-B3FD-473CD45F1CC2}">
      <dgm:prSet/>
      <dgm:spPr/>
      <dgm:t>
        <a:bodyPr/>
        <a:lstStyle/>
        <a:p>
          <a:endParaRPr lang="en-US"/>
        </a:p>
      </dgm:t>
    </dgm:pt>
    <dgm:pt modelId="{E25432DC-5A4D-407E-B522-F5707425A322}" type="sibTrans" cxnId="{83346E2E-A906-4409-B3FD-473CD45F1CC2}">
      <dgm:prSet/>
      <dgm:spPr/>
      <dgm:t>
        <a:bodyPr/>
        <a:lstStyle/>
        <a:p>
          <a:endParaRPr lang="en-US"/>
        </a:p>
      </dgm:t>
    </dgm:pt>
    <dgm:pt modelId="{77669BA7-A975-417A-A844-67210B05E042}">
      <dgm:prSet custT="1"/>
      <dgm:spPr/>
      <dgm:t>
        <a:bodyPr/>
        <a:lstStyle/>
        <a:p>
          <a:r>
            <a:rPr lang="en-US" sz="1400" b="1" dirty="0">
              <a:latin typeface="Arial" panose="020B0604020202020204" pitchFamily="34" charset="0"/>
              <a:cs typeface="Arial" panose="020B0604020202020204" pitchFamily="34" charset="0"/>
            </a:rPr>
            <a:t>Water will  not be part of the TWWIST BAR project</a:t>
          </a:r>
          <a:endParaRPr lang="en-US" sz="1400" dirty="0">
            <a:latin typeface="Arial" panose="020B0604020202020204" pitchFamily="34" charset="0"/>
            <a:cs typeface="Arial" panose="020B0604020202020204" pitchFamily="34" charset="0"/>
          </a:endParaRPr>
        </a:p>
      </dgm:t>
    </dgm:pt>
    <dgm:pt modelId="{ED633D41-C856-4385-80F4-EE9A97F81A6E}" type="parTrans" cxnId="{0129275F-6D84-4E74-98BA-F1229F7311CC}">
      <dgm:prSet/>
      <dgm:spPr/>
      <dgm:t>
        <a:bodyPr/>
        <a:lstStyle/>
        <a:p>
          <a:endParaRPr lang="en-US"/>
        </a:p>
      </dgm:t>
    </dgm:pt>
    <dgm:pt modelId="{E97A18B6-4645-4011-AF87-6975119A4522}" type="sibTrans" cxnId="{0129275F-6D84-4E74-98BA-F1229F7311CC}">
      <dgm:prSet/>
      <dgm:spPr/>
      <dgm:t>
        <a:bodyPr/>
        <a:lstStyle/>
        <a:p>
          <a:endParaRPr lang="en-US"/>
        </a:p>
      </dgm:t>
    </dgm:pt>
    <dgm:pt modelId="{551A2873-D5B3-4711-BFFF-B42C49852D80}" type="pres">
      <dgm:prSet presAssocID="{D1DF5B08-C7F8-45DA-A5DF-7BD6BB50F398}" presName="Name0" presStyleCnt="0">
        <dgm:presLayoutVars>
          <dgm:dir/>
          <dgm:resizeHandles val="exact"/>
        </dgm:presLayoutVars>
      </dgm:prSet>
      <dgm:spPr/>
      <dgm:t>
        <a:bodyPr/>
        <a:lstStyle/>
        <a:p>
          <a:endParaRPr lang="en-US"/>
        </a:p>
      </dgm:t>
    </dgm:pt>
    <dgm:pt modelId="{D931C84A-2336-4336-8CD3-8362C7A66890}" type="pres">
      <dgm:prSet presAssocID="{03E067A7-1B9E-44A1-91C3-7E03D7CF1F1E}" presName="node" presStyleLbl="node1" presStyleIdx="0" presStyleCnt="8" custScaleX="112691" custScaleY="98335">
        <dgm:presLayoutVars>
          <dgm:bulletEnabled val="1"/>
        </dgm:presLayoutVars>
      </dgm:prSet>
      <dgm:spPr/>
      <dgm:t>
        <a:bodyPr/>
        <a:lstStyle/>
        <a:p>
          <a:endParaRPr lang="en-US"/>
        </a:p>
      </dgm:t>
    </dgm:pt>
    <dgm:pt modelId="{54486045-044D-42E4-BB10-036F152D8833}" type="pres">
      <dgm:prSet presAssocID="{3310837A-BAD9-4BF3-8AE6-2EFB8D8DC02D}" presName="sibTrans" presStyleLbl="sibTrans1D1" presStyleIdx="0" presStyleCnt="7"/>
      <dgm:spPr/>
      <dgm:t>
        <a:bodyPr/>
        <a:lstStyle/>
        <a:p>
          <a:endParaRPr lang="en-US"/>
        </a:p>
      </dgm:t>
    </dgm:pt>
    <dgm:pt modelId="{72D7C9FD-E9FB-4827-B377-BEC6CE9EB6B6}" type="pres">
      <dgm:prSet presAssocID="{3310837A-BAD9-4BF3-8AE6-2EFB8D8DC02D}" presName="connectorText" presStyleLbl="sibTrans1D1" presStyleIdx="0" presStyleCnt="7"/>
      <dgm:spPr/>
      <dgm:t>
        <a:bodyPr/>
        <a:lstStyle/>
        <a:p>
          <a:endParaRPr lang="en-US"/>
        </a:p>
      </dgm:t>
    </dgm:pt>
    <dgm:pt modelId="{F3A71915-A8FE-4BA4-BADA-9093A221F29A}" type="pres">
      <dgm:prSet presAssocID="{CE7AD2F5-459A-494B-91D7-40B41755DF4F}" presName="node" presStyleLbl="node1" presStyleIdx="1" presStyleCnt="8">
        <dgm:presLayoutVars>
          <dgm:bulletEnabled val="1"/>
        </dgm:presLayoutVars>
      </dgm:prSet>
      <dgm:spPr/>
      <dgm:t>
        <a:bodyPr/>
        <a:lstStyle/>
        <a:p>
          <a:endParaRPr lang="en-US"/>
        </a:p>
      </dgm:t>
    </dgm:pt>
    <dgm:pt modelId="{DFD20B5F-983E-48FE-A07F-5172E6C56CCD}" type="pres">
      <dgm:prSet presAssocID="{159D1CE7-995E-4CE2-9EE5-4EAA6AB0753A}" presName="sibTrans" presStyleLbl="sibTrans1D1" presStyleIdx="1" presStyleCnt="7"/>
      <dgm:spPr/>
      <dgm:t>
        <a:bodyPr/>
        <a:lstStyle/>
        <a:p>
          <a:endParaRPr lang="en-US"/>
        </a:p>
      </dgm:t>
    </dgm:pt>
    <dgm:pt modelId="{7889B419-4EDD-4310-8F99-41D326DFE5C5}" type="pres">
      <dgm:prSet presAssocID="{159D1CE7-995E-4CE2-9EE5-4EAA6AB0753A}" presName="connectorText" presStyleLbl="sibTrans1D1" presStyleIdx="1" presStyleCnt="7"/>
      <dgm:spPr/>
      <dgm:t>
        <a:bodyPr/>
        <a:lstStyle/>
        <a:p>
          <a:endParaRPr lang="en-US"/>
        </a:p>
      </dgm:t>
    </dgm:pt>
    <dgm:pt modelId="{64551626-9371-409C-B318-CF64C1483E6D}" type="pres">
      <dgm:prSet presAssocID="{B1FCAD46-7A2C-4696-B9EA-8FC0264F4923}" presName="node" presStyleLbl="node1" presStyleIdx="2" presStyleCnt="8">
        <dgm:presLayoutVars>
          <dgm:bulletEnabled val="1"/>
        </dgm:presLayoutVars>
      </dgm:prSet>
      <dgm:spPr/>
      <dgm:t>
        <a:bodyPr/>
        <a:lstStyle/>
        <a:p>
          <a:endParaRPr lang="en-US"/>
        </a:p>
      </dgm:t>
    </dgm:pt>
    <dgm:pt modelId="{DBDBCA46-4F5C-45FB-8466-5A2488E0B5E2}" type="pres">
      <dgm:prSet presAssocID="{155B7A36-538A-488E-A299-9B89988C2EF9}" presName="sibTrans" presStyleLbl="sibTrans1D1" presStyleIdx="2" presStyleCnt="7"/>
      <dgm:spPr/>
      <dgm:t>
        <a:bodyPr/>
        <a:lstStyle/>
        <a:p>
          <a:endParaRPr lang="en-US"/>
        </a:p>
      </dgm:t>
    </dgm:pt>
    <dgm:pt modelId="{0232E4A8-EED1-4F0E-9E7E-DF210C3D36C3}" type="pres">
      <dgm:prSet presAssocID="{155B7A36-538A-488E-A299-9B89988C2EF9}" presName="connectorText" presStyleLbl="sibTrans1D1" presStyleIdx="2" presStyleCnt="7"/>
      <dgm:spPr/>
      <dgm:t>
        <a:bodyPr/>
        <a:lstStyle/>
        <a:p>
          <a:endParaRPr lang="en-US"/>
        </a:p>
      </dgm:t>
    </dgm:pt>
    <dgm:pt modelId="{6C144A92-BFAA-450F-9EB7-DDFC9735589D}" type="pres">
      <dgm:prSet presAssocID="{80298579-F899-4920-8FB0-F19BC01CC5C5}" presName="node" presStyleLbl="node1" presStyleIdx="3" presStyleCnt="8">
        <dgm:presLayoutVars>
          <dgm:bulletEnabled val="1"/>
        </dgm:presLayoutVars>
      </dgm:prSet>
      <dgm:spPr/>
      <dgm:t>
        <a:bodyPr/>
        <a:lstStyle/>
        <a:p>
          <a:endParaRPr lang="en-US"/>
        </a:p>
      </dgm:t>
    </dgm:pt>
    <dgm:pt modelId="{3066958F-7152-4BF8-B3E1-BBED76EA4DB6}" type="pres">
      <dgm:prSet presAssocID="{51BDDBA1-2077-4386-B7AD-05C0E1DA7750}" presName="sibTrans" presStyleLbl="sibTrans1D1" presStyleIdx="3" presStyleCnt="7"/>
      <dgm:spPr/>
      <dgm:t>
        <a:bodyPr/>
        <a:lstStyle/>
        <a:p>
          <a:endParaRPr lang="en-US"/>
        </a:p>
      </dgm:t>
    </dgm:pt>
    <dgm:pt modelId="{75228563-8283-4B37-B873-5FC6C7BA9B16}" type="pres">
      <dgm:prSet presAssocID="{51BDDBA1-2077-4386-B7AD-05C0E1DA7750}" presName="connectorText" presStyleLbl="sibTrans1D1" presStyleIdx="3" presStyleCnt="7"/>
      <dgm:spPr/>
      <dgm:t>
        <a:bodyPr/>
        <a:lstStyle/>
        <a:p>
          <a:endParaRPr lang="en-US"/>
        </a:p>
      </dgm:t>
    </dgm:pt>
    <dgm:pt modelId="{78CB105B-5221-40EA-AF69-287290C04D7E}" type="pres">
      <dgm:prSet presAssocID="{77669BA7-A975-417A-A844-67210B05E042}" presName="node" presStyleLbl="node1" presStyleIdx="4" presStyleCnt="8">
        <dgm:presLayoutVars>
          <dgm:bulletEnabled val="1"/>
        </dgm:presLayoutVars>
      </dgm:prSet>
      <dgm:spPr/>
      <dgm:t>
        <a:bodyPr/>
        <a:lstStyle/>
        <a:p>
          <a:endParaRPr lang="en-US"/>
        </a:p>
      </dgm:t>
    </dgm:pt>
    <dgm:pt modelId="{E8DAC945-ED47-4651-A9BF-C99CAA07FEAB}" type="pres">
      <dgm:prSet presAssocID="{E97A18B6-4645-4011-AF87-6975119A4522}" presName="sibTrans" presStyleLbl="sibTrans1D1" presStyleIdx="4" presStyleCnt="7"/>
      <dgm:spPr/>
      <dgm:t>
        <a:bodyPr/>
        <a:lstStyle/>
        <a:p>
          <a:endParaRPr lang="en-US"/>
        </a:p>
      </dgm:t>
    </dgm:pt>
    <dgm:pt modelId="{20C86FF1-826A-4795-B48A-2CB90DAB9AE7}" type="pres">
      <dgm:prSet presAssocID="{E97A18B6-4645-4011-AF87-6975119A4522}" presName="connectorText" presStyleLbl="sibTrans1D1" presStyleIdx="4" presStyleCnt="7"/>
      <dgm:spPr/>
      <dgm:t>
        <a:bodyPr/>
        <a:lstStyle/>
        <a:p>
          <a:endParaRPr lang="en-US"/>
        </a:p>
      </dgm:t>
    </dgm:pt>
    <dgm:pt modelId="{0385C0CB-ABA4-4904-8292-4DE50B3154CE}" type="pres">
      <dgm:prSet presAssocID="{CB790EB0-4CD1-4CBC-9BED-2FDC657C6BC0}" presName="node" presStyleLbl="node1" presStyleIdx="5" presStyleCnt="8">
        <dgm:presLayoutVars>
          <dgm:bulletEnabled val="1"/>
        </dgm:presLayoutVars>
      </dgm:prSet>
      <dgm:spPr/>
      <dgm:t>
        <a:bodyPr/>
        <a:lstStyle/>
        <a:p>
          <a:endParaRPr lang="en-US"/>
        </a:p>
      </dgm:t>
    </dgm:pt>
    <dgm:pt modelId="{C893866E-B697-40D6-B275-8F0F4127619C}" type="pres">
      <dgm:prSet presAssocID="{466675B7-E41E-478A-912A-E61EEBE544E9}" presName="sibTrans" presStyleLbl="sibTrans1D1" presStyleIdx="5" presStyleCnt="7"/>
      <dgm:spPr/>
      <dgm:t>
        <a:bodyPr/>
        <a:lstStyle/>
        <a:p>
          <a:endParaRPr lang="en-US"/>
        </a:p>
      </dgm:t>
    </dgm:pt>
    <dgm:pt modelId="{16A01E66-CCC1-4693-A0BC-FB9450E045F2}" type="pres">
      <dgm:prSet presAssocID="{466675B7-E41E-478A-912A-E61EEBE544E9}" presName="connectorText" presStyleLbl="sibTrans1D1" presStyleIdx="5" presStyleCnt="7"/>
      <dgm:spPr/>
      <dgm:t>
        <a:bodyPr/>
        <a:lstStyle/>
        <a:p>
          <a:endParaRPr lang="en-US"/>
        </a:p>
      </dgm:t>
    </dgm:pt>
    <dgm:pt modelId="{034A66BF-B32C-4F8B-BAA5-5AFA790866DA}" type="pres">
      <dgm:prSet presAssocID="{D20FA0A9-71DF-43FE-B5B9-F7CF7995BFE3}" presName="node" presStyleLbl="node1" presStyleIdx="6" presStyleCnt="8">
        <dgm:presLayoutVars>
          <dgm:bulletEnabled val="1"/>
        </dgm:presLayoutVars>
      </dgm:prSet>
      <dgm:spPr/>
      <dgm:t>
        <a:bodyPr/>
        <a:lstStyle/>
        <a:p>
          <a:endParaRPr lang="en-US"/>
        </a:p>
      </dgm:t>
    </dgm:pt>
    <dgm:pt modelId="{55CF6BBC-793B-4B71-9B57-4F8EFA5D74F8}" type="pres">
      <dgm:prSet presAssocID="{B09E43B2-1DF8-47C4-A71A-3A45CC4072E6}" presName="sibTrans" presStyleLbl="sibTrans1D1" presStyleIdx="6" presStyleCnt="7"/>
      <dgm:spPr/>
      <dgm:t>
        <a:bodyPr/>
        <a:lstStyle/>
        <a:p>
          <a:endParaRPr lang="en-US"/>
        </a:p>
      </dgm:t>
    </dgm:pt>
    <dgm:pt modelId="{3E6D7D6C-4493-480D-A030-8B3C8E18100A}" type="pres">
      <dgm:prSet presAssocID="{B09E43B2-1DF8-47C4-A71A-3A45CC4072E6}" presName="connectorText" presStyleLbl="sibTrans1D1" presStyleIdx="6" presStyleCnt="7"/>
      <dgm:spPr/>
      <dgm:t>
        <a:bodyPr/>
        <a:lstStyle/>
        <a:p>
          <a:endParaRPr lang="en-US"/>
        </a:p>
      </dgm:t>
    </dgm:pt>
    <dgm:pt modelId="{E0AC0DCE-D58C-48B0-9549-021F3284E902}" type="pres">
      <dgm:prSet presAssocID="{3B93702B-22BD-4703-A255-C00E73B90592}" presName="node" presStyleLbl="node1" presStyleIdx="7" presStyleCnt="8">
        <dgm:presLayoutVars>
          <dgm:bulletEnabled val="1"/>
        </dgm:presLayoutVars>
      </dgm:prSet>
      <dgm:spPr/>
      <dgm:t>
        <a:bodyPr/>
        <a:lstStyle/>
        <a:p>
          <a:endParaRPr lang="en-US"/>
        </a:p>
      </dgm:t>
    </dgm:pt>
  </dgm:ptLst>
  <dgm:cxnLst>
    <dgm:cxn modelId="{3F216B1D-DBD0-4BC3-BC8F-A4AD8B53843C}" type="presOf" srcId="{D1DF5B08-C7F8-45DA-A5DF-7BD6BB50F398}" destId="{551A2873-D5B3-4711-BFFF-B42C49852D80}" srcOrd="0" destOrd="0" presId="urn:microsoft.com/office/officeart/2016/7/layout/RepeatingBendingProcessNew"/>
    <dgm:cxn modelId="{5DFE07DE-640A-47AF-83EC-1C0458B77B76}" type="presOf" srcId="{155B7A36-538A-488E-A299-9B89988C2EF9}" destId="{0232E4A8-EED1-4F0E-9E7E-DF210C3D36C3}" srcOrd="1" destOrd="0" presId="urn:microsoft.com/office/officeart/2016/7/layout/RepeatingBendingProcessNew"/>
    <dgm:cxn modelId="{90393D95-5370-4D42-A27A-66256F2919CE}" srcId="{D1DF5B08-C7F8-45DA-A5DF-7BD6BB50F398}" destId="{D20FA0A9-71DF-43FE-B5B9-F7CF7995BFE3}" srcOrd="6" destOrd="0" parTransId="{2DFB8446-97EA-4AFD-90E1-0AFA91855E7B}" sibTransId="{B09E43B2-1DF8-47C4-A71A-3A45CC4072E6}"/>
    <dgm:cxn modelId="{BAD50F94-9A57-40E3-8F52-C54FC311C472}" type="presOf" srcId="{B1FCAD46-7A2C-4696-B9EA-8FC0264F4923}" destId="{64551626-9371-409C-B318-CF64C1483E6D}" srcOrd="0" destOrd="0" presId="urn:microsoft.com/office/officeart/2016/7/layout/RepeatingBendingProcessNew"/>
    <dgm:cxn modelId="{B52306E1-6C02-41C3-9F80-5497C21D9591}" type="presOf" srcId="{159D1CE7-995E-4CE2-9EE5-4EAA6AB0753A}" destId="{DFD20B5F-983E-48FE-A07F-5172E6C56CCD}" srcOrd="0" destOrd="0" presId="urn:microsoft.com/office/officeart/2016/7/layout/RepeatingBendingProcessNew"/>
    <dgm:cxn modelId="{24782DAE-BF2D-46F5-BA32-4903A1F140D9}" srcId="{D1DF5B08-C7F8-45DA-A5DF-7BD6BB50F398}" destId="{CE7AD2F5-459A-494B-91D7-40B41755DF4F}" srcOrd="1" destOrd="0" parTransId="{5D42F3BB-8BDA-4B17-A0B9-8F4BE4C5C45C}" sibTransId="{159D1CE7-995E-4CE2-9EE5-4EAA6AB0753A}"/>
    <dgm:cxn modelId="{C7C558D6-F01F-4694-80F4-E941F552C1CD}" type="presOf" srcId="{51BDDBA1-2077-4386-B7AD-05C0E1DA7750}" destId="{75228563-8283-4B37-B873-5FC6C7BA9B16}" srcOrd="1" destOrd="0" presId="urn:microsoft.com/office/officeart/2016/7/layout/RepeatingBendingProcessNew"/>
    <dgm:cxn modelId="{8600BADC-90E2-4097-81F2-2DA5024A9D11}" type="presOf" srcId="{3310837A-BAD9-4BF3-8AE6-2EFB8D8DC02D}" destId="{72D7C9FD-E9FB-4827-B377-BEC6CE9EB6B6}" srcOrd="1" destOrd="0" presId="urn:microsoft.com/office/officeart/2016/7/layout/RepeatingBendingProcessNew"/>
    <dgm:cxn modelId="{D099A65F-CD25-499F-B7FE-90D604B5E181}" type="presOf" srcId="{466675B7-E41E-478A-912A-E61EEBE544E9}" destId="{16A01E66-CCC1-4693-A0BC-FB9450E045F2}" srcOrd="1" destOrd="0" presId="urn:microsoft.com/office/officeart/2016/7/layout/RepeatingBendingProcessNew"/>
    <dgm:cxn modelId="{FCCFFBBB-63CE-4B6F-AF32-FC68243F61D5}" type="presOf" srcId="{3310837A-BAD9-4BF3-8AE6-2EFB8D8DC02D}" destId="{54486045-044D-42E4-BB10-036F152D8833}" srcOrd="0" destOrd="0" presId="urn:microsoft.com/office/officeart/2016/7/layout/RepeatingBendingProcessNew"/>
    <dgm:cxn modelId="{1B693DCD-931F-4A1A-827C-FD580DC0A563}" type="presOf" srcId="{CE7AD2F5-459A-494B-91D7-40B41755DF4F}" destId="{F3A71915-A8FE-4BA4-BADA-9093A221F29A}" srcOrd="0" destOrd="0" presId="urn:microsoft.com/office/officeart/2016/7/layout/RepeatingBendingProcessNew"/>
    <dgm:cxn modelId="{35147B39-03A2-4062-B503-C89EA5B19348}" srcId="{D1DF5B08-C7F8-45DA-A5DF-7BD6BB50F398}" destId="{03E067A7-1B9E-44A1-91C3-7E03D7CF1F1E}" srcOrd="0" destOrd="0" parTransId="{D31EC729-4C1A-4BA2-AD20-0AC97EEBB9C5}" sibTransId="{3310837A-BAD9-4BF3-8AE6-2EFB8D8DC02D}"/>
    <dgm:cxn modelId="{FF2E557A-906F-48A3-8DE5-E4838912F637}" srcId="{D1DF5B08-C7F8-45DA-A5DF-7BD6BB50F398}" destId="{80298579-F899-4920-8FB0-F19BC01CC5C5}" srcOrd="3" destOrd="0" parTransId="{3BBE9D3F-11B7-487A-AE54-9412E7B8EE57}" sibTransId="{51BDDBA1-2077-4386-B7AD-05C0E1DA7750}"/>
    <dgm:cxn modelId="{BB3EB186-63C2-47DC-BC83-77369F32029D}" type="presOf" srcId="{3B93702B-22BD-4703-A255-C00E73B90592}" destId="{E0AC0DCE-D58C-48B0-9549-021F3284E902}" srcOrd="0" destOrd="0" presId="urn:microsoft.com/office/officeart/2016/7/layout/RepeatingBendingProcessNew"/>
    <dgm:cxn modelId="{83346E2E-A906-4409-B3FD-473CD45F1CC2}" srcId="{D1DF5B08-C7F8-45DA-A5DF-7BD6BB50F398}" destId="{3B93702B-22BD-4703-A255-C00E73B90592}" srcOrd="7" destOrd="0" parTransId="{DA862801-8738-4CDB-8DEB-C235DD8187EE}" sibTransId="{E25432DC-5A4D-407E-B522-F5707425A322}"/>
    <dgm:cxn modelId="{0129275F-6D84-4E74-98BA-F1229F7311CC}" srcId="{D1DF5B08-C7F8-45DA-A5DF-7BD6BB50F398}" destId="{77669BA7-A975-417A-A844-67210B05E042}" srcOrd="4" destOrd="0" parTransId="{ED633D41-C856-4385-80F4-EE9A97F81A6E}" sibTransId="{E97A18B6-4645-4011-AF87-6975119A4522}"/>
    <dgm:cxn modelId="{041B179A-E476-416E-8F56-1EA339FA516A}" type="presOf" srcId="{D20FA0A9-71DF-43FE-B5B9-F7CF7995BFE3}" destId="{034A66BF-B32C-4F8B-BAA5-5AFA790866DA}" srcOrd="0" destOrd="0" presId="urn:microsoft.com/office/officeart/2016/7/layout/RepeatingBendingProcessNew"/>
    <dgm:cxn modelId="{B2A2C353-1D0C-43C6-BF22-363360583E10}" type="presOf" srcId="{E97A18B6-4645-4011-AF87-6975119A4522}" destId="{E8DAC945-ED47-4651-A9BF-C99CAA07FEAB}" srcOrd="0" destOrd="0" presId="urn:microsoft.com/office/officeart/2016/7/layout/RepeatingBendingProcessNew"/>
    <dgm:cxn modelId="{B587AAD8-EE0F-474E-8C51-EFE0A306AFCF}" type="presOf" srcId="{159D1CE7-995E-4CE2-9EE5-4EAA6AB0753A}" destId="{7889B419-4EDD-4310-8F99-41D326DFE5C5}" srcOrd="1" destOrd="0" presId="urn:microsoft.com/office/officeart/2016/7/layout/RepeatingBendingProcessNew"/>
    <dgm:cxn modelId="{A5933AB1-1478-44A5-AD59-DB05FA918B45}" type="presOf" srcId="{E97A18B6-4645-4011-AF87-6975119A4522}" destId="{20C86FF1-826A-4795-B48A-2CB90DAB9AE7}" srcOrd="1" destOrd="0" presId="urn:microsoft.com/office/officeart/2016/7/layout/RepeatingBendingProcessNew"/>
    <dgm:cxn modelId="{2EA84935-9B20-4388-8330-03E0327568B6}" type="presOf" srcId="{CB790EB0-4CD1-4CBC-9BED-2FDC657C6BC0}" destId="{0385C0CB-ABA4-4904-8292-4DE50B3154CE}" srcOrd="0" destOrd="0" presId="urn:microsoft.com/office/officeart/2016/7/layout/RepeatingBendingProcessNew"/>
    <dgm:cxn modelId="{CFC62655-B760-4BCD-A6C8-9CD247ECAD95}" type="presOf" srcId="{80298579-F899-4920-8FB0-F19BC01CC5C5}" destId="{6C144A92-BFAA-450F-9EB7-DDFC9735589D}" srcOrd="0" destOrd="0" presId="urn:microsoft.com/office/officeart/2016/7/layout/RepeatingBendingProcessNew"/>
    <dgm:cxn modelId="{D6B0464B-8EF4-485B-90B9-CC40E3B4A2B5}" type="presOf" srcId="{B09E43B2-1DF8-47C4-A71A-3A45CC4072E6}" destId="{55CF6BBC-793B-4B71-9B57-4F8EFA5D74F8}" srcOrd="0" destOrd="0" presId="urn:microsoft.com/office/officeart/2016/7/layout/RepeatingBendingProcessNew"/>
    <dgm:cxn modelId="{C64DB6B0-60B3-4540-A2A1-D3DF8BCED617}" srcId="{D1DF5B08-C7F8-45DA-A5DF-7BD6BB50F398}" destId="{B1FCAD46-7A2C-4696-B9EA-8FC0264F4923}" srcOrd="2" destOrd="0" parTransId="{EF376540-6143-4744-98E4-C0AB1E0E9192}" sibTransId="{155B7A36-538A-488E-A299-9B89988C2EF9}"/>
    <dgm:cxn modelId="{5864E309-5B02-44FD-AB8C-E3FAE6195359}" type="presOf" srcId="{466675B7-E41E-478A-912A-E61EEBE544E9}" destId="{C893866E-B697-40D6-B275-8F0F4127619C}" srcOrd="0" destOrd="0" presId="urn:microsoft.com/office/officeart/2016/7/layout/RepeatingBendingProcessNew"/>
    <dgm:cxn modelId="{7BE6CB72-8406-47E7-B502-8294C8885DBD}" type="presOf" srcId="{77669BA7-A975-417A-A844-67210B05E042}" destId="{78CB105B-5221-40EA-AF69-287290C04D7E}" srcOrd="0" destOrd="0" presId="urn:microsoft.com/office/officeart/2016/7/layout/RepeatingBendingProcessNew"/>
    <dgm:cxn modelId="{4E97D7B5-CB4B-49E4-8AE7-BC0A2AB04174}" type="presOf" srcId="{51BDDBA1-2077-4386-B7AD-05C0E1DA7750}" destId="{3066958F-7152-4BF8-B3E1-BBED76EA4DB6}" srcOrd="0" destOrd="0" presId="urn:microsoft.com/office/officeart/2016/7/layout/RepeatingBendingProcessNew"/>
    <dgm:cxn modelId="{9FAF6C54-9B42-41AF-903B-2513C1F4BE29}" type="presOf" srcId="{B09E43B2-1DF8-47C4-A71A-3A45CC4072E6}" destId="{3E6D7D6C-4493-480D-A030-8B3C8E18100A}" srcOrd="1" destOrd="0" presId="urn:microsoft.com/office/officeart/2016/7/layout/RepeatingBendingProcessNew"/>
    <dgm:cxn modelId="{0F23B7ED-4F7F-4948-BAC8-475A19A4C994}" srcId="{D1DF5B08-C7F8-45DA-A5DF-7BD6BB50F398}" destId="{CB790EB0-4CD1-4CBC-9BED-2FDC657C6BC0}" srcOrd="5" destOrd="0" parTransId="{061A4ECE-D76E-46F5-9AFE-B4B614DA46BD}" sibTransId="{466675B7-E41E-478A-912A-E61EEBE544E9}"/>
    <dgm:cxn modelId="{951FC999-DF75-4424-A974-52F2B2A3D7CA}" type="presOf" srcId="{155B7A36-538A-488E-A299-9B89988C2EF9}" destId="{DBDBCA46-4F5C-45FB-8466-5A2488E0B5E2}" srcOrd="0" destOrd="0" presId="urn:microsoft.com/office/officeart/2016/7/layout/RepeatingBendingProcessNew"/>
    <dgm:cxn modelId="{90C9918C-6CE9-4DA2-AF09-C3A530D2EADC}" type="presOf" srcId="{03E067A7-1B9E-44A1-91C3-7E03D7CF1F1E}" destId="{D931C84A-2336-4336-8CD3-8362C7A66890}" srcOrd="0" destOrd="0" presId="urn:microsoft.com/office/officeart/2016/7/layout/RepeatingBendingProcessNew"/>
    <dgm:cxn modelId="{16839523-BFDD-4D2B-BF54-D566004E62E4}" type="presParOf" srcId="{551A2873-D5B3-4711-BFFF-B42C49852D80}" destId="{D931C84A-2336-4336-8CD3-8362C7A66890}" srcOrd="0" destOrd="0" presId="urn:microsoft.com/office/officeart/2016/7/layout/RepeatingBendingProcessNew"/>
    <dgm:cxn modelId="{4FA3FE7C-3ED9-43F2-A907-D60DFB496076}" type="presParOf" srcId="{551A2873-D5B3-4711-BFFF-B42C49852D80}" destId="{54486045-044D-42E4-BB10-036F152D8833}" srcOrd="1" destOrd="0" presId="urn:microsoft.com/office/officeart/2016/7/layout/RepeatingBendingProcessNew"/>
    <dgm:cxn modelId="{FA931472-5B0D-443C-A651-8A86CC469D29}" type="presParOf" srcId="{54486045-044D-42E4-BB10-036F152D8833}" destId="{72D7C9FD-E9FB-4827-B377-BEC6CE9EB6B6}" srcOrd="0" destOrd="0" presId="urn:microsoft.com/office/officeart/2016/7/layout/RepeatingBendingProcessNew"/>
    <dgm:cxn modelId="{ADA4C4FC-A45A-4DA8-811E-750A441DE966}" type="presParOf" srcId="{551A2873-D5B3-4711-BFFF-B42C49852D80}" destId="{F3A71915-A8FE-4BA4-BADA-9093A221F29A}" srcOrd="2" destOrd="0" presId="urn:microsoft.com/office/officeart/2016/7/layout/RepeatingBendingProcessNew"/>
    <dgm:cxn modelId="{24EEF07D-AA61-4E8F-9481-7C8BBABA8E19}" type="presParOf" srcId="{551A2873-D5B3-4711-BFFF-B42C49852D80}" destId="{DFD20B5F-983E-48FE-A07F-5172E6C56CCD}" srcOrd="3" destOrd="0" presId="urn:microsoft.com/office/officeart/2016/7/layout/RepeatingBendingProcessNew"/>
    <dgm:cxn modelId="{A15B081B-19B9-4CE7-83DF-1AF14CD9D839}" type="presParOf" srcId="{DFD20B5F-983E-48FE-A07F-5172E6C56CCD}" destId="{7889B419-4EDD-4310-8F99-41D326DFE5C5}" srcOrd="0" destOrd="0" presId="urn:microsoft.com/office/officeart/2016/7/layout/RepeatingBendingProcessNew"/>
    <dgm:cxn modelId="{B94C1F2E-937A-47EF-B24D-6C38B4EAA144}" type="presParOf" srcId="{551A2873-D5B3-4711-BFFF-B42C49852D80}" destId="{64551626-9371-409C-B318-CF64C1483E6D}" srcOrd="4" destOrd="0" presId="urn:microsoft.com/office/officeart/2016/7/layout/RepeatingBendingProcessNew"/>
    <dgm:cxn modelId="{C1339523-A08B-4A8B-92DC-1F2F22B32CDF}" type="presParOf" srcId="{551A2873-D5B3-4711-BFFF-B42C49852D80}" destId="{DBDBCA46-4F5C-45FB-8466-5A2488E0B5E2}" srcOrd="5" destOrd="0" presId="urn:microsoft.com/office/officeart/2016/7/layout/RepeatingBendingProcessNew"/>
    <dgm:cxn modelId="{77D9F1E5-E706-41F4-A351-1698E1F69F13}" type="presParOf" srcId="{DBDBCA46-4F5C-45FB-8466-5A2488E0B5E2}" destId="{0232E4A8-EED1-4F0E-9E7E-DF210C3D36C3}" srcOrd="0" destOrd="0" presId="urn:microsoft.com/office/officeart/2016/7/layout/RepeatingBendingProcessNew"/>
    <dgm:cxn modelId="{FB993422-B1B1-4FD7-B4A0-A299DD2DEBE2}" type="presParOf" srcId="{551A2873-D5B3-4711-BFFF-B42C49852D80}" destId="{6C144A92-BFAA-450F-9EB7-DDFC9735589D}" srcOrd="6" destOrd="0" presId="urn:microsoft.com/office/officeart/2016/7/layout/RepeatingBendingProcessNew"/>
    <dgm:cxn modelId="{2DED4BBB-5247-4484-8F14-575B0138138C}" type="presParOf" srcId="{551A2873-D5B3-4711-BFFF-B42C49852D80}" destId="{3066958F-7152-4BF8-B3E1-BBED76EA4DB6}" srcOrd="7" destOrd="0" presId="urn:microsoft.com/office/officeart/2016/7/layout/RepeatingBendingProcessNew"/>
    <dgm:cxn modelId="{75C485AA-0819-4452-8009-FA2DFB1192C2}" type="presParOf" srcId="{3066958F-7152-4BF8-B3E1-BBED76EA4DB6}" destId="{75228563-8283-4B37-B873-5FC6C7BA9B16}" srcOrd="0" destOrd="0" presId="urn:microsoft.com/office/officeart/2016/7/layout/RepeatingBendingProcessNew"/>
    <dgm:cxn modelId="{B16BBBA4-58F2-41FE-9546-74C41F8EEE37}" type="presParOf" srcId="{551A2873-D5B3-4711-BFFF-B42C49852D80}" destId="{78CB105B-5221-40EA-AF69-287290C04D7E}" srcOrd="8" destOrd="0" presId="urn:microsoft.com/office/officeart/2016/7/layout/RepeatingBendingProcessNew"/>
    <dgm:cxn modelId="{80ADC81B-7BB7-49D5-8F74-EF1522BC966F}" type="presParOf" srcId="{551A2873-D5B3-4711-BFFF-B42C49852D80}" destId="{E8DAC945-ED47-4651-A9BF-C99CAA07FEAB}" srcOrd="9" destOrd="0" presId="urn:microsoft.com/office/officeart/2016/7/layout/RepeatingBendingProcessNew"/>
    <dgm:cxn modelId="{85958BC9-6F6C-4B57-BBC4-19D09B615781}" type="presParOf" srcId="{E8DAC945-ED47-4651-A9BF-C99CAA07FEAB}" destId="{20C86FF1-826A-4795-B48A-2CB90DAB9AE7}" srcOrd="0" destOrd="0" presId="urn:microsoft.com/office/officeart/2016/7/layout/RepeatingBendingProcessNew"/>
    <dgm:cxn modelId="{17AC1745-1A54-4832-B7A2-6BE846F8EC38}" type="presParOf" srcId="{551A2873-D5B3-4711-BFFF-B42C49852D80}" destId="{0385C0CB-ABA4-4904-8292-4DE50B3154CE}" srcOrd="10" destOrd="0" presId="urn:microsoft.com/office/officeart/2016/7/layout/RepeatingBendingProcessNew"/>
    <dgm:cxn modelId="{F339A7FA-AA41-472D-99FC-710BC8D78BB8}" type="presParOf" srcId="{551A2873-D5B3-4711-BFFF-B42C49852D80}" destId="{C893866E-B697-40D6-B275-8F0F4127619C}" srcOrd="11" destOrd="0" presId="urn:microsoft.com/office/officeart/2016/7/layout/RepeatingBendingProcessNew"/>
    <dgm:cxn modelId="{6AD89BCA-1F64-4D43-9867-92C32397C655}" type="presParOf" srcId="{C893866E-B697-40D6-B275-8F0F4127619C}" destId="{16A01E66-CCC1-4693-A0BC-FB9450E045F2}" srcOrd="0" destOrd="0" presId="urn:microsoft.com/office/officeart/2016/7/layout/RepeatingBendingProcessNew"/>
    <dgm:cxn modelId="{A463CC57-3B96-40A1-94A8-E7C1BD398418}" type="presParOf" srcId="{551A2873-D5B3-4711-BFFF-B42C49852D80}" destId="{034A66BF-B32C-4F8B-BAA5-5AFA790866DA}" srcOrd="12" destOrd="0" presId="urn:microsoft.com/office/officeart/2016/7/layout/RepeatingBendingProcessNew"/>
    <dgm:cxn modelId="{3C2AC188-5E16-4E5C-9CF2-35EA90045292}" type="presParOf" srcId="{551A2873-D5B3-4711-BFFF-B42C49852D80}" destId="{55CF6BBC-793B-4B71-9B57-4F8EFA5D74F8}" srcOrd="13" destOrd="0" presId="urn:microsoft.com/office/officeart/2016/7/layout/RepeatingBendingProcessNew"/>
    <dgm:cxn modelId="{099944FA-5851-4961-BD20-D29E0B9DD591}" type="presParOf" srcId="{55CF6BBC-793B-4B71-9B57-4F8EFA5D74F8}" destId="{3E6D7D6C-4493-480D-A030-8B3C8E18100A}" srcOrd="0" destOrd="0" presId="urn:microsoft.com/office/officeart/2016/7/layout/RepeatingBendingProcessNew"/>
    <dgm:cxn modelId="{D6B066F4-5EA6-4DB3-9306-7D6EAA5BD6D8}" type="presParOf" srcId="{551A2873-D5B3-4711-BFFF-B42C49852D80}" destId="{E0AC0DCE-D58C-48B0-9549-021F3284E902}"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88E5C8-C9D8-443F-A6E2-C615C814C068}" type="doc">
      <dgm:prSet loTypeId="urn:microsoft.com/office/officeart/2018/2/layout/IconCircleList" loCatId="icon" qsTypeId="urn:microsoft.com/office/officeart/2005/8/quickstyle/simple1" qsCatId="simple" csTypeId="urn:microsoft.com/office/officeart/2005/8/colors/accent0_3" csCatId="mainScheme" phldr="1"/>
      <dgm:spPr/>
      <dgm:t>
        <a:bodyPr/>
        <a:lstStyle/>
        <a:p>
          <a:endParaRPr lang="en-US"/>
        </a:p>
      </dgm:t>
    </dgm:pt>
    <dgm:pt modelId="{A5C0360B-A2D3-4AC5-B49E-C68A0C5DCFEB}">
      <dgm:prSet custT="1"/>
      <dgm:spPr/>
      <dgm:t>
        <a:bodyPr/>
        <a:lstStyle/>
        <a:p>
          <a:pPr>
            <a:lnSpc>
              <a:spcPct val="100000"/>
            </a:lnSpc>
          </a:pPr>
          <a:r>
            <a:rPr lang="en-US" sz="1800" dirty="0">
              <a:latin typeface="Arial" panose="020B0604020202020204" pitchFamily="34" charset="0"/>
              <a:cs typeface="Arial" panose="020B0604020202020204" pitchFamily="34" charset="0"/>
            </a:rPr>
            <a:t>Green Shack: Improve communication</a:t>
          </a:r>
        </a:p>
      </dgm:t>
    </dgm:pt>
    <dgm:pt modelId="{33731E12-4A60-4A8D-ABCC-6266ABE44913}" type="parTrans" cxnId="{77400260-E558-4665-AA25-6BAF8D7A8CBF}">
      <dgm:prSet/>
      <dgm:spPr/>
      <dgm:t>
        <a:bodyPr/>
        <a:lstStyle/>
        <a:p>
          <a:endParaRPr lang="en-US"/>
        </a:p>
      </dgm:t>
    </dgm:pt>
    <dgm:pt modelId="{A0AB007F-CD8C-4F15-A6C1-763AFB0F5BA8}" type="sibTrans" cxnId="{77400260-E558-4665-AA25-6BAF8D7A8CBF}">
      <dgm:prSet/>
      <dgm:spPr/>
      <dgm:t>
        <a:bodyPr/>
        <a:lstStyle/>
        <a:p>
          <a:pPr>
            <a:lnSpc>
              <a:spcPct val="100000"/>
            </a:lnSpc>
          </a:pPr>
          <a:endParaRPr lang="en-US"/>
        </a:p>
      </dgm:t>
    </dgm:pt>
    <dgm:pt modelId="{4C46F1E0-CF50-41B6-B05D-83CA0181CBA5}">
      <dgm:prSet custT="1"/>
      <dgm:spPr/>
      <dgm:t>
        <a:bodyPr/>
        <a:lstStyle/>
        <a:p>
          <a:pPr>
            <a:lnSpc>
              <a:spcPct val="100000"/>
            </a:lnSpc>
          </a:pPr>
          <a:r>
            <a:rPr lang="en-US" sz="1800" dirty="0">
              <a:latin typeface="Arial" panose="020B0604020202020204" pitchFamily="34" charset="0"/>
              <a:cs typeface="Arial" panose="020B0604020202020204" pitchFamily="34" charset="0"/>
            </a:rPr>
            <a:t>Promote</a:t>
          </a:r>
          <a:r>
            <a:rPr lang="en-US" sz="1800" baseline="0" dirty="0">
              <a:latin typeface="Arial" panose="020B0604020202020204" pitchFamily="34" charset="0"/>
              <a:cs typeface="Arial" panose="020B0604020202020204" pitchFamily="34" charset="0"/>
            </a:rPr>
            <a:t> the TWIST bar by visual display </a:t>
          </a:r>
          <a:endParaRPr lang="en-US" sz="1800" dirty="0">
            <a:latin typeface="Arial" panose="020B0604020202020204" pitchFamily="34" charset="0"/>
            <a:cs typeface="Arial" panose="020B0604020202020204" pitchFamily="34" charset="0"/>
          </a:endParaRPr>
        </a:p>
      </dgm:t>
    </dgm:pt>
    <dgm:pt modelId="{B5C12896-1894-4E2D-941D-607E761CAD7A}" type="parTrans" cxnId="{7DEF1914-6361-45AA-9EE1-B19B04EC4433}">
      <dgm:prSet/>
      <dgm:spPr/>
      <dgm:t>
        <a:bodyPr/>
        <a:lstStyle/>
        <a:p>
          <a:endParaRPr lang="en-US"/>
        </a:p>
      </dgm:t>
    </dgm:pt>
    <dgm:pt modelId="{6E451513-6E88-450D-A18E-C253F7A6A765}" type="sibTrans" cxnId="{7DEF1914-6361-45AA-9EE1-B19B04EC4433}">
      <dgm:prSet/>
      <dgm:spPr/>
      <dgm:t>
        <a:bodyPr/>
        <a:lstStyle/>
        <a:p>
          <a:pPr>
            <a:lnSpc>
              <a:spcPct val="100000"/>
            </a:lnSpc>
          </a:pPr>
          <a:endParaRPr lang="en-US"/>
        </a:p>
      </dgm:t>
    </dgm:pt>
    <dgm:pt modelId="{611AA919-85E8-4E1F-868B-3799BC7EA027}">
      <dgm:prSet custT="1"/>
      <dgm:spPr/>
      <dgm:t>
        <a:bodyPr/>
        <a:lstStyle/>
        <a:p>
          <a:pPr>
            <a:lnSpc>
              <a:spcPct val="100000"/>
            </a:lnSpc>
          </a:pPr>
          <a:r>
            <a:rPr lang="en-US" sz="1800" dirty="0">
              <a:latin typeface="Arial" panose="020B0604020202020204" pitchFamily="34" charset="0"/>
              <a:cs typeface="Arial" panose="020B0604020202020204" pitchFamily="34" charset="0"/>
            </a:rPr>
            <a:t>Spa tea members to be trained by the herbal academy prior to implementation</a:t>
          </a:r>
        </a:p>
        <a:p>
          <a:endParaRPr lang="en-US" sz="1600" dirty="0"/>
        </a:p>
      </dgm:t>
    </dgm:pt>
    <dgm:pt modelId="{AB31A067-E56F-4B54-9621-808F86B58757}" type="parTrans" cxnId="{AAAD0980-98B7-403F-BBA0-B9D748B3B6CD}">
      <dgm:prSet/>
      <dgm:spPr/>
      <dgm:t>
        <a:bodyPr/>
        <a:lstStyle/>
        <a:p>
          <a:endParaRPr lang="en-US"/>
        </a:p>
      </dgm:t>
    </dgm:pt>
    <dgm:pt modelId="{2D17F23D-AA50-4328-B96D-DD57E88C7685}" type="sibTrans" cxnId="{AAAD0980-98B7-403F-BBA0-B9D748B3B6CD}">
      <dgm:prSet/>
      <dgm:spPr/>
      <dgm:t>
        <a:bodyPr/>
        <a:lstStyle/>
        <a:p>
          <a:pPr>
            <a:lnSpc>
              <a:spcPct val="100000"/>
            </a:lnSpc>
          </a:pPr>
          <a:endParaRPr lang="en-US"/>
        </a:p>
      </dgm:t>
    </dgm:pt>
    <dgm:pt modelId="{81CF2F10-F568-406B-B5C5-FB5D68E2E281}">
      <dgm:prSet custT="1"/>
      <dgm:spPr/>
      <dgm:t>
        <a:bodyPr/>
        <a:lstStyle/>
        <a:p>
          <a:pPr>
            <a:lnSpc>
              <a:spcPct val="100000"/>
            </a:lnSpc>
          </a:pPr>
          <a:r>
            <a:rPr lang="en-US" sz="1800" dirty="0">
              <a:latin typeface="Arial" panose="020B0604020202020204" pitchFamily="34" charset="0"/>
              <a:cs typeface="Arial" panose="020B0604020202020204" pitchFamily="34" charset="0"/>
            </a:rPr>
            <a:t>To preserve the natural  healing culture before it disappears</a:t>
          </a:r>
        </a:p>
      </dgm:t>
    </dgm:pt>
    <dgm:pt modelId="{44C7DE49-B631-487A-A333-F6C1406CB90F}" type="parTrans" cxnId="{D280A1E4-BF1F-4487-A5E4-33E3810EE92F}">
      <dgm:prSet/>
      <dgm:spPr/>
      <dgm:t>
        <a:bodyPr/>
        <a:lstStyle/>
        <a:p>
          <a:endParaRPr lang="en-US"/>
        </a:p>
      </dgm:t>
    </dgm:pt>
    <dgm:pt modelId="{A3A407CB-14B6-454E-8D2B-6A87BD1135DE}" type="sibTrans" cxnId="{D280A1E4-BF1F-4487-A5E4-33E3810EE92F}">
      <dgm:prSet/>
      <dgm:spPr/>
      <dgm:t>
        <a:bodyPr/>
        <a:lstStyle/>
        <a:p>
          <a:pPr>
            <a:lnSpc>
              <a:spcPct val="100000"/>
            </a:lnSpc>
          </a:pPr>
          <a:endParaRPr lang="en-US"/>
        </a:p>
      </dgm:t>
    </dgm:pt>
    <dgm:pt modelId="{7C3CFD0F-C40F-4658-AC7A-4359E19AEE0A}">
      <dgm:prSet custT="1"/>
      <dgm:spPr/>
      <dgm:t>
        <a:bodyPr/>
        <a:lstStyle/>
        <a:p>
          <a:pPr>
            <a:lnSpc>
              <a:spcPct val="100000"/>
            </a:lnSpc>
          </a:pPr>
          <a:r>
            <a:rPr lang="en-US" sz="1800" dirty="0">
              <a:latin typeface="Arial" panose="020B0604020202020204" pitchFamily="34" charset="0"/>
              <a:cs typeface="Arial" panose="020B0604020202020204" pitchFamily="34" charset="0"/>
            </a:rPr>
            <a:t>Herbalism</a:t>
          </a:r>
          <a:r>
            <a:rPr lang="en-US" sz="1800" baseline="0" dirty="0">
              <a:latin typeface="Arial" panose="020B0604020202020204" pitchFamily="34" charset="0"/>
              <a:cs typeface="Arial" panose="020B0604020202020204" pitchFamily="34" charset="0"/>
            </a:rPr>
            <a:t> as a new job opportunity for TWWIST bar</a:t>
          </a:r>
          <a:endParaRPr lang="en-US" sz="1800" dirty="0">
            <a:latin typeface="Arial" panose="020B0604020202020204" pitchFamily="34" charset="0"/>
            <a:cs typeface="Arial" panose="020B0604020202020204" pitchFamily="34" charset="0"/>
          </a:endParaRPr>
        </a:p>
      </dgm:t>
    </dgm:pt>
    <dgm:pt modelId="{86D6864D-51AA-4035-A40E-BD398A71A464}" type="parTrans" cxnId="{AF06996E-484C-498C-907B-A439EF090EC7}">
      <dgm:prSet/>
      <dgm:spPr/>
      <dgm:t>
        <a:bodyPr/>
        <a:lstStyle/>
        <a:p>
          <a:endParaRPr lang="en-US"/>
        </a:p>
      </dgm:t>
    </dgm:pt>
    <dgm:pt modelId="{267F350B-664D-46A3-8881-B8468F22E8F8}" type="sibTrans" cxnId="{AF06996E-484C-498C-907B-A439EF090EC7}">
      <dgm:prSet/>
      <dgm:spPr/>
      <dgm:t>
        <a:bodyPr/>
        <a:lstStyle/>
        <a:p>
          <a:pPr>
            <a:lnSpc>
              <a:spcPct val="100000"/>
            </a:lnSpc>
          </a:pPr>
          <a:endParaRPr lang="en-US"/>
        </a:p>
      </dgm:t>
    </dgm:pt>
    <dgm:pt modelId="{428B16E4-A3AA-4621-B6C7-6D0C493E213E}">
      <dgm:prSet custT="1"/>
      <dgm:spPr/>
      <dgm:t>
        <a:bodyPr/>
        <a:lstStyle/>
        <a:p>
          <a:pPr>
            <a:lnSpc>
              <a:spcPct val="100000"/>
            </a:lnSpc>
          </a:pPr>
          <a:r>
            <a:rPr lang="en-US" sz="1800" dirty="0">
              <a:latin typeface="Arial" panose="020B0604020202020204" pitchFamily="34" charset="0"/>
              <a:cs typeface="Arial" panose="020B0604020202020204" pitchFamily="34" charset="0"/>
            </a:rPr>
            <a:t>To promote the TWIST bar -a menu at the spa-upgrade of spa service</a:t>
          </a:r>
        </a:p>
      </dgm:t>
    </dgm:pt>
    <dgm:pt modelId="{0CE5D6B0-AFDC-46B5-A12D-8D46A15F1870}" type="parTrans" cxnId="{2E75534A-E8F0-458D-8CED-944F8B120BF1}">
      <dgm:prSet/>
      <dgm:spPr/>
      <dgm:t>
        <a:bodyPr/>
        <a:lstStyle/>
        <a:p>
          <a:endParaRPr lang="en-US"/>
        </a:p>
      </dgm:t>
    </dgm:pt>
    <dgm:pt modelId="{927F9AB3-405C-4627-AC55-705E05622735}" type="sibTrans" cxnId="{2E75534A-E8F0-458D-8CED-944F8B120BF1}">
      <dgm:prSet/>
      <dgm:spPr/>
      <dgm:t>
        <a:bodyPr/>
        <a:lstStyle/>
        <a:p>
          <a:endParaRPr lang="en-US"/>
        </a:p>
      </dgm:t>
    </dgm:pt>
    <dgm:pt modelId="{7EF0DC02-72B2-4AD3-831E-5E9CE25CD53F}" type="pres">
      <dgm:prSet presAssocID="{A688E5C8-C9D8-443F-A6E2-C615C814C068}" presName="root" presStyleCnt="0">
        <dgm:presLayoutVars>
          <dgm:dir/>
          <dgm:resizeHandles val="exact"/>
        </dgm:presLayoutVars>
      </dgm:prSet>
      <dgm:spPr/>
      <dgm:t>
        <a:bodyPr/>
        <a:lstStyle/>
        <a:p>
          <a:endParaRPr lang="en-US"/>
        </a:p>
      </dgm:t>
    </dgm:pt>
    <dgm:pt modelId="{CF29EC0A-0C89-4565-B38F-DFC4BBFC851F}" type="pres">
      <dgm:prSet presAssocID="{A688E5C8-C9D8-443F-A6E2-C615C814C068}" presName="container" presStyleCnt="0">
        <dgm:presLayoutVars>
          <dgm:dir/>
          <dgm:resizeHandles val="exact"/>
        </dgm:presLayoutVars>
      </dgm:prSet>
      <dgm:spPr/>
    </dgm:pt>
    <dgm:pt modelId="{5003909B-3A5E-49A8-A7FA-8D7334A56315}" type="pres">
      <dgm:prSet presAssocID="{A5C0360B-A2D3-4AC5-B49E-C68A0C5DCFEB}" presName="compNode" presStyleCnt="0"/>
      <dgm:spPr/>
    </dgm:pt>
    <dgm:pt modelId="{EAB40311-C416-4D86-9762-9EBD438D1714}" type="pres">
      <dgm:prSet presAssocID="{A5C0360B-A2D3-4AC5-B49E-C68A0C5DCFEB}" presName="iconBgRect" presStyleLbl="bgShp" presStyleIdx="0" presStyleCnt="6"/>
      <dgm:spPr/>
    </dgm:pt>
    <dgm:pt modelId="{70501B2B-8849-431F-BFBE-43B7B4C3EEA0}" type="pres">
      <dgm:prSet presAssocID="{A5C0360B-A2D3-4AC5-B49E-C68A0C5DCFE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Flower"/>
        </a:ext>
      </dgm:extLst>
    </dgm:pt>
    <dgm:pt modelId="{7C4B355F-B798-4029-AF99-2223927EA9C0}" type="pres">
      <dgm:prSet presAssocID="{A5C0360B-A2D3-4AC5-B49E-C68A0C5DCFEB}" presName="spaceRect" presStyleCnt="0"/>
      <dgm:spPr/>
    </dgm:pt>
    <dgm:pt modelId="{3BB36A36-1053-4C31-AF1F-06D1A8D18143}" type="pres">
      <dgm:prSet presAssocID="{A5C0360B-A2D3-4AC5-B49E-C68A0C5DCFEB}" presName="textRect" presStyleLbl="revTx" presStyleIdx="0" presStyleCnt="6">
        <dgm:presLayoutVars>
          <dgm:chMax val="1"/>
          <dgm:chPref val="1"/>
        </dgm:presLayoutVars>
      </dgm:prSet>
      <dgm:spPr/>
      <dgm:t>
        <a:bodyPr/>
        <a:lstStyle/>
        <a:p>
          <a:endParaRPr lang="en-US"/>
        </a:p>
      </dgm:t>
    </dgm:pt>
    <dgm:pt modelId="{67669723-14ED-480A-9BBA-7F220356C8B9}" type="pres">
      <dgm:prSet presAssocID="{A0AB007F-CD8C-4F15-A6C1-763AFB0F5BA8}" presName="sibTrans" presStyleLbl="sibTrans2D1" presStyleIdx="0" presStyleCnt="0"/>
      <dgm:spPr/>
      <dgm:t>
        <a:bodyPr/>
        <a:lstStyle/>
        <a:p>
          <a:endParaRPr lang="en-US"/>
        </a:p>
      </dgm:t>
    </dgm:pt>
    <dgm:pt modelId="{A9F19257-3D93-422C-9E5A-638B8E08AD8B}" type="pres">
      <dgm:prSet presAssocID="{4C46F1E0-CF50-41B6-B05D-83CA0181CBA5}" presName="compNode" presStyleCnt="0"/>
      <dgm:spPr/>
    </dgm:pt>
    <dgm:pt modelId="{B8844299-7E5B-4F29-B7CD-51045AFA1EC3}" type="pres">
      <dgm:prSet presAssocID="{4C46F1E0-CF50-41B6-B05D-83CA0181CBA5}" presName="iconBgRect" presStyleLbl="bgShp" presStyleIdx="1" presStyleCnt="6"/>
      <dgm:spPr/>
    </dgm:pt>
    <dgm:pt modelId="{9035088F-5631-451A-896D-0C197FB57485}" type="pres">
      <dgm:prSet presAssocID="{4C46F1E0-CF50-41B6-B05D-83CA0181CBA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Classroom"/>
        </a:ext>
      </dgm:extLst>
    </dgm:pt>
    <dgm:pt modelId="{5265E56A-0644-430B-8A06-4C222CF379DB}" type="pres">
      <dgm:prSet presAssocID="{4C46F1E0-CF50-41B6-B05D-83CA0181CBA5}" presName="spaceRect" presStyleCnt="0"/>
      <dgm:spPr/>
    </dgm:pt>
    <dgm:pt modelId="{DA1CF613-C46B-4B84-9C8A-A87FD53F6214}" type="pres">
      <dgm:prSet presAssocID="{4C46F1E0-CF50-41B6-B05D-83CA0181CBA5}" presName="textRect" presStyleLbl="revTx" presStyleIdx="1" presStyleCnt="6">
        <dgm:presLayoutVars>
          <dgm:chMax val="1"/>
          <dgm:chPref val="1"/>
        </dgm:presLayoutVars>
      </dgm:prSet>
      <dgm:spPr/>
      <dgm:t>
        <a:bodyPr/>
        <a:lstStyle/>
        <a:p>
          <a:endParaRPr lang="en-US"/>
        </a:p>
      </dgm:t>
    </dgm:pt>
    <dgm:pt modelId="{A1623772-E618-4E37-B59A-68979CFEC28A}" type="pres">
      <dgm:prSet presAssocID="{6E451513-6E88-450D-A18E-C253F7A6A765}" presName="sibTrans" presStyleLbl="sibTrans2D1" presStyleIdx="0" presStyleCnt="0"/>
      <dgm:spPr/>
      <dgm:t>
        <a:bodyPr/>
        <a:lstStyle/>
        <a:p>
          <a:endParaRPr lang="en-US"/>
        </a:p>
      </dgm:t>
    </dgm:pt>
    <dgm:pt modelId="{81D8AE9D-E544-497E-AD0B-A550E064778E}" type="pres">
      <dgm:prSet presAssocID="{611AA919-85E8-4E1F-868B-3799BC7EA027}" presName="compNode" presStyleCnt="0"/>
      <dgm:spPr/>
    </dgm:pt>
    <dgm:pt modelId="{5D87C3D9-4700-4443-9D35-6257DE0441C3}" type="pres">
      <dgm:prSet presAssocID="{611AA919-85E8-4E1F-868B-3799BC7EA027}" presName="iconBgRect" presStyleLbl="bgShp" presStyleIdx="2" presStyleCnt="6"/>
      <dgm:spPr/>
    </dgm:pt>
    <dgm:pt modelId="{65E9187E-3D39-4A3D-958F-0DA6B8E7795E}" type="pres">
      <dgm:prSet presAssocID="{611AA919-85E8-4E1F-868B-3799BC7EA02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Pine Decoration"/>
        </a:ext>
      </dgm:extLst>
    </dgm:pt>
    <dgm:pt modelId="{982AD82D-27BE-46EB-8961-C2A3428D2452}" type="pres">
      <dgm:prSet presAssocID="{611AA919-85E8-4E1F-868B-3799BC7EA027}" presName="spaceRect" presStyleCnt="0"/>
      <dgm:spPr/>
    </dgm:pt>
    <dgm:pt modelId="{41E74EBB-B6C8-4534-B47E-A146710429B3}" type="pres">
      <dgm:prSet presAssocID="{611AA919-85E8-4E1F-868B-3799BC7EA027}" presName="textRect" presStyleLbl="revTx" presStyleIdx="2" presStyleCnt="6" custLinFactX="-67068" custLinFactY="77956" custLinFactNeighborX="-100000" custLinFactNeighborY="100000">
        <dgm:presLayoutVars>
          <dgm:chMax val="1"/>
          <dgm:chPref val="1"/>
        </dgm:presLayoutVars>
      </dgm:prSet>
      <dgm:spPr/>
      <dgm:t>
        <a:bodyPr/>
        <a:lstStyle/>
        <a:p>
          <a:endParaRPr lang="en-US"/>
        </a:p>
      </dgm:t>
    </dgm:pt>
    <dgm:pt modelId="{14F3701F-F945-4F95-B38C-92E3E7CDDD6F}" type="pres">
      <dgm:prSet presAssocID="{2D17F23D-AA50-4328-B96D-DD57E88C7685}" presName="sibTrans" presStyleLbl="sibTrans2D1" presStyleIdx="0" presStyleCnt="0"/>
      <dgm:spPr/>
      <dgm:t>
        <a:bodyPr/>
        <a:lstStyle/>
        <a:p>
          <a:endParaRPr lang="en-US"/>
        </a:p>
      </dgm:t>
    </dgm:pt>
    <dgm:pt modelId="{44A766E9-D699-4399-BF63-B329422C6425}" type="pres">
      <dgm:prSet presAssocID="{81CF2F10-F568-406B-B5C5-FB5D68E2E281}" presName="compNode" presStyleCnt="0"/>
      <dgm:spPr/>
    </dgm:pt>
    <dgm:pt modelId="{CF3D220F-AF07-44C8-A842-331BC5AAA0C3}" type="pres">
      <dgm:prSet presAssocID="{81CF2F10-F568-406B-B5C5-FB5D68E2E281}" presName="iconBgRect" presStyleLbl="bgShp" presStyleIdx="3" presStyleCnt="6"/>
      <dgm:spPr/>
    </dgm:pt>
    <dgm:pt modelId="{750650E9-A75A-460C-B4B4-E3812432E6CF}" type="pres">
      <dgm:prSet presAssocID="{81CF2F10-F568-406B-B5C5-FB5D68E2E28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id="0" name="" descr="Fork and knife"/>
        </a:ext>
      </dgm:extLst>
    </dgm:pt>
    <dgm:pt modelId="{A3CADA95-2CAC-40B4-A698-588B3390E916}" type="pres">
      <dgm:prSet presAssocID="{81CF2F10-F568-406B-B5C5-FB5D68E2E281}" presName="spaceRect" presStyleCnt="0"/>
      <dgm:spPr/>
    </dgm:pt>
    <dgm:pt modelId="{4AC85338-1CF4-4E9E-9ADB-E7B31DA1C741}" type="pres">
      <dgm:prSet presAssocID="{81CF2F10-F568-406B-B5C5-FB5D68E2E281}" presName="textRect" presStyleLbl="revTx" presStyleIdx="3" presStyleCnt="6">
        <dgm:presLayoutVars>
          <dgm:chMax val="1"/>
          <dgm:chPref val="1"/>
        </dgm:presLayoutVars>
      </dgm:prSet>
      <dgm:spPr/>
      <dgm:t>
        <a:bodyPr/>
        <a:lstStyle/>
        <a:p>
          <a:endParaRPr lang="en-US"/>
        </a:p>
      </dgm:t>
    </dgm:pt>
    <dgm:pt modelId="{FC343E08-3654-4255-98B0-CE710C2C9FDD}" type="pres">
      <dgm:prSet presAssocID="{A3A407CB-14B6-454E-8D2B-6A87BD1135DE}" presName="sibTrans" presStyleLbl="sibTrans2D1" presStyleIdx="0" presStyleCnt="0"/>
      <dgm:spPr/>
      <dgm:t>
        <a:bodyPr/>
        <a:lstStyle/>
        <a:p>
          <a:endParaRPr lang="en-US"/>
        </a:p>
      </dgm:t>
    </dgm:pt>
    <dgm:pt modelId="{63101140-0362-4B8F-B933-FB01F4AA9C5A}" type="pres">
      <dgm:prSet presAssocID="{7C3CFD0F-C40F-4658-AC7A-4359E19AEE0A}" presName="compNode" presStyleCnt="0"/>
      <dgm:spPr/>
    </dgm:pt>
    <dgm:pt modelId="{497C2FC1-B21C-4E6F-8456-55578DA3D5C4}" type="pres">
      <dgm:prSet presAssocID="{7C3CFD0F-C40F-4658-AC7A-4359E19AEE0A}" presName="iconBgRect" presStyleLbl="bgShp" presStyleIdx="4" presStyleCnt="6"/>
      <dgm:spPr/>
    </dgm:pt>
    <dgm:pt modelId="{147671B1-8C6F-48EE-B976-19222C1BA5EA}" type="pres">
      <dgm:prSet presAssocID="{7C3CFD0F-C40F-4658-AC7A-4359E19AEE0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extLst>
        <a:ext uri="{E40237B7-FDA0-4F09-8148-C483321AD2D9}">
          <dgm14:cNvPr xmlns:dgm14="http://schemas.microsoft.com/office/drawing/2010/diagram" id="0" name="" descr="Bathtub"/>
        </a:ext>
      </dgm:extLst>
    </dgm:pt>
    <dgm:pt modelId="{FE45D2A8-158A-4370-8F7B-8BC1420199AC}" type="pres">
      <dgm:prSet presAssocID="{7C3CFD0F-C40F-4658-AC7A-4359E19AEE0A}" presName="spaceRect" presStyleCnt="0"/>
      <dgm:spPr/>
    </dgm:pt>
    <dgm:pt modelId="{AEE098BD-2BC5-4154-AECE-22DFC5635BE7}" type="pres">
      <dgm:prSet presAssocID="{7C3CFD0F-C40F-4658-AC7A-4359E19AEE0A}" presName="textRect" presStyleLbl="revTx" presStyleIdx="4" presStyleCnt="6" custLinFactX="74388" custLinFactNeighborX="100000" custLinFactNeighborY="-18530">
        <dgm:presLayoutVars>
          <dgm:chMax val="1"/>
          <dgm:chPref val="1"/>
        </dgm:presLayoutVars>
      </dgm:prSet>
      <dgm:spPr/>
      <dgm:t>
        <a:bodyPr/>
        <a:lstStyle/>
        <a:p>
          <a:endParaRPr lang="en-US"/>
        </a:p>
      </dgm:t>
    </dgm:pt>
    <dgm:pt modelId="{AEC4D94A-29D8-4636-825F-F08E8BAA1A05}" type="pres">
      <dgm:prSet presAssocID="{267F350B-664D-46A3-8881-B8468F22E8F8}" presName="sibTrans" presStyleLbl="sibTrans2D1" presStyleIdx="0" presStyleCnt="0"/>
      <dgm:spPr/>
      <dgm:t>
        <a:bodyPr/>
        <a:lstStyle/>
        <a:p>
          <a:endParaRPr lang="en-US"/>
        </a:p>
      </dgm:t>
    </dgm:pt>
    <dgm:pt modelId="{603B938B-FB6A-4EEC-AF89-795CCD27FE9A}" type="pres">
      <dgm:prSet presAssocID="{428B16E4-A3AA-4621-B6C7-6D0C493E213E}" presName="compNode" presStyleCnt="0"/>
      <dgm:spPr/>
    </dgm:pt>
    <dgm:pt modelId="{3DA2235E-10D1-432C-A84C-DE2A55423505}" type="pres">
      <dgm:prSet presAssocID="{428B16E4-A3AA-4621-B6C7-6D0C493E213E}" presName="iconBgRect" presStyleLbl="bgShp" presStyleIdx="5" presStyleCnt="6"/>
      <dgm:spPr/>
    </dgm:pt>
    <dgm:pt modelId="{FF57F562-CAD9-4FA3-887E-F47A1AC6CB29}" type="pres">
      <dgm:prSet presAssocID="{428B16E4-A3AA-4621-B6C7-6D0C493E213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xmlns="" r:embed="rId12"/>
              </a:ext>
            </a:extLst>
          </a:blip>
          <a:stretch>
            <a:fillRect/>
          </a:stretch>
        </a:blipFill>
      </dgm:spPr>
      <dgm:extLst>
        <a:ext uri="{E40237B7-FDA0-4F09-8148-C483321AD2D9}">
          <dgm14:cNvPr xmlns:dgm14="http://schemas.microsoft.com/office/drawing/2010/diagram" id="0" name="" descr="Table Setting"/>
        </a:ext>
      </dgm:extLst>
    </dgm:pt>
    <dgm:pt modelId="{F6D4562D-1D26-4D53-9A89-286F2DC79E93}" type="pres">
      <dgm:prSet presAssocID="{428B16E4-A3AA-4621-B6C7-6D0C493E213E}" presName="spaceRect" presStyleCnt="0"/>
      <dgm:spPr/>
    </dgm:pt>
    <dgm:pt modelId="{001E3639-8277-42A8-9723-F43CED6236F3}" type="pres">
      <dgm:prSet presAssocID="{428B16E4-A3AA-4621-B6C7-6D0C493E213E}" presName="textRect" presStyleLbl="revTx" presStyleIdx="5" presStyleCnt="6" custLinFactY="-90992" custLinFactNeighborX="-4970" custLinFactNeighborY="-100000">
        <dgm:presLayoutVars>
          <dgm:chMax val="1"/>
          <dgm:chPref val="1"/>
        </dgm:presLayoutVars>
      </dgm:prSet>
      <dgm:spPr/>
      <dgm:t>
        <a:bodyPr/>
        <a:lstStyle/>
        <a:p>
          <a:endParaRPr lang="en-US"/>
        </a:p>
      </dgm:t>
    </dgm:pt>
  </dgm:ptLst>
  <dgm:cxnLst>
    <dgm:cxn modelId="{7E335F1C-C649-43FD-A9AD-6A93DC85D598}" type="presOf" srcId="{7C3CFD0F-C40F-4658-AC7A-4359E19AEE0A}" destId="{AEE098BD-2BC5-4154-AECE-22DFC5635BE7}" srcOrd="0" destOrd="0" presId="urn:microsoft.com/office/officeart/2018/2/layout/IconCircleList"/>
    <dgm:cxn modelId="{D8D2B85E-20C6-4941-9762-B65CDCD7C790}" type="presOf" srcId="{A0AB007F-CD8C-4F15-A6C1-763AFB0F5BA8}" destId="{67669723-14ED-480A-9BBA-7F220356C8B9}" srcOrd="0" destOrd="0" presId="urn:microsoft.com/office/officeart/2018/2/layout/IconCircleList"/>
    <dgm:cxn modelId="{A5A47E93-772B-4371-A7A7-00D6D398AE6D}" type="presOf" srcId="{A688E5C8-C9D8-443F-A6E2-C615C814C068}" destId="{7EF0DC02-72B2-4AD3-831E-5E9CE25CD53F}" srcOrd="0" destOrd="0" presId="urn:microsoft.com/office/officeart/2018/2/layout/IconCircleList"/>
    <dgm:cxn modelId="{88BF6DD0-3859-4488-8798-58890D81BEC4}" type="presOf" srcId="{2D17F23D-AA50-4328-B96D-DD57E88C7685}" destId="{14F3701F-F945-4F95-B38C-92E3E7CDDD6F}" srcOrd="0" destOrd="0" presId="urn:microsoft.com/office/officeart/2018/2/layout/IconCircleList"/>
    <dgm:cxn modelId="{FAB6B763-0A48-4061-BDC6-C90FA9A9C56C}" type="presOf" srcId="{A3A407CB-14B6-454E-8D2B-6A87BD1135DE}" destId="{FC343E08-3654-4255-98B0-CE710C2C9FDD}" srcOrd="0" destOrd="0" presId="urn:microsoft.com/office/officeart/2018/2/layout/IconCircleList"/>
    <dgm:cxn modelId="{F9EC7E26-A971-4725-A75B-73DB78478AEF}" type="presOf" srcId="{611AA919-85E8-4E1F-868B-3799BC7EA027}" destId="{41E74EBB-B6C8-4534-B47E-A146710429B3}" srcOrd="0" destOrd="0" presId="urn:microsoft.com/office/officeart/2018/2/layout/IconCircleList"/>
    <dgm:cxn modelId="{1C776172-244B-49F3-B5B8-422BA33BC30F}" type="presOf" srcId="{428B16E4-A3AA-4621-B6C7-6D0C493E213E}" destId="{001E3639-8277-42A8-9723-F43CED6236F3}" srcOrd="0" destOrd="0" presId="urn:microsoft.com/office/officeart/2018/2/layout/IconCircleList"/>
    <dgm:cxn modelId="{F0385DB6-23B4-40EA-B7A7-6D98EE92B1BF}" type="presOf" srcId="{81CF2F10-F568-406B-B5C5-FB5D68E2E281}" destId="{4AC85338-1CF4-4E9E-9ADB-E7B31DA1C741}" srcOrd="0" destOrd="0" presId="urn:microsoft.com/office/officeart/2018/2/layout/IconCircleList"/>
    <dgm:cxn modelId="{AF06996E-484C-498C-907B-A439EF090EC7}" srcId="{A688E5C8-C9D8-443F-A6E2-C615C814C068}" destId="{7C3CFD0F-C40F-4658-AC7A-4359E19AEE0A}" srcOrd="4" destOrd="0" parTransId="{86D6864D-51AA-4035-A40E-BD398A71A464}" sibTransId="{267F350B-664D-46A3-8881-B8468F22E8F8}"/>
    <dgm:cxn modelId="{AAAD0980-98B7-403F-BBA0-B9D748B3B6CD}" srcId="{A688E5C8-C9D8-443F-A6E2-C615C814C068}" destId="{611AA919-85E8-4E1F-868B-3799BC7EA027}" srcOrd="2" destOrd="0" parTransId="{AB31A067-E56F-4B54-9621-808F86B58757}" sibTransId="{2D17F23D-AA50-4328-B96D-DD57E88C7685}"/>
    <dgm:cxn modelId="{77400260-E558-4665-AA25-6BAF8D7A8CBF}" srcId="{A688E5C8-C9D8-443F-A6E2-C615C814C068}" destId="{A5C0360B-A2D3-4AC5-B49E-C68A0C5DCFEB}" srcOrd="0" destOrd="0" parTransId="{33731E12-4A60-4A8D-ABCC-6266ABE44913}" sibTransId="{A0AB007F-CD8C-4F15-A6C1-763AFB0F5BA8}"/>
    <dgm:cxn modelId="{7DEF1914-6361-45AA-9EE1-B19B04EC4433}" srcId="{A688E5C8-C9D8-443F-A6E2-C615C814C068}" destId="{4C46F1E0-CF50-41B6-B05D-83CA0181CBA5}" srcOrd="1" destOrd="0" parTransId="{B5C12896-1894-4E2D-941D-607E761CAD7A}" sibTransId="{6E451513-6E88-450D-A18E-C253F7A6A765}"/>
    <dgm:cxn modelId="{D280A1E4-BF1F-4487-A5E4-33E3810EE92F}" srcId="{A688E5C8-C9D8-443F-A6E2-C615C814C068}" destId="{81CF2F10-F568-406B-B5C5-FB5D68E2E281}" srcOrd="3" destOrd="0" parTransId="{44C7DE49-B631-487A-A333-F6C1406CB90F}" sibTransId="{A3A407CB-14B6-454E-8D2B-6A87BD1135DE}"/>
    <dgm:cxn modelId="{BE369C3A-B2C8-447F-AD2B-50F938B0085F}" type="presOf" srcId="{A5C0360B-A2D3-4AC5-B49E-C68A0C5DCFEB}" destId="{3BB36A36-1053-4C31-AF1F-06D1A8D18143}" srcOrd="0" destOrd="0" presId="urn:microsoft.com/office/officeart/2018/2/layout/IconCircleList"/>
    <dgm:cxn modelId="{2E75534A-E8F0-458D-8CED-944F8B120BF1}" srcId="{A688E5C8-C9D8-443F-A6E2-C615C814C068}" destId="{428B16E4-A3AA-4621-B6C7-6D0C493E213E}" srcOrd="5" destOrd="0" parTransId="{0CE5D6B0-AFDC-46B5-A12D-8D46A15F1870}" sibTransId="{927F9AB3-405C-4627-AC55-705E05622735}"/>
    <dgm:cxn modelId="{DBFF6BA7-EB67-403C-B75F-1820DA51D3D4}" type="presOf" srcId="{6E451513-6E88-450D-A18E-C253F7A6A765}" destId="{A1623772-E618-4E37-B59A-68979CFEC28A}" srcOrd="0" destOrd="0" presId="urn:microsoft.com/office/officeart/2018/2/layout/IconCircleList"/>
    <dgm:cxn modelId="{C1030F46-2FB0-49CA-B350-62C78DEE9570}" type="presOf" srcId="{267F350B-664D-46A3-8881-B8468F22E8F8}" destId="{AEC4D94A-29D8-4636-825F-F08E8BAA1A05}" srcOrd="0" destOrd="0" presId="urn:microsoft.com/office/officeart/2018/2/layout/IconCircleList"/>
    <dgm:cxn modelId="{CE1D75B6-7F58-47F6-A253-024EA95CB585}" type="presOf" srcId="{4C46F1E0-CF50-41B6-B05D-83CA0181CBA5}" destId="{DA1CF613-C46B-4B84-9C8A-A87FD53F6214}" srcOrd="0" destOrd="0" presId="urn:microsoft.com/office/officeart/2018/2/layout/IconCircleList"/>
    <dgm:cxn modelId="{88F4F833-CED5-4AAC-BE85-CB0C9C107F75}" type="presParOf" srcId="{7EF0DC02-72B2-4AD3-831E-5E9CE25CD53F}" destId="{CF29EC0A-0C89-4565-B38F-DFC4BBFC851F}" srcOrd="0" destOrd="0" presId="urn:microsoft.com/office/officeart/2018/2/layout/IconCircleList"/>
    <dgm:cxn modelId="{A0CD145D-8402-4D9F-892D-37D10CDCCB93}" type="presParOf" srcId="{CF29EC0A-0C89-4565-B38F-DFC4BBFC851F}" destId="{5003909B-3A5E-49A8-A7FA-8D7334A56315}" srcOrd="0" destOrd="0" presId="urn:microsoft.com/office/officeart/2018/2/layout/IconCircleList"/>
    <dgm:cxn modelId="{37E0E38F-70B7-4D06-8204-3FC4FDBDC7D5}" type="presParOf" srcId="{5003909B-3A5E-49A8-A7FA-8D7334A56315}" destId="{EAB40311-C416-4D86-9762-9EBD438D1714}" srcOrd="0" destOrd="0" presId="urn:microsoft.com/office/officeart/2018/2/layout/IconCircleList"/>
    <dgm:cxn modelId="{0E514F8A-75E8-4C81-8858-DD5BD99323E7}" type="presParOf" srcId="{5003909B-3A5E-49A8-A7FA-8D7334A56315}" destId="{70501B2B-8849-431F-BFBE-43B7B4C3EEA0}" srcOrd="1" destOrd="0" presId="urn:microsoft.com/office/officeart/2018/2/layout/IconCircleList"/>
    <dgm:cxn modelId="{7EB6B274-8844-49C2-9895-5B0A01E0B351}" type="presParOf" srcId="{5003909B-3A5E-49A8-A7FA-8D7334A56315}" destId="{7C4B355F-B798-4029-AF99-2223927EA9C0}" srcOrd="2" destOrd="0" presId="urn:microsoft.com/office/officeart/2018/2/layout/IconCircleList"/>
    <dgm:cxn modelId="{D6AAC3FD-9BDF-4515-BCBE-EED4C0A5A688}" type="presParOf" srcId="{5003909B-3A5E-49A8-A7FA-8D7334A56315}" destId="{3BB36A36-1053-4C31-AF1F-06D1A8D18143}" srcOrd="3" destOrd="0" presId="urn:microsoft.com/office/officeart/2018/2/layout/IconCircleList"/>
    <dgm:cxn modelId="{6C73ECFB-FBDC-45CF-BC1F-CE018BE0780A}" type="presParOf" srcId="{CF29EC0A-0C89-4565-B38F-DFC4BBFC851F}" destId="{67669723-14ED-480A-9BBA-7F220356C8B9}" srcOrd="1" destOrd="0" presId="urn:microsoft.com/office/officeart/2018/2/layout/IconCircleList"/>
    <dgm:cxn modelId="{1C19EEAE-F5EF-488E-9A0A-3967F517C245}" type="presParOf" srcId="{CF29EC0A-0C89-4565-B38F-DFC4BBFC851F}" destId="{A9F19257-3D93-422C-9E5A-638B8E08AD8B}" srcOrd="2" destOrd="0" presId="urn:microsoft.com/office/officeart/2018/2/layout/IconCircleList"/>
    <dgm:cxn modelId="{F6AD2885-05A4-4732-A941-6A141D5B79CE}" type="presParOf" srcId="{A9F19257-3D93-422C-9E5A-638B8E08AD8B}" destId="{B8844299-7E5B-4F29-B7CD-51045AFA1EC3}" srcOrd="0" destOrd="0" presId="urn:microsoft.com/office/officeart/2018/2/layout/IconCircleList"/>
    <dgm:cxn modelId="{546C662B-872F-4008-A96A-689131A9DCF2}" type="presParOf" srcId="{A9F19257-3D93-422C-9E5A-638B8E08AD8B}" destId="{9035088F-5631-451A-896D-0C197FB57485}" srcOrd="1" destOrd="0" presId="urn:microsoft.com/office/officeart/2018/2/layout/IconCircleList"/>
    <dgm:cxn modelId="{7090406D-591E-4345-AF7C-745135372879}" type="presParOf" srcId="{A9F19257-3D93-422C-9E5A-638B8E08AD8B}" destId="{5265E56A-0644-430B-8A06-4C222CF379DB}" srcOrd="2" destOrd="0" presId="urn:microsoft.com/office/officeart/2018/2/layout/IconCircleList"/>
    <dgm:cxn modelId="{344B8D72-DBAC-4740-9A79-8961B62603CE}" type="presParOf" srcId="{A9F19257-3D93-422C-9E5A-638B8E08AD8B}" destId="{DA1CF613-C46B-4B84-9C8A-A87FD53F6214}" srcOrd="3" destOrd="0" presId="urn:microsoft.com/office/officeart/2018/2/layout/IconCircleList"/>
    <dgm:cxn modelId="{44DD86CF-F4A1-4A4D-8813-0CDA626A95FC}" type="presParOf" srcId="{CF29EC0A-0C89-4565-B38F-DFC4BBFC851F}" destId="{A1623772-E618-4E37-B59A-68979CFEC28A}" srcOrd="3" destOrd="0" presId="urn:microsoft.com/office/officeart/2018/2/layout/IconCircleList"/>
    <dgm:cxn modelId="{02697663-FAB7-4B8D-83FF-71B41D045B49}" type="presParOf" srcId="{CF29EC0A-0C89-4565-B38F-DFC4BBFC851F}" destId="{81D8AE9D-E544-497E-AD0B-A550E064778E}" srcOrd="4" destOrd="0" presId="urn:microsoft.com/office/officeart/2018/2/layout/IconCircleList"/>
    <dgm:cxn modelId="{96E17BE3-6A1E-4D6F-87E1-39929D4EA141}" type="presParOf" srcId="{81D8AE9D-E544-497E-AD0B-A550E064778E}" destId="{5D87C3D9-4700-4443-9D35-6257DE0441C3}" srcOrd="0" destOrd="0" presId="urn:microsoft.com/office/officeart/2018/2/layout/IconCircleList"/>
    <dgm:cxn modelId="{41DECF83-9DA5-4A6D-876F-7CE0BC247B36}" type="presParOf" srcId="{81D8AE9D-E544-497E-AD0B-A550E064778E}" destId="{65E9187E-3D39-4A3D-958F-0DA6B8E7795E}" srcOrd="1" destOrd="0" presId="urn:microsoft.com/office/officeart/2018/2/layout/IconCircleList"/>
    <dgm:cxn modelId="{F9D686C4-ECA1-4DBE-851F-574A87998E34}" type="presParOf" srcId="{81D8AE9D-E544-497E-AD0B-A550E064778E}" destId="{982AD82D-27BE-46EB-8961-C2A3428D2452}" srcOrd="2" destOrd="0" presId="urn:microsoft.com/office/officeart/2018/2/layout/IconCircleList"/>
    <dgm:cxn modelId="{DB80DC81-1E56-4D2C-BDA0-110193AEA887}" type="presParOf" srcId="{81D8AE9D-E544-497E-AD0B-A550E064778E}" destId="{41E74EBB-B6C8-4534-B47E-A146710429B3}" srcOrd="3" destOrd="0" presId="urn:microsoft.com/office/officeart/2018/2/layout/IconCircleList"/>
    <dgm:cxn modelId="{D22581E6-CE1F-4178-84D9-E14A2170CB16}" type="presParOf" srcId="{CF29EC0A-0C89-4565-B38F-DFC4BBFC851F}" destId="{14F3701F-F945-4F95-B38C-92E3E7CDDD6F}" srcOrd="5" destOrd="0" presId="urn:microsoft.com/office/officeart/2018/2/layout/IconCircleList"/>
    <dgm:cxn modelId="{0A4B8355-58D4-4B0E-AD78-10E8FDC21256}" type="presParOf" srcId="{CF29EC0A-0C89-4565-B38F-DFC4BBFC851F}" destId="{44A766E9-D699-4399-BF63-B329422C6425}" srcOrd="6" destOrd="0" presId="urn:microsoft.com/office/officeart/2018/2/layout/IconCircleList"/>
    <dgm:cxn modelId="{485B2386-0EA9-45D7-A539-3A548A113622}" type="presParOf" srcId="{44A766E9-D699-4399-BF63-B329422C6425}" destId="{CF3D220F-AF07-44C8-A842-331BC5AAA0C3}" srcOrd="0" destOrd="0" presId="urn:microsoft.com/office/officeart/2018/2/layout/IconCircleList"/>
    <dgm:cxn modelId="{EB2EA54F-8F17-46DC-9F16-073BB646C98A}" type="presParOf" srcId="{44A766E9-D699-4399-BF63-B329422C6425}" destId="{750650E9-A75A-460C-B4B4-E3812432E6CF}" srcOrd="1" destOrd="0" presId="urn:microsoft.com/office/officeart/2018/2/layout/IconCircleList"/>
    <dgm:cxn modelId="{89DF3750-5A26-474D-B2BE-51D26000543E}" type="presParOf" srcId="{44A766E9-D699-4399-BF63-B329422C6425}" destId="{A3CADA95-2CAC-40B4-A698-588B3390E916}" srcOrd="2" destOrd="0" presId="urn:microsoft.com/office/officeart/2018/2/layout/IconCircleList"/>
    <dgm:cxn modelId="{BA5033AB-7369-4BEB-81B7-B35AC7CE49DA}" type="presParOf" srcId="{44A766E9-D699-4399-BF63-B329422C6425}" destId="{4AC85338-1CF4-4E9E-9ADB-E7B31DA1C741}" srcOrd="3" destOrd="0" presId="urn:microsoft.com/office/officeart/2018/2/layout/IconCircleList"/>
    <dgm:cxn modelId="{9BB01033-0BB9-4575-B54A-FB61F7A60014}" type="presParOf" srcId="{CF29EC0A-0C89-4565-B38F-DFC4BBFC851F}" destId="{FC343E08-3654-4255-98B0-CE710C2C9FDD}" srcOrd="7" destOrd="0" presId="urn:microsoft.com/office/officeart/2018/2/layout/IconCircleList"/>
    <dgm:cxn modelId="{75DDC9B6-5854-4C99-A7C7-F126A85B78AD}" type="presParOf" srcId="{CF29EC0A-0C89-4565-B38F-DFC4BBFC851F}" destId="{63101140-0362-4B8F-B933-FB01F4AA9C5A}" srcOrd="8" destOrd="0" presId="urn:microsoft.com/office/officeart/2018/2/layout/IconCircleList"/>
    <dgm:cxn modelId="{631D5248-106B-461F-A540-7782BE451AEA}" type="presParOf" srcId="{63101140-0362-4B8F-B933-FB01F4AA9C5A}" destId="{497C2FC1-B21C-4E6F-8456-55578DA3D5C4}" srcOrd="0" destOrd="0" presId="urn:microsoft.com/office/officeart/2018/2/layout/IconCircleList"/>
    <dgm:cxn modelId="{502D1232-AC04-4D23-AE62-3F3F72DACFC7}" type="presParOf" srcId="{63101140-0362-4B8F-B933-FB01F4AA9C5A}" destId="{147671B1-8C6F-48EE-B976-19222C1BA5EA}" srcOrd="1" destOrd="0" presId="urn:microsoft.com/office/officeart/2018/2/layout/IconCircleList"/>
    <dgm:cxn modelId="{AA423578-05DB-4142-8EA8-889F058FE9AE}" type="presParOf" srcId="{63101140-0362-4B8F-B933-FB01F4AA9C5A}" destId="{FE45D2A8-158A-4370-8F7B-8BC1420199AC}" srcOrd="2" destOrd="0" presId="urn:microsoft.com/office/officeart/2018/2/layout/IconCircleList"/>
    <dgm:cxn modelId="{B08223F2-865B-4077-BFE0-9DEA7CD79217}" type="presParOf" srcId="{63101140-0362-4B8F-B933-FB01F4AA9C5A}" destId="{AEE098BD-2BC5-4154-AECE-22DFC5635BE7}" srcOrd="3" destOrd="0" presId="urn:microsoft.com/office/officeart/2018/2/layout/IconCircleList"/>
    <dgm:cxn modelId="{7B076C2D-EE8D-40B2-8882-3104AB09BC18}" type="presParOf" srcId="{CF29EC0A-0C89-4565-B38F-DFC4BBFC851F}" destId="{AEC4D94A-29D8-4636-825F-F08E8BAA1A05}" srcOrd="9" destOrd="0" presId="urn:microsoft.com/office/officeart/2018/2/layout/IconCircleList"/>
    <dgm:cxn modelId="{B2F6470D-D1FF-4D68-A48E-6976DCF57740}" type="presParOf" srcId="{CF29EC0A-0C89-4565-B38F-DFC4BBFC851F}" destId="{603B938B-FB6A-4EEC-AF89-795CCD27FE9A}" srcOrd="10" destOrd="0" presId="urn:microsoft.com/office/officeart/2018/2/layout/IconCircleList"/>
    <dgm:cxn modelId="{A3BD4BBD-16F1-468A-B7A5-256D8BCF02E6}" type="presParOf" srcId="{603B938B-FB6A-4EEC-AF89-795CCD27FE9A}" destId="{3DA2235E-10D1-432C-A84C-DE2A55423505}" srcOrd="0" destOrd="0" presId="urn:microsoft.com/office/officeart/2018/2/layout/IconCircleList"/>
    <dgm:cxn modelId="{72569558-4CA3-416D-A5C9-B21003A78799}" type="presParOf" srcId="{603B938B-FB6A-4EEC-AF89-795CCD27FE9A}" destId="{FF57F562-CAD9-4FA3-887E-F47A1AC6CB29}" srcOrd="1" destOrd="0" presId="urn:microsoft.com/office/officeart/2018/2/layout/IconCircleList"/>
    <dgm:cxn modelId="{5298E6C8-9612-4CEA-9564-11300234CBFE}" type="presParOf" srcId="{603B938B-FB6A-4EEC-AF89-795CCD27FE9A}" destId="{F6D4562D-1D26-4D53-9A89-286F2DC79E93}" srcOrd="2" destOrd="0" presId="urn:microsoft.com/office/officeart/2018/2/layout/IconCircleList"/>
    <dgm:cxn modelId="{BCB99009-1769-4029-8EC4-673FD31BEE47}" type="presParOf" srcId="{603B938B-FB6A-4EEC-AF89-795CCD27FE9A}" destId="{001E3639-8277-42A8-9723-F43CED6236F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551C82-94C3-4959-84F6-93CAE003428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161B1D2-4A81-4DE7-9B08-6AAB268C006A}">
      <dgm:prSet/>
      <dgm:spPr/>
      <dgm:t>
        <a:bodyPr/>
        <a:lstStyle/>
        <a:p>
          <a:pPr>
            <a:lnSpc>
              <a:spcPct val="100000"/>
            </a:lnSpc>
            <a:defRPr cap="all"/>
          </a:pPr>
          <a:r>
            <a:rPr lang="en-US"/>
            <a:t>Personal contribution</a:t>
          </a:r>
        </a:p>
      </dgm:t>
    </dgm:pt>
    <dgm:pt modelId="{1AC498FB-33D8-4A38-B095-716E5C273481}" type="parTrans" cxnId="{AE8E18F9-B4F5-4F54-A4B1-D12CF0D56535}">
      <dgm:prSet/>
      <dgm:spPr/>
      <dgm:t>
        <a:bodyPr/>
        <a:lstStyle/>
        <a:p>
          <a:endParaRPr lang="en-US"/>
        </a:p>
      </dgm:t>
    </dgm:pt>
    <dgm:pt modelId="{2C1AFB16-290A-4172-B49A-1AF24DDB92C8}" type="sibTrans" cxnId="{AE8E18F9-B4F5-4F54-A4B1-D12CF0D56535}">
      <dgm:prSet/>
      <dgm:spPr/>
      <dgm:t>
        <a:bodyPr/>
        <a:lstStyle/>
        <a:p>
          <a:endParaRPr lang="en-US"/>
        </a:p>
      </dgm:t>
    </dgm:pt>
    <dgm:pt modelId="{C7700B77-742C-4B6E-97C2-0D3A39524CE0}">
      <dgm:prSet/>
      <dgm:spPr/>
      <dgm:t>
        <a:bodyPr/>
        <a:lstStyle/>
        <a:p>
          <a:pPr>
            <a:lnSpc>
              <a:spcPct val="100000"/>
            </a:lnSpc>
            <a:defRPr cap="all"/>
          </a:pPr>
          <a:r>
            <a:rPr lang="en-US"/>
            <a:t>Personal learning outcomes</a:t>
          </a:r>
        </a:p>
      </dgm:t>
    </dgm:pt>
    <dgm:pt modelId="{3B21CF6B-C7E8-4E56-BA6C-E486076FB1B6}" type="parTrans" cxnId="{B4A7280E-8388-4743-BBE7-DB2A43AA2DFA}">
      <dgm:prSet/>
      <dgm:spPr/>
      <dgm:t>
        <a:bodyPr/>
        <a:lstStyle/>
        <a:p>
          <a:endParaRPr lang="en-US"/>
        </a:p>
      </dgm:t>
    </dgm:pt>
    <dgm:pt modelId="{CFFD969F-231C-4460-B142-FDB4FEF52230}" type="sibTrans" cxnId="{B4A7280E-8388-4743-BBE7-DB2A43AA2DFA}">
      <dgm:prSet/>
      <dgm:spPr/>
      <dgm:t>
        <a:bodyPr/>
        <a:lstStyle/>
        <a:p>
          <a:endParaRPr lang="en-US"/>
        </a:p>
      </dgm:t>
    </dgm:pt>
    <dgm:pt modelId="{42F469A3-7D69-40F4-8C30-899A6D2F5BD2}">
      <dgm:prSet/>
      <dgm:spPr/>
      <dgm:t>
        <a:bodyPr/>
        <a:lstStyle/>
        <a:p>
          <a:pPr>
            <a:lnSpc>
              <a:spcPct val="100000"/>
            </a:lnSpc>
            <a:defRPr cap="all"/>
          </a:pPr>
          <a:r>
            <a:rPr lang="en-US"/>
            <a:t>Professional learning outcomes</a:t>
          </a:r>
        </a:p>
      </dgm:t>
    </dgm:pt>
    <dgm:pt modelId="{6C02D68C-EF61-4642-989C-441B8EF5B305}" type="parTrans" cxnId="{96E88C34-FA37-4588-9911-42CF8E445994}">
      <dgm:prSet/>
      <dgm:spPr/>
      <dgm:t>
        <a:bodyPr/>
        <a:lstStyle/>
        <a:p>
          <a:endParaRPr lang="en-US"/>
        </a:p>
      </dgm:t>
    </dgm:pt>
    <dgm:pt modelId="{44FBBE7F-B2EE-4954-8F77-0D05E6F62223}" type="sibTrans" cxnId="{96E88C34-FA37-4588-9911-42CF8E445994}">
      <dgm:prSet/>
      <dgm:spPr/>
      <dgm:t>
        <a:bodyPr/>
        <a:lstStyle/>
        <a:p>
          <a:endParaRPr lang="en-US"/>
        </a:p>
      </dgm:t>
    </dgm:pt>
    <dgm:pt modelId="{F0030AA9-61F1-4F69-B347-51DA44CFD70A}" type="pres">
      <dgm:prSet presAssocID="{9D551C82-94C3-4959-84F6-93CAE003428E}" presName="root" presStyleCnt="0">
        <dgm:presLayoutVars>
          <dgm:dir/>
          <dgm:resizeHandles val="exact"/>
        </dgm:presLayoutVars>
      </dgm:prSet>
      <dgm:spPr/>
      <dgm:t>
        <a:bodyPr/>
        <a:lstStyle/>
        <a:p>
          <a:endParaRPr lang="en-US"/>
        </a:p>
      </dgm:t>
    </dgm:pt>
    <dgm:pt modelId="{F722BD97-5400-41F8-8CAA-11460AA1692E}" type="pres">
      <dgm:prSet presAssocID="{1161B1D2-4A81-4DE7-9B08-6AAB268C006A}" presName="compNode" presStyleCnt="0"/>
      <dgm:spPr/>
    </dgm:pt>
    <dgm:pt modelId="{96CDCB78-79DB-45F2-BDC5-0DE2A2B67561}" type="pres">
      <dgm:prSet presAssocID="{1161B1D2-4A81-4DE7-9B08-6AAB268C006A}" presName="iconBgRect" presStyleLbl="bgShp" presStyleIdx="0" presStyleCnt="3"/>
      <dgm:spPr>
        <a:prstGeom prst="round2DiagRect">
          <a:avLst>
            <a:gd name="adj1" fmla="val 29727"/>
            <a:gd name="adj2" fmla="val 0"/>
          </a:avLst>
        </a:prstGeom>
      </dgm:spPr>
    </dgm:pt>
    <dgm:pt modelId="{C30D5A9B-7CCF-4517-84CF-5ACA659C3DF5}" type="pres">
      <dgm:prSet presAssocID="{1161B1D2-4A81-4DE7-9B08-6AAB268C00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id="0" name="" descr="Head with Gears"/>
        </a:ext>
      </dgm:extLst>
    </dgm:pt>
    <dgm:pt modelId="{01F34616-0941-4FB4-B72D-E91C0974E0F1}" type="pres">
      <dgm:prSet presAssocID="{1161B1D2-4A81-4DE7-9B08-6AAB268C006A}" presName="spaceRect" presStyleCnt="0"/>
      <dgm:spPr/>
    </dgm:pt>
    <dgm:pt modelId="{0588674B-00D2-4E69-8C6F-24A14580E060}" type="pres">
      <dgm:prSet presAssocID="{1161B1D2-4A81-4DE7-9B08-6AAB268C006A}" presName="textRect" presStyleLbl="revTx" presStyleIdx="0" presStyleCnt="3">
        <dgm:presLayoutVars>
          <dgm:chMax val="1"/>
          <dgm:chPref val="1"/>
        </dgm:presLayoutVars>
      </dgm:prSet>
      <dgm:spPr/>
      <dgm:t>
        <a:bodyPr/>
        <a:lstStyle/>
        <a:p>
          <a:endParaRPr lang="en-US"/>
        </a:p>
      </dgm:t>
    </dgm:pt>
    <dgm:pt modelId="{3CB76B89-BEE8-48D3-90EA-079E6681E694}" type="pres">
      <dgm:prSet presAssocID="{2C1AFB16-290A-4172-B49A-1AF24DDB92C8}" presName="sibTrans" presStyleCnt="0"/>
      <dgm:spPr/>
    </dgm:pt>
    <dgm:pt modelId="{EC833088-7A26-44D1-8C60-9FF50C735774}" type="pres">
      <dgm:prSet presAssocID="{C7700B77-742C-4B6E-97C2-0D3A39524CE0}" presName="compNode" presStyleCnt="0"/>
      <dgm:spPr/>
    </dgm:pt>
    <dgm:pt modelId="{0CEBEFE5-410B-47B9-A04C-BD5FF210105B}" type="pres">
      <dgm:prSet presAssocID="{C7700B77-742C-4B6E-97C2-0D3A39524CE0}" presName="iconBgRect" presStyleLbl="bgShp" presStyleIdx="1" presStyleCnt="3"/>
      <dgm:spPr>
        <a:prstGeom prst="round2DiagRect">
          <a:avLst>
            <a:gd name="adj1" fmla="val 29727"/>
            <a:gd name="adj2" fmla="val 0"/>
          </a:avLst>
        </a:prstGeom>
      </dgm:spPr>
    </dgm:pt>
    <dgm:pt modelId="{61584E6D-52B8-4369-B1BB-56FE6436C640}" type="pres">
      <dgm:prSet presAssocID="{C7700B77-742C-4B6E-97C2-0D3A39524C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id="0" name="" descr="Books"/>
        </a:ext>
      </dgm:extLst>
    </dgm:pt>
    <dgm:pt modelId="{E4D1A1D2-7DF0-4979-9B33-E4817D8CC308}" type="pres">
      <dgm:prSet presAssocID="{C7700B77-742C-4B6E-97C2-0D3A39524CE0}" presName="spaceRect" presStyleCnt="0"/>
      <dgm:spPr/>
    </dgm:pt>
    <dgm:pt modelId="{3945A130-0CB7-4D8C-B5C4-E00DE1222612}" type="pres">
      <dgm:prSet presAssocID="{C7700B77-742C-4B6E-97C2-0D3A39524CE0}" presName="textRect" presStyleLbl="revTx" presStyleIdx="1" presStyleCnt="3">
        <dgm:presLayoutVars>
          <dgm:chMax val="1"/>
          <dgm:chPref val="1"/>
        </dgm:presLayoutVars>
      </dgm:prSet>
      <dgm:spPr/>
      <dgm:t>
        <a:bodyPr/>
        <a:lstStyle/>
        <a:p>
          <a:endParaRPr lang="en-US"/>
        </a:p>
      </dgm:t>
    </dgm:pt>
    <dgm:pt modelId="{68BF745B-48FB-4F52-9345-E7BE923EC38C}" type="pres">
      <dgm:prSet presAssocID="{CFFD969F-231C-4460-B142-FDB4FEF52230}" presName="sibTrans" presStyleCnt="0"/>
      <dgm:spPr/>
    </dgm:pt>
    <dgm:pt modelId="{6B883D98-5E5F-474A-9FB9-0D192BFD749F}" type="pres">
      <dgm:prSet presAssocID="{42F469A3-7D69-40F4-8C30-899A6D2F5BD2}" presName="compNode" presStyleCnt="0"/>
      <dgm:spPr/>
    </dgm:pt>
    <dgm:pt modelId="{7C9460D5-9500-4853-BB1F-6B02CEE60AC5}" type="pres">
      <dgm:prSet presAssocID="{42F469A3-7D69-40F4-8C30-899A6D2F5BD2}" presName="iconBgRect" presStyleLbl="bgShp" presStyleIdx="2" presStyleCnt="3"/>
      <dgm:spPr>
        <a:prstGeom prst="round2DiagRect">
          <a:avLst>
            <a:gd name="adj1" fmla="val 29727"/>
            <a:gd name="adj2" fmla="val 0"/>
          </a:avLst>
        </a:prstGeom>
      </dgm:spPr>
    </dgm:pt>
    <dgm:pt modelId="{E0728D67-3DBE-4CF2-BE8D-0E731F826C6B}" type="pres">
      <dgm:prSet presAssocID="{42F469A3-7D69-40F4-8C30-899A6D2F5B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id="0" name="" descr="Teacher"/>
        </a:ext>
      </dgm:extLst>
    </dgm:pt>
    <dgm:pt modelId="{0C633ACC-0383-4B91-8A54-E84143A48E81}" type="pres">
      <dgm:prSet presAssocID="{42F469A3-7D69-40F4-8C30-899A6D2F5BD2}" presName="spaceRect" presStyleCnt="0"/>
      <dgm:spPr/>
    </dgm:pt>
    <dgm:pt modelId="{93FD3A1A-1B15-4DE3-BB69-34252110A90E}" type="pres">
      <dgm:prSet presAssocID="{42F469A3-7D69-40F4-8C30-899A6D2F5BD2}" presName="textRect" presStyleLbl="revTx" presStyleIdx="2" presStyleCnt="3">
        <dgm:presLayoutVars>
          <dgm:chMax val="1"/>
          <dgm:chPref val="1"/>
        </dgm:presLayoutVars>
      </dgm:prSet>
      <dgm:spPr/>
      <dgm:t>
        <a:bodyPr/>
        <a:lstStyle/>
        <a:p>
          <a:endParaRPr lang="en-US"/>
        </a:p>
      </dgm:t>
    </dgm:pt>
  </dgm:ptLst>
  <dgm:cxnLst>
    <dgm:cxn modelId="{F989FF4B-8027-4B03-BE88-42870E6F1F73}" type="presOf" srcId="{9D551C82-94C3-4959-84F6-93CAE003428E}" destId="{F0030AA9-61F1-4F69-B347-51DA44CFD70A}" srcOrd="0" destOrd="0" presId="urn:microsoft.com/office/officeart/2018/5/layout/IconLeafLabelList"/>
    <dgm:cxn modelId="{96E88C34-FA37-4588-9911-42CF8E445994}" srcId="{9D551C82-94C3-4959-84F6-93CAE003428E}" destId="{42F469A3-7D69-40F4-8C30-899A6D2F5BD2}" srcOrd="2" destOrd="0" parTransId="{6C02D68C-EF61-4642-989C-441B8EF5B305}" sibTransId="{44FBBE7F-B2EE-4954-8F77-0D05E6F62223}"/>
    <dgm:cxn modelId="{B4A7280E-8388-4743-BBE7-DB2A43AA2DFA}" srcId="{9D551C82-94C3-4959-84F6-93CAE003428E}" destId="{C7700B77-742C-4B6E-97C2-0D3A39524CE0}" srcOrd="1" destOrd="0" parTransId="{3B21CF6B-C7E8-4E56-BA6C-E486076FB1B6}" sibTransId="{CFFD969F-231C-4460-B142-FDB4FEF52230}"/>
    <dgm:cxn modelId="{AE8E18F9-B4F5-4F54-A4B1-D12CF0D56535}" srcId="{9D551C82-94C3-4959-84F6-93CAE003428E}" destId="{1161B1D2-4A81-4DE7-9B08-6AAB268C006A}" srcOrd="0" destOrd="0" parTransId="{1AC498FB-33D8-4A38-B095-716E5C273481}" sibTransId="{2C1AFB16-290A-4172-B49A-1AF24DDB92C8}"/>
    <dgm:cxn modelId="{230E6191-B631-4936-8D8B-4CF3169CD451}" type="presOf" srcId="{1161B1D2-4A81-4DE7-9B08-6AAB268C006A}" destId="{0588674B-00D2-4E69-8C6F-24A14580E060}" srcOrd="0" destOrd="0" presId="urn:microsoft.com/office/officeart/2018/5/layout/IconLeafLabelList"/>
    <dgm:cxn modelId="{72F787BB-8F8B-4807-9313-4D8FF7DEEFE1}" type="presOf" srcId="{42F469A3-7D69-40F4-8C30-899A6D2F5BD2}" destId="{93FD3A1A-1B15-4DE3-BB69-34252110A90E}" srcOrd="0" destOrd="0" presId="urn:microsoft.com/office/officeart/2018/5/layout/IconLeafLabelList"/>
    <dgm:cxn modelId="{16055A1F-840E-4E13-9115-59589281D14A}" type="presOf" srcId="{C7700B77-742C-4B6E-97C2-0D3A39524CE0}" destId="{3945A130-0CB7-4D8C-B5C4-E00DE1222612}" srcOrd="0" destOrd="0" presId="urn:microsoft.com/office/officeart/2018/5/layout/IconLeafLabelList"/>
    <dgm:cxn modelId="{076D1D12-4EE8-4A0A-8E0E-C1CB564FD2CE}" type="presParOf" srcId="{F0030AA9-61F1-4F69-B347-51DA44CFD70A}" destId="{F722BD97-5400-41F8-8CAA-11460AA1692E}" srcOrd="0" destOrd="0" presId="urn:microsoft.com/office/officeart/2018/5/layout/IconLeafLabelList"/>
    <dgm:cxn modelId="{38710591-FCFF-4854-A50A-8AF56C18EDDB}" type="presParOf" srcId="{F722BD97-5400-41F8-8CAA-11460AA1692E}" destId="{96CDCB78-79DB-45F2-BDC5-0DE2A2B67561}" srcOrd="0" destOrd="0" presId="urn:microsoft.com/office/officeart/2018/5/layout/IconLeafLabelList"/>
    <dgm:cxn modelId="{9DCD9775-4914-4E0E-A4B2-5589A86F875B}" type="presParOf" srcId="{F722BD97-5400-41F8-8CAA-11460AA1692E}" destId="{C30D5A9B-7CCF-4517-84CF-5ACA659C3DF5}" srcOrd="1" destOrd="0" presId="urn:microsoft.com/office/officeart/2018/5/layout/IconLeafLabelList"/>
    <dgm:cxn modelId="{2CA6F0CC-A793-4A16-B387-99C174F5DCBB}" type="presParOf" srcId="{F722BD97-5400-41F8-8CAA-11460AA1692E}" destId="{01F34616-0941-4FB4-B72D-E91C0974E0F1}" srcOrd="2" destOrd="0" presId="urn:microsoft.com/office/officeart/2018/5/layout/IconLeafLabelList"/>
    <dgm:cxn modelId="{7364322F-7481-450C-9B32-3D9FAD508840}" type="presParOf" srcId="{F722BD97-5400-41F8-8CAA-11460AA1692E}" destId="{0588674B-00D2-4E69-8C6F-24A14580E060}" srcOrd="3" destOrd="0" presId="urn:microsoft.com/office/officeart/2018/5/layout/IconLeafLabelList"/>
    <dgm:cxn modelId="{FEFCD5F4-0CFB-41B0-B59E-1EA8BF7CFE7C}" type="presParOf" srcId="{F0030AA9-61F1-4F69-B347-51DA44CFD70A}" destId="{3CB76B89-BEE8-48D3-90EA-079E6681E694}" srcOrd="1" destOrd="0" presId="urn:microsoft.com/office/officeart/2018/5/layout/IconLeafLabelList"/>
    <dgm:cxn modelId="{19A885AD-D41B-49F7-A989-4F65AEAED349}" type="presParOf" srcId="{F0030AA9-61F1-4F69-B347-51DA44CFD70A}" destId="{EC833088-7A26-44D1-8C60-9FF50C735774}" srcOrd="2" destOrd="0" presId="urn:microsoft.com/office/officeart/2018/5/layout/IconLeafLabelList"/>
    <dgm:cxn modelId="{B7452D43-B880-481B-8BCB-5C47EB2CC4B3}" type="presParOf" srcId="{EC833088-7A26-44D1-8C60-9FF50C735774}" destId="{0CEBEFE5-410B-47B9-A04C-BD5FF210105B}" srcOrd="0" destOrd="0" presId="urn:microsoft.com/office/officeart/2018/5/layout/IconLeafLabelList"/>
    <dgm:cxn modelId="{41019466-490F-4EA3-B02F-62A28C341A10}" type="presParOf" srcId="{EC833088-7A26-44D1-8C60-9FF50C735774}" destId="{61584E6D-52B8-4369-B1BB-56FE6436C640}" srcOrd="1" destOrd="0" presId="urn:microsoft.com/office/officeart/2018/5/layout/IconLeafLabelList"/>
    <dgm:cxn modelId="{F2F8161E-D3B5-443B-9369-902F179A6020}" type="presParOf" srcId="{EC833088-7A26-44D1-8C60-9FF50C735774}" destId="{E4D1A1D2-7DF0-4979-9B33-E4817D8CC308}" srcOrd="2" destOrd="0" presId="urn:microsoft.com/office/officeart/2018/5/layout/IconLeafLabelList"/>
    <dgm:cxn modelId="{55122F6F-FFCD-4BE9-892E-EA2E9C2F4E61}" type="presParOf" srcId="{EC833088-7A26-44D1-8C60-9FF50C735774}" destId="{3945A130-0CB7-4D8C-B5C4-E00DE1222612}" srcOrd="3" destOrd="0" presId="urn:microsoft.com/office/officeart/2018/5/layout/IconLeafLabelList"/>
    <dgm:cxn modelId="{6EC0BFAA-C22F-4673-B582-31837444C54D}" type="presParOf" srcId="{F0030AA9-61F1-4F69-B347-51DA44CFD70A}" destId="{68BF745B-48FB-4F52-9345-E7BE923EC38C}" srcOrd="3" destOrd="0" presId="urn:microsoft.com/office/officeart/2018/5/layout/IconLeafLabelList"/>
    <dgm:cxn modelId="{1340F356-B964-4C37-8D1A-8D664D29A017}" type="presParOf" srcId="{F0030AA9-61F1-4F69-B347-51DA44CFD70A}" destId="{6B883D98-5E5F-474A-9FB9-0D192BFD749F}" srcOrd="4" destOrd="0" presId="urn:microsoft.com/office/officeart/2018/5/layout/IconLeafLabelList"/>
    <dgm:cxn modelId="{EFEE11A8-5964-4F2F-81D4-8BB2A70B27E5}" type="presParOf" srcId="{6B883D98-5E5F-474A-9FB9-0D192BFD749F}" destId="{7C9460D5-9500-4853-BB1F-6B02CEE60AC5}" srcOrd="0" destOrd="0" presId="urn:microsoft.com/office/officeart/2018/5/layout/IconLeafLabelList"/>
    <dgm:cxn modelId="{E15324E3-1056-43BA-9CB3-D6333B15A731}" type="presParOf" srcId="{6B883D98-5E5F-474A-9FB9-0D192BFD749F}" destId="{E0728D67-3DBE-4CF2-BE8D-0E731F826C6B}" srcOrd="1" destOrd="0" presId="urn:microsoft.com/office/officeart/2018/5/layout/IconLeafLabelList"/>
    <dgm:cxn modelId="{C8C1E95C-2854-4788-B977-AB1144EC0A9D}" type="presParOf" srcId="{6B883D98-5E5F-474A-9FB9-0D192BFD749F}" destId="{0C633ACC-0383-4B91-8A54-E84143A48E81}" srcOrd="2" destOrd="0" presId="urn:microsoft.com/office/officeart/2018/5/layout/IconLeafLabelList"/>
    <dgm:cxn modelId="{E9E9DF6F-A8D1-478B-BFB8-04A2DF4FA3B3}" type="presParOf" srcId="{6B883D98-5E5F-474A-9FB9-0D192BFD749F}" destId="{93FD3A1A-1B15-4DE3-BB69-34252110A90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BD5FA1-AA5D-42AD-8BD1-C5B65990EAA3}" type="doc">
      <dgm:prSet loTypeId="urn:microsoft.com/office/officeart/2016/7/layout/VerticalSolidActionList" loCatId="List" qsTypeId="urn:microsoft.com/office/officeart/2005/8/quickstyle/simple1" qsCatId="simple" csTypeId="urn:microsoft.com/office/officeart/2005/8/colors/colorful5" csCatId="colorful" phldr="1"/>
      <dgm:spPr/>
      <dgm:t>
        <a:bodyPr/>
        <a:lstStyle/>
        <a:p>
          <a:endParaRPr lang="en-US"/>
        </a:p>
      </dgm:t>
    </dgm:pt>
    <dgm:pt modelId="{2FFA5A7D-0498-429E-BD52-276088334C12}">
      <dgm:prSet/>
      <dgm:spPr/>
      <dgm:t>
        <a:bodyPr/>
        <a:lstStyle/>
        <a:p>
          <a:r>
            <a:rPr lang="en-US" dirty="0"/>
            <a:t>Personal contribution:</a:t>
          </a:r>
        </a:p>
      </dgm:t>
    </dgm:pt>
    <dgm:pt modelId="{FF431C2C-D261-4F6E-B118-956E736242BB}" type="parTrans" cxnId="{F530CD87-A8CF-46FF-AA9D-C1ACD32039AA}">
      <dgm:prSet/>
      <dgm:spPr/>
      <dgm:t>
        <a:bodyPr/>
        <a:lstStyle/>
        <a:p>
          <a:endParaRPr lang="en-US"/>
        </a:p>
      </dgm:t>
    </dgm:pt>
    <dgm:pt modelId="{70C452EC-E670-4E3D-8849-F4E2D41538BF}" type="sibTrans" cxnId="{F530CD87-A8CF-46FF-AA9D-C1ACD32039AA}">
      <dgm:prSet/>
      <dgm:spPr/>
      <dgm:t>
        <a:bodyPr/>
        <a:lstStyle/>
        <a:p>
          <a:endParaRPr lang="en-US"/>
        </a:p>
      </dgm:t>
    </dgm:pt>
    <dgm:pt modelId="{55EBF874-DA50-42C5-BBFA-53838E518267}">
      <dgm:prSet custT="1"/>
      <dgm:spPr/>
      <dgm:t>
        <a:bodyPr/>
        <a:lstStyle/>
        <a:p>
          <a:pPr>
            <a:buNone/>
          </a:pPr>
          <a:endParaRPr lang="en-US" sz="1400" dirty="0">
            <a:latin typeface="Arial" panose="020B0604020202020204" pitchFamily="34" charset="0"/>
            <a:cs typeface="Arial" panose="020B0604020202020204" pitchFamily="34" charset="0"/>
          </a:endParaRPr>
        </a:p>
      </dgm:t>
    </dgm:pt>
    <dgm:pt modelId="{76E5BD4E-BDB5-416E-816A-B794956F0199}" type="parTrans" cxnId="{B7ADEDED-7902-434C-8BA7-A111118D5A23}">
      <dgm:prSet/>
      <dgm:spPr/>
      <dgm:t>
        <a:bodyPr/>
        <a:lstStyle/>
        <a:p>
          <a:endParaRPr lang="en-US"/>
        </a:p>
      </dgm:t>
    </dgm:pt>
    <dgm:pt modelId="{392399E8-5CDD-4A2E-AE75-BED93A8B586D}" type="sibTrans" cxnId="{B7ADEDED-7902-434C-8BA7-A111118D5A23}">
      <dgm:prSet/>
      <dgm:spPr/>
      <dgm:t>
        <a:bodyPr/>
        <a:lstStyle/>
        <a:p>
          <a:endParaRPr lang="en-US"/>
        </a:p>
      </dgm:t>
    </dgm:pt>
    <dgm:pt modelId="{CD868751-EA32-4F68-ABC6-AD2C83DB713D}">
      <dgm:prSet/>
      <dgm:spPr/>
      <dgm:t>
        <a:bodyPr/>
        <a:lstStyle/>
        <a:p>
          <a:r>
            <a:rPr lang="en-US" dirty="0"/>
            <a:t>Personal learning outcomes:</a:t>
          </a:r>
        </a:p>
      </dgm:t>
    </dgm:pt>
    <dgm:pt modelId="{60EBE573-2646-47E2-BBBA-25EED2B02245}" type="parTrans" cxnId="{A9982F65-68FE-418D-86EE-431BD62486BA}">
      <dgm:prSet/>
      <dgm:spPr/>
      <dgm:t>
        <a:bodyPr/>
        <a:lstStyle/>
        <a:p>
          <a:endParaRPr lang="en-US"/>
        </a:p>
      </dgm:t>
    </dgm:pt>
    <dgm:pt modelId="{E75648CB-DE43-45FC-B717-BA7B552C3F97}" type="sibTrans" cxnId="{A9982F65-68FE-418D-86EE-431BD62486BA}">
      <dgm:prSet/>
      <dgm:spPr/>
      <dgm:t>
        <a:bodyPr/>
        <a:lstStyle/>
        <a:p>
          <a:endParaRPr lang="en-US"/>
        </a:p>
      </dgm:t>
    </dgm:pt>
    <dgm:pt modelId="{417E2F82-68CF-441D-AD82-2F3BC2F142FE}">
      <dgm:prSet custT="1"/>
      <dgm:spPr/>
      <dgm:t>
        <a:bodyPr/>
        <a:lstStyle/>
        <a:p>
          <a:endParaRPr lang="en-US" sz="1400" dirty="0">
            <a:latin typeface="Arial" panose="020B0604020202020204" pitchFamily="34" charset="0"/>
            <a:cs typeface="Arial" panose="020B0604020202020204" pitchFamily="34" charset="0"/>
          </a:endParaRPr>
        </a:p>
      </dgm:t>
    </dgm:pt>
    <dgm:pt modelId="{9BEF6D36-F362-4BD9-A656-B7872DF3011C}" type="parTrans" cxnId="{BEECE0F9-7C34-4805-ADE8-A97D89971259}">
      <dgm:prSet/>
      <dgm:spPr/>
      <dgm:t>
        <a:bodyPr/>
        <a:lstStyle/>
        <a:p>
          <a:endParaRPr lang="en-US"/>
        </a:p>
      </dgm:t>
    </dgm:pt>
    <dgm:pt modelId="{9ACA83D5-4F65-4F72-BDAD-DCB7C1463FBD}" type="sibTrans" cxnId="{BEECE0F9-7C34-4805-ADE8-A97D89971259}">
      <dgm:prSet/>
      <dgm:spPr/>
      <dgm:t>
        <a:bodyPr/>
        <a:lstStyle/>
        <a:p>
          <a:endParaRPr lang="en-US"/>
        </a:p>
      </dgm:t>
    </dgm:pt>
    <dgm:pt modelId="{1EC3B1C2-B4DC-4E4B-9831-049C1A17F887}">
      <dgm:prSet/>
      <dgm:spPr/>
      <dgm:t>
        <a:bodyPr/>
        <a:lstStyle/>
        <a:p>
          <a:r>
            <a:rPr lang="en-US" dirty="0"/>
            <a:t>Professional  Learning outcomes:</a:t>
          </a:r>
        </a:p>
      </dgm:t>
    </dgm:pt>
    <dgm:pt modelId="{F7E66ACD-3D3C-4D1F-BC70-73811D8663EA}" type="parTrans" cxnId="{60C495F2-6845-4C3D-B433-ACF72BB19F3F}">
      <dgm:prSet/>
      <dgm:spPr/>
      <dgm:t>
        <a:bodyPr/>
        <a:lstStyle/>
        <a:p>
          <a:endParaRPr lang="en-US"/>
        </a:p>
      </dgm:t>
    </dgm:pt>
    <dgm:pt modelId="{19B36646-FEF9-4F19-A81F-192364A30494}" type="sibTrans" cxnId="{60C495F2-6845-4C3D-B433-ACF72BB19F3F}">
      <dgm:prSet/>
      <dgm:spPr/>
      <dgm:t>
        <a:bodyPr/>
        <a:lstStyle/>
        <a:p>
          <a:endParaRPr lang="en-US"/>
        </a:p>
      </dgm:t>
    </dgm:pt>
    <dgm:pt modelId="{7924C99A-5607-448D-AC70-CC7F05AE450A}">
      <dgm:prSet custT="1"/>
      <dgm:spPr/>
      <dgm:t>
        <a:bodyPr/>
        <a:lstStyle/>
        <a:p>
          <a:pPr marL="0" lvl="0" defTabSz="533400">
            <a:lnSpc>
              <a:spcPct val="90000"/>
            </a:lnSpc>
            <a:spcBef>
              <a:spcPct val="0"/>
            </a:spcBef>
            <a:spcAft>
              <a:spcPct val="35000"/>
            </a:spcAft>
            <a:buFont typeface="Arial" panose="020B0604020202020204" pitchFamily="34" charset="0"/>
            <a:buNone/>
          </a:pPr>
          <a:r>
            <a:rPr lang="en-US" sz="1400" dirty="0">
              <a:latin typeface="Arial" panose="020B0604020202020204" pitchFamily="34" charset="0"/>
              <a:cs typeface="Arial" panose="020B0604020202020204" pitchFamily="34" charset="0"/>
            </a:rPr>
            <a:t>I have developed myself in the wellbeing aspect</a:t>
          </a:r>
          <a:endParaRPr lang="en-US" sz="1400" dirty="0"/>
        </a:p>
      </dgm:t>
    </dgm:pt>
    <dgm:pt modelId="{AD2CCCD1-1673-4A58-A75E-F35146B8A26B}" type="parTrans" cxnId="{F6BECCB6-5B3E-4D52-B625-40039CF6B1C1}">
      <dgm:prSet/>
      <dgm:spPr/>
      <dgm:t>
        <a:bodyPr/>
        <a:lstStyle/>
        <a:p>
          <a:endParaRPr lang="en-US"/>
        </a:p>
      </dgm:t>
    </dgm:pt>
    <dgm:pt modelId="{B5661B00-1576-49A3-95BC-D82B0B552212}" type="sibTrans" cxnId="{F6BECCB6-5B3E-4D52-B625-40039CF6B1C1}">
      <dgm:prSet/>
      <dgm:spPr/>
      <dgm:t>
        <a:bodyPr/>
        <a:lstStyle/>
        <a:p>
          <a:endParaRPr lang="en-US"/>
        </a:p>
      </dgm:t>
    </dgm:pt>
    <dgm:pt modelId="{83828E29-1537-4FE5-A3A0-6BF5B6245D0B}">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Conducting the focus group interview with 15 grand mothers</a:t>
          </a:r>
        </a:p>
      </dgm:t>
    </dgm:pt>
    <dgm:pt modelId="{962C552D-D681-483C-AC16-2286BFF293E6}" type="parTrans" cxnId="{CA8BF65F-B777-4385-8D4D-30BB34C153B4}">
      <dgm:prSet/>
      <dgm:spPr/>
      <dgm:t>
        <a:bodyPr/>
        <a:lstStyle/>
        <a:p>
          <a:endParaRPr lang="en-US"/>
        </a:p>
      </dgm:t>
    </dgm:pt>
    <dgm:pt modelId="{A2460D9C-A4DB-4FD7-B9C5-12D8AC501458}" type="sibTrans" cxnId="{CA8BF65F-B777-4385-8D4D-30BB34C153B4}">
      <dgm:prSet/>
      <dgm:spPr/>
      <dgm:t>
        <a:bodyPr/>
        <a:lstStyle/>
        <a:p>
          <a:endParaRPr lang="en-US"/>
        </a:p>
      </dgm:t>
    </dgm:pt>
    <dgm:pt modelId="{1F2BF148-78BC-45B1-941F-40BDDA9B033D}">
      <dgm:prSet custT="1"/>
      <dgm:spPr/>
      <dgm:t>
        <a:bodyPr/>
        <a:lstStyle/>
        <a:p>
          <a:pPr>
            <a:buNone/>
          </a:pPr>
          <a:r>
            <a:rPr lang="en-US" sz="1400" dirty="0">
              <a:latin typeface="Arial" panose="020B0604020202020204" pitchFamily="34" charset="0"/>
              <a:cs typeface="Arial" panose="020B0604020202020204" pitchFamily="34" charset="0"/>
            </a:rPr>
            <a:t>I have designed and conducted the guest survey along with the team</a:t>
          </a:r>
        </a:p>
        <a:p>
          <a:pPr>
            <a:buNone/>
          </a:pPr>
          <a:r>
            <a:rPr lang="en-US" sz="1400" dirty="0">
              <a:latin typeface="Arial" panose="020B0604020202020204" pitchFamily="34" charset="0"/>
              <a:cs typeface="Arial" panose="020B0604020202020204" pitchFamily="34" charset="0"/>
            </a:rPr>
            <a:t>I have been part of the one to one interview with Dr Gurib Fakim</a:t>
          </a:r>
        </a:p>
        <a:p>
          <a:pPr>
            <a:buNone/>
          </a:pPr>
          <a:r>
            <a:rPr lang="en-US" sz="1400" dirty="0">
              <a:latin typeface="Arial" panose="020B0604020202020204" pitchFamily="34" charset="0"/>
              <a:cs typeface="Arial" panose="020B0604020202020204" pitchFamily="34" charset="0"/>
            </a:rPr>
            <a:t>I have been part of the focus group interview with water and tea suppliers</a:t>
          </a:r>
        </a:p>
      </dgm:t>
    </dgm:pt>
    <dgm:pt modelId="{09799D3E-742B-4A07-BDBE-DDC03726E592}" type="parTrans" cxnId="{59C8A3DD-4F98-4BEE-B833-2AA0E54BF57B}">
      <dgm:prSet/>
      <dgm:spPr/>
      <dgm:t>
        <a:bodyPr/>
        <a:lstStyle/>
        <a:p>
          <a:endParaRPr lang="en-US"/>
        </a:p>
      </dgm:t>
    </dgm:pt>
    <dgm:pt modelId="{12AC2E05-B2A7-47AA-B8FC-257FA9F4927A}" type="sibTrans" cxnId="{59C8A3DD-4F98-4BEE-B833-2AA0E54BF57B}">
      <dgm:prSet/>
      <dgm:spPr/>
      <dgm:t>
        <a:bodyPr/>
        <a:lstStyle/>
        <a:p>
          <a:endParaRPr lang="en-US"/>
        </a:p>
      </dgm:t>
    </dgm:pt>
    <dgm:pt modelId="{CAA56959-C6A3-4F4C-9BF1-C8A0876AC67E}">
      <dgm:prSet custT="1"/>
      <dgm:spPr/>
      <dgm:t>
        <a:bodyPr/>
        <a:lstStyle/>
        <a:p>
          <a:pPr marL="0" lvl="0" defTabSz="622300">
            <a:lnSpc>
              <a:spcPct val="90000"/>
            </a:lnSpc>
            <a:spcBef>
              <a:spcPct val="0"/>
            </a:spcBef>
            <a:spcAft>
              <a:spcPct val="350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Research-50 types of medicinal plants </a:t>
          </a:r>
        </a:p>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dirty="0">
              <a:latin typeface="Arial" panose="020B0604020202020204" pitchFamily="34" charset="0"/>
              <a:cs typeface="Arial" panose="020B0604020202020204" pitchFamily="34" charset="0"/>
            </a:rPr>
            <a:t>Development of new skills relating to plants and health benefits</a:t>
          </a:r>
        </a:p>
        <a:p>
          <a:pPr marL="0" lvl="0" defTabSz="622300">
            <a:lnSpc>
              <a:spcPct val="90000"/>
            </a:lnSpc>
            <a:spcBef>
              <a:spcPct val="0"/>
            </a:spcBef>
            <a:spcAft>
              <a:spcPct val="350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dgm:t>
    </dgm:pt>
    <dgm:pt modelId="{F4E421C4-D205-4782-AA21-EE3967C7BA1E}" type="parTrans" cxnId="{084A71EF-3DF2-4B4A-8225-1661AE98135E}">
      <dgm:prSet/>
      <dgm:spPr/>
      <dgm:t>
        <a:bodyPr/>
        <a:lstStyle/>
        <a:p>
          <a:endParaRPr lang="en-US"/>
        </a:p>
      </dgm:t>
    </dgm:pt>
    <dgm:pt modelId="{851043C8-C45E-4128-95E9-898606BFA46F}" type="sibTrans" cxnId="{084A71EF-3DF2-4B4A-8225-1661AE98135E}">
      <dgm:prSet/>
      <dgm:spPr/>
      <dgm:t>
        <a:bodyPr/>
        <a:lstStyle/>
        <a:p>
          <a:endParaRPr lang="en-US"/>
        </a:p>
      </dgm:t>
    </dgm:pt>
    <dgm:pt modelId="{D1CC84AC-7306-41A9-88AE-9F0766131D8E}">
      <dgm:prSet custT="1"/>
      <dgm:spPr/>
      <dgm:t>
        <a:bodyPr/>
        <a:lstStyle/>
        <a:p>
          <a:r>
            <a:rPr lang="en-US" sz="1400" dirty="0">
              <a:latin typeface="Arial" panose="020B0604020202020204" pitchFamily="34" charset="0"/>
              <a:cs typeface="Arial" panose="020B0604020202020204" pitchFamily="34" charset="0"/>
            </a:rPr>
            <a:t>I have been educated through risk assessment and proper dosage on the herbal plants</a:t>
          </a:r>
        </a:p>
        <a:p>
          <a:r>
            <a:rPr lang="en-US" sz="1400" dirty="0">
              <a:latin typeface="Arial" panose="020B0604020202020204" pitchFamily="34" charset="0"/>
              <a:cs typeface="Arial" panose="020B0604020202020204" pitchFamily="34" charset="0"/>
            </a:rPr>
            <a:t>I have developed skills on food and beverage  and spa which will help me to deal with guest regarding their requirements</a:t>
          </a:r>
        </a:p>
        <a:p>
          <a:r>
            <a:rPr lang="en-US" sz="1400" dirty="0">
              <a:latin typeface="Arial" panose="020B0604020202020204" pitchFamily="34" charset="0"/>
              <a:cs typeface="Arial" panose="020B0604020202020204" pitchFamily="34" charset="0"/>
            </a:rPr>
            <a:t>Teamwork</a:t>
          </a:r>
        </a:p>
        <a:p>
          <a:r>
            <a:rPr lang="en-US" sz="1400" dirty="0">
              <a:latin typeface="Arial" panose="020B0604020202020204" pitchFamily="34" charset="0"/>
              <a:cs typeface="Arial" panose="020B0604020202020204" pitchFamily="34" charset="0"/>
            </a:rPr>
            <a:t>I have learned about 15 recipes</a:t>
          </a:r>
        </a:p>
        <a:p>
          <a:endParaRPr lang="en-US" sz="1400" dirty="0">
            <a:latin typeface="Arial" panose="020B0604020202020204" pitchFamily="34" charset="0"/>
            <a:cs typeface="Arial" panose="020B0604020202020204" pitchFamily="34" charset="0"/>
          </a:endParaRPr>
        </a:p>
      </dgm:t>
    </dgm:pt>
    <dgm:pt modelId="{B3687008-40E7-4D8A-9C5C-522711F04248}" type="parTrans" cxnId="{07BB0E76-F3E6-420C-A5DE-3E101B8F4E6E}">
      <dgm:prSet/>
      <dgm:spPr/>
      <dgm:t>
        <a:bodyPr/>
        <a:lstStyle/>
        <a:p>
          <a:endParaRPr lang="en-US"/>
        </a:p>
      </dgm:t>
    </dgm:pt>
    <dgm:pt modelId="{59A6F37D-F56D-4848-8BAD-EAFAC74F4288}" type="sibTrans" cxnId="{07BB0E76-F3E6-420C-A5DE-3E101B8F4E6E}">
      <dgm:prSet/>
      <dgm:spPr/>
      <dgm:t>
        <a:bodyPr/>
        <a:lstStyle/>
        <a:p>
          <a:endParaRPr lang="en-US"/>
        </a:p>
      </dgm:t>
    </dgm:pt>
    <dgm:pt modelId="{221DBF5E-5BA9-4018-88F9-AE755D51C3E9}" type="pres">
      <dgm:prSet presAssocID="{73BD5FA1-AA5D-42AD-8BD1-C5B65990EAA3}" presName="Name0" presStyleCnt="0">
        <dgm:presLayoutVars>
          <dgm:dir/>
          <dgm:animLvl val="lvl"/>
          <dgm:resizeHandles val="exact"/>
        </dgm:presLayoutVars>
      </dgm:prSet>
      <dgm:spPr/>
      <dgm:t>
        <a:bodyPr/>
        <a:lstStyle/>
        <a:p>
          <a:endParaRPr lang="en-US"/>
        </a:p>
      </dgm:t>
    </dgm:pt>
    <dgm:pt modelId="{D08FB522-A075-4742-8699-E558765B8C34}" type="pres">
      <dgm:prSet presAssocID="{2FFA5A7D-0498-429E-BD52-276088334C12}" presName="linNode" presStyleCnt="0"/>
      <dgm:spPr/>
    </dgm:pt>
    <dgm:pt modelId="{79D9066C-9CC4-48B3-829B-5223A1EA4C1F}" type="pres">
      <dgm:prSet presAssocID="{2FFA5A7D-0498-429E-BD52-276088334C12}" presName="parentText" presStyleLbl="alignNode1" presStyleIdx="0" presStyleCnt="3">
        <dgm:presLayoutVars>
          <dgm:chMax val="1"/>
          <dgm:bulletEnabled/>
        </dgm:presLayoutVars>
      </dgm:prSet>
      <dgm:spPr/>
      <dgm:t>
        <a:bodyPr/>
        <a:lstStyle/>
        <a:p>
          <a:endParaRPr lang="en-US"/>
        </a:p>
      </dgm:t>
    </dgm:pt>
    <dgm:pt modelId="{A0F16DF6-2C5E-4FC5-B479-76A1F64BFEAC}" type="pres">
      <dgm:prSet presAssocID="{2FFA5A7D-0498-429E-BD52-276088334C12}" presName="descendantText" presStyleLbl="alignAccFollowNode1" presStyleIdx="0" presStyleCnt="3">
        <dgm:presLayoutVars>
          <dgm:bulletEnabled/>
        </dgm:presLayoutVars>
      </dgm:prSet>
      <dgm:spPr/>
      <dgm:t>
        <a:bodyPr/>
        <a:lstStyle/>
        <a:p>
          <a:endParaRPr lang="en-US"/>
        </a:p>
      </dgm:t>
    </dgm:pt>
    <dgm:pt modelId="{01D7AB28-DDB8-4CE4-81E2-D44056551DD2}" type="pres">
      <dgm:prSet presAssocID="{70C452EC-E670-4E3D-8849-F4E2D41538BF}" presName="sp" presStyleCnt="0"/>
      <dgm:spPr/>
    </dgm:pt>
    <dgm:pt modelId="{675D458A-C7A5-4EBE-8159-9EDB9940E4E3}" type="pres">
      <dgm:prSet presAssocID="{CD868751-EA32-4F68-ABC6-AD2C83DB713D}" presName="linNode" presStyleCnt="0"/>
      <dgm:spPr/>
    </dgm:pt>
    <dgm:pt modelId="{15D1C594-FB31-4B92-B64B-276FE5AAA82E}" type="pres">
      <dgm:prSet presAssocID="{CD868751-EA32-4F68-ABC6-AD2C83DB713D}" presName="parentText" presStyleLbl="alignNode1" presStyleIdx="1" presStyleCnt="3">
        <dgm:presLayoutVars>
          <dgm:chMax val="1"/>
          <dgm:bulletEnabled/>
        </dgm:presLayoutVars>
      </dgm:prSet>
      <dgm:spPr/>
      <dgm:t>
        <a:bodyPr/>
        <a:lstStyle/>
        <a:p>
          <a:endParaRPr lang="en-US"/>
        </a:p>
      </dgm:t>
    </dgm:pt>
    <dgm:pt modelId="{925B140D-C2A5-44EE-A938-0CFF2BCCA46F}" type="pres">
      <dgm:prSet presAssocID="{CD868751-EA32-4F68-ABC6-AD2C83DB713D}" presName="descendantText" presStyleLbl="alignAccFollowNode1" presStyleIdx="1" presStyleCnt="3">
        <dgm:presLayoutVars>
          <dgm:bulletEnabled/>
        </dgm:presLayoutVars>
      </dgm:prSet>
      <dgm:spPr/>
      <dgm:t>
        <a:bodyPr/>
        <a:lstStyle/>
        <a:p>
          <a:endParaRPr lang="en-US"/>
        </a:p>
      </dgm:t>
    </dgm:pt>
    <dgm:pt modelId="{B9E50E9E-BED0-4E6A-85C3-ABD30B33393E}" type="pres">
      <dgm:prSet presAssocID="{E75648CB-DE43-45FC-B717-BA7B552C3F97}" presName="sp" presStyleCnt="0"/>
      <dgm:spPr/>
    </dgm:pt>
    <dgm:pt modelId="{B6B6BBB3-B7D5-453A-9F47-29AA2D86D8D0}" type="pres">
      <dgm:prSet presAssocID="{1EC3B1C2-B4DC-4E4B-9831-049C1A17F887}" presName="linNode" presStyleCnt="0"/>
      <dgm:spPr/>
    </dgm:pt>
    <dgm:pt modelId="{8D2AFBD4-2526-41C8-881D-A088C95F5C74}" type="pres">
      <dgm:prSet presAssocID="{1EC3B1C2-B4DC-4E4B-9831-049C1A17F887}" presName="parentText" presStyleLbl="alignNode1" presStyleIdx="2" presStyleCnt="3">
        <dgm:presLayoutVars>
          <dgm:chMax val="1"/>
          <dgm:bulletEnabled/>
        </dgm:presLayoutVars>
      </dgm:prSet>
      <dgm:spPr/>
      <dgm:t>
        <a:bodyPr/>
        <a:lstStyle/>
        <a:p>
          <a:endParaRPr lang="en-US"/>
        </a:p>
      </dgm:t>
    </dgm:pt>
    <dgm:pt modelId="{68A2EE64-6EA8-4B6D-9055-4B67352A0683}" type="pres">
      <dgm:prSet presAssocID="{1EC3B1C2-B4DC-4E4B-9831-049C1A17F887}" presName="descendantText" presStyleLbl="alignAccFollowNode1" presStyleIdx="2" presStyleCnt="3" custLinFactNeighborY="68">
        <dgm:presLayoutVars>
          <dgm:bulletEnabled/>
        </dgm:presLayoutVars>
      </dgm:prSet>
      <dgm:spPr/>
      <dgm:t>
        <a:bodyPr/>
        <a:lstStyle/>
        <a:p>
          <a:endParaRPr lang="en-US"/>
        </a:p>
      </dgm:t>
    </dgm:pt>
  </dgm:ptLst>
  <dgm:cxnLst>
    <dgm:cxn modelId="{28EEC00B-BC84-4174-9459-34CEFF0A0578}" type="presOf" srcId="{55EBF874-DA50-42C5-BBFA-53838E518267}" destId="{A0F16DF6-2C5E-4FC5-B479-76A1F64BFEAC}" srcOrd="0" destOrd="0" presId="urn:microsoft.com/office/officeart/2016/7/layout/VerticalSolidActionList"/>
    <dgm:cxn modelId="{F2893476-E670-46FD-BBD1-D52F4A11AB63}" type="presOf" srcId="{D1CC84AC-7306-41A9-88AE-9F0766131D8E}" destId="{925B140D-C2A5-44EE-A938-0CFF2BCCA46F}" srcOrd="0" destOrd="1" presId="urn:microsoft.com/office/officeart/2016/7/layout/VerticalSolidActionList"/>
    <dgm:cxn modelId="{18588394-D5DA-436F-9BA3-16AF7A043916}" type="presOf" srcId="{83828E29-1537-4FE5-A3A0-6BF5B6245D0B}" destId="{A0F16DF6-2C5E-4FC5-B479-76A1F64BFEAC}" srcOrd="0" destOrd="1" presId="urn:microsoft.com/office/officeart/2016/7/layout/VerticalSolidActionList"/>
    <dgm:cxn modelId="{60C495F2-6845-4C3D-B433-ACF72BB19F3F}" srcId="{73BD5FA1-AA5D-42AD-8BD1-C5B65990EAA3}" destId="{1EC3B1C2-B4DC-4E4B-9831-049C1A17F887}" srcOrd="2" destOrd="0" parTransId="{F7E66ACD-3D3C-4D1F-BC70-73811D8663EA}" sibTransId="{19B36646-FEF9-4F19-A81F-192364A30494}"/>
    <dgm:cxn modelId="{C7BAB5B6-E4C3-4B2B-9A53-62A83D74EC25}" type="presOf" srcId="{417E2F82-68CF-441D-AD82-2F3BC2F142FE}" destId="{925B140D-C2A5-44EE-A938-0CFF2BCCA46F}" srcOrd="0" destOrd="0" presId="urn:microsoft.com/office/officeart/2016/7/layout/VerticalSolidActionList"/>
    <dgm:cxn modelId="{CA8BF65F-B777-4385-8D4D-30BB34C153B4}" srcId="{2FFA5A7D-0498-429E-BD52-276088334C12}" destId="{83828E29-1537-4FE5-A3A0-6BF5B6245D0B}" srcOrd="1" destOrd="0" parTransId="{962C552D-D681-483C-AC16-2286BFF293E6}" sibTransId="{A2460D9C-A4DB-4FD7-B9C5-12D8AC501458}"/>
    <dgm:cxn modelId="{42AFEAD8-13F9-4EB6-A997-FF13EB0437B0}" type="presOf" srcId="{1F2BF148-78BC-45B1-941F-40BDDA9B033D}" destId="{A0F16DF6-2C5E-4FC5-B479-76A1F64BFEAC}" srcOrd="0" destOrd="2" presId="urn:microsoft.com/office/officeart/2016/7/layout/VerticalSolidActionList"/>
    <dgm:cxn modelId="{07BB0E76-F3E6-420C-A5DE-3E101B8F4E6E}" srcId="{CD868751-EA32-4F68-ABC6-AD2C83DB713D}" destId="{D1CC84AC-7306-41A9-88AE-9F0766131D8E}" srcOrd="1" destOrd="0" parTransId="{B3687008-40E7-4D8A-9C5C-522711F04248}" sibTransId="{59A6F37D-F56D-4848-8BAD-EAFAC74F4288}"/>
    <dgm:cxn modelId="{228FCD22-560C-4B4A-B422-7241509EE9E9}" type="presOf" srcId="{73BD5FA1-AA5D-42AD-8BD1-C5B65990EAA3}" destId="{221DBF5E-5BA9-4018-88F9-AE755D51C3E9}" srcOrd="0" destOrd="0" presId="urn:microsoft.com/office/officeart/2016/7/layout/VerticalSolidActionList"/>
    <dgm:cxn modelId="{899F98AE-8F97-4902-B9E2-8EB9791B9DF2}" type="presOf" srcId="{7924C99A-5607-448D-AC70-CC7F05AE450A}" destId="{68A2EE64-6EA8-4B6D-9055-4B67352A0683}" srcOrd="0" destOrd="0" presId="urn:microsoft.com/office/officeart/2016/7/layout/VerticalSolidActionList"/>
    <dgm:cxn modelId="{AEA9992D-3FC6-4811-BAD2-2CC7631AB80F}" type="presOf" srcId="{CD868751-EA32-4F68-ABC6-AD2C83DB713D}" destId="{15D1C594-FB31-4B92-B64B-276FE5AAA82E}" srcOrd="0" destOrd="0" presId="urn:microsoft.com/office/officeart/2016/7/layout/VerticalSolidActionList"/>
    <dgm:cxn modelId="{F530CD87-A8CF-46FF-AA9D-C1ACD32039AA}" srcId="{73BD5FA1-AA5D-42AD-8BD1-C5B65990EAA3}" destId="{2FFA5A7D-0498-429E-BD52-276088334C12}" srcOrd="0" destOrd="0" parTransId="{FF431C2C-D261-4F6E-B118-956E736242BB}" sibTransId="{70C452EC-E670-4E3D-8849-F4E2D41538BF}"/>
    <dgm:cxn modelId="{B7ADEDED-7902-434C-8BA7-A111118D5A23}" srcId="{2FFA5A7D-0498-429E-BD52-276088334C12}" destId="{55EBF874-DA50-42C5-BBFA-53838E518267}" srcOrd="0" destOrd="0" parTransId="{76E5BD4E-BDB5-416E-816A-B794956F0199}" sibTransId="{392399E8-5CDD-4A2E-AE75-BED93A8B586D}"/>
    <dgm:cxn modelId="{59C8A3DD-4F98-4BEE-B833-2AA0E54BF57B}" srcId="{2FFA5A7D-0498-429E-BD52-276088334C12}" destId="{1F2BF148-78BC-45B1-941F-40BDDA9B033D}" srcOrd="2" destOrd="0" parTransId="{09799D3E-742B-4A07-BDBE-DDC03726E592}" sibTransId="{12AC2E05-B2A7-47AA-B8FC-257FA9F4927A}"/>
    <dgm:cxn modelId="{503B8182-4BC0-4331-99F4-79B8DFC8814E}" type="presOf" srcId="{CAA56959-C6A3-4F4C-9BF1-C8A0876AC67E}" destId="{68A2EE64-6EA8-4B6D-9055-4B67352A0683}" srcOrd="0" destOrd="1" presId="urn:microsoft.com/office/officeart/2016/7/layout/VerticalSolidActionList"/>
    <dgm:cxn modelId="{F6BECCB6-5B3E-4D52-B625-40039CF6B1C1}" srcId="{1EC3B1C2-B4DC-4E4B-9831-049C1A17F887}" destId="{7924C99A-5607-448D-AC70-CC7F05AE450A}" srcOrd="0" destOrd="0" parTransId="{AD2CCCD1-1673-4A58-A75E-F35146B8A26B}" sibTransId="{B5661B00-1576-49A3-95BC-D82B0B552212}"/>
    <dgm:cxn modelId="{4E4E1DE2-6D11-440A-A2A5-E0C19E750943}" type="presOf" srcId="{1EC3B1C2-B4DC-4E4B-9831-049C1A17F887}" destId="{8D2AFBD4-2526-41C8-881D-A088C95F5C74}" srcOrd="0" destOrd="0" presId="urn:microsoft.com/office/officeart/2016/7/layout/VerticalSolidActionList"/>
    <dgm:cxn modelId="{084A71EF-3DF2-4B4A-8225-1661AE98135E}" srcId="{1EC3B1C2-B4DC-4E4B-9831-049C1A17F887}" destId="{CAA56959-C6A3-4F4C-9BF1-C8A0876AC67E}" srcOrd="1" destOrd="0" parTransId="{F4E421C4-D205-4782-AA21-EE3967C7BA1E}" sibTransId="{851043C8-C45E-4128-95E9-898606BFA46F}"/>
    <dgm:cxn modelId="{E19462C2-7EBD-4D8A-85A5-759CD5DE339D}" type="presOf" srcId="{2FFA5A7D-0498-429E-BD52-276088334C12}" destId="{79D9066C-9CC4-48B3-829B-5223A1EA4C1F}" srcOrd="0" destOrd="0" presId="urn:microsoft.com/office/officeart/2016/7/layout/VerticalSolidActionList"/>
    <dgm:cxn modelId="{A9982F65-68FE-418D-86EE-431BD62486BA}" srcId="{73BD5FA1-AA5D-42AD-8BD1-C5B65990EAA3}" destId="{CD868751-EA32-4F68-ABC6-AD2C83DB713D}" srcOrd="1" destOrd="0" parTransId="{60EBE573-2646-47E2-BBBA-25EED2B02245}" sibTransId="{E75648CB-DE43-45FC-B717-BA7B552C3F97}"/>
    <dgm:cxn modelId="{BEECE0F9-7C34-4805-ADE8-A97D89971259}" srcId="{CD868751-EA32-4F68-ABC6-AD2C83DB713D}" destId="{417E2F82-68CF-441D-AD82-2F3BC2F142FE}" srcOrd="0" destOrd="0" parTransId="{9BEF6D36-F362-4BD9-A656-B7872DF3011C}" sibTransId="{9ACA83D5-4F65-4F72-BDAD-DCB7C1463FBD}"/>
    <dgm:cxn modelId="{FF7A003C-81B0-41DC-A64A-F6FA7BE88E28}" type="presParOf" srcId="{221DBF5E-5BA9-4018-88F9-AE755D51C3E9}" destId="{D08FB522-A075-4742-8699-E558765B8C34}" srcOrd="0" destOrd="0" presId="urn:microsoft.com/office/officeart/2016/7/layout/VerticalSolidActionList"/>
    <dgm:cxn modelId="{510E9C54-8317-448E-A8E4-767B70A9AC0D}" type="presParOf" srcId="{D08FB522-A075-4742-8699-E558765B8C34}" destId="{79D9066C-9CC4-48B3-829B-5223A1EA4C1F}" srcOrd="0" destOrd="0" presId="urn:microsoft.com/office/officeart/2016/7/layout/VerticalSolidActionList"/>
    <dgm:cxn modelId="{56A16987-535B-4309-A336-C3A0CAD05CED}" type="presParOf" srcId="{D08FB522-A075-4742-8699-E558765B8C34}" destId="{A0F16DF6-2C5E-4FC5-B479-76A1F64BFEAC}" srcOrd="1" destOrd="0" presId="urn:microsoft.com/office/officeart/2016/7/layout/VerticalSolidActionList"/>
    <dgm:cxn modelId="{B4B92F8E-1443-403E-AA57-8421883676EF}" type="presParOf" srcId="{221DBF5E-5BA9-4018-88F9-AE755D51C3E9}" destId="{01D7AB28-DDB8-4CE4-81E2-D44056551DD2}" srcOrd="1" destOrd="0" presId="urn:microsoft.com/office/officeart/2016/7/layout/VerticalSolidActionList"/>
    <dgm:cxn modelId="{5B6DE756-DF47-4FD9-AD83-A3EF6C8142BD}" type="presParOf" srcId="{221DBF5E-5BA9-4018-88F9-AE755D51C3E9}" destId="{675D458A-C7A5-4EBE-8159-9EDB9940E4E3}" srcOrd="2" destOrd="0" presId="urn:microsoft.com/office/officeart/2016/7/layout/VerticalSolidActionList"/>
    <dgm:cxn modelId="{CA676E96-DDDA-41D2-87FF-223892194EBB}" type="presParOf" srcId="{675D458A-C7A5-4EBE-8159-9EDB9940E4E3}" destId="{15D1C594-FB31-4B92-B64B-276FE5AAA82E}" srcOrd="0" destOrd="0" presId="urn:microsoft.com/office/officeart/2016/7/layout/VerticalSolidActionList"/>
    <dgm:cxn modelId="{CB38110C-1311-4CBC-8B4E-23A17C8D4258}" type="presParOf" srcId="{675D458A-C7A5-4EBE-8159-9EDB9940E4E3}" destId="{925B140D-C2A5-44EE-A938-0CFF2BCCA46F}" srcOrd="1" destOrd="0" presId="urn:microsoft.com/office/officeart/2016/7/layout/VerticalSolidActionList"/>
    <dgm:cxn modelId="{94B08CC4-33C7-4F00-80E9-16781D462D14}" type="presParOf" srcId="{221DBF5E-5BA9-4018-88F9-AE755D51C3E9}" destId="{B9E50E9E-BED0-4E6A-85C3-ABD30B33393E}" srcOrd="3" destOrd="0" presId="urn:microsoft.com/office/officeart/2016/7/layout/VerticalSolidActionList"/>
    <dgm:cxn modelId="{B406237D-3939-4D28-AD83-89A12C2BFA08}" type="presParOf" srcId="{221DBF5E-5BA9-4018-88F9-AE755D51C3E9}" destId="{B6B6BBB3-B7D5-453A-9F47-29AA2D86D8D0}" srcOrd="4" destOrd="0" presId="urn:microsoft.com/office/officeart/2016/7/layout/VerticalSolidActionList"/>
    <dgm:cxn modelId="{FD2EC684-6CF1-4F49-A182-6DD82D190835}" type="presParOf" srcId="{B6B6BBB3-B7D5-453A-9F47-29AA2D86D8D0}" destId="{8D2AFBD4-2526-41C8-881D-A088C95F5C74}" srcOrd="0" destOrd="0" presId="urn:microsoft.com/office/officeart/2016/7/layout/VerticalSolidActionList"/>
    <dgm:cxn modelId="{C131587A-F846-4E20-A03A-ED3D345678A6}" type="presParOf" srcId="{B6B6BBB3-B7D5-453A-9F47-29AA2D86D8D0}" destId="{68A2EE64-6EA8-4B6D-9055-4B67352A0683}"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BD5FA1-AA5D-42AD-8BD1-C5B65990EAA3}"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US"/>
        </a:p>
      </dgm:t>
    </dgm:pt>
    <dgm:pt modelId="{2FFA5A7D-0498-429E-BD52-276088334C12}">
      <dgm:prSet/>
      <dgm:spPr/>
      <dgm:t>
        <a:bodyPr/>
        <a:lstStyle/>
        <a:p>
          <a:r>
            <a:rPr lang="en-US"/>
            <a:t>Personal contribution:</a:t>
          </a:r>
        </a:p>
      </dgm:t>
    </dgm:pt>
    <dgm:pt modelId="{FF431C2C-D261-4F6E-B118-956E736242BB}" type="parTrans" cxnId="{F530CD87-A8CF-46FF-AA9D-C1ACD32039AA}">
      <dgm:prSet/>
      <dgm:spPr/>
      <dgm:t>
        <a:bodyPr/>
        <a:lstStyle/>
        <a:p>
          <a:endParaRPr lang="en-US"/>
        </a:p>
      </dgm:t>
    </dgm:pt>
    <dgm:pt modelId="{70C452EC-E670-4E3D-8849-F4E2D41538BF}" type="sibTrans" cxnId="{F530CD87-A8CF-46FF-AA9D-C1ACD32039AA}">
      <dgm:prSet/>
      <dgm:spPr/>
      <dgm:t>
        <a:bodyPr/>
        <a:lstStyle/>
        <a:p>
          <a:endParaRPr lang="en-US"/>
        </a:p>
      </dgm:t>
    </dgm:pt>
    <dgm:pt modelId="{55EBF874-DA50-42C5-BBFA-53838E518267}">
      <dgm:prSet/>
      <dgm:spPr/>
      <dgm:t>
        <a:bodyPr/>
        <a:lstStyle/>
        <a:p>
          <a:r>
            <a:rPr lang="en-US" dirty="0">
              <a:latin typeface="Arial" panose="020B0604020202020204" pitchFamily="34" charset="0"/>
              <a:cs typeface="Arial" panose="020B0604020202020204" pitchFamily="34" charset="0"/>
            </a:rPr>
            <a:t>Seek for elderly people in nearby village for the focus group</a:t>
          </a:r>
        </a:p>
      </dgm:t>
    </dgm:pt>
    <dgm:pt modelId="{76E5BD4E-BDB5-416E-816A-B794956F0199}" type="parTrans" cxnId="{B7ADEDED-7902-434C-8BA7-A111118D5A23}">
      <dgm:prSet/>
      <dgm:spPr/>
      <dgm:t>
        <a:bodyPr/>
        <a:lstStyle/>
        <a:p>
          <a:endParaRPr lang="en-US"/>
        </a:p>
      </dgm:t>
    </dgm:pt>
    <dgm:pt modelId="{392399E8-5CDD-4A2E-AE75-BED93A8B586D}" type="sibTrans" cxnId="{B7ADEDED-7902-434C-8BA7-A111118D5A23}">
      <dgm:prSet/>
      <dgm:spPr/>
      <dgm:t>
        <a:bodyPr/>
        <a:lstStyle/>
        <a:p>
          <a:endParaRPr lang="en-US"/>
        </a:p>
      </dgm:t>
    </dgm:pt>
    <dgm:pt modelId="{71950CE6-0D07-4732-9106-7F00242D838D}">
      <dgm:prSet/>
      <dgm:spPr/>
      <dgm:t>
        <a:bodyPr/>
        <a:lstStyle/>
        <a:p>
          <a:r>
            <a:rPr lang="en-US" dirty="0">
              <a:latin typeface="Arial" panose="020B0604020202020204" pitchFamily="34" charset="0"/>
              <a:cs typeface="Arial" panose="020B0604020202020204" pitchFamily="34" charset="0"/>
            </a:rPr>
            <a:t>Dispatch guest survey questionnaire along with the team</a:t>
          </a:r>
        </a:p>
      </dgm:t>
    </dgm:pt>
    <dgm:pt modelId="{BBF6BBE4-7493-4E85-83E9-ED28C700B82B}" type="parTrans" cxnId="{337306B6-58F2-4119-92B5-F6D5F7849F94}">
      <dgm:prSet/>
      <dgm:spPr/>
      <dgm:t>
        <a:bodyPr/>
        <a:lstStyle/>
        <a:p>
          <a:endParaRPr lang="en-US"/>
        </a:p>
      </dgm:t>
    </dgm:pt>
    <dgm:pt modelId="{702D82BD-14D2-4B20-973C-E732FAB9CB92}" type="sibTrans" cxnId="{337306B6-58F2-4119-92B5-F6D5F7849F94}">
      <dgm:prSet/>
      <dgm:spPr/>
      <dgm:t>
        <a:bodyPr/>
        <a:lstStyle/>
        <a:p>
          <a:endParaRPr lang="en-US"/>
        </a:p>
      </dgm:t>
    </dgm:pt>
    <dgm:pt modelId="{A9EEA035-B802-4AF1-9825-D2184D35DBAF}">
      <dgm:prSet/>
      <dgm:spPr/>
      <dgm:t>
        <a:bodyPr/>
        <a:lstStyle/>
        <a:p>
          <a:r>
            <a:rPr lang="en-US" dirty="0">
              <a:latin typeface="Arial" panose="020B0604020202020204" pitchFamily="34" charset="0"/>
              <a:cs typeface="Arial" panose="020B0604020202020204" pitchFamily="34" charset="0"/>
            </a:rPr>
            <a:t>Designed and conduct online benchmarking with competitors</a:t>
          </a:r>
        </a:p>
        <a:p>
          <a:r>
            <a:rPr lang="en-US" dirty="0">
              <a:latin typeface="Arial" panose="020B0604020202020204" pitchFamily="34" charset="0"/>
              <a:cs typeface="Arial" panose="020B0604020202020204" pitchFamily="34" charset="0"/>
            </a:rPr>
            <a:t>I have  participated in the focus group interview with the tea and water supplier</a:t>
          </a:r>
        </a:p>
      </dgm:t>
    </dgm:pt>
    <dgm:pt modelId="{62106E90-1ADD-4758-BAB1-6FB1D08037D5}" type="parTrans" cxnId="{19150ABE-D734-458A-B015-798CB87DA467}">
      <dgm:prSet/>
      <dgm:spPr/>
      <dgm:t>
        <a:bodyPr/>
        <a:lstStyle/>
        <a:p>
          <a:endParaRPr lang="en-US"/>
        </a:p>
      </dgm:t>
    </dgm:pt>
    <dgm:pt modelId="{D22FC35B-81BA-404F-9F0F-5740C7E716AB}" type="sibTrans" cxnId="{19150ABE-D734-458A-B015-798CB87DA467}">
      <dgm:prSet/>
      <dgm:spPr/>
      <dgm:t>
        <a:bodyPr/>
        <a:lstStyle/>
        <a:p>
          <a:endParaRPr lang="en-US"/>
        </a:p>
      </dgm:t>
    </dgm:pt>
    <dgm:pt modelId="{CD868751-EA32-4F68-ABC6-AD2C83DB713D}">
      <dgm:prSet/>
      <dgm:spPr/>
      <dgm:t>
        <a:bodyPr/>
        <a:lstStyle/>
        <a:p>
          <a:r>
            <a:rPr lang="en-US" dirty="0"/>
            <a:t>Personal learning 'outcomes:</a:t>
          </a:r>
        </a:p>
      </dgm:t>
    </dgm:pt>
    <dgm:pt modelId="{60EBE573-2646-47E2-BBBA-25EED2B02245}" type="parTrans" cxnId="{A9982F65-68FE-418D-86EE-431BD62486BA}">
      <dgm:prSet/>
      <dgm:spPr/>
      <dgm:t>
        <a:bodyPr/>
        <a:lstStyle/>
        <a:p>
          <a:endParaRPr lang="en-US"/>
        </a:p>
      </dgm:t>
    </dgm:pt>
    <dgm:pt modelId="{E75648CB-DE43-45FC-B717-BA7B552C3F97}" type="sibTrans" cxnId="{A9982F65-68FE-418D-86EE-431BD62486BA}">
      <dgm:prSet/>
      <dgm:spPr/>
      <dgm:t>
        <a:bodyPr/>
        <a:lstStyle/>
        <a:p>
          <a:endParaRPr lang="en-US"/>
        </a:p>
      </dgm:t>
    </dgm:pt>
    <dgm:pt modelId="{417E2F82-68CF-441D-AD82-2F3BC2F142FE}">
      <dgm:prSet/>
      <dgm:spPr/>
      <dgm:t>
        <a:bodyPr/>
        <a:lstStyle/>
        <a:p>
          <a:r>
            <a:rPr lang="en-US" dirty="0">
              <a:latin typeface="Arial" panose="020B0604020202020204" pitchFamily="34" charset="0"/>
              <a:cs typeface="Arial" panose="020B0604020202020204" pitchFamily="34" charset="0"/>
            </a:rPr>
            <a:t>Discovery of ancestral remedies from grand mother</a:t>
          </a:r>
        </a:p>
      </dgm:t>
    </dgm:pt>
    <dgm:pt modelId="{9BEF6D36-F362-4BD9-A656-B7872DF3011C}" type="parTrans" cxnId="{BEECE0F9-7C34-4805-ADE8-A97D89971259}">
      <dgm:prSet/>
      <dgm:spPr/>
      <dgm:t>
        <a:bodyPr/>
        <a:lstStyle/>
        <a:p>
          <a:endParaRPr lang="en-US"/>
        </a:p>
      </dgm:t>
    </dgm:pt>
    <dgm:pt modelId="{9ACA83D5-4F65-4F72-BDAD-DCB7C1463FBD}" type="sibTrans" cxnId="{BEECE0F9-7C34-4805-ADE8-A97D89971259}">
      <dgm:prSet/>
      <dgm:spPr/>
      <dgm:t>
        <a:bodyPr/>
        <a:lstStyle/>
        <a:p>
          <a:endParaRPr lang="en-US"/>
        </a:p>
      </dgm:t>
    </dgm:pt>
    <dgm:pt modelId="{60D79CF5-ECBF-452C-8C93-016F80E98F56}">
      <dgm:prSet/>
      <dgm:spPr/>
      <dgm:t>
        <a:bodyPr/>
        <a:lstStyle/>
        <a:p>
          <a:r>
            <a:rPr lang="en-US" dirty="0">
              <a:latin typeface="Arial" panose="020B0604020202020204" pitchFamily="34" charset="0"/>
              <a:cs typeface="Arial" panose="020B0604020202020204" pitchFamily="34" charset="0"/>
            </a:rPr>
            <a:t>Discovery of varieties of home-made tisane</a:t>
          </a:r>
        </a:p>
      </dgm:t>
    </dgm:pt>
    <dgm:pt modelId="{E50E3AED-F210-4D46-A1E7-C3D6DFE13BF4}" type="parTrans" cxnId="{A649D545-218B-4695-BB05-33D75C651729}">
      <dgm:prSet/>
      <dgm:spPr/>
      <dgm:t>
        <a:bodyPr/>
        <a:lstStyle/>
        <a:p>
          <a:endParaRPr lang="en-US"/>
        </a:p>
      </dgm:t>
    </dgm:pt>
    <dgm:pt modelId="{8C9EB638-734F-496D-96F4-B03CB6B2FFE4}" type="sibTrans" cxnId="{A649D545-218B-4695-BB05-33D75C651729}">
      <dgm:prSet/>
      <dgm:spPr/>
      <dgm:t>
        <a:bodyPr/>
        <a:lstStyle/>
        <a:p>
          <a:endParaRPr lang="en-US"/>
        </a:p>
      </dgm:t>
    </dgm:pt>
    <dgm:pt modelId="{99AB60EC-2E97-4C85-94D2-B3E54AA0F6CC}">
      <dgm:prSet/>
      <dgm:spPr/>
      <dgm:t>
        <a:bodyPr/>
        <a:lstStyle/>
        <a:p>
          <a:r>
            <a:rPr lang="en-US" dirty="0">
              <a:latin typeface="Arial" panose="020B0604020202020204" pitchFamily="34" charset="0"/>
              <a:cs typeface="Arial" panose="020B0604020202020204" pitchFamily="34" charset="0"/>
            </a:rPr>
            <a:t>Teamwork- Create a link between colleagues</a:t>
          </a:r>
        </a:p>
      </dgm:t>
    </dgm:pt>
    <dgm:pt modelId="{5FBC9898-C458-4048-B26F-45ED755E2CB7}" type="parTrans" cxnId="{B42B46A4-5124-473A-9FB3-7863670FF376}">
      <dgm:prSet/>
      <dgm:spPr/>
      <dgm:t>
        <a:bodyPr/>
        <a:lstStyle/>
        <a:p>
          <a:endParaRPr lang="en-US"/>
        </a:p>
      </dgm:t>
    </dgm:pt>
    <dgm:pt modelId="{15E55CC6-6EBF-4C98-B2E2-888D3D149E15}" type="sibTrans" cxnId="{B42B46A4-5124-473A-9FB3-7863670FF376}">
      <dgm:prSet/>
      <dgm:spPr/>
      <dgm:t>
        <a:bodyPr/>
        <a:lstStyle/>
        <a:p>
          <a:endParaRPr lang="en-US"/>
        </a:p>
      </dgm:t>
    </dgm:pt>
    <dgm:pt modelId="{1EC3B1C2-B4DC-4E4B-9831-049C1A17F887}">
      <dgm:prSet/>
      <dgm:spPr/>
      <dgm:t>
        <a:bodyPr/>
        <a:lstStyle/>
        <a:p>
          <a:r>
            <a:rPr lang="en-US" dirty="0"/>
            <a:t>Professional  Learning experience:</a:t>
          </a:r>
        </a:p>
      </dgm:t>
    </dgm:pt>
    <dgm:pt modelId="{F7E66ACD-3D3C-4D1F-BC70-73811D8663EA}" type="parTrans" cxnId="{60C495F2-6845-4C3D-B433-ACF72BB19F3F}">
      <dgm:prSet/>
      <dgm:spPr/>
      <dgm:t>
        <a:bodyPr/>
        <a:lstStyle/>
        <a:p>
          <a:endParaRPr lang="en-US"/>
        </a:p>
      </dgm:t>
    </dgm:pt>
    <dgm:pt modelId="{19B36646-FEF9-4F19-A81F-192364A30494}" type="sibTrans" cxnId="{60C495F2-6845-4C3D-B433-ACF72BB19F3F}">
      <dgm:prSet/>
      <dgm:spPr/>
      <dgm:t>
        <a:bodyPr/>
        <a:lstStyle/>
        <a:p>
          <a:endParaRPr lang="en-US"/>
        </a:p>
      </dgm:t>
    </dgm:pt>
    <dgm:pt modelId="{7924C99A-5607-448D-AC70-CC7F05AE450A}">
      <dgm:prSe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Acquire new skills on health benefits</a:t>
          </a:r>
        </a:p>
      </dgm:t>
    </dgm:pt>
    <dgm:pt modelId="{AD2CCCD1-1673-4A58-A75E-F35146B8A26B}" type="parTrans" cxnId="{F6BECCB6-5B3E-4D52-B625-40039CF6B1C1}">
      <dgm:prSet/>
      <dgm:spPr/>
      <dgm:t>
        <a:bodyPr/>
        <a:lstStyle/>
        <a:p>
          <a:endParaRPr lang="en-US"/>
        </a:p>
      </dgm:t>
    </dgm:pt>
    <dgm:pt modelId="{B5661B00-1576-49A3-95BC-D82B0B552212}" type="sibTrans" cxnId="{F6BECCB6-5B3E-4D52-B625-40039CF6B1C1}">
      <dgm:prSet/>
      <dgm:spPr/>
      <dgm:t>
        <a:bodyPr/>
        <a:lstStyle/>
        <a:p>
          <a:endParaRPr lang="en-US"/>
        </a:p>
      </dgm:t>
    </dgm:pt>
    <dgm:pt modelId="{BC7B2224-E3F0-496C-9BD9-CEFF40B687EF}">
      <dgm:prSet/>
      <dgm:spPr/>
      <dgm:t>
        <a:bodyPr/>
        <a:lstStyle/>
        <a:p>
          <a:pPr>
            <a:buNone/>
          </a:pPr>
          <a:r>
            <a:rPr lang="en-US" dirty="0">
              <a:latin typeface="Arial" panose="020B0604020202020204" pitchFamily="34" charset="0"/>
              <a:cs typeface="Arial" panose="020B0604020202020204" pitchFamily="34" charset="0"/>
            </a:rPr>
            <a:t>Improvement on focus group</a:t>
          </a:r>
        </a:p>
      </dgm:t>
    </dgm:pt>
    <dgm:pt modelId="{8BEB770A-14CE-4D3A-800F-A678DD2CA987}" type="parTrans" cxnId="{328427B4-B49D-4D73-8A50-FDA5AAB067E4}">
      <dgm:prSet/>
      <dgm:spPr/>
      <dgm:t>
        <a:bodyPr/>
        <a:lstStyle/>
        <a:p>
          <a:endParaRPr lang="en-US"/>
        </a:p>
      </dgm:t>
    </dgm:pt>
    <dgm:pt modelId="{E23537CE-3E75-47B9-B0EC-656120621D60}" type="sibTrans" cxnId="{328427B4-B49D-4D73-8A50-FDA5AAB067E4}">
      <dgm:prSet/>
      <dgm:spPr/>
      <dgm:t>
        <a:bodyPr/>
        <a:lstStyle/>
        <a:p>
          <a:endParaRPr lang="en-US"/>
        </a:p>
      </dgm:t>
    </dgm:pt>
    <dgm:pt modelId="{DD25435B-DD1D-447B-AFDA-4D43337B9661}">
      <dgm:prSet/>
      <dgm:spPr/>
      <dgm:t>
        <a:bodyPr/>
        <a:lstStyle/>
        <a:p>
          <a:pPr>
            <a:buNone/>
          </a:pPr>
          <a:r>
            <a:rPr lang="en-US" dirty="0">
              <a:latin typeface="Arial" panose="020B0604020202020204" pitchFamily="34" charset="0"/>
              <a:cs typeface="Arial" panose="020B0604020202020204" pitchFamily="34" charset="0"/>
            </a:rPr>
            <a:t>Challenges to collect data</a:t>
          </a:r>
        </a:p>
      </dgm:t>
    </dgm:pt>
    <dgm:pt modelId="{A0D236F3-08ED-4031-8B5C-F8B72B1C136D}" type="parTrans" cxnId="{37F9E6EC-FEA7-44D5-ABC1-2D0A347F7C0F}">
      <dgm:prSet/>
      <dgm:spPr/>
      <dgm:t>
        <a:bodyPr/>
        <a:lstStyle/>
        <a:p>
          <a:endParaRPr lang="en-US"/>
        </a:p>
      </dgm:t>
    </dgm:pt>
    <dgm:pt modelId="{A98F584F-331F-43A0-8AB4-25027273D66E}" type="sibTrans" cxnId="{37F9E6EC-FEA7-44D5-ABC1-2D0A347F7C0F}">
      <dgm:prSet/>
      <dgm:spPr/>
      <dgm:t>
        <a:bodyPr/>
        <a:lstStyle/>
        <a:p>
          <a:endParaRPr lang="en-US"/>
        </a:p>
      </dgm:t>
    </dgm:pt>
    <dgm:pt modelId="{2076F6F2-2EAE-431C-9754-17E68DFAFF88}" type="pres">
      <dgm:prSet presAssocID="{73BD5FA1-AA5D-42AD-8BD1-C5B65990EAA3}" presName="Name0" presStyleCnt="0">
        <dgm:presLayoutVars>
          <dgm:dir/>
          <dgm:animLvl val="lvl"/>
          <dgm:resizeHandles val="exact"/>
        </dgm:presLayoutVars>
      </dgm:prSet>
      <dgm:spPr/>
      <dgm:t>
        <a:bodyPr/>
        <a:lstStyle/>
        <a:p>
          <a:endParaRPr lang="en-US"/>
        </a:p>
      </dgm:t>
    </dgm:pt>
    <dgm:pt modelId="{7DD01AF1-7867-467A-8809-CF502B614686}" type="pres">
      <dgm:prSet presAssocID="{1EC3B1C2-B4DC-4E4B-9831-049C1A17F887}" presName="boxAndChildren" presStyleCnt="0"/>
      <dgm:spPr/>
    </dgm:pt>
    <dgm:pt modelId="{D9DFF487-8742-40E1-ABF6-F666BF89B854}" type="pres">
      <dgm:prSet presAssocID="{1EC3B1C2-B4DC-4E4B-9831-049C1A17F887}" presName="parentTextBox" presStyleLbl="alignNode1" presStyleIdx="0" presStyleCnt="3"/>
      <dgm:spPr/>
      <dgm:t>
        <a:bodyPr/>
        <a:lstStyle/>
        <a:p>
          <a:endParaRPr lang="en-US"/>
        </a:p>
      </dgm:t>
    </dgm:pt>
    <dgm:pt modelId="{6BB45C4C-6E91-49B9-9D2D-F366611BF38F}" type="pres">
      <dgm:prSet presAssocID="{1EC3B1C2-B4DC-4E4B-9831-049C1A17F887}" presName="descendantBox" presStyleLbl="bgAccFollowNode1" presStyleIdx="0" presStyleCnt="3"/>
      <dgm:spPr/>
      <dgm:t>
        <a:bodyPr/>
        <a:lstStyle/>
        <a:p>
          <a:endParaRPr lang="en-US"/>
        </a:p>
      </dgm:t>
    </dgm:pt>
    <dgm:pt modelId="{38510390-80F6-4F21-A382-1EA30D151BF7}" type="pres">
      <dgm:prSet presAssocID="{E75648CB-DE43-45FC-B717-BA7B552C3F97}" presName="sp" presStyleCnt="0"/>
      <dgm:spPr/>
    </dgm:pt>
    <dgm:pt modelId="{CB92D66D-BF9A-468B-A2E0-E39659C9E7E7}" type="pres">
      <dgm:prSet presAssocID="{CD868751-EA32-4F68-ABC6-AD2C83DB713D}" presName="arrowAndChildren" presStyleCnt="0"/>
      <dgm:spPr/>
    </dgm:pt>
    <dgm:pt modelId="{9F79198E-36C9-4658-9D47-59B2B6193BA9}" type="pres">
      <dgm:prSet presAssocID="{CD868751-EA32-4F68-ABC6-AD2C83DB713D}" presName="parentTextArrow" presStyleLbl="node1" presStyleIdx="0" presStyleCnt="0"/>
      <dgm:spPr/>
      <dgm:t>
        <a:bodyPr/>
        <a:lstStyle/>
        <a:p>
          <a:endParaRPr lang="en-US"/>
        </a:p>
      </dgm:t>
    </dgm:pt>
    <dgm:pt modelId="{C50EA625-C17C-402A-9D67-CB19E7385B52}" type="pres">
      <dgm:prSet presAssocID="{CD868751-EA32-4F68-ABC6-AD2C83DB713D}" presName="arrow" presStyleLbl="alignNode1" presStyleIdx="1" presStyleCnt="3"/>
      <dgm:spPr/>
      <dgm:t>
        <a:bodyPr/>
        <a:lstStyle/>
        <a:p>
          <a:endParaRPr lang="en-US"/>
        </a:p>
      </dgm:t>
    </dgm:pt>
    <dgm:pt modelId="{9BD80F3A-37AB-4244-A96A-018F8F3A2A2E}" type="pres">
      <dgm:prSet presAssocID="{CD868751-EA32-4F68-ABC6-AD2C83DB713D}" presName="descendantArrow" presStyleLbl="bgAccFollowNode1" presStyleIdx="1" presStyleCnt="3" custLinFactNeighborX="491" custLinFactNeighborY="15"/>
      <dgm:spPr/>
      <dgm:t>
        <a:bodyPr/>
        <a:lstStyle/>
        <a:p>
          <a:endParaRPr lang="en-US"/>
        </a:p>
      </dgm:t>
    </dgm:pt>
    <dgm:pt modelId="{07669B53-DBBB-495E-BE03-DBD72B30B40F}" type="pres">
      <dgm:prSet presAssocID="{70C452EC-E670-4E3D-8849-F4E2D41538BF}" presName="sp" presStyleCnt="0"/>
      <dgm:spPr/>
    </dgm:pt>
    <dgm:pt modelId="{F50FF9BC-AFF0-40B5-A007-E48F2AA62390}" type="pres">
      <dgm:prSet presAssocID="{2FFA5A7D-0498-429E-BD52-276088334C12}" presName="arrowAndChildren" presStyleCnt="0"/>
      <dgm:spPr/>
    </dgm:pt>
    <dgm:pt modelId="{B6CD5673-8BC2-4A90-85C1-BC04C1C58268}" type="pres">
      <dgm:prSet presAssocID="{2FFA5A7D-0498-429E-BD52-276088334C12}" presName="parentTextArrow" presStyleLbl="node1" presStyleIdx="0" presStyleCnt="0"/>
      <dgm:spPr/>
      <dgm:t>
        <a:bodyPr/>
        <a:lstStyle/>
        <a:p>
          <a:endParaRPr lang="en-US"/>
        </a:p>
      </dgm:t>
    </dgm:pt>
    <dgm:pt modelId="{C4577295-361C-4BC9-AD76-7BB447E2326A}" type="pres">
      <dgm:prSet presAssocID="{2FFA5A7D-0498-429E-BD52-276088334C12}" presName="arrow" presStyleLbl="alignNode1" presStyleIdx="2" presStyleCnt="3"/>
      <dgm:spPr/>
      <dgm:t>
        <a:bodyPr/>
        <a:lstStyle/>
        <a:p>
          <a:endParaRPr lang="en-US"/>
        </a:p>
      </dgm:t>
    </dgm:pt>
    <dgm:pt modelId="{E17B44FC-56A8-419B-B7F7-C47554DB244B}" type="pres">
      <dgm:prSet presAssocID="{2FFA5A7D-0498-429E-BD52-276088334C12}" presName="descendantArrow" presStyleLbl="bgAccFollowNode1" presStyleIdx="2" presStyleCnt="3"/>
      <dgm:spPr/>
      <dgm:t>
        <a:bodyPr/>
        <a:lstStyle/>
        <a:p>
          <a:endParaRPr lang="en-US"/>
        </a:p>
      </dgm:t>
    </dgm:pt>
  </dgm:ptLst>
  <dgm:cxnLst>
    <dgm:cxn modelId="{B42B46A4-5124-473A-9FB3-7863670FF376}" srcId="{CD868751-EA32-4F68-ABC6-AD2C83DB713D}" destId="{99AB60EC-2E97-4C85-94D2-B3E54AA0F6CC}" srcOrd="2" destOrd="0" parTransId="{5FBC9898-C458-4048-B26F-45ED755E2CB7}" sibTransId="{15E55CC6-6EBF-4C98-B2E2-888D3D149E15}"/>
    <dgm:cxn modelId="{60C495F2-6845-4C3D-B433-ACF72BB19F3F}" srcId="{73BD5FA1-AA5D-42AD-8BD1-C5B65990EAA3}" destId="{1EC3B1C2-B4DC-4E4B-9831-049C1A17F887}" srcOrd="2" destOrd="0" parTransId="{F7E66ACD-3D3C-4D1F-BC70-73811D8663EA}" sibTransId="{19B36646-FEF9-4F19-A81F-192364A30494}"/>
    <dgm:cxn modelId="{337306B6-58F2-4119-92B5-F6D5F7849F94}" srcId="{2FFA5A7D-0498-429E-BD52-276088334C12}" destId="{71950CE6-0D07-4732-9106-7F00242D838D}" srcOrd="1" destOrd="0" parTransId="{BBF6BBE4-7493-4E85-83E9-ED28C700B82B}" sibTransId="{702D82BD-14D2-4B20-973C-E732FAB9CB92}"/>
    <dgm:cxn modelId="{57B3C9B1-6A8F-4531-89B0-3D59D4C964AF}" type="presOf" srcId="{60D79CF5-ECBF-452C-8C93-016F80E98F56}" destId="{9BD80F3A-37AB-4244-A96A-018F8F3A2A2E}" srcOrd="0" destOrd="1" presId="urn:microsoft.com/office/officeart/2016/7/layout/VerticalDownArrowProcess"/>
    <dgm:cxn modelId="{19150ABE-D734-458A-B015-798CB87DA467}" srcId="{2FFA5A7D-0498-429E-BD52-276088334C12}" destId="{A9EEA035-B802-4AF1-9825-D2184D35DBAF}" srcOrd="2" destOrd="0" parTransId="{62106E90-1ADD-4758-BAB1-6FB1D08037D5}" sibTransId="{D22FC35B-81BA-404F-9F0F-5740C7E716AB}"/>
    <dgm:cxn modelId="{3D41BC65-ECCD-4C74-A11F-AEACA6EEEA02}" type="presOf" srcId="{99AB60EC-2E97-4C85-94D2-B3E54AA0F6CC}" destId="{9BD80F3A-37AB-4244-A96A-018F8F3A2A2E}" srcOrd="0" destOrd="2" presId="urn:microsoft.com/office/officeart/2016/7/layout/VerticalDownArrowProcess"/>
    <dgm:cxn modelId="{8086790D-B606-48C1-9EF7-0BD049B21A48}" type="presOf" srcId="{71950CE6-0D07-4732-9106-7F00242D838D}" destId="{E17B44FC-56A8-419B-B7F7-C47554DB244B}" srcOrd="0" destOrd="1" presId="urn:microsoft.com/office/officeart/2016/7/layout/VerticalDownArrowProcess"/>
    <dgm:cxn modelId="{0E33A9AE-145F-4252-8F79-AE1C37E2F00F}" type="presOf" srcId="{BC7B2224-E3F0-496C-9BD9-CEFF40B687EF}" destId="{6BB45C4C-6E91-49B9-9D2D-F366611BF38F}" srcOrd="0" destOrd="1" presId="urn:microsoft.com/office/officeart/2016/7/layout/VerticalDownArrowProcess"/>
    <dgm:cxn modelId="{BEF9DF7C-9613-4CDB-9AE2-C63DFF3BE340}" type="presOf" srcId="{55EBF874-DA50-42C5-BBFA-53838E518267}" destId="{E17B44FC-56A8-419B-B7F7-C47554DB244B}" srcOrd="0" destOrd="0" presId="urn:microsoft.com/office/officeart/2016/7/layout/VerticalDownArrowProcess"/>
    <dgm:cxn modelId="{5A8C3063-94C9-492E-A7F3-22577E66EC00}" type="presOf" srcId="{73BD5FA1-AA5D-42AD-8BD1-C5B65990EAA3}" destId="{2076F6F2-2EAE-431C-9754-17E68DFAFF88}" srcOrd="0" destOrd="0" presId="urn:microsoft.com/office/officeart/2016/7/layout/VerticalDownArrowProcess"/>
    <dgm:cxn modelId="{328427B4-B49D-4D73-8A50-FDA5AAB067E4}" srcId="{1EC3B1C2-B4DC-4E4B-9831-049C1A17F887}" destId="{BC7B2224-E3F0-496C-9BD9-CEFF40B687EF}" srcOrd="1" destOrd="0" parTransId="{8BEB770A-14CE-4D3A-800F-A678DD2CA987}" sibTransId="{E23537CE-3E75-47B9-B0EC-656120621D60}"/>
    <dgm:cxn modelId="{84B590A3-4BA0-4D8C-B3D7-1CE4D9689F62}" type="presOf" srcId="{CD868751-EA32-4F68-ABC6-AD2C83DB713D}" destId="{9F79198E-36C9-4658-9D47-59B2B6193BA9}" srcOrd="0" destOrd="0" presId="urn:microsoft.com/office/officeart/2016/7/layout/VerticalDownArrowProcess"/>
    <dgm:cxn modelId="{CF1F81D7-2808-4335-A824-F6150EDA7445}" type="presOf" srcId="{A9EEA035-B802-4AF1-9825-D2184D35DBAF}" destId="{E17B44FC-56A8-419B-B7F7-C47554DB244B}" srcOrd="0" destOrd="2" presId="urn:microsoft.com/office/officeart/2016/7/layout/VerticalDownArrowProcess"/>
    <dgm:cxn modelId="{0760735B-0980-456D-8FC9-F263FF8A49C7}" type="presOf" srcId="{417E2F82-68CF-441D-AD82-2F3BC2F142FE}" destId="{9BD80F3A-37AB-4244-A96A-018F8F3A2A2E}" srcOrd="0" destOrd="0" presId="urn:microsoft.com/office/officeart/2016/7/layout/VerticalDownArrowProcess"/>
    <dgm:cxn modelId="{F530CD87-A8CF-46FF-AA9D-C1ACD32039AA}" srcId="{73BD5FA1-AA5D-42AD-8BD1-C5B65990EAA3}" destId="{2FFA5A7D-0498-429E-BD52-276088334C12}" srcOrd="0" destOrd="0" parTransId="{FF431C2C-D261-4F6E-B118-956E736242BB}" sibTransId="{70C452EC-E670-4E3D-8849-F4E2D41538BF}"/>
    <dgm:cxn modelId="{9563A64B-F7E9-4E85-A513-F27526E63236}" type="presOf" srcId="{7924C99A-5607-448D-AC70-CC7F05AE450A}" destId="{6BB45C4C-6E91-49B9-9D2D-F366611BF38F}" srcOrd="0" destOrd="0" presId="urn:microsoft.com/office/officeart/2016/7/layout/VerticalDownArrowProcess"/>
    <dgm:cxn modelId="{B7ADEDED-7902-434C-8BA7-A111118D5A23}" srcId="{2FFA5A7D-0498-429E-BD52-276088334C12}" destId="{55EBF874-DA50-42C5-BBFA-53838E518267}" srcOrd="0" destOrd="0" parTransId="{76E5BD4E-BDB5-416E-816A-B794956F0199}" sibTransId="{392399E8-5CDD-4A2E-AE75-BED93A8B586D}"/>
    <dgm:cxn modelId="{A649D545-218B-4695-BB05-33D75C651729}" srcId="{CD868751-EA32-4F68-ABC6-AD2C83DB713D}" destId="{60D79CF5-ECBF-452C-8C93-016F80E98F56}" srcOrd="1" destOrd="0" parTransId="{E50E3AED-F210-4D46-A1E7-C3D6DFE13BF4}" sibTransId="{8C9EB638-734F-496D-96F4-B03CB6B2FFE4}"/>
    <dgm:cxn modelId="{F6BECCB6-5B3E-4D52-B625-40039CF6B1C1}" srcId="{1EC3B1C2-B4DC-4E4B-9831-049C1A17F887}" destId="{7924C99A-5607-448D-AC70-CC7F05AE450A}" srcOrd="0" destOrd="0" parTransId="{AD2CCCD1-1673-4A58-A75E-F35146B8A26B}" sibTransId="{B5661B00-1576-49A3-95BC-D82B0B552212}"/>
    <dgm:cxn modelId="{37F9E6EC-FEA7-44D5-ABC1-2D0A347F7C0F}" srcId="{1EC3B1C2-B4DC-4E4B-9831-049C1A17F887}" destId="{DD25435B-DD1D-447B-AFDA-4D43337B9661}" srcOrd="2" destOrd="0" parTransId="{A0D236F3-08ED-4031-8B5C-F8B72B1C136D}" sibTransId="{A98F584F-331F-43A0-8AB4-25027273D66E}"/>
    <dgm:cxn modelId="{9895369E-127A-45B9-8869-29A9962D797C}" type="presOf" srcId="{2FFA5A7D-0498-429E-BD52-276088334C12}" destId="{B6CD5673-8BC2-4A90-85C1-BC04C1C58268}" srcOrd="0" destOrd="0" presId="urn:microsoft.com/office/officeart/2016/7/layout/VerticalDownArrowProcess"/>
    <dgm:cxn modelId="{F97674C1-04CB-4E83-9E8E-3711A4E77C0A}" type="presOf" srcId="{1EC3B1C2-B4DC-4E4B-9831-049C1A17F887}" destId="{D9DFF487-8742-40E1-ABF6-F666BF89B854}" srcOrd="0" destOrd="0" presId="urn:microsoft.com/office/officeart/2016/7/layout/VerticalDownArrowProcess"/>
    <dgm:cxn modelId="{57A94F27-C6D1-44EA-A4D8-32FFF166A30D}" type="presOf" srcId="{CD868751-EA32-4F68-ABC6-AD2C83DB713D}" destId="{C50EA625-C17C-402A-9D67-CB19E7385B52}" srcOrd="1" destOrd="0" presId="urn:microsoft.com/office/officeart/2016/7/layout/VerticalDownArrowProcess"/>
    <dgm:cxn modelId="{09AA68EB-8441-42D1-9D2D-D4937F1C3474}" type="presOf" srcId="{2FFA5A7D-0498-429E-BD52-276088334C12}" destId="{C4577295-361C-4BC9-AD76-7BB447E2326A}" srcOrd="1" destOrd="0" presId="urn:microsoft.com/office/officeart/2016/7/layout/VerticalDownArrowProcess"/>
    <dgm:cxn modelId="{A9982F65-68FE-418D-86EE-431BD62486BA}" srcId="{73BD5FA1-AA5D-42AD-8BD1-C5B65990EAA3}" destId="{CD868751-EA32-4F68-ABC6-AD2C83DB713D}" srcOrd="1" destOrd="0" parTransId="{60EBE573-2646-47E2-BBBA-25EED2B02245}" sibTransId="{E75648CB-DE43-45FC-B717-BA7B552C3F97}"/>
    <dgm:cxn modelId="{6A9A8036-99F7-4BF7-B7DB-26D052222B62}" type="presOf" srcId="{DD25435B-DD1D-447B-AFDA-4D43337B9661}" destId="{6BB45C4C-6E91-49B9-9D2D-F366611BF38F}" srcOrd="0" destOrd="2" presId="urn:microsoft.com/office/officeart/2016/7/layout/VerticalDownArrowProcess"/>
    <dgm:cxn modelId="{BEECE0F9-7C34-4805-ADE8-A97D89971259}" srcId="{CD868751-EA32-4F68-ABC6-AD2C83DB713D}" destId="{417E2F82-68CF-441D-AD82-2F3BC2F142FE}" srcOrd="0" destOrd="0" parTransId="{9BEF6D36-F362-4BD9-A656-B7872DF3011C}" sibTransId="{9ACA83D5-4F65-4F72-BDAD-DCB7C1463FBD}"/>
    <dgm:cxn modelId="{74B5E8F7-08B5-4653-BD1E-46ED6CB19343}" type="presParOf" srcId="{2076F6F2-2EAE-431C-9754-17E68DFAFF88}" destId="{7DD01AF1-7867-467A-8809-CF502B614686}" srcOrd="0" destOrd="0" presId="urn:microsoft.com/office/officeart/2016/7/layout/VerticalDownArrowProcess"/>
    <dgm:cxn modelId="{F7EB6A4C-EA3D-4ABF-8645-B78B39093B04}" type="presParOf" srcId="{7DD01AF1-7867-467A-8809-CF502B614686}" destId="{D9DFF487-8742-40E1-ABF6-F666BF89B854}" srcOrd="0" destOrd="0" presId="urn:microsoft.com/office/officeart/2016/7/layout/VerticalDownArrowProcess"/>
    <dgm:cxn modelId="{E0E6833D-B519-4D6A-B60C-1BA7D45E03CA}" type="presParOf" srcId="{7DD01AF1-7867-467A-8809-CF502B614686}" destId="{6BB45C4C-6E91-49B9-9D2D-F366611BF38F}" srcOrd="1" destOrd="0" presId="urn:microsoft.com/office/officeart/2016/7/layout/VerticalDownArrowProcess"/>
    <dgm:cxn modelId="{758FB1AA-C64A-47F9-86E1-15E1B86AB0D9}" type="presParOf" srcId="{2076F6F2-2EAE-431C-9754-17E68DFAFF88}" destId="{38510390-80F6-4F21-A382-1EA30D151BF7}" srcOrd="1" destOrd="0" presId="urn:microsoft.com/office/officeart/2016/7/layout/VerticalDownArrowProcess"/>
    <dgm:cxn modelId="{5ED0B99B-43DC-4547-80E6-4E6E345B93A3}" type="presParOf" srcId="{2076F6F2-2EAE-431C-9754-17E68DFAFF88}" destId="{CB92D66D-BF9A-468B-A2E0-E39659C9E7E7}" srcOrd="2" destOrd="0" presId="urn:microsoft.com/office/officeart/2016/7/layout/VerticalDownArrowProcess"/>
    <dgm:cxn modelId="{6E5669E6-9A0C-4FFF-9A29-4A36066811D7}" type="presParOf" srcId="{CB92D66D-BF9A-468B-A2E0-E39659C9E7E7}" destId="{9F79198E-36C9-4658-9D47-59B2B6193BA9}" srcOrd="0" destOrd="0" presId="urn:microsoft.com/office/officeart/2016/7/layout/VerticalDownArrowProcess"/>
    <dgm:cxn modelId="{F0E91239-F626-4F79-8679-D09A7B357E42}" type="presParOf" srcId="{CB92D66D-BF9A-468B-A2E0-E39659C9E7E7}" destId="{C50EA625-C17C-402A-9D67-CB19E7385B52}" srcOrd="1" destOrd="0" presId="urn:microsoft.com/office/officeart/2016/7/layout/VerticalDownArrowProcess"/>
    <dgm:cxn modelId="{F650A7DC-EFD9-4DCC-BC96-A498E416F03F}" type="presParOf" srcId="{CB92D66D-BF9A-468B-A2E0-E39659C9E7E7}" destId="{9BD80F3A-37AB-4244-A96A-018F8F3A2A2E}" srcOrd="2" destOrd="0" presId="urn:microsoft.com/office/officeart/2016/7/layout/VerticalDownArrowProcess"/>
    <dgm:cxn modelId="{3EFC7636-00D1-409A-99AA-B61768942B15}" type="presParOf" srcId="{2076F6F2-2EAE-431C-9754-17E68DFAFF88}" destId="{07669B53-DBBB-495E-BE03-DBD72B30B40F}" srcOrd="3" destOrd="0" presId="urn:microsoft.com/office/officeart/2016/7/layout/VerticalDownArrowProcess"/>
    <dgm:cxn modelId="{33AB86AA-CA58-4AC2-AC72-DF1601C17044}" type="presParOf" srcId="{2076F6F2-2EAE-431C-9754-17E68DFAFF88}" destId="{F50FF9BC-AFF0-40B5-A007-E48F2AA62390}" srcOrd="4" destOrd="0" presId="urn:microsoft.com/office/officeart/2016/7/layout/VerticalDownArrowProcess"/>
    <dgm:cxn modelId="{20630145-F9C2-4B87-B897-386D70C2129B}" type="presParOf" srcId="{F50FF9BC-AFF0-40B5-A007-E48F2AA62390}" destId="{B6CD5673-8BC2-4A90-85C1-BC04C1C58268}" srcOrd="0" destOrd="0" presId="urn:microsoft.com/office/officeart/2016/7/layout/VerticalDownArrowProcess"/>
    <dgm:cxn modelId="{A934FE55-9620-4028-A67F-A77EBD6318B3}" type="presParOf" srcId="{F50FF9BC-AFF0-40B5-A007-E48F2AA62390}" destId="{C4577295-361C-4BC9-AD76-7BB447E2326A}" srcOrd="1" destOrd="0" presId="urn:microsoft.com/office/officeart/2016/7/layout/VerticalDownArrowProcess"/>
    <dgm:cxn modelId="{558D92FD-FACF-4987-A398-EE40DC45D4D1}" type="presParOf" srcId="{F50FF9BC-AFF0-40B5-A007-E48F2AA62390}" destId="{E17B44FC-56A8-419B-B7F7-C47554DB244B}"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BD5FA1-AA5D-42AD-8BD1-C5B65990EAA3}" type="doc">
      <dgm:prSet loTypeId="urn:microsoft.com/office/officeart/2016/7/layout/VerticalDownArrowProcess" loCatId="process" qsTypeId="urn:microsoft.com/office/officeart/2005/8/quickstyle/simple1" qsCatId="simple" csTypeId="urn:microsoft.com/office/officeart/2005/8/colors/colorful5" csCatId="colorful" phldr="1"/>
      <dgm:spPr/>
      <dgm:t>
        <a:bodyPr/>
        <a:lstStyle/>
        <a:p>
          <a:endParaRPr lang="en-US"/>
        </a:p>
      </dgm:t>
    </dgm:pt>
    <dgm:pt modelId="{2FFA5A7D-0498-429E-BD52-276088334C12}">
      <dgm:prSet/>
      <dgm:spPr/>
      <dgm:t>
        <a:bodyPr/>
        <a:lstStyle/>
        <a:p>
          <a:r>
            <a:rPr lang="en-US"/>
            <a:t>Personal contribution:</a:t>
          </a:r>
        </a:p>
      </dgm:t>
    </dgm:pt>
    <dgm:pt modelId="{FF431C2C-D261-4F6E-B118-956E736242BB}" type="parTrans" cxnId="{F530CD87-A8CF-46FF-AA9D-C1ACD32039AA}">
      <dgm:prSet/>
      <dgm:spPr/>
      <dgm:t>
        <a:bodyPr/>
        <a:lstStyle/>
        <a:p>
          <a:endParaRPr lang="en-US"/>
        </a:p>
      </dgm:t>
    </dgm:pt>
    <dgm:pt modelId="{70C452EC-E670-4E3D-8849-F4E2D41538BF}" type="sibTrans" cxnId="{F530CD87-A8CF-46FF-AA9D-C1ACD32039AA}">
      <dgm:prSet/>
      <dgm:spPr/>
      <dgm:t>
        <a:bodyPr/>
        <a:lstStyle/>
        <a:p>
          <a:endParaRPr lang="en-US"/>
        </a:p>
      </dgm:t>
    </dgm:pt>
    <dgm:pt modelId="{55EBF874-DA50-42C5-BBFA-53838E518267}">
      <dgm:prSet/>
      <dgm:spPr/>
      <dgm:t>
        <a:bodyPr/>
        <a:lstStyle/>
        <a:p>
          <a:endParaRPr lang="en-US" sz="1200" dirty="0"/>
        </a:p>
      </dgm:t>
    </dgm:pt>
    <dgm:pt modelId="{76E5BD4E-BDB5-416E-816A-B794956F0199}" type="parTrans" cxnId="{B7ADEDED-7902-434C-8BA7-A111118D5A23}">
      <dgm:prSet/>
      <dgm:spPr/>
      <dgm:t>
        <a:bodyPr/>
        <a:lstStyle/>
        <a:p>
          <a:endParaRPr lang="en-US"/>
        </a:p>
      </dgm:t>
    </dgm:pt>
    <dgm:pt modelId="{392399E8-5CDD-4A2E-AE75-BED93A8B586D}" type="sibTrans" cxnId="{B7ADEDED-7902-434C-8BA7-A111118D5A23}">
      <dgm:prSet/>
      <dgm:spPr/>
      <dgm:t>
        <a:bodyPr/>
        <a:lstStyle/>
        <a:p>
          <a:endParaRPr lang="en-US"/>
        </a:p>
      </dgm:t>
    </dgm:pt>
    <dgm:pt modelId="{CD868751-EA32-4F68-ABC6-AD2C83DB713D}">
      <dgm:prSet/>
      <dgm:spPr/>
      <dgm:t>
        <a:bodyPr/>
        <a:lstStyle/>
        <a:p>
          <a:r>
            <a:rPr lang="en-US" dirty="0"/>
            <a:t>Personal learning outcomes:</a:t>
          </a:r>
        </a:p>
      </dgm:t>
    </dgm:pt>
    <dgm:pt modelId="{60EBE573-2646-47E2-BBBA-25EED2B02245}" type="parTrans" cxnId="{A9982F65-68FE-418D-86EE-431BD62486BA}">
      <dgm:prSet/>
      <dgm:spPr/>
      <dgm:t>
        <a:bodyPr/>
        <a:lstStyle/>
        <a:p>
          <a:endParaRPr lang="en-US"/>
        </a:p>
      </dgm:t>
    </dgm:pt>
    <dgm:pt modelId="{E75648CB-DE43-45FC-B717-BA7B552C3F97}" type="sibTrans" cxnId="{A9982F65-68FE-418D-86EE-431BD62486BA}">
      <dgm:prSet/>
      <dgm:spPr/>
      <dgm:t>
        <a:bodyPr/>
        <a:lstStyle/>
        <a:p>
          <a:endParaRPr lang="en-US"/>
        </a:p>
      </dgm:t>
    </dgm:pt>
    <dgm:pt modelId="{417E2F82-68CF-441D-AD82-2F3BC2F142FE}">
      <dgm:prSet custT="1"/>
      <dgm:spPr/>
      <dgm:t>
        <a:bodyPr/>
        <a:lstStyle/>
        <a:p>
          <a:r>
            <a:rPr lang="en-US" sz="1400" dirty="0">
              <a:latin typeface="Arial" panose="020B0604020202020204" pitchFamily="34" charset="0"/>
              <a:cs typeface="Arial" panose="020B0604020202020204" pitchFamily="34" charset="0"/>
            </a:rPr>
            <a:t>The demand of tea in the market</a:t>
          </a:r>
        </a:p>
        <a:p>
          <a:r>
            <a:rPr lang="en-US" sz="1400" dirty="0">
              <a:latin typeface="Arial" panose="020B0604020202020204" pitchFamily="34" charset="0"/>
              <a:cs typeface="Arial" panose="020B0604020202020204" pitchFamily="34" charset="0"/>
            </a:rPr>
            <a:t>The benefits on alkaline water</a:t>
          </a:r>
        </a:p>
        <a:p>
          <a:r>
            <a:rPr lang="en-US" sz="1400" dirty="0">
              <a:latin typeface="Arial" panose="020B0604020202020204" pitchFamily="34" charset="0"/>
              <a:cs typeface="Arial" panose="020B0604020202020204" pitchFamily="34" charset="0"/>
            </a:rPr>
            <a:t>The benefits on medicinal plants</a:t>
          </a:r>
        </a:p>
        <a:p>
          <a:r>
            <a:rPr lang="en-US" sz="1400" dirty="0">
              <a:latin typeface="Arial" panose="020B0604020202020204" pitchFamily="34" charset="0"/>
              <a:cs typeface="Arial" panose="020B0604020202020204" pitchFamily="34" charset="0"/>
            </a:rPr>
            <a:t>The preference of using natural plants for body treatments</a:t>
          </a:r>
        </a:p>
      </dgm:t>
    </dgm:pt>
    <dgm:pt modelId="{9BEF6D36-F362-4BD9-A656-B7872DF3011C}" type="parTrans" cxnId="{BEECE0F9-7C34-4805-ADE8-A97D89971259}">
      <dgm:prSet/>
      <dgm:spPr/>
      <dgm:t>
        <a:bodyPr/>
        <a:lstStyle/>
        <a:p>
          <a:endParaRPr lang="en-US"/>
        </a:p>
      </dgm:t>
    </dgm:pt>
    <dgm:pt modelId="{9ACA83D5-4F65-4F72-BDAD-DCB7C1463FBD}" type="sibTrans" cxnId="{BEECE0F9-7C34-4805-ADE8-A97D89971259}">
      <dgm:prSet/>
      <dgm:spPr/>
      <dgm:t>
        <a:bodyPr/>
        <a:lstStyle/>
        <a:p>
          <a:endParaRPr lang="en-US"/>
        </a:p>
      </dgm:t>
    </dgm:pt>
    <dgm:pt modelId="{1EC3B1C2-B4DC-4E4B-9831-049C1A17F887}">
      <dgm:prSet/>
      <dgm:spPr/>
      <dgm:t>
        <a:bodyPr/>
        <a:lstStyle/>
        <a:p>
          <a:r>
            <a:rPr lang="en-US" dirty="0"/>
            <a:t>Professional  Learning outcomes:</a:t>
          </a:r>
        </a:p>
      </dgm:t>
    </dgm:pt>
    <dgm:pt modelId="{F7E66ACD-3D3C-4D1F-BC70-73811D8663EA}" type="parTrans" cxnId="{60C495F2-6845-4C3D-B433-ACF72BB19F3F}">
      <dgm:prSet/>
      <dgm:spPr/>
      <dgm:t>
        <a:bodyPr/>
        <a:lstStyle/>
        <a:p>
          <a:endParaRPr lang="en-US"/>
        </a:p>
      </dgm:t>
    </dgm:pt>
    <dgm:pt modelId="{19B36646-FEF9-4F19-A81F-192364A30494}" type="sibTrans" cxnId="{60C495F2-6845-4C3D-B433-ACF72BB19F3F}">
      <dgm:prSet/>
      <dgm:spPr/>
      <dgm:t>
        <a:bodyPr/>
        <a:lstStyle/>
        <a:p>
          <a:endParaRPr lang="en-US"/>
        </a:p>
      </dgm:t>
    </dgm:pt>
    <dgm:pt modelId="{7924C99A-5607-448D-AC70-CC7F05AE450A}">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I have acquired knowledge on the spa and wellness sector </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I have improved my knowledge on feasibility study</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As maintenance is a non-revenue generating outlet, I have learned about the possibilities to bring profit to an outlet</a:t>
          </a:r>
        </a:p>
      </dgm:t>
    </dgm:pt>
    <dgm:pt modelId="{AD2CCCD1-1673-4A58-A75E-F35146B8A26B}" type="parTrans" cxnId="{F6BECCB6-5B3E-4D52-B625-40039CF6B1C1}">
      <dgm:prSet/>
      <dgm:spPr/>
      <dgm:t>
        <a:bodyPr/>
        <a:lstStyle/>
        <a:p>
          <a:endParaRPr lang="en-US"/>
        </a:p>
      </dgm:t>
    </dgm:pt>
    <dgm:pt modelId="{B5661B00-1576-49A3-95BC-D82B0B552212}" type="sibTrans" cxnId="{F6BECCB6-5B3E-4D52-B625-40039CF6B1C1}">
      <dgm:prSet/>
      <dgm:spPr/>
      <dgm:t>
        <a:bodyPr/>
        <a:lstStyle/>
        <a:p>
          <a:endParaRPr lang="en-US"/>
        </a:p>
      </dgm:t>
    </dgm:pt>
    <dgm:pt modelId="{80771A15-B192-419B-B420-8FB6EF677652}">
      <dgm:prSet custT="1"/>
      <dgm:spPr/>
      <dgm:t>
        <a:bodyPr/>
        <a:lstStyle/>
        <a:p>
          <a:r>
            <a:rPr lang="en-US" sz="1400" dirty="0">
              <a:latin typeface="Arial" panose="020B0604020202020204" pitchFamily="34" charset="0"/>
              <a:cs typeface="Arial" panose="020B0604020202020204" pitchFamily="34" charset="0"/>
            </a:rPr>
            <a:t>I have been part of the focus group interview with water and tea suppliers</a:t>
          </a:r>
        </a:p>
        <a:p>
          <a:r>
            <a:rPr lang="en-US" sz="1400" dirty="0">
              <a:latin typeface="Arial" panose="020B0604020202020204" pitchFamily="34" charset="0"/>
              <a:cs typeface="Arial" panose="020B0604020202020204" pitchFamily="34" charset="0"/>
            </a:rPr>
            <a:t>I have participated in the one to one interview </a:t>
          </a:r>
        </a:p>
        <a:p>
          <a:r>
            <a:rPr lang="en-US" sz="1400" dirty="0">
              <a:latin typeface="Arial" panose="020B0604020202020204" pitchFamily="34" charset="0"/>
              <a:cs typeface="Arial" panose="020B0604020202020204" pitchFamily="34" charset="0"/>
            </a:rPr>
            <a:t>I have been doing research on types of water and their health benefits</a:t>
          </a:r>
        </a:p>
      </dgm:t>
    </dgm:pt>
    <dgm:pt modelId="{CC2A325E-834B-4CE7-A791-2497B7E711C1}" type="parTrans" cxnId="{B845441D-7441-49C3-83EB-51FE69046472}">
      <dgm:prSet/>
      <dgm:spPr/>
      <dgm:t>
        <a:bodyPr/>
        <a:lstStyle/>
        <a:p>
          <a:endParaRPr lang="en-US"/>
        </a:p>
      </dgm:t>
    </dgm:pt>
    <dgm:pt modelId="{820CAB67-077C-4BE5-BA0D-D137EEE2DD8F}" type="sibTrans" cxnId="{B845441D-7441-49C3-83EB-51FE69046472}">
      <dgm:prSet/>
      <dgm:spPr/>
      <dgm:t>
        <a:bodyPr/>
        <a:lstStyle/>
        <a:p>
          <a:endParaRPr lang="en-US"/>
        </a:p>
      </dgm:t>
    </dgm:pt>
    <dgm:pt modelId="{BC92788F-D174-407F-BFE0-5CF79F3CA344}" type="pres">
      <dgm:prSet presAssocID="{73BD5FA1-AA5D-42AD-8BD1-C5B65990EAA3}" presName="Name0" presStyleCnt="0">
        <dgm:presLayoutVars>
          <dgm:dir/>
          <dgm:animLvl val="lvl"/>
          <dgm:resizeHandles val="exact"/>
        </dgm:presLayoutVars>
      </dgm:prSet>
      <dgm:spPr/>
      <dgm:t>
        <a:bodyPr/>
        <a:lstStyle/>
        <a:p>
          <a:endParaRPr lang="en-US"/>
        </a:p>
      </dgm:t>
    </dgm:pt>
    <dgm:pt modelId="{00A81292-8180-4A25-8F34-0C15A98A6ADA}" type="pres">
      <dgm:prSet presAssocID="{1EC3B1C2-B4DC-4E4B-9831-049C1A17F887}" presName="boxAndChildren" presStyleCnt="0"/>
      <dgm:spPr/>
    </dgm:pt>
    <dgm:pt modelId="{E65BF9C8-3D97-4F6F-A307-B30AF0A548E4}" type="pres">
      <dgm:prSet presAssocID="{1EC3B1C2-B4DC-4E4B-9831-049C1A17F887}" presName="parentTextBox" presStyleLbl="alignNode1" presStyleIdx="0" presStyleCnt="3"/>
      <dgm:spPr/>
      <dgm:t>
        <a:bodyPr/>
        <a:lstStyle/>
        <a:p>
          <a:endParaRPr lang="en-US"/>
        </a:p>
      </dgm:t>
    </dgm:pt>
    <dgm:pt modelId="{BA15B581-92C1-49D3-8C82-731A8860E0F8}" type="pres">
      <dgm:prSet presAssocID="{1EC3B1C2-B4DC-4E4B-9831-049C1A17F887}" presName="descendantBox" presStyleLbl="bgAccFollowNode1" presStyleIdx="0" presStyleCnt="3"/>
      <dgm:spPr/>
      <dgm:t>
        <a:bodyPr/>
        <a:lstStyle/>
        <a:p>
          <a:endParaRPr lang="en-US"/>
        </a:p>
      </dgm:t>
    </dgm:pt>
    <dgm:pt modelId="{38A7BC7A-C7D8-4634-BE94-3661CF05B5B5}" type="pres">
      <dgm:prSet presAssocID="{E75648CB-DE43-45FC-B717-BA7B552C3F97}" presName="sp" presStyleCnt="0"/>
      <dgm:spPr/>
    </dgm:pt>
    <dgm:pt modelId="{1CDFC700-3517-44B6-ABE4-1033D2136597}" type="pres">
      <dgm:prSet presAssocID="{CD868751-EA32-4F68-ABC6-AD2C83DB713D}" presName="arrowAndChildren" presStyleCnt="0"/>
      <dgm:spPr/>
    </dgm:pt>
    <dgm:pt modelId="{CE0749DA-158C-42D7-A3C1-442C1B2406DC}" type="pres">
      <dgm:prSet presAssocID="{CD868751-EA32-4F68-ABC6-AD2C83DB713D}" presName="parentTextArrow" presStyleLbl="node1" presStyleIdx="0" presStyleCnt="0"/>
      <dgm:spPr/>
      <dgm:t>
        <a:bodyPr/>
        <a:lstStyle/>
        <a:p>
          <a:endParaRPr lang="en-US"/>
        </a:p>
      </dgm:t>
    </dgm:pt>
    <dgm:pt modelId="{FA3CDD6A-65B4-4D6B-81EA-DE8894D07208}" type="pres">
      <dgm:prSet presAssocID="{CD868751-EA32-4F68-ABC6-AD2C83DB713D}" presName="arrow" presStyleLbl="alignNode1" presStyleIdx="1" presStyleCnt="3"/>
      <dgm:spPr/>
      <dgm:t>
        <a:bodyPr/>
        <a:lstStyle/>
        <a:p>
          <a:endParaRPr lang="en-US"/>
        </a:p>
      </dgm:t>
    </dgm:pt>
    <dgm:pt modelId="{328076AA-784E-43C4-831E-58B00B822F18}" type="pres">
      <dgm:prSet presAssocID="{CD868751-EA32-4F68-ABC6-AD2C83DB713D}" presName="descendantArrow" presStyleLbl="bgAccFollowNode1" presStyleIdx="1" presStyleCnt="3"/>
      <dgm:spPr/>
      <dgm:t>
        <a:bodyPr/>
        <a:lstStyle/>
        <a:p>
          <a:endParaRPr lang="en-US"/>
        </a:p>
      </dgm:t>
    </dgm:pt>
    <dgm:pt modelId="{AEEB2DEC-3938-4561-B672-38341CDE8769}" type="pres">
      <dgm:prSet presAssocID="{70C452EC-E670-4E3D-8849-F4E2D41538BF}" presName="sp" presStyleCnt="0"/>
      <dgm:spPr/>
    </dgm:pt>
    <dgm:pt modelId="{5E9B690C-D255-4AC1-A3BA-773919330AD5}" type="pres">
      <dgm:prSet presAssocID="{2FFA5A7D-0498-429E-BD52-276088334C12}" presName="arrowAndChildren" presStyleCnt="0"/>
      <dgm:spPr/>
    </dgm:pt>
    <dgm:pt modelId="{E2E42F6C-FF15-49DC-B99B-4EA5EDB6F012}" type="pres">
      <dgm:prSet presAssocID="{2FFA5A7D-0498-429E-BD52-276088334C12}" presName="parentTextArrow" presStyleLbl="node1" presStyleIdx="0" presStyleCnt="0"/>
      <dgm:spPr/>
      <dgm:t>
        <a:bodyPr/>
        <a:lstStyle/>
        <a:p>
          <a:endParaRPr lang="en-US"/>
        </a:p>
      </dgm:t>
    </dgm:pt>
    <dgm:pt modelId="{8D136BE0-5C63-4B75-8695-D87FDD04BABD}" type="pres">
      <dgm:prSet presAssocID="{2FFA5A7D-0498-429E-BD52-276088334C12}" presName="arrow" presStyleLbl="alignNode1" presStyleIdx="2" presStyleCnt="3"/>
      <dgm:spPr/>
      <dgm:t>
        <a:bodyPr/>
        <a:lstStyle/>
        <a:p>
          <a:endParaRPr lang="en-US"/>
        </a:p>
      </dgm:t>
    </dgm:pt>
    <dgm:pt modelId="{63E385BB-F0CF-430A-87B4-E4B8C194FC4A}" type="pres">
      <dgm:prSet presAssocID="{2FFA5A7D-0498-429E-BD52-276088334C12}" presName="descendantArrow" presStyleLbl="bgAccFollowNode1" presStyleIdx="2" presStyleCnt="3"/>
      <dgm:spPr/>
      <dgm:t>
        <a:bodyPr/>
        <a:lstStyle/>
        <a:p>
          <a:endParaRPr lang="en-US"/>
        </a:p>
      </dgm:t>
    </dgm:pt>
  </dgm:ptLst>
  <dgm:cxnLst>
    <dgm:cxn modelId="{2420D549-A576-4926-AC48-2B9F613BFCA7}" type="presOf" srcId="{2FFA5A7D-0498-429E-BD52-276088334C12}" destId="{8D136BE0-5C63-4B75-8695-D87FDD04BABD}" srcOrd="1" destOrd="0" presId="urn:microsoft.com/office/officeart/2016/7/layout/VerticalDownArrowProcess"/>
    <dgm:cxn modelId="{60C495F2-6845-4C3D-B433-ACF72BB19F3F}" srcId="{73BD5FA1-AA5D-42AD-8BD1-C5B65990EAA3}" destId="{1EC3B1C2-B4DC-4E4B-9831-049C1A17F887}" srcOrd="2" destOrd="0" parTransId="{F7E66ACD-3D3C-4D1F-BC70-73811D8663EA}" sibTransId="{19B36646-FEF9-4F19-A81F-192364A30494}"/>
    <dgm:cxn modelId="{A0ED52F1-6B73-4DC7-BDAB-41BEADAC49D7}" type="presOf" srcId="{80771A15-B192-419B-B420-8FB6EF677652}" destId="{63E385BB-F0CF-430A-87B4-E4B8C194FC4A}" srcOrd="0" destOrd="1" presId="urn:microsoft.com/office/officeart/2016/7/layout/VerticalDownArrowProcess"/>
    <dgm:cxn modelId="{DC7F85EA-56B1-41A2-8D91-76B2A5A7132A}" type="presOf" srcId="{417E2F82-68CF-441D-AD82-2F3BC2F142FE}" destId="{328076AA-784E-43C4-831E-58B00B822F18}" srcOrd="0" destOrd="0" presId="urn:microsoft.com/office/officeart/2016/7/layout/VerticalDownArrowProcess"/>
    <dgm:cxn modelId="{0F1AF37B-BD9C-46A1-8E9E-27D7EA8627F2}" type="presOf" srcId="{73BD5FA1-AA5D-42AD-8BD1-C5B65990EAA3}" destId="{BC92788F-D174-407F-BFE0-5CF79F3CA344}" srcOrd="0" destOrd="0" presId="urn:microsoft.com/office/officeart/2016/7/layout/VerticalDownArrowProcess"/>
    <dgm:cxn modelId="{10C4D4F9-3CDC-4CFA-8A36-F8585B538EDD}" type="presOf" srcId="{55EBF874-DA50-42C5-BBFA-53838E518267}" destId="{63E385BB-F0CF-430A-87B4-E4B8C194FC4A}" srcOrd="0" destOrd="0" presId="urn:microsoft.com/office/officeart/2016/7/layout/VerticalDownArrowProcess"/>
    <dgm:cxn modelId="{368FBBF5-6831-46E9-860C-B8B3CA6EB114}" type="presOf" srcId="{1EC3B1C2-B4DC-4E4B-9831-049C1A17F887}" destId="{E65BF9C8-3D97-4F6F-A307-B30AF0A548E4}" srcOrd="0" destOrd="0" presId="urn:microsoft.com/office/officeart/2016/7/layout/VerticalDownArrowProcess"/>
    <dgm:cxn modelId="{3175E002-A479-4CCC-B7FE-AC614698A08C}" type="presOf" srcId="{7924C99A-5607-448D-AC70-CC7F05AE450A}" destId="{BA15B581-92C1-49D3-8C82-731A8860E0F8}" srcOrd="0" destOrd="0" presId="urn:microsoft.com/office/officeart/2016/7/layout/VerticalDownArrowProcess"/>
    <dgm:cxn modelId="{F530CD87-A8CF-46FF-AA9D-C1ACD32039AA}" srcId="{73BD5FA1-AA5D-42AD-8BD1-C5B65990EAA3}" destId="{2FFA5A7D-0498-429E-BD52-276088334C12}" srcOrd="0" destOrd="0" parTransId="{FF431C2C-D261-4F6E-B118-956E736242BB}" sibTransId="{70C452EC-E670-4E3D-8849-F4E2D41538BF}"/>
    <dgm:cxn modelId="{B7ADEDED-7902-434C-8BA7-A111118D5A23}" srcId="{2FFA5A7D-0498-429E-BD52-276088334C12}" destId="{55EBF874-DA50-42C5-BBFA-53838E518267}" srcOrd="0" destOrd="0" parTransId="{76E5BD4E-BDB5-416E-816A-B794956F0199}" sibTransId="{392399E8-5CDD-4A2E-AE75-BED93A8B586D}"/>
    <dgm:cxn modelId="{191DB8DA-5ECD-4616-B0FC-15374601C5B8}" type="presOf" srcId="{2FFA5A7D-0498-429E-BD52-276088334C12}" destId="{E2E42F6C-FF15-49DC-B99B-4EA5EDB6F012}" srcOrd="0" destOrd="0" presId="urn:microsoft.com/office/officeart/2016/7/layout/VerticalDownArrowProcess"/>
    <dgm:cxn modelId="{F6BECCB6-5B3E-4D52-B625-40039CF6B1C1}" srcId="{1EC3B1C2-B4DC-4E4B-9831-049C1A17F887}" destId="{7924C99A-5607-448D-AC70-CC7F05AE450A}" srcOrd="0" destOrd="0" parTransId="{AD2CCCD1-1673-4A58-A75E-F35146B8A26B}" sibTransId="{B5661B00-1576-49A3-95BC-D82B0B552212}"/>
    <dgm:cxn modelId="{B845441D-7441-49C3-83EB-51FE69046472}" srcId="{2FFA5A7D-0498-429E-BD52-276088334C12}" destId="{80771A15-B192-419B-B420-8FB6EF677652}" srcOrd="1" destOrd="0" parTransId="{CC2A325E-834B-4CE7-A791-2497B7E711C1}" sibTransId="{820CAB67-077C-4BE5-BA0D-D137EEE2DD8F}"/>
    <dgm:cxn modelId="{BAD74720-62E5-42E5-9576-64E865B5F174}" type="presOf" srcId="{CD868751-EA32-4F68-ABC6-AD2C83DB713D}" destId="{FA3CDD6A-65B4-4D6B-81EA-DE8894D07208}" srcOrd="1" destOrd="0" presId="urn:microsoft.com/office/officeart/2016/7/layout/VerticalDownArrowProcess"/>
    <dgm:cxn modelId="{A9982F65-68FE-418D-86EE-431BD62486BA}" srcId="{73BD5FA1-AA5D-42AD-8BD1-C5B65990EAA3}" destId="{CD868751-EA32-4F68-ABC6-AD2C83DB713D}" srcOrd="1" destOrd="0" parTransId="{60EBE573-2646-47E2-BBBA-25EED2B02245}" sibTransId="{E75648CB-DE43-45FC-B717-BA7B552C3F97}"/>
    <dgm:cxn modelId="{39108968-50EE-4041-A817-2CA0D6384A5D}" type="presOf" srcId="{CD868751-EA32-4F68-ABC6-AD2C83DB713D}" destId="{CE0749DA-158C-42D7-A3C1-442C1B2406DC}" srcOrd="0" destOrd="0" presId="urn:microsoft.com/office/officeart/2016/7/layout/VerticalDownArrowProcess"/>
    <dgm:cxn modelId="{BEECE0F9-7C34-4805-ADE8-A97D89971259}" srcId="{CD868751-EA32-4F68-ABC6-AD2C83DB713D}" destId="{417E2F82-68CF-441D-AD82-2F3BC2F142FE}" srcOrd="0" destOrd="0" parTransId="{9BEF6D36-F362-4BD9-A656-B7872DF3011C}" sibTransId="{9ACA83D5-4F65-4F72-BDAD-DCB7C1463FBD}"/>
    <dgm:cxn modelId="{10082A63-0179-45CA-B91C-645AAAB0DD90}" type="presParOf" srcId="{BC92788F-D174-407F-BFE0-5CF79F3CA344}" destId="{00A81292-8180-4A25-8F34-0C15A98A6ADA}" srcOrd="0" destOrd="0" presId="urn:microsoft.com/office/officeart/2016/7/layout/VerticalDownArrowProcess"/>
    <dgm:cxn modelId="{05F42F40-799B-45B8-AFA6-915DEC5D1CF4}" type="presParOf" srcId="{00A81292-8180-4A25-8F34-0C15A98A6ADA}" destId="{E65BF9C8-3D97-4F6F-A307-B30AF0A548E4}" srcOrd="0" destOrd="0" presId="urn:microsoft.com/office/officeart/2016/7/layout/VerticalDownArrowProcess"/>
    <dgm:cxn modelId="{20C692D8-A419-476B-8B42-06EBDB7C996E}" type="presParOf" srcId="{00A81292-8180-4A25-8F34-0C15A98A6ADA}" destId="{BA15B581-92C1-49D3-8C82-731A8860E0F8}" srcOrd="1" destOrd="0" presId="urn:microsoft.com/office/officeart/2016/7/layout/VerticalDownArrowProcess"/>
    <dgm:cxn modelId="{E2FEDCE6-F3C7-4E2A-8B8C-B30D1F6742DE}" type="presParOf" srcId="{BC92788F-D174-407F-BFE0-5CF79F3CA344}" destId="{38A7BC7A-C7D8-4634-BE94-3661CF05B5B5}" srcOrd="1" destOrd="0" presId="urn:microsoft.com/office/officeart/2016/7/layout/VerticalDownArrowProcess"/>
    <dgm:cxn modelId="{F5701B3F-43C3-4964-8E9C-92DF32EFB163}" type="presParOf" srcId="{BC92788F-D174-407F-BFE0-5CF79F3CA344}" destId="{1CDFC700-3517-44B6-ABE4-1033D2136597}" srcOrd="2" destOrd="0" presId="urn:microsoft.com/office/officeart/2016/7/layout/VerticalDownArrowProcess"/>
    <dgm:cxn modelId="{9978B85E-EDA2-4245-BD24-0F028105488C}" type="presParOf" srcId="{1CDFC700-3517-44B6-ABE4-1033D2136597}" destId="{CE0749DA-158C-42D7-A3C1-442C1B2406DC}" srcOrd="0" destOrd="0" presId="urn:microsoft.com/office/officeart/2016/7/layout/VerticalDownArrowProcess"/>
    <dgm:cxn modelId="{5BFEEDF2-853A-49EC-B576-D3420F1F5DAC}" type="presParOf" srcId="{1CDFC700-3517-44B6-ABE4-1033D2136597}" destId="{FA3CDD6A-65B4-4D6B-81EA-DE8894D07208}" srcOrd="1" destOrd="0" presId="urn:microsoft.com/office/officeart/2016/7/layout/VerticalDownArrowProcess"/>
    <dgm:cxn modelId="{CB831179-183E-4633-9D3C-FC1613A0FEAE}" type="presParOf" srcId="{1CDFC700-3517-44B6-ABE4-1033D2136597}" destId="{328076AA-784E-43C4-831E-58B00B822F18}" srcOrd="2" destOrd="0" presId="urn:microsoft.com/office/officeart/2016/7/layout/VerticalDownArrowProcess"/>
    <dgm:cxn modelId="{A222E9C4-EC47-40D4-9E9D-88BA900EE3C5}" type="presParOf" srcId="{BC92788F-D174-407F-BFE0-5CF79F3CA344}" destId="{AEEB2DEC-3938-4561-B672-38341CDE8769}" srcOrd="3" destOrd="0" presId="urn:microsoft.com/office/officeart/2016/7/layout/VerticalDownArrowProcess"/>
    <dgm:cxn modelId="{C5880455-05E8-4A11-9E31-A098209EE17D}" type="presParOf" srcId="{BC92788F-D174-407F-BFE0-5CF79F3CA344}" destId="{5E9B690C-D255-4AC1-A3BA-773919330AD5}" srcOrd="4" destOrd="0" presId="urn:microsoft.com/office/officeart/2016/7/layout/VerticalDownArrowProcess"/>
    <dgm:cxn modelId="{EA311042-57CF-443F-84E3-730F842720F7}" type="presParOf" srcId="{5E9B690C-D255-4AC1-A3BA-773919330AD5}" destId="{E2E42F6C-FF15-49DC-B99B-4EA5EDB6F012}" srcOrd="0" destOrd="0" presId="urn:microsoft.com/office/officeart/2016/7/layout/VerticalDownArrowProcess"/>
    <dgm:cxn modelId="{BF7260D1-74FC-4E9B-80E8-191C82B1EF89}" type="presParOf" srcId="{5E9B690C-D255-4AC1-A3BA-773919330AD5}" destId="{8D136BE0-5C63-4B75-8695-D87FDD04BABD}" srcOrd="1" destOrd="0" presId="urn:microsoft.com/office/officeart/2016/7/layout/VerticalDownArrowProcess"/>
    <dgm:cxn modelId="{A7CA8CB5-0BD6-4198-915B-B1E96FEA880C}" type="presParOf" srcId="{5E9B690C-D255-4AC1-A3BA-773919330AD5}" destId="{63E385BB-F0CF-430A-87B4-E4B8C194FC4A}"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8F6C93-406D-4972-B866-0AD80F9ABFD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A88781A-4DC0-4A9E-9D64-0781C1D72651}">
      <dgm:prSet/>
      <dgm:spPr/>
      <dgm:t>
        <a:bodyPr/>
        <a:lstStyle/>
        <a:p>
          <a:r>
            <a:rPr lang="en-US" dirty="0"/>
            <a:t>Writing the complete project  tabulations &amp; charts</a:t>
          </a:r>
        </a:p>
      </dgm:t>
    </dgm:pt>
    <dgm:pt modelId="{527FC4C7-182E-46BE-AB3E-423A918B2BCA}" type="parTrans" cxnId="{69E82566-24D8-445D-8534-3A8E4DB2B0C7}">
      <dgm:prSet/>
      <dgm:spPr/>
      <dgm:t>
        <a:bodyPr/>
        <a:lstStyle/>
        <a:p>
          <a:endParaRPr lang="en-US"/>
        </a:p>
      </dgm:t>
    </dgm:pt>
    <dgm:pt modelId="{9E40CED8-A62D-4C2D-A6ED-B61A6262BCD7}" type="sibTrans" cxnId="{69E82566-24D8-445D-8534-3A8E4DB2B0C7}">
      <dgm:prSet/>
      <dgm:spPr/>
      <dgm:t>
        <a:bodyPr/>
        <a:lstStyle/>
        <a:p>
          <a:endParaRPr lang="en-US"/>
        </a:p>
      </dgm:t>
    </dgm:pt>
    <dgm:pt modelId="{6D9453A2-7BE8-4389-AF75-C790312EF122}">
      <dgm:prSet/>
      <dgm:spPr/>
      <dgm:t>
        <a:bodyPr/>
        <a:lstStyle/>
        <a:p>
          <a:r>
            <a:rPr lang="en-US" dirty="0"/>
            <a:t>The process of cost and benefit analysis</a:t>
          </a:r>
        </a:p>
      </dgm:t>
    </dgm:pt>
    <dgm:pt modelId="{C66504E3-497D-4AB7-8465-E741CC8C6911}" type="parTrans" cxnId="{4EB54D05-A611-4FB9-9BC2-8A16ED04F7DC}">
      <dgm:prSet/>
      <dgm:spPr/>
      <dgm:t>
        <a:bodyPr/>
        <a:lstStyle/>
        <a:p>
          <a:endParaRPr lang="en-US"/>
        </a:p>
      </dgm:t>
    </dgm:pt>
    <dgm:pt modelId="{9E8C8E27-495B-42E2-844B-EC51AFDF5570}" type="sibTrans" cxnId="{4EB54D05-A611-4FB9-9BC2-8A16ED04F7DC}">
      <dgm:prSet/>
      <dgm:spPr/>
      <dgm:t>
        <a:bodyPr/>
        <a:lstStyle/>
        <a:p>
          <a:endParaRPr lang="en-US"/>
        </a:p>
      </dgm:t>
    </dgm:pt>
    <dgm:pt modelId="{8D930751-9F9A-44F8-B9B2-9523EA077356}">
      <dgm:prSet/>
      <dgm:spPr/>
      <dgm:t>
        <a:bodyPr/>
        <a:lstStyle/>
        <a:p>
          <a:r>
            <a:rPr lang="en-US" dirty="0"/>
            <a:t>Participation in conducting the guest surveys, grand mothers' interview and benchmarking.</a:t>
          </a:r>
        </a:p>
      </dgm:t>
    </dgm:pt>
    <dgm:pt modelId="{60D747C1-9D64-474A-A076-6F44D1CAEAEE}" type="parTrans" cxnId="{AA6420E7-464D-4EAD-9EBC-4FDC6004F204}">
      <dgm:prSet/>
      <dgm:spPr/>
      <dgm:t>
        <a:bodyPr/>
        <a:lstStyle/>
        <a:p>
          <a:endParaRPr lang="en-US"/>
        </a:p>
      </dgm:t>
    </dgm:pt>
    <dgm:pt modelId="{5426EDC7-295C-4D96-A07E-E9EC605FF507}" type="sibTrans" cxnId="{AA6420E7-464D-4EAD-9EBC-4FDC6004F204}">
      <dgm:prSet/>
      <dgm:spPr/>
      <dgm:t>
        <a:bodyPr/>
        <a:lstStyle/>
        <a:p>
          <a:endParaRPr lang="en-US"/>
        </a:p>
      </dgm:t>
    </dgm:pt>
    <dgm:pt modelId="{09C33E7B-701B-4C7B-9A4D-34F846572611}">
      <dgm:prSet/>
      <dgm:spPr/>
      <dgm:t>
        <a:bodyPr/>
        <a:lstStyle/>
        <a:p>
          <a:r>
            <a:rPr lang="en-US" dirty="0"/>
            <a:t>Conducted a presentation with Dr Fakim </a:t>
          </a:r>
        </a:p>
        <a:p>
          <a:r>
            <a:rPr lang="en-US" dirty="0"/>
            <a:t>&amp; </a:t>
          </a:r>
        </a:p>
        <a:p>
          <a:r>
            <a:rPr lang="en-US" dirty="0"/>
            <a:t>online face to face interview with Herbal academy</a:t>
          </a:r>
        </a:p>
      </dgm:t>
    </dgm:pt>
    <dgm:pt modelId="{B3453FCE-7634-434F-8860-4CD0D7FCC89E}" type="parTrans" cxnId="{2F0A9F48-182A-4C11-98F3-ADC78DF69BE5}">
      <dgm:prSet/>
      <dgm:spPr/>
      <dgm:t>
        <a:bodyPr/>
        <a:lstStyle/>
        <a:p>
          <a:endParaRPr lang="en-US"/>
        </a:p>
      </dgm:t>
    </dgm:pt>
    <dgm:pt modelId="{9B84C123-3F78-4C34-815C-35C7A454BA43}" type="sibTrans" cxnId="{2F0A9F48-182A-4C11-98F3-ADC78DF69BE5}">
      <dgm:prSet/>
      <dgm:spPr/>
      <dgm:t>
        <a:bodyPr/>
        <a:lstStyle/>
        <a:p>
          <a:endParaRPr lang="en-US"/>
        </a:p>
      </dgm:t>
    </dgm:pt>
    <dgm:pt modelId="{6E397C37-5CCF-4406-9470-BC23D8CF7198}">
      <dgm:prSet/>
      <dgm:spPr/>
      <dgm:t>
        <a:bodyPr/>
        <a:lstStyle/>
        <a:p>
          <a:r>
            <a:rPr lang="en-US" dirty="0"/>
            <a:t>Water and their health benefits</a:t>
          </a:r>
        </a:p>
      </dgm:t>
    </dgm:pt>
    <dgm:pt modelId="{C038E462-BDAC-4C35-A46C-B3CF0C21772F}" type="parTrans" cxnId="{7C6E3749-A79B-4A77-86A0-03D09CFA6CF4}">
      <dgm:prSet/>
      <dgm:spPr/>
      <dgm:t>
        <a:bodyPr/>
        <a:lstStyle/>
        <a:p>
          <a:endParaRPr lang="en-US"/>
        </a:p>
      </dgm:t>
    </dgm:pt>
    <dgm:pt modelId="{1CEBAFBA-825A-489B-AE1C-ABAF38D3A820}" type="sibTrans" cxnId="{7C6E3749-A79B-4A77-86A0-03D09CFA6CF4}">
      <dgm:prSet/>
      <dgm:spPr/>
      <dgm:t>
        <a:bodyPr/>
        <a:lstStyle/>
        <a:p>
          <a:endParaRPr lang="en-US"/>
        </a:p>
      </dgm:t>
    </dgm:pt>
    <dgm:pt modelId="{809378BE-4433-4C3E-B8C6-D1D6BE65979D}">
      <dgm:prSet/>
      <dgm:spPr/>
      <dgm:t>
        <a:bodyPr/>
        <a:lstStyle/>
        <a:p>
          <a:pPr algn="l"/>
          <a:r>
            <a:rPr lang="en-US" dirty="0"/>
            <a:t>-50 types of medicinal plants -risk </a:t>
          </a:r>
        </a:p>
        <a:p>
          <a:pPr algn="l"/>
          <a:r>
            <a:rPr lang="en-US" dirty="0"/>
            <a:t>-Poisonous plant</a:t>
          </a:r>
        </a:p>
        <a:p>
          <a:pPr algn="l"/>
          <a:r>
            <a:rPr lang="en-US" dirty="0"/>
            <a:t>- endemic plants</a:t>
          </a:r>
        </a:p>
      </dgm:t>
    </dgm:pt>
    <dgm:pt modelId="{09048A02-5823-4705-B702-C0147D34A512}" type="parTrans" cxnId="{2AA2409D-341D-4EA6-8A88-BD3BC20A8DE7}">
      <dgm:prSet/>
      <dgm:spPr/>
      <dgm:t>
        <a:bodyPr/>
        <a:lstStyle/>
        <a:p>
          <a:endParaRPr lang="en-US"/>
        </a:p>
      </dgm:t>
    </dgm:pt>
    <dgm:pt modelId="{7BE37F5C-42C1-4925-8BAC-A92553BBB991}" type="sibTrans" cxnId="{2AA2409D-341D-4EA6-8A88-BD3BC20A8DE7}">
      <dgm:prSet/>
      <dgm:spPr/>
      <dgm:t>
        <a:bodyPr/>
        <a:lstStyle/>
        <a:p>
          <a:endParaRPr lang="en-US"/>
        </a:p>
      </dgm:t>
    </dgm:pt>
    <dgm:pt modelId="{047C9C3E-8F7D-4CE4-9460-EB37BBEFFE99}">
      <dgm:prSet/>
      <dgm:spPr/>
      <dgm:t>
        <a:bodyPr/>
        <a:lstStyle/>
        <a:p>
          <a:r>
            <a:rPr lang="en-US" dirty="0"/>
            <a:t>Herbal academy-wider opportunities for spa</a:t>
          </a:r>
        </a:p>
      </dgm:t>
    </dgm:pt>
    <dgm:pt modelId="{F56F785B-912B-4F11-A595-C6E6D7DADC0A}" type="parTrans" cxnId="{363F2FEC-E308-4C8E-B44D-0C7A2B1E7895}">
      <dgm:prSet/>
      <dgm:spPr/>
      <dgm:t>
        <a:bodyPr/>
        <a:lstStyle/>
        <a:p>
          <a:endParaRPr lang="en-US"/>
        </a:p>
      </dgm:t>
    </dgm:pt>
    <dgm:pt modelId="{FD9E78CC-3360-4E48-A843-0FDA8156802C}" type="sibTrans" cxnId="{363F2FEC-E308-4C8E-B44D-0C7A2B1E7895}">
      <dgm:prSet/>
      <dgm:spPr/>
      <dgm:t>
        <a:bodyPr/>
        <a:lstStyle/>
        <a:p>
          <a:endParaRPr lang="en-US"/>
        </a:p>
      </dgm:t>
    </dgm:pt>
    <dgm:pt modelId="{85E01D83-6C1E-4260-9121-9DDD04E5AF59}">
      <dgm:prSet/>
      <dgm:spPr/>
      <dgm:t>
        <a:bodyPr/>
        <a:lstStyle/>
        <a:p>
          <a:r>
            <a:rPr lang="en-US" dirty="0"/>
            <a:t>The process for a new outlet</a:t>
          </a:r>
        </a:p>
      </dgm:t>
    </dgm:pt>
    <dgm:pt modelId="{06067817-56A1-461B-8D16-DD0D72DFE21E}" type="parTrans" cxnId="{9220CA17-232F-4C0C-9E00-043C2E05E309}">
      <dgm:prSet/>
      <dgm:spPr/>
      <dgm:t>
        <a:bodyPr/>
        <a:lstStyle/>
        <a:p>
          <a:endParaRPr lang="en-US"/>
        </a:p>
      </dgm:t>
    </dgm:pt>
    <dgm:pt modelId="{06A7AA40-FBE3-41C6-B884-F54DED23E4C0}" type="sibTrans" cxnId="{9220CA17-232F-4C0C-9E00-043C2E05E309}">
      <dgm:prSet/>
      <dgm:spPr/>
      <dgm:t>
        <a:bodyPr/>
        <a:lstStyle/>
        <a:p>
          <a:endParaRPr lang="en-US"/>
        </a:p>
      </dgm:t>
    </dgm:pt>
    <dgm:pt modelId="{60A61807-DBC7-4AEC-8EA2-2B3C4EBD060A}">
      <dgm:prSet/>
      <dgm:spPr/>
      <dgm:t>
        <a:bodyPr/>
        <a:lstStyle/>
        <a:p>
          <a:r>
            <a:rPr lang="en-US" dirty="0"/>
            <a:t>Academic writing skills &amp;</a:t>
          </a:r>
        </a:p>
        <a:p>
          <a:r>
            <a:rPr lang="en-US" dirty="0"/>
            <a:t>Financial skills</a:t>
          </a:r>
        </a:p>
      </dgm:t>
    </dgm:pt>
    <dgm:pt modelId="{582E2EE6-F821-4D4B-869E-83A67B98AFE3}" type="parTrans" cxnId="{25B84CEB-525A-4FFA-9511-B48BF6E34B70}">
      <dgm:prSet/>
      <dgm:spPr/>
      <dgm:t>
        <a:bodyPr/>
        <a:lstStyle/>
        <a:p>
          <a:endParaRPr lang="en-US"/>
        </a:p>
      </dgm:t>
    </dgm:pt>
    <dgm:pt modelId="{698CC44F-3600-4CD9-B6D7-E0104865402B}" type="sibTrans" cxnId="{25B84CEB-525A-4FFA-9511-B48BF6E34B70}">
      <dgm:prSet/>
      <dgm:spPr/>
      <dgm:t>
        <a:bodyPr/>
        <a:lstStyle/>
        <a:p>
          <a:endParaRPr lang="en-US"/>
        </a:p>
      </dgm:t>
    </dgm:pt>
    <dgm:pt modelId="{93E93A91-0CED-4A37-A566-F8F258BB37E2}" type="pres">
      <dgm:prSet presAssocID="{548F6C93-406D-4972-B866-0AD80F9ABFDE}" presName="diagram" presStyleCnt="0">
        <dgm:presLayoutVars>
          <dgm:dir/>
          <dgm:resizeHandles val="exact"/>
        </dgm:presLayoutVars>
      </dgm:prSet>
      <dgm:spPr/>
      <dgm:t>
        <a:bodyPr/>
        <a:lstStyle/>
        <a:p>
          <a:endParaRPr lang="en-US"/>
        </a:p>
      </dgm:t>
    </dgm:pt>
    <dgm:pt modelId="{29C8CB86-9A3C-4C5F-81DE-B58102C27192}" type="pres">
      <dgm:prSet presAssocID="{8A88781A-4DC0-4A9E-9D64-0781C1D72651}" presName="node" presStyleLbl="node1" presStyleIdx="0" presStyleCnt="9">
        <dgm:presLayoutVars>
          <dgm:bulletEnabled val="1"/>
        </dgm:presLayoutVars>
      </dgm:prSet>
      <dgm:spPr/>
      <dgm:t>
        <a:bodyPr/>
        <a:lstStyle/>
        <a:p>
          <a:endParaRPr lang="en-US"/>
        </a:p>
      </dgm:t>
    </dgm:pt>
    <dgm:pt modelId="{D5E65625-8E30-4E1D-A322-DA0477357FFE}" type="pres">
      <dgm:prSet presAssocID="{9E40CED8-A62D-4C2D-A6ED-B61A6262BCD7}" presName="sibTrans" presStyleCnt="0"/>
      <dgm:spPr/>
    </dgm:pt>
    <dgm:pt modelId="{4FA246BA-98D6-4728-9580-4ED3436359A2}" type="pres">
      <dgm:prSet presAssocID="{6D9453A2-7BE8-4389-AF75-C790312EF122}" presName="node" presStyleLbl="node1" presStyleIdx="1" presStyleCnt="9" custLinFactNeighborX="1804" custLinFactNeighborY="-752">
        <dgm:presLayoutVars>
          <dgm:bulletEnabled val="1"/>
        </dgm:presLayoutVars>
      </dgm:prSet>
      <dgm:spPr/>
      <dgm:t>
        <a:bodyPr/>
        <a:lstStyle/>
        <a:p>
          <a:endParaRPr lang="en-US"/>
        </a:p>
      </dgm:t>
    </dgm:pt>
    <dgm:pt modelId="{AF8E1209-A799-439D-A985-1D23C7EFFE58}" type="pres">
      <dgm:prSet presAssocID="{9E8C8E27-495B-42E2-844B-EC51AFDF5570}" presName="sibTrans" presStyleCnt="0"/>
      <dgm:spPr/>
    </dgm:pt>
    <dgm:pt modelId="{860C1D97-8DC4-4469-A252-AC96319F5919}" type="pres">
      <dgm:prSet presAssocID="{8D930751-9F9A-44F8-B9B2-9523EA077356}" presName="node" presStyleLbl="node1" presStyleIdx="2" presStyleCnt="9">
        <dgm:presLayoutVars>
          <dgm:bulletEnabled val="1"/>
        </dgm:presLayoutVars>
      </dgm:prSet>
      <dgm:spPr/>
      <dgm:t>
        <a:bodyPr/>
        <a:lstStyle/>
        <a:p>
          <a:endParaRPr lang="en-US"/>
        </a:p>
      </dgm:t>
    </dgm:pt>
    <dgm:pt modelId="{3E360668-75B5-4F83-A6E7-BE00B49B1ECF}" type="pres">
      <dgm:prSet presAssocID="{5426EDC7-295C-4D96-A07E-E9EC605FF507}" presName="sibTrans" presStyleCnt="0"/>
      <dgm:spPr/>
    </dgm:pt>
    <dgm:pt modelId="{FBE1656A-6BCE-476F-87A4-34CC3146548D}" type="pres">
      <dgm:prSet presAssocID="{09C33E7B-701B-4C7B-9A4D-34F846572611}" presName="node" presStyleLbl="node1" presStyleIdx="3" presStyleCnt="9">
        <dgm:presLayoutVars>
          <dgm:bulletEnabled val="1"/>
        </dgm:presLayoutVars>
      </dgm:prSet>
      <dgm:spPr/>
      <dgm:t>
        <a:bodyPr/>
        <a:lstStyle/>
        <a:p>
          <a:endParaRPr lang="en-US"/>
        </a:p>
      </dgm:t>
    </dgm:pt>
    <dgm:pt modelId="{F8D9BFC4-689B-4424-8746-3EF4F98D6269}" type="pres">
      <dgm:prSet presAssocID="{9B84C123-3F78-4C34-815C-35C7A454BA43}" presName="sibTrans" presStyleCnt="0"/>
      <dgm:spPr/>
    </dgm:pt>
    <dgm:pt modelId="{C91A3BFA-3CBE-46C8-B351-1CB74E3EF32F}" type="pres">
      <dgm:prSet presAssocID="{6E397C37-5CCF-4406-9470-BC23D8CF7198}" presName="node" presStyleLbl="node1" presStyleIdx="4" presStyleCnt="9" custLinFactNeighborX="0" custLinFactNeighborY="-9017">
        <dgm:presLayoutVars>
          <dgm:bulletEnabled val="1"/>
        </dgm:presLayoutVars>
      </dgm:prSet>
      <dgm:spPr/>
      <dgm:t>
        <a:bodyPr/>
        <a:lstStyle/>
        <a:p>
          <a:endParaRPr lang="en-US"/>
        </a:p>
      </dgm:t>
    </dgm:pt>
    <dgm:pt modelId="{4106156D-B183-4A63-AD71-AD605D5E08BE}" type="pres">
      <dgm:prSet presAssocID="{1CEBAFBA-825A-489B-AE1C-ABAF38D3A820}" presName="sibTrans" presStyleCnt="0"/>
      <dgm:spPr/>
    </dgm:pt>
    <dgm:pt modelId="{715E1E7A-4BE8-495E-8FC4-D5CCF2BBEAED}" type="pres">
      <dgm:prSet presAssocID="{809378BE-4433-4C3E-B8C6-D1D6BE65979D}" presName="node" presStyleLbl="node1" presStyleIdx="5" presStyleCnt="9">
        <dgm:presLayoutVars>
          <dgm:bulletEnabled val="1"/>
        </dgm:presLayoutVars>
      </dgm:prSet>
      <dgm:spPr/>
      <dgm:t>
        <a:bodyPr/>
        <a:lstStyle/>
        <a:p>
          <a:endParaRPr lang="en-US"/>
        </a:p>
      </dgm:t>
    </dgm:pt>
    <dgm:pt modelId="{1F508893-CBE8-4E8D-A95C-211AF2BB14B5}" type="pres">
      <dgm:prSet presAssocID="{7BE37F5C-42C1-4925-8BAC-A92553BBB991}" presName="sibTrans" presStyleCnt="0"/>
      <dgm:spPr/>
    </dgm:pt>
    <dgm:pt modelId="{CC390B61-0742-4E4B-B80E-F7E196F5A041}" type="pres">
      <dgm:prSet presAssocID="{047C9C3E-8F7D-4CE4-9460-EB37BBEFFE99}" presName="node" presStyleLbl="node1" presStyleIdx="6" presStyleCnt="9">
        <dgm:presLayoutVars>
          <dgm:bulletEnabled val="1"/>
        </dgm:presLayoutVars>
      </dgm:prSet>
      <dgm:spPr/>
      <dgm:t>
        <a:bodyPr/>
        <a:lstStyle/>
        <a:p>
          <a:endParaRPr lang="en-US"/>
        </a:p>
      </dgm:t>
    </dgm:pt>
    <dgm:pt modelId="{401AAA77-3677-4603-8116-44A91DA4D0B4}" type="pres">
      <dgm:prSet presAssocID="{FD9E78CC-3360-4E48-A843-0FDA8156802C}" presName="sibTrans" presStyleCnt="0"/>
      <dgm:spPr/>
    </dgm:pt>
    <dgm:pt modelId="{01BF4328-E3E2-4F63-8081-F4168B174AEC}" type="pres">
      <dgm:prSet presAssocID="{85E01D83-6C1E-4260-9121-9DDD04E5AF59}" presName="node" presStyleLbl="node1" presStyleIdx="7" presStyleCnt="9">
        <dgm:presLayoutVars>
          <dgm:bulletEnabled val="1"/>
        </dgm:presLayoutVars>
      </dgm:prSet>
      <dgm:spPr/>
      <dgm:t>
        <a:bodyPr/>
        <a:lstStyle/>
        <a:p>
          <a:endParaRPr lang="en-US"/>
        </a:p>
      </dgm:t>
    </dgm:pt>
    <dgm:pt modelId="{FDB6F4A1-6A45-417E-9695-2BD264A6CE1E}" type="pres">
      <dgm:prSet presAssocID="{06A7AA40-FBE3-41C6-B884-F54DED23E4C0}" presName="sibTrans" presStyleCnt="0"/>
      <dgm:spPr/>
    </dgm:pt>
    <dgm:pt modelId="{92CBE028-33E4-4D25-80C1-221BE21DB0FF}" type="pres">
      <dgm:prSet presAssocID="{60A61807-DBC7-4AEC-8EA2-2B3C4EBD060A}" presName="node" presStyleLbl="node1" presStyleIdx="8" presStyleCnt="9">
        <dgm:presLayoutVars>
          <dgm:bulletEnabled val="1"/>
        </dgm:presLayoutVars>
      </dgm:prSet>
      <dgm:spPr/>
      <dgm:t>
        <a:bodyPr/>
        <a:lstStyle/>
        <a:p>
          <a:endParaRPr lang="en-US"/>
        </a:p>
      </dgm:t>
    </dgm:pt>
  </dgm:ptLst>
  <dgm:cxnLst>
    <dgm:cxn modelId="{363F2FEC-E308-4C8E-B44D-0C7A2B1E7895}" srcId="{548F6C93-406D-4972-B866-0AD80F9ABFDE}" destId="{047C9C3E-8F7D-4CE4-9460-EB37BBEFFE99}" srcOrd="6" destOrd="0" parTransId="{F56F785B-912B-4F11-A595-C6E6D7DADC0A}" sibTransId="{FD9E78CC-3360-4E48-A843-0FDA8156802C}"/>
    <dgm:cxn modelId="{AB5BCB89-928C-41D6-8E46-308322DB74F2}" type="presOf" srcId="{809378BE-4433-4C3E-B8C6-D1D6BE65979D}" destId="{715E1E7A-4BE8-495E-8FC4-D5CCF2BBEAED}" srcOrd="0" destOrd="0" presId="urn:microsoft.com/office/officeart/2005/8/layout/default"/>
    <dgm:cxn modelId="{2F0A9F48-182A-4C11-98F3-ADC78DF69BE5}" srcId="{548F6C93-406D-4972-B866-0AD80F9ABFDE}" destId="{09C33E7B-701B-4C7B-9A4D-34F846572611}" srcOrd="3" destOrd="0" parTransId="{B3453FCE-7634-434F-8860-4CD0D7FCC89E}" sibTransId="{9B84C123-3F78-4C34-815C-35C7A454BA43}"/>
    <dgm:cxn modelId="{E71DB355-92C6-4B53-BF75-E30EBBF8CCF2}" type="presOf" srcId="{60A61807-DBC7-4AEC-8EA2-2B3C4EBD060A}" destId="{92CBE028-33E4-4D25-80C1-221BE21DB0FF}" srcOrd="0" destOrd="0" presId="urn:microsoft.com/office/officeart/2005/8/layout/default"/>
    <dgm:cxn modelId="{18BDB3CC-BABA-4EF5-86A0-A9DC59B0BE48}" type="presOf" srcId="{8A88781A-4DC0-4A9E-9D64-0781C1D72651}" destId="{29C8CB86-9A3C-4C5F-81DE-B58102C27192}" srcOrd="0" destOrd="0" presId="urn:microsoft.com/office/officeart/2005/8/layout/default"/>
    <dgm:cxn modelId="{2ED1A8A0-54A7-4193-9087-F7893DA2C597}" type="presOf" srcId="{8D930751-9F9A-44F8-B9B2-9523EA077356}" destId="{860C1D97-8DC4-4469-A252-AC96319F5919}" srcOrd="0" destOrd="0" presId="urn:microsoft.com/office/officeart/2005/8/layout/default"/>
    <dgm:cxn modelId="{1A6B6D60-8003-48CF-A7B9-AD3835F36FF7}" type="presOf" srcId="{09C33E7B-701B-4C7B-9A4D-34F846572611}" destId="{FBE1656A-6BCE-476F-87A4-34CC3146548D}" srcOrd="0" destOrd="0" presId="urn:microsoft.com/office/officeart/2005/8/layout/default"/>
    <dgm:cxn modelId="{AECF0C44-A5C0-4CBA-94E2-2EDAA90DFA80}" type="presOf" srcId="{85E01D83-6C1E-4260-9121-9DDD04E5AF59}" destId="{01BF4328-E3E2-4F63-8081-F4168B174AEC}" srcOrd="0" destOrd="0" presId="urn:microsoft.com/office/officeart/2005/8/layout/default"/>
    <dgm:cxn modelId="{AA6420E7-464D-4EAD-9EBC-4FDC6004F204}" srcId="{548F6C93-406D-4972-B866-0AD80F9ABFDE}" destId="{8D930751-9F9A-44F8-B9B2-9523EA077356}" srcOrd="2" destOrd="0" parTransId="{60D747C1-9D64-474A-A076-6F44D1CAEAEE}" sibTransId="{5426EDC7-295C-4D96-A07E-E9EC605FF507}"/>
    <dgm:cxn modelId="{7C6E3749-A79B-4A77-86A0-03D09CFA6CF4}" srcId="{548F6C93-406D-4972-B866-0AD80F9ABFDE}" destId="{6E397C37-5CCF-4406-9470-BC23D8CF7198}" srcOrd="4" destOrd="0" parTransId="{C038E462-BDAC-4C35-A46C-B3CF0C21772F}" sibTransId="{1CEBAFBA-825A-489B-AE1C-ABAF38D3A820}"/>
    <dgm:cxn modelId="{0AFA8381-544E-46C3-AB11-AB14F216CA42}" type="presOf" srcId="{6D9453A2-7BE8-4389-AF75-C790312EF122}" destId="{4FA246BA-98D6-4728-9580-4ED3436359A2}" srcOrd="0" destOrd="0" presId="urn:microsoft.com/office/officeart/2005/8/layout/default"/>
    <dgm:cxn modelId="{4EB54D05-A611-4FB9-9BC2-8A16ED04F7DC}" srcId="{548F6C93-406D-4972-B866-0AD80F9ABFDE}" destId="{6D9453A2-7BE8-4389-AF75-C790312EF122}" srcOrd="1" destOrd="0" parTransId="{C66504E3-497D-4AB7-8465-E741CC8C6911}" sibTransId="{9E8C8E27-495B-42E2-844B-EC51AFDF5570}"/>
    <dgm:cxn modelId="{25B84CEB-525A-4FFA-9511-B48BF6E34B70}" srcId="{548F6C93-406D-4972-B866-0AD80F9ABFDE}" destId="{60A61807-DBC7-4AEC-8EA2-2B3C4EBD060A}" srcOrd="8" destOrd="0" parTransId="{582E2EE6-F821-4D4B-869E-83A67B98AFE3}" sibTransId="{698CC44F-3600-4CD9-B6D7-E0104865402B}"/>
    <dgm:cxn modelId="{9220CA17-232F-4C0C-9E00-043C2E05E309}" srcId="{548F6C93-406D-4972-B866-0AD80F9ABFDE}" destId="{85E01D83-6C1E-4260-9121-9DDD04E5AF59}" srcOrd="7" destOrd="0" parTransId="{06067817-56A1-461B-8D16-DD0D72DFE21E}" sibTransId="{06A7AA40-FBE3-41C6-B884-F54DED23E4C0}"/>
    <dgm:cxn modelId="{10CFDD70-D3D7-4BF2-83BF-697586B63BCF}" type="presOf" srcId="{047C9C3E-8F7D-4CE4-9460-EB37BBEFFE99}" destId="{CC390B61-0742-4E4B-B80E-F7E196F5A041}" srcOrd="0" destOrd="0" presId="urn:microsoft.com/office/officeart/2005/8/layout/default"/>
    <dgm:cxn modelId="{7FBD9CB2-02DB-4FF0-91AC-232E4CB17920}" type="presOf" srcId="{6E397C37-5CCF-4406-9470-BC23D8CF7198}" destId="{C91A3BFA-3CBE-46C8-B351-1CB74E3EF32F}" srcOrd="0" destOrd="0" presId="urn:microsoft.com/office/officeart/2005/8/layout/default"/>
    <dgm:cxn modelId="{69E82566-24D8-445D-8534-3A8E4DB2B0C7}" srcId="{548F6C93-406D-4972-B866-0AD80F9ABFDE}" destId="{8A88781A-4DC0-4A9E-9D64-0781C1D72651}" srcOrd="0" destOrd="0" parTransId="{527FC4C7-182E-46BE-AB3E-423A918B2BCA}" sibTransId="{9E40CED8-A62D-4C2D-A6ED-B61A6262BCD7}"/>
    <dgm:cxn modelId="{2AA2409D-341D-4EA6-8A88-BD3BC20A8DE7}" srcId="{548F6C93-406D-4972-B866-0AD80F9ABFDE}" destId="{809378BE-4433-4C3E-B8C6-D1D6BE65979D}" srcOrd="5" destOrd="0" parTransId="{09048A02-5823-4705-B702-C0147D34A512}" sibTransId="{7BE37F5C-42C1-4925-8BAC-A92553BBB991}"/>
    <dgm:cxn modelId="{E99D3FBE-1250-4D8F-9B6B-C4AFB559C79E}" type="presOf" srcId="{548F6C93-406D-4972-B866-0AD80F9ABFDE}" destId="{93E93A91-0CED-4A37-A566-F8F258BB37E2}" srcOrd="0" destOrd="0" presId="urn:microsoft.com/office/officeart/2005/8/layout/default"/>
    <dgm:cxn modelId="{4C9602E9-344A-4893-8C81-D2778703DB1F}" type="presParOf" srcId="{93E93A91-0CED-4A37-A566-F8F258BB37E2}" destId="{29C8CB86-9A3C-4C5F-81DE-B58102C27192}" srcOrd="0" destOrd="0" presId="urn:microsoft.com/office/officeart/2005/8/layout/default"/>
    <dgm:cxn modelId="{607C3825-D87A-4024-AE6B-F958C3C9BCDA}" type="presParOf" srcId="{93E93A91-0CED-4A37-A566-F8F258BB37E2}" destId="{D5E65625-8E30-4E1D-A322-DA0477357FFE}" srcOrd="1" destOrd="0" presId="urn:microsoft.com/office/officeart/2005/8/layout/default"/>
    <dgm:cxn modelId="{E6810CC2-BD79-4CC7-AB20-EBBEDFA60A1F}" type="presParOf" srcId="{93E93A91-0CED-4A37-A566-F8F258BB37E2}" destId="{4FA246BA-98D6-4728-9580-4ED3436359A2}" srcOrd="2" destOrd="0" presId="urn:microsoft.com/office/officeart/2005/8/layout/default"/>
    <dgm:cxn modelId="{53DDDE61-3605-4843-8D85-D672758998B5}" type="presParOf" srcId="{93E93A91-0CED-4A37-A566-F8F258BB37E2}" destId="{AF8E1209-A799-439D-A985-1D23C7EFFE58}" srcOrd="3" destOrd="0" presId="urn:microsoft.com/office/officeart/2005/8/layout/default"/>
    <dgm:cxn modelId="{24FA47DC-E0DE-4429-8523-41A33DE39CFC}" type="presParOf" srcId="{93E93A91-0CED-4A37-A566-F8F258BB37E2}" destId="{860C1D97-8DC4-4469-A252-AC96319F5919}" srcOrd="4" destOrd="0" presId="urn:microsoft.com/office/officeart/2005/8/layout/default"/>
    <dgm:cxn modelId="{2BA93034-0C36-4D09-8623-E937B5BEDA3C}" type="presParOf" srcId="{93E93A91-0CED-4A37-A566-F8F258BB37E2}" destId="{3E360668-75B5-4F83-A6E7-BE00B49B1ECF}" srcOrd="5" destOrd="0" presId="urn:microsoft.com/office/officeart/2005/8/layout/default"/>
    <dgm:cxn modelId="{64554EAC-4E2E-41FB-ABE3-F14E6394B63B}" type="presParOf" srcId="{93E93A91-0CED-4A37-A566-F8F258BB37E2}" destId="{FBE1656A-6BCE-476F-87A4-34CC3146548D}" srcOrd="6" destOrd="0" presId="urn:microsoft.com/office/officeart/2005/8/layout/default"/>
    <dgm:cxn modelId="{DEDB9644-68FB-4F35-A6C0-05013EDDD79C}" type="presParOf" srcId="{93E93A91-0CED-4A37-A566-F8F258BB37E2}" destId="{F8D9BFC4-689B-4424-8746-3EF4F98D6269}" srcOrd="7" destOrd="0" presId="urn:microsoft.com/office/officeart/2005/8/layout/default"/>
    <dgm:cxn modelId="{7A887AA3-43C9-4BC9-9F77-C4ADD7A4DB38}" type="presParOf" srcId="{93E93A91-0CED-4A37-A566-F8F258BB37E2}" destId="{C91A3BFA-3CBE-46C8-B351-1CB74E3EF32F}" srcOrd="8" destOrd="0" presId="urn:microsoft.com/office/officeart/2005/8/layout/default"/>
    <dgm:cxn modelId="{7BB9882C-17C2-4702-87D4-9ABDB5751544}" type="presParOf" srcId="{93E93A91-0CED-4A37-A566-F8F258BB37E2}" destId="{4106156D-B183-4A63-AD71-AD605D5E08BE}" srcOrd="9" destOrd="0" presId="urn:microsoft.com/office/officeart/2005/8/layout/default"/>
    <dgm:cxn modelId="{309F3304-F95E-4717-8EDB-D65FC7F049C3}" type="presParOf" srcId="{93E93A91-0CED-4A37-A566-F8F258BB37E2}" destId="{715E1E7A-4BE8-495E-8FC4-D5CCF2BBEAED}" srcOrd="10" destOrd="0" presId="urn:microsoft.com/office/officeart/2005/8/layout/default"/>
    <dgm:cxn modelId="{BCF9E23A-06A2-41B7-BFDD-6E8850A234A2}" type="presParOf" srcId="{93E93A91-0CED-4A37-A566-F8F258BB37E2}" destId="{1F508893-CBE8-4E8D-A95C-211AF2BB14B5}" srcOrd="11" destOrd="0" presId="urn:microsoft.com/office/officeart/2005/8/layout/default"/>
    <dgm:cxn modelId="{9CE64139-A36E-4851-8CA6-D072D0A8A589}" type="presParOf" srcId="{93E93A91-0CED-4A37-A566-F8F258BB37E2}" destId="{CC390B61-0742-4E4B-B80E-F7E196F5A041}" srcOrd="12" destOrd="0" presId="urn:microsoft.com/office/officeart/2005/8/layout/default"/>
    <dgm:cxn modelId="{19FE1296-B5F9-4C3B-AAA0-2687927338A2}" type="presParOf" srcId="{93E93A91-0CED-4A37-A566-F8F258BB37E2}" destId="{401AAA77-3677-4603-8116-44A91DA4D0B4}" srcOrd="13" destOrd="0" presId="urn:microsoft.com/office/officeart/2005/8/layout/default"/>
    <dgm:cxn modelId="{5BBCF085-2700-4AF0-BC01-A9E84F5EADF1}" type="presParOf" srcId="{93E93A91-0CED-4A37-A566-F8F258BB37E2}" destId="{01BF4328-E3E2-4F63-8081-F4168B174AEC}" srcOrd="14" destOrd="0" presId="urn:microsoft.com/office/officeart/2005/8/layout/default"/>
    <dgm:cxn modelId="{31E29EF0-8531-4E17-9789-F86E7AEC958F}" type="presParOf" srcId="{93E93A91-0CED-4A37-A566-F8F258BB37E2}" destId="{FDB6F4A1-6A45-417E-9695-2BD264A6CE1E}" srcOrd="15" destOrd="0" presId="urn:microsoft.com/office/officeart/2005/8/layout/default"/>
    <dgm:cxn modelId="{3161113C-C58B-42E5-86A5-23944F9DF0C2}" type="presParOf" srcId="{93E93A91-0CED-4A37-A566-F8F258BB37E2}" destId="{92CBE028-33E4-4D25-80C1-221BE21DB0FF}"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EB96A-1457-4632-967D-D6DA390FE250}">
      <dsp:nvSpPr>
        <dsp:cNvPr id="0" name=""/>
        <dsp:cNvSpPr/>
      </dsp:nvSpPr>
      <dsp:spPr>
        <a:xfrm>
          <a:off x="86879" y="1212872"/>
          <a:ext cx="3142887" cy="155639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18DC25-F571-4E5A-8168-767D04D54F04}">
      <dsp:nvSpPr>
        <dsp:cNvPr id="0" name=""/>
        <dsp:cNvSpPr/>
      </dsp:nvSpPr>
      <dsp:spPr>
        <a:xfrm>
          <a:off x="527923" y="1631864"/>
          <a:ext cx="3142887" cy="155639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defRPr cap="all"/>
          </a:pPr>
          <a:r>
            <a:rPr lang="en-US" sz="2400" kern="1200" cap="none" dirty="0"/>
            <a:t>Guest Survey</a:t>
          </a:r>
          <a:r>
            <a:rPr lang="en-US" sz="2800" kern="1200" cap="none" dirty="0"/>
            <a:t>  </a:t>
          </a:r>
        </a:p>
      </dsp:txBody>
      <dsp:txXfrm>
        <a:off x="573508" y="1677449"/>
        <a:ext cx="3051717" cy="1465228"/>
      </dsp:txXfrm>
    </dsp:sp>
    <dsp:sp modelId="{6EE611F9-F4D7-4846-AC0F-3E3225D30721}">
      <dsp:nvSpPr>
        <dsp:cNvPr id="0" name=""/>
        <dsp:cNvSpPr/>
      </dsp:nvSpPr>
      <dsp:spPr>
        <a:xfrm>
          <a:off x="4147539" y="1213149"/>
          <a:ext cx="2797311" cy="155584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E1044-A2BF-4ED3-B175-1417E6CDEFF7}">
      <dsp:nvSpPr>
        <dsp:cNvPr id="0" name=""/>
        <dsp:cNvSpPr/>
      </dsp:nvSpPr>
      <dsp:spPr>
        <a:xfrm>
          <a:off x="4588583" y="1632141"/>
          <a:ext cx="2797311" cy="155584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defRPr cap="all"/>
          </a:pPr>
          <a:r>
            <a:rPr lang="en-US" sz="2400" kern="1200" cap="none" dirty="0"/>
            <a:t>Online Benchmarking</a:t>
          </a:r>
        </a:p>
      </dsp:txBody>
      <dsp:txXfrm>
        <a:off x="4634152" y="1677710"/>
        <a:ext cx="2706173" cy="1464706"/>
      </dsp:txXfrm>
    </dsp:sp>
    <dsp:sp modelId="{A83B12E6-26AD-451A-B40D-39F4F0FCC55E}">
      <dsp:nvSpPr>
        <dsp:cNvPr id="0" name=""/>
        <dsp:cNvSpPr/>
      </dsp:nvSpPr>
      <dsp:spPr>
        <a:xfrm>
          <a:off x="7711310" y="1259755"/>
          <a:ext cx="3012492" cy="146263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3989D-B43F-487F-BD91-033F0A24A47C}">
      <dsp:nvSpPr>
        <dsp:cNvPr id="0" name=""/>
        <dsp:cNvSpPr/>
      </dsp:nvSpPr>
      <dsp:spPr>
        <a:xfrm>
          <a:off x="8152353" y="1678746"/>
          <a:ext cx="3012492" cy="146263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defRPr cap="all"/>
          </a:pPr>
          <a:r>
            <a:rPr lang="en-US" sz="2400" kern="1200" cap="none" dirty="0"/>
            <a:t>Focus Group Interview</a:t>
          </a:r>
        </a:p>
      </dsp:txBody>
      <dsp:txXfrm>
        <a:off x="8195192" y="1721585"/>
        <a:ext cx="2926814" cy="1376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xmlns="">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xmlns="">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0.66084</cdr:x>
      <cdr:y>0.44594</cdr:y>
    </cdr:from>
    <cdr:to>
      <cdr:x>1</cdr:x>
      <cdr:y>0.5083</cdr:y>
    </cdr:to>
    <cdr:sp macro="" textlink="">
      <cdr:nvSpPr>
        <cdr:cNvPr id="2" name="TextBox 1">
          <a:extLst xmlns:a="http://schemas.openxmlformats.org/drawingml/2006/main">
            <a:ext uri="{FF2B5EF4-FFF2-40B4-BE49-F238E27FC236}">
              <a16:creationId xmlns:a16="http://schemas.microsoft.com/office/drawing/2014/main" xmlns="" id="{7E2B76D1-6C8E-4EFA-BA02-ED779205CB78}"/>
            </a:ext>
          </a:extLst>
        </cdr:cNvPr>
        <cdr:cNvSpPr txBox="1"/>
      </cdr:nvSpPr>
      <cdr:spPr>
        <a:xfrm xmlns:a="http://schemas.openxmlformats.org/drawingml/2006/main">
          <a:off x="4598396" y="2640960"/>
          <a:ext cx="2360035" cy="3693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b="1" dirty="0"/>
            <a:t>VISITED GREEN SHACK </a:t>
          </a:r>
        </a:p>
      </cdr:txBody>
    </cdr:sp>
  </cdr:relSizeAnchor>
  <cdr:relSizeAnchor xmlns:cdr="http://schemas.openxmlformats.org/drawingml/2006/chartDrawing">
    <cdr:from>
      <cdr:x>0.13069</cdr:x>
      <cdr:y>0.92506</cdr:y>
    </cdr:from>
    <cdr:to>
      <cdr:x>0.28222</cdr:x>
      <cdr:y>0.98901</cdr:y>
    </cdr:to>
    <cdr:sp macro="" textlink="">
      <cdr:nvSpPr>
        <cdr:cNvPr id="3" name="TextBox 2">
          <a:extLst xmlns:a="http://schemas.openxmlformats.org/drawingml/2006/main">
            <a:ext uri="{FF2B5EF4-FFF2-40B4-BE49-F238E27FC236}">
              <a16:creationId xmlns:a16="http://schemas.microsoft.com/office/drawing/2014/main" xmlns="" id="{672228B7-4C9A-4D9F-B93F-EE14F982275E}"/>
            </a:ext>
          </a:extLst>
        </cdr:cNvPr>
        <cdr:cNvSpPr txBox="1"/>
      </cdr:nvSpPr>
      <cdr:spPr>
        <a:xfrm xmlns:a="http://schemas.openxmlformats.org/drawingml/2006/main">
          <a:off x="909397" y="5478394"/>
          <a:ext cx="1054384" cy="37874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t>100% RSP</a:t>
          </a:r>
        </a:p>
      </cdr:txBody>
    </cdr:sp>
  </cdr:relSizeAnchor>
</c:userShapes>
</file>

<file path=ppt/drawings/drawing2.xml><?xml version="1.0" encoding="utf-8"?>
<c:userShapes xmlns:c="http://schemas.openxmlformats.org/drawingml/2006/chart">
  <cdr:relSizeAnchor xmlns:cdr="http://schemas.openxmlformats.org/drawingml/2006/chartDrawing">
    <cdr:from>
      <cdr:x>0.39044</cdr:x>
      <cdr:y>0.93195</cdr:y>
    </cdr:from>
    <cdr:to>
      <cdr:x>0.5</cdr:x>
      <cdr:y>0.99147</cdr:y>
    </cdr:to>
    <cdr:sp macro="" textlink="">
      <cdr:nvSpPr>
        <cdr:cNvPr id="2" name="TextBox 1">
          <a:extLst xmlns:a="http://schemas.openxmlformats.org/drawingml/2006/main">
            <a:ext uri="{FF2B5EF4-FFF2-40B4-BE49-F238E27FC236}">
              <a16:creationId xmlns:a16="http://schemas.microsoft.com/office/drawing/2014/main" xmlns="" id="{640B3EB3-38FA-4EFF-A888-718BFEF997F9}"/>
            </a:ext>
          </a:extLst>
        </cdr:cNvPr>
        <cdr:cNvSpPr txBox="1"/>
      </cdr:nvSpPr>
      <cdr:spPr>
        <a:xfrm xmlns:a="http://schemas.openxmlformats.org/drawingml/2006/main">
          <a:off x="2735035" y="5057979"/>
          <a:ext cx="767443" cy="3230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latin typeface="Arial" panose="020B0604020202020204" pitchFamily="34" charset="0"/>
              <a:cs typeface="Arial" panose="020B0604020202020204" pitchFamily="34" charset="0"/>
            </a:rPr>
            <a:t>78%</a:t>
          </a:r>
        </a:p>
      </cdr:txBody>
    </cdr:sp>
  </cdr:relSizeAnchor>
  <cdr:relSizeAnchor xmlns:cdr="http://schemas.openxmlformats.org/drawingml/2006/chartDrawing">
    <cdr:from>
      <cdr:x>0.59822</cdr:x>
      <cdr:y>0.93809</cdr:y>
    </cdr:from>
    <cdr:to>
      <cdr:x>0.71911</cdr:x>
      <cdr:y>1</cdr:y>
    </cdr:to>
    <cdr:sp macro="" textlink="">
      <cdr:nvSpPr>
        <cdr:cNvPr id="3" name="TextBox 2">
          <a:extLst xmlns:a="http://schemas.openxmlformats.org/drawingml/2006/main">
            <a:ext uri="{FF2B5EF4-FFF2-40B4-BE49-F238E27FC236}">
              <a16:creationId xmlns:a16="http://schemas.microsoft.com/office/drawing/2014/main" xmlns="" id="{8F757D26-5AA9-4610-BA4C-3589B86DA56D}"/>
            </a:ext>
          </a:extLst>
        </cdr:cNvPr>
        <cdr:cNvSpPr txBox="1"/>
      </cdr:nvSpPr>
      <cdr:spPr>
        <a:xfrm xmlns:a="http://schemas.openxmlformats.org/drawingml/2006/main">
          <a:off x="4190516" y="5091291"/>
          <a:ext cx="846849" cy="33602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latin typeface="Arial" panose="020B0604020202020204" pitchFamily="34" charset="0"/>
              <a:cs typeface="Arial" panose="020B0604020202020204" pitchFamily="34" charset="0"/>
            </a:rPr>
            <a:t>83%</a:t>
          </a:r>
        </a:p>
      </cdr:txBody>
    </cdr:sp>
  </cdr:relSizeAnchor>
  <cdr:relSizeAnchor xmlns:cdr="http://schemas.openxmlformats.org/drawingml/2006/chartDrawing">
    <cdr:from>
      <cdr:x>0.80218</cdr:x>
      <cdr:y>0.93809</cdr:y>
    </cdr:from>
    <cdr:to>
      <cdr:x>0.90242</cdr:x>
      <cdr:y>1</cdr:y>
    </cdr:to>
    <cdr:sp macro="" textlink="">
      <cdr:nvSpPr>
        <cdr:cNvPr id="4" name="TextBox 3">
          <a:extLst xmlns:a="http://schemas.openxmlformats.org/drawingml/2006/main">
            <a:ext uri="{FF2B5EF4-FFF2-40B4-BE49-F238E27FC236}">
              <a16:creationId xmlns:a16="http://schemas.microsoft.com/office/drawing/2014/main" xmlns="" id="{8EDD1822-32A2-4EFB-8B0F-3008F84576C2}"/>
            </a:ext>
          </a:extLst>
        </cdr:cNvPr>
        <cdr:cNvSpPr txBox="1"/>
      </cdr:nvSpPr>
      <cdr:spPr>
        <a:xfrm xmlns:a="http://schemas.openxmlformats.org/drawingml/2006/main">
          <a:off x="5619268" y="5091292"/>
          <a:ext cx="702128" cy="33601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latin typeface="Arial" panose="020B0604020202020204" pitchFamily="34" charset="0"/>
              <a:cs typeface="Arial" panose="020B0604020202020204" pitchFamily="34" charset="0"/>
            </a:rPr>
            <a:t>56%</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5C0960-31C1-4DFD-B4F8-8014B0594406}" type="datetimeFigureOut">
              <a:rPr lang="en-US" smtClean="0"/>
              <a:t>11/8/2019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24A1C3-5596-4443-A225-4C821F9EC6A3}" type="slidenum">
              <a:rPr lang="en-US" smtClean="0"/>
              <a:t>‹#›</a:t>
            </a:fld>
            <a:endParaRPr lang="en-US"/>
          </a:p>
        </p:txBody>
      </p:sp>
    </p:spTree>
    <p:extLst>
      <p:ext uri="{BB962C8B-B14F-4D97-AF65-F5344CB8AC3E}">
        <p14:creationId xmlns:p14="http://schemas.microsoft.com/office/powerpoint/2010/main" val="1837066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TAMASSA TWWIST BAR presented by fusion 5 team , Ravisen Ramma-maintenance manager/ Francisco Pirogue-Chief security/ Tina Seetaram- Spa wellness &amp; boutique manager/ Nishad potyram- Rooms division manager at Tamassa resort.</a:t>
            </a:r>
          </a:p>
          <a:p>
            <a:r>
              <a:rPr lang="en-US" dirty="0"/>
              <a:t>Introduction:  </a:t>
            </a:r>
            <a:r>
              <a:rPr lang="en-US" b="1" dirty="0"/>
              <a:t>TWWIST</a:t>
            </a:r>
            <a:r>
              <a:rPr lang="en-US" dirty="0"/>
              <a:t> stands for T-tea, W-wrap, I-infusions, S- scrub and T-tisane</a:t>
            </a:r>
          </a:p>
          <a:p>
            <a:endParaRPr lang="en-US" dirty="0"/>
          </a:p>
          <a:p>
            <a:pPr algn="l"/>
            <a:r>
              <a:rPr lang="en-US" sz="1200" dirty="0">
                <a:latin typeface="Arial" panose="020B0604020202020204" pitchFamily="34" charset="0"/>
                <a:cs typeface="Arial" panose="020B0604020202020204" pitchFamily="34" charset="0"/>
              </a:rPr>
              <a:t>Objective: How do we generate more revenue and enhance guest experience by the establishment of a new outlet “TWWIST BAR” within the Green Shack at Tamassa resort</a:t>
            </a:r>
          </a:p>
          <a:p>
            <a:pPr algn="l"/>
            <a:r>
              <a:rPr lang="en-US" sz="1200" dirty="0">
                <a:latin typeface="Arial" panose="020B0604020202020204" pitchFamily="34" charset="0"/>
                <a:cs typeface="Arial" panose="020B0604020202020204" pitchFamily="34" charset="0"/>
              </a:rPr>
              <a:t>Aim: Assessing the feasibility of the implementation of the TWWIST BAR</a:t>
            </a:r>
            <a:endParaRPr lang="en-US" sz="1050" dirty="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a:t>
            </a:fld>
            <a:endParaRPr lang="en-US"/>
          </a:p>
        </p:txBody>
      </p:sp>
    </p:spTree>
    <p:extLst>
      <p:ext uri="{BB962C8B-B14F-4D97-AF65-F5344CB8AC3E}">
        <p14:creationId xmlns:p14="http://schemas.microsoft.com/office/powerpoint/2010/main" val="2629201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Tamassa resort is an all-inclusive destination where we accommodate 420 guest. It is constructed under 23 hectares of land where only 20% is being used effectively. Amongst them we have area named “Green Shack.”</a:t>
            </a:r>
          </a:p>
          <a:p>
            <a:pPr marL="171450" indent="-171450">
              <a:buFont typeface="Wingdings" panose="05000000000000000000" pitchFamily="2" charset="2"/>
              <a:buChar char="§"/>
            </a:pPr>
            <a:r>
              <a:rPr lang="en-US" dirty="0"/>
              <a:t>Green shack is a herb garden found at the back of the spa, which is used occasionally for events, private dinner for F&amp;B. </a:t>
            </a:r>
          </a:p>
          <a:p>
            <a:pPr marL="171450" indent="-171450">
              <a:buFont typeface="Wingdings" panose="05000000000000000000" pitchFamily="2" charset="2"/>
              <a:buChar char="§"/>
            </a:pPr>
            <a:r>
              <a:rPr lang="en-US" dirty="0"/>
              <a:t>The place consist of 10 types of medicinal plants such as Rosemary, Aloe Vera, Turmeric, Basil, Mint, Moringa, Thyme, curry leaves, Ginger and Funnel. </a:t>
            </a:r>
          </a:p>
          <a:p>
            <a:pPr marL="171450" indent="-171450">
              <a:buFont typeface="Wingdings" panose="05000000000000000000" pitchFamily="2" charset="2"/>
              <a:buChar char="§"/>
            </a:pPr>
            <a:r>
              <a:rPr lang="en-US" dirty="0"/>
              <a:t>Research shows through </a:t>
            </a:r>
            <a:r>
              <a:rPr lang="en-US" dirty="0" err="1"/>
              <a:t>statistica</a:t>
            </a:r>
            <a:r>
              <a:rPr lang="en-US" dirty="0"/>
              <a:t> 2018 as per our literature review that tea and water are the most consumed beverage around the world. The reason for using these two as the main components for the TWWIST BAR.</a:t>
            </a:r>
          </a:p>
          <a:p>
            <a:pPr marL="171450" indent="-171450">
              <a:buFont typeface="Wingdings" panose="05000000000000000000" pitchFamily="2" charset="2"/>
              <a:buChar char="§"/>
            </a:pPr>
            <a:r>
              <a:rPr lang="en-US" dirty="0"/>
              <a:t>Tamassa resort has been awarded as the 5</a:t>
            </a:r>
            <a:r>
              <a:rPr lang="en-US" baseline="30000" dirty="0"/>
              <a:t>th</a:t>
            </a:r>
            <a:r>
              <a:rPr lang="en-US" dirty="0"/>
              <a:t> best all-inclusive resort  throughout the world as innovation has been the key reason for this achievement. Hence the continuous innovation will keep us on top of the competition.</a:t>
            </a:r>
          </a:p>
          <a:p>
            <a:pPr marL="171450" indent="-171450">
              <a:buFont typeface="Wingdings" panose="05000000000000000000" pitchFamily="2" charset="2"/>
              <a:buChar char="§"/>
            </a:pPr>
            <a:endParaRPr lang="en-US" dirty="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a:t>
            </a:fld>
            <a:endParaRPr lang="en-US"/>
          </a:p>
        </p:txBody>
      </p:sp>
    </p:spTree>
    <p:extLst>
      <p:ext uri="{BB962C8B-B14F-4D97-AF65-F5344CB8AC3E}">
        <p14:creationId xmlns:p14="http://schemas.microsoft.com/office/powerpoint/2010/main" val="227943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The research study is to analyse firstly, the visibility of Green Shack which is an unfrequented area by guest</a:t>
            </a:r>
          </a:p>
          <a:p>
            <a:r>
              <a:rPr lang="en-US" dirty="0"/>
              <a:t>2: Secondly, the market demand of the tea, water, wrap, infusions, scrub and Tisane.</a:t>
            </a:r>
          </a:p>
          <a:p>
            <a:r>
              <a:rPr lang="en-US" dirty="0"/>
              <a:t>3: As Tamassa is an all-inclusive resort, we aim to assess  the willingness on extras pertaining to the new selection of beverages and body treatments.</a:t>
            </a:r>
          </a:p>
          <a:p>
            <a:r>
              <a:rPr lang="en-US" dirty="0"/>
              <a:t>4: To further understand if the project will be feasible in terms of revenue, a cost and benefit analysis will determine the profitability.</a:t>
            </a:r>
          </a:p>
          <a:p>
            <a:r>
              <a:rPr lang="en-US" dirty="0"/>
              <a:t>5: As we have the spa which is next to the green shack, we may create a link by using the fresh herbs and medicinal plants for the making of freshly made products such   as body wrap and scrubs.</a:t>
            </a:r>
          </a:p>
          <a:p>
            <a:r>
              <a:rPr lang="en-US" dirty="0"/>
              <a:t>6: Our ancestors has been using the natural way of healing since decades for their survival which is gradually disappearing, and we aim to bring back the traditional way of healing.</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3</a:t>
            </a:fld>
            <a:endParaRPr lang="en-US"/>
          </a:p>
        </p:txBody>
      </p:sp>
    </p:spTree>
    <p:extLst>
      <p:ext uri="{BB962C8B-B14F-4D97-AF65-F5344CB8AC3E}">
        <p14:creationId xmlns:p14="http://schemas.microsoft.com/office/powerpoint/2010/main" val="844092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Methods:</a:t>
            </a:r>
          </a:p>
          <a:p>
            <a:endParaRPr lang="en-US" sz="1600" dirty="0"/>
          </a:p>
          <a:p>
            <a:r>
              <a:rPr lang="en-US" sz="1600" dirty="0"/>
              <a:t>1.   Under an extension of one week, 119 participant have respondents Out of 180 participant  .</a:t>
            </a:r>
          </a:p>
          <a:p>
            <a:r>
              <a:rPr lang="en-US" sz="1600" dirty="0"/>
              <a:t>2.   An Online benchmarking through monkey surveys conducted to top 60 hotels in Mauritius, 43 respondent.</a:t>
            </a:r>
          </a:p>
          <a:p>
            <a:r>
              <a:rPr lang="en-US" sz="1600" dirty="0"/>
              <a:t>3.   Focus interview was done 2 type of surveys : Grandmother interview was targeted with 20 elder people and 15 suppliers was interviewed with 9 respondents.</a:t>
            </a:r>
          </a:p>
          <a:p>
            <a:r>
              <a:rPr lang="en-US" sz="1600" dirty="0"/>
              <a:t>4.   As an insider researcher All questionnaires was kept in ethical consideration and confidentiality.</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4</a:t>
            </a:fld>
            <a:endParaRPr lang="en-US"/>
          </a:p>
        </p:txBody>
      </p:sp>
    </p:spTree>
    <p:extLst>
      <p:ext uri="{BB962C8B-B14F-4D97-AF65-F5344CB8AC3E}">
        <p14:creationId xmlns:p14="http://schemas.microsoft.com/office/powerpoint/2010/main" val="3583083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 :</a:t>
            </a:r>
          </a:p>
          <a:p>
            <a:endParaRPr lang="en-US" dirty="0"/>
          </a:p>
          <a:p>
            <a:r>
              <a:rPr lang="en-US" dirty="0"/>
              <a:t>As we have an unique hidden garden name green shake behind spa, an analysis of visibility have been done.</a:t>
            </a:r>
          </a:p>
          <a:p>
            <a:r>
              <a:rPr lang="en-US" dirty="0"/>
              <a:t>1.   62 % have not being informed for green shake.</a:t>
            </a:r>
          </a:p>
          <a:p>
            <a:r>
              <a:rPr lang="en-US" dirty="0"/>
              <a:t>2.   38 % knows about green shake.</a:t>
            </a:r>
          </a:p>
          <a:p>
            <a:pPr marL="228600" indent="-228600">
              <a:buAutoNum type="arabicPeriod" startAt="3"/>
            </a:pPr>
            <a:r>
              <a:rPr lang="en-US" dirty="0"/>
              <a:t>26 % have not visited and 12 percent have visited.</a:t>
            </a:r>
          </a:p>
          <a:p>
            <a:pPr marL="0" indent="0">
              <a:buNone/>
            </a:pPr>
            <a:endParaRPr lang="en-US" dirty="0"/>
          </a:p>
          <a:p>
            <a:pPr marL="0" indent="0">
              <a:buNone/>
            </a:pPr>
            <a:r>
              <a:rPr lang="en-US" dirty="0"/>
              <a:t>We will need to work with our guest relation officer to have more visibility and communication for our guest.</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5</a:t>
            </a:fld>
            <a:endParaRPr lang="en-US"/>
          </a:p>
        </p:txBody>
      </p:sp>
    </p:spTree>
    <p:extLst>
      <p:ext uri="{BB962C8B-B14F-4D97-AF65-F5344CB8AC3E}">
        <p14:creationId xmlns:p14="http://schemas.microsoft.com/office/powerpoint/2010/main" val="1061984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solidFill>
                  <a:srgbClr val="FFFFFF"/>
                </a:solidFill>
              </a:rPr>
              <a:t>Three</a:t>
            </a:r>
            <a:r>
              <a:rPr lang="en-US" sz="1200" baseline="0" dirty="0" smtClean="0">
                <a:solidFill>
                  <a:srgbClr val="FFFFFF"/>
                </a:solidFill>
              </a:rPr>
              <a:t> Question was asked for Body </a:t>
            </a:r>
            <a:r>
              <a:rPr lang="en-US" sz="1200" baseline="0" dirty="0" err="1" smtClean="0">
                <a:solidFill>
                  <a:srgbClr val="FFFFFF"/>
                </a:solidFill>
              </a:rPr>
              <a:t>Teatment</a:t>
            </a:r>
            <a:r>
              <a:rPr lang="en-US" sz="1200" baseline="0" dirty="0" smtClean="0">
                <a:solidFill>
                  <a:srgbClr val="FFFFFF"/>
                </a:solidFill>
              </a:rPr>
              <a:t> :</a:t>
            </a:r>
          </a:p>
          <a:p>
            <a:pPr marL="171450" indent="-171450">
              <a:buFont typeface="Arial" panose="020B0604020202020204" pitchFamily="34" charset="0"/>
              <a:buChar char="•"/>
            </a:pPr>
            <a:r>
              <a:rPr lang="en-US" sz="1200" dirty="0" smtClean="0">
                <a:solidFill>
                  <a:srgbClr val="FFFFFF"/>
                </a:solidFill>
              </a:rPr>
              <a:t>Willingness to experience botanical skin care treatments at the spa.</a:t>
            </a:r>
          </a:p>
          <a:p>
            <a:pPr marL="171450" indent="-171450">
              <a:buFont typeface="Arial" panose="020B0604020202020204" pitchFamily="34" charset="0"/>
              <a:buChar char="•"/>
            </a:pPr>
            <a:r>
              <a:rPr lang="en-US" sz="1200" dirty="0" smtClean="0">
                <a:solidFill>
                  <a:srgbClr val="FFFFFF"/>
                </a:solidFill>
              </a:rPr>
              <a:t>Willingness to invest on body treatments.</a:t>
            </a:r>
          </a:p>
          <a:p>
            <a:pPr marL="171450" indent="-171450">
              <a:buFont typeface="Arial" panose="020B0604020202020204" pitchFamily="34" charset="0"/>
              <a:buChar char="•"/>
            </a:pPr>
            <a:r>
              <a:rPr lang="en-US" sz="1200" dirty="0" smtClean="0">
                <a:solidFill>
                  <a:srgbClr val="FFFFFF"/>
                </a:solidFill>
              </a:rPr>
              <a:t>Demand for botanical body treatments.</a:t>
            </a:r>
          </a:p>
          <a:p>
            <a:pPr marL="171450" indent="-171450">
              <a:buFont typeface="Arial" panose="020B0604020202020204" pitchFamily="34" charset="0"/>
              <a:buChar char="•"/>
            </a:pPr>
            <a:r>
              <a:rPr lang="en-US" sz="1200" dirty="0" smtClean="0">
                <a:solidFill>
                  <a:srgbClr val="FFFFFF"/>
                </a:solidFill>
              </a:rPr>
              <a:t>With all positive response,,</a:t>
            </a:r>
            <a:endParaRPr lang="en-US" dirty="0" smtClean="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6</a:t>
            </a:fld>
            <a:endParaRPr lang="en-US"/>
          </a:p>
        </p:txBody>
      </p:sp>
    </p:spTree>
    <p:extLst>
      <p:ext uri="{BB962C8B-B14F-4D97-AF65-F5344CB8AC3E}">
        <p14:creationId xmlns:p14="http://schemas.microsoft.com/office/powerpoint/2010/main" val="1922084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solidFill>
                  <a:schemeClr val="bg1"/>
                </a:solidFill>
              </a:rPr>
              <a:t>Findings about water bar :</a:t>
            </a:r>
          </a:p>
          <a:p>
            <a:pPr marL="0" indent="0">
              <a:buNone/>
            </a:pPr>
            <a:endParaRPr lang="en-US" sz="1200" dirty="0" smtClean="0">
              <a:solidFill>
                <a:schemeClr val="tx1"/>
              </a:solidFill>
              <a:latin typeface="+mn-lt"/>
              <a:cs typeface="+mn-cs"/>
            </a:endParaRPr>
          </a:p>
          <a:p>
            <a:pPr marL="0" indent="0">
              <a:buNone/>
            </a:pPr>
            <a:r>
              <a:rPr lang="en-US" sz="1200" dirty="0" smtClean="0">
                <a:solidFill>
                  <a:srgbClr val="92D050"/>
                </a:solidFill>
                <a:latin typeface="Arial" panose="020B0604020202020204" pitchFamily="34" charset="0"/>
                <a:cs typeface="Arial" panose="020B0604020202020204" pitchFamily="34" charset="0"/>
              </a:rPr>
              <a:t>Guest survey: </a:t>
            </a:r>
          </a:p>
          <a:p>
            <a:pPr marL="0" indent="0">
              <a:buNone/>
            </a:pPr>
            <a:endParaRPr lang="en-US" sz="1200" dirty="0" smtClean="0">
              <a:solidFill>
                <a:schemeClr val="bg1"/>
              </a:solidFill>
              <a:latin typeface="Arial" panose="020B0604020202020204" pitchFamily="34" charset="0"/>
              <a:cs typeface="Arial" panose="020B0604020202020204" pitchFamily="34" charset="0"/>
            </a:endParaRPr>
          </a:p>
          <a:p>
            <a:pPr marL="0" indent="0">
              <a:buNone/>
            </a:pPr>
            <a:r>
              <a:rPr lang="en-US" sz="1200" dirty="0" smtClean="0">
                <a:solidFill>
                  <a:schemeClr val="bg1"/>
                </a:solidFill>
                <a:latin typeface="Arial" panose="020B0604020202020204" pitchFamily="34" charset="0"/>
                <a:cs typeface="Arial" panose="020B0604020202020204" pitchFamily="34" charset="0"/>
              </a:rPr>
              <a:t>Willingness to pay for water per glass relating to health benefits?</a:t>
            </a:r>
          </a:p>
          <a:p>
            <a:pPr marL="0" indent="0">
              <a:buNone/>
            </a:pPr>
            <a:r>
              <a:rPr lang="en-US" sz="1200" dirty="0" smtClean="0">
                <a:solidFill>
                  <a:schemeClr val="bg1"/>
                </a:solidFill>
                <a:latin typeface="Arial" panose="020B0604020202020204" pitchFamily="34" charset="0"/>
                <a:cs typeface="Arial" panose="020B0604020202020204" pitchFamily="34" charset="0"/>
              </a:rPr>
              <a:t>Willingness to spend for a supplement for a bottle of alkaline water?</a:t>
            </a:r>
          </a:p>
          <a:p>
            <a:pPr marL="0" indent="0">
              <a:buNone/>
            </a:pPr>
            <a:r>
              <a:rPr lang="en-US" sz="1200" dirty="0" smtClean="0">
                <a:solidFill>
                  <a:schemeClr val="bg1"/>
                </a:solidFill>
                <a:latin typeface="Arial" panose="020B0604020202020204" pitchFamily="34" charset="0"/>
                <a:cs typeface="Arial" panose="020B0604020202020204" pitchFamily="34" charset="0"/>
              </a:rPr>
              <a:t>Willingness to spend for a supplement for more varieties of water guided by a water sommelier?</a:t>
            </a:r>
          </a:p>
          <a:p>
            <a:pPr marL="0" indent="0">
              <a:buNone/>
            </a:pPr>
            <a:endParaRPr lang="en-US" sz="1200" dirty="0" smtClean="0">
              <a:solidFill>
                <a:schemeClr val="bg1"/>
              </a:solidFill>
              <a:latin typeface="Arial" panose="020B0604020202020204" pitchFamily="34" charset="0"/>
              <a:cs typeface="Arial" panose="020B0604020202020204" pitchFamily="34" charset="0"/>
            </a:endParaRPr>
          </a:p>
          <a:p>
            <a:pPr marL="0" indent="0">
              <a:buNone/>
            </a:pPr>
            <a:r>
              <a:rPr lang="en-US" sz="1200" dirty="0" smtClean="0">
                <a:solidFill>
                  <a:schemeClr val="bg1"/>
                </a:solidFill>
                <a:latin typeface="Arial" panose="020B0604020202020204" pitchFamily="34" charset="0"/>
                <a:cs typeface="Arial" panose="020B0604020202020204" pitchFamily="34" charset="0"/>
              </a:rPr>
              <a:t>Agreeing on a water bar at Tamassa?</a:t>
            </a:r>
          </a:p>
          <a:p>
            <a:r>
              <a:rPr lang="en-US" dirty="0" smtClean="0"/>
              <a:t>Yes but did agree to pay..</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7</a:t>
            </a:fld>
            <a:endParaRPr lang="en-US"/>
          </a:p>
        </p:txBody>
      </p:sp>
    </p:spTree>
    <p:extLst>
      <p:ext uri="{BB962C8B-B14F-4D97-AF65-F5344CB8AC3E}">
        <p14:creationId xmlns:p14="http://schemas.microsoft.com/office/powerpoint/2010/main" val="4069984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Findings on Tea and Infusions :</a:t>
            </a:r>
          </a:p>
          <a:p>
            <a:pPr marL="0" indent="0">
              <a:buNone/>
            </a:pPr>
            <a:r>
              <a:rPr lang="en-US" sz="1200" dirty="0" smtClean="0">
                <a:solidFill>
                  <a:srgbClr val="92D050"/>
                </a:solidFill>
                <a:latin typeface="Arial" panose="020B0604020202020204" pitchFamily="34" charset="0"/>
                <a:cs typeface="Arial" panose="020B0604020202020204" pitchFamily="34" charset="0"/>
              </a:rPr>
              <a:t>Guest survey: </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Is tea your preferred drink ?</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Would you agree to purchase our local tea to bring back home ?</a:t>
            </a:r>
          </a:p>
          <a:p>
            <a:pPr marL="0" indent="0">
              <a:buNone/>
            </a:pPr>
            <a:endParaRPr lang="en-US" sz="1200" dirty="0" smtClean="0">
              <a:latin typeface="Arial" panose="020B0604020202020204" pitchFamily="34" charset="0"/>
              <a:cs typeface="Arial" panose="020B0604020202020204" pitchFamily="34" charset="0"/>
            </a:endParaRPr>
          </a:p>
          <a:p>
            <a:pPr marL="0" indent="0">
              <a:buNone/>
            </a:pPr>
            <a:r>
              <a:rPr lang="en-US" sz="1200" dirty="0" smtClean="0">
                <a:solidFill>
                  <a:srgbClr val="92D050"/>
                </a:solidFill>
                <a:latin typeface="Arial" panose="020B0604020202020204" pitchFamily="34" charset="0"/>
                <a:cs typeface="Arial" panose="020B0604020202020204" pitchFamily="34" charset="0"/>
              </a:rPr>
              <a:t>Benchmarking : Is there a market demand on:</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Tea infusions ? </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Fresh herbs Infusions ?</a:t>
            </a:r>
          </a:p>
          <a:p>
            <a:r>
              <a:rPr lang="en-US" dirty="0" smtClean="0"/>
              <a:t>Here we got much positive response..</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8</a:t>
            </a:fld>
            <a:endParaRPr lang="en-US"/>
          </a:p>
        </p:txBody>
      </p:sp>
    </p:spTree>
    <p:extLst>
      <p:ext uri="{BB962C8B-B14F-4D97-AF65-F5344CB8AC3E}">
        <p14:creationId xmlns:p14="http://schemas.microsoft.com/office/powerpoint/2010/main" val="1269931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smtClean="0"/>
              <a:t>Findings on demand for medicinal plants :</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Do you agree that natural plants are the best remedy?</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Would you be willing to discover our local medicinal plants?</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Do you agree to experience healthier beverages at Tamassa Resort?</a:t>
            </a:r>
          </a:p>
          <a:p>
            <a:pPr marL="171450" indent="-171450">
              <a:buFont typeface="Arial" panose="020B0604020202020204" pitchFamily="34" charset="0"/>
              <a:buChar char="•"/>
            </a:pPr>
            <a:r>
              <a:rPr lang="en-US" sz="1200" dirty="0" smtClean="0">
                <a:latin typeface="Arial" panose="020B0604020202020204" pitchFamily="34" charset="0"/>
                <a:cs typeface="Arial" panose="020B0604020202020204" pitchFamily="34" charset="0"/>
              </a:rPr>
              <a:t>Would you agree to pay for a supplement on health-based beverages?</a:t>
            </a:r>
          </a:p>
          <a:p>
            <a:r>
              <a:rPr lang="en-US" dirty="0" smtClean="0"/>
              <a:t>Here we got much positive response.</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9</a:t>
            </a:fld>
            <a:endParaRPr lang="en-US"/>
          </a:p>
        </p:txBody>
      </p:sp>
    </p:spTree>
    <p:extLst>
      <p:ext uri="{BB962C8B-B14F-4D97-AF65-F5344CB8AC3E}">
        <p14:creationId xmlns:p14="http://schemas.microsoft.com/office/powerpoint/2010/main" val="1967546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 tisane workshop was conducted  in our garden “ Green Shack” wit a group of grand mother in our resort and from the nearby village between 50 to 70 years old.</a:t>
            </a:r>
          </a:p>
          <a:p>
            <a:pPr marL="171450" indent="-171450">
              <a:buFont typeface="Arial" panose="020B0604020202020204" pitchFamily="34" charset="0"/>
              <a:buChar char="•"/>
            </a:pPr>
            <a:r>
              <a:rPr lang="en-US" dirty="0"/>
              <a:t>Where 15 participant out of 20 has respondent to our focus group. </a:t>
            </a:r>
          </a:p>
          <a:p>
            <a:pPr marL="171450" indent="-171450">
              <a:buFont typeface="Arial" panose="020B0604020202020204" pitchFamily="34" charset="0"/>
              <a:buChar char="•"/>
            </a:pPr>
            <a:r>
              <a:rPr lang="en-US" dirty="0"/>
              <a:t>10% of the participant  had acquired their learning on medicinal plants and on herbal tea from their ancestors ( parent and grand parent) a very few  participant received knowledge from self –discovery or trial and errors.</a:t>
            </a:r>
          </a:p>
          <a:p>
            <a:pPr marL="171450" indent="-171450">
              <a:buFont typeface="Arial" panose="020B0604020202020204" pitchFamily="34" charset="0"/>
              <a:buChar char="•"/>
            </a:pPr>
            <a:r>
              <a:rPr lang="en-US" dirty="0"/>
              <a:t> 8 from the total of  the participant have used these medicinal plants for an averages of 30 t0 40 years.  </a:t>
            </a:r>
          </a:p>
          <a:p>
            <a:pPr marL="171450" indent="-171450">
              <a:buFont typeface="Arial" panose="020B0604020202020204" pitchFamily="34" charset="0"/>
              <a:buChar char="•"/>
            </a:pPr>
            <a:r>
              <a:rPr lang="en-US" dirty="0"/>
              <a:t>Through this focus group  we have discovered of more than 50 medicinal plants and which has several virtues various healing properties.  </a:t>
            </a:r>
          </a:p>
          <a:p>
            <a:pPr marL="171450" indent="-171450">
              <a:buFont typeface="Arial" panose="020B0604020202020204" pitchFamily="34" charset="0"/>
              <a:buChar char="•"/>
            </a:pPr>
            <a:r>
              <a:rPr lang="en-US" dirty="0"/>
              <a:t> More than 15 fresh healing  recipes has been discovered through story telling.</a:t>
            </a:r>
          </a:p>
          <a:p>
            <a:pPr marL="171450" indent="-171450">
              <a:buFont typeface="Arial" panose="020B0604020202020204" pitchFamily="34" charset="0"/>
              <a:buChar char="•"/>
            </a:pPr>
            <a:r>
              <a:rPr lang="en-US" dirty="0"/>
              <a:t>In previous  lifestyle our ancestral remedies was one of the best way to survive  illness, but in the present  time young generation did not believed in these traditions.</a:t>
            </a:r>
          </a:p>
          <a:p>
            <a:pPr marL="171450" indent="-171450">
              <a:buFont typeface="Arial" panose="020B0604020202020204" pitchFamily="34" charset="0"/>
              <a:buChar char="•"/>
            </a:pPr>
            <a:r>
              <a:rPr lang="en-US" dirty="0"/>
              <a:t>Out of 15 participant, one of them  has been that there is allergen risk in home , hence there tisane should intake under one’s risk.</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10</a:t>
            </a:fld>
            <a:endParaRPr lang="en-US"/>
          </a:p>
        </p:txBody>
      </p:sp>
    </p:spTree>
    <p:extLst>
      <p:ext uri="{BB962C8B-B14F-4D97-AF65-F5344CB8AC3E}">
        <p14:creationId xmlns:p14="http://schemas.microsoft.com/office/powerpoint/2010/main" val="4121964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Being bounced of the feedback on the possibility allergen, as we are operating in a commercial environment, we think it would be wise to seek the guidance of a scientist. We were lucky to have Mrs. Ameera Gurib- Fakim, who is know as the best  person having spent more than 25 years of research in plants in Mauritius. She also confirmed that dosage matters for certain medicinal plant is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She also advised to measure the dosage through an expert in dosage ,which can be identified by certified academies such as herbal academy and herbalism. Her recommendation and experience help us to dig further in our research.</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11</a:t>
            </a:fld>
            <a:endParaRPr lang="en-US"/>
          </a:p>
        </p:txBody>
      </p:sp>
    </p:spTree>
    <p:extLst>
      <p:ext uri="{BB962C8B-B14F-4D97-AF65-F5344CB8AC3E}">
        <p14:creationId xmlns:p14="http://schemas.microsoft.com/office/powerpoint/2010/main" val="930940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An online interview was conducted with the herbal academy in order to bring value to the research. By bringing the herbal and medicinal plants into meaningful by comprising the mitigation of risk.</a:t>
            </a:r>
          </a:p>
          <a:p>
            <a:pPr marL="171450" indent="-171450">
              <a:buFont typeface="Arial" panose="020B0604020202020204" pitchFamily="34" charset="0"/>
              <a:buChar char="•"/>
            </a:pPr>
            <a:r>
              <a:rPr lang="en-US" dirty="0"/>
              <a:t>Give the opportunities of new job creation. Such as sommeliers for tea ,by providing training to avoid risk.</a:t>
            </a:r>
          </a:p>
          <a:p>
            <a:pPr marL="171450" indent="-171450">
              <a:buFont typeface="Arial" panose="020B0604020202020204" pitchFamily="34" charset="0"/>
              <a:buChar char="•"/>
            </a:pPr>
            <a:r>
              <a:rPr lang="en-US" dirty="0"/>
              <a:t>Through the herbal academy , you can identify different  varieties on plants and their benefits.</a:t>
            </a:r>
          </a:p>
          <a:p>
            <a:pPr marL="171450" indent="-171450">
              <a:buFont typeface="Arial" panose="020B0604020202020204" pitchFamily="34" charset="0"/>
              <a:buChar char="•"/>
            </a:pPr>
            <a:r>
              <a:rPr lang="en-US" dirty="0"/>
              <a:t>Through the herbal academy we can  have the possibility to be train how to prepare the dosage and the mixtures of herbs and medicinal plants.</a:t>
            </a:r>
          </a:p>
          <a:p>
            <a:pPr marL="171450" indent="-171450">
              <a:buFont typeface="Arial" panose="020B0604020202020204" pitchFamily="34" charset="0"/>
              <a:buChar char="•"/>
            </a:pPr>
            <a:r>
              <a:rPr lang="en-US" dirty="0"/>
              <a:t>The herbal academy leaves door  open  for the entrepreneur to acquire skills on varieties of herbal infusion ,methods and safety knowledge. </a:t>
            </a:r>
          </a:p>
          <a:p>
            <a:pPr marL="171450" indent="-171450">
              <a:buFont typeface="Arial" panose="020B0604020202020204" pitchFamily="34" charset="0"/>
              <a:buChar char="•"/>
            </a:pPr>
            <a:r>
              <a:rPr lang="en-US" dirty="0"/>
              <a:t>Gives opportunity for improvement to bring the twist bar to a continuous development.</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12</a:t>
            </a:fld>
            <a:endParaRPr lang="en-US"/>
          </a:p>
        </p:txBody>
      </p:sp>
    </p:spTree>
    <p:extLst>
      <p:ext uri="{BB962C8B-B14F-4D97-AF65-F5344CB8AC3E}">
        <p14:creationId xmlns:p14="http://schemas.microsoft.com/office/powerpoint/2010/main" val="1715053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800" dirty="0"/>
              <a:t>As the purpose of the research study is also to understand the financial implications pertaining to the cash inflows and outflows hence to measure the profitability of the new outlet based on the revenue and expenses which has also been indicated by the Harvard manage mentor through the finance essential modules.</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13</a:t>
            </a:fld>
            <a:endParaRPr lang="en-US"/>
          </a:p>
        </p:txBody>
      </p:sp>
    </p:spTree>
    <p:extLst>
      <p:ext uri="{BB962C8B-B14F-4D97-AF65-F5344CB8AC3E}">
        <p14:creationId xmlns:p14="http://schemas.microsoft.com/office/powerpoint/2010/main" val="683119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we have measured the capital investment pertaining to the new outlet with the collaboration of our peers such as fix furnitures, trainings, ambiance and the new plants</a:t>
            </a:r>
          </a:p>
          <a:p>
            <a:endParaRPr lang="en-US" dirty="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14</a:t>
            </a:fld>
            <a:endParaRPr lang="en-US"/>
          </a:p>
        </p:txBody>
      </p:sp>
    </p:spTree>
    <p:extLst>
      <p:ext uri="{BB962C8B-B14F-4D97-AF65-F5344CB8AC3E}">
        <p14:creationId xmlns:p14="http://schemas.microsoft.com/office/powerpoint/2010/main" val="857021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Secondly, we have analysed the forecasted revenue based on factual figures from Tamassa shop for sales of tea and merchandise, from F&amp;B outlet for the events and spa by adding 100 MUR rupees from an average number of treatments.</a:t>
            </a:r>
          </a:p>
          <a:p>
            <a:pPr marL="171450" indent="-171450">
              <a:buFont typeface="Arial" panose="020B0604020202020204" pitchFamily="34" charset="0"/>
              <a:buChar char="•"/>
            </a:pPr>
            <a:r>
              <a:rPr lang="en-US" dirty="0"/>
              <a:t>Based on the findings, the sales of tea can be impactful as we will start as from 24 varieties of local and health-based tea. </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15</a:t>
            </a:fld>
            <a:endParaRPr lang="en-US"/>
          </a:p>
        </p:txBody>
      </p:sp>
    </p:spTree>
    <p:extLst>
      <p:ext uri="{BB962C8B-B14F-4D97-AF65-F5344CB8AC3E}">
        <p14:creationId xmlns:p14="http://schemas.microsoft.com/office/powerpoint/2010/main" val="957412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shows:</a:t>
            </a:r>
          </a:p>
          <a:p>
            <a:r>
              <a:rPr lang="en-US" dirty="0"/>
              <a:t> A capital of Mur 314,500,  Revenue showing 3,066,000, a gross profit of 2614,000 and a net profit of MUR 137,464  which shows a positive cash flow.</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16</a:t>
            </a:fld>
            <a:endParaRPr lang="en-US"/>
          </a:p>
        </p:txBody>
      </p:sp>
    </p:spTree>
    <p:extLst>
      <p:ext uri="{BB962C8B-B14F-4D97-AF65-F5344CB8AC3E}">
        <p14:creationId xmlns:p14="http://schemas.microsoft.com/office/powerpoint/2010/main" val="14911000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17</a:t>
            </a:fld>
            <a:endParaRPr lang="en-US"/>
          </a:p>
        </p:txBody>
      </p:sp>
    </p:spTree>
    <p:extLst>
      <p:ext uri="{BB962C8B-B14F-4D97-AF65-F5344CB8AC3E}">
        <p14:creationId xmlns:p14="http://schemas.microsoft.com/office/powerpoint/2010/main" val="1673868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18</a:t>
            </a:fld>
            <a:endParaRPr lang="en-US"/>
          </a:p>
        </p:txBody>
      </p:sp>
    </p:spTree>
    <p:extLst>
      <p:ext uri="{BB962C8B-B14F-4D97-AF65-F5344CB8AC3E}">
        <p14:creationId xmlns:p14="http://schemas.microsoft.com/office/powerpoint/2010/main" val="3865347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analyzing all the data, there has been a Twist in the TWWIST BAR project</a:t>
            </a:r>
          </a:p>
          <a:p>
            <a:r>
              <a:rPr lang="en-US" dirty="0"/>
              <a:t>As water will not be part of the TWWIST bar, the TWWIST turns into TWIST bar</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19</a:t>
            </a:fld>
            <a:endParaRPr lang="en-US"/>
          </a:p>
        </p:txBody>
      </p:sp>
    </p:spTree>
    <p:extLst>
      <p:ext uri="{BB962C8B-B14F-4D97-AF65-F5344CB8AC3E}">
        <p14:creationId xmlns:p14="http://schemas.microsoft.com/office/powerpoint/2010/main" val="12175337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724A1C3-5596-4443-A225-4C821F9EC6A3}" type="slidenum">
              <a:rPr lang="en-US" smtClean="0"/>
              <a:t>20</a:t>
            </a:fld>
            <a:endParaRPr lang="en-US"/>
          </a:p>
        </p:txBody>
      </p:sp>
    </p:spTree>
    <p:extLst>
      <p:ext uri="{BB962C8B-B14F-4D97-AF65-F5344CB8AC3E}">
        <p14:creationId xmlns:p14="http://schemas.microsoft.com/office/powerpoint/2010/main" val="23451731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21</a:t>
            </a:fld>
            <a:endParaRPr lang="en-US"/>
          </a:p>
        </p:txBody>
      </p:sp>
    </p:spTree>
    <p:extLst>
      <p:ext uri="{BB962C8B-B14F-4D97-AF65-F5344CB8AC3E}">
        <p14:creationId xmlns:p14="http://schemas.microsoft.com/office/powerpoint/2010/main" val="2713723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22</a:t>
            </a:fld>
            <a:endParaRPr lang="en-US"/>
          </a:p>
        </p:txBody>
      </p:sp>
    </p:spTree>
    <p:extLst>
      <p:ext uri="{BB962C8B-B14F-4D97-AF65-F5344CB8AC3E}">
        <p14:creationId xmlns:p14="http://schemas.microsoft.com/office/powerpoint/2010/main" val="1514588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23</a:t>
            </a:fld>
            <a:endParaRPr lang="en-US"/>
          </a:p>
        </p:txBody>
      </p:sp>
    </p:spTree>
    <p:extLst>
      <p:ext uri="{BB962C8B-B14F-4D97-AF65-F5344CB8AC3E}">
        <p14:creationId xmlns:p14="http://schemas.microsoft.com/office/powerpoint/2010/main" val="42277765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24</a:t>
            </a:fld>
            <a:endParaRPr lang="en-US"/>
          </a:p>
        </p:txBody>
      </p:sp>
    </p:spTree>
    <p:extLst>
      <p:ext uri="{BB962C8B-B14F-4D97-AF65-F5344CB8AC3E}">
        <p14:creationId xmlns:p14="http://schemas.microsoft.com/office/powerpoint/2010/main" val="19123703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724A1C3-5596-4443-A225-4C821F9EC6A3}" type="slidenum">
              <a:rPr lang="en-US" smtClean="0"/>
              <a:t>25</a:t>
            </a:fld>
            <a:endParaRPr lang="en-US"/>
          </a:p>
        </p:txBody>
      </p:sp>
    </p:spTree>
    <p:extLst>
      <p:ext uri="{BB962C8B-B14F-4D97-AF65-F5344CB8AC3E}">
        <p14:creationId xmlns:p14="http://schemas.microsoft.com/office/powerpoint/2010/main" val="1755745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8ACC181-24A2-4CCE-9E08-A6F0039DA1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68C3B9F3-3642-4A82-A7EA-A3573AB245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ABA57A94-51E3-4F22-8866-E7C9ABCB6F40}"/>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xmlns="" id="{66AA5A85-B7EF-4E8A-832A-BE35E46D71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7EF6D2E-AAEB-4792-BDFE-8CD8F57654A5}"/>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3697124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45F24CC-4601-48AA-9E1A-4456ADF4A5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6C8B479E-7D91-457E-AFAF-9DFA9A3EDE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134D677-5318-4D25-851D-1BCA055A3879}"/>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xmlns="" id="{E8023260-7195-451E-BCA2-E91538349D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F84B55F-6FAB-49A3-9FD3-92F204E8DEF9}"/>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626921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48B7397-CFB9-400D-8079-DB856EF303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03372E80-C6FD-4DE2-A926-A78B6BE1C8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8818F760-2AFA-4B40-B9B3-F070ABE9C681}"/>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xmlns="" id="{DAB4DF84-A2F8-4FC3-B23F-3418BD7FA5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106F1DC3-34CF-42AE-A0A7-B807C057339B}"/>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896319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A1E317-3D67-4CA9-9F6D-C963820EC2E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CAB0FC41-2F32-46DC-90CE-38775E91D4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A9146644-426C-43A6-98B1-8311952F77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01A2A8B6-5E0C-43CA-90A6-21884D19E148}"/>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6" name="Footer Placeholder 5">
            <a:extLst>
              <a:ext uri="{FF2B5EF4-FFF2-40B4-BE49-F238E27FC236}">
                <a16:creationId xmlns:a16="http://schemas.microsoft.com/office/drawing/2014/main" xmlns="" id="{C36692AB-0D1E-4215-8F0A-29F71787E4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8CBBA60D-B82C-4859-A9C7-25BEE2138DF5}"/>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4065674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1B7D5B-2C8B-4E2A-8E43-63365B422EA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E3DBBFAD-D6C4-454C-A951-D76D7C3A1E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D2BEE70E-6DA2-49AF-8A50-48D22B7DFE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97812231-4030-4992-93DA-DDB3DB8272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67644C3-CE18-44A0-94CD-D8E7E1128A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D4D0EA1C-A610-4E5E-AEEB-EEA4980976B0}"/>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8" name="Footer Placeholder 7">
            <a:extLst>
              <a:ext uri="{FF2B5EF4-FFF2-40B4-BE49-F238E27FC236}">
                <a16:creationId xmlns:a16="http://schemas.microsoft.com/office/drawing/2014/main" xmlns="" id="{91568DD5-D951-46EA-8CFC-2E5F5A119F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994C6F2B-187F-4FE3-A302-397C1BF99ED0}"/>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47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899EC2-57A1-42AF-A663-7FB61C871A5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135E2F8F-ED5C-4261-84F6-540F862CF596}"/>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4" name="Footer Placeholder 3">
            <a:extLst>
              <a:ext uri="{FF2B5EF4-FFF2-40B4-BE49-F238E27FC236}">
                <a16:creationId xmlns:a16="http://schemas.microsoft.com/office/drawing/2014/main" xmlns="" id="{0EAD4159-569D-4A78-991D-FE044442CB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BEB5F584-9133-4EFB-888B-8057B78D0E5A}"/>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331034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D12CAEEA-946F-4F33-9904-650CEC14E6F8}"/>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3" name="Footer Placeholder 2">
            <a:extLst>
              <a:ext uri="{FF2B5EF4-FFF2-40B4-BE49-F238E27FC236}">
                <a16:creationId xmlns:a16="http://schemas.microsoft.com/office/drawing/2014/main" xmlns="" id="{CE5E4B60-23C1-444D-B0DC-6927439F1C3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B58FBBDD-2C43-4B27-BD2A-C5F2B25821AB}"/>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084830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209E22-AD62-4573-A892-1BB4DC4C76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8A19C1E1-63D0-4F88-8FF5-48AB0CDD26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907318CA-A058-48A3-973A-6ECEA67DCC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D8AD8368-AFC5-4594-B278-B9F44D15162A}"/>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6" name="Footer Placeholder 5">
            <a:extLst>
              <a:ext uri="{FF2B5EF4-FFF2-40B4-BE49-F238E27FC236}">
                <a16:creationId xmlns:a16="http://schemas.microsoft.com/office/drawing/2014/main" xmlns="" id="{3F81EF7C-C63F-49A5-9688-F1A6A1B775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4A18CA07-0BB2-4EA2-81F5-E990B0F56679}"/>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47556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09416E-440B-488D-9387-5706A4377C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3F73AC8C-E36B-496A-9195-0C76573781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1DCD6C1D-CDBB-4085-BC74-37EB446B6A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2FCB61AA-218D-4D25-9023-82E4646CB476}"/>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6" name="Footer Placeholder 5">
            <a:extLst>
              <a:ext uri="{FF2B5EF4-FFF2-40B4-BE49-F238E27FC236}">
                <a16:creationId xmlns:a16="http://schemas.microsoft.com/office/drawing/2014/main" xmlns="" id="{93F91F3C-CA01-4C52-A5BF-E24D56DEF0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C41884E-2511-44F3-8A36-399AC2C63264}"/>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904041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18EBB0-5B66-4D0E-9014-2FFABEE881E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F21625C5-CC24-4675-ADFD-9027DB2ECD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360EBC3A-39D5-44BF-B6BE-B53EFA3850DB}"/>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xmlns="" id="{BB2ADDBB-3896-425F-8683-1E302CF24A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5EED8210-A500-465C-8509-20B37A34E4DE}"/>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605144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EC90AC8A-48BC-47CB-85DC-42613032BC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D7808083-65AE-4588-836A-0B711E64A7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48BE1B23-1955-447B-B866-83336E1A67A6}"/>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xmlns="" id="{53B4DDD3-8C97-4FCD-AAF0-4346725DD3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F8495324-7EEC-4B5A-BDDA-BF84936CD550}"/>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527935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479FCF0A-A2EC-4B84-B06C-BB2E7B794B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91A408A1-D47E-4906-AE9C-02C94576E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306AFD4-3DEC-482A-BCE8-34C9C972F6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xmlns="" id="{A52F5C1E-E290-4444-A314-3B05E39DE2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DB1E03A9-8F5C-44BB-970F-2945E6818A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3EF30C-DB70-4939-BECF-F68FA56848C9}" type="slidenum">
              <a:rPr lang="en-US" smtClean="0"/>
              <a:t>‹#›</a:t>
            </a:fld>
            <a:endParaRPr lang="en-US"/>
          </a:p>
        </p:txBody>
      </p:sp>
    </p:spTree>
    <p:extLst>
      <p:ext uri="{BB962C8B-B14F-4D97-AF65-F5344CB8AC3E}">
        <p14:creationId xmlns:p14="http://schemas.microsoft.com/office/powerpoint/2010/main" val="161205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xmlns="" id="{559AE206-7EBA-4D33-8BC9-9D8158553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A3987A5-7A23-4741-A772-4CDA397C52D0}"/>
              </a:ext>
            </a:extLst>
          </p:cNvPr>
          <p:cNvSpPr>
            <a:spLocks noGrp="1"/>
          </p:cNvSpPr>
          <p:nvPr>
            <p:ph type="ctrTitle"/>
          </p:nvPr>
        </p:nvSpPr>
        <p:spPr>
          <a:xfrm>
            <a:off x="450987" y="2947801"/>
            <a:ext cx="6953190" cy="1244477"/>
          </a:xfrm>
        </p:spPr>
        <p:txBody>
          <a:bodyPr vert="horz" lIns="91440" tIns="45720" rIns="91440" bIns="45720" rtlCol="0" anchor="ctr">
            <a:normAutofit/>
          </a:bodyPr>
          <a:lstStyle/>
          <a:p>
            <a:pPr algn="l"/>
            <a:r>
              <a:rPr lang="en-US" sz="2400" b="1" kern="1200" dirty="0">
                <a:latin typeface="+mj-lt"/>
                <a:ea typeface="+mj-ea"/>
                <a:cs typeface="+mj-cs"/>
              </a:rPr>
              <a:t/>
            </a:r>
            <a:br>
              <a:rPr lang="en-US" sz="2400" b="1" kern="1200" dirty="0">
                <a:latin typeface="+mj-lt"/>
                <a:ea typeface="+mj-ea"/>
                <a:cs typeface="+mj-cs"/>
              </a:rPr>
            </a:br>
            <a:r>
              <a:rPr lang="en-US" sz="2400" b="1" kern="1200" dirty="0">
                <a:latin typeface="+mj-lt"/>
                <a:ea typeface="+mj-ea"/>
                <a:cs typeface="+mj-cs"/>
              </a:rPr>
              <a:t>TAMASSA TWWIST BAR</a:t>
            </a:r>
            <a:br>
              <a:rPr lang="en-US" sz="2400" b="1" kern="1200" dirty="0">
                <a:latin typeface="+mj-lt"/>
                <a:ea typeface="+mj-ea"/>
                <a:cs typeface="+mj-cs"/>
              </a:rPr>
            </a:br>
            <a:endParaRPr lang="en-US" sz="2400" b="1" kern="1200" dirty="0">
              <a:latin typeface="+mj-lt"/>
              <a:ea typeface="+mj-ea"/>
              <a:cs typeface="+mj-cs"/>
            </a:endParaRPr>
          </a:p>
        </p:txBody>
      </p:sp>
      <p:sp>
        <p:nvSpPr>
          <p:cNvPr id="3" name="Subtitle 2">
            <a:extLst>
              <a:ext uri="{FF2B5EF4-FFF2-40B4-BE49-F238E27FC236}">
                <a16:creationId xmlns:a16="http://schemas.microsoft.com/office/drawing/2014/main" xmlns="" id="{71931FA5-7CD3-471C-8974-265384358AAF}"/>
              </a:ext>
            </a:extLst>
          </p:cNvPr>
          <p:cNvSpPr>
            <a:spLocks noGrp="1"/>
          </p:cNvSpPr>
          <p:nvPr>
            <p:ph type="subTitle" idx="1"/>
          </p:nvPr>
        </p:nvSpPr>
        <p:spPr>
          <a:xfrm>
            <a:off x="466948" y="4753434"/>
            <a:ext cx="7333444" cy="1737361"/>
          </a:xfrm>
        </p:spPr>
        <p:txBody>
          <a:bodyPr vert="horz" lIns="91440" tIns="45720" rIns="91440" bIns="45720" rtlCol="0" anchor="ctr">
            <a:normAutofit/>
          </a:bodyPr>
          <a:lstStyle/>
          <a:p>
            <a:pPr algn="l"/>
            <a:r>
              <a:rPr lang="en-US" sz="1800" dirty="0">
                <a:latin typeface="Arial" panose="020B0604020202020204" pitchFamily="34" charset="0"/>
                <a:cs typeface="Arial" panose="020B0604020202020204" pitchFamily="34" charset="0"/>
              </a:rPr>
              <a:t>Aims and Objectives</a:t>
            </a:r>
          </a:p>
        </p:txBody>
      </p:sp>
      <p:sp>
        <p:nvSpPr>
          <p:cNvPr id="52" name="Oval 51">
            <a:extLst>
              <a:ext uri="{FF2B5EF4-FFF2-40B4-BE49-F238E27FC236}">
                <a16:creationId xmlns:a16="http://schemas.microsoft.com/office/drawing/2014/main" xmlns="" id="{6437D937-A7F1-4011-92B4-328E5BE1B16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88567" y="620480"/>
            <a:ext cx="2243800" cy="2243796"/>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xmlns="" id="{B672F332-AF08-46C6-94F0-77684310D7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395001" y="2466604"/>
            <a:ext cx="962395" cy="962395"/>
          </a:xfrm>
          <a:prstGeom prst="ellipse">
            <a:avLst/>
          </a:prstGeom>
          <a:solidFill>
            <a:srgbClr val="2660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xmlns="" id="{34244EF8-D73A-40E1-BE73-D46E6B4B04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125829" y="2327988"/>
            <a:ext cx="293695" cy="293695"/>
          </a:xfrm>
          <a:prstGeom prst="ellipse">
            <a:avLst/>
          </a:prstGeom>
          <a:solidFill>
            <a:srgbClr val="7FC8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grass, outdoor, plant, animal&#10;&#10;Description automatically generated">
            <a:extLst>
              <a:ext uri="{FF2B5EF4-FFF2-40B4-BE49-F238E27FC236}">
                <a16:creationId xmlns:a16="http://schemas.microsoft.com/office/drawing/2014/main" xmlns="" id="{B0D350C1-192A-4309-82B6-1207EA159E7E}"/>
              </a:ext>
            </a:extLst>
          </p:cNvPr>
          <p:cNvPicPr>
            <a:picLocks noChangeAspect="1"/>
          </p:cNvPicPr>
          <p:nvPr/>
        </p:nvPicPr>
        <p:blipFill rotWithShape="1">
          <a:blip r:embed="rId3">
            <a:extLst>
              <a:ext uri="{28A0092B-C50C-407E-A947-70E740481C1C}">
                <a14:useLocalDpi xmlns:a14="http://schemas.microsoft.com/office/drawing/2010/main" val="0"/>
              </a:ext>
            </a:extLst>
          </a:blip>
          <a:srcRect r="6560" b="2"/>
          <a:stretch/>
        </p:blipFill>
        <p:spPr>
          <a:xfrm>
            <a:off x="5125829" y="-12855"/>
            <a:ext cx="6953190" cy="4538201"/>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58" name="Straight Connector 57">
            <a:extLst>
              <a:ext uri="{FF2B5EF4-FFF2-40B4-BE49-F238E27FC236}">
                <a16:creationId xmlns:a16="http://schemas.microsoft.com/office/drawing/2014/main" xmlns="" id="{9E8E38ED-369A-44C2-B635-0BED0E48A6E8}"/>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xmlns="" id="{CC14C1D0-ED7D-445E-AD79-94DC3DD65242}"/>
              </a:ext>
            </a:extLst>
          </p:cNvPr>
          <p:cNvSpPr txBox="1"/>
          <p:nvPr/>
        </p:nvSpPr>
        <p:spPr>
          <a:xfrm>
            <a:off x="8626642" y="5017168"/>
            <a:ext cx="2658978" cy="369332"/>
          </a:xfrm>
          <a:prstGeom prst="rect">
            <a:avLst/>
          </a:prstGeom>
          <a:noFill/>
        </p:spPr>
        <p:txBody>
          <a:bodyPr wrap="square" rtlCol="0">
            <a:spAutoFit/>
          </a:bodyPr>
          <a:lstStyle/>
          <a:p>
            <a:r>
              <a:rPr lang="en-US" dirty="0"/>
              <a:t>Group Name: Fusion 4</a:t>
            </a:r>
          </a:p>
        </p:txBody>
      </p:sp>
      <p:sp>
        <p:nvSpPr>
          <p:cNvPr id="5" name="TextBox 4">
            <a:extLst>
              <a:ext uri="{FF2B5EF4-FFF2-40B4-BE49-F238E27FC236}">
                <a16:creationId xmlns:a16="http://schemas.microsoft.com/office/drawing/2014/main" xmlns="" id="{3963C953-5CD1-4A9E-A654-7747E7FC0655}"/>
              </a:ext>
            </a:extLst>
          </p:cNvPr>
          <p:cNvSpPr txBox="1"/>
          <p:nvPr/>
        </p:nvSpPr>
        <p:spPr>
          <a:xfrm>
            <a:off x="437393" y="3869112"/>
            <a:ext cx="6779831" cy="830997"/>
          </a:xfrm>
          <a:prstGeom prst="rect">
            <a:avLst/>
          </a:prstGeom>
          <a:noFill/>
        </p:spPr>
        <p:txBody>
          <a:bodyPr wrap="square" rtlCol="0">
            <a:spAutoFit/>
          </a:bodyPr>
          <a:lstStyle/>
          <a:p>
            <a:r>
              <a:rPr lang="en-US" sz="2400" b="1" dirty="0"/>
              <a:t>(Tea, Water, Wrap, Infusions, Scrub and Tisane)</a:t>
            </a:r>
            <a:br>
              <a:rPr lang="en-US" sz="2400" b="1" dirty="0"/>
            </a:br>
            <a:endParaRPr lang="en-US" sz="2400" dirty="0"/>
          </a:p>
        </p:txBody>
      </p:sp>
    </p:spTree>
    <p:extLst>
      <p:ext uri="{BB962C8B-B14F-4D97-AF65-F5344CB8AC3E}">
        <p14:creationId xmlns:p14="http://schemas.microsoft.com/office/powerpoint/2010/main" val="30477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6" descr="A sandwich sitting on top of a wooden table&#10;&#10;Description automatically generated">
            <a:extLst>
              <a:ext uri="{FF2B5EF4-FFF2-40B4-BE49-F238E27FC236}">
                <a16:creationId xmlns:a16="http://schemas.microsoft.com/office/drawing/2014/main" xmlns="" id="{751D412E-CA16-4C70-80AD-5290A64236B6}"/>
              </a:ext>
            </a:extLst>
          </p:cNvPr>
          <p:cNvPicPr>
            <a:picLocks noChangeAspect="1"/>
          </p:cNvPicPr>
          <p:nvPr/>
        </p:nvPicPr>
        <p:blipFill rotWithShape="1">
          <a:blip r:embed="rId3"/>
          <a:srcRect t="9009" r="9496" b="8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xmlns="" id="{724CD679-7405-4CD3-A92A-9469F279A5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A0A0B05E-3643-42E6-9521-A3CE7F3D4B9E}"/>
              </a:ext>
            </a:extLst>
          </p:cNvPr>
          <p:cNvSpPr>
            <a:spLocks noGrp="1"/>
          </p:cNvSpPr>
          <p:nvPr>
            <p:ph type="title"/>
          </p:nvPr>
        </p:nvSpPr>
        <p:spPr>
          <a:xfrm>
            <a:off x="594805" y="640263"/>
            <a:ext cx="2360666" cy="1344975"/>
          </a:xfrm>
        </p:spPr>
        <p:txBody>
          <a:bodyPr>
            <a:normAutofit/>
          </a:bodyPr>
          <a:lstStyle/>
          <a:p>
            <a:pPr algn="ctr"/>
            <a:r>
              <a:rPr lang="en-US" sz="2800" dirty="0"/>
              <a:t>Introduction </a:t>
            </a:r>
            <a:br>
              <a:rPr lang="en-US" sz="2800" dirty="0"/>
            </a:br>
            <a:r>
              <a:rPr lang="en-US" sz="2800" dirty="0"/>
              <a:t>&amp; </a:t>
            </a:r>
            <a:br>
              <a:rPr lang="en-US" sz="2800" dirty="0"/>
            </a:br>
            <a:r>
              <a:rPr lang="en-US" sz="2800" dirty="0"/>
              <a:t>Justification</a:t>
            </a:r>
          </a:p>
        </p:txBody>
      </p:sp>
      <p:sp>
        <p:nvSpPr>
          <p:cNvPr id="8" name="Content Placeholder 7">
            <a:extLst>
              <a:ext uri="{FF2B5EF4-FFF2-40B4-BE49-F238E27FC236}">
                <a16:creationId xmlns:a16="http://schemas.microsoft.com/office/drawing/2014/main" xmlns="" id="{A970481B-EF27-4DF9-B3F4-0EF100CB4C97}"/>
              </a:ext>
            </a:extLst>
          </p:cNvPr>
          <p:cNvSpPr>
            <a:spLocks noGrp="1"/>
          </p:cNvSpPr>
          <p:nvPr>
            <p:ph idx="1"/>
          </p:nvPr>
        </p:nvSpPr>
        <p:spPr>
          <a:xfrm>
            <a:off x="594110" y="2121763"/>
            <a:ext cx="5235490" cy="3773010"/>
          </a:xfrm>
        </p:spPr>
        <p:txBody>
          <a:bodyPr>
            <a:normAutofit fontScale="77500" lnSpcReduction="20000"/>
          </a:bodyPr>
          <a:lstStyle/>
          <a:p>
            <a:pPr marL="285750">
              <a:spcAft>
                <a:spcPts val="600"/>
              </a:spcAft>
            </a:pPr>
            <a:r>
              <a:rPr lang="en-US" sz="2400" dirty="0"/>
              <a:t>Tamassa Resort -All inclusive </a:t>
            </a:r>
          </a:p>
          <a:p>
            <a:pPr>
              <a:spcAft>
                <a:spcPts val="600"/>
              </a:spcAft>
            </a:pPr>
            <a:endParaRPr lang="en-US" sz="2400" dirty="0"/>
          </a:p>
          <a:p>
            <a:pPr marL="285750">
              <a:spcAft>
                <a:spcPts val="600"/>
              </a:spcAft>
            </a:pPr>
            <a:r>
              <a:rPr lang="en-US" sz="2400" dirty="0"/>
              <a:t>Green Shack-Hidden area</a:t>
            </a:r>
          </a:p>
          <a:p>
            <a:pPr>
              <a:spcAft>
                <a:spcPts val="600"/>
              </a:spcAft>
            </a:pPr>
            <a:endParaRPr lang="en-US" sz="2400" dirty="0"/>
          </a:p>
          <a:p>
            <a:pPr marL="285750">
              <a:spcAft>
                <a:spcPts val="600"/>
              </a:spcAft>
            </a:pPr>
            <a:r>
              <a:rPr lang="en-US" sz="2400" dirty="0"/>
              <a:t>Medicinal plants-10 types </a:t>
            </a:r>
          </a:p>
          <a:p>
            <a:pPr>
              <a:spcAft>
                <a:spcPts val="600"/>
              </a:spcAft>
            </a:pPr>
            <a:endParaRPr lang="en-US" sz="2400" dirty="0"/>
          </a:p>
          <a:p>
            <a:pPr marL="285750">
              <a:spcAft>
                <a:spcPts val="600"/>
              </a:spcAft>
            </a:pPr>
            <a:r>
              <a:rPr lang="en-US" sz="2400" dirty="0"/>
              <a:t>Water and tea- The most consumed beverages</a:t>
            </a:r>
          </a:p>
          <a:p>
            <a:pPr>
              <a:spcAft>
                <a:spcPts val="600"/>
              </a:spcAft>
            </a:pPr>
            <a:endParaRPr lang="en-US" sz="2400" dirty="0"/>
          </a:p>
          <a:p>
            <a:pPr marL="285750">
              <a:spcAft>
                <a:spcPts val="600"/>
              </a:spcAft>
            </a:pPr>
            <a:r>
              <a:rPr lang="en-US" sz="2400" dirty="0"/>
              <a:t>Innovation- The competitive edge</a:t>
            </a:r>
          </a:p>
          <a:p>
            <a:pPr marL="285750">
              <a:spcAft>
                <a:spcPts val="600"/>
              </a:spcAft>
            </a:pPr>
            <a:endParaRPr lang="en-US" sz="2400" dirty="0"/>
          </a:p>
          <a:p>
            <a:endParaRPr lang="en-US" sz="2400" dirty="0"/>
          </a:p>
        </p:txBody>
      </p:sp>
    </p:spTree>
    <p:extLst>
      <p:ext uri="{BB962C8B-B14F-4D97-AF65-F5344CB8AC3E}">
        <p14:creationId xmlns:p14="http://schemas.microsoft.com/office/powerpoint/2010/main" val="239430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69281B-CDF7-4FDB-A17D-53072CC23FA5}"/>
              </a:ext>
            </a:extLst>
          </p:cNvPr>
          <p:cNvSpPr>
            <a:spLocks noGrp="1"/>
          </p:cNvSpPr>
          <p:nvPr>
            <p:ph type="title"/>
          </p:nvPr>
        </p:nvSpPr>
        <p:spPr>
          <a:xfrm>
            <a:off x="648929" y="629266"/>
            <a:ext cx="3651467" cy="1676603"/>
          </a:xfrm>
        </p:spPr>
        <p:txBody>
          <a:bodyPr>
            <a:normAutofit/>
          </a:bodyPr>
          <a:lstStyle/>
          <a:p>
            <a:r>
              <a:rPr lang="en-US" sz="4100" dirty="0"/>
              <a:t>Research Objectives</a:t>
            </a:r>
          </a:p>
        </p:txBody>
      </p:sp>
      <p:pic>
        <p:nvPicPr>
          <p:cNvPr id="4" name="Picture 3">
            <a:extLst>
              <a:ext uri="{FF2B5EF4-FFF2-40B4-BE49-F238E27FC236}">
                <a16:creationId xmlns:a16="http://schemas.microsoft.com/office/drawing/2014/main" xmlns="" id="{785896CB-6A6D-4D52-B5BE-B9FF409D2CA9}"/>
              </a:ext>
            </a:extLst>
          </p:cNvPr>
          <p:cNvPicPr>
            <a:picLocks noChangeAspect="1"/>
          </p:cNvPicPr>
          <p:nvPr/>
        </p:nvPicPr>
        <p:blipFill rotWithShape="1">
          <a:blip r:embed="rId3"/>
          <a:srcRect l="17735" r="20315"/>
          <a:stretch/>
        </p:blipFill>
        <p:spPr>
          <a:xfrm>
            <a:off x="4639056" y="10"/>
            <a:ext cx="7552944" cy="6857990"/>
          </a:xfrm>
          <a:prstGeom prst="rect">
            <a:avLst/>
          </a:prstGeom>
          <a:effectLst/>
        </p:spPr>
      </p:pic>
      <p:graphicFrame>
        <p:nvGraphicFramePr>
          <p:cNvPr id="5" name="Content Placeholder 2">
            <a:extLst>
              <a:ext uri="{FF2B5EF4-FFF2-40B4-BE49-F238E27FC236}">
                <a16:creationId xmlns:a16="http://schemas.microsoft.com/office/drawing/2014/main" xmlns="" id="{C2C2050B-8B82-43F6-B5AB-FD814D5F06F2}"/>
              </a:ext>
            </a:extLst>
          </p:cNvPr>
          <p:cNvGraphicFramePr>
            <a:graphicFrameLocks noGrp="1"/>
          </p:cNvGraphicFramePr>
          <p:nvPr>
            <p:ph idx="1"/>
            <p:extLst>
              <p:ext uri="{D42A27DB-BD31-4B8C-83A1-F6EECF244321}">
                <p14:modId xmlns:p14="http://schemas.microsoft.com/office/powerpoint/2010/main" val="1083763323"/>
              </p:ext>
            </p:extLst>
          </p:nvPr>
        </p:nvGraphicFramePr>
        <p:xfrm>
          <a:off x="336884" y="2305868"/>
          <a:ext cx="3963513" cy="4371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02695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Freeform: Shape 55">
            <a:extLst>
              <a:ext uri="{FF2B5EF4-FFF2-40B4-BE49-F238E27FC236}">
                <a16:creationId xmlns:a16="http://schemas.microsoft.com/office/drawing/2014/main" xmlns="" id="{DB66F6E8-4D4A-4907-940A-774703A2D0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1" name="Freeform: Shape 57">
            <a:extLst>
              <a:ext uri="{FF2B5EF4-FFF2-40B4-BE49-F238E27FC236}">
                <a16:creationId xmlns:a16="http://schemas.microsoft.com/office/drawing/2014/main" xmlns="" id="{8F1F5A56-E82B-4FD5-9025-B72896FFBB6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xmlns="" id="{44F2F8C5-4E33-48EB-A109-85DA1B654DC7}"/>
              </a:ext>
            </a:extLst>
          </p:cNvPr>
          <p:cNvSpPr>
            <a:spLocks noGrp="1"/>
          </p:cNvSpPr>
          <p:nvPr>
            <p:ph type="title"/>
          </p:nvPr>
        </p:nvSpPr>
        <p:spPr>
          <a:xfrm>
            <a:off x="838200" y="5529884"/>
            <a:ext cx="8078342" cy="1096331"/>
          </a:xfrm>
        </p:spPr>
        <p:txBody>
          <a:bodyPr>
            <a:normAutofit/>
          </a:bodyPr>
          <a:lstStyle/>
          <a:p>
            <a:r>
              <a:rPr lang="en-US" sz="2400" b="1" dirty="0"/>
              <a:t>METHODOLOGY (Under an extension of one week)</a:t>
            </a:r>
            <a:r>
              <a:rPr lang="en-US" sz="2400" dirty="0"/>
              <a:t/>
            </a:r>
            <a:br>
              <a:rPr lang="en-US" sz="2400" dirty="0"/>
            </a:br>
            <a:endParaRPr lang="en-US" sz="2400" dirty="0"/>
          </a:p>
        </p:txBody>
      </p:sp>
      <p:graphicFrame>
        <p:nvGraphicFramePr>
          <p:cNvPr id="5" name="Content Placeholder 2">
            <a:extLst>
              <a:ext uri="{FF2B5EF4-FFF2-40B4-BE49-F238E27FC236}">
                <a16:creationId xmlns:a16="http://schemas.microsoft.com/office/drawing/2014/main" xmlns="" id="{CC39CAC1-EC0D-47C5-AB0A-570D5B09B90D}"/>
              </a:ext>
            </a:extLst>
          </p:cNvPr>
          <p:cNvGraphicFramePr>
            <a:graphicFrameLocks noGrp="1"/>
          </p:cNvGraphicFramePr>
          <p:nvPr>
            <p:ph idx="1"/>
            <p:extLst>
              <p:ext uri="{D42A27DB-BD31-4B8C-83A1-F6EECF244321}">
                <p14:modId xmlns:p14="http://schemas.microsoft.com/office/powerpoint/2010/main" val="3693861277"/>
              </p:ext>
            </p:extLst>
          </p:nvPr>
        </p:nvGraphicFramePr>
        <p:xfrm>
          <a:off x="246743" y="231785"/>
          <a:ext cx="11165114" cy="5066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xmlns="" id="{C6350A03-F7FC-4D31-839E-714FF13628B8}"/>
              </a:ext>
            </a:extLst>
          </p:cNvPr>
          <p:cNvSpPr txBox="1"/>
          <p:nvPr/>
        </p:nvSpPr>
        <p:spPr>
          <a:xfrm>
            <a:off x="896257" y="3901005"/>
            <a:ext cx="2797438" cy="646331"/>
          </a:xfrm>
          <a:prstGeom prst="rect">
            <a:avLst/>
          </a:prstGeom>
          <a:noFill/>
        </p:spPr>
        <p:txBody>
          <a:bodyPr wrap="square" rtlCol="0">
            <a:spAutoFit/>
          </a:bodyPr>
          <a:lstStyle/>
          <a:p>
            <a:pPr lvl="0">
              <a:defRPr cap="all"/>
            </a:pPr>
            <a:r>
              <a:rPr lang="en-US" dirty="0"/>
              <a:t>target:180 guests</a:t>
            </a:r>
          </a:p>
          <a:p>
            <a:pPr lvl="0">
              <a:defRPr cap="all"/>
            </a:pPr>
            <a:r>
              <a:rPr lang="en-US" sz="1600" dirty="0">
                <a:solidFill>
                  <a:prstClr val="black">
                    <a:hueOff val="0"/>
                    <a:satOff val="0"/>
                    <a:lumOff val="0"/>
                    <a:alphaOff val="0"/>
                  </a:prstClr>
                </a:solidFill>
                <a:latin typeface="Calibri" panose="020F0502020204030204"/>
              </a:rPr>
              <a:t>respondents</a:t>
            </a:r>
            <a:r>
              <a:rPr lang="en-US" dirty="0"/>
              <a:t>: 119 </a:t>
            </a:r>
          </a:p>
        </p:txBody>
      </p:sp>
      <p:sp>
        <p:nvSpPr>
          <p:cNvPr id="6" name="TextBox 5">
            <a:extLst>
              <a:ext uri="{FF2B5EF4-FFF2-40B4-BE49-F238E27FC236}">
                <a16:creationId xmlns:a16="http://schemas.microsoft.com/office/drawing/2014/main" xmlns="" id="{F334D92B-516E-4E95-A34B-63ECE32BF251}"/>
              </a:ext>
            </a:extLst>
          </p:cNvPr>
          <p:cNvSpPr txBox="1"/>
          <p:nvPr/>
        </p:nvSpPr>
        <p:spPr>
          <a:xfrm>
            <a:off x="4783148" y="3762506"/>
            <a:ext cx="3260558" cy="923330"/>
          </a:xfrm>
          <a:prstGeom prst="rect">
            <a:avLst/>
          </a:prstGeom>
          <a:noFill/>
        </p:spPr>
        <p:txBody>
          <a:bodyPr wrap="square" rtlCol="0">
            <a:spAutoFit/>
          </a:bodyPr>
          <a:lstStyle/>
          <a:p>
            <a:pPr lvl="0">
              <a:defRPr cap="all"/>
            </a:pPr>
            <a:r>
              <a:rPr lang="en-US" dirty="0"/>
              <a:t>target: top 60 hotels in </a:t>
            </a:r>
            <a:r>
              <a:rPr lang="en-US" dirty="0" err="1"/>
              <a:t>mauritius</a:t>
            </a:r>
            <a:endParaRPr lang="en-US" dirty="0"/>
          </a:p>
          <a:p>
            <a:pPr lvl="0">
              <a:defRPr cap="all"/>
            </a:pPr>
            <a:r>
              <a:rPr lang="en-US" dirty="0"/>
              <a:t>respondents: 43</a:t>
            </a:r>
          </a:p>
        </p:txBody>
      </p:sp>
      <p:sp>
        <p:nvSpPr>
          <p:cNvPr id="7" name="TextBox 6">
            <a:extLst>
              <a:ext uri="{FF2B5EF4-FFF2-40B4-BE49-F238E27FC236}">
                <a16:creationId xmlns:a16="http://schemas.microsoft.com/office/drawing/2014/main" xmlns="" id="{DADDC03B-82A6-4FD7-97D5-1FA458854272}"/>
              </a:ext>
            </a:extLst>
          </p:cNvPr>
          <p:cNvSpPr txBox="1"/>
          <p:nvPr/>
        </p:nvSpPr>
        <p:spPr>
          <a:xfrm>
            <a:off x="8684699" y="3578677"/>
            <a:ext cx="3260558" cy="1754326"/>
          </a:xfrm>
          <a:prstGeom prst="rect">
            <a:avLst/>
          </a:prstGeom>
          <a:noFill/>
        </p:spPr>
        <p:txBody>
          <a:bodyPr wrap="square" rtlCol="0">
            <a:spAutoFit/>
          </a:bodyPr>
          <a:lstStyle/>
          <a:p>
            <a:pPr lvl="0">
              <a:defRPr cap="all"/>
            </a:pPr>
            <a:r>
              <a:rPr lang="en-US" dirty="0"/>
              <a:t>1:grandmothers interview:</a:t>
            </a:r>
          </a:p>
          <a:p>
            <a:pPr lvl="0">
              <a:defRPr cap="all"/>
            </a:pPr>
            <a:r>
              <a:rPr lang="en-US" dirty="0"/>
              <a:t>target: 20 elderly people</a:t>
            </a:r>
          </a:p>
          <a:p>
            <a:pPr lvl="0">
              <a:defRPr cap="all"/>
            </a:pPr>
            <a:r>
              <a:rPr lang="en-US" dirty="0"/>
              <a:t>respondents: 15</a:t>
            </a:r>
          </a:p>
          <a:p>
            <a:pPr lvl="0">
              <a:defRPr cap="all"/>
            </a:pPr>
            <a:r>
              <a:rPr lang="en-US" dirty="0"/>
              <a:t>2: suppliers interview:</a:t>
            </a:r>
          </a:p>
          <a:p>
            <a:pPr lvl="0">
              <a:defRPr cap="all"/>
            </a:pPr>
            <a:r>
              <a:rPr lang="en-US" dirty="0"/>
              <a:t>target:15</a:t>
            </a:r>
          </a:p>
          <a:p>
            <a:pPr lvl="0">
              <a:defRPr cap="all"/>
            </a:pPr>
            <a:r>
              <a:rPr lang="en-US" dirty="0"/>
              <a:t>respondents: 9 </a:t>
            </a:r>
          </a:p>
        </p:txBody>
      </p:sp>
    </p:spTree>
    <p:extLst>
      <p:ext uri="{BB962C8B-B14F-4D97-AF65-F5344CB8AC3E}">
        <p14:creationId xmlns:p14="http://schemas.microsoft.com/office/powerpoint/2010/main" val="116958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xmlns="" id="{42285737-90EE-47DC-AC80-8AE156B119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xmlns="" id="{B57BDC17-F1B3-455F-BBF1-680AA1F25C06}"/>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xmlns="" id="{64E2FA9A-FEF7-4501-B0EB-5E45EDD217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xmlns="" id="{BC38192B-B4CB-47D4-A3B1-10010247F15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xmlns="" id="{96330E33-E171-4B0F-82B5-AF7230399B5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xmlns="" id="{332B1723-69BF-42D7-B757-0FA059E152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xmlns="" id="{F115D62D-1E96-48D1-A78D-D370A0BFB9B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xmlns="" id="{91C2876A-169D-4822-A766-C00578C88B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xmlns="" id="{F4A2C584-653C-462B-99DF-15A6F0EBFDA0}"/>
              </a:ext>
            </a:extLst>
          </p:cNvPr>
          <p:cNvSpPr>
            <a:spLocks noGrp="1"/>
          </p:cNvSpPr>
          <p:nvPr>
            <p:ph type="title"/>
          </p:nvPr>
        </p:nvSpPr>
        <p:spPr>
          <a:xfrm>
            <a:off x="535020" y="685800"/>
            <a:ext cx="2780271" cy="5105400"/>
          </a:xfrm>
        </p:spPr>
        <p:txBody>
          <a:bodyPr>
            <a:normAutofit/>
          </a:bodyPr>
          <a:lstStyle/>
          <a:p>
            <a:r>
              <a:rPr lang="en-US" sz="4000" dirty="0">
                <a:solidFill>
                  <a:srgbClr val="FFFFFF"/>
                </a:solidFill>
              </a:rPr>
              <a:t>Findings:</a:t>
            </a:r>
            <a:br>
              <a:rPr lang="en-US" sz="4000" dirty="0">
                <a:solidFill>
                  <a:srgbClr val="FFFFFF"/>
                </a:solidFill>
              </a:rPr>
            </a:br>
            <a:endParaRPr lang="en-US" sz="4000" dirty="0">
              <a:solidFill>
                <a:srgbClr val="FFFFFF"/>
              </a:solidFill>
            </a:endParaRPr>
          </a:p>
        </p:txBody>
      </p:sp>
      <p:graphicFrame>
        <p:nvGraphicFramePr>
          <p:cNvPr id="4" name="Content Placeholder 3">
            <a:extLst>
              <a:ext uri="{FF2B5EF4-FFF2-40B4-BE49-F238E27FC236}">
                <a16:creationId xmlns:a16="http://schemas.microsoft.com/office/drawing/2014/main" xmlns="" id="{0B731768-7E41-4280-8977-6201A2954091}"/>
              </a:ext>
            </a:extLst>
          </p:cNvPr>
          <p:cNvGraphicFramePr>
            <a:graphicFrameLocks noGrp="1"/>
          </p:cNvGraphicFramePr>
          <p:nvPr>
            <p:ph idx="1"/>
            <p:extLst>
              <p:ext uri="{D42A27DB-BD31-4B8C-83A1-F6EECF244321}">
                <p14:modId xmlns:p14="http://schemas.microsoft.com/office/powerpoint/2010/main" val="460506343"/>
              </p:ext>
            </p:extLst>
          </p:nvPr>
        </p:nvGraphicFramePr>
        <p:xfrm>
          <a:off x="5117105" y="380608"/>
          <a:ext cx="6958431" cy="592222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xmlns="" id="{3CE6BA6E-33D9-4B64-AA78-5F7963EFF0E0}"/>
              </a:ext>
            </a:extLst>
          </p:cNvPr>
          <p:cNvSpPr txBox="1"/>
          <p:nvPr/>
        </p:nvSpPr>
        <p:spPr>
          <a:xfrm>
            <a:off x="10580914" y="5863709"/>
            <a:ext cx="583814" cy="369332"/>
          </a:xfrm>
          <a:prstGeom prst="rect">
            <a:avLst/>
          </a:prstGeom>
          <a:noFill/>
        </p:spPr>
        <p:txBody>
          <a:bodyPr wrap="none" rtlCol="0">
            <a:spAutoFit/>
          </a:bodyPr>
          <a:lstStyle/>
          <a:p>
            <a:r>
              <a:rPr lang="en-US" dirty="0"/>
              <a:t>38%</a:t>
            </a:r>
          </a:p>
        </p:txBody>
      </p:sp>
      <p:sp>
        <p:nvSpPr>
          <p:cNvPr id="5" name="TextBox 4">
            <a:extLst>
              <a:ext uri="{FF2B5EF4-FFF2-40B4-BE49-F238E27FC236}">
                <a16:creationId xmlns:a16="http://schemas.microsoft.com/office/drawing/2014/main" xmlns="" id="{AF583F32-0B25-44D9-B6E4-4E548E0379C1}"/>
              </a:ext>
            </a:extLst>
          </p:cNvPr>
          <p:cNvSpPr txBox="1"/>
          <p:nvPr/>
        </p:nvSpPr>
        <p:spPr>
          <a:xfrm>
            <a:off x="7400889" y="6346763"/>
            <a:ext cx="37392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Total number of respondent</a:t>
            </a:r>
          </a:p>
        </p:txBody>
      </p:sp>
      <p:sp>
        <p:nvSpPr>
          <p:cNvPr id="6" name="TextBox 5">
            <a:extLst>
              <a:ext uri="{FF2B5EF4-FFF2-40B4-BE49-F238E27FC236}">
                <a16:creationId xmlns:a16="http://schemas.microsoft.com/office/drawing/2014/main" xmlns="" id="{84613CCC-966F-450B-8967-872EAB4FED0F}"/>
              </a:ext>
            </a:extLst>
          </p:cNvPr>
          <p:cNvSpPr txBox="1"/>
          <p:nvPr/>
        </p:nvSpPr>
        <p:spPr>
          <a:xfrm>
            <a:off x="490568" y="3390900"/>
            <a:ext cx="2824724" cy="646331"/>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Analysis of the visibility of green shack</a:t>
            </a:r>
          </a:p>
        </p:txBody>
      </p:sp>
    </p:spTree>
    <p:extLst>
      <p:ext uri="{BB962C8B-B14F-4D97-AF65-F5344CB8AC3E}">
        <p14:creationId xmlns:p14="http://schemas.microsoft.com/office/powerpoint/2010/main" val="1825242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Freeform: Shape 41">
            <a:extLst>
              <a:ext uri="{FF2B5EF4-FFF2-40B4-BE49-F238E27FC236}">
                <a16:creationId xmlns:a16="http://schemas.microsoft.com/office/drawing/2014/main" xmlns="" id="{46C2E80F-49A6-4372-B103-219D417A55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C4E2C053-C5E8-4C46-A7C4-7341E0D0A7ED}"/>
              </a:ext>
            </a:extLst>
          </p:cNvPr>
          <p:cNvSpPr>
            <a:spLocks noGrp="1"/>
          </p:cNvSpPr>
          <p:nvPr>
            <p:ph type="title"/>
          </p:nvPr>
        </p:nvSpPr>
        <p:spPr>
          <a:xfrm>
            <a:off x="621982" y="708022"/>
            <a:ext cx="4098471" cy="5441956"/>
          </a:xfrm>
        </p:spPr>
        <p:txBody>
          <a:bodyPr>
            <a:normAutofit/>
          </a:bodyPr>
          <a:lstStyle/>
          <a:p>
            <a:r>
              <a:rPr lang="en-US" sz="1800" b="1" dirty="0">
                <a:solidFill>
                  <a:srgbClr val="FFFFFF"/>
                </a:solidFill>
              </a:rPr>
              <a:t>Willingness to use body treatments</a:t>
            </a:r>
            <a:br>
              <a:rPr lang="en-US" sz="1800" b="1" dirty="0">
                <a:solidFill>
                  <a:srgbClr val="FFFFFF"/>
                </a:solidFill>
              </a:rPr>
            </a:br>
            <a:r>
              <a:rPr lang="en-US" sz="1800" dirty="0">
                <a:solidFill>
                  <a:srgbClr val="FFFFFF"/>
                </a:solidFill>
              </a:rPr>
              <a:t/>
            </a:r>
            <a:br>
              <a:rPr lang="en-US" sz="1800" dirty="0">
                <a:solidFill>
                  <a:srgbClr val="FFFFFF"/>
                </a:solidFill>
              </a:rPr>
            </a:br>
            <a:r>
              <a:rPr lang="en-US" sz="1800" dirty="0">
                <a:solidFill>
                  <a:srgbClr val="FFFFFF"/>
                </a:solidFill>
              </a:rPr>
              <a:t> </a:t>
            </a:r>
            <a:r>
              <a:rPr lang="en-US" sz="1800" dirty="0">
                <a:solidFill>
                  <a:srgbClr val="92D050"/>
                </a:solidFill>
              </a:rPr>
              <a:t>Guest survey: </a:t>
            </a:r>
            <a:r>
              <a:rPr lang="en-US" sz="1800" dirty="0">
                <a:solidFill>
                  <a:srgbClr val="FFFFFF"/>
                </a:solidFill>
              </a:rPr>
              <a:t/>
            </a:r>
            <a:br>
              <a:rPr lang="en-US" sz="1800" dirty="0">
                <a:solidFill>
                  <a:srgbClr val="FFFFFF"/>
                </a:solidFill>
              </a:rPr>
            </a:br>
            <a:r>
              <a:rPr lang="en-US" sz="1800" dirty="0">
                <a:solidFill>
                  <a:srgbClr val="FFFFFF"/>
                </a:solidFill>
              </a:rPr>
              <a:t>1: Willingness to experience botanical skin care treatments at the spa?</a:t>
            </a:r>
            <a:br>
              <a:rPr lang="en-US" sz="1800" dirty="0">
                <a:solidFill>
                  <a:srgbClr val="FFFFFF"/>
                </a:solidFill>
              </a:rPr>
            </a:br>
            <a:r>
              <a:rPr lang="en-US" sz="1800" dirty="0">
                <a:solidFill>
                  <a:srgbClr val="FFFFFF"/>
                </a:solidFill>
              </a:rPr>
              <a:t/>
            </a:r>
            <a:br>
              <a:rPr lang="en-US" sz="1800" dirty="0">
                <a:solidFill>
                  <a:srgbClr val="FFFFFF"/>
                </a:solidFill>
              </a:rPr>
            </a:br>
            <a:r>
              <a:rPr lang="en-US" sz="1800" dirty="0">
                <a:solidFill>
                  <a:srgbClr val="FFFFFF"/>
                </a:solidFill>
              </a:rPr>
              <a:t>2: Willingness to invest on body treatments?</a:t>
            </a:r>
            <a:br>
              <a:rPr lang="en-US" sz="1800" dirty="0">
                <a:solidFill>
                  <a:srgbClr val="FFFFFF"/>
                </a:solidFill>
              </a:rPr>
            </a:br>
            <a:r>
              <a:rPr lang="en-US" sz="1800" dirty="0">
                <a:solidFill>
                  <a:srgbClr val="FFFFFF"/>
                </a:solidFill>
              </a:rPr>
              <a:t/>
            </a:r>
            <a:br>
              <a:rPr lang="en-US" sz="1800" dirty="0">
                <a:solidFill>
                  <a:srgbClr val="FFFFFF"/>
                </a:solidFill>
              </a:rPr>
            </a:br>
            <a:r>
              <a:rPr lang="en-US" sz="1800" dirty="0">
                <a:solidFill>
                  <a:srgbClr val="92D050"/>
                </a:solidFill>
              </a:rPr>
              <a:t>Benchmarking:</a:t>
            </a:r>
            <a:r>
              <a:rPr lang="en-US" sz="1800" dirty="0">
                <a:solidFill>
                  <a:srgbClr val="FFFFFF"/>
                </a:solidFill>
              </a:rPr>
              <a:t/>
            </a:r>
            <a:br>
              <a:rPr lang="en-US" sz="1800" dirty="0">
                <a:solidFill>
                  <a:srgbClr val="FFFFFF"/>
                </a:solidFill>
              </a:rPr>
            </a:br>
            <a:r>
              <a:rPr lang="en-US" sz="1800" dirty="0">
                <a:solidFill>
                  <a:srgbClr val="FFFFFF"/>
                </a:solidFill>
              </a:rPr>
              <a:t>3: Demand for botanical body treatments?</a:t>
            </a:r>
          </a:p>
        </p:txBody>
      </p:sp>
      <p:graphicFrame>
        <p:nvGraphicFramePr>
          <p:cNvPr id="14" name="Content Placeholder 13">
            <a:extLst>
              <a:ext uri="{FF2B5EF4-FFF2-40B4-BE49-F238E27FC236}">
                <a16:creationId xmlns:a16="http://schemas.microsoft.com/office/drawing/2014/main" xmlns="" id="{992E200C-724F-49C9-9FD6-C935D902E3AC}"/>
              </a:ext>
            </a:extLst>
          </p:cNvPr>
          <p:cNvGraphicFramePr>
            <a:graphicFrameLocks noGrp="1"/>
          </p:cNvGraphicFramePr>
          <p:nvPr>
            <p:ph idx="1"/>
            <p:extLst>
              <p:ext uri="{D42A27DB-BD31-4B8C-83A1-F6EECF244321}">
                <p14:modId xmlns:p14="http://schemas.microsoft.com/office/powerpoint/2010/main" val="2734613997"/>
              </p:ext>
            </p:extLst>
          </p:nvPr>
        </p:nvGraphicFramePr>
        <p:xfrm>
          <a:off x="5194299" y="470925"/>
          <a:ext cx="6375719" cy="5162432"/>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xmlns="" id="{845B4129-908E-4FA1-8413-C5E497D20925}"/>
              </a:ext>
            </a:extLst>
          </p:cNvPr>
          <p:cNvSpPr txBox="1"/>
          <p:nvPr/>
        </p:nvSpPr>
        <p:spPr>
          <a:xfrm>
            <a:off x="1145721" y="5464843"/>
            <a:ext cx="1763486" cy="685135"/>
          </a:xfrm>
          <a:prstGeom prst="rect">
            <a:avLst/>
          </a:prstGeom>
          <a:noFill/>
        </p:spPr>
        <p:txBody>
          <a:bodyPr wrap="square" rtlCol="0">
            <a:spAutoFit/>
          </a:bodyPr>
          <a:lstStyle/>
          <a:p>
            <a:endParaRPr lang="en-US" dirty="0"/>
          </a:p>
        </p:txBody>
      </p:sp>
      <p:sp>
        <p:nvSpPr>
          <p:cNvPr id="3" name="TextBox 2">
            <a:extLst>
              <a:ext uri="{FF2B5EF4-FFF2-40B4-BE49-F238E27FC236}">
                <a16:creationId xmlns:a16="http://schemas.microsoft.com/office/drawing/2014/main" xmlns="" id="{BC90D4F9-E4BB-4FFE-AC81-956E72200DCB}"/>
              </a:ext>
            </a:extLst>
          </p:cNvPr>
          <p:cNvSpPr txBox="1"/>
          <p:nvPr/>
        </p:nvSpPr>
        <p:spPr>
          <a:xfrm>
            <a:off x="6287407" y="5728548"/>
            <a:ext cx="1240972" cy="37555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73%</a:t>
            </a:r>
          </a:p>
        </p:txBody>
      </p:sp>
      <p:sp>
        <p:nvSpPr>
          <p:cNvPr id="4" name="TextBox 3">
            <a:extLst>
              <a:ext uri="{FF2B5EF4-FFF2-40B4-BE49-F238E27FC236}">
                <a16:creationId xmlns:a16="http://schemas.microsoft.com/office/drawing/2014/main" xmlns="" id="{F5B01DF3-44C4-41D8-B818-46104432B53F}"/>
              </a:ext>
            </a:extLst>
          </p:cNvPr>
          <p:cNvSpPr txBox="1"/>
          <p:nvPr/>
        </p:nvSpPr>
        <p:spPr>
          <a:xfrm>
            <a:off x="8448933" y="5655340"/>
            <a:ext cx="786395" cy="37555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49%</a:t>
            </a:r>
          </a:p>
        </p:txBody>
      </p:sp>
      <p:sp>
        <p:nvSpPr>
          <p:cNvPr id="8" name="TextBox 7">
            <a:extLst>
              <a:ext uri="{FF2B5EF4-FFF2-40B4-BE49-F238E27FC236}">
                <a16:creationId xmlns:a16="http://schemas.microsoft.com/office/drawing/2014/main" xmlns="" id="{055276EC-775A-4572-8268-6C0343D0FCE4}"/>
              </a:ext>
            </a:extLst>
          </p:cNvPr>
          <p:cNvSpPr txBox="1"/>
          <p:nvPr/>
        </p:nvSpPr>
        <p:spPr>
          <a:xfrm>
            <a:off x="10425793" y="5655340"/>
            <a:ext cx="1240972" cy="37555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86%</a:t>
            </a:r>
          </a:p>
        </p:txBody>
      </p:sp>
      <p:sp>
        <p:nvSpPr>
          <p:cNvPr id="9" name="TextBox 8">
            <a:extLst>
              <a:ext uri="{FF2B5EF4-FFF2-40B4-BE49-F238E27FC236}">
                <a16:creationId xmlns:a16="http://schemas.microsoft.com/office/drawing/2014/main" xmlns="" id="{BD178A63-A960-419F-80B3-3EB1EB03A8CC}"/>
              </a:ext>
            </a:extLst>
          </p:cNvPr>
          <p:cNvSpPr txBox="1"/>
          <p:nvPr/>
        </p:nvSpPr>
        <p:spPr>
          <a:xfrm>
            <a:off x="7123303" y="6115320"/>
            <a:ext cx="37392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Total number of respondent</a:t>
            </a:r>
          </a:p>
        </p:txBody>
      </p:sp>
    </p:spTree>
    <p:extLst>
      <p:ext uri="{BB962C8B-B14F-4D97-AF65-F5344CB8AC3E}">
        <p14:creationId xmlns:p14="http://schemas.microsoft.com/office/powerpoint/2010/main" val="73575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52856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049D71A-106A-4230-90B9-50383080E307}"/>
              </a:ext>
            </a:extLst>
          </p:cNvPr>
          <p:cNvSpPr>
            <a:spLocks noGrp="1"/>
          </p:cNvSpPr>
          <p:nvPr>
            <p:ph type="title"/>
          </p:nvPr>
        </p:nvSpPr>
        <p:spPr>
          <a:xfrm>
            <a:off x="8172027" y="643467"/>
            <a:ext cx="3363974" cy="1597315"/>
          </a:xfrm>
          <a:noFill/>
          <a:ln w="19050">
            <a:solidFill>
              <a:schemeClr val="bg1"/>
            </a:solidFill>
          </a:ln>
        </p:spPr>
        <p:txBody>
          <a:bodyPr wrap="square">
            <a:normAutofit/>
          </a:bodyPr>
          <a:lstStyle/>
          <a:p>
            <a:pPr algn="ctr"/>
            <a:r>
              <a:rPr lang="en-US" sz="2800" dirty="0">
                <a:solidFill>
                  <a:schemeClr val="bg1"/>
                </a:solidFill>
              </a:rPr>
              <a:t>Findings about water bar</a:t>
            </a:r>
          </a:p>
        </p:txBody>
      </p:sp>
      <p:sp>
        <p:nvSpPr>
          <p:cNvPr id="38" name="Content Placeholder 5">
            <a:extLst>
              <a:ext uri="{FF2B5EF4-FFF2-40B4-BE49-F238E27FC236}">
                <a16:creationId xmlns:a16="http://schemas.microsoft.com/office/drawing/2014/main" xmlns="" id="{8F3FC247-A831-4AAB-9E17-A5D01E082E09}"/>
              </a:ext>
            </a:extLst>
          </p:cNvPr>
          <p:cNvSpPr>
            <a:spLocks noGrp="1"/>
          </p:cNvSpPr>
          <p:nvPr>
            <p:ph idx="1"/>
          </p:nvPr>
        </p:nvSpPr>
        <p:spPr>
          <a:xfrm>
            <a:off x="7624293" y="2117952"/>
            <a:ext cx="4459442" cy="4617218"/>
          </a:xfrm>
        </p:spPr>
        <p:txBody>
          <a:bodyPr>
            <a:normAutofit fontScale="55000" lnSpcReduction="20000"/>
          </a:bodyPr>
          <a:lstStyle/>
          <a:p>
            <a:pPr marL="0" indent="0">
              <a:buNone/>
            </a:pPr>
            <a:endParaRPr lang="en-US" sz="3300" dirty="0">
              <a:solidFill>
                <a:srgbClr val="92D050"/>
              </a:solidFill>
              <a:latin typeface="Arial" panose="020B0604020202020204" pitchFamily="34" charset="0"/>
              <a:cs typeface="Arial" panose="020B0604020202020204" pitchFamily="34" charset="0"/>
            </a:endParaRPr>
          </a:p>
          <a:p>
            <a:pPr marL="0" indent="0">
              <a:buNone/>
            </a:pPr>
            <a:r>
              <a:rPr lang="en-US" sz="3300" dirty="0">
                <a:solidFill>
                  <a:srgbClr val="92D050"/>
                </a:solidFill>
                <a:latin typeface="Arial" panose="020B0604020202020204" pitchFamily="34" charset="0"/>
                <a:cs typeface="Arial" panose="020B0604020202020204" pitchFamily="34" charset="0"/>
              </a:rPr>
              <a:t>Guest survey: </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1: Agreeing on a water bar at Tamassa?</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2:Willingness to pay for water per glass relating to health benefits?</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3.Willingness to spend for a supplement for a bottle of alkaline water?</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4: Willingness to spend for a supplement for more varieties of water guided by a water sommelier?</a:t>
            </a:r>
          </a:p>
          <a:p>
            <a:pPr marL="0" indent="0">
              <a:buNone/>
            </a:pPr>
            <a:endParaRPr lang="en-US" sz="3300" dirty="0">
              <a:solidFill>
                <a:schemeClr val="bg1"/>
              </a:solidFill>
            </a:endParaRPr>
          </a:p>
          <a:p>
            <a:pPr marL="0" indent="0">
              <a:buNone/>
            </a:pPr>
            <a:r>
              <a:rPr lang="en-US" sz="1400" dirty="0">
                <a:solidFill>
                  <a:schemeClr val="bg1"/>
                </a:solidFill>
              </a:rPr>
              <a:t> </a:t>
            </a:r>
          </a:p>
        </p:txBody>
      </p:sp>
      <p:graphicFrame>
        <p:nvGraphicFramePr>
          <p:cNvPr id="6" name="Chart 5">
            <a:extLst>
              <a:ext uri="{FF2B5EF4-FFF2-40B4-BE49-F238E27FC236}">
                <a16:creationId xmlns:a16="http://schemas.microsoft.com/office/drawing/2014/main" xmlns="" id="{C84EF49C-B30D-4A4A-AE4E-A7560FECB58D}"/>
              </a:ext>
            </a:extLst>
          </p:cNvPr>
          <p:cNvGraphicFramePr>
            <a:graphicFrameLocks/>
          </p:cNvGraphicFramePr>
          <p:nvPr>
            <p:extLst>
              <p:ext uri="{D42A27DB-BD31-4B8C-83A1-F6EECF244321}">
                <p14:modId xmlns:p14="http://schemas.microsoft.com/office/powerpoint/2010/main" val="1975022697"/>
              </p:ext>
            </p:extLst>
          </p:nvPr>
        </p:nvGraphicFramePr>
        <p:xfrm>
          <a:off x="201868" y="256205"/>
          <a:ext cx="7004957" cy="542731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xmlns="" id="{EEB7044F-21E6-4452-B51D-4552F8C2EA98}"/>
              </a:ext>
            </a:extLst>
          </p:cNvPr>
          <p:cNvSpPr txBox="1"/>
          <p:nvPr/>
        </p:nvSpPr>
        <p:spPr>
          <a:xfrm>
            <a:off x="1159327" y="5314184"/>
            <a:ext cx="583814" cy="369332"/>
          </a:xfrm>
          <a:prstGeom prst="rect">
            <a:avLst/>
          </a:prstGeom>
          <a:noFill/>
        </p:spPr>
        <p:txBody>
          <a:bodyPr wrap="none" rtlCol="0">
            <a:spAutoFit/>
          </a:bodyPr>
          <a:lstStyle/>
          <a:p>
            <a:r>
              <a:rPr lang="en-US" dirty="0"/>
              <a:t>62%</a:t>
            </a:r>
          </a:p>
        </p:txBody>
      </p:sp>
      <p:sp>
        <p:nvSpPr>
          <p:cNvPr id="4" name="TextBox 3">
            <a:extLst>
              <a:ext uri="{FF2B5EF4-FFF2-40B4-BE49-F238E27FC236}">
                <a16:creationId xmlns:a16="http://schemas.microsoft.com/office/drawing/2014/main" xmlns="" id="{2B92AAD3-4A0A-4B0B-A7E6-EC38CA661F26}"/>
              </a:ext>
            </a:extLst>
          </p:cNvPr>
          <p:cNvSpPr txBox="1"/>
          <p:nvPr/>
        </p:nvSpPr>
        <p:spPr>
          <a:xfrm>
            <a:off x="2169461" y="6096783"/>
            <a:ext cx="3069772" cy="369332"/>
          </a:xfrm>
          <a:prstGeom prst="rect">
            <a:avLst/>
          </a:prstGeom>
          <a:noFill/>
        </p:spPr>
        <p:txBody>
          <a:bodyPr wrap="square" rtlCol="0">
            <a:spAutoFit/>
          </a:bodyPr>
          <a:lstStyle/>
          <a:p>
            <a:r>
              <a:rPr lang="en-US" dirty="0"/>
              <a:t>Total number of respondents</a:t>
            </a:r>
          </a:p>
        </p:txBody>
      </p:sp>
      <p:sp>
        <p:nvSpPr>
          <p:cNvPr id="5" name="TextBox 4">
            <a:extLst>
              <a:ext uri="{FF2B5EF4-FFF2-40B4-BE49-F238E27FC236}">
                <a16:creationId xmlns:a16="http://schemas.microsoft.com/office/drawing/2014/main" xmlns="" id="{E28E93B2-2688-4E4D-A885-97AF9EF676C2}"/>
              </a:ext>
            </a:extLst>
          </p:cNvPr>
          <p:cNvSpPr txBox="1"/>
          <p:nvPr/>
        </p:nvSpPr>
        <p:spPr>
          <a:xfrm>
            <a:off x="2279470" y="5751179"/>
            <a:ext cx="2383971" cy="369332"/>
          </a:xfrm>
          <a:prstGeom prst="rect">
            <a:avLst/>
          </a:prstGeom>
          <a:noFill/>
        </p:spPr>
        <p:txBody>
          <a:bodyPr wrap="square" rtlCol="0">
            <a:spAutoFit/>
          </a:bodyPr>
          <a:lstStyle/>
          <a:p>
            <a:r>
              <a:rPr lang="en-US" dirty="0"/>
              <a:t>   Agree           Disagree</a:t>
            </a:r>
          </a:p>
        </p:txBody>
      </p:sp>
      <p:sp>
        <p:nvSpPr>
          <p:cNvPr id="7" name="Rectangle 6">
            <a:extLst>
              <a:ext uri="{FF2B5EF4-FFF2-40B4-BE49-F238E27FC236}">
                <a16:creationId xmlns:a16="http://schemas.microsoft.com/office/drawing/2014/main" xmlns="" id="{72CCBAB2-EA05-4239-8EC0-2A06172B4556}"/>
              </a:ext>
            </a:extLst>
          </p:cNvPr>
          <p:cNvSpPr/>
          <p:nvPr/>
        </p:nvSpPr>
        <p:spPr>
          <a:xfrm>
            <a:off x="2196678" y="5854203"/>
            <a:ext cx="169816" cy="13955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xmlns="" id="{ACB08D5E-F41C-4C36-980C-66AF4860F794}"/>
              </a:ext>
            </a:extLst>
          </p:cNvPr>
          <p:cNvSpPr/>
          <p:nvPr/>
        </p:nvSpPr>
        <p:spPr>
          <a:xfrm>
            <a:off x="3386547" y="5866067"/>
            <a:ext cx="169816" cy="13955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844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6049D71A-106A-4230-90B9-50383080E307}"/>
              </a:ext>
            </a:extLst>
          </p:cNvPr>
          <p:cNvSpPr>
            <a:spLocks noGrp="1"/>
          </p:cNvSpPr>
          <p:nvPr>
            <p:ph type="title"/>
          </p:nvPr>
        </p:nvSpPr>
        <p:spPr>
          <a:xfrm>
            <a:off x="643468" y="574406"/>
            <a:ext cx="3363974" cy="1607060"/>
          </a:xfrm>
          <a:noFill/>
          <a:ln w="19050">
            <a:solidFill>
              <a:schemeClr val="tx1"/>
            </a:solidFill>
          </a:ln>
        </p:spPr>
        <p:txBody>
          <a:bodyPr wrap="square" anchor="ctr">
            <a:normAutofit/>
          </a:bodyPr>
          <a:lstStyle/>
          <a:p>
            <a:pPr algn="ctr"/>
            <a:r>
              <a:rPr lang="en-US" sz="2800" dirty="0"/>
              <a:t>Findings on Tea and Infusions</a:t>
            </a:r>
          </a:p>
        </p:txBody>
      </p:sp>
      <p:sp>
        <p:nvSpPr>
          <p:cNvPr id="38" name="Content Placeholder 5">
            <a:extLst>
              <a:ext uri="{FF2B5EF4-FFF2-40B4-BE49-F238E27FC236}">
                <a16:creationId xmlns:a16="http://schemas.microsoft.com/office/drawing/2014/main" xmlns="" id="{8F3FC247-A831-4AAB-9E17-A5D01E082E09}"/>
              </a:ext>
            </a:extLst>
          </p:cNvPr>
          <p:cNvSpPr>
            <a:spLocks noGrp="1"/>
          </p:cNvSpPr>
          <p:nvPr>
            <p:ph idx="1"/>
          </p:nvPr>
        </p:nvSpPr>
        <p:spPr>
          <a:xfrm>
            <a:off x="244929" y="2596243"/>
            <a:ext cx="4294414" cy="4114800"/>
          </a:xfrm>
        </p:spPr>
        <p:txBody>
          <a:bodyPr>
            <a:normAutofit/>
          </a:bodyPr>
          <a:lstStyle/>
          <a:p>
            <a:pPr marL="0" indent="0">
              <a:buNone/>
            </a:pPr>
            <a:r>
              <a:rPr lang="en-US" sz="1600" dirty="0">
                <a:solidFill>
                  <a:srgbClr val="92D050"/>
                </a:solidFill>
                <a:latin typeface="Arial" panose="020B0604020202020204" pitchFamily="34" charset="0"/>
                <a:cs typeface="Arial" panose="020B0604020202020204" pitchFamily="34" charset="0"/>
              </a:rPr>
              <a:t>Guest survey: </a:t>
            </a:r>
          </a:p>
          <a:p>
            <a:pPr marL="0" indent="0">
              <a:buNone/>
            </a:pPr>
            <a:r>
              <a:rPr lang="en-US" sz="1600" dirty="0">
                <a:latin typeface="Arial" panose="020B0604020202020204" pitchFamily="34" charset="0"/>
                <a:cs typeface="Arial" panose="020B0604020202020204" pitchFamily="34" charset="0"/>
              </a:rPr>
              <a:t>1: Is tea your preferred drink?</a:t>
            </a:r>
          </a:p>
          <a:p>
            <a:pPr marL="0" indent="0">
              <a:buNone/>
            </a:pPr>
            <a:r>
              <a:rPr lang="en-US" sz="1600" dirty="0">
                <a:latin typeface="Arial" panose="020B0604020202020204" pitchFamily="34" charset="0"/>
                <a:cs typeface="Arial" panose="020B0604020202020204" pitchFamily="34" charset="0"/>
              </a:rPr>
              <a:t>2: Would you agree to purchase our local tea to bring back home?</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92D050"/>
                </a:solidFill>
                <a:latin typeface="Arial" panose="020B0604020202020204" pitchFamily="34" charset="0"/>
                <a:cs typeface="Arial" panose="020B0604020202020204" pitchFamily="34" charset="0"/>
              </a:rPr>
              <a:t>Benchmarking : Is there a market demand on:</a:t>
            </a:r>
          </a:p>
          <a:p>
            <a:pPr marL="0" indent="0">
              <a:buNone/>
            </a:pPr>
            <a:r>
              <a:rPr lang="en-US" sz="1600" dirty="0">
                <a:latin typeface="Arial" panose="020B0604020202020204" pitchFamily="34" charset="0"/>
                <a:cs typeface="Arial" panose="020B0604020202020204" pitchFamily="34" charset="0"/>
              </a:rPr>
              <a:t>3: Tea infusions? </a:t>
            </a:r>
          </a:p>
          <a:p>
            <a:pPr marL="0" indent="0">
              <a:buNone/>
            </a:pPr>
            <a:r>
              <a:rPr lang="en-US" sz="1600" dirty="0">
                <a:latin typeface="Arial" panose="020B0604020202020204" pitchFamily="34" charset="0"/>
                <a:cs typeface="Arial" panose="020B0604020202020204" pitchFamily="34" charset="0"/>
              </a:rPr>
              <a:t>4: Fresh herbs Infusions?</a:t>
            </a: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500" dirty="0"/>
          </a:p>
          <a:p>
            <a:pPr marL="0" indent="0">
              <a:buNone/>
            </a:pPr>
            <a:r>
              <a:rPr lang="en-US" sz="500" dirty="0"/>
              <a:t> </a:t>
            </a:r>
          </a:p>
        </p:txBody>
      </p:sp>
      <p:graphicFrame>
        <p:nvGraphicFramePr>
          <p:cNvPr id="6" name="Chart 5">
            <a:extLst>
              <a:ext uri="{FF2B5EF4-FFF2-40B4-BE49-F238E27FC236}">
                <a16:creationId xmlns:a16="http://schemas.microsoft.com/office/drawing/2014/main" xmlns="" id="{65FCC826-E0D8-4DD1-A9AC-CECCBABA3752}"/>
              </a:ext>
            </a:extLst>
          </p:cNvPr>
          <p:cNvGraphicFramePr>
            <a:graphicFrameLocks/>
          </p:cNvGraphicFramePr>
          <p:nvPr>
            <p:extLst>
              <p:ext uri="{D42A27DB-BD31-4B8C-83A1-F6EECF244321}">
                <p14:modId xmlns:p14="http://schemas.microsoft.com/office/powerpoint/2010/main" val="2783514828"/>
              </p:ext>
            </p:extLst>
          </p:nvPr>
        </p:nvGraphicFramePr>
        <p:xfrm>
          <a:off x="5182811" y="389740"/>
          <a:ext cx="6764260" cy="5132224"/>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xmlns="" id="{2B43976D-E185-4396-908A-6C3474B63763}"/>
              </a:ext>
            </a:extLst>
          </p:cNvPr>
          <p:cNvSpPr txBox="1"/>
          <p:nvPr/>
        </p:nvSpPr>
        <p:spPr>
          <a:xfrm>
            <a:off x="5837464" y="5713267"/>
            <a:ext cx="669472" cy="369332"/>
          </a:xfrm>
          <a:prstGeom prst="rect">
            <a:avLst/>
          </a:prstGeom>
          <a:noFill/>
        </p:spPr>
        <p:txBody>
          <a:bodyPr wrap="square" rtlCol="0">
            <a:spAutoFit/>
          </a:bodyPr>
          <a:lstStyle/>
          <a:p>
            <a:r>
              <a:rPr lang="en-US" dirty="0">
                <a:solidFill>
                  <a:schemeClr val="bg1"/>
                </a:solidFill>
              </a:rPr>
              <a:t>98%</a:t>
            </a:r>
          </a:p>
        </p:txBody>
      </p:sp>
      <p:sp>
        <p:nvSpPr>
          <p:cNvPr id="4" name="TextBox 3">
            <a:extLst>
              <a:ext uri="{FF2B5EF4-FFF2-40B4-BE49-F238E27FC236}">
                <a16:creationId xmlns:a16="http://schemas.microsoft.com/office/drawing/2014/main" xmlns="" id="{AFA86F1E-01A0-4B20-89E7-991DB975C98E}"/>
              </a:ext>
            </a:extLst>
          </p:cNvPr>
          <p:cNvSpPr txBox="1"/>
          <p:nvPr/>
        </p:nvSpPr>
        <p:spPr>
          <a:xfrm>
            <a:off x="7690104" y="5705309"/>
            <a:ext cx="723250" cy="369332"/>
          </a:xfrm>
          <a:prstGeom prst="rect">
            <a:avLst/>
          </a:prstGeom>
          <a:noFill/>
        </p:spPr>
        <p:txBody>
          <a:bodyPr wrap="square" rtlCol="0">
            <a:spAutoFit/>
          </a:bodyPr>
          <a:lstStyle/>
          <a:p>
            <a:r>
              <a:rPr lang="en-US" dirty="0">
                <a:solidFill>
                  <a:schemeClr val="bg1"/>
                </a:solidFill>
              </a:rPr>
              <a:t>92%</a:t>
            </a:r>
          </a:p>
        </p:txBody>
      </p:sp>
      <p:sp>
        <p:nvSpPr>
          <p:cNvPr id="5" name="TextBox 4">
            <a:extLst>
              <a:ext uri="{FF2B5EF4-FFF2-40B4-BE49-F238E27FC236}">
                <a16:creationId xmlns:a16="http://schemas.microsoft.com/office/drawing/2014/main" xmlns="" id="{CE08E5DD-5D68-489D-B822-DCA72C278216}"/>
              </a:ext>
            </a:extLst>
          </p:cNvPr>
          <p:cNvSpPr txBox="1"/>
          <p:nvPr/>
        </p:nvSpPr>
        <p:spPr>
          <a:xfrm>
            <a:off x="9057564" y="5705309"/>
            <a:ext cx="783771" cy="369332"/>
          </a:xfrm>
          <a:prstGeom prst="rect">
            <a:avLst/>
          </a:prstGeom>
          <a:noFill/>
        </p:spPr>
        <p:txBody>
          <a:bodyPr wrap="square" rtlCol="0">
            <a:spAutoFit/>
          </a:bodyPr>
          <a:lstStyle/>
          <a:p>
            <a:r>
              <a:rPr lang="en-US" dirty="0">
                <a:solidFill>
                  <a:schemeClr val="bg1"/>
                </a:solidFill>
              </a:rPr>
              <a:t>93%</a:t>
            </a:r>
          </a:p>
        </p:txBody>
      </p:sp>
      <p:sp>
        <p:nvSpPr>
          <p:cNvPr id="7" name="TextBox 6">
            <a:extLst>
              <a:ext uri="{FF2B5EF4-FFF2-40B4-BE49-F238E27FC236}">
                <a16:creationId xmlns:a16="http://schemas.microsoft.com/office/drawing/2014/main" xmlns="" id="{55DBCF8D-F22A-443E-997C-73A94684EE1D}"/>
              </a:ext>
            </a:extLst>
          </p:cNvPr>
          <p:cNvSpPr txBox="1"/>
          <p:nvPr/>
        </p:nvSpPr>
        <p:spPr>
          <a:xfrm>
            <a:off x="10482943" y="5705309"/>
            <a:ext cx="783771" cy="369332"/>
          </a:xfrm>
          <a:prstGeom prst="rect">
            <a:avLst/>
          </a:prstGeom>
          <a:noFill/>
        </p:spPr>
        <p:txBody>
          <a:bodyPr wrap="square" rtlCol="0">
            <a:spAutoFit/>
          </a:bodyPr>
          <a:lstStyle/>
          <a:p>
            <a:r>
              <a:rPr lang="en-US" dirty="0">
                <a:solidFill>
                  <a:schemeClr val="bg1"/>
                </a:solidFill>
              </a:rPr>
              <a:t>95%</a:t>
            </a:r>
          </a:p>
        </p:txBody>
      </p:sp>
      <p:sp>
        <p:nvSpPr>
          <p:cNvPr id="10" name="TextBox 9">
            <a:extLst>
              <a:ext uri="{FF2B5EF4-FFF2-40B4-BE49-F238E27FC236}">
                <a16:creationId xmlns:a16="http://schemas.microsoft.com/office/drawing/2014/main" xmlns="" id="{0B191258-199B-487E-BE07-3CB1CB62F070}"/>
              </a:ext>
            </a:extLst>
          </p:cNvPr>
          <p:cNvSpPr txBox="1"/>
          <p:nvPr/>
        </p:nvSpPr>
        <p:spPr>
          <a:xfrm>
            <a:off x="7030055" y="6283594"/>
            <a:ext cx="3069772" cy="369332"/>
          </a:xfrm>
          <a:prstGeom prst="rect">
            <a:avLst/>
          </a:prstGeom>
          <a:noFill/>
        </p:spPr>
        <p:txBody>
          <a:bodyPr wrap="square" rtlCol="0">
            <a:spAutoFit/>
          </a:bodyPr>
          <a:lstStyle/>
          <a:p>
            <a:r>
              <a:rPr lang="en-US" dirty="0">
                <a:solidFill>
                  <a:schemeClr val="bg1"/>
                </a:solidFill>
              </a:rPr>
              <a:t>Total number of respondents</a:t>
            </a:r>
          </a:p>
        </p:txBody>
      </p:sp>
    </p:spTree>
    <p:extLst>
      <p:ext uri="{BB962C8B-B14F-4D97-AF65-F5344CB8AC3E}">
        <p14:creationId xmlns:p14="http://schemas.microsoft.com/office/powerpoint/2010/main" val="289639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xmlns="" id="{867D4867-5BA7-4462-B2F6-A23F4A622AA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xmlns="" id="{6049D71A-106A-4230-90B9-50383080E307}"/>
              </a:ext>
            </a:extLst>
          </p:cNvPr>
          <p:cNvSpPr>
            <a:spLocks noGrp="1"/>
          </p:cNvSpPr>
          <p:nvPr>
            <p:ph type="title"/>
          </p:nvPr>
        </p:nvSpPr>
        <p:spPr>
          <a:xfrm>
            <a:off x="317551" y="653142"/>
            <a:ext cx="4009520" cy="1577309"/>
          </a:xfrm>
          <a:noFill/>
          <a:ln w="19050">
            <a:solidFill>
              <a:schemeClr val="tx1"/>
            </a:solidFill>
          </a:ln>
        </p:spPr>
        <p:txBody>
          <a:bodyPr wrap="square" anchor="ctr">
            <a:normAutofit/>
          </a:bodyPr>
          <a:lstStyle/>
          <a:p>
            <a:pPr algn="ctr"/>
            <a:r>
              <a:rPr lang="en-US" sz="2800" dirty="0"/>
              <a:t>Findings on </a:t>
            </a:r>
            <a:br>
              <a:rPr lang="en-US" sz="2800" dirty="0"/>
            </a:br>
            <a:r>
              <a:rPr lang="en-US" sz="2800" dirty="0"/>
              <a:t>demand for medicinal plants</a:t>
            </a:r>
          </a:p>
        </p:txBody>
      </p:sp>
      <p:sp>
        <p:nvSpPr>
          <p:cNvPr id="38" name="Content Placeholder 5">
            <a:extLst>
              <a:ext uri="{FF2B5EF4-FFF2-40B4-BE49-F238E27FC236}">
                <a16:creationId xmlns:a16="http://schemas.microsoft.com/office/drawing/2014/main" xmlns="" id="{8F3FC247-A831-4AAB-9E17-A5D01E082E09}"/>
              </a:ext>
            </a:extLst>
          </p:cNvPr>
          <p:cNvSpPr>
            <a:spLocks noGrp="1"/>
          </p:cNvSpPr>
          <p:nvPr>
            <p:ph idx="1"/>
          </p:nvPr>
        </p:nvSpPr>
        <p:spPr>
          <a:xfrm>
            <a:off x="146957" y="2563587"/>
            <a:ext cx="4507339" cy="4016828"/>
          </a:xfrm>
        </p:spPr>
        <p:txBody>
          <a:bodyPr>
            <a:noAutofit/>
          </a:bodyPr>
          <a:lstStyle/>
          <a:p>
            <a:pPr marL="0" indent="0">
              <a:buNone/>
            </a:pPr>
            <a:r>
              <a:rPr lang="en-US" sz="1600" dirty="0">
                <a:solidFill>
                  <a:srgbClr val="92D050"/>
                </a:solidFill>
                <a:latin typeface="Arial" panose="020B0604020202020204" pitchFamily="34" charset="0"/>
                <a:cs typeface="Arial" panose="020B0604020202020204" pitchFamily="34" charset="0"/>
              </a:rPr>
              <a:t>Guest survey: </a:t>
            </a:r>
          </a:p>
          <a:p>
            <a:pPr marL="0" indent="0">
              <a:buNone/>
            </a:pPr>
            <a:r>
              <a:rPr lang="en-US" sz="1600" dirty="0">
                <a:latin typeface="Arial" panose="020B0604020202020204" pitchFamily="34" charset="0"/>
                <a:cs typeface="Arial" panose="020B0604020202020204" pitchFamily="34" charset="0"/>
              </a:rPr>
              <a:t>1: Do you agree that natural plants are the best remedy?</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2:willingness to discover our local medicinal plants?</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3: Do you agree to experience healthier beverages at Tamassa Resort?</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4: Would you agree to pay for a supplement on health-based beverages?</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t> </a:t>
            </a:r>
          </a:p>
        </p:txBody>
      </p:sp>
      <p:graphicFrame>
        <p:nvGraphicFramePr>
          <p:cNvPr id="7" name="Chart 6">
            <a:extLst>
              <a:ext uri="{FF2B5EF4-FFF2-40B4-BE49-F238E27FC236}">
                <a16:creationId xmlns:a16="http://schemas.microsoft.com/office/drawing/2014/main" xmlns="" id="{E16335E6-AE1C-498E-97D9-1A3E2E0756D7}"/>
              </a:ext>
            </a:extLst>
          </p:cNvPr>
          <p:cNvGraphicFramePr>
            <a:graphicFrameLocks/>
          </p:cNvGraphicFramePr>
          <p:nvPr>
            <p:extLst>
              <p:ext uri="{D42A27DB-BD31-4B8C-83A1-F6EECF244321}">
                <p14:modId xmlns:p14="http://schemas.microsoft.com/office/powerpoint/2010/main" val="3671061119"/>
              </p:ext>
            </p:extLst>
          </p:nvPr>
        </p:nvGraphicFramePr>
        <p:xfrm>
          <a:off x="5150807" y="288043"/>
          <a:ext cx="6894236" cy="5132100"/>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xmlns="" id="{976EF1B2-B594-498F-B35D-E9EC3C357CEF}"/>
              </a:ext>
            </a:extLst>
          </p:cNvPr>
          <p:cNvSpPr txBox="1"/>
          <p:nvPr/>
        </p:nvSpPr>
        <p:spPr>
          <a:xfrm>
            <a:off x="6096000" y="5403814"/>
            <a:ext cx="1191986" cy="369332"/>
          </a:xfrm>
          <a:prstGeom prst="rect">
            <a:avLst/>
          </a:prstGeom>
          <a:noFill/>
        </p:spPr>
        <p:txBody>
          <a:bodyPr wrap="square" rtlCol="0">
            <a:spAutoFit/>
          </a:bodyPr>
          <a:lstStyle/>
          <a:p>
            <a:r>
              <a:rPr lang="en-US" dirty="0">
                <a:solidFill>
                  <a:schemeClr val="bg1"/>
                </a:solidFill>
              </a:rPr>
              <a:t>97%</a:t>
            </a:r>
          </a:p>
        </p:txBody>
      </p:sp>
      <p:sp>
        <p:nvSpPr>
          <p:cNvPr id="4" name="TextBox 3">
            <a:extLst>
              <a:ext uri="{FF2B5EF4-FFF2-40B4-BE49-F238E27FC236}">
                <a16:creationId xmlns:a16="http://schemas.microsoft.com/office/drawing/2014/main" xmlns="" id="{582E0ACD-C7CE-4547-86C0-B81BE4EB7643}"/>
              </a:ext>
            </a:extLst>
          </p:cNvPr>
          <p:cNvSpPr txBox="1"/>
          <p:nvPr/>
        </p:nvSpPr>
        <p:spPr>
          <a:xfrm>
            <a:off x="7684661" y="5420143"/>
            <a:ext cx="1045029" cy="369332"/>
          </a:xfrm>
          <a:prstGeom prst="rect">
            <a:avLst/>
          </a:prstGeom>
          <a:noFill/>
        </p:spPr>
        <p:txBody>
          <a:bodyPr wrap="square" rtlCol="0">
            <a:spAutoFit/>
          </a:bodyPr>
          <a:lstStyle/>
          <a:p>
            <a:r>
              <a:rPr lang="en-US" dirty="0">
                <a:solidFill>
                  <a:schemeClr val="bg1"/>
                </a:solidFill>
              </a:rPr>
              <a:t>75%</a:t>
            </a:r>
          </a:p>
        </p:txBody>
      </p:sp>
      <p:sp>
        <p:nvSpPr>
          <p:cNvPr id="5" name="TextBox 4">
            <a:extLst>
              <a:ext uri="{FF2B5EF4-FFF2-40B4-BE49-F238E27FC236}">
                <a16:creationId xmlns:a16="http://schemas.microsoft.com/office/drawing/2014/main" xmlns="" id="{53E3E493-ECF1-41C8-BDC4-2A5E9500368A}"/>
              </a:ext>
            </a:extLst>
          </p:cNvPr>
          <p:cNvSpPr txBox="1"/>
          <p:nvPr/>
        </p:nvSpPr>
        <p:spPr>
          <a:xfrm>
            <a:off x="9273322" y="5423078"/>
            <a:ext cx="1045029" cy="369332"/>
          </a:xfrm>
          <a:prstGeom prst="rect">
            <a:avLst/>
          </a:prstGeom>
          <a:noFill/>
        </p:spPr>
        <p:txBody>
          <a:bodyPr wrap="square" rtlCol="0">
            <a:spAutoFit/>
          </a:bodyPr>
          <a:lstStyle/>
          <a:p>
            <a:r>
              <a:rPr lang="en-US" dirty="0">
                <a:solidFill>
                  <a:schemeClr val="bg1"/>
                </a:solidFill>
              </a:rPr>
              <a:t>72%</a:t>
            </a:r>
          </a:p>
        </p:txBody>
      </p:sp>
      <p:sp>
        <p:nvSpPr>
          <p:cNvPr id="6" name="TextBox 5">
            <a:extLst>
              <a:ext uri="{FF2B5EF4-FFF2-40B4-BE49-F238E27FC236}">
                <a16:creationId xmlns:a16="http://schemas.microsoft.com/office/drawing/2014/main" xmlns="" id="{13E185D4-4ED7-4289-8A18-8513E881F437}"/>
              </a:ext>
            </a:extLst>
          </p:cNvPr>
          <p:cNvSpPr txBox="1"/>
          <p:nvPr/>
        </p:nvSpPr>
        <p:spPr>
          <a:xfrm>
            <a:off x="10861983" y="5420143"/>
            <a:ext cx="1045029" cy="369332"/>
          </a:xfrm>
          <a:prstGeom prst="rect">
            <a:avLst/>
          </a:prstGeom>
          <a:noFill/>
        </p:spPr>
        <p:txBody>
          <a:bodyPr wrap="square" rtlCol="0">
            <a:spAutoFit/>
          </a:bodyPr>
          <a:lstStyle/>
          <a:p>
            <a:r>
              <a:rPr lang="en-US" dirty="0">
                <a:solidFill>
                  <a:schemeClr val="bg1"/>
                </a:solidFill>
              </a:rPr>
              <a:t>57%</a:t>
            </a:r>
          </a:p>
        </p:txBody>
      </p:sp>
      <p:sp>
        <p:nvSpPr>
          <p:cNvPr id="10" name="TextBox 9">
            <a:extLst>
              <a:ext uri="{FF2B5EF4-FFF2-40B4-BE49-F238E27FC236}">
                <a16:creationId xmlns:a16="http://schemas.microsoft.com/office/drawing/2014/main" xmlns="" id="{FC2E73FE-EFB7-4BBB-B571-3E0E7B0EFA2A}"/>
              </a:ext>
            </a:extLst>
          </p:cNvPr>
          <p:cNvSpPr txBox="1"/>
          <p:nvPr/>
        </p:nvSpPr>
        <p:spPr>
          <a:xfrm>
            <a:off x="7537706" y="6126149"/>
            <a:ext cx="3069772" cy="369332"/>
          </a:xfrm>
          <a:prstGeom prst="rect">
            <a:avLst/>
          </a:prstGeom>
          <a:noFill/>
        </p:spPr>
        <p:txBody>
          <a:bodyPr wrap="square" rtlCol="0">
            <a:spAutoFit/>
          </a:bodyPr>
          <a:lstStyle/>
          <a:p>
            <a:r>
              <a:rPr lang="en-US" dirty="0">
                <a:solidFill>
                  <a:schemeClr val="bg1"/>
                </a:solidFill>
              </a:rPr>
              <a:t>Total number of respondents</a:t>
            </a:r>
          </a:p>
        </p:txBody>
      </p:sp>
    </p:spTree>
    <p:extLst>
      <p:ext uri="{BB962C8B-B14F-4D97-AF65-F5344CB8AC3E}">
        <p14:creationId xmlns:p14="http://schemas.microsoft.com/office/powerpoint/2010/main" val="224176532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eople around each other&#10;&#10;Description automatically generated">
            <a:extLst>
              <a:ext uri="{FF2B5EF4-FFF2-40B4-BE49-F238E27FC236}">
                <a16:creationId xmlns:a16="http://schemas.microsoft.com/office/drawing/2014/main" xmlns="" id="{C2E86AB6-23C7-4B8A-ABB1-D01741CC1362}"/>
              </a:ext>
            </a:extLst>
          </p:cNvPr>
          <p:cNvPicPr>
            <a:picLocks noChangeAspect="1"/>
          </p:cNvPicPr>
          <p:nvPr/>
        </p:nvPicPr>
        <p:blipFill rotWithShape="1">
          <a:blip r:embed="rId3">
            <a:extLst>
              <a:ext uri="{28A0092B-C50C-407E-A947-70E740481C1C}">
                <a14:useLocalDpi xmlns:a14="http://schemas.microsoft.com/office/drawing/2010/main" val="0"/>
              </a:ext>
            </a:extLst>
          </a:blip>
          <a:srcRect t="16435" r="9091" b="6956"/>
          <a:stretch/>
        </p:blipFill>
        <p:spPr>
          <a:xfrm>
            <a:off x="20" y="10"/>
            <a:ext cx="12191980" cy="6857990"/>
          </a:xfrm>
          <a:prstGeom prst="rect">
            <a:avLst/>
          </a:prstGeom>
        </p:spPr>
      </p:pic>
      <p:sp>
        <p:nvSpPr>
          <p:cNvPr id="54" name="Rectangle 53">
            <a:extLst>
              <a:ext uri="{FF2B5EF4-FFF2-40B4-BE49-F238E27FC236}">
                <a16:creationId xmlns:a16="http://schemas.microsoft.com/office/drawing/2014/main" xmlns="" id="{2B1D4F77-A17C-43D7-B7FA-545148E4E93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8F99EB05-532B-4B52-8788-F818460912C4}"/>
              </a:ext>
            </a:extLst>
          </p:cNvPr>
          <p:cNvSpPr>
            <a:spLocks noGrp="1"/>
          </p:cNvSpPr>
          <p:nvPr>
            <p:ph type="title"/>
          </p:nvPr>
        </p:nvSpPr>
        <p:spPr>
          <a:xfrm>
            <a:off x="594805" y="640263"/>
            <a:ext cx="3759240" cy="1344975"/>
          </a:xfrm>
        </p:spPr>
        <p:txBody>
          <a:bodyPr>
            <a:normAutofit/>
          </a:bodyPr>
          <a:lstStyle/>
          <a:p>
            <a:r>
              <a:rPr lang="en-US" sz="2800" b="1" dirty="0">
                <a:latin typeface="Arial" panose="020B0604020202020204" pitchFamily="34" charset="0"/>
                <a:cs typeface="Arial" panose="020B0604020202020204" pitchFamily="34" charset="0"/>
              </a:rPr>
              <a:t>Focus Group Discussion</a:t>
            </a:r>
            <a:br>
              <a:rPr lang="en-US" sz="2800" b="1" dirty="0">
                <a:latin typeface="Arial" panose="020B0604020202020204" pitchFamily="34" charset="0"/>
                <a:cs typeface="Arial" panose="020B0604020202020204" pitchFamily="34" charset="0"/>
              </a:rPr>
            </a:br>
            <a:endParaRPr lang="en-US" sz="2800" b="1" dirty="0">
              <a:latin typeface="Arial" panose="020B0604020202020204" pitchFamily="34" charset="0"/>
              <a:cs typeface="Arial" panose="020B0604020202020204" pitchFamily="34" charset="0"/>
            </a:endParaRPr>
          </a:p>
        </p:txBody>
      </p:sp>
      <p:sp>
        <p:nvSpPr>
          <p:cNvPr id="18" name="Content Placeholder 13">
            <a:extLst>
              <a:ext uri="{FF2B5EF4-FFF2-40B4-BE49-F238E27FC236}">
                <a16:creationId xmlns:a16="http://schemas.microsoft.com/office/drawing/2014/main" xmlns="" id="{65B21964-839C-4E04-A228-FA5D11D979CE}"/>
              </a:ext>
            </a:extLst>
          </p:cNvPr>
          <p:cNvSpPr>
            <a:spLocks noGrp="1"/>
          </p:cNvSpPr>
          <p:nvPr>
            <p:ph idx="1"/>
          </p:nvPr>
        </p:nvSpPr>
        <p:spPr>
          <a:xfrm>
            <a:off x="594110" y="2121763"/>
            <a:ext cx="3764826" cy="3773010"/>
          </a:xfrm>
        </p:spPr>
        <p:txBody>
          <a:bodyPr>
            <a:normAutofit/>
          </a:bodyPr>
          <a:lstStyle/>
          <a:p>
            <a:r>
              <a:rPr lang="en-US" sz="1600" dirty="0">
                <a:latin typeface="Arial" panose="020B0604020202020204" pitchFamily="34" charset="0"/>
                <a:cs typeface="Arial" panose="020B0604020202020204" pitchFamily="34" charset="0"/>
              </a:rPr>
              <a:t>Tisane workshop in Green Shack</a:t>
            </a:r>
          </a:p>
          <a:p>
            <a:r>
              <a:rPr lang="en-US" sz="1600" dirty="0">
                <a:latin typeface="Arial" panose="020B0604020202020204" pitchFamily="34" charset="0"/>
                <a:cs typeface="Arial" panose="020B0604020202020204" pitchFamily="34" charset="0"/>
              </a:rPr>
              <a:t>Elaboration of over 15 recipes of herbal concoction</a:t>
            </a:r>
          </a:p>
          <a:p>
            <a:r>
              <a:rPr lang="en-US" sz="1600" dirty="0">
                <a:latin typeface="Arial" panose="020B0604020202020204" pitchFamily="34" charset="0"/>
                <a:cs typeface="Arial" panose="020B0604020202020204" pitchFamily="34" charset="0"/>
              </a:rPr>
              <a:t>24 varieties of local tea-Tisane </a:t>
            </a:r>
          </a:p>
          <a:p>
            <a:r>
              <a:rPr lang="en-US" sz="1600" dirty="0">
                <a:latin typeface="Arial" panose="020B0604020202020204" pitchFamily="34" charset="0"/>
                <a:cs typeface="Arial" panose="020B0604020202020204" pitchFamily="34" charset="0"/>
              </a:rPr>
              <a:t>Knowledge of plants</a:t>
            </a:r>
          </a:p>
          <a:p>
            <a:r>
              <a:rPr lang="en-US" sz="1600" dirty="0">
                <a:latin typeface="Arial" panose="020B0604020202020204" pitchFamily="34" charset="0"/>
                <a:cs typeface="Arial" panose="020B0604020202020204" pitchFamily="34" charset="0"/>
              </a:rPr>
              <a:t>Reviving traditional healing methods</a:t>
            </a:r>
          </a:p>
          <a:p>
            <a:r>
              <a:rPr lang="en-US" sz="1600" b="1" dirty="0">
                <a:latin typeface="Arial" panose="020B0604020202020204" pitchFamily="34" charset="0"/>
                <a:cs typeface="Arial" panose="020B0604020202020204" pitchFamily="34" charset="0"/>
              </a:rPr>
              <a:t>Risks</a:t>
            </a:r>
          </a:p>
          <a:p>
            <a:pPr marL="0" indent="0">
              <a:buNone/>
            </a:pPr>
            <a:endParaRPr lang="en-US" sz="1800" dirty="0"/>
          </a:p>
        </p:txBody>
      </p:sp>
    </p:spTree>
    <p:extLst>
      <p:ext uri="{BB962C8B-B14F-4D97-AF65-F5344CB8AC3E}">
        <p14:creationId xmlns:p14="http://schemas.microsoft.com/office/powerpoint/2010/main" val="80039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53C1F9-B294-4F9F-9F4C-D3EB5000B23A}"/>
              </a:ext>
            </a:extLst>
          </p:cNvPr>
          <p:cNvSpPr>
            <a:spLocks noGrp="1"/>
          </p:cNvSpPr>
          <p:nvPr>
            <p:ph type="title"/>
          </p:nvPr>
        </p:nvSpPr>
        <p:spPr>
          <a:xfrm>
            <a:off x="648929" y="629266"/>
            <a:ext cx="3651467" cy="1676603"/>
          </a:xfrm>
        </p:spPr>
        <p:txBody>
          <a:bodyPr>
            <a:normAutofit/>
          </a:bodyPr>
          <a:lstStyle/>
          <a:p>
            <a:r>
              <a:rPr lang="en-US" b="1" dirty="0"/>
              <a:t>Expert Knowledge</a:t>
            </a:r>
            <a:endParaRPr lang="en-US" dirty="0"/>
          </a:p>
        </p:txBody>
      </p:sp>
      <p:sp>
        <p:nvSpPr>
          <p:cNvPr id="10" name="Content Placeholder 7">
            <a:extLst>
              <a:ext uri="{FF2B5EF4-FFF2-40B4-BE49-F238E27FC236}">
                <a16:creationId xmlns:a16="http://schemas.microsoft.com/office/drawing/2014/main" xmlns="" id="{EF5419EB-23C7-4417-8ED4-1E1AE6B5C934}"/>
              </a:ext>
            </a:extLst>
          </p:cNvPr>
          <p:cNvSpPr>
            <a:spLocks noGrp="1"/>
          </p:cNvSpPr>
          <p:nvPr>
            <p:ph idx="1"/>
          </p:nvPr>
        </p:nvSpPr>
        <p:spPr>
          <a:xfrm>
            <a:off x="648931" y="2438400"/>
            <a:ext cx="3651466" cy="3785419"/>
          </a:xfrm>
        </p:spPr>
        <p:txBody>
          <a:bodyPr>
            <a:normAutofit/>
          </a:bodyPr>
          <a:lstStyle/>
          <a:p>
            <a:pPr marL="0" indent="0">
              <a:buNone/>
            </a:pPr>
            <a:r>
              <a:rPr lang="en-US" sz="2400" dirty="0"/>
              <a:t>Dr. </a:t>
            </a:r>
            <a:r>
              <a:rPr lang="en-US" sz="2400" dirty="0" err="1"/>
              <a:t>Ameenah</a:t>
            </a:r>
            <a:r>
              <a:rPr lang="en-US" sz="2400" dirty="0"/>
              <a:t> Gurib-</a:t>
            </a:r>
            <a:r>
              <a:rPr lang="en-US" sz="2400" dirty="0" err="1"/>
              <a:t>Fakim</a:t>
            </a:r>
            <a:r>
              <a:rPr lang="en-US" sz="2400" dirty="0"/>
              <a:t>, </a:t>
            </a:r>
          </a:p>
          <a:p>
            <a:pPr marL="0" indent="0">
              <a:buNone/>
            </a:pPr>
            <a:r>
              <a:rPr lang="en-US" sz="2400" dirty="0"/>
              <a:t>Presently the Managing Director of the Centre for Phototherapy Research (CEPHYR)</a:t>
            </a:r>
          </a:p>
        </p:txBody>
      </p:sp>
      <p:pic>
        <p:nvPicPr>
          <p:cNvPr id="5" name="Picture 4">
            <a:extLst>
              <a:ext uri="{FF2B5EF4-FFF2-40B4-BE49-F238E27FC236}">
                <a16:creationId xmlns:a16="http://schemas.microsoft.com/office/drawing/2014/main" xmlns="" id="{CF6E058E-4033-4612-8F7A-C71E22F9DAD3}"/>
              </a:ext>
            </a:extLst>
          </p:cNvPr>
          <p:cNvPicPr>
            <a:picLocks noChangeAspect="1"/>
          </p:cNvPicPr>
          <p:nvPr/>
        </p:nvPicPr>
        <p:blipFill rotWithShape="1">
          <a:blip r:embed="rId3"/>
          <a:srcRect r="56" b="2"/>
          <a:stretch/>
        </p:blipFill>
        <p:spPr>
          <a:xfrm>
            <a:off x="4639056" y="10"/>
            <a:ext cx="7552944" cy="6857990"/>
          </a:xfrm>
          <a:prstGeom prst="rect">
            <a:avLst/>
          </a:prstGeom>
          <a:effectLst/>
        </p:spPr>
      </p:pic>
    </p:spTree>
    <p:extLst>
      <p:ext uri="{BB962C8B-B14F-4D97-AF65-F5344CB8AC3E}">
        <p14:creationId xmlns:p14="http://schemas.microsoft.com/office/powerpoint/2010/main" val="135208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935E9E-18B2-4F84-B0BF-AB76954CCC25}"/>
              </a:ext>
            </a:extLst>
          </p:cNvPr>
          <p:cNvSpPr>
            <a:spLocks noGrp="1"/>
          </p:cNvSpPr>
          <p:nvPr>
            <p:ph type="title"/>
          </p:nvPr>
        </p:nvSpPr>
        <p:spPr>
          <a:xfrm>
            <a:off x="648929" y="629266"/>
            <a:ext cx="5127031" cy="1676603"/>
          </a:xfrm>
        </p:spPr>
        <p:txBody>
          <a:bodyPr vert="horz" lIns="91440" tIns="45720" rIns="91440" bIns="45720" rtlCol="0" anchor="ctr">
            <a:normAutofit fontScale="90000"/>
          </a:bodyPr>
          <a:lstStyle/>
          <a:p>
            <a:r>
              <a:rPr lang="en-US" dirty="0"/>
              <a:t/>
            </a:r>
            <a:br>
              <a:rPr lang="en-US" dirty="0"/>
            </a:br>
            <a:r>
              <a:rPr lang="en-US" dirty="0"/>
              <a:t>Herbal Academy Support</a:t>
            </a:r>
            <a:br>
              <a:rPr lang="en-US" dirty="0"/>
            </a:br>
            <a:r>
              <a:rPr lang="en-US" dirty="0"/>
              <a:t> </a:t>
            </a:r>
          </a:p>
        </p:txBody>
      </p:sp>
      <p:sp>
        <p:nvSpPr>
          <p:cNvPr id="14" name="Title 1">
            <a:extLst>
              <a:ext uri="{FF2B5EF4-FFF2-40B4-BE49-F238E27FC236}">
                <a16:creationId xmlns:a16="http://schemas.microsoft.com/office/drawing/2014/main" xmlns="" id="{03F710EF-8E4D-42CD-914E-018C57D291EE}"/>
              </a:ext>
            </a:extLst>
          </p:cNvPr>
          <p:cNvSpPr txBox="1">
            <a:spLocks/>
          </p:cNvSpPr>
          <p:nvPr/>
        </p:nvSpPr>
        <p:spPr>
          <a:xfrm>
            <a:off x="648930" y="2726871"/>
            <a:ext cx="5127029" cy="349694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dirty="0">
                <a:latin typeface="+mn-lt"/>
                <a:ea typeface="+mn-ea"/>
                <a:cs typeface="+mn-cs"/>
              </a:rPr>
              <a:t>Online herbalism courses</a:t>
            </a:r>
          </a:p>
          <a:p>
            <a:pPr indent="-228600">
              <a:spcAft>
                <a:spcPts val="600"/>
              </a:spcAft>
              <a:buFont typeface="Arial" panose="020B0604020202020204" pitchFamily="34" charset="0"/>
              <a:buChar char="•"/>
            </a:pPr>
            <a:r>
              <a:rPr lang="en-US" sz="2000" dirty="0">
                <a:latin typeface="+mn-lt"/>
                <a:ea typeface="+mn-ea"/>
                <a:cs typeface="+mn-cs"/>
              </a:rPr>
              <a:t> Medicinal plants identification</a:t>
            </a:r>
          </a:p>
          <a:p>
            <a:pPr indent="-228600">
              <a:spcAft>
                <a:spcPts val="600"/>
              </a:spcAft>
              <a:buFont typeface="Arial" panose="020B0604020202020204" pitchFamily="34" charset="0"/>
              <a:buChar char="•"/>
            </a:pPr>
            <a:r>
              <a:rPr lang="en-US" sz="2000" dirty="0">
                <a:latin typeface="+mn-lt"/>
                <a:ea typeface="+mn-ea"/>
                <a:cs typeface="+mn-cs"/>
              </a:rPr>
              <a:t>Right dosage and recipes</a:t>
            </a:r>
          </a:p>
          <a:p>
            <a:pPr indent="-228600">
              <a:spcAft>
                <a:spcPts val="600"/>
              </a:spcAft>
              <a:buFont typeface="Arial" panose="020B0604020202020204" pitchFamily="34" charset="0"/>
              <a:buChar char="•"/>
            </a:pPr>
            <a:r>
              <a:rPr lang="en-US" sz="2000" dirty="0">
                <a:latin typeface="+mn-lt"/>
                <a:ea typeface="+mn-ea"/>
                <a:cs typeface="+mn-cs"/>
              </a:rPr>
              <a:t>Entrepreneurship in herbalism</a:t>
            </a:r>
          </a:p>
          <a:p>
            <a:pPr indent="-228600">
              <a:spcAft>
                <a:spcPts val="600"/>
              </a:spcAft>
              <a:buFont typeface="Arial" panose="020B0604020202020204" pitchFamily="34" charset="0"/>
              <a:buChar char="•"/>
            </a:pPr>
            <a:r>
              <a:rPr lang="en-US" sz="2000" dirty="0">
                <a:latin typeface="+mn-lt"/>
                <a:ea typeface="+mn-ea"/>
                <a:cs typeface="+mn-cs"/>
              </a:rPr>
              <a:t>Learning Avenues- Botanical skin care</a:t>
            </a:r>
          </a:p>
          <a:p>
            <a:pPr>
              <a:spcAft>
                <a:spcPts val="600"/>
              </a:spcAft>
            </a:pPr>
            <a:endParaRPr lang="en-US" sz="2000" dirty="0">
              <a:latin typeface="+mn-lt"/>
              <a:ea typeface="+mn-ea"/>
              <a:cs typeface="+mn-cs"/>
            </a:endParaRPr>
          </a:p>
          <a:p>
            <a:pPr indent="-228600">
              <a:spcAft>
                <a:spcPts val="600"/>
              </a:spcAft>
              <a:buFont typeface="Arial" panose="020B0604020202020204" pitchFamily="34" charset="0"/>
              <a:buChar char="•"/>
            </a:pPr>
            <a:endParaRPr lang="en-US" sz="2000" dirty="0">
              <a:latin typeface="+mn-lt"/>
              <a:ea typeface="+mn-ea"/>
              <a:cs typeface="+mn-cs"/>
            </a:endParaRPr>
          </a:p>
        </p:txBody>
      </p:sp>
      <p:pic>
        <p:nvPicPr>
          <p:cNvPr id="13" name="Content Placeholder 12" descr="A plate of food and a cup of coffee on a table&#10;&#10;Description automatically generated">
            <a:extLst>
              <a:ext uri="{FF2B5EF4-FFF2-40B4-BE49-F238E27FC236}">
                <a16:creationId xmlns:a16="http://schemas.microsoft.com/office/drawing/2014/main" xmlns="" id="{B952438C-94FF-4439-8A16-31E0E2989DB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245"/>
          <a:stretch/>
        </p:blipFill>
        <p:spPr>
          <a:xfrm>
            <a:off x="6090612" y="10"/>
            <a:ext cx="6101387" cy="6857990"/>
          </a:xfrm>
          <a:prstGeom prst="rect">
            <a:avLst/>
          </a:prstGeom>
          <a:effectLst/>
        </p:spPr>
      </p:pic>
    </p:spTree>
    <p:extLst>
      <p:ext uri="{BB962C8B-B14F-4D97-AF65-F5344CB8AC3E}">
        <p14:creationId xmlns:p14="http://schemas.microsoft.com/office/powerpoint/2010/main" val="295863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AC49DA2B-0A54-4A54-86B3-774EBAF0EE4F}"/>
              </a:ext>
            </a:extLst>
          </p:cNvPr>
          <p:cNvPicPr>
            <a:picLocks noChangeAspect="1"/>
          </p:cNvPicPr>
          <p:nvPr/>
        </p:nvPicPr>
        <p:blipFill rotWithShape="1">
          <a:blip r:embed="rId3"/>
          <a:srcRect t="19500" b="24000"/>
          <a:stretch/>
        </p:blipFill>
        <p:spPr>
          <a:xfrm>
            <a:off x="-1" y="10"/>
            <a:ext cx="12192001" cy="4666928"/>
          </a:xfrm>
          <a:prstGeom prst="rect">
            <a:avLst/>
          </a:prstGeom>
        </p:spPr>
      </p:pic>
      <p:pic>
        <p:nvPicPr>
          <p:cNvPr id="23" name="Picture 18">
            <a:extLst>
              <a:ext uri="{FF2B5EF4-FFF2-40B4-BE49-F238E27FC236}">
                <a16:creationId xmlns:a16="http://schemas.microsoft.com/office/drawing/2014/main" xmlns="" id="{EE09A529-E47C-4634-BB98-0A9526C372B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Oval 20">
            <a:extLst>
              <a:ext uri="{FF2B5EF4-FFF2-40B4-BE49-F238E27FC236}">
                <a16:creationId xmlns:a16="http://schemas.microsoft.com/office/drawing/2014/main" xmlns="" id="{569C1A01-6FB5-43CE-ADCC-936728ACAC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xmlns="" id="{816DD1A2-8977-4D13-8185-F45B1F6E5DF2}"/>
              </a:ext>
            </a:extLst>
          </p:cNvPr>
          <p:cNvSpPr txBox="1"/>
          <p:nvPr/>
        </p:nvSpPr>
        <p:spPr>
          <a:xfrm>
            <a:off x="804998" y="4551037"/>
            <a:ext cx="5021782" cy="150993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solidFill>
                  <a:srgbClr val="000000"/>
                </a:solidFill>
                <a:latin typeface="+mj-lt"/>
                <a:ea typeface="+mj-ea"/>
                <a:cs typeface="+mj-cs"/>
              </a:rPr>
              <a:t>Profitability of the TWWIST BAR: </a:t>
            </a:r>
          </a:p>
        </p:txBody>
      </p:sp>
      <p:sp>
        <p:nvSpPr>
          <p:cNvPr id="3" name="Content Placeholder 2">
            <a:extLst>
              <a:ext uri="{FF2B5EF4-FFF2-40B4-BE49-F238E27FC236}">
                <a16:creationId xmlns:a16="http://schemas.microsoft.com/office/drawing/2014/main" xmlns="" id="{318136E1-8788-400F-A432-E40D86106999}"/>
              </a:ext>
            </a:extLst>
          </p:cNvPr>
          <p:cNvSpPr>
            <a:spLocks noGrp="1"/>
          </p:cNvSpPr>
          <p:nvPr>
            <p:ph idx="1"/>
          </p:nvPr>
        </p:nvSpPr>
        <p:spPr>
          <a:xfrm>
            <a:off x="6470247" y="4551037"/>
            <a:ext cx="4926411" cy="1509935"/>
          </a:xfrm>
        </p:spPr>
        <p:txBody>
          <a:bodyPr vert="horz" lIns="91440" tIns="45720" rIns="91440" bIns="45720" rtlCol="0" anchor="ctr">
            <a:normAutofit/>
          </a:bodyPr>
          <a:lstStyle/>
          <a:p>
            <a:pPr marL="0" indent="0">
              <a:buNone/>
            </a:pPr>
            <a:r>
              <a:rPr lang="en-US" sz="2400" b="1" dirty="0">
                <a:solidFill>
                  <a:srgbClr val="000000"/>
                </a:solidFill>
              </a:rPr>
              <a:t>Understanding financial implications</a:t>
            </a:r>
          </a:p>
        </p:txBody>
      </p:sp>
    </p:spTree>
    <p:extLst>
      <p:ext uri="{BB962C8B-B14F-4D97-AF65-F5344CB8AC3E}">
        <p14:creationId xmlns:p14="http://schemas.microsoft.com/office/powerpoint/2010/main" val="414682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xmlns="" id="{876248C8-0720-48AB-91BA-5F530BB41E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5EF2F02F-A2F9-44DC-B2FA-387A8A065E0D}"/>
              </a:ext>
            </a:extLst>
          </p:cNvPr>
          <p:cNvSpPr>
            <a:spLocks noGrp="1"/>
          </p:cNvSpPr>
          <p:nvPr>
            <p:ph type="title"/>
          </p:nvPr>
        </p:nvSpPr>
        <p:spPr>
          <a:xfrm>
            <a:off x="1404256" y="163400"/>
            <a:ext cx="9858383" cy="1325562"/>
          </a:xfrm>
          <a:prstGeom prst="ellipse">
            <a:avLst/>
          </a:prstGeom>
        </p:spPr>
        <p:txBody>
          <a:bodyPr vert="horz" lIns="91440" tIns="45720" rIns="91440" bIns="45720" rtlCol="0">
            <a:normAutofit/>
          </a:bodyPr>
          <a:lstStyle/>
          <a:p>
            <a:r>
              <a:rPr lang="en-US" kern="1200" dirty="0">
                <a:latin typeface="+mj-lt"/>
                <a:ea typeface="+mj-ea"/>
                <a:cs typeface="+mj-cs"/>
              </a:rPr>
              <a:t>Capital investment</a:t>
            </a:r>
          </a:p>
        </p:txBody>
      </p:sp>
      <p:sp>
        <p:nvSpPr>
          <p:cNvPr id="30" name="Rectangle 29">
            <a:extLst>
              <a:ext uri="{FF2B5EF4-FFF2-40B4-BE49-F238E27FC236}">
                <a16:creationId xmlns:a16="http://schemas.microsoft.com/office/drawing/2014/main" xmlns="" id="{523BEDA7-D0B8-4802-8168-92452653BC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 cy="6858000"/>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xmlns="" id="{D2EFF34B-7B1A-4F9D-8CEE-A40962BC7C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763724" y="0"/>
            <a:ext cx="457200" cy="6858000"/>
          </a:xfrm>
          <a:prstGeom prst="rect">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xmlns="" id="{542491A2-D511-493D-8DDA-EE195B9F0710}"/>
              </a:ext>
            </a:extLst>
          </p:cNvPr>
          <p:cNvGraphicFramePr>
            <a:graphicFrameLocks noGrp="1"/>
          </p:cNvGraphicFramePr>
          <p:nvPr>
            <p:ph idx="1"/>
            <p:extLst>
              <p:ext uri="{D42A27DB-BD31-4B8C-83A1-F6EECF244321}">
                <p14:modId xmlns:p14="http://schemas.microsoft.com/office/powerpoint/2010/main" val="463489706"/>
              </p:ext>
            </p:extLst>
          </p:nvPr>
        </p:nvGraphicFramePr>
        <p:xfrm>
          <a:off x="1538514" y="1488962"/>
          <a:ext cx="9724124" cy="4679181"/>
        </p:xfrm>
        <a:graphic>
          <a:graphicData uri="http://schemas.openxmlformats.org/drawingml/2006/table">
            <a:tbl>
              <a:tblPr firstRow="1" firstCol="1" bandRow="1">
                <a:noFill/>
                <a:tableStyleId>{5C22544A-7EE6-4342-B048-85BDC9FD1C3A}</a:tableStyleId>
              </a:tblPr>
              <a:tblGrid>
                <a:gridCol w="211424">
                  <a:extLst>
                    <a:ext uri="{9D8B030D-6E8A-4147-A177-3AD203B41FA5}">
                      <a16:colId xmlns:a16="http://schemas.microsoft.com/office/drawing/2014/main" xmlns="" val="3595344632"/>
                    </a:ext>
                  </a:extLst>
                </a:gridCol>
                <a:gridCol w="5350765">
                  <a:extLst>
                    <a:ext uri="{9D8B030D-6E8A-4147-A177-3AD203B41FA5}">
                      <a16:colId xmlns:a16="http://schemas.microsoft.com/office/drawing/2014/main" xmlns="" val="2272212503"/>
                    </a:ext>
                  </a:extLst>
                </a:gridCol>
                <a:gridCol w="1905809">
                  <a:extLst>
                    <a:ext uri="{9D8B030D-6E8A-4147-A177-3AD203B41FA5}">
                      <a16:colId xmlns:a16="http://schemas.microsoft.com/office/drawing/2014/main" xmlns="" val="1362792221"/>
                    </a:ext>
                  </a:extLst>
                </a:gridCol>
                <a:gridCol w="2256126">
                  <a:extLst>
                    <a:ext uri="{9D8B030D-6E8A-4147-A177-3AD203B41FA5}">
                      <a16:colId xmlns:a16="http://schemas.microsoft.com/office/drawing/2014/main" xmlns="" val="3256914670"/>
                    </a:ext>
                  </a:extLst>
                </a:gridCol>
              </a:tblGrid>
              <a:tr h="581087">
                <a:tc>
                  <a:txBody>
                    <a:bodyPr/>
                    <a:lstStyle/>
                    <a:p>
                      <a:pPr marL="0" marR="0">
                        <a:lnSpc>
                          <a:spcPct val="107000"/>
                        </a:lnSpc>
                        <a:spcBef>
                          <a:spcPts val="0"/>
                        </a:spcBef>
                        <a:spcAft>
                          <a:spcPts val="0"/>
                        </a:spcAft>
                      </a:pPr>
                      <a:endParaRPr lang="en-US" sz="1400" b="0" cap="all" spc="15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tc>
                  <a:txBody>
                    <a:bodyPr/>
                    <a:lstStyle/>
                    <a:p>
                      <a:pPr marL="0" marR="0">
                        <a:lnSpc>
                          <a:spcPct val="107000"/>
                        </a:lnSpc>
                        <a:spcBef>
                          <a:spcPts val="0"/>
                        </a:spcBef>
                        <a:spcAft>
                          <a:spcPts val="0"/>
                        </a:spcAft>
                      </a:pPr>
                      <a:r>
                        <a:rPr lang="en-US" sz="1400" b="0" cap="all" spc="150" dirty="0">
                          <a:solidFill>
                            <a:schemeClr val="lt1"/>
                          </a:solidFill>
                          <a:effectLst/>
                          <a:latin typeface="Arial" panose="020B0604020202020204" pitchFamily="34" charset="0"/>
                          <a:cs typeface="Arial" panose="020B0604020202020204" pitchFamily="34" charset="0"/>
                        </a:rPr>
                        <a:t>Quotation for requested items</a:t>
                      </a:r>
                      <a:endParaRPr lang="en-US" sz="1400" b="0" cap="all" spc="150" dirty="0">
                        <a:solidFill>
                          <a:schemeClr val="lt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tc>
                  <a:txBody>
                    <a:bodyPr/>
                    <a:lstStyle/>
                    <a:p>
                      <a:pPr marL="0" marR="0">
                        <a:lnSpc>
                          <a:spcPct val="107000"/>
                        </a:lnSpc>
                        <a:spcBef>
                          <a:spcPts val="0"/>
                        </a:spcBef>
                        <a:spcAft>
                          <a:spcPts val="0"/>
                        </a:spcAft>
                      </a:pPr>
                      <a:r>
                        <a:rPr lang="en-US" sz="1400" b="0" cap="all" spc="150">
                          <a:solidFill>
                            <a:schemeClr val="lt1"/>
                          </a:solidFill>
                          <a:effectLst/>
                          <a:latin typeface="Arial" panose="020B0604020202020204" pitchFamily="34" charset="0"/>
                          <a:cs typeface="Arial" panose="020B0604020202020204" pitchFamily="34" charset="0"/>
                        </a:rPr>
                        <a:t>Cost per unit (MUR)</a:t>
                      </a:r>
                      <a:endParaRPr lang="en-US" sz="1400" b="0" cap="all" spc="150">
                        <a:solidFill>
                          <a:schemeClr val="lt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tc>
                  <a:txBody>
                    <a:bodyPr/>
                    <a:lstStyle/>
                    <a:p>
                      <a:pPr marL="0" marR="0">
                        <a:lnSpc>
                          <a:spcPct val="107000"/>
                        </a:lnSpc>
                        <a:spcBef>
                          <a:spcPts val="0"/>
                        </a:spcBef>
                        <a:spcAft>
                          <a:spcPts val="0"/>
                        </a:spcAft>
                      </a:pPr>
                      <a:r>
                        <a:rPr lang="en-US" sz="1400" b="0" cap="all" spc="150" dirty="0">
                          <a:solidFill>
                            <a:schemeClr val="lt1"/>
                          </a:solidFill>
                          <a:effectLst/>
                          <a:latin typeface="Arial" panose="020B0604020202020204" pitchFamily="34" charset="0"/>
                          <a:cs typeface="Arial" panose="020B0604020202020204" pitchFamily="34" charset="0"/>
                        </a:rPr>
                        <a:t>Total cost (MUR)</a:t>
                      </a:r>
                      <a:endParaRPr lang="en-US" sz="1400" b="0" cap="all" spc="150" dirty="0">
                        <a:solidFill>
                          <a:schemeClr val="lt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extLst>
                  <a:ext uri="{0D108BD9-81ED-4DB2-BD59-A6C34878D82A}">
                    <a16:rowId xmlns:a16="http://schemas.microsoft.com/office/drawing/2014/main" xmlns="" val="2440272900"/>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Wooden bar</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150,000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150,000</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411493807"/>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Training cost for botanical skin care and herbalism</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25000*2</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50,000</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3763404074"/>
                  </a:ext>
                </a:extLst>
              </a:tr>
              <a:tr h="573865">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Ambiance (music, lightings)</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233102876"/>
                  </a:ext>
                </a:extLst>
              </a:tr>
              <a:tr h="573865">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I-pad used as digital menu and display</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25000*2</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50,000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1296729005"/>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Table and cutleries</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33,500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33,500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2432139767"/>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40 types of medicinal plants (3 each types)</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(50*3)40</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6000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3140588896"/>
                  </a:ext>
                </a:extLst>
              </a:tr>
              <a:tr h="581087">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 </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 </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Total</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314,500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2130091592"/>
                  </a:ext>
                </a:extLst>
              </a:tr>
            </a:tbl>
          </a:graphicData>
        </a:graphic>
      </p:graphicFrame>
    </p:spTree>
    <p:extLst>
      <p:ext uri="{BB962C8B-B14F-4D97-AF65-F5344CB8AC3E}">
        <p14:creationId xmlns:p14="http://schemas.microsoft.com/office/powerpoint/2010/main" val="665553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8">
            <a:extLst>
              <a:ext uri="{FF2B5EF4-FFF2-40B4-BE49-F238E27FC236}">
                <a16:creationId xmlns:a16="http://schemas.microsoft.com/office/drawing/2014/main" xmlns="" id="{E4505C23-674B-4195-81D6-0C127FEAE3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BADBF96-9630-4413-A151-2435F9AE856C}"/>
              </a:ext>
            </a:extLst>
          </p:cNvPr>
          <p:cNvSpPr>
            <a:spLocks noGrp="1"/>
          </p:cNvSpPr>
          <p:nvPr>
            <p:ph type="title"/>
          </p:nvPr>
        </p:nvSpPr>
        <p:spPr>
          <a:xfrm>
            <a:off x="838200" y="5529884"/>
            <a:ext cx="7719381" cy="1096331"/>
          </a:xfrm>
        </p:spPr>
        <p:txBody>
          <a:bodyPr>
            <a:normAutofit/>
          </a:bodyPr>
          <a:lstStyle/>
          <a:p>
            <a:r>
              <a:rPr lang="en-US"/>
              <a:t>Forecasted Revenue:</a:t>
            </a:r>
            <a:endParaRPr lang="en-US" dirty="0"/>
          </a:p>
        </p:txBody>
      </p:sp>
      <p:sp>
        <p:nvSpPr>
          <p:cNvPr id="14" name="Freeform: Shape 10">
            <a:extLst>
              <a:ext uri="{FF2B5EF4-FFF2-40B4-BE49-F238E27FC236}">
                <a16:creationId xmlns:a16="http://schemas.microsoft.com/office/drawing/2014/main" xmlns="" id="{65C9B8F0-FF66-4C15-BD05-E86B87331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xmlns="" id="{809D4561-1F66-4330-ACDF-60772262B51F}"/>
              </a:ext>
            </a:extLst>
          </p:cNvPr>
          <p:cNvGraphicFramePr>
            <a:graphicFrameLocks noGrp="1"/>
          </p:cNvGraphicFramePr>
          <p:nvPr>
            <p:ph idx="1"/>
            <p:extLst>
              <p:ext uri="{D42A27DB-BD31-4B8C-83A1-F6EECF244321}">
                <p14:modId xmlns:p14="http://schemas.microsoft.com/office/powerpoint/2010/main" val="1845112916"/>
              </p:ext>
            </p:extLst>
          </p:nvPr>
        </p:nvGraphicFramePr>
        <p:xfrm>
          <a:off x="1012372" y="231785"/>
          <a:ext cx="10368644" cy="5058193"/>
        </p:xfrm>
        <a:graphic>
          <a:graphicData uri="http://schemas.openxmlformats.org/drawingml/2006/table">
            <a:tbl>
              <a:tblPr firstRow="1" firstCol="1" bandRow="1">
                <a:noFill/>
                <a:tableStyleId>{1FECB4D8-DB02-4DC6-A0A2-4F2EBAE1DC90}</a:tableStyleId>
              </a:tblPr>
              <a:tblGrid>
                <a:gridCol w="2311590">
                  <a:extLst>
                    <a:ext uri="{9D8B030D-6E8A-4147-A177-3AD203B41FA5}">
                      <a16:colId xmlns:a16="http://schemas.microsoft.com/office/drawing/2014/main" xmlns="" val="1782374633"/>
                    </a:ext>
                  </a:extLst>
                </a:gridCol>
                <a:gridCol w="1609193">
                  <a:extLst>
                    <a:ext uri="{9D8B030D-6E8A-4147-A177-3AD203B41FA5}">
                      <a16:colId xmlns:a16="http://schemas.microsoft.com/office/drawing/2014/main" xmlns="" val="836716602"/>
                    </a:ext>
                  </a:extLst>
                </a:gridCol>
                <a:gridCol w="1240164">
                  <a:extLst>
                    <a:ext uri="{9D8B030D-6E8A-4147-A177-3AD203B41FA5}">
                      <a16:colId xmlns:a16="http://schemas.microsoft.com/office/drawing/2014/main" xmlns="" val="2442291691"/>
                    </a:ext>
                  </a:extLst>
                </a:gridCol>
                <a:gridCol w="1206475">
                  <a:extLst>
                    <a:ext uri="{9D8B030D-6E8A-4147-A177-3AD203B41FA5}">
                      <a16:colId xmlns:a16="http://schemas.microsoft.com/office/drawing/2014/main" xmlns="" val="671051374"/>
                    </a:ext>
                  </a:extLst>
                </a:gridCol>
                <a:gridCol w="1471962">
                  <a:extLst>
                    <a:ext uri="{9D8B030D-6E8A-4147-A177-3AD203B41FA5}">
                      <a16:colId xmlns:a16="http://schemas.microsoft.com/office/drawing/2014/main" xmlns="" val="986502487"/>
                    </a:ext>
                  </a:extLst>
                </a:gridCol>
                <a:gridCol w="1282134">
                  <a:extLst>
                    <a:ext uri="{9D8B030D-6E8A-4147-A177-3AD203B41FA5}">
                      <a16:colId xmlns:a16="http://schemas.microsoft.com/office/drawing/2014/main" xmlns="" val="3868369761"/>
                    </a:ext>
                  </a:extLst>
                </a:gridCol>
                <a:gridCol w="1247126">
                  <a:extLst>
                    <a:ext uri="{9D8B030D-6E8A-4147-A177-3AD203B41FA5}">
                      <a16:colId xmlns:a16="http://schemas.microsoft.com/office/drawing/2014/main" xmlns="" val="1346800739"/>
                    </a:ext>
                  </a:extLst>
                </a:gridCol>
              </a:tblGrid>
              <a:tr h="1068741">
                <a:tc>
                  <a:txBody>
                    <a:bodyPr/>
                    <a:lstStyle/>
                    <a:p>
                      <a:pPr marL="0" marR="0">
                        <a:lnSpc>
                          <a:spcPct val="107000"/>
                        </a:lnSpc>
                        <a:spcBef>
                          <a:spcPts val="0"/>
                        </a:spcBef>
                        <a:spcAft>
                          <a:spcPts val="0"/>
                        </a:spcAft>
                      </a:pPr>
                      <a:r>
                        <a:rPr lang="en-US" sz="1100" b="0" cap="all" spc="150" dirty="0">
                          <a:solidFill>
                            <a:schemeClr val="lt1"/>
                          </a:solidFill>
                          <a:effectLst/>
                        </a:rPr>
                        <a:t>Notes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dirty="0">
                          <a:solidFill>
                            <a:schemeClr val="lt1"/>
                          </a:solidFill>
                          <a:effectLst/>
                        </a:rPr>
                        <a:t>Details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a:solidFill>
                            <a:schemeClr val="lt1"/>
                          </a:solidFill>
                          <a:effectLst/>
                        </a:rPr>
                        <a:t>Average Unit cost (MUR)</a:t>
                      </a:r>
                      <a:endParaRPr lang="en-US" sz="1100" b="0" cap="all" spc="15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dirty="0">
                          <a:solidFill>
                            <a:schemeClr val="lt1"/>
                          </a:solidFill>
                          <a:effectLst/>
                        </a:rPr>
                        <a:t>Daily number of sales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dirty="0">
                          <a:solidFill>
                            <a:schemeClr val="lt1"/>
                          </a:solidFill>
                          <a:effectLst/>
                        </a:rPr>
                        <a:t>Monthly Total expected number of sales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a:solidFill>
                            <a:schemeClr val="lt1"/>
                          </a:solidFill>
                          <a:effectLst/>
                        </a:rPr>
                        <a:t>Monthly Total Revenue</a:t>
                      </a:r>
                    </a:p>
                    <a:p>
                      <a:pPr marL="0" marR="0">
                        <a:lnSpc>
                          <a:spcPct val="107000"/>
                        </a:lnSpc>
                        <a:spcBef>
                          <a:spcPts val="0"/>
                        </a:spcBef>
                        <a:spcAft>
                          <a:spcPts val="0"/>
                        </a:spcAft>
                      </a:pPr>
                      <a:r>
                        <a:rPr lang="en-US" sz="1100" b="0" cap="all" spc="150">
                          <a:solidFill>
                            <a:schemeClr val="lt1"/>
                          </a:solidFill>
                          <a:effectLst/>
                        </a:rPr>
                        <a:t>(MUR)</a:t>
                      </a:r>
                      <a:endParaRPr lang="en-US" sz="1100" b="0" cap="all" spc="15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a:solidFill>
                            <a:schemeClr val="lt1"/>
                          </a:solidFill>
                          <a:effectLst/>
                        </a:rPr>
                        <a:t>Yearly revenue</a:t>
                      </a:r>
                      <a:endParaRPr lang="en-US" sz="1100" b="0" cap="all" spc="15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xmlns="" val="2488905794"/>
                  </a:ext>
                </a:extLst>
              </a:tr>
              <a:tr h="397923">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 (5 per day*30 days)</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Tea pack </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180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5</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150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27,000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324,000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xmlns="" val="2202439370"/>
                  </a:ext>
                </a:extLst>
              </a:tr>
              <a:tr h="626768">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100 MUR additional on each spa treatments</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Spa treatments</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100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21</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630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63,000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756,000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3937892129"/>
                  </a:ext>
                </a:extLst>
              </a:tr>
              <a:tr h="626768">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Sales of Tea, tisane, infusions </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Healthy beverages</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30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30,000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90,000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197603610"/>
                  </a:ext>
                </a:extLst>
              </a:tr>
              <a:tr h="855612">
                <a:tc>
                  <a:txBody>
                    <a:bodyPr/>
                    <a:lstStyle/>
                    <a:p>
                      <a:pPr marL="0" marR="0">
                        <a:lnSpc>
                          <a:spcPct val="107000"/>
                        </a:lnSpc>
                        <a:spcBef>
                          <a:spcPts val="0"/>
                        </a:spcBef>
                        <a:spcAft>
                          <a:spcPts val="0"/>
                        </a:spcAft>
                      </a:pPr>
                      <a:r>
                        <a:rPr lang="en-US" sz="1100" b="1" cap="none" spc="0">
                          <a:solidFill>
                            <a:schemeClr val="tx1"/>
                          </a:solidFill>
                          <a:effectLst/>
                          <a:latin typeface="Arial" panose="020B0604020202020204" pitchFamily="34" charset="0"/>
                          <a:cs typeface="Arial" panose="020B0604020202020204" pitchFamily="34" charset="0"/>
                        </a:rPr>
                        <a:t>Allocation will be charged for events/ average for a year</a:t>
                      </a:r>
                      <a:endParaRPr lang="en-US" sz="1100" b="1"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Events</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 </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24,000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1114518257"/>
                  </a:ext>
                </a:extLst>
              </a:tr>
              <a:tr h="1084458">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(average total amount from Tamassa shop, café lux merchandise sales figures)</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Merchandise</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2600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60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156,000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1,872,000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xmlns="" val="505538951"/>
                  </a:ext>
                </a:extLst>
              </a:tr>
              <a:tr h="397923">
                <a:tc>
                  <a:txBody>
                    <a:bodyPr/>
                    <a:lstStyle/>
                    <a:p>
                      <a:pPr marL="0" marR="0">
                        <a:lnSpc>
                          <a:spcPct val="107000"/>
                        </a:lnSpc>
                        <a:spcBef>
                          <a:spcPts val="0"/>
                        </a:spcBef>
                        <a:spcAft>
                          <a:spcPts val="0"/>
                        </a:spcAft>
                      </a:pPr>
                      <a:r>
                        <a:rPr lang="en-US" sz="1100" b="1" cap="none" spc="0">
                          <a:solidFill>
                            <a:schemeClr val="tx1"/>
                          </a:solidFill>
                          <a:effectLst/>
                          <a:latin typeface="Arial" panose="020B0604020202020204" pitchFamily="34" charset="0"/>
                          <a:cs typeface="Arial" panose="020B0604020202020204" pitchFamily="34" charset="0"/>
                        </a:rPr>
                        <a:t> </a:t>
                      </a:r>
                      <a:endParaRPr lang="en-US" sz="1100" b="1"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 </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 </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 </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total</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278,000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3,066,000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xmlns="" val="2281031137"/>
                  </a:ext>
                </a:extLst>
              </a:tr>
            </a:tbl>
          </a:graphicData>
        </a:graphic>
      </p:graphicFrame>
    </p:spTree>
    <p:extLst>
      <p:ext uri="{BB962C8B-B14F-4D97-AF65-F5344CB8AC3E}">
        <p14:creationId xmlns:p14="http://schemas.microsoft.com/office/powerpoint/2010/main" val="3997644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xmlns="" id="{4C608BEB-860E-4094-8511-78603564A75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8996E91A-5C3F-41CD-961A-6F03FB402D66}"/>
              </a:ext>
            </a:extLst>
          </p:cNvPr>
          <p:cNvSpPr>
            <a:spLocks noGrp="1"/>
          </p:cNvSpPr>
          <p:nvPr>
            <p:ph type="title"/>
          </p:nvPr>
        </p:nvSpPr>
        <p:spPr>
          <a:xfrm>
            <a:off x="729915" y="2122792"/>
            <a:ext cx="2899189" cy="4363844"/>
          </a:xfrm>
        </p:spPr>
        <p:txBody>
          <a:bodyPr vert="horz" lIns="91440" tIns="45720" rIns="91440" bIns="45720" rtlCol="0" anchor="t">
            <a:normAutofit/>
          </a:bodyPr>
          <a:lstStyle/>
          <a:p>
            <a:r>
              <a:rPr lang="en-US" sz="4000" kern="1200" dirty="0">
                <a:solidFill>
                  <a:srgbClr val="FFFFFF"/>
                </a:solidFill>
                <a:latin typeface="+mj-lt"/>
                <a:ea typeface="+mj-ea"/>
                <a:cs typeface="+mj-cs"/>
              </a:rPr>
              <a:t>Financial implications</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For year 1 </a:t>
            </a:r>
          </a:p>
        </p:txBody>
      </p:sp>
      <p:sp>
        <p:nvSpPr>
          <p:cNvPr id="3" name="Content Placeholder 2">
            <a:extLst>
              <a:ext uri="{FF2B5EF4-FFF2-40B4-BE49-F238E27FC236}">
                <a16:creationId xmlns:a16="http://schemas.microsoft.com/office/drawing/2014/main" xmlns="" id="{17A11740-ED73-4777-942F-1C5D8F3E19F9}"/>
              </a:ext>
            </a:extLst>
          </p:cNvPr>
          <p:cNvSpPr>
            <a:spLocks noGrp="1"/>
          </p:cNvSpPr>
          <p:nvPr>
            <p:ph idx="1"/>
          </p:nvPr>
        </p:nvSpPr>
        <p:spPr>
          <a:xfrm>
            <a:off x="4259557" y="2122792"/>
            <a:ext cx="3870313" cy="2947296"/>
          </a:xfrm>
        </p:spPr>
        <p:txBody>
          <a:bodyPr vert="horz" lIns="91440" tIns="45720" rIns="91440" bIns="45720" rtlCol="0">
            <a:normAutofit/>
          </a:bodyPr>
          <a:lstStyle/>
          <a:p>
            <a:r>
              <a:rPr lang="en-US" sz="2000" dirty="0">
                <a:latin typeface="Arial" panose="020B0604020202020204" pitchFamily="34" charset="0"/>
                <a:cs typeface="Arial" panose="020B0604020202020204" pitchFamily="34" charset="0"/>
              </a:rPr>
              <a:t>Capital:  MUR 314,500</a:t>
            </a:r>
          </a:p>
          <a:p>
            <a:r>
              <a:rPr lang="en-US" sz="2000" dirty="0">
                <a:latin typeface="Arial" panose="020B0604020202020204" pitchFamily="34" charset="0"/>
                <a:cs typeface="Arial" panose="020B0604020202020204" pitchFamily="34" charset="0"/>
              </a:rPr>
              <a:t>Revenue: MUR 3 M</a:t>
            </a:r>
          </a:p>
          <a:p>
            <a:r>
              <a:rPr lang="en-US" sz="2000" dirty="0">
                <a:latin typeface="Arial" panose="020B0604020202020204" pitchFamily="34" charset="0"/>
                <a:cs typeface="Arial" panose="020B0604020202020204" pitchFamily="34" charset="0"/>
              </a:rPr>
              <a:t>Gross profit: MUR 2614 M</a:t>
            </a:r>
          </a:p>
          <a:p>
            <a:r>
              <a:rPr lang="en-US" sz="2000" dirty="0">
                <a:latin typeface="Arial" panose="020B0604020202020204" pitchFamily="34" charset="0"/>
                <a:cs typeface="Arial" panose="020B0604020202020204" pitchFamily="34" charset="0"/>
              </a:rPr>
              <a:t>Net Profit: MUR137,464</a:t>
            </a:r>
          </a:p>
        </p:txBody>
      </p:sp>
      <p:cxnSp>
        <p:nvCxnSpPr>
          <p:cNvPr id="25" name="Straight Connector 24">
            <a:extLst>
              <a:ext uri="{FF2B5EF4-FFF2-40B4-BE49-F238E27FC236}">
                <a16:creationId xmlns:a16="http://schemas.microsoft.com/office/drawing/2014/main" xmlns="" id="{1F16A8D4-FE87-4604-88B2-394B5D1EB43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xmlns="" id="{54E845EE-63F1-40A3-A08B-8C55D8F154C2}"/>
              </a:ext>
            </a:extLst>
          </p:cNvPr>
          <p:cNvSpPr txBox="1"/>
          <p:nvPr/>
        </p:nvSpPr>
        <p:spPr>
          <a:xfrm>
            <a:off x="8451605" y="2313407"/>
            <a:ext cx="3197701" cy="1077493"/>
          </a:xfrm>
          <a:prstGeom prst="rect">
            <a:avLst/>
          </a:prstGeom>
        </p:spPr>
        <p:txBody>
          <a:bodyPr vert="horz" lIns="91440" tIns="45720" rIns="91440" bIns="45720" rtlCol="0">
            <a:normAutofit/>
          </a:bodyPr>
          <a:lstStyle/>
          <a:p>
            <a:pPr>
              <a:lnSpc>
                <a:spcPct val="90000"/>
              </a:lnSpc>
              <a:spcAft>
                <a:spcPts val="600"/>
              </a:spcAft>
            </a:pPr>
            <a:r>
              <a:rPr lang="en-US" sz="2000" dirty="0">
                <a:latin typeface="Arial" panose="020B0604020202020204" pitchFamily="34" charset="0"/>
                <a:cs typeface="Arial" panose="020B0604020202020204" pitchFamily="34" charset="0"/>
              </a:rPr>
              <a:t>Forecasted cash outflows and inflows</a:t>
            </a:r>
          </a:p>
        </p:txBody>
      </p:sp>
      <p:sp>
        <p:nvSpPr>
          <p:cNvPr id="5" name="TextBox 4">
            <a:extLst>
              <a:ext uri="{FF2B5EF4-FFF2-40B4-BE49-F238E27FC236}">
                <a16:creationId xmlns:a16="http://schemas.microsoft.com/office/drawing/2014/main" xmlns="" id="{CC95FD17-D703-4F56-9543-347EDDAFFCCC}"/>
              </a:ext>
            </a:extLst>
          </p:cNvPr>
          <p:cNvSpPr txBox="1"/>
          <p:nvPr/>
        </p:nvSpPr>
        <p:spPr>
          <a:xfrm>
            <a:off x="8451603" y="3282435"/>
            <a:ext cx="222584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Cash flow  </a:t>
            </a:r>
          </a:p>
        </p:txBody>
      </p:sp>
    </p:spTree>
    <p:extLst>
      <p:ext uri="{BB962C8B-B14F-4D97-AF65-F5344CB8AC3E}">
        <p14:creationId xmlns:p14="http://schemas.microsoft.com/office/powerpoint/2010/main" val="2503865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circle(in)">
                                      <p:cBhvr>
                                        <p:cTn id="3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1">
            <a:extLst>
              <a:ext uri="{FF2B5EF4-FFF2-40B4-BE49-F238E27FC236}">
                <a16:creationId xmlns:a16="http://schemas.microsoft.com/office/drawing/2014/main" xmlns="" id="{257363FD-7E77-4145-9483-331A807ADF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8996E91A-5C3F-41CD-961A-6F03FB402D66}"/>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Conclusion</a:t>
            </a:r>
          </a:p>
        </p:txBody>
      </p:sp>
      <p:graphicFrame>
        <p:nvGraphicFramePr>
          <p:cNvPr id="7" name="Content Placeholder 2">
            <a:extLst>
              <a:ext uri="{FF2B5EF4-FFF2-40B4-BE49-F238E27FC236}">
                <a16:creationId xmlns:a16="http://schemas.microsoft.com/office/drawing/2014/main" xmlns="" id="{BF12C3F4-F11B-4A11-9A5B-AB852A682CE3}"/>
              </a:ext>
            </a:extLst>
          </p:cNvPr>
          <p:cNvGraphicFramePr>
            <a:graphicFrameLocks noGrp="1"/>
          </p:cNvGraphicFramePr>
          <p:nvPr>
            <p:ph idx="1"/>
            <p:extLst>
              <p:ext uri="{D42A27DB-BD31-4B8C-83A1-F6EECF244321}">
                <p14:modId xmlns:p14="http://schemas.microsoft.com/office/powerpoint/2010/main" val="4069880040"/>
              </p:ext>
            </p:extLst>
          </p:nvPr>
        </p:nvGraphicFramePr>
        <p:xfrm>
          <a:off x="838200" y="1460501"/>
          <a:ext cx="11212286" cy="3552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xmlns="" id="{771DE81F-4503-47BB-9B07-E1E389904C66}"/>
              </a:ext>
            </a:extLst>
          </p:cNvPr>
          <p:cNvSpPr/>
          <p:nvPr/>
        </p:nvSpPr>
        <p:spPr>
          <a:xfrm>
            <a:off x="4523014" y="5133863"/>
            <a:ext cx="3684814" cy="1325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The project is feasible </a:t>
            </a:r>
          </a:p>
        </p:txBody>
      </p:sp>
    </p:spTree>
    <p:extLst>
      <p:ext uri="{BB962C8B-B14F-4D97-AF65-F5344CB8AC3E}">
        <p14:creationId xmlns:p14="http://schemas.microsoft.com/office/powerpoint/2010/main" val="323316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xmlns="" id="{E4505C23-674B-4195-81D6-0C127FEAE3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B18BA7C-A58D-4630-B4EE-57E83FE4CF8D}"/>
              </a:ext>
            </a:extLst>
          </p:cNvPr>
          <p:cNvSpPr>
            <a:spLocks noGrp="1"/>
          </p:cNvSpPr>
          <p:nvPr>
            <p:ph type="title"/>
          </p:nvPr>
        </p:nvSpPr>
        <p:spPr>
          <a:xfrm>
            <a:off x="838200" y="5529884"/>
            <a:ext cx="7719381" cy="1096331"/>
          </a:xfrm>
        </p:spPr>
        <p:txBody>
          <a:bodyPr>
            <a:normAutofit/>
          </a:bodyPr>
          <a:lstStyle/>
          <a:p>
            <a:r>
              <a:rPr lang="en-US"/>
              <a:t>Recommendations</a:t>
            </a:r>
            <a:endParaRPr lang="en-US" dirty="0"/>
          </a:p>
        </p:txBody>
      </p:sp>
      <p:sp>
        <p:nvSpPr>
          <p:cNvPr id="24" name="Freeform: Shape 23">
            <a:extLst>
              <a:ext uri="{FF2B5EF4-FFF2-40B4-BE49-F238E27FC236}">
                <a16:creationId xmlns:a16="http://schemas.microsoft.com/office/drawing/2014/main" xmlns="" id="{65C9B8F0-FF66-4C15-BD05-E86B873318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xmlns="" id="{9A3D9C82-167B-46AA-A443-AD6F7CF35594}"/>
              </a:ext>
            </a:extLst>
          </p:cNvPr>
          <p:cNvGraphicFramePr>
            <a:graphicFrameLocks noGrp="1"/>
          </p:cNvGraphicFramePr>
          <p:nvPr>
            <p:ph idx="1"/>
            <p:extLst>
              <p:ext uri="{D42A27DB-BD31-4B8C-83A1-F6EECF244321}">
                <p14:modId xmlns:p14="http://schemas.microsoft.com/office/powerpoint/2010/main" val="1905161185"/>
              </p:ext>
            </p:extLst>
          </p:nvPr>
        </p:nvGraphicFramePr>
        <p:xfrm>
          <a:off x="0" y="185984"/>
          <a:ext cx="12192000" cy="5136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9024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55BE781-FE85-4813-8CDC-3C99593A07DE}"/>
              </a:ext>
            </a:extLst>
          </p:cNvPr>
          <p:cNvSpPr>
            <a:spLocks noGrp="1"/>
          </p:cNvSpPr>
          <p:nvPr>
            <p:ph type="title"/>
          </p:nvPr>
        </p:nvSpPr>
        <p:spPr>
          <a:xfrm>
            <a:off x="1540155" y="4270591"/>
            <a:ext cx="2454330" cy="1348317"/>
          </a:xfrm>
        </p:spPr>
        <p:txBody>
          <a:bodyPr vert="horz" lIns="91440" tIns="45720" rIns="91440" bIns="45720" rtlCol="0">
            <a:normAutofit fontScale="90000"/>
          </a:bodyPr>
          <a:lstStyle/>
          <a:p>
            <a:r>
              <a:rPr lang="en-US" sz="2800" dirty="0"/>
              <a:t/>
            </a:r>
            <a:br>
              <a:rPr lang="en-US" sz="2800" dirty="0"/>
            </a:br>
            <a:r>
              <a:rPr lang="en-US" sz="2800" dirty="0"/>
              <a:t> </a:t>
            </a:r>
            <a:r>
              <a:rPr lang="en-US" sz="3100" b="1" dirty="0"/>
              <a:t>Thank you</a:t>
            </a:r>
            <a:r>
              <a:rPr lang="en-US" sz="2800" dirty="0"/>
              <a:t/>
            </a:r>
            <a:br>
              <a:rPr lang="en-US" sz="2800" dirty="0"/>
            </a:br>
            <a:r>
              <a:rPr lang="en-US" sz="2800" dirty="0"/>
              <a:t/>
            </a:r>
            <a:br>
              <a:rPr lang="en-US" sz="2800" dirty="0"/>
            </a:br>
            <a:endParaRPr lang="en-US" sz="2800" dirty="0"/>
          </a:p>
        </p:txBody>
      </p:sp>
      <p:sp>
        <p:nvSpPr>
          <p:cNvPr id="9" name="Content Placeholder 8">
            <a:extLst>
              <a:ext uri="{FF2B5EF4-FFF2-40B4-BE49-F238E27FC236}">
                <a16:creationId xmlns:a16="http://schemas.microsoft.com/office/drawing/2014/main" xmlns="" id="{0B8FC445-8131-4F67-8203-F3C4DFD8649A}"/>
              </a:ext>
            </a:extLst>
          </p:cNvPr>
          <p:cNvSpPr>
            <a:spLocks noGrp="1"/>
          </p:cNvSpPr>
          <p:nvPr>
            <p:ph idx="1"/>
          </p:nvPr>
        </p:nvSpPr>
        <p:spPr>
          <a:xfrm>
            <a:off x="648930" y="1323474"/>
            <a:ext cx="3651466" cy="3287644"/>
          </a:xfrm>
        </p:spPr>
        <p:txBody>
          <a:bodyPr>
            <a:normAutofit/>
          </a:bodyPr>
          <a:lstStyle/>
          <a:p>
            <a:pPr marL="0" indent="0" algn="ctr">
              <a:buNone/>
            </a:pPr>
            <a:r>
              <a:rPr lang="en-US" sz="4800" dirty="0"/>
              <a:t>TWWIST </a:t>
            </a:r>
          </a:p>
          <a:p>
            <a:pPr marL="0" indent="0" algn="ctr">
              <a:buNone/>
            </a:pPr>
            <a:r>
              <a:rPr lang="en-US" sz="4800" dirty="0"/>
              <a:t>TWIST</a:t>
            </a:r>
          </a:p>
        </p:txBody>
      </p:sp>
      <p:pic>
        <p:nvPicPr>
          <p:cNvPr id="4" name="Content Placeholder 3" descr="A picture containing grass, outdoor, night, light&#10;&#10;Description automatically generated">
            <a:extLst>
              <a:ext uri="{FF2B5EF4-FFF2-40B4-BE49-F238E27FC236}">
                <a16:creationId xmlns:a16="http://schemas.microsoft.com/office/drawing/2014/main" xmlns="" id="{1D4D95AE-A0ED-46C7-AAA6-D3FEF64B9E9B}"/>
              </a:ext>
            </a:extLst>
          </p:cNvPr>
          <p:cNvPicPr>
            <a:picLocks noChangeAspect="1"/>
          </p:cNvPicPr>
          <p:nvPr/>
        </p:nvPicPr>
        <p:blipFill rotWithShape="1">
          <a:blip r:embed="rId3"/>
          <a:srcRect r="56" b="2"/>
          <a:stretch/>
        </p:blipFill>
        <p:spPr>
          <a:xfrm>
            <a:off x="4639056" y="10"/>
            <a:ext cx="7552944" cy="6857990"/>
          </a:xfrm>
          <a:prstGeom prst="rect">
            <a:avLst/>
          </a:prstGeom>
          <a:effectLst/>
        </p:spPr>
      </p:pic>
      <p:sp>
        <p:nvSpPr>
          <p:cNvPr id="5" name="TextBox 4">
            <a:extLst>
              <a:ext uri="{FF2B5EF4-FFF2-40B4-BE49-F238E27FC236}">
                <a16:creationId xmlns:a16="http://schemas.microsoft.com/office/drawing/2014/main" xmlns="" id="{BC786D8C-BB28-42CC-B336-111AFCDBCD6E}"/>
              </a:ext>
            </a:extLst>
          </p:cNvPr>
          <p:cNvSpPr txBox="1"/>
          <p:nvPr/>
        </p:nvSpPr>
        <p:spPr>
          <a:xfrm>
            <a:off x="818260" y="1833489"/>
            <a:ext cx="3651466" cy="3785419"/>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endParaRPr lang="en-US" dirty="0"/>
          </a:p>
        </p:txBody>
      </p:sp>
      <p:pic>
        <p:nvPicPr>
          <p:cNvPr id="6" name="Graphic 5" descr="Close">
            <a:extLst>
              <a:ext uri="{FF2B5EF4-FFF2-40B4-BE49-F238E27FC236}">
                <a16:creationId xmlns:a16="http://schemas.microsoft.com/office/drawing/2014/main" xmlns="" id="{07EA3BE8-D68B-4833-A0C3-1E88655892CC}"/>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xmlns="" r:embed="rId5"/>
              </a:ext>
            </a:extLst>
          </a:blip>
          <a:stretch>
            <a:fillRect/>
          </a:stretch>
        </p:blipFill>
        <p:spPr>
          <a:xfrm>
            <a:off x="1947535" y="1057690"/>
            <a:ext cx="1158305" cy="1158305"/>
          </a:xfrm>
          <a:prstGeom prst="rect">
            <a:avLst/>
          </a:prstGeom>
        </p:spPr>
      </p:pic>
    </p:spTree>
    <p:extLst>
      <p:ext uri="{BB962C8B-B14F-4D97-AF65-F5344CB8AC3E}">
        <p14:creationId xmlns:p14="http://schemas.microsoft.com/office/powerpoint/2010/main" val="10229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barn(inVertical)">
                                      <p:cBhvr>
                                        <p:cTn id="2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6235DB-A14A-4294-8CE7-40AFEB17C1D7}"/>
              </a:ext>
            </a:extLst>
          </p:cNvPr>
          <p:cNvSpPr>
            <a:spLocks noGrp="1"/>
          </p:cNvSpPr>
          <p:nvPr>
            <p:ph type="title"/>
          </p:nvPr>
        </p:nvSpPr>
        <p:spPr>
          <a:xfrm>
            <a:off x="870204" y="606564"/>
            <a:ext cx="10451592" cy="1325563"/>
          </a:xfrm>
        </p:spPr>
        <p:txBody>
          <a:bodyPr anchor="ctr">
            <a:normAutofit/>
          </a:bodyPr>
          <a:lstStyle/>
          <a:p>
            <a:r>
              <a:rPr lang="en-US" dirty="0"/>
              <a:t>Individual Presentation</a:t>
            </a:r>
          </a:p>
        </p:txBody>
      </p:sp>
      <p:sp>
        <p:nvSpPr>
          <p:cNvPr id="14" name="Rectangle 9">
            <a:extLst>
              <a:ext uri="{FF2B5EF4-FFF2-40B4-BE49-F238E27FC236}">
                <a16:creationId xmlns:a16="http://schemas.microsoft.com/office/drawing/2014/main" xmlns="" id="{A5711A0E-A428-4ED1-96CB-33D69FD842E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17436D36-30DB-4017-8054-862DCC851210}"/>
              </a:ext>
            </a:extLst>
          </p:cNvPr>
          <p:cNvGraphicFramePr>
            <a:graphicFrameLocks noGrp="1"/>
          </p:cNvGraphicFramePr>
          <p:nvPr>
            <p:ph idx="1"/>
            <p:extLst>
              <p:ext uri="{D42A27DB-BD31-4B8C-83A1-F6EECF244321}">
                <p14:modId xmlns:p14="http://schemas.microsoft.com/office/powerpoint/2010/main" val="371567116"/>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7337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xmlns="" id="{BE95D989-81FA-4BAD-9AD5-E46CEDA91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3"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E3B4AB33-98E3-4F51-B701-B3FCA7AA5F8C}"/>
              </a:ext>
            </a:extLst>
          </p:cNvPr>
          <p:cNvSpPr>
            <a:spLocks noGrp="1"/>
          </p:cNvSpPr>
          <p:nvPr>
            <p:ph type="title"/>
          </p:nvPr>
        </p:nvSpPr>
        <p:spPr>
          <a:xfrm>
            <a:off x="272715" y="462245"/>
            <a:ext cx="4263190" cy="5403370"/>
          </a:xfrm>
        </p:spPr>
        <p:txBody>
          <a:bodyPr>
            <a:normAutofit/>
          </a:bodyPr>
          <a:lstStyle/>
          <a:p>
            <a:r>
              <a:rPr lang="en-US" dirty="0">
                <a:solidFill>
                  <a:srgbClr val="FFFFFF"/>
                </a:solidFill>
              </a:rPr>
              <a:t>Nishad Potyram:</a:t>
            </a:r>
            <a:br>
              <a:rPr lang="en-US" dirty="0">
                <a:solidFill>
                  <a:srgbClr val="FFFFFF"/>
                </a:solidFill>
              </a:rPr>
            </a:br>
            <a:r>
              <a:rPr lang="en-US" dirty="0">
                <a:solidFill>
                  <a:srgbClr val="FFFFFF"/>
                </a:solidFill>
              </a:rPr>
              <a:t>Rooms Division Manager</a:t>
            </a:r>
          </a:p>
        </p:txBody>
      </p:sp>
      <p:sp>
        <p:nvSpPr>
          <p:cNvPr id="37" name="Rectangle 36">
            <a:extLst>
              <a:ext uri="{FF2B5EF4-FFF2-40B4-BE49-F238E27FC236}">
                <a16:creationId xmlns:a16="http://schemas.microsoft.com/office/drawing/2014/main" xmlns="" id="{156189E5-8A3E-4CFD-B71B-CCD0F8495E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1E3BE28A-7A24-41AC-9E42-CEA24868556C}"/>
              </a:ext>
            </a:extLst>
          </p:cNvPr>
          <p:cNvGraphicFramePr>
            <a:graphicFrameLocks noGrp="1"/>
          </p:cNvGraphicFramePr>
          <p:nvPr>
            <p:ph idx="1"/>
            <p:extLst>
              <p:ext uri="{D42A27DB-BD31-4B8C-83A1-F6EECF244321}">
                <p14:modId xmlns:p14="http://schemas.microsoft.com/office/powerpoint/2010/main" val="350114384"/>
              </p:ext>
            </p:extLst>
          </p:nvPr>
        </p:nvGraphicFramePr>
        <p:xfrm>
          <a:off x="4888387" y="296779"/>
          <a:ext cx="7175276" cy="6188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00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xmlns="" id="{BE95D989-81FA-4BAD-9AD5-E46CEDA91B3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54293"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xmlns="" id="{E3B4AB33-98E3-4F51-B701-B3FCA7AA5F8C}"/>
              </a:ext>
            </a:extLst>
          </p:cNvPr>
          <p:cNvSpPr>
            <a:spLocks noGrp="1"/>
          </p:cNvSpPr>
          <p:nvPr>
            <p:ph type="title"/>
          </p:nvPr>
        </p:nvSpPr>
        <p:spPr>
          <a:xfrm>
            <a:off x="838200" y="811161"/>
            <a:ext cx="3335594" cy="5403370"/>
          </a:xfrm>
        </p:spPr>
        <p:txBody>
          <a:bodyPr>
            <a:normAutofit/>
          </a:bodyPr>
          <a:lstStyle/>
          <a:p>
            <a:r>
              <a:rPr lang="en-US">
                <a:solidFill>
                  <a:srgbClr val="FFFFFF"/>
                </a:solidFill>
              </a:rPr>
              <a:t>Francisco Pirogue:</a:t>
            </a:r>
          </a:p>
        </p:txBody>
      </p:sp>
      <p:sp>
        <p:nvSpPr>
          <p:cNvPr id="30" name="Rectangle 29">
            <a:extLst>
              <a:ext uri="{FF2B5EF4-FFF2-40B4-BE49-F238E27FC236}">
                <a16:creationId xmlns:a16="http://schemas.microsoft.com/office/drawing/2014/main" xmlns="" id="{156189E5-8A3E-4CFD-B71B-CCD0F8495E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xmlns="" id="{1E3BE28A-7A24-41AC-9E42-CEA24868556C}"/>
              </a:ext>
            </a:extLst>
          </p:cNvPr>
          <p:cNvGraphicFramePr>
            <a:graphicFrameLocks noGrp="1"/>
          </p:cNvGraphicFramePr>
          <p:nvPr>
            <p:ph idx="1"/>
            <p:extLst>
              <p:ext uri="{D42A27DB-BD31-4B8C-83A1-F6EECF244321}">
                <p14:modId xmlns:p14="http://schemas.microsoft.com/office/powerpoint/2010/main" val="1161741900"/>
              </p:ext>
            </p:extLst>
          </p:nvPr>
        </p:nvGraphicFramePr>
        <p:xfrm>
          <a:off x="5011994" y="276726"/>
          <a:ext cx="6983490" cy="5938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5881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1">
            <a:extLst>
              <a:ext uri="{FF2B5EF4-FFF2-40B4-BE49-F238E27FC236}">
                <a16:creationId xmlns:a16="http://schemas.microsoft.com/office/drawing/2014/main" xmlns="" id="{08E89D5E-1885-4160-AC77-CC471DD1D0D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3B4AB33-98E3-4F51-B701-B3FCA7AA5F8C}"/>
              </a:ext>
            </a:extLst>
          </p:cNvPr>
          <p:cNvSpPr>
            <a:spLocks noGrp="1"/>
          </p:cNvSpPr>
          <p:nvPr>
            <p:ph type="title"/>
          </p:nvPr>
        </p:nvSpPr>
        <p:spPr>
          <a:xfrm>
            <a:off x="943276" y="712269"/>
            <a:ext cx="3692729" cy="5502264"/>
          </a:xfrm>
        </p:spPr>
        <p:txBody>
          <a:bodyPr>
            <a:normAutofit/>
          </a:bodyPr>
          <a:lstStyle/>
          <a:p>
            <a:r>
              <a:rPr lang="en-US" dirty="0">
                <a:solidFill>
                  <a:srgbClr val="FFFFFF"/>
                </a:solidFill>
              </a:rPr>
              <a:t>Ravisen Ramma:</a:t>
            </a:r>
            <a:br>
              <a:rPr lang="en-US" dirty="0">
                <a:solidFill>
                  <a:srgbClr val="FFFFFF"/>
                </a:solidFill>
              </a:rPr>
            </a:br>
            <a:r>
              <a:rPr lang="en-US" dirty="0">
                <a:solidFill>
                  <a:srgbClr val="FFFFFF"/>
                </a:solidFill>
              </a:rPr>
              <a:t>Maintenance Manager</a:t>
            </a:r>
          </a:p>
        </p:txBody>
      </p:sp>
      <p:cxnSp>
        <p:nvCxnSpPr>
          <p:cNvPr id="47" name="Straight Connector 43">
            <a:extLst>
              <a:ext uri="{FF2B5EF4-FFF2-40B4-BE49-F238E27FC236}">
                <a16:creationId xmlns:a16="http://schemas.microsoft.com/office/drawing/2014/main" xmlns="" id="{550D2BD1-98F9-412D-905B-3A843EF4078B}"/>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xmlns="" id="{1E3BE28A-7A24-41AC-9E42-CEA24868556C}"/>
              </a:ext>
            </a:extLst>
          </p:cNvPr>
          <p:cNvGraphicFramePr>
            <a:graphicFrameLocks noGrp="1"/>
          </p:cNvGraphicFramePr>
          <p:nvPr>
            <p:ph idx="1"/>
            <p:extLst>
              <p:ext uri="{D42A27DB-BD31-4B8C-83A1-F6EECF244321}">
                <p14:modId xmlns:p14="http://schemas.microsoft.com/office/powerpoint/2010/main" val="4074267166"/>
              </p:ext>
            </p:extLst>
          </p:nvPr>
        </p:nvGraphicFramePr>
        <p:xfrm>
          <a:off x="4817280" y="712269"/>
          <a:ext cx="7200549" cy="5502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4412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0CC7F7-2C34-4750-9089-A6DF980C17B5}"/>
              </a:ext>
            </a:extLst>
          </p:cNvPr>
          <p:cNvSpPr>
            <a:spLocks noGrp="1"/>
          </p:cNvSpPr>
          <p:nvPr>
            <p:ph type="title"/>
          </p:nvPr>
        </p:nvSpPr>
        <p:spPr>
          <a:xfrm>
            <a:off x="537410" y="189149"/>
            <a:ext cx="11109157" cy="965883"/>
          </a:xfrm>
        </p:spPr>
        <p:txBody>
          <a:bodyPr>
            <a:normAutofit/>
          </a:bodyPr>
          <a:lstStyle/>
          <a:p>
            <a:r>
              <a:rPr lang="en-US" dirty="0"/>
              <a:t>Tina Seetaram</a:t>
            </a:r>
          </a:p>
        </p:txBody>
      </p:sp>
      <p:graphicFrame>
        <p:nvGraphicFramePr>
          <p:cNvPr id="5" name="Content Placeholder 2">
            <a:extLst>
              <a:ext uri="{FF2B5EF4-FFF2-40B4-BE49-F238E27FC236}">
                <a16:creationId xmlns:a16="http://schemas.microsoft.com/office/drawing/2014/main" xmlns="" id="{DF0E51BB-D00D-4E68-B78D-29606DDCD8F7}"/>
              </a:ext>
            </a:extLst>
          </p:cNvPr>
          <p:cNvGraphicFramePr>
            <a:graphicFrameLocks noGrp="1"/>
          </p:cNvGraphicFramePr>
          <p:nvPr>
            <p:ph idx="1"/>
            <p:extLst>
              <p:ext uri="{D42A27DB-BD31-4B8C-83A1-F6EECF244321}">
                <p14:modId xmlns:p14="http://schemas.microsoft.com/office/powerpoint/2010/main" val="47996128"/>
              </p:ext>
            </p:extLst>
          </p:nvPr>
        </p:nvGraphicFramePr>
        <p:xfrm>
          <a:off x="1676400" y="1248964"/>
          <a:ext cx="10515600" cy="5343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xmlns="" id="{7A0DFAFC-F5C7-42E3-BF91-76509E64358B}"/>
              </a:ext>
            </a:extLst>
          </p:cNvPr>
          <p:cNvSpPr txBox="1"/>
          <p:nvPr/>
        </p:nvSpPr>
        <p:spPr>
          <a:xfrm>
            <a:off x="525380" y="1722734"/>
            <a:ext cx="1648326" cy="923330"/>
          </a:xfrm>
          <a:prstGeom prst="rect">
            <a:avLst/>
          </a:prstGeom>
          <a:noFill/>
        </p:spPr>
        <p:txBody>
          <a:bodyPr wrap="square" rtlCol="0">
            <a:spAutoFit/>
          </a:bodyPr>
          <a:lstStyle/>
          <a:p>
            <a:r>
              <a:rPr lang="en-US" dirty="0"/>
              <a:t>Personal contribution to the teamwork:</a:t>
            </a:r>
          </a:p>
        </p:txBody>
      </p:sp>
      <p:sp>
        <p:nvSpPr>
          <p:cNvPr id="6" name="TextBox 5">
            <a:extLst>
              <a:ext uri="{FF2B5EF4-FFF2-40B4-BE49-F238E27FC236}">
                <a16:creationId xmlns:a16="http://schemas.microsoft.com/office/drawing/2014/main" xmlns="" id="{F57BC4CB-EB1D-4F44-AD30-6802D79EF66D}"/>
              </a:ext>
            </a:extLst>
          </p:cNvPr>
          <p:cNvSpPr txBox="1"/>
          <p:nvPr/>
        </p:nvSpPr>
        <p:spPr>
          <a:xfrm>
            <a:off x="411080" y="3597443"/>
            <a:ext cx="1876926" cy="646331"/>
          </a:xfrm>
          <a:prstGeom prst="rect">
            <a:avLst/>
          </a:prstGeom>
          <a:noFill/>
        </p:spPr>
        <p:txBody>
          <a:bodyPr wrap="square" rtlCol="0">
            <a:spAutoFit/>
          </a:bodyPr>
          <a:lstStyle/>
          <a:p>
            <a:r>
              <a:rPr lang="en-US" dirty="0"/>
              <a:t>Personal learning outcomes:</a:t>
            </a:r>
          </a:p>
        </p:txBody>
      </p:sp>
      <p:sp>
        <p:nvSpPr>
          <p:cNvPr id="39" name="TextBox 38">
            <a:extLst>
              <a:ext uri="{FF2B5EF4-FFF2-40B4-BE49-F238E27FC236}">
                <a16:creationId xmlns:a16="http://schemas.microsoft.com/office/drawing/2014/main" xmlns="" id="{907F2871-77D0-4ACB-8722-38D75B79CE1D}"/>
              </a:ext>
            </a:extLst>
          </p:cNvPr>
          <p:cNvSpPr txBox="1"/>
          <p:nvPr/>
        </p:nvSpPr>
        <p:spPr>
          <a:xfrm flipH="1">
            <a:off x="411080" y="5273141"/>
            <a:ext cx="2239878" cy="646331"/>
          </a:xfrm>
          <a:prstGeom prst="rect">
            <a:avLst/>
          </a:prstGeom>
          <a:noFill/>
        </p:spPr>
        <p:txBody>
          <a:bodyPr wrap="square" rtlCol="0">
            <a:spAutoFit/>
          </a:bodyPr>
          <a:lstStyle/>
          <a:p>
            <a:r>
              <a:rPr lang="en-US" dirty="0"/>
              <a:t>Professional learning experience:</a:t>
            </a:r>
          </a:p>
        </p:txBody>
      </p:sp>
    </p:spTree>
    <p:extLst>
      <p:ext uri="{BB962C8B-B14F-4D97-AF65-F5344CB8AC3E}">
        <p14:creationId xmlns:p14="http://schemas.microsoft.com/office/powerpoint/2010/main" val="828488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unset over a body of water&#10;&#10;Description automatically generated">
            <a:extLst>
              <a:ext uri="{FF2B5EF4-FFF2-40B4-BE49-F238E27FC236}">
                <a16:creationId xmlns:a16="http://schemas.microsoft.com/office/drawing/2014/main" xmlns="" id="{F82A7D37-53F5-4640-A59F-C9BEEC5C0971}"/>
              </a:ext>
            </a:extLst>
          </p:cNvPr>
          <p:cNvPicPr>
            <a:picLocks noChangeAspect="1"/>
          </p:cNvPicPr>
          <p:nvPr/>
        </p:nvPicPr>
        <p:blipFill rotWithShape="1">
          <a:blip r:embed="rId3">
            <a:extLst>
              <a:ext uri="{28A0092B-C50C-407E-A947-70E740481C1C}">
                <a14:useLocalDpi xmlns:a14="http://schemas.microsoft.com/office/drawing/2010/main" val="0"/>
              </a:ext>
            </a:extLst>
          </a:blip>
          <a:srcRect t="13879" b="9564"/>
          <a:stretch/>
        </p:blipFill>
        <p:spPr>
          <a:xfrm>
            <a:off x="-1" y="10"/>
            <a:ext cx="12192001" cy="4666928"/>
          </a:xfrm>
          <a:prstGeom prst="rect">
            <a:avLst/>
          </a:prstGeom>
        </p:spPr>
      </p:pic>
      <p:pic>
        <p:nvPicPr>
          <p:cNvPr id="18" name="Picture 17">
            <a:extLst>
              <a:ext uri="{FF2B5EF4-FFF2-40B4-BE49-F238E27FC236}">
                <a16:creationId xmlns:a16="http://schemas.microsoft.com/office/drawing/2014/main" xmlns="" id="{EE09A529-E47C-4634-BB98-0A9526C372B4}"/>
              </a:ext>
              <a:ext uri="{C183D7F6-B498-43B3-948B-1728B52AA6E4}">
                <adec:decorative xmlns:adec="http://schemas.microsoft.com/office/drawing/2017/decorative" xmlns=""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xmlns=""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Oval 19">
            <a:extLst>
              <a:ext uri="{FF2B5EF4-FFF2-40B4-BE49-F238E27FC236}">
                <a16:creationId xmlns:a16="http://schemas.microsoft.com/office/drawing/2014/main" xmlns="" id="{569C1A01-6FB5-43CE-ADCC-936728ACAC0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613AEAD9-8FA9-4DB8-9DC3-C0D7F58B51E1}"/>
              </a:ext>
            </a:extLst>
          </p:cNvPr>
          <p:cNvSpPr>
            <a:spLocks noGrp="1"/>
          </p:cNvSpPr>
          <p:nvPr>
            <p:ph idx="1"/>
          </p:nvPr>
        </p:nvSpPr>
        <p:spPr>
          <a:xfrm>
            <a:off x="4247551" y="4666938"/>
            <a:ext cx="4926411" cy="1509935"/>
          </a:xfrm>
        </p:spPr>
        <p:txBody>
          <a:bodyPr anchor="ctr">
            <a:normAutofit/>
          </a:bodyPr>
          <a:lstStyle/>
          <a:p>
            <a:pPr marL="0" indent="0" algn="ctr">
              <a:buNone/>
            </a:pPr>
            <a:r>
              <a:rPr lang="en-US" sz="4800" dirty="0">
                <a:solidFill>
                  <a:srgbClr val="000000"/>
                </a:solidFill>
              </a:rPr>
              <a:t>Thank you</a:t>
            </a:r>
          </a:p>
        </p:txBody>
      </p:sp>
    </p:spTree>
    <p:extLst>
      <p:ext uri="{BB962C8B-B14F-4D97-AF65-F5344CB8AC3E}">
        <p14:creationId xmlns:p14="http://schemas.microsoft.com/office/powerpoint/2010/main" val="929348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xmlns="" id="{274A3E73-ECC7-4E63-B381-3537FDF5DAAF}"/>
              </a:ext>
            </a:extLst>
          </p:cNvPr>
          <p:cNvPicPr>
            <a:picLocks noChangeAspect="1"/>
          </p:cNvPicPr>
          <p:nvPr/>
        </p:nvPicPr>
        <p:blipFill rotWithShape="1">
          <a:blip r:embed="rId2"/>
          <a:srcRect t="5000" b="5000"/>
          <a:stretch/>
        </p:blipFill>
        <p:spPr>
          <a:xfrm>
            <a:off x="-1" y="10"/>
            <a:ext cx="12192000" cy="6857990"/>
          </a:xfrm>
          <a:prstGeom prst="rect">
            <a:avLst/>
          </a:prstGeom>
        </p:spPr>
      </p:pic>
      <p:sp>
        <p:nvSpPr>
          <p:cNvPr id="17" name="Freeform 5">
            <a:extLst>
              <a:ext uri="{FF2B5EF4-FFF2-40B4-BE49-F238E27FC236}">
                <a16:creationId xmlns:a16="http://schemas.microsoft.com/office/drawing/2014/main" xmlns="" id="{3CD9DF72-87A3-404E-A828-84CBF11A830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5">
            <a:extLst>
              <a:ext uri="{FF2B5EF4-FFF2-40B4-BE49-F238E27FC236}">
                <a16:creationId xmlns:a16="http://schemas.microsoft.com/office/drawing/2014/main" xmlns="" id="{20E3A342-4D61-4E3F-AF90-1AB42AEB96C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xmlns="" id="{7A66CDAC-DD8B-4463-AA3F-19CDDBEE86E1}"/>
              </a:ext>
            </a:extLst>
          </p:cNvPr>
          <p:cNvSpPr>
            <a:spLocks noGrp="1"/>
          </p:cNvSpPr>
          <p:nvPr>
            <p:ph idx="1"/>
          </p:nvPr>
        </p:nvSpPr>
        <p:spPr>
          <a:xfrm>
            <a:off x="525516" y="3417573"/>
            <a:ext cx="4593021" cy="2619839"/>
          </a:xfrm>
        </p:spPr>
        <p:txBody>
          <a:bodyPr anchor="ctr">
            <a:normAutofit/>
          </a:bodyPr>
          <a:lstStyle/>
          <a:p>
            <a:pPr marL="0" indent="0">
              <a:buNone/>
            </a:pPr>
            <a:r>
              <a:rPr lang="en-US" sz="2400" dirty="0">
                <a:latin typeface="Arial" panose="020B0604020202020204" pitchFamily="34" charset="0"/>
                <a:cs typeface="Arial" panose="020B0604020202020204" pitchFamily="34" charset="0"/>
              </a:rPr>
              <a:t>Supported workings for the TWWIST BAR presentation</a:t>
            </a:r>
          </a:p>
        </p:txBody>
      </p:sp>
    </p:spTree>
    <p:extLst>
      <p:ext uri="{BB962C8B-B14F-4D97-AF65-F5344CB8AC3E}">
        <p14:creationId xmlns:p14="http://schemas.microsoft.com/office/powerpoint/2010/main" val="982409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96E0137-6C94-4DF4-981A-F428AFD94D41}"/>
              </a:ext>
            </a:extLst>
          </p:cNvPr>
          <p:cNvSpPr>
            <a:spLocks noGrp="1"/>
          </p:cNvSpPr>
          <p:nvPr>
            <p:ph type="title"/>
          </p:nvPr>
        </p:nvSpPr>
        <p:spPr/>
        <p:txBody>
          <a:bodyPr/>
          <a:lstStyle/>
          <a:p>
            <a:r>
              <a:rPr lang="en-US" dirty="0"/>
              <a:t> </a:t>
            </a:r>
          </a:p>
        </p:txBody>
      </p:sp>
      <p:graphicFrame>
        <p:nvGraphicFramePr>
          <p:cNvPr id="4" name="Content Placeholder 3">
            <a:extLst>
              <a:ext uri="{FF2B5EF4-FFF2-40B4-BE49-F238E27FC236}">
                <a16:creationId xmlns:a16="http://schemas.microsoft.com/office/drawing/2014/main" xmlns="" id="{CFCDA97C-DD7D-41CC-8BF3-80849A7035C6}"/>
              </a:ext>
            </a:extLst>
          </p:cNvPr>
          <p:cNvGraphicFramePr>
            <a:graphicFrameLocks noGrp="1"/>
          </p:cNvGraphicFramePr>
          <p:nvPr>
            <p:ph idx="1"/>
            <p:extLst>
              <p:ext uri="{D42A27DB-BD31-4B8C-83A1-F6EECF244321}">
                <p14:modId xmlns:p14="http://schemas.microsoft.com/office/powerpoint/2010/main" val="2849481779"/>
              </p:ext>
            </p:extLst>
          </p:nvPr>
        </p:nvGraphicFramePr>
        <p:xfrm>
          <a:off x="587829" y="1143001"/>
          <a:ext cx="11201400" cy="5208814"/>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xmlns="" id="{9B48610D-922B-4BEB-8395-BE3246DE453A}"/>
              </a:ext>
            </a:extLst>
          </p:cNvPr>
          <p:cNvSpPr txBox="1"/>
          <p:nvPr/>
        </p:nvSpPr>
        <p:spPr>
          <a:xfrm>
            <a:off x="1094014" y="506185"/>
            <a:ext cx="10259786" cy="369332"/>
          </a:xfrm>
          <a:prstGeom prst="rect">
            <a:avLst/>
          </a:prstGeom>
          <a:noFill/>
        </p:spPr>
        <p:txBody>
          <a:bodyPr wrap="square" rtlCol="0">
            <a:spAutoFit/>
          </a:bodyPr>
          <a:lstStyle/>
          <a:p>
            <a:pPr algn="ctr"/>
            <a:r>
              <a:rPr lang="en-US" b="1" dirty="0"/>
              <a:t>Benchmarking: Local and international water</a:t>
            </a:r>
          </a:p>
        </p:txBody>
      </p:sp>
    </p:spTree>
    <p:extLst>
      <p:ext uri="{BB962C8B-B14F-4D97-AF65-F5344CB8AC3E}">
        <p14:creationId xmlns:p14="http://schemas.microsoft.com/office/powerpoint/2010/main" val="364718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C016AFE0-4E17-4C15-98FA-B2E4605C6D88}"/>
              </a:ext>
            </a:extLst>
          </p:cNvPr>
          <p:cNvGraphicFramePr>
            <a:graphicFrameLocks noGrp="1"/>
          </p:cNvGraphicFramePr>
          <p:nvPr>
            <p:ph idx="1"/>
            <p:extLst>
              <p:ext uri="{D42A27DB-BD31-4B8C-83A1-F6EECF244321}">
                <p14:modId xmlns:p14="http://schemas.microsoft.com/office/powerpoint/2010/main" val="4230272265"/>
              </p:ext>
            </p:extLst>
          </p:nvPr>
        </p:nvGraphicFramePr>
        <p:xfrm>
          <a:off x="1012373" y="282602"/>
          <a:ext cx="10384970" cy="6292796"/>
        </p:xfrm>
        <a:graphic>
          <a:graphicData uri="http://schemas.openxmlformats.org/drawingml/2006/table">
            <a:tbl>
              <a:tblPr firstRow="1" firstCol="1" bandRow="1">
                <a:tableStyleId>{5C22544A-7EE6-4342-B048-85BDC9FD1C3A}</a:tableStyleId>
              </a:tblPr>
              <a:tblGrid>
                <a:gridCol w="1873980">
                  <a:extLst>
                    <a:ext uri="{9D8B030D-6E8A-4147-A177-3AD203B41FA5}">
                      <a16:colId xmlns:a16="http://schemas.microsoft.com/office/drawing/2014/main" xmlns="" val="3110363366"/>
                    </a:ext>
                  </a:extLst>
                </a:gridCol>
                <a:gridCol w="5049334">
                  <a:extLst>
                    <a:ext uri="{9D8B030D-6E8A-4147-A177-3AD203B41FA5}">
                      <a16:colId xmlns:a16="http://schemas.microsoft.com/office/drawing/2014/main" xmlns="" val="2397126924"/>
                    </a:ext>
                  </a:extLst>
                </a:gridCol>
                <a:gridCol w="3461656">
                  <a:extLst>
                    <a:ext uri="{9D8B030D-6E8A-4147-A177-3AD203B41FA5}">
                      <a16:colId xmlns:a16="http://schemas.microsoft.com/office/drawing/2014/main" xmlns="" val="1294152077"/>
                    </a:ext>
                  </a:extLst>
                </a:gridCol>
              </a:tblGrid>
              <a:tr h="321454">
                <a:tc>
                  <a:txBody>
                    <a:bodyPr/>
                    <a:lstStyle/>
                    <a:p>
                      <a:pPr marL="0" marR="0">
                        <a:lnSpc>
                          <a:spcPct val="107000"/>
                        </a:lnSpc>
                        <a:spcBef>
                          <a:spcPts val="0"/>
                        </a:spcBef>
                        <a:spcAft>
                          <a:spcPts val="0"/>
                        </a:spcAft>
                      </a:pPr>
                      <a:r>
                        <a:rPr lang="en-US" sz="1400">
                          <a:effectLst/>
                        </a:rPr>
                        <a:t>Number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Ingredient</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Benefits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4215460641"/>
                  </a:ext>
                </a:extLst>
              </a:tr>
              <a:tr h="834741">
                <a:tc>
                  <a:txBody>
                    <a:bodyPr/>
                    <a:lstStyle/>
                    <a:p>
                      <a:pPr marL="0" marR="0">
                        <a:lnSpc>
                          <a:spcPct val="107000"/>
                        </a:lnSpc>
                        <a:spcBef>
                          <a:spcPts val="0"/>
                        </a:spcBef>
                        <a:spcAft>
                          <a:spcPts val="0"/>
                        </a:spcAft>
                      </a:pPr>
                      <a:r>
                        <a:rPr lang="en-US" sz="1400">
                          <a:effectLst/>
                        </a:rPr>
                        <a:t>1</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Star Anise</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Cardamom</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Mint leaves</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Water</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Improved digestion problem.</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3768411439"/>
                  </a:ext>
                </a:extLst>
              </a:tr>
              <a:tr h="741416">
                <a:tc>
                  <a:txBody>
                    <a:bodyPr/>
                    <a:lstStyle/>
                    <a:p>
                      <a:pPr marL="0" marR="0">
                        <a:lnSpc>
                          <a:spcPct val="107000"/>
                        </a:lnSpc>
                        <a:spcBef>
                          <a:spcPts val="0"/>
                        </a:spcBef>
                        <a:spcAft>
                          <a:spcPts val="0"/>
                        </a:spcAft>
                      </a:pPr>
                      <a:r>
                        <a:rPr lang="en-US" sz="1400">
                          <a:effectLst/>
                        </a:rPr>
                        <a:t>2</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a:effectLst/>
                        </a:rPr>
                        <a:t>Turmeric </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a:effectLst/>
                        </a:rPr>
                        <a:t>Honey</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a:effectLst/>
                        </a:rPr>
                        <a:t>Milk</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Reduce Inflammation and joint pain.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1319685954"/>
                  </a:ext>
                </a:extLst>
              </a:tr>
              <a:tr h="788079">
                <a:tc>
                  <a:txBody>
                    <a:bodyPr/>
                    <a:lstStyle/>
                    <a:p>
                      <a:pPr marL="0" marR="0">
                        <a:lnSpc>
                          <a:spcPct val="107000"/>
                        </a:lnSpc>
                        <a:spcBef>
                          <a:spcPts val="0"/>
                        </a:spcBef>
                        <a:spcAft>
                          <a:spcPts val="0"/>
                        </a:spcAft>
                      </a:pPr>
                      <a:r>
                        <a:rPr lang="en-US" sz="1400">
                          <a:effectLst/>
                        </a:rPr>
                        <a:t>3</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Tea</a:t>
                      </a:r>
                    </a:p>
                    <a:p>
                      <a:pPr marL="342900" marR="0" lvl="0" indent="-342900">
                        <a:lnSpc>
                          <a:spcPct val="107000"/>
                        </a:lnSpc>
                        <a:spcBef>
                          <a:spcPts val="0"/>
                        </a:spcBef>
                        <a:spcAft>
                          <a:spcPts val="0"/>
                        </a:spcAft>
                        <a:buFont typeface="Symbol" panose="05050102010706020507" pitchFamily="18" charset="2"/>
                        <a:buChar char=""/>
                      </a:pPr>
                      <a:r>
                        <a:rPr lang="en-US" sz="1400">
                          <a:effectLst/>
                        </a:rPr>
                        <a:t>Ginger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May ease a dry or asthmatic cough, as it has anti-inflammatory properties as well.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1752313851"/>
                  </a:ext>
                </a:extLst>
              </a:tr>
              <a:tr h="694754">
                <a:tc>
                  <a:txBody>
                    <a:bodyPr/>
                    <a:lstStyle/>
                    <a:p>
                      <a:pPr marL="0" marR="0">
                        <a:lnSpc>
                          <a:spcPct val="107000"/>
                        </a:lnSpc>
                        <a:spcBef>
                          <a:spcPts val="0"/>
                        </a:spcBef>
                        <a:spcAft>
                          <a:spcPts val="0"/>
                        </a:spcAft>
                      </a:pPr>
                      <a:r>
                        <a:rPr lang="en-US" sz="1400">
                          <a:effectLst/>
                        </a:rPr>
                        <a:t>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Lemongrass</a:t>
                      </a:r>
                    </a:p>
                    <a:p>
                      <a:pPr marL="342900" marR="0" lvl="0" indent="-342900">
                        <a:lnSpc>
                          <a:spcPct val="107000"/>
                        </a:lnSpc>
                        <a:spcBef>
                          <a:spcPts val="0"/>
                        </a:spcBef>
                        <a:spcAft>
                          <a:spcPts val="0"/>
                        </a:spcAft>
                        <a:buFont typeface="Symbol" panose="05050102010706020507" pitchFamily="18" charset="2"/>
                        <a:buChar char=""/>
                      </a:pPr>
                      <a:r>
                        <a:rPr lang="en-US" sz="1400">
                          <a:effectLst/>
                        </a:rPr>
                        <a:t>Ginger</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Relieving anxiety and also preventing infection.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2826424167"/>
                  </a:ext>
                </a:extLst>
              </a:tr>
              <a:tr h="725863">
                <a:tc>
                  <a:txBody>
                    <a:bodyPr/>
                    <a:lstStyle/>
                    <a:p>
                      <a:pPr marL="0" marR="0">
                        <a:lnSpc>
                          <a:spcPct val="107000"/>
                        </a:lnSpc>
                        <a:spcBef>
                          <a:spcPts val="0"/>
                        </a:spcBef>
                        <a:spcAft>
                          <a:spcPts val="0"/>
                        </a:spcAft>
                      </a:pPr>
                      <a:r>
                        <a:rPr lang="en-US" sz="1400">
                          <a:effectLst/>
                        </a:rPr>
                        <a:t>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Thyme</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457200" marR="0">
                        <a:lnSpc>
                          <a:spcPct val="107000"/>
                        </a:lnSpc>
                        <a:spcBef>
                          <a:spcPts val="0"/>
                        </a:spcBef>
                        <a:spcAft>
                          <a:spcPts val="0"/>
                        </a:spcAft>
                      </a:pPr>
                      <a:r>
                        <a:rPr lang="en-US" sz="1400">
                          <a:effectLst/>
                        </a:rPr>
                        <a:t> </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Good remedies for flu</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2641056682"/>
                  </a:ext>
                </a:extLst>
              </a:tr>
              <a:tr h="802078">
                <a:tc>
                  <a:txBody>
                    <a:bodyPr/>
                    <a:lstStyle/>
                    <a:p>
                      <a:pPr marL="0" marR="0">
                        <a:lnSpc>
                          <a:spcPct val="107000"/>
                        </a:lnSpc>
                        <a:spcBef>
                          <a:spcPts val="0"/>
                        </a:spcBef>
                        <a:spcAft>
                          <a:spcPts val="0"/>
                        </a:spcAft>
                      </a:pPr>
                      <a:r>
                        <a:rPr lang="en-US" sz="1400">
                          <a:effectLst/>
                        </a:rPr>
                        <a:t>6</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Garlic</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Garlic obliterates lung congestion and reduces airway inflammation.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1610174391"/>
                  </a:ext>
                </a:extLst>
              </a:tr>
              <a:tr h="648091">
                <a:tc>
                  <a:txBody>
                    <a:bodyPr/>
                    <a:lstStyle/>
                    <a:p>
                      <a:pPr marL="0" marR="0">
                        <a:lnSpc>
                          <a:spcPct val="107000"/>
                        </a:lnSpc>
                        <a:spcBef>
                          <a:spcPts val="0"/>
                        </a:spcBef>
                        <a:spcAft>
                          <a:spcPts val="0"/>
                        </a:spcAft>
                      </a:pPr>
                      <a:r>
                        <a:rPr lang="en-US" sz="1400">
                          <a:effectLst/>
                        </a:rPr>
                        <a:t>7.</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Liane Poc Poc</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dirty="0">
                          <a:effectLst/>
                        </a:rPr>
                        <a:t>To reduce stomach pain.</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xmlns="" val="3659635034"/>
                  </a:ext>
                </a:extLst>
              </a:tr>
            </a:tbl>
          </a:graphicData>
        </a:graphic>
      </p:graphicFrame>
      <p:sp>
        <p:nvSpPr>
          <p:cNvPr id="5" name="Rectangle 1">
            <a:extLst>
              <a:ext uri="{FF2B5EF4-FFF2-40B4-BE49-F238E27FC236}">
                <a16:creationId xmlns:a16="http://schemas.microsoft.com/office/drawing/2014/main" xmlns="" id="{FEFCB115-CFFB-4D3C-A6DE-503A6C88256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848107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xmlns="" id="{7A4973EA-39BB-409F-9F76-EFA3BE5EFE62}"/>
              </a:ext>
            </a:extLst>
          </p:cNvPr>
          <p:cNvGraphicFramePr>
            <a:graphicFrameLocks noGrp="1"/>
          </p:cNvGraphicFramePr>
          <p:nvPr>
            <p:ph idx="1"/>
            <p:extLst>
              <p:ext uri="{D42A27DB-BD31-4B8C-83A1-F6EECF244321}">
                <p14:modId xmlns:p14="http://schemas.microsoft.com/office/powerpoint/2010/main" val="519981125"/>
              </p:ext>
            </p:extLst>
          </p:nvPr>
        </p:nvGraphicFramePr>
        <p:xfrm>
          <a:off x="1311727" y="457200"/>
          <a:ext cx="9568545" cy="5848932"/>
        </p:xfrm>
        <a:graphic>
          <a:graphicData uri="http://schemas.openxmlformats.org/drawingml/2006/table">
            <a:tbl>
              <a:tblPr firstRow="1" firstCol="1" bandRow="1">
                <a:tableStyleId>{5C22544A-7EE6-4342-B048-85BDC9FD1C3A}</a:tableStyleId>
              </a:tblPr>
              <a:tblGrid>
                <a:gridCol w="3189515">
                  <a:extLst>
                    <a:ext uri="{9D8B030D-6E8A-4147-A177-3AD203B41FA5}">
                      <a16:colId xmlns:a16="http://schemas.microsoft.com/office/drawing/2014/main" xmlns="" val="3766355424"/>
                    </a:ext>
                  </a:extLst>
                </a:gridCol>
                <a:gridCol w="3189515">
                  <a:extLst>
                    <a:ext uri="{9D8B030D-6E8A-4147-A177-3AD203B41FA5}">
                      <a16:colId xmlns:a16="http://schemas.microsoft.com/office/drawing/2014/main" xmlns="" val="3356458341"/>
                    </a:ext>
                  </a:extLst>
                </a:gridCol>
                <a:gridCol w="3189515">
                  <a:extLst>
                    <a:ext uri="{9D8B030D-6E8A-4147-A177-3AD203B41FA5}">
                      <a16:colId xmlns:a16="http://schemas.microsoft.com/office/drawing/2014/main" xmlns="" val="1728693457"/>
                    </a:ext>
                  </a:extLst>
                </a:gridCol>
              </a:tblGrid>
              <a:tr h="633989">
                <a:tc>
                  <a:txBody>
                    <a:bodyPr/>
                    <a:lstStyle/>
                    <a:p>
                      <a:pPr marL="0" marR="0">
                        <a:lnSpc>
                          <a:spcPct val="107000"/>
                        </a:lnSpc>
                        <a:spcBef>
                          <a:spcPts val="0"/>
                        </a:spcBef>
                        <a:spcAft>
                          <a:spcPts val="0"/>
                        </a:spcAft>
                      </a:pPr>
                      <a:r>
                        <a:rPr lang="en-US" sz="1400">
                          <a:effectLst/>
                        </a:rPr>
                        <a:t>8.</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Bois D’oiseau leaves</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Reduce inflammation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85615524"/>
                  </a:ext>
                </a:extLst>
              </a:tr>
              <a:tr h="584801">
                <a:tc>
                  <a:txBody>
                    <a:bodyPr/>
                    <a:lstStyle/>
                    <a:p>
                      <a:pPr marL="0" marR="0">
                        <a:lnSpc>
                          <a:spcPct val="107000"/>
                        </a:lnSpc>
                        <a:spcBef>
                          <a:spcPts val="0"/>
                        </a:spcBef>
                        <a:spcAft>
                          <a:spcPts val="0"/>
                        </a:spcAft>
                      </a:pPr>
                      <a:r>
                        <a:rPr lang="en-US" sz="1400">
                          <a:effectLst/>
                        </a:rPr>
                        <a:t>9.</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Ayapana  leaves</a:t>
                      </a:r>
                    </a:p>
                    <a:p>
                      <a:pPr marL="342900" marR="0" lvl="0" indent="-342900">
                        <a:lnSpc>
                          <a:spcPct val="107000"/>
                        </a:lnSpc>
                        <a:spcBef>
                          <a:spcPts val="0"/>
                        </a:spcBef>
                        <a:spcAft>
                          <a:spcPts val="0"/>
                        </a:spcAft>
                        <a:buFont typeface="Symbol" panose="05050102010706020507" pitchFamily="18" charset="2"/>
                        <a:buChar char=""/>
                      </a:pPr>
                      <a:r>
                        <a:rPr lang="en-US" sz="1400">
                          <a:effectLst/>
                        </a:rPr>
                        <a:t>Chamomile leaves</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It help reduce nausea</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2050604973"/>
                  </a:ext>
                </a:extLst>
              </a:tr>
              <a:tr h="683178">
                <a:tc>
                  <a:txBody>
                    <a:bodyPr/>
                    <a:lstStyle/>
                    <a:p>
                      <a:pPr marL="0" marR="0">
                        <a:lnSpc>
                          <a:spcPct val="107000"/>
                        </a:lnSpc>
                        <a:spcBef>
                          <a:spcPts val="0"/>
                        </a:spcBef>
                        <a:spcAft>
                          <a:spcPts val="0"/>
                        </a:spcAft>
                      </a:pPr>
                      <a:r>
                        <a:rPr lang="en-US" sz="1400">
                          <a:effectLst/>
                        </a:rPr>
                        <a:t>10.</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dirty="0" err="1">
                          <a:effectLst/>
                        </a:rPr>
                        <a:t>Betle</a:t>
                      </a:r>
                      <a:r>
                        <a:rPr lang="en-US" sz="1400" dirty="0">
                          <a:effectLst/>
                        </a:rPr>
                        <a:t> leaves</a:t>
                      </a:r>
                    </a:p>
                    <a:p>
                      <a:pPr marL="342900" marR="0" lvl="0" indent="-342900">
                        <a:lnSpc>
                          <a:spcPct val="107000"/>
                        </a:lnSpc>
                        <a:spcBef>
                          <a:spcPts val="0"/>
                        </a:spcBef>
                        <a:spcAft>
                          <a:spcPts val="0"/>
                        </a:spcAft>
                        <a:buFont typeface="Symbol" panose="05050102010706020507" pitchFamily="18" charset="2"/>
                        <a:buChar char=""/>
                      </a:pPr>
                      <a:r>
                        <a:rPr lang="en-US" sz="1400" dirty="0">
                          <a:effectLst/>
                        </a:rPr>
                        <a:t>Lemon juice</a:t>
                      </a:r>
                    </a:p>
                    <a:p>
                      <a:pPr marL="342900" marR="0" lvl="0" indent="-342900">
                        <a:lnSpc>
                          <a:spcPct val="107000"/>
                        </a:lnSpc>
                        <a:spcBef>
                          <a:spcPts val="0"/>
                        </a:spcBef>
                        <a:spcAft>
                          <a:spcPts val="0"/>
                        </a:spcAft>
                        <a:buFont typeface="Symbol" panose="05050102010706020507" pitchFamily="18" charset="2"/>
                        <a:buChar char=""/>
                      </a:pPr>
                      <a:r>
                        <a:rPr lang="en-US" sz="1400" dirty="0">
                          <a:effectLst/>
                        </a:rPr>
                        <a:t>honey</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Good for cough.</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1614503127"/>
                  </a:ext>
                </a:extLst>
              </a:tr>
              <a:tr h="633989">
                <a:tc>
                  <a:txBody>
                    <a:bodyPr/>
                    <a:lstStyle/>
                    <a:p>
                      <a:pPr marL="0" marR="0">
                        <a:lnSpc>
                          <a:spcPct val="107000"/>
                        </a:lnSpc>
                        <a:spcBef>
                          <a:spcPts val="0"/>
                        </a:spcBef>
                        <a:spcAft>
                          <a:spcPts val="0"/>
                        </a:spcAft>
                      </a:pPr>
                      <a:r>
                        <a:rPr lang="en-US" sz="1400">
                          <a:effectLst/>
                        </a:rPr>
                        <a:t>11.</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Baume du perou juice</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Help to reduce asthmatic problem.</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4243152353"/>
                  </a:ext>
                </a:extLst>
              </a:tr>
              <a:tr h="732367">
                <a:tc>
                  <a:txBody>
                    <a:bodyPr/>
                    <a:lstStyle/>
                    <a:p>
                      <a:pPr marL="0" marR="0">
                        <a:lnSpc>
                          <a:spcPct val="107000"/>
                        </a:lnSpc>
                        <a:spcBef>
                          <a:spcPts val="0"/>
                        </a:spcBef>
                        <a:spcAft>
                          <a:spcPts val="0"/>
                        </a:spcAft>
                      </a:pPr>
                      <a:r>
                        <a:rPr lang="en-US" sz="1400">
                          <a:effectLst/>
                        </a:rPr>
                        <a:t>12.</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Ginger root</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342900" marR="0" lvl="0" indent="-342900">
                        <a:lnSpc>
                          <a:spcPct val="107000"/>
                        </a:lnSpc>
                        <a:spcBef>
                          <a:spcPts val="0"/>
                        </a:spcBef>
                        <a:spcAft>
                          <a:spcPts val="0"/>
                        </a:spcAft>
                        <a:buFont typeface="Symbol" panose="05050102010706020507" pitchFamily="18" charset="2"/>
                        <a:buChar char=""/>
                      </a:pPr>
                      <a:r>
                        <a:rPr lang="en-US" sz="1400">
                          <a:effectLst/>
                        </a:rPr>
                        <a:t>Lemon juice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Ginger root tea may help fight infection, reduce inflammation and relieve sore throat pain.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1760353335"/>
                  </a:ext>
                </a:extLst>
              </a:tr>
              <a:tr h="643828">
                <a:tc>
                  <a:txBody>
                    <a:bodyPr/>
                    <a:lstStyle/>
                    <a:p>
                      <a:pPr marL="0" marR="0">
                        <a:lnSpc>
                          <a:spcPct val="107000"/>
                        </a:lnSpc>
                        <a:spcBef>
                          <a:spcPts val="0"/>
                        </a:spcBef>
                        <a:spcAft>
                          <a:spcPts val="0"/>
                        </a:spcAft>
                      </a:pPr>
                      <a:r>
                        <a:rPr lang="en-US" sz="1400">
                          <a:effectLst/>
                        </a:rPr>
                        <a:t>13.</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Basil leaves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Reduce gas, increase appetite, relieve cramping, and improve overall digestion.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552503244"/>
                  </a:ext>
                </a:extLst>
              </a:tr>
              <a:tr h="732367">
                <a:tc>
                  <a:txBody>
                    <a:bodyPr/>
                    <a:lstStyle/>
                    <a:p>
                      <a:pPr marL="0" marR="0">
                        <a:lnSpc>
                          <a:spcPct val="107000"/>
                        </a:lnSpc>
                        <a:spcBef>
                          <a:spcPts val="0"/>
                        </a:spcBef>
                        <a:spcAft>
                          <a:spcPts val="0"/>
                        </a:spcAft>
                      </a:pPr>
                      <a:r>
                        <a:rPr lang="en-US" sz="1400">
                          <a:effectLst/>
                        </a:rPr>
                        <a:t>14.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Parsley</a:t>
                      </a:r>
                    </a:p>
                    <a:p>
                      <a:pPr marL="342900" marR="0" lvl="0" indent="-342900">
                        <a:lnSpc>
                          <a:spcPct val="107000"/>
                        </a:lnSpc>
                        <a:spcBef>
                          <a:spcPts val="0"/>
                        </a:spcBef>
                        <a:spcAft>
                          <a:spcPts val="0"/>
                        </a:spcAft>
                        <a:buFont typeface="Symbol" panose="05050102010706020507" pitchFamily="18" charset="2"/>
                        <a:buChar char=""/>
                      </a:pPr>
                      <a:r>
                        <a:rPr lang="en-US" sz="1400">
                          <a:effectLst/>
                        </a:rPr>
                        <a:t>Lemon juice</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It helps to regulate menstruation, prevent kidney stone and also may have cancer- fighting properties.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1506062332"/>
                  </a:ext>
                </a:extLst>
              </a:tr>
              <a:tr h="623195">
                <a:tc>
                  <a:txBody>
                    <a:bodyPr/>
                    <a:lstStyle/>
                    <a:p>
                      <a:pPr marL="0" marR="0">
                        <a:lnSpc>
                          <a:spcPct val="107000"/>
                        </a:lnSpc>
                        <a:spcBef>
                          <a:spcPts val="0"/>
                        </a:spcBef>
                        <a:spcAft>
                          <a:spcPts val="0"/>
                        </a:spcAft>
                      </a:pPr>
                      <a:r>
                        <a:rPr lang="en-US" sz="1400">
                          <a:effectLst/>
                        </a:rPr>
                        <a:t>15.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Aloe vera </a:t>
                      </a:r>
                    </a:p>
                    <a:p>
                      <a:pPr marL="457200" marR="0">
                        <a:lnSpc>
                          <a:spcPct val="107000"/>
                        </a:lnSpc>
                        <a:spcBef>
                          <a:spcPts val="0"/>
                        </a:spcBef>
                        <a:spcAft>
                          <a:spcPts val="0"/>
                        </a:spcAft>
                      </a:pPr>
                      <a:r>
                        <a:rPr lang="en-US" sz="1400">
                          <a:effectLst/>
                        </a:rPr>
                        <a:t> </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dirty="0">
                          <a:effectLst/>
                        </a:rPr>
                        <a:t>Drinking aloe </a:t>
                      </a:r>
                      <a:r>
                        <a:rPr lang="en-US" sz="1400" dirty="0" err="1">
                          <a:effectLst/>
                        </a:rPr>
                        <a:t>vera</a:t>
                      </a:r>
                      <a:r>
                        <a:rPr lang="en-US" sz="1400" dirty="0">
                          <a:effectLst/>
                        </a:rPr>
                        <a:t>  water can help decrease irritation and inflammation in the stomach and intestines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xmlns="" val="230743519"/>
                  </a:ext>
                </a:extLst>
              </a:tr>
            </a:tbl>
          </a:graphicData>
        </a:graphic>
      </p:graphicFrame>
      <p:sp>
        <p:nvSpPr>
          <p:cNvPr id="5" name="Rectangle 1">
            <a:extLst>
              <a:ext uri="{FF2B5EF4-FFF2-40B4-BE49-F238E27FC236}">
                <a16:creationId xmlns:a16="http://schemas.microsoft.com/office/drawing/2014/main" xmlns="" id="{1CDAE8CB-3030-4425-82CA-87090770748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952934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909</TotalTime>
  <Words>2998</Words>
  <Application>Microsoft Office PowerPoint</Application>
  <PresentationFormat>Widescreen</PresentationFormat>
  <Paragraphs>491</Paragraphs>
  <Slides>29</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Calibri Light</vt:lpstr>
      <vt:lpstr>Symbol</vt:lpstr>
      <vt:lpstr>Times New Roman</vt:lpstr>
      <vt:lpstr>Wingdings</vt:lpstr>
      <vt:lpstr>Office Theme</vt:lpstr>
      <vt:lpstr> TAMASSA TWWIST BAR </vt:lpstr>
      <vt:lpstr>Introduction  &amp;  Justification</vt:lpstr>
      <vt:lpstr>Research Objectives</vt:lpstr>
      <vt:lpstr>METHODOLOGY (Under an extension of one week) </vt:lpstr>
      <vt:lpstr>Findings: </vt:lpstr>
      <vt:lpstr>Willingness to use body treatments   Guest survey:  1: Willingness to experience botanical skin care treatments at the spa?  2: Willingness to invest on body treatments?  Benchmarking: 3: Demand for botanical body treatments?</vt:lpstr>
      <vt:lpstr>Findings about water bar</vt:lpstr>
      <vt:lpstr>Findings on Tea and Infusions</vt:lpstr>
      <vt:lpstr>Findings on  demand for medicinal plants</vt:lpstr>
      <vt:lpstr>Focus Group Discussion </vt:lpstr>
      <vt:lpstr>Expert Knowledge</vt:lpstr>
      <vt:lpstr> Herbal Academy Support  </vt:lpstr>
      <vt:lpstr>PowerPoint Presentation</vt:lpstr>
      <vt:lpstr>Capital investment</vt:lpstr>
      <vt:lpstr>Forecasted Revenue:</vt:lpstr>
      <vt:lpstr>Financial implications For year 1 </vt:lpstr>
      <vt:lpstr>Conclusion</vt:lpstr>
      <vt:lpstr>Recommendations</vt:lpstr>
      <vt:lpstr>  Thank you  </vt:lpstr>
      <vt:lpstr>Individual Presentation</vt:lpstr>
      <vt:lpstr>Nishad Potyram: Rooms Division Manager</vt:lpstr>
      <vt:lpstr>Francisco Pirogue:</vt:lpstr>
      <vt:lpstr>Ravisen Ramma: Maintenance Manager</vt:lpstr>
      <vt:lpstr>Tina Seetaram</vt:lpstr>
      <vt:lpstr>PowerPoint Presentation</vt:lpstr>
      <vt:lpstr>PowerPoint Presentation</vt:lpstr>
      <vt:lpstr>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TAMASSA TWWIST BAR </dc:title>
  <dc:creator>R.RAMMA.</dc:creator>
  <cp:lastModifiedBy>Ravisen Ramma - Tamassa</cp:lastModifiedBy>
  <cp:revision>157</cp:revision>
  <dcterms:created xsi:type="dcterms:W3CDTF">2019-10-21T12:15:13Z</dcterms:created>
  <dcterms:modified xsi:type="dcterms:W3CDTF">2019-11-08T14:38:58Z</dcterms:modified>
</cp:coreProperties>
</file>