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7" r:id="rId2"/>
    <p:sldId id="322" r:id="rId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D6554E-D9DB-3EB8-5385-F6D6E5C3F3B0}" v="44" dt="2024-07-02T13:37:54.2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432" autoAdjust="0"/>
    <p:restoredTop sz="95865" autoAdjust="0"/>
  </p:normalViewPr>
  <p:slideViewPr>
    <p:cSldViewPr snapToGrid="0">
      <p:cViewPr varScale="1">
        <p:scale>
          <a:sx n="113" d="100"/>
          <a:sy n="113" d="100"/>
        </p:scale>
        <p:origin x="1328" y="176"/>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A6D6554E-D9DB-3EB8-5385-F6D6E5C3F3B0}"/>
    <pc:docChg chg="modSld">
      <pc:chgData name="Alison Cooke" userId="S::a.cooke@uwtsd.ac.uk::46c329c9-26b7-4eba-b77b-7474421bfd31" providerId="AD" clId="Web-{A6D6554E-D9DB-3EB8-5385-F6D6E5C3F3B0}" dt="2024-07-02T13:37:54.240" v="42" actId="20577"/>
      <pc:docMkLst>
        <pc:docMk/>
      </pc:docMkLst>
      <pc:sldChg chg="modSp">
        <pc:chgData name="Alison Cooke" userId="S::a.cooke@uwtsd.ac.uk::46c329c9-26b7-4eba-b77b-7474421bfd31" providerId="AD" clId="Web-{A6D6554E-D9DB-3EB8-5385-F6D6E5C3F3B0}" dt="2024-07-02T13:35:57.501" v="19" actId="20577"/>
        <pc:sldMkLst>
          <pc:docMk/>
          <pc:sldMk cId="418741914" sldId="257"/>
        </pc:sldMkLst>
        <pc:spChg chg="mod">
          <ac:chgData name="Alison Cooke" userId="S::a.cooke@uwtsd.ac.uk::46c329c9-26b7-4eba-b77b-7474421bfd31" providerId="AD" clId="Web-{A6D6554E-D9DB-3EB8-5385-F6D6E5C3F3B0}" dt="2024-07-02T13:35:57.501" v="19" actId="20577"/>
          <ac:spMkLst>
            <pc:docMk/>
            <pc:sldMk cId="418741914" sldId="257"/>
            <ac:spMk id="2" creationId="{FC025E4D-1C2C-47F6-A56D-5CC0DC19A9A6}"/>
          </ac:spMkLst>
        </pc:spChg>
        <pc:spChg chg="mod">
          <ac:chgData name="Alison Cooke" userId="S::a.cooke@uwtsd.ac.uk::46c329c9-26b7-4eba-b77b-7474421bfd31" providerId="AD" clId="Web-{A6D6554E-D9DB-3EB8-5385-F6D6E5C3F3B0}" dt="2024-07-02T13:35:45.298" v="14" actId="20577"/>
          <ac:spMkLst>
            <pc:docMk/>
            <pc:sldMk cId="418741914" sldId="257"/>
            <ac:spMk id="3" creationId="{0FCEB683-625E-4C5B-BF45-79745334AB08}"/>
          </ac:spMkLst>
        </pc:spChg>
      </pc:sldChg>
      <pc:sldChg chg="modSp">
        <pc:chgData name="Alison Cooke" userId="S::a.cooke@uwtsd.ac.uk::46c329c9-26b7-4eba-b77b-7474421bfd31" providerId="AD" clId="Web-{A6D6554E-D9DB-3EB8-5385-F6D6E5C3F3B0}" dt="2024-07-02T13:37:54.240" v="42" actId="20577"/>
        <pc:sldMkLst>
          <pc:docMk/>
          <pc:sldMk cId="1946788703" sldId="322"/>
        </pc:sldMkLst>
        <pc:spChg chg="mod">
          <ac:chgData name="Alison Cooke" userId="S::a.cooke@uwtsd.ac.uk::46c329c9-26b7-4eba-b77b-7474421bfd31" providerId="AD" clId="Web-{A6D6554E-D9DB-3EB8-5385-F6D6E5C3F3B0}" dt="2024-07-02T13:36:18.315" v="28" actId="20577"/>
          <ac:spMkLst>
            <pc:docMk/>
            <pc:sldMk cId="1946788703" sldId="322"/>
            <ac:spMk id="2" creationId="{5AA8716E-C526-83E0-6C47-BF215F81B91D}"/>
          </ac:spMkLst>
        </pc:spChg>
        <pc:spChg chg="mod">
          <ac:chgData name="Alison Cooke" userId="S::a.cooke@uwtsd.ac.uk::46c329c9-26b7-4eba-b77b-7474421bfd31" providerId="AD" clId="Web-{A6D6554E-D9DB-3EB8-5385-F6D6E5C3F3B0}" dt="2024-07-02T13:37:54.240" v="42" actId="20577"/>
          <ac:spMkLst>
            <pc:docMk/>
            <pc:sldMk cId="1946788703" sldId="322"/>
            <ac:spMk id="3" creationId="{43778E3A-CE0F-03B0-2097-31D00C64130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395F1B-3475-477E-B8B5-5AEEBDAC662B}" type="datetimeFigureOut">
              <a:rPr lang="en-GB" smtClean="0"/>
              <a:t>02/07/2024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3A06F-C0F7-46F7-B51A-13E8EA7B965A}" type="slidenum">
              <a:rPr lang="en-GB" smtClean="0"/>
              <a:t>‹#›</a:t>
            </a:fld>
            <a:endParaRPr lang="en-GB"/>
          </a:p>
        </p:txBody>
      </p:sp>
    </p:spTree>
    <p:extLst>
      <p:ext uri="{BB962C8B-B14F-4D97-AF65-F5344CB8AC3E}">
        <p14:creationId xmlns:p14="http://schemas.microsoft.com/office/powerpoint/2010/main" val="3497844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02/07/2024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02/07/2024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02/07/2024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02/07/2024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02/07/2024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02/07/2024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02/07/2024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02/07/2024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02/07/2024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ted.com/talks/dr_phillip_atiba_goff_how_we_can_make_racism_a_solvable_problem_and_improve_policing" TargetMode="External"/><Relationship Id="rId2" Type="http://schemas.openxmlformats.org/officeDocument/2006/relationships/slideLayout" Target="../slideLayouts/slideLayout4.xml"/><Relationship Id="rId1" Type="http://schemas.openxmlformats.org/officeDocument/2006/relationships/video" Target="https://www.youtube.com/embed/wCVMqNsKHOI?start=251&amp;feature=oembed" TargetMode="External"/><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25E4D-1C2C-47F6-A56D-5CC0DC19A9A6}"/>
              </a:ext>
            </a:extLst>
          </p:cNvPr>
          <p:cNvSpPr>
            <a:spLocks noGrp="1"/>
          </p:cNvSpPr>
          <p:nvPr>
            <p:ph type="ctrTitle"/>
          </p:nvPr>
        </p:nvSpPr>
        <p:spPr>
          <a:xfrm>
            <a:off x="933665" y="1194937"/>
            <a:ext cx="7772400" cy="1470025"/>
          </a:xfrm>
        </p:spPr>
        <p:txBody>
          <a:bodyPr/>
          <a:lstStyle/>
          <a:p>
            <a:r>
              <a:rPr lang="en-GB" b="1" dirty="0">
                <a:latin typeface="Calibri"/>
                <a:cs typeface="Calibri"/>
              </a:rPr>
              <a:t>Task - week 6</a:t>
            </a:r>
          </a:p>
        </p:txBody>
      </p:sp>
      <p:sp>
        <p:nvSpPr>
          <p:cNvPr id="3" name="Subtitle 2">
            <a:extLst>
              <a:ext uri="{FF2B5EF4-FFF2-40B4-BE49-F238E27FC236}">
                <a16:creationId xmlns:a16="http://schemas.microsoft.com/office/drawing/2014/main" id="{0FCEB683-625E-4C5B-BF45-79745334AB08}"/>
              </a:ext>
            </a:extLst>
          </p:cNvPr>
          <p:cNvSpPr>
            <a:spLocks noGrp="1"/>
          </p:cNvSpPr>
          <p:nvPr>
            <p:ph type="subTitle" idx="1"/>
          </p:nvPr>
        </p:nvSpPr>
        <p:spPr>
          <a:xfrm>
            <a:off x="2952520" y="2664962"/>
            <a:ext cx="6400800" cy="1752600"/>
          </a:xfrm>
        </p:spPr>
        <p:txBody>
          <a:bodyPr vert="horz" lIns="91440" tIns="45720" rIns="91440" bIns="45720" rtlCol="0" anchor="t">
            <a:normAutofit/>
          </a:bodyPr>
          <a:lstStyle/>
          <a:p>
            <a:r>
              <a:rPr lang="en-GB" err="1">
                <a:solidFill>
                  <a:schemeClr val="tx1"/>
                </a:solidFill>
                <a:latin typeface="Calibri"/>
                <a:cs typeface="Calibri"/>
              </a:rPr>
              <a:t>Msc</a:t>
            </a:r>
            <a:r>
              <a:rPr lang="en-GB" dirty="0">
                <a:solidFill>
                  <a:schemeClr val="tx1"/>
                </a:solidFill>
                <a:latin typeface="Calibri"/>
                <a:cs typeface="Calibri"/>
              </a:rPr>
              <a:t> Policing (Operational &amp; Strategic Leadership</a:t>
            </a:r>
          </a:p>
          <a:p>
            <a:r>
              <a:rPr lang="en-GB" dirty="0">
                <a:solidFill>
                  <a:schemeClr val="tx1"/>
                </a:solidFill>
                <a:latin typeface="Calibri"/>
                <a:cs typeface="Calibri"/>
              </a:rPr>
              <a:t>02/07/2024</a:t>
            </a:r>
          </a:p>
        </p:txBody>
      </p:sp>
    </p:spTree>
    <p:extLst>
      <p:ext uri="{BB962C8B-B14F-4D97-AF65-F5344CB8AC3E}">
        <p14:creationId xmlns:p14="http://schemas.microsoft.com/office/powerpoint/2010/main" val="418741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8716E-C526-83E0-6C47-BF215F81B91D}"/>
              </a:ext>
            </a:extLst>
          </p:cNvPr>
          <p:cNvSpPr>
            <a:spLocks noGrp="1"/>
          </p:cNvSpPr>
          <p:nvPr>
            <p:ph type="title"/>
          </p:nvPr>
        </p:nvSpPr>
        <p:spPr>
          <a:xfrm>
            <a:off x="457200" y="274638"/>
            <a:ext cx="8229600" cy="1143000"/>
          </a:xfrm>
          <a:solidFill>
            <a:srgbClr val="002060"/>
          </a:solidFill>
        </p:spPr>
        <p:txBody>
          <a:bodyPr anchor="ctr">
            <a:normAutofit/>
          </a:bodyPr>
          <a:lstStyle/>
          <a:p>
            <a:r>
              <a:rPr lang="en-US" dirty="0">
                <a:solidFill>
                  <a:schemeClr val="bg1"/>
                </a:solidFill>
              </a:rPr>
              <a:t>Task</a:t>
            </a:r>
          </a:p>
        </p:txBody>
      </p:sp>
      <p:sp>
        <p:nvSpPr>
          <p:cNvPr id="3" name="Content Placeholder 2">
            <a:extLst>
              <a:ext uri="{FF2B5EF4-FFF2-40B4-BE49-F238E27FC236}">
                <a16:creationId xmlns:a16="http://schemas.microsoft.com/office/drawing/2014/main" id="{43778E3A-CE0F-03B0-2097-31D00C64130A}"/>
              </a:ext>
            </a:extLst>
          </p:cNvPr>
          <p:cNvSpPr>
            <a:spLocks noGrp="1"/>
          </p:cNvSpPr>
          <p:nvPr>
            <p:ph sz="half" idx="1"/>
          </p:nvPr>
        </p:nvSpPr>
        <p:spPr>
          <a:xfrm>
            <a:off x="457200" y="2263396"/>
            <a:ext cx="4075372" cy="3143282"/>
          </a:xfrm>
        </p:spPr>
        <p:txBody>
          <a:bodyPr vert="horz" lIns="91440" tIns="45720" rIns="91440" bIns="45720" rtlCol="0" anchor="t">
            <a:normAutofit/>
          </a:bodyPr>
          <a:lstStyle/>
          <a:p>
            <a:pPr marL="0" indent="0" algn="just">
              <a:lnSpc>
                <a:spcPct val="90000"/>
              </a:lnSpc>
              <a:buNone/>
            </a:pPr>
            <a:r>
              <a:rPr lang="en-US" sz="1100" dirty="0"/>
              <a:t>The embedded lectures / talks provide a really useful addition to the Lecture today. The first is a Lecture from Dr Ben in relation to Public confidence and legitimacy .The first 22 mins provides an overview of confidence and legitimacy while the remainder looks at some research carried out to explore the issues in a policing n context. </a:t>
            </a:r>
          </a:p>
          <a:p>
            <a:pPr marL="0" indent="0">
              <a:lnSpc>
                <a:spcPct val="90000"/>
              </a:lnSpc>
              <a:buNone/>
            </a:pPr>
            <a:endParaRPr lang="en-US" sz="1100" dirty="0"/>
          </a:p>
          <a:p>
            <a:pPr marL="0" indent="0" algn="just">
              <a:lnSpc>
                <a:spcPct val="90000"/>
              </a:lnSpc>
              <a:buNone/>
            </a:pPr>
            <a:r>
              <a:rPr lang="en-US" sz="1100" dirty="0"/>
              <a:t>The second video is around equality and race - </a:t>
            </a:r>
            <a:r>
              <a:rPr lang="en-GB" sz="1100" dirty="0" err="1"/>
              <a:t>Dr.</a:t>
            </a:r>
            <a:r>
              <a:rPr lang="en-GB" sz="1100" dirty="0"/>
              <a:t> Phillip Atiba Goff shares his work at the Centre for Policing Equity, an organization that helps police departments diagnose and track racial gaps in policing in order to eliminate them. A short but powerful presentation that considers issues of fairness and equality.</a:t>
            </a:r>
          </a:p>
          <a:p>
            <a:pPr marL="0" indent="0">
              <a:lnSpc>
                <a:spcPct val="90000"/>
              </a:lnSpc>
              <a:buNone/>
            </a:pPr>
            <a:r>
              <a:rPr lang="en-GB" sz="1100" dirty="0"/>
              <a:t> </a:t>
            </a:r>
            <a:r>
              <a:rPr lang="en-GB" sz="1100" dirty="0">
                <a:hlinkClick r:id="rId3"/>
              </a:rPr>
              <a:t>https://www.ted.com/talks/dr_phillip_atiba_goff_how_we_can_make_racism_a_solvable_problem_and_improve_policing</a:t>
            </a:r>
            <a:endParaRPr lang="en-GB" sz="1100" dirty="0"/>
          </a:p>
          <a:p>
            <a:pPr marL="0" indent="0">
              <a:lnSpc>
                <a:spcPct val="90000"/>
              </a:lnSpc>
              <a:buNone/>
            </a:pPr>
            <a:endParaRPr lang="en-US" sz="1100" dirty="0"/>
          </a:p>
          <a:p>
            <a:pPr>
              <a:lnSpc>
                <a:spcPct val="90000"/>
              </a:lnSpc>
            </a:pPr>
            <a:endParaRPr lang="en-US" sz="1100" dirty="0"/>
          </a:p>
          <a:p>
            <a:pPr>
              <a:lnSpc>
                <a:spcPct val="90000"/>
              </a:lnSpc>
            </a:pPr>
            <a:endParaRPr lang="en-US" sz="1100" dirty="0"/>
          </a:p>
          <a:p>
            <a:pPr>
              <a:lnSpc>
                <a:spcPct val="90000"/>
              </a:lnSpc>
            </a:pPr>
            <a:endParaRPr lang="en-US" sz="1100" dirty="0"/>
          </a:p>
          <a:p>
            <a:pPr marL="0" indent="0">
              <a:lnSpc>
                <a:spcPct val="90000"/>
              </a:lnSpc>
              <a:buNone/>
            </a:pPr>
            <a:endParaRPr lang="en-US" sz="1100" dirty="0"/>
          </a:p>
        </p:txBody>
      </p:sp>
      <p:pic>
        <p:nvPicPr>
          <p:cNvPr id="4" name="Online Media 3" descr="Experiments in public confidence and police legitimacy.">
            <a:hlinkClick r:id="" action="ppaction://media"/>
            <a:extLst>
              <a:ext uri="{FF2B5EF4-FFF2-40B4-BE49-F238E27FC236}">
                <a16:creationId xmlns:a16="http://schemas.microsoft.com/office/drawing/2014/main" id="{79BB5912-BA6B-7827-DB01-1EE516294993}"/>
              </a:ext>
            </a:extLst>
          </p:cNvPr>
          <p:cNvPicPr>
            <a:picLocks noRot="1" noChangeAspect="1"/>
          </p:cNvPicPr>
          <p:nvPr>
            <a:videoFile r:link="rId1"/>
          </p:nvPr>
        </p:nvPicPr>
        <p:blipFill>
          <a:blip r:embed="rId4"/>
          <a:stretch>
            <a:fillRect/>
          </a:stretch>
        </p:blipFill>
        <p:spPr>
          <a:xfrm>
            <a:off x="4648200" y="2080246"/>
            <a:ext cx="4038600" cy="3028950"/>
          </a:xfrm>
          <a:prstGeom prst="rect">
            <a:avLst/>
          </a:prstGeom>
          <a:noFill/>
        </p:spPr>
      </p:pic>
    </p:spTree>
    <p:extLst>
      <p:ext uri="{BB962C8B-B14F-4D97-AF65-F5344CB8AC3E}">
        <p14:creationId xmlns:p14="http://schemas.microsoft.com/office/powerpoint/2010/main" val="1946788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Master front slide" id="{558DBCAC-D990-4649-AA04-0F1C7230B511}" vid="{ABBB551E-0A13-3840-B3E7-49456703B4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21</TotalTime>
  <Words>202</Words>
  <Application>Microsoft Office PowerPoint</Application>
  <PresentationFormat>On-screen Show (4:3)</PresentationFormat>
  <Paragraphs>10</Paragraphs>
  <Slides>2</Slides>
  <Notes>0</Notes>
  <HiddenSlides>0</HiddenSlides>
  <MMClips>1</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Theme1.thmx first page pp</vt:lpstr>
      <vt:lpstr>Task - week 6</vt:lpstr>
      <vt:lpstr>Task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Course Introduction &amp; Academic Writing Skills</dc:title>
  <dc:creator>joneds@me.com</dc:creator>
  <cp:lastModifiedBy>joneds@me.com</cp:lastModifiedBy>
  <cp:revision>34</cp:revision>
  <cp:lastPrinted>2021-09-26T18:12:02Z</cp:lastPrinted>
  <dcterms:created xsi:type="dcterms:W3CDTF">2022-06-22T21:13:04Z</dcterms:created>
  <dcterms:modified xsi:type="dcterms:W3CDTF">2024-07-02T13:37:57Z</dcterms:modified>
</cp:coreProperties>
</file>