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5631" autoAdjust="0"/>
  </p:normalViewPr>
  <p:slideViewPr>
    <p:cSldViewPr snapToGrid="0">
      <p:cViewPr varScale="1">
        <p:scale>
          <a:sx n="66" d="100"/>
          <a:sy n="66" d="100"/>
        </p:scale>
        <p:origin x="1099"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11F824-32A8-4DCB-BADB-F8DC90A24FC7}" type="datetimeFigureOut">
              <a:rPr lang="en-IN" smtClean="0"/>
              <a:t>13-06-2026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F7FF1-6F19-4E73-B057-ED58825324E2}" type="slidenum">
              <a:rPr lang="en-IN" smtClean="0"/>
              <a:t>‹#›</a:t>
            </a:fld>
            <a:endParaRPr lang="en-IN"/>
          </a:p>
        </p:txBody>
      </p:sp>
    </p:spTree>
    <p:extLst>
      <p:ext uri="{BB962C8B-B14F-4D97-AF65-F5344CB8AC3E}">
        <p14:creationId xmlns:p14="http://schemas.microsoft.com/office/powerpoint/2010/main" val="1982698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file:///C:\Users\BST-045\Downloads\%3c%20https:\www.marksandspencer.com\"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M&amp;S is a multinational corporation that retails premium fashionwear, casualwear and home décor products.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This presentation will provide a brief overview of M&amp;S and its nature of transformation. It will define the recruitment process that involves job analysis &amp; description and advertising platforms. Further, it will justify questioning techniques along with comparison and contrast between interview types. Lastly, this presentation will provide some recommendations to enhance the recruitment process. </a:t>
            </a:r>
            <a:endParaRPr lang="en-IN" sz="1200" kern="1200" dirty="0" smtClean="0">
              <a:solidFill>
                <a:schemeClr val="tx1"/>
              </a:solidFill>
              <a:effectLst/>
              <a:latin typeface="+mn-lt"/>
              <a:ea typeface="+mn-ea"/>
              <a:cs typeface="+mn-cs"/>
            </a:endParaRPr>
          </a:p>
          <a:p>
            <a:pPr marL="0" indent="0">
              <a:buFont typeface="Arial" panose="020B0604020202020204" pitchFamily="34" charset="0"/>
              <a:buNone/>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3</a:t>
            </a:fld>
            <a:endParaRPr lang="en-IN"/>
          </a:p>
        </p:txBody>
      </p:sp>
    </p:spTree>
    <p:extLst>
      <p:ext uri="{BB962C8B-B14F-4D97-AF65-F5344CB8AC3E}">
        <p14:creationId xmlns:p14="http://schemas.microsoft.com/office/powerpoint/2010/main" val="1198676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It was founded in 1884 and at present it’s headquarter is in London and the firm functions in over 40 countries with more than 434 international stores.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In addition to this, M&amp;S heavily focuses on supply chain management and logistics operation along with quality assurance.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4</a:t>
            </a:fld>
            <a:endParaRPr lang="en-IN"/>
          </a:p>
        </p:txBody>
      </p:sp>
    </p:spTree>
    <p:extLst>
      <p:ext uri="{BB962C8B-B14F-4D97-AF65-F5344CB8AC3E}">
        <p14:creationId xmlns:p14="http://schemas.microsoft.com/office/powerpoint/2010/main" val="2179485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firm is analysing large datasets to understand consumer preferences and develop targeted promotional campaigns to provide AI-integrated personalised recommendations.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Along with this, M&amp;S is working towards supply chain advancement and inventory management to minimise the potential errors and enhance stock management efficiency.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M&amp;S focuses on managing their financial reporting system and risk management techniques to navigate complex challenges and strengthen the brand repositioning and digital financial operations.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Further, the organisation continuously </a:t>
            </a:r>
            <a:r>
              <a:rPr lang="en-GB" sz="1200" kern="1200" dirty="0" err="1" smtClean="0">
                <a:solidFill>
                  <a:schemeClr val="tx1"/>
                </a:solidFill>
                <a:effectLst/>
                <a:latin typeface="+mn-lt"/>
                <a:ea typeface="+mn-ea"/>
                <a:cs typeface="+mn-cs"/>
              </a:rPr>
              <a:t>worktowards</a:t>
            </a:r>
            <a:r>
              <a:rPr lang="en-GB" sz="1200" kern="1200" dirty="0" smtClean="0">
                <a:solidFill>
                  <a:schemeClr val="tx1"/>
                </a:solidFill>
                <a:effectLst/>
                <a:latin typeface="+mn-lt"/>
                <a:ea typeface="+mn-ea"/>
                <a:cs typeface="+mn-cs"/>
              </a:rPr>
              <a:t> improving their cybersecurity techniques in order to protect consumer confidential data from third-party access and unethical practices. This initiative is also important because of high risk of data leaks and hacking issues in the present times.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5</a:t>
            </a:fld>
            <a:endParaRPr lang="en-IN"/>
          </a:p>
        </p:txBody>
      </p:sp>
    </p:spTree>
    <p:extLst>
      <p:ext uri="{BB962C8B-B14F-4D97-AF65-F5344CB8AC3E}">
        <p14:creationId xmlns:p14="http://schemas.microsoft.com/office/powerpoint/2010/main" val="2094203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 structured recruitment process for M&amp;S can begin with accurately analysing what are the job domains for which the firm need to hire individuals.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Further, the organisation need to figure out the exact job responsibilities and necessary competencies</a:t>
            </a: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6</a:t>
            </a:fld>
            <a:endParaRPr lang="en-IN"/>
          </a:p>
        </p:txBody>
      </p:sp>
    </p:spTree>
    <p:extLst>
      <p:ext uri="{BB962C8B-B14F-4D97-AF65-F5344CB8AC3E}">
        <p14:creationId xmlns:p14="http://schemas.microsoft.com/office/powerpoint/2010/main" val="3332325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This table highlights the core skills and experience needed for becoming project manager, digital specialist and financial analyst for Marks &amp; spencer.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7</a:t>
            </a:fld>
            <a:endParaRPr lang="en-IN"/>
          </a:p>
        </p:txBody>
      </p:sp>
    </p:spTree>
    <p:extLst>
      <p:ext uri="{BB962C8B-B14F-4D97-AF65-F5344CB8AC3E}">
        <p14:creationId xmlns:p14="http://schemas.microsoft.com/office/powerpoint/2010/main" val="288609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addition to this, the organisation can also post about job vacancies on its official M&amp;S careers portal. Further, firm can collaborate with job consultancies and IT vendors to gain knowledge about skillset of unemployed individuals, analyse it and recruit them in their firm on the basis of their experience, and skillset.</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Also, M&amp;S can focus on upskilling the current employees by conducting training programs or encouraging them to pursue certifications or participate in professional seminars in order to make them suitable and skilled for these specific job domains. This initiative is known as internal mobility when firms usually upscale their employees and promotes them to suitable higher positions.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8</a:t>
            </a:fld>
            <a:endParaRPr lang="en-IN"/>
          </a:p>
        </p:txBody>
      </p:sp>
    </p:spTree>
    <p:extLst>
      <p:ext uri="{BB962C8B-B14F-4D97-AF65-F5344CB8AC3E}">
        <p14:creationId xmlns:p14="http://schemas.microsoft.com/office/powerpoint/2010/main" val="1254439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In addition, candidates can be required to prepare a formal presentation that focuses on real-world challenge that M&amp;S is going through, and how it can be solved.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9</a:t>
            </a:fld>
            <a:endParaRPr lang="en-IN"/>
          </a:p>
        </p:txBody>
      </p:sp>
    </p:spTree>
    <p:extLst>
      <p:ext uri="{BB962C8B-B14F-4D97-AF65-F5344CB8AC3E}">
        <p14:creationId xmlns:p14="http://schemas.microsoft.com/office/powerpoint/2010/main" val="39256123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For this, individuals will be required to go through several interview rounds where the interviewer can assess their risk management, leadership and analytical skills.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The interviewer can also ask candidates about their past projects and its success rate.</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10</a:t>
            </a:fld>
            <a:endParaRPr lang="en-IN"/>
          </a:p>
        </p:txBody>
      </p:sp>
    </p:spTree>
    <p:extLst>
      <p:ext uri="{BB962C8B-B14F-4D97-AF65-F5344CB8AC3E}">
        <p14:creationId xmlns:p14="http://schemas.microsoft.com/office/powerpoint/2010/main" val="13672503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After that, a behaviour discussion can be conducted to identify an individual’s core skills.</a:t>
            </a:r>
            <a:endParaRPr lang="en-IN" sz="1200" kern="1200" dirty="0" smtClean="0">
              <a:solidFill>
                <a:schemeClr val="tx1"/>
              </a:solidFill>
              <a:effectLst/>
              <a:latin typeface="+mn-lt"/>
              <a:ea typeface="+mn-ea"/>
              <a:cs typeface="+mn-cs"/>
            </a:endParaRPr>
          </a:p>
          <a:p>
            <a:pPr marL="0" indent="0">
              <a:buFont typeface="Arial" panose="020B0604020202020204" pitchFamily="34" charset="0"/>
              <a:buNone/>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11</a:t>
            </a:fld>
            <a:endParaRPr lang="en-IN"/>
          </a:p>
        </p:txBody>
      </p:sp>
    </p:spTree>
    <p:extLst>
      <p:ext uri="{BB962C8B-B14F-4D97-AF65-F5344CB8AC3E}">
        <p14:creationId xmlns:p14="http://schemas.microsoft.com/office/powerpoint/2010/main" val="571625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1" kern="1200" dirty="0" smtClean="0">
                <a:solidFill>
                  <a:schemeClr val="tx1"/>
                </a:solidFill>
                <a:effectLst/>
                <a:latin typeface="+mn-lt"/>
                <a:ea typeface="+mn-ea"/>
                <a:cs typeface="+mn-cs"/>
              </a:rPr>
              <a:t>Situational questions</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technique</a:t>
            </a:r>
            <a:r>
              <a:rPr lang="en-GB" sz="1200" kern="1200" dirty="0" smtClean="0">
                <a:solidFill>
                  <a:schemeClr val="tx1"/>
                </a:solidFill>
                <a:effectLst/>
                <a:latin typeface="+mn-lt"/>
                <a:ea typeface="+mn-ea"/>
                <a:cs typeface="+mn-cs"/>
              </a:rPr>
              <a:t> can help M&amp;S to know about candidate’s analytical thinking and problem-solving skills. It identifies how individual implied corporate regulations and leadership principles in day-to-day practices.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dirty="0" smtClean="0">
                <a:solidFill>
                  <a:schemeClr val="tx1"/>
                </a:solidFill>
                <a:effectLst/>
                <a:latin typeface="+mn-lt"/>
                <a:ea typeface="+mn-ea"/>
                <a:cs typeface="+mn-cs"/>
              </a:rPr>
              <a:t>Competency-Based Questions</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technique</a:t>
            </a:r>
            <a:r>
              <a:rPr lang="en-GB" sz="1200" kern="1200" dirty="0" smtClean="0">
                <a:solidFill>
                  <a:schemeClr val="tx1"/>
                </a:solidFill>
                <a:effectLst/>
                <a:latin typeface="+mn-lt"/>
                <a:ea typeface="+mn-ea"/>
                <a:cs typeface="+mn-cs"/>
              </a:rPr>
              <a:t> is justified due to the fact that it can guide M&amp;S by providing a structured framework to compare individuals in an unbiased way.</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b="1" kern="1200" dirty="0" smtClean="0">
                <a:solidFill>
                  <a:schemeClr val="tx1"/>
                </a:solidFill>
                <a:effectLst/>
                <a:latin typeface="+mn-lt"/>
                <a:ea typeface="+mn-ea"/>
                <a:cs typeface="+mn-cs"/>
              </a:rPr>
              <a:t>Probing questions</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method</a:t>
            </a:r>
            <a:r>
              <a:rPr lang="en-GB" sz="1200" kern="1200" dirty="0" smtClean="0">
                <a:solidFill>
                  <a:schemeClr val="tx1"/>
                </a:solidFill>
                <a:effectLst/>
                <a:latin typeface="+mn-lt"/>
                <a:ea typeface="+mn-ea"/>
                <a:cs typeface="+mn-cs"/>
              </a:rPr>
              <a:t> is important to avoid confusions and recognise the prime cause of workplace issues.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12</a:t>
            </a:fld>
            <a:endParaRPr lang="en-IN"/>
          </a:p>
        </p:txBody>
      </p:sp>
    </p:spTree>
    <p:extLst>
      <p:ext uri="{BB962C8B-B14F-4D97-AF65-F5344CB8AC3E}">
        <p14:creationId xmlns:p14="http://schemas.microsoft.com/office/powerpoint/2010/main" val="12936725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Face-to-face and virtual interview requires a proper </a:t>
            </a:r>
            <a:r>
              <a:rPr lang="en-GB" sz="1200" b="1" kern="1200" dirty="0" smtClean="0">
                <a:solidFill>
                  <a:schemeClr val="tx1"/>
                </a:solidFill>
                <a:effectLst/>
                <a:latin typeface="+mn-lt"/>
                <a:ea typeface="+mn-ea"/>
                <a:cs typeface="+mn-cs"/>
              </a:rPr>
              <a:t>availability checks</a:t>
            </a:r>
            <a:r>
              <a:rPr lang="en-GB" sz="1200" kern="1200" dirty="0" smtClean="0">
                <a:solidFill>
                  <a:schemeClr val="tx1"/>
                </a:solidFill>
                <a:effectLst/>
                <a:latin typeface="+mn-lt"/>
                <a:ea typeface="+mn-ea"/>
                <a:cs typeface="+mn-cs"/>
              </a:rPr>
              <a:t> that includes description of individual availability at the time of emergencies and candidates flexibility in working on weekends and holidays.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 order to crack both interview, individuals who wish to work as financial analyst, digital specialist and project manager are required to perform and excel at theoretical and practical </a:t>
            </a:r>
            <a:r>
              <a:rPr lang="en-GB" sz="1200" b="1" kern="1200" dirty="0" smtClean="0">
                <a:solidFill>
                  <a:schemeClr val="tx1"/>
                </a:solidFill>
                <a:effectLst/>
                <a:latin typeface="+mn-lt"/>
                <a:ea typeface="+mn-ea"/>
                <a:cs typeface="+mn-cs"/>
              </a:rPr>
              <a:t>assessments.</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13</a:t>
            </a:fld>
            <a:endParaRPr lang="en-IN"/>
          </a:p>
        </p:txBody>
      </p:sp>
    </p:spTree>
    <p:extLst>
      <p:ext uri="{BB962C8B-B14F-4D97-AF65-F5344CB8AC3E}">
        <p14:creationId xmlns:p14="http://schemas.microsoft.com/office/powerpoint/2010/main" val="1672342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Individuals are judged on the basis of their </a:t>
            </a:r>
            <a:r>
              <a:rPr lang="en-GB" sz="1200" b="1" kern="1200" dirty="0" smtClean="0">
                <a:solidFill>
                  <a:schemeClr val="tx1"/>
                </a:solidFill>
                <a:effectLst/>
                <a:latin typeface="+mn-lt"/>
                <a:ea typeface="+mn-ea"/>
                <a:cs typeface="+mn-cs"/>
              </a:rPr>
              <a:t>first impression</a:t>
            </a:r>
            <a:r>
              <a:rPr lang="en-GB" sz="1200" kern="1200" dirty="0" smtClean="0">
                <a:solidFill>
                  <a:schemeClr val="tx1"/>
                </a:solidFill>
                <a:effectLst/>
                <a:latin typeface="+mn-lt"/>
                <a:ea typeface="+mn-ea"/>
                <a:cs typeface="+mn-cs"/>
              </a:rPr>
              <a:t> that includes behaviour, formal attire and posture in face-to-face interview. In contrast to this, in virtual interview, candidates are only judged on the basis of their screen presence. </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Face-to-face interviews are conducted by HR in quiet, peaceful and professional </a:t>
            </a:r>
            <a:r>
              <a:rPr lang="en-GB" sz="1200" b="1" kern="1200" dirty="0" smtClean="0">
                <a:solidFill>
                  <a:schemeClr val="tx1"/>
                </a:solidFill>
                <a:effectLst/>
                <a:latin typeface="+mn-lt"/>
                <a:ea typeface="+mn-ea"/>
                <a:cs typeface="+mn-cs"/>
              </a:rPr>
              <a:t>work</a:t>
            </a:r>
            <a:r>
              <a:rPr lang="en-GB" sz="1200" kern="1200" dirty="0" smtClean="0">
                <a:solidFill>
                  <a:schemeClr val="tx1"/>
                </a:solidFill>
                <a:effectLst/>
                <a:latin typeface="+mn-lt"/>
                <a:ea typeface="+mn-ea"/>
                <a:cs typeface="+mn-cs"/>
              </a:rPr>
              <a:t> </a:t>
            </a:r>
            <a:r>
              <a:rPr lang="en-GB" sz="1200" b="1" kern="1200" dirty="0" smtClean="0">
                <a:solidFill>
                  <a:schemeClr val="tx1"/>
                </a:solidFill>
                <a:effectLst/>
                <a:latin typeface="+mn-lt"/>
                <a:ea typeface="+mn-ea"/>
                <a:cs typeface="+mn-cs"/>
              </a:rPr>
              <a:t>environment</a:t>
            </a:r>
            <a:r>
              <a:rPr lang="en-GB" sz="1200" kern="1200" dirty="0" smtClean="0">
                <a:solidFill>
                  <a:schemeClr val="tx1"/>
                </a:solidFill>
                <a:effectLst/>
                <a:latin typeface="+mn-lt"/>
                <a:ea typeface="+mn-ea"/>
                <a:cs typeface="+mn-cs"/>
              </a:rPr>
              <a:t>. However, candidates have the flexibility to decide their own environment while giving virtual interviews.</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14</a:t>
            </a:fld>
            <a:endParaRPr lang="en-IN"/>
          </a:p>
        </p:txBody>
      </p:sp>
    </p:spTree>
    <p:extLst>
      <p:ext uri="{BB962C8B-B14F-4D97-AF65-F5344CB8AC3E}">
        <p14:creationId xmlns:p14="http://schemas.microsoft.com/office/powerpoint/2010/main" val="3436883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smtClean="0">
                <a:solidFill>
                  <a:schemeClr val="tx1"/>
                </a:solidFill>
                <a:effectLst/>
                <a:latin typeface="+mn-lt"/>
                <a:ea typeface="+mn-ea"/>
                <a:cs typeface="+mn-cs"/>
              </a:rPr>
              <a:t>In order to hire skilled individuals for transformational job roles, M&amp;S can use strategic hybrid approach.</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15</a:t>
            </a:fld>
            <a:endParaRPr lang="en-IN"/>
          </a:p>
        </p:txBody>
      </p:sp>
    </p:spTree>
    <p:extLst>
      <p:ext uri="{BB962C8B-B14F-4D97-AF65-F5344CB8AC3E}">
        <p14:creationId xmlns:p14="http://schemas.microsoft.com/office/powerpoint/2010/main" val="22273225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It is also identified that in face-to-face and virtual interviews, the firm can use different questing techniques like behavioural, situational, competency-based, probing and Socratic questioning.</a:t>
            </a: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16</a:t>
            </a:fld>
            <a:endParaRPr lang="en-IN"/>
          </a:p>
        </p:txBody>
      </p:sp>
    </p:spTree>
    <p:extLst>
      <p:ext uri="{BB962C8B-B14F-4D97-AF65-F5344CB8AC3E}">
        <p14:creationId xmlns:p14="http://schemas.microsoft.com/office/powerpoint/2010/main" val="29217626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Lobe, B., Morgan, D.L. and Hoffman, K., (2022). A systematic comparison of in-</a:t>
            </a:r>
            <a:r>
              <a:rPr lang="en-GB" sz="1200" kern="1200" dirty="0" err="1" smtClean="0">
                <a:solidFill>
                  <a:schemeClr val="tx1"/>
                </a:solidFill>
                <a:effectLst/>
                <a:latin typeface="+mn-lt"/>
                <a:ea typeface="+mn-ea"/>
                <a:cs typeface="+mn-cs"/>
              </a:rPr>
              <a:t>perso</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err="1" smtClean="0">
                <a:solidFill>
                  <a:schemeClr val="tx1"/>
                </a:solidFill>
                <a:effectLst/>
                <a:latin typeface="+mn-lt"/>
                <a:ea typeface="+mn-ea"/>
                <a:cs typeface="+mn-cs"/>
              </a:rPr>
              <a:t>Nahar</a:t>
            </a:r>
            <a:r>
              <a:rPr lang="en-GB" sz="1200" kern="1200" dirty="0" smtClean="0">
                <a:solidFill>
                  <a:schemeClr val="tx1"/>
                </a:solidFill>
                <a:effectLst/>
                <a:latin typeface="+mn-lt"/>
                <a:ea typeface="+mn-ea"/>
                <a:cs typeface="+mn-cs"/>
              </a:rPr>
              <a:t>, S. and </a:t>
            </a:r>
            <a:r>
              <a:rPr lang="en-GB" sz="1200" kern="1200" dirty="0" err="1" smtClean="0">
                <a:solidFill>
                  <a:schemeClr val="tx1"/>
                </a:solidFill>
                <a:effectLst/>
                <a:latin typeface="+mn-lt"/>
                <a:ea typeface="+mn-ea"/>
                <a:cs typeface="+mn-cs"/>
              </a:rPr>
              <a:t>Alam</a:t>
            </a:r>
            <a:r>
              <a:rPr lang="en-GB" sz="1200" kern="1200" dirty="0" smtClean="0">
                <a:solidFill>
                  <a:schemeClr val="tx1"/>
                </a:solidFill>
                <a:effectLst/>
                <a:latin typeface="+mn-lt"/>
                <a:ea typeface="+mn-ea"/>
                <a:cs typeface="+mn-cs"/>
              </a:rPr>
              <a:t>, M., (2026). Technology‐Enabled Cross‐Border Entrepreneurship: The Role of Digital Platforms in SME Expansion Through the Lens of Institutional Theory. Thunderbird International Business Review.</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err="1" smtClean="0">
                <a:solidFill>
                  <a:schemeClr val="tx1"/>
                </a:solidFill>
                <a:effectLst/>
                <a:latin typeface="+mn-lt"/>
                <a:ea typeface="+mn-ea"/>
                <a:cs typeface="+mn-cs"/>
              </a:rPr>
              <a:t>Omee</a:t>
            </a:r>
            <a:r>
              <a:rPr lang="en-GB" sz="1200" kern="1200" dirty="0" smtClean="0">
                <a:solidFill>
                  <a:schemeClr val="tx1"/>
                </a:solidFill>
                <a:effectLst/>
                <a:latin typeface="+mn-lt"/>
                <a:ea typeface="+mn-ea"/>
                <a:cs typeface="+mn-cs"/>
              </a:rPr>
              <a:t>, F.A., (2023). Apparel supply chain management and challenges: An analysis on Marks and Spencer (Bangladesh sourcing office).</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Rajput, A.A., (2025). The Influence of Digital Marketing Strategies on Consumer Buying </a:t>
            </a:r>
            <a:r>
              <a:rPr lang="en-GB" sz="1200" kern="1200" dirty="0" err="1" smtClean="0">
                <a:solidFill>
                  <a:schemeClr val="tx1"/>
                </a:solidFill>
                <a:effectLst/>
                <a:latin typeface="+mn-lt"/>
                <a:ea typeface="+mn-ea"/>
                <a:cs typeface="+mn-cs"/>
              </a:rPr>
              <a:t>Behavior</a:t>
            </a:r>
            <a:r>
              <a:rPr lang="en-GB" sz="1200" kern="1200" dirty="0" smtClean="0">
                <a:solidFill>
                  <a:schemeClr val="tx1"/>
                </a:solidFill>
                <a:effectLst/>
                <a:latin typeface="+mn-lt"/>
                <a:ea typeface="+mn-ea"/>
                <a:cs typeface="+mn-cs"/>
              </a:rPr>
              <a:t>:“A Comprehensive Analysis of Marks and Spencer’s Retail in the UK” (Doctoral dissertation, University of Wales Trinity Saint David).</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Sloan, S.M., (2024). Interviewing at a Distance. In Oral History at a Distance (pp. 83-105). Routledge.</a:t>
            </a: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r>
              <a:rPr lang="en-IN" sz="1200" kern="1200" dirty="0" err="1" smtClean="0">
                <a:solidFill>
                  <a:schemeClr val="tx1"/>
                </a:solidFill>
                <a:effectLst/>
                <a:latin typeface="+mn-lt"/>
                <a:ea typeface="+mn-ea"/>
                <a:cs typeface="+mn-cs"/>
              </a:rPr>
              <a:t>Svahn</a:t>
            </a:r>
            <a:r>
              <a:rPr lang="en-IN" sz="1200" kern="1200" dirty="0" smtClean="0">
                <a:solidFill>
                  <a:schemeClr val="tx1"/>
                </a:solidFill>
                <a:effectLst/>
                <a:latin typeface="+mn-lt"/>
                <a:ea typeface="+mn-ea"/>
                <a:cs typeface="+mn-cs"/>
              </a:rPr>
              <a:t>, A., (2024). Recruiting the New Generation of Computer Science Talent: Identifying and Addressing Candidate and Recruiter Challenges using Design &amp; AI Recommendations.</a:t>
            </a:r>
          </a:p>
          <a:p>
            <a:pPr marL="171450" indent="-171450">
              <a:buFont typeface="Arial" panose="020B0604020202020204" pitchFamily="34" charset="0"/>
              <a:buChar char="•"/>
            </a:pPr>
            <a:r>
              <a:rPr lang="en-GB" sz="1200" kern="1200" dirty="0" smtClean="0">
                <a:solidFill>
                  <a:schemeClr val="tx1"/>
                </a:solidFill>
                <a:effectLst/>
                <a:latin typeface="+mn-lt"/>
                <a:ea typeface="+mn-ea"/>
                <a:cs typeface="+mn-cs"/>
              </a:rPr>
              <a:t>Yang, K., (2026). Dynamic Leadership Competencies for Enabling Construction 4.0: A Case of China (Doctoral dissertation, UNSW Sydney).</a:t>
            </a:r>
          </a:p>
          <a:p>
            <a:r>
              <a:rPr lang="en-GB" sz="1200" u="sng" kern="1200" dirty="0" smtClean="0">
                <a:solidFill>
                  <a:schemeClr val="tx1"/>
                </a:solidFill>
                <a:effectLst/>
                <a:latin typeface="+mn-lt"/>
                <a:ea typeface="+mn-ea"/>
                <a:cs typeface="+mn-cs"/>
              </a:rPr>
              <a:t>Online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Marks &amp; Spencer, (2026). </a:t>
            </a:r>
            <a:r>
              <a:rPr lang="en-GB" sz="1200" i="1" kern="1200" dirty="0" smtClean="0">
                <a:solidFill>
                  <a:schemeClr val="tx1"/>
                </a:solidFill>
                <a:effectLst/>
                <a:latin typeface="+mn-lt"/>
                <a:ea typeface="+mn-ea"/>
                <a:cs typeface="+mn-cs"/>
              </a:rPr>
              <a:t>Don't miss out</a:t>
            </a:r>
            <a:r>
              <a:rPr lang="en-GB" sz="1200" kern="1200" dirty="0" smtClean="0">
                <a:solidFill>
                  <a:schemeClr val="tx1"/>
                </a:solidFill>
                <a:effectLst/>
                <a:latin typeface="+mn-lt"/>
                <a:ea typeface="+mn-ea"/>
                <a:cs typeface="+mn-cs"/>
              </a:rPr>
              <a:t>. [Online]. Accessed From: </a:t>
            </a:r>
            <a:r>
              <a:rPr lang="en-GB" sz="1200" u="sng" kern="1200" dirty="0" smtClean="0">
                <a:solidFill>
                  <a:schemeClr val="tx1"/>
                </a:solidFill>
                <a:effectLst/>
                <a:latin typeface="+mn-lt"/>
                <a:ea typeface="+mn-ea"/>
                <a:cs typeface="+mn-cs"/>
                <a:hlinkClick r:id="rId3"/>
              </a:rPr>
              <a:t>&lt; https://www.marksandspencer.com/ </a:t>
            </a:r>
            <a:r>
              <a:rPr lang="en-GB" sz="1200" kern="1200" dirty="0" smtClean="0">
                <a:solidFill>
                  <a:schemeClr val="tx1"/>
                </a:solidFill>
                <a:effectLst/>
                <a:latin typeface="+mn-lt"/>
                <a:ea typeface="+mn-ea"/>
                <a:cs typeface="+mn-cs"/>
              </a:rPr>
              <a:t> &gt;. Accessed On: 12</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June, 2026. </a:t>
            </a:r>
            <a:endParaRPr lang="en-IN" sz="1200" kern="1200" smtClean="0">
              <a:solidFill>
                <a:schemeClr val="tx1"/>
              </a:solidFill>
              <a:effectLst/>
              <a:latin typeface="+mn-lt"/>
              <a:ea typeface="+mn-ea"/>
              <a:cs typeface="+mn-cs"/>
            </a:endParaRPr>
          </a:p>
          <a:p>
            <a:pPr marL="0" indent="0">
              <a:buFont typeface="Arial" panose="020B0604020202020204" pitchFamily="34" charset="0"/>
              <a:buNone/>
            </a:pPr>
            <a:endParaRPr lang="en-IN" sz="1200" kern="1200" dirty="0" smtClean="0">
              <a:solidFill>
                <a:schemeClr val="tx1"/>
              </a:solidFill>
              <a:effectLst/>
              <a:latin typeface="+mn-lt"/>
              <a:ea typeface="+mn-ea"/>
              <a:cs typeface="+mn-cs"/>
            </a:endParaRPr>
          </a:p>
          <a:p>
            <a:pPr marL="171450" indent="-171450">
              <a:buFont typeface="Arial" panose="020B0604020202020204" pitchFamily="34" charset="0"/>
              <a:buChar char="•"/>
            </a:pPr>
            <a:endParaRPr lang="en-IN" dirty="0"/>
          </a:p>
        </p:txBody>
      </p:sp>
      <p:sp>
        <p:nvSpPr>
          <p:cNvPr id="4" name="Slide Number Placeholder 3"/>
          <p:cNvSpPr>
            <a:spLocks noGrp="1"/>
          </p:cNvSpPr>
          <p:nvPr>
            <p:ph type="sldNum" sz="quarter" idx="10"/>
          </p:nvPr>
        </p:nvSpPr>
        <p:spPr/>
        <p:txBody>
          <a:bodyPr/>
          <a:lstStyle/>
          <a:p>
            <a:fld id="{D3FF7FF1-6F19-4E73-B057-ED58825324E2}" type="slidenum">
              <a:rPr lang="en-IN" smtClean="0"/>
              <a:t>17</a:t>
            </a:fld>
            <a:endParaRPr lang="en-IN"/>
          </a:p>
        </p:txBody>
      </p:sp>
    </p:spTree>
    <p:extLst>
      <p:ext uri="{BB962C8B-B14F-4D97-AF65-F5344CB8AC3E}">
        <p14:creationId xmlns:p14="http://schemas.microsoft.com/office/powerpoint/2010/main" val="2766493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3131668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3649465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84048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776673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9FE1CAF-FF87-471B-8406-65430F9BEA92}" type="datetimeFigureOut">
              <a:rPr lang="en-IN" smtClean="0"/>
              <a:t>13-06-2026</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3958539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9FE1CAF-FF87-471B-8406-65430F9BEA92}" type="datetimeFigureOut">
              <a:rPr lang="en-IN" smtClean="0"/>
              <a:t>13-06-2026</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217678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FE1CAF-FF87-471B-8406-65430F9BEA92}" type="datetimeFigureOut">
              <a:rPr lang="en-IN" smtClean="0"/>
              <a:t>13-06-2026</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2554592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394395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836233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3879908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50539BC-47A1-496E-8ED6-DC3C757AF894}"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21028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1554368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0539BC-47A1-496E-8ED6-DC3C757AF894}"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2378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59FE1CAF-FF87-471B-8406-65430F9BEA92}" type="datetimeFigureOut">
              <a:rPr lang="en-IN" smtClean="0"/>
              <a:t>13-06-2026</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5704755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4238714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FE1CAF-FF87-471B-8406-65430F9BEA92}" type="datetimeFigureOut">
              <a:rPr lang="en-IN" smtClean="0"/>
              <a:t>13-06-2026</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50539BC-47A1-496E-8ED6-DC3C757AF894}" type="slidenum">
              <a:rPr lang="en-IN" smtClean="0"/>
              <a:t>‹#›</a:t>
            </a:fld>
            <a:endParaRPr lang="en-IN"/>
          </a:p>
        </p:txBody>
      </p:sp>
    </p:spTree>
    <p:extLst>
      <p:ext uri="{BB962C8B-B14F-4D97-AF65-F5344CB8AC3E}">
        <p14:creationId xmlns:p14="http://schemas.microsoft.com/office/powerpoint/2010/main" val="4076736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9FE1CAF-FF87-471B-8406-65430F9BEA92}" type="datetimeFigureOut">
              <a:rPr lang="en-IN" smtClean="0"/>
              <a:t>13-06-2026</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50539BC-47A1-496E-8ED6-DC3C757AF894}" type="slidenum">
              <a:rPr lang="en-IN" smtClean="0"/>
              <a:t>‹#›</a:t>
            </a:fld>
            <a:endParaRPr lang="en-IN"/>
          </a:p>
        </p:txBody>
      </p:sp>
    </p:spTree>
    <p:extLst>
      <p:ext uri="{BB962C8B-B14F-4D97-AF65-F5344CB8AC3E}">
        <p14:creationId xmlns:p14="http://schemas.microsoft.com/office/powerpoint/2010/main" val="3189633885"/>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8315" y="1006997"/>
            <a:ext cx="5945187" cy="4791919"/>
          </a:xfrm>
        </p:spPr>
        <p:txBody>
          <a:bodyPr>
            <a:noAutofit/>
          </a:bodyPr>
          <a:lstStyle/>
          <a:p>
            <a:r>
              <a:rPr lang="en-US" sz="3600" dirty="0"/>
              <a:t>Anglia Gheorghe </a:t>
            </a:r>
            <a:r>
              <a:rPr lang="en-US" sz="3600" dirty="0" smtClean="0"/>
              <a:t/>
            </a:r>
            <a:br>
              <a:rPr lang="en-US" sz="3600" dirty="0" smtClean="0"/>
            </a:br>
            <a:r>
              <a:rPr lang="en-US" sz="2800" dirty="0" smtClean="0"/>
              <a:t>Module code-LCLM5002</a:t>
            </a:r>
            <a:r>
              <a:rPr lang="en-US" sz="3600" dirty="0" smtClean="0"/>
              <a:t/>
            </a:r>
            <a:br>
              <a:rPr lang="en-US" sz="3600" dirty="0" smtClean="0"/>
            </a:br>
            <a:r>
              <a:rPr lang="en-US" sz="3600" dirty="0" smtClean="0"/>
              <a:t>Module -Developing </a:t>
            </a:r>
            <a:r>
              <a:rPr lang="en-US" sz="3600" dirty="0"/>
              <a:t>and Managing Individuals and </a:t>
            </a:r>
            <a:r>
              <a:rPr lang="en-US" sz="3600" dirty="0" smtClean="0"/>
              <a:t>Teams</a:t>
            </a:r>
            <a:r>
              <a:rPr lang="en-US" sz="3600" smtClean="0"/>
              <a:t/>
            </a:r>
            <a:br>
              <a:rPr lang="en-US" sz="3600" smtClean="0"/>
            </a:br>
            <a:r>
              <a:rPr lang="en-US" sz="3600" smtClean="0"/>
              <a:t>Student </a:t>
            </a:r>
            <a:r>
              <a:rPr lang="en-US" sz="3600" dirty="0"/>
              <a:t>id </a:t>
            </a:r>
            <a:r>
              <a:rPr lang="en-US" sz="3600" dirty="0" smtClean="0"/>
              <a:t>-2334489</a:t>
            </a:r>
            <a:br>
              <a:rPr lang="en-US" sz="3600" dirty="0" smtClean="0"/>
            </a:br>
            <a:r>
              <a:rPr lang="en-US" sz="3600" dirty="0" smtClean="0"/>
              <a:t>Teacher -Samson </a:t>
            </a:r>
            <a:r>
              <a:rPr lang="en-US" sz="3600" dirty="0" err="1"/>
              <a:t>oladejo</a:t>
            </a:r>
            <a:endParaRPr lang="en-IN" sz="3600" dirty="0"/>
          </a:p>
        </p:txBody>
      </p:sp>
      <p:pic>
        <p:nvPicPr>
          <p:cNvPr id="4" name="Picture 3"/>
          <p:cNvPicPr>
            <a:picLocks noChangeAspect="1"/>
          </p:cNvPicPr>
          <p:nvPr/>
        </p:nvPicPr>
        <p:blipFill>
          <a:blip r:embed="rId2"/>
          <a:stretch>
            <a:fillRect/>
          </a:stretch>
        </p:blipFill>
        <p:spPr>
          <a:xfrm>
            <a:off x="1721815" y="1244599"/>
            <a:ext cx="3701085" cy="392430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5726081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0825" y="141510"/>
            <a:ext cx="8911687" cy="1280890"/>
          </a:xfrm>
        </p:spPr>
        <p:txBody>
          <a:bodyPr/>
          <a:lstStyle/>
          <a:p>
            <a:pPr algn="ctr"/>
            <a:r>
              <a:rPr lang="en-GB" b="1" dirty="0"/>
              <a:t>Table of Contents</a:t>
            </a:r>
            <a:endParaRPr lang="en-IN" dirty="0"/>
          </a:p>
        </p:txBody>
      </p:sp>
      <p:sp>
        <p:nvSpPr>
          <p:cNvPr id="3" name="Content Placeholder 2"/>
          <p:cNvSpPr>
            <a:spLocks noGrp="1"/>
          </p:cNvSpPr>
          <p:nvPr>
            <p:ph idx="1"/>
          </p:nvPr>
        </p:nvSpPr>
        <p:spPr>
          <a:xfrm>
            <a:off x="2106612" y="1562100"/>
            <a:ext cx="8915400" cy="4673600"/>
          </a:xfrm>
        </p:spPr>
        <p:txBody>
          <a:bodyPr>
            <a:normAutofit/>
          </a:bodyPr>
          <a:lstStyle/>
          <a:p>
            <a:pPr algn="just">
              <a:lnSpc>
                <a:spcPct val="150000"/>
              </a:lnSpc>
            </a:pPr>
            <a:r>
              <a:rPr lang="en-US" dirty="0">
                <a:solidFill>
                  <a:schemeClr val="tx1"/>
                </a:solidFill>
              </a:rPr>
              <a:t>Introduction	</a:t>
            </a:r>
          </a:p>
          <a:p>
            <a:pPr algn="just">
              <a:lnSpc>
                <a:spcPct val="150000"/>
              </a:lnSpc>
            </a:pPr>
            <a:r>
              <a:rPr lang="en-US" dirty="0">
                <a:solidFill>
                  <a:schemeClr val="tx1"/>
                </a:solidFill>
              </a:rPr>
              <a:t>Company overview and Nature of Transformation	</a:t>
            </a:r>
          </a:p>
          <a:p>
            <a:pPr algn="just">
              <a:lnSpc>
                <a:spcPct val="150000"/>
              </a:lnSpc>
            </a:pPr>
            <a:r>
              <a:rPr lang="en-IN" dirty="0">
                <a:solidFill>
                  <a:schemeClr val="tx1"/>
                </a:solidFill>
              </a:rPr>
              <a:t>Recruitment </a:t>
            </a:r>
            <a:r>
              <a:rPr lang="en-IN" dirty="0" smtClean="0">
                <a:solidFill>
                  <a:schemeClr val="tx1"/>
                </a:solidFill>
              </a:rPr>
              <a:t>Process</a:t>
            </a:r>
          </a:p>
          <a:p>
            <a:pPr algn="just">
              <a:lnSpc>
                <a:spcPct val="150000"/>
              </a:lnSpc>
            </a:pPr>
            <a:r>
              <a:rPr lang="en-IN" dirty="0">
                <a:solidFill>
                  <a:schemeClr val="tx1"/>
                </a:solidFill>
              </a:rPr>
              <a:t>Transformation Related </a:t>
            </a:r>
            <a:r>
              <a:rPr lang="en-IN" dirty="0" smtClean="0">
                <a:solidFill>
                  <a:schemeClr val="tx1"/>
                </a:solidFill>
              </a:rPr>
              <a:t>Interviews</a:t>
            </a:r>
          </a:p>
          <a:p>
            <a:pPr algn="just">
              <a:lnSpc>
                <a:spcPct val="150000"/>
              </a:lnSpc>
            </a:pPr>
            <a:r>
              <a:rPr lang="en-IN" dirty="0">
                <a:solidFill>
                  <a:schemeClr val="tx1"/>
                </a:solidFill>
              </a:rPr>
              <a:t>Comparison and </a:t>
            </a:r>
            <a:r>
              <a:rPr lang="en-IN" dirty="0" smtClean="0">
                <a:solidFill>
                  <a:schemeClr val="tx1"/>
                </a:solidFill>
              </a:rPr>
              <a:t>contrast</a:t>
            </a:r>
          </a:p>
          <a:p>
            <a:pPr algn="just">
              <a:lnSpc>
                <a:spcPct val="150000"/>
              </a:lnSpc>
            </a:pPr>
            <a:r>
              <a:rPr lang="en-IN" dirty="0" smtClean="0">
                <a:solidFill>
                  <a:schemeClr val="tx1"/>
                </a:solidFill>
              </a:rPr>
              <a:t>Recommendations</a:t>
            </a:r>
          </a:p>
          <a:p>
            <a:pPr algn="just">
              <a:lnSpc>
                <a:spcPct val="150000"/>
              </a:lnSpc>
            </a:pPr>
            <a:r>
              <a:rPr lang="en-IN" dirty="0" smtClean="0">
                <a:solidFill>
                  <a:schemeClr val="tx1"/>
                </a:solidFill>
              </a:rPr>
              <a:t>Conclusion</a:t>
            </a:r>
          </a:p>
          <a:p>
            <a:pPr algn="just">
              <a:lnSpc>
                <a:spcPct val="150000"/>
              </a:lnSpc>
            </a:pPr>
            <a:r>
              <a:rPr lang="en-IN" dirty="0">
                <a:solidFill>
                  <a:schemeClr val="tx1"/>
                </a:solidFill>
              </a:rPr>
              <a:t>References</a:t>
            </a:r>
          </a:p>
        </p:txBody>
      </p:sp>
    </p:spTree>
    <p:extLst>
      <p:ext uri="{BB962C8B-B14F-4D97-AF65-F5344CB8AC3E}">
        <p14:creationId xmlns:p14="http://schemas.microsoft.com/office/powerpoint/2010/main" val="2235421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4125" y="357410"/>
            <a:ext cx="8911687" cy="1280890"/>
          </a:xfrm>
        </p:spPr>
        <p:txBody>
          <a:bodyPr/>
          <a:lstStyle/>
          <a:p>
            <a:pPr algn="ctr"/>
            <a:r>
              <a:rPr lang="en-GB" b="1" dirty="0"/>
              <a:t>Introduction </a:t>
            </a:r>
            <a:endParaRPr lang="en-IN" b="1" dirty="0"/>
          </a:p>
        </p:txBody>
      </p:sp>
      <p:sp>
        <p:nvSpPr>
          <p:cNvPr id="3" name="Content Placeholder 2"/>
          <p:cNvSpPr>
            <a:spLocks noGrp="1"/>
          </p:cNvSpPr>
          <p:nvPr>
            <p:ph idx="1"/>
          </p:nvPr>
        </p:nvSpPr>
        <p:spPr>
          <a:xfrm>
            <a:off x="4873624" y="1879600"/>
            <a:ext cx="6300788" cy="3777622"/>
          </a:xfrm>
        </p:spPr>
        <p:txBody>
          <a:bodyPr>
            <a:normAutofit/>
          </a:bodyPr>
          <a:lstStyle/>
          <a:p>
            <a:pPr algn="just">
              <a:lnSpc>
                <a:spcPct val="300000"/>
              </a:lnSpc>
            </a:pPr>
            <a:r>
              <a:rPr lang="en-GB" sz="1100" dirty="0">
                <a:solidFill>
                  <a:schemeClr val="tx1"/>
                </a:solidFill>
              </a:rPr>
              <a:t>Developing and managing individuals and teams</a:t>
            </a:r>
            <a:r>
              <a:rPr lang="en-GB" sz="1100" b="1" i="1" dirty="0">
                <a:solidFill>
                  <a:schemeClr val="tx1"/>
                </a:solidFill>
              </a:rPr>
              <a:t> </a:t>
            </a:r>
            <a:r>
              <a:rPr lang="en-GB" sz="1100" dirty="0">
                <a:solidFill>
                  <a:schemeClr val="tx1"/>
                </a:solidFill>
              </a:rPr>
              <a:t>is a core leadership skill that prioritises enhancing the workforce potential by guiding employees to work unitedly towards organisational goals (</a:t>
            </a:r>
            <a:r>
              <a:rPr lang="en-IN" sz="1100" dirty="0">
                <a:solidFill>
                  <a:schemeClr val="tx1"/>
                </a:solidFill>
              </a:rPr>
              <a:t>Chin, 2024)</a:t>
            </a:r>
            <a:r>
              <a:rPr lang="en-GB" sz="1100" dirty="0">
                <a:solidFill>
                  <a:schemeClr val="tx1"/>
                </a:solidFill>
              </a:rPr>
              <a:t>. </a:t>
            </a:r>
            <a:endParaRPr lang="en-GB" sz="1100" dirty="0" smtClean="0">
              <a:solidFill>
                <a:schemeClr val="tx1"/>
              </a:solidFill>
            </a:endParaRPr>
          </a:p>
          <a:p>
            <a:pPr algn="just">
              <a:lnSpc>
                <a:spcPct val="300000"/>
              </a:lnSpc>
            </a:pPr>
            <a:r>
              <a:rPr lang="en-GB" sz="1100" dirty="0">
                <a:solidFill>
                  <a:schemeClr val="tx1"/>
                </a:solidFill>
              </a:rPr>
              <a:t>The organisation chosen for this presentation is Marks &amp; Spencer which is a well-known British fashion-retail firm (Marks &amp; Spencer, 2026). </a:t>
            </a:r>
            <a:endParaRPr lang="en-IN" sz="1100" dirty="0">
              <a:solidFill>
                <a:schemeClr val="tx1"/>
              </a:solidFill>
            </a:endParaRPr>
          </a:p>
          <a:p>
            <a:pPr algn="just">
              <a:lnSpc>
                <a:spcPct val="300000"/>
              </a:lnSpc>
            </a:pP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1377456" y="1879600"/>
            <a:ext cx="2953162" cy="35819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967909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7625" y="205010"/>
            <a:ext cx="8911687" cy="1280890"/>
          </a:xfrm>
        </p:spPr>
        <p:txBody>
          <a:bodyPr/>
          <a:lstStyle/>
          <a:p>
            <a:pPr algn="ctr"/>
            <a:r>
              <a:rPr lang="en-GB" b="1" dirty="0"/>
              <a:t>Company overview and Nature of Transformation</a:t>
            </a:r>
            <a:endParaRPr lang="en-IN" b="1" dirty="0"/>
          </a:p>
        </p:txBody>
      </p:sp>
      <p:sp>
        <p:nvSpPr>
          <p:cNvPr id="3" name="Content Placeholder 2"/>
          <p:cNvSpPr>
            <a:spLocks noGrp="1"/>
          </p:cNvSpPr>
          <p:nvPr>
            <p:ph idx="1"/>
          </p:nvPr>
        </p:nvSpPr>
        <p:spPr>
          <a:xfrm>
            <a:off x="1433512" y="1955800"/>
            <a:ext cx="6338888" cy="3777622"/>
          </a:xfrm>
        </p:spPr>
        <p:txBody>
          <a:bodyPr>
            <a:normAutofit/>
          </a:bodyPr>
          <a:lstStyle/>
          <a:p>
            <a:pPr marL="0" indent="0" algn="just">
              <a:lnSpc>
                <a:spcPct val="300000"/>
              </a:lnSpc>
              <a:buNone/>
            </a:pPr>
            <a:r>
              <a:rPr lang="en-GB" sz="1100" b="1" u="sng" dirty="0">
                <a:solidFill>
                  <a:schemeClr val="tx1"/>
                </a:solidFill>
              </a:rPr>
              <a:t>Company Overview </a:t>
            </a:r>
            <a:endParaRPr lang="en-IN" sz="1100" b="1" u="sng" dirty="0">
              <a:solidFill>
                <a:schemeClr val="tx1"/>
              </a:solidFill>
            </a:endParaRPr>
          </a:p>
          <a:p>
            <a:pPr algn="just">
              <a:lnSpc>
                <a:spcPct val="300000"/>
              </a:lnSpc>
            </a:pPr>
            <a:r>
              <a:rPr lang="en-GB" sz="1100" dirty="0">
                <a:solidFill>
                  <a:schemeClr val="tx1"/>
                </a:solidFill>
              </a:rPr>
              <a:t>One of the main goal of Marks &amp; Spencer is to shift from traditional </a:t>
            </a:r>
            <a:r>
              <a:rPr lang="en-GB" sz="1100" dirty="0" err="1">
                <a:solidFill>
                  <a:schemeClr val="tx1"/>
                </a:solidFill>
              </a:rPr>
              <a:t>operationalmechanisms</a:t>
            </a:r>
            <a:r>
              <a:rPr lang="en-GB" sz="1100" dirty="0">
                <a:solidFill>
                  <a:schemeClr val="tx1"/>
                </a:solidFill>
              </a:rPr>
              <a:t> towards high-tech digitalised global system (</a:t>
            </a:r>
            <a:r>
              <a:rPr lang="en-GB" sz="1100" dirty="0" err="1">
                <a:solidFill>
                  <a:schemeClr val="tx1"/>
                </a:solidFill>
              </a:rPr>
              <a:t>Nahar</a:t>
            </a:r>
            <a:r>
              <a:rPr lang="en-GB" sz="1100" dirty="0">
                <a:solidFill>
                  <a:schemeClr val="tx1"/>
                </a:solidFill>
              </a:rPr>
              <a:t> and </a:t>
            </a:r>
            <a:r>
              <a:rPr lang="en-GB" sz="1100" dirty="0" err="1">
                <a:solidFill>
                  <a:schemeClr val="tx1"/>
                </a:solidFill>
              </a:rPr>
              <a:t>Alam</a:t>
            </a:r>
            <a:r>
              <a:rPr lang="en-GB" sz="1100" dirty="0">
                <a:solidFill>
                  <a:schemeClr val="tx1"/>
                </a:solidFill>
              </a:rPr>
              <a:t>, 2026). M&amp;S is a UK MNC that specialises in fashion clothing for different generations from kid to professionals along with home decor and high- quality food products. </a:t>
            </a: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8777977" y="1955800"/>
            <a:ext cx="2505425" cy="342248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3331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025" y="268510"/>
            <a:ext cx="8911687" cy="1280890"/>
          </a:xfrm>
        </p:spPr>
        <p:txBody>
          <a:bodyPr/>
          <a:lstStyle/>
          <a:p>
            <a:pPr algn="ctr"/>
            <a:r>
              <a:rPr lang="en-US" b="1" dirty="0" smtClean="0"/>
              <a:t>Continue</a:t>
            </a:r>
            <a:endParaRPr lang="en-IN" b="1" dirty="0"/>
          </a:p>
        </p:txBody>
      </p:sp>
      <p:sp>
        <p:nvSpPr>
          <p:cNvPr id="3" name="Content Placeholder 2"/>
          <p:cNvSpPr>
            <a:spLocks noGrp="1"/>
          </p:cNvSpPr>
          <p:nvPr>
            <p:ph idx="1"/>
          </p:nvPr>
        </p:nvSpPr>
        <p:spPr>
          <a:xfrm>
            <a:off x="6143624" y="2095500"/>
            <a:ext cx="5360988" cy="3777622"/>
          </a:xfrm>
        </p:spPr>
        <p:txBody>
          <a:bodyPr>
            <a:normAutofit/>
          </a:bodyPr>
          <a:lstStyle/>
          <a:p>
            <a:pPr marL="0" indent="0" algn="just">
              <a:buNone/>
            </a:pPr>
            <a:r>
              <a:rPr lang="en-GB" sz="1400" b="1" u="sng" dirty="0" smtClean="0">
                <a:solidFill>
                  <a:schemeClr val="tx1"/>
                </a:solidFill>
              </a:rPr>
              <a:t>Transformation Nature </a:t>
            </a:r>
            <a:endParaRPr lang="en-IN" sz="1400" b="1" u="sng" dirty="0" smtClean="0">
              <a:solidFill>
                <a:schemeClr val="tx1"/>
              </a:solidFill>
            </a:endParaRPr>
          </a:p>
          <a:p>
            <a:pPr algn="just">
              <a:lnSpc>
                <a:spcPct val="300000"/>
              </a:lnSpc>
            </a:pPr>
            <a:r>
              <a:rPr lang="en-GB" sz="1100" dirty="0" smtClean="0">
                <a:solidFill>
                  <a:schemeClr val="tx1"/>
                </a:solidFill>
              </a:rPr>
              <a:t>Nature of Transformation: </a:t>
            </a:r>
            <a:r>
              <a:rPr lang="en-GB" sz="1100" b="1" dirty="0" smtClean="0">
                <a:solidFill>
                  <a:schemeClr val="tx1"/>
                </a:solidFill>
              </a:rPr>
              <a:t>Digitalisation </a:t>
            </a:r>
            <a:endParaRPr lang="en-IN" sz="1100" dirty="0" smtClean="0">
              <a:solidFill>
                <a:schemeClr val="tx1"/>
              </a:solidFill>
            </a:endParaRPr>
          </a:p>
          <a:p>
            <a:pPr algn="just">
              <a:lnSpc>
                <a:spcPct val="300000"/>
              </a:lnSpc>
            </a:pPr>
            <a:r>
              <a:rPr lang="en-GB" sz="1100" dirty="0" smtClean="0">
                <a:solidFill>
                  <a:schemeClr val="tx1"/>
                </a:solidFill>
              </a:rPr>
              <a:t>Marks </a:t>
            </a:r>
            <a:r>
              <a:rPr lang="en-GB" sz="1100" dirty="0">
                <a:solidFill>
                  <a:schemeClr val="tx1"/>
                </a:solidFill>
              </a:rPr>
              <a:t>&amp; Spencer is restructuring its business model in order to integrate digital technologies with the aim of global expansion, cultural integration and calculative repositioning (Rajput, 2025). </a:t>
            </a: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1792825" y="2006600"/>
            <a:ext cx="3312575" cy="3378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80068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1848" y="0"/>
            <a:ext cx="8911687" cy="914346"/>
          </a:xfrm>
        </p:spPr>
        <p:txBody>
          <a:bodyPr>
            <a:normAutofit fontScale="90000"/>
          </a:bodyPr>
          <a:lstStyle/>
          <a:p>
            <a:pPr algn="ctr"/>
            <a:r>
              <a:rPr lang="en-GB" sz="4000" b="1" dirty="0"/>
              <a:t>Recruitment</a:t>
            </a:r>
            <a:r>
              <a:rPr lang="en-GB" b="1" dirty="0"/>
              <a:t> Process</a:t>
            </a:r>
            <a:r>
              <a:rPr lang="en-IN" b="1" dirty="0"/>
              <a:t/>
            </a:r>
            <a:br>
              <a:rPr lang="en-IN" b="1" dirty="0"/>
            </a:br>
            <a:endParaRPr lang="en-IN" dirty="0"/>
          </a:p>
        </p:txBody>
      </p:sp>
      <p:sp>
        <p:nvSpPr>
          <p:cNvPr id="3" name="Content Placeholder 2"/>
          <p:cNvSpPr>
            <a:spLocks noGrp="1"/>
          </p:cNvSpPr>
          <p:nvPr>
            <p:ph idx="1"/>
          </p:nvPr>
        </p:nvSpPr>
        <p:spPr>
          <a:xfrm>
            <a:off x="1544348" y="914346"/>
            <a:ext cx="8915400" cy="692727"/>
          </a:xfrm>
        </p:spPr>
        <p:txBody>
          <a:bodyPr>
            <a:normAutofit/>
          </a:bodyPr>
          <a:lstStyle/>
          <a:p>
            <a:pPr algn="just"/>
            <a:r>
              <a:rPr lang="en-GB" sz="1400" b="1" u="sng" dirty="0">
                <a:solidFill>
                  <a:schemeClr val="tx1"/>
                </a:solidFill>
              </a:rPr>
              <a:t>Job Analysis &amp; Job Description</a:t>
            </a:r>
            <a:endParaRPr lang="en-IN" sz="1400" b="1" u="sng" dirty="0">
              <a:solidFill>
                <a:schemeClr val="tx1"/>
              </a:solidFill>
            </a:endParaRPr>
          </a:p>
          <a:p>
            <a:pPr marL="0" indent="0" algn="just">
              <a:buNone/>
            </a:pPr>
            <a:endParaRPr lang="en-IN" sz="1400" dirty="0">
              <a:solidFill>
                <a:schemeClr val="tx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4110537956"/>
              </p:ext>
            </p:extLst>
          </p:nvPr>
        </p:nvGraphicFramePr>
        <p:xfrm>
          <a:off x="1803400" y="1755457"/>
          <a:ext cx="8836891" cy="4703780"/>
        </p:xfrm>
        <a:graphic>
          <a:graphicData uri="http://schemas.openxmlformats.org/drawingml/2006/table">
            <a:tbl>
              <a:tblPr firstRow="1" firstCol="1" bandRow="1">
                <a:tableStyleId>{5940675A-B579-460E-94D1-54222C63F5DA}</a:tableStyleId>
              </a:tblPr>
              <a:tblGrid>
                <a:gridCol w="1797900"/>
                <a:gridCol w="3090288"/>
                <a:gridCol w="3948703"/>
              </a:tblGrid>
              <a:tr h="192401">
                <a:tc>
                  <a:txBody>
                    <a:bodyPr/>
                    <a:lstStyle/>
                    <a:p>
                      <a:pPr marL="0" marR="0" algn="ctr">
                        <a:lnSpc>
                          <a:spcPct val="150000"/>
                        </a:lnSpc>
                        <a:spcBef>
                          <a:spcPts val="0"/>
                        </a:spcBef>
                        <a:spcAft>
                          <a:spcPts val="0"/>
                        </a:spcAft>
                      </a:pPr>
                      <a:r>
                        <a:rPr lang="en-GB" sz="1100" b="1" dirty="0">
                          <a:effectLst/>
                        </a:rPr>
                        <a:t>Job type</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0" marR="0" algn="ctr">
                        <a:lnSpc>
                          <a:spcPct val="150000"/>
                        </a:lnSpc>
                        <a:spcBef>
                          <a:spcPts val="0"/>
                        </a:spcBef>
                        <a:spcAft>
                          <a:spcPts val="0"/>
                        </a:spcAft>
                      </a:pPr>
                      <a:r>
                        <a:rPr lang="en-GB" sz="1100" b="1" dirty="0">
                          <a:effectLst/>
                        </a:rPr>
                        <a:t>Job Description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0" marR="0" algn="ctr">
                        <a:lnSpc>
                          <a:spcPct val="150000"/>
                        </a:lnSpc>
                        <a:spcBef>
                          <a:spcPts val="0"/>
                        </a:spcBef>
                        <a:spcAft>
                          <a:spcPts val="0"/>
                        </a:spcAft>
                      </a:pPr>
                      <a:r>
                        <a:rPr lang="en-GB" sz="1100" b="1" dirty="0">
                          <a:effectLst/>
                        </a:rPr>
                        <a:t>Responsibilities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r>
              <a:tr h="1346810">
                <a:tc>
                  <a:txBody>
                    <a:bodyPr/>
                    <a:lstStyle/>
                    <a:p>
                      <a:pPr marL="0" marR="0" algn="just">
                        <a:lnSpc>
                          <a:spcPct val="150000"/>
                        </a:lnSpc>
                        <a:spcBef>
                          <a:spcPts val="0"/>
                        </a:spcBef>
                        <a:spcAft>
                          <a:spcPts val="0"/>
                        </a:spcAft>
                      </a:pPr>
                      <a:r>
                        <a:rPr lang="en-GB" sz="1100" b="1" dirty="0">
                          <a:solidFill>
                            <a:schemeClr val="tx1"/>
                          </a:solidFill>
                          <a:effectLst/>
                        </a:rPr>
                        <a:t>Digital Specialist</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Digital adaption </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Focus on AI-integration on digital platforms (</a:t>
                      </a:r>
                      <a:r>
                        <a:rPr lang="en-GB" sz="1100" dirty="0" err="1">
                          <a:effectLst/>
                        </a:rPr>
                        <a:t>Bayya</a:t>
                      </a:r>
                      <a:r>
                        <a:rPr lang="en-GB" sz="1100" dirty="0">
                          <a:effectLst/>
                        </a:rPr>
                        <a:t>, 2023)</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List the automation tools necessary for digitalisation</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Identifies key digitalisation areas </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Integrates technologies like cloud platforms and data lakes.</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Ensures that that all employees within the firm know how to use advanced technologies and software. </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r>
              <a:tr h="1924014">
                <a:tc>
                  <a:txBody>
                    <a:bodyPr/>
                    <a:lstStyle/>
                    <a:p>
                      <a:pPr marL="0" marR="0" algn="just">
                        <a:lnSpc>
                          <a:spcPct val="150000"/>
                        </a:lnSpc>
                        <a:spcBef>
                          <a:spcPts val="0"/>
                        </a:spcBef>
                        <a:spcAft>
                          <a:spcPts val="0"/>
                        </a:spcAft>
                      </a:pPr>
                      <a:r>
                        <a:rPr lang="en-GB" sz="1100" b="1" dirty="0">
                          <a:solidFill>
                            <a:schemeClr val="tx1"/>
                          </a:solidFill>
                          <a:effectLst/>
                        </a:rPr>
                        <a:t>Project Manager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Project manager will lead cross-function teams </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Ensures that all the available resources are properly allocated to all team members.</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Oversees new project upgrade and notifies to their employees. </a:t>
                      </a:r>
                      <a:endParaRPr lang="en-IN" sz="1100" dirty="0">
                        <a:effectLst/>
                      </a:endParaRPr>
                    </a:p>
                    <a:p>
                      <a:pPr marL="0" marR="0" algn="just">
                        <a:lnSpc>
                          <a:spcPct val="150000"/>
                        </a:lnSpc>
                        <a:spcBef>
                          <a:spcPts val="0"/>
                        </a:spcBef>
                        <a:spcAft>
                          <a:spcPts val="0"/>
                        </a:spcAft>
                      </a:pPr>
                      <a:r>
                        <a:rPr lang="en-GB" sz="1100" dirty="0">
                          <a:effectLst/>
                        </a:rPr>
                        <a:t> </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Ensure that all employees are well-aware of their roles and responsibilities within a project.</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Manage budget distribution for different tasks, allocate resources properly   </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Makes sure that work is completed within specific timeline strict deadlines (Hossain, 2023)  </a:t>
                      </a:r>
                      <a:endParaRPr lang="en-IN" sz="1100" dirty="0">
                        <a:effectLst/>
                      </a:endParaRPr>
                    </a:p>
                    <a:p>
                      <a:pPr marL="0" marR="0" algn="just">
                        <a:lnSpc>
                          <a:spcPct val="150000"/>
                        </a:lnSpc>
                        <a:spcBef>
                          <a:spcPts val="0"/>
                        </a:spcBef>
                        <a:spcAft>
                          <a:spcPts val="0"/>
                        </a:spcAft>
                      </a:pPr>
                      <a:r>
                        <a:rPr lang="en-GB" sz="1100" dirty="0">
                          <a:effectLst/>
                        </a:rPr>
                        <a:t> </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r>
              <a:tr h="1154408">
                <a:tc>
                  <a:txBody>
                    <a:bodyPr/>
                    <a:lstStyle/>
                    <a:p>
                      <a:pPr marL="0" marR="0" algn="just">
                        <a:lnSpc>
                          <a:spcPct val="150000"/>
                        </a:lnSpc>
                        <a:spcBef>
                          <a:spcPts val="0"/>
                        </a:spcBef>
                        <a:spcAft>
                          <a:spcPts val="0"/>
                        </a:spcAft>
                      </a:pPr>
                      <a:r>
                        <a:rPr lang="en-GB" sz="1100" b="1" dirty="0">
                          <a:solidFill>
                            <a:schemeClr val="tx1"/>
                          </a:solidFill>
                          <a:effectLst/>
                        </a:rPr>
                        <a:t>Financial Analyst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a:effectLst/>
                        </a:rPr>
                        <a:t>Analyse the economic volatility of the digitalisation phase </a:t>
                      </a:r>
                      <a:endParaRPr lang="en-IN" sz="11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a:effectLst/>
                        </a:rPr>
                        <a:t>Investment plan for R&amp;D</a:t>
                      </a:r>
                      <a:endParaRPr lang="en-IN" sz="110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a:effectLst/>
                        </a:rPr>
                        <a:t> Decide IT infrastructure budget</a:t>
                      </a:r>
                      <a:endParaRPr lang="en-IN" sz="1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c>
                  <a:txBody>
                    <a:bodyPr/>
                    <a:lstStyle/>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Develop financial models </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Evidence-based analysis to decide capital investment</a:t>
                      </a:r>
                      <a:endParaRPr lang="en-IN" sz="1100" dirty="0">
                        <a:effectLst/>
                      </a:endParaRPr>
                    </a:p>
                    <a:p>
                      <a:pPr marL="342900" marR="0" lvl="0" indent="-342900" algn="just">
                        <a:lnSpc>
                          <a:spcPct val="150000"/>
                        </a:lnSpc>
                        <a:spcBef>
                          <a:spcPts val="0"/>
                        </a:spcBef>
                        <a:spcAft>
                          <a:spcPts val="0"/>
                        </a:spcAft>
                        <a:buFont typeface="Symbol" panose="05050102010706020507" pitchFamily="18" charset="2"/>
                        <a:buChar char=""/>
                      </a:pPr>
                      <a:r>
                        <a:rPr lang="en-GB" sz="1100" dirty="0">
                          <a:effectLst/>
                        </a:rPr>
                        <a:t>Provide data-driven suggestions to improve firm’s financial performance.</a:t>
                      </a:r>
                      <a:endParaRPr lang="en-IN" sz="11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40481" marR="40481" marT="0" marB="0">
                    <a:solidFill>
                      <a:schemeClr val="accent1">
                        <a:lumMod val="20000"/>
                        <a:lumOff val="80000"/>
                      </a:schemeClr>
                    </a:solidFill>
                  </a:tcPr>
                </a:tc>
              </a:tr>
            </a:tbl>
          </a:graphicData>
        </a:graphic>
      </p:graphicFrame>
    </p:spTree>
    <p:extLst>
      <p:ext uri="{BB962C8B-B14F-4D97-AF65-F5344CB8AC3E}">
        <p14:creationId xmlns:p14="http://schemas.microsoft.com/office/powerpoint/2010/main" val="2154771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4162" y="0"/>
            <a:ext cx="8911687" cy="954403"/>
          </a:xfrm>
        </p:spPr>
        <p:txBody>
          <a:bodyPr/>
          <a:lstStyle/>
          <a:p>
            <a:pPr algn="ctr"/>
            <a:r>
              <a:rPr lang="en-US" b="1" dirty="0" smtClean="0"/>
              <a:t>Continue</a:t>
            </a:r>
            <a:endParaRPr lang="en-IN" b="1" dirty="0"/>
          </a:p>
        </p:txBody>
      </p:sp>
      <p:sp>
        <p:nvSpPr>
          <p:cNvPr id="3" name="Content Placeholder 2"/>
          <p:cNvSpPr>
            <a:spLocks noGrp="1"/>
          </p:cNvSpPr>
          <p:nvPr>
            <p:ph idx="1"/>
          </p:nvPr>
        </p:nvSpPr>
        <p:spPr>
          <a:xfrm>
            <a:off x="1607128" y="1043303"/>
            <a:ext cx="8915400" cy="652974"/>
          </a:xfrm>
        </p:spPr>
        <p:txBody>
          <a:bodyPr>
            <a:normAutofit/>
          </a:bodyPr>
          <a:lstStyle/>
          <a:p>
            <a:pPr algn="just"/>
            <a:r>
              <a:rPr lang="en-GB" sz="1400" b="1" u="sng" dirty="0">
                <a:solidFill>
                  <a:schemeClr val="tx1"/>
                </a:solidFill>
              </a:rPr>
              <a:t>Person Specification </a:t>
            </a:r>
            <a:endParaRPr lang="en-IN" sz="1400" b="1" u="sng" dirty="0">
              <a:solidFill>
                <a:schemeClr val="tx1"/>
              </a:solidFill>
            </a:endParaRPr>
          </a:p>
          <a:p>
            <a:pPr marL="0" indent="0" algn="just">
              <a:buNone/>
            </a:pPr>
            <a:endParaRPr lang="en-IN" sz="1400" dirty="0">
              <a:solidFill>
                <a:schemeClr val="tx1"/>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543306930"/>
              </p:ext>
            </p:extLst>
          </p:nvPr>
        </p:nvGraphicFramePr>
        <p:xfrm>
          <a:off x="1447800" y="1917700"/>
          <a:ext cx="9558049" cy="4163950"/>
        </p:xfrm>
        <a:graphic>
          <a:graphicData uri="http://schemas.openxmlformats.org/drawingml/2006/table">
            <a:tbl>
              <a:tblPr firstRow="1" firstCol="1" bandRow="1">
                <a:tableStyleId>{5940675A-B579-460E-94D1-54222C63F5DA}</a:tableStyleId>
              </a:tblPr>
              <a:tblGrid>
                <a:gridCol w="2092372"/>
                <a:gridCol w="3770878"/>
                <a:gridCol w="3694799"/>
              </a:tblGrid>
              <a:tr h="215900">
                <a:tc>
                  <a:txBody>
                    <a:bodyPr/>
                    <a:lstStyle/>
                    <a:p>
                      <a:pPr marL="0" marR="0" algn="ctr">
                        <a:lnSpc>
                          <a:spcPct val="200000"/>
                        </a:lnSpc>
                        <a:spcBef>
                          <a:spcPts val="0"/>
                        </a:spcBef>
                        <a:spcAft>
                          <a:spcPts val="0"/>
                        </a:spcAft>
                      </a:pPr>
                      <a:r>
                        <a:rPr lang="en-GB" sz="1100" b="1" dirty="0">
                          <a:effectLst/>
                        </a:rPr>
                        <a:t>Person Specification</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0" marR="0" algn="ctr">
                        <a:lnSpc>
                          <a:spcPct val="200000"/>
                        </a:lnSpc>
                        <a:spcBef>
                          <a:spcPts val="0"/>
                        </a:spcBef>
                        <a:spcAft>
                          <a:spcPts val="0"/>
                        </a:spcAft>
                      </a:pPr>
                      <a:r>
                        <a:rPr lang="en-GB" sz="1100" b="1" dirty="0">
                          <a:effectLst/>
                        </a:rPr>
                        <a:t>Skills</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0" marR="0" algn="ctr">
                        <a:lnSpc>
                          <a:spcPct val="200000"/>
                        </a:lnSpc>
                        <a:spcBef>
                          <a:spcPts val="0"/>
                        </a:spcBef>
                        <a:spcAft>
                          <a:spcPts val="0"/>
                        </a:spcAft>
                      </a:pPr>
                      <a:r>
                        <a:rPr lang="en-GB" sz="1100" b="1" dirty="0">
                          <a:effectLst/>
                        </a:rPr>
                        <a:t>Experience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r>
              <a:tr h="1295400">
                <a:tc>
                  <a:txBody>
                    <a:bodyPr/>
                    <a:lstStyle/>
                    <a:p>
                      <a:pPr marL="0" marR="0" algn="just">
                        <a:lnSpc>
                          <a:spcPct val="200000"/>
                        </a:lnSpc>
                        <a:spcBef>
                          <a:spcPts val="0"/>
                        </a:spcBef>
                        <a:spcAft>
                          <a:spcPts val="0"/>
                        </a:spcAft>
                      </a:pPr>
                      <a:r>
                        <a:rPr lang="en-GB" sz="1100" b="1" dirty="0">
                          <a:effectLst/>
                        </a:rPr>
                        <a:t>Digital Specialist</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SEO proficiency </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Data visualisation and KPI understanding</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Expertise in different tools like google analytics and Adobe. </a:t>
                      </a:r>
                      <a:endParaRPr lang="en-IN" sz="1100" dirty="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a:effectLst/>
                          <a:latin typeface="+mn-lt"/>
                        </a:rPr>
                        <a:t>Digital marketing experience </a:t>
                      </a:r>
                      <a:endParaRPr lang="en-IN" sz="110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a:effectLst/>
                          <a:latin typeface="+mn-lt"/>
                        </a:rPr>
                        <a:t>UI/UX experiences </a:t>
                      </a:r>
                      <a:endParaRPr lang="en-IN" sz="110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a:effectLst/>
                          <a:latin typeface="+mn-lt"/>
                        </a:rPr>
                        <a:t>Any relevant digital certificate</a:t>
                      </a:r>
                      <a:endParaRPr lang="en-IN" sz="110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r>
              <a:tr h="1079500">
                <a:tc>
                  <a:txBody>
                    <a:bodyPr/>
                    <a:lstStyle/>
                    <a:p>
                      <a:pPr marL="0" marR="0" algn="just">
                        <a:lnSpc>
                          <a:spcPct val="200000"/>
                        </a:lnSpc>
                        <a:spcBef>
                          <a:spcPts val="0"/>
                        </a:spcBef>
                        <a:spcAft>
                          <a:spcPts val="0"/>
                        </a:spcAft>
                      </a:pPr>
                      <a:r>
                        <a:rPr lang="en-GB" sz="1100" b="1" dirty="0">
                          <a:effectLst/>
                        </a:rPr>
                        <a:t>Project Manager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Agile leadership </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Analytical thinking and good communication</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Change management skills (Hayes, 2023).</a:t>
                      </a:r>
                      <a:endParaRPr lang="en-IN" sz="1100" dirty="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Experience in managing digital projects</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PMP certification</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Agile certification </a:t>
                      </a:r>
                      <a:endParaRPr lang="en-IN" sz="1100" dirty="0">
                        <a:effectLst/>
                        <a:latin typeface="+mn-lt"/>
                      </a:endParaRPr>
                    </a:p>
                    <a:p>
                      <a:pPr marL="0" marR="0" algn="just">
                        <a:lnSpc>
                          <a:spcPct val="200000"/>
                        </a:lnSpc>
                        <a:spcBef>
                          <a:spcPts val="0"/>
                        </a:spcBef>
                        <a:spcAft>
                          <a:spcPts val="0"/>
                        </a:spcAft>
                      </a:pPr>
                      <a:r>
                        <a:rPr lang="en-GB" sz="1100" dirty="0">
                          <a:effectLst/>
                          <a:latin typeface="+mn-lt"/>
                        </a:rPr>
                        <a:t> </a:t>
                      </a:r>
                      <a:endParaRPr lang="en-IN" sz="1100" dirty="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r>
              <a:tr h="1295400">
                <a:tc>
                  <a:txBody>
                    <a:bodyPr/>
                    <a:lstStyle/>
                    <a:p>
                      <a:pPr marL="0" marR="0" algn="just">
                        <a:lnSpc>
                          <a:spcPct val="200000"/>
                        </a:lnSpc>
                        <a:spcBef>
                          <a:spcPts val="0"/>
                        </a:spcBef>
                        <a:spcAft>
                          <a:spcPts val="0"/>
                        </a:spcAft>
                      </a:pPr>
                      <a:r>
                        <a:rPr lang="en-GB" sz="1100" b="1" dirty="0">
                          <a:effectLst/>
                        </a:rPr>
                        <a:t>Financial Analyst </a:t>
                      </a:r>
                      <a:endParaRPr lang="en-IN" sz="11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Financial modelling</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Adequate knowledge of financial software like advanced excel</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Knowledge about  SaaS investments</a:t>
                      </a:r>
                      <a:endParaRPr lang="en-IN" sz="1100" dirty="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c>
                  <a:txBody>
                    <a:bodyPr/>
                    <a:lstStyle/>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Background in finance or investment analysis</a:t>
                      </a:r>
                      <a:endParaRPr lang="en-IN" sz="1100" dirty="0">
                        <a:effectLst/>
                        <a:latin typeface="+mn-lt"/>
                      </a:endParaRPr>
                    </a:p>
                    <a:p>
                      <a:pPr marL="342900" marR="0" lvl="0" indent="-342900" algn="just">
                        <a:lnSpc>
                          <a:spcPct val="200000"/>
                        </a:lnSpc>
                        <a:spcBef>
                          <a:spcPts val="0"/>
                        </a:spcBef>
                        <a:spcAft>
                          <a:spcPts val="0"/>
                        </a:spcAft>
                        <a:buFont typeface="Symbol" panose="05050102010706020507" pitchFamily="18" charset="2"/>
                        <a:buChar char=""/>
                      </a:pPr>
                      <a:r>
                        <a:rPr lang="en-GB" sz="1100" dirty="0">
                          <a:effectLst/>
                          <a:latin typeface="+mn-lt"/>
                        </a:rPr>
                        <a:t>Certification in excel or financial modelling </a:t>
                      </a:r>
                      <a:endParaRPr lang="en-IN" sz="1100" dirty="0">
                        <a:solidFill>
                          <a:schemeClr val="tx1"/>
                        </a:solidFill>
                        <a:effectLst/>
                        <a:latin typeface="+mn-lt"/>
                        <a:ea typeface="Calibri" panose="020F0502020204030204" pitchFamily="34" charset="0"/>
                        <a:cs typeface="Times New Roman" panose="02020603050405020304" pitchFamily="18" charset="0"/>
                      </a:endParaRPr>
                    </a:p>
                  </a:txBody>
                  <a:tcPr marL="53975" marR="53975" marT="0" marB="0">
                    <a:solidFill>
                      <a:schemeClr val="accent1">
                        <a:lumMod val="20000"/>
                        <a:lumOff val="80000"/>
                      </a:schemeClr>
                    </a:solidFill>
                  </a:tcPr>
                </a:tc>
              </a:tr>
            </a:tbl>
          </a:graphicData>
        </a:graphic>
      </p:graphicFrame>
    </p:spTree>
    <p:extLst>
      <p:ext uri="{BB962C8B-B14F-4D97-AF65-F5344CB8AC3E}">
        <p14:creationId xmlns:p14="http://schemas.microsoft.com/office/powerpoint/2010/main" val="2537597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7325" y="192310"/>
            <a:ext cx="8911687" cy="1280890"/>
          </a:xfrm>
        </p:spPr>
        <p:txBody>
          <a:bodyPr/>
          <a:lstStyle/>
          <a:p>
            <a:pPr algn="ctr"/>
            <a:r>
              <a:rPr lang="en-US" b="1" dirty="0" smtClean="0"/>
              <a:t>Continue</a:t>
            </a:r>
            <a:endParaRPr lang="en-IN" b="1" dirty="0"/>
          </a:p>
        </p:txBody>
      </p:sp>
      <p:sp>
        <p:nvSpPr>
          <p:cNvPr id="3" name="Content Placeholder 2"/>
          <p:cNvSpPr>
            <a:spLocks noGrp="1"/>
          </p:cNvSpPr>
          <p:nvPr>
            <p:ph idx="1"/>
          </p:nvPr>
        </p:nvSpPr>
        <p:spPr>
          <a:xfrm>
            <a:off x="1471612" y="1828800"/>
            <a:ext cx="6440488" cy="3777622"/>
          </a:xfrm>
        </p:spPr>
        <p:txBody>
          <a:bodyPr>
            <a:normAutofit/>
          </a:bodyPr>
          <a:lstStyle/>
          <a:p>
            <a:pPr marL="0" indent="0" algn="just">
              <a:lnSpc>
                <a:spcPct val="300000"/>
              </a:lnSpc>
              <a:buNone/>
            </a:pPr>
            <a:r>
              <a:rPr lang="en-GB" sz="1400" b="1" u="sng" dirty="0">
                <a:solidFill>
                  <a:schemeClr val="tx1"/>
                </a:solidFill>
              </a:rPr>
              <a:t>Advertisement Platform </a:t>
            </a:r>
            <a:endParaRPr lang="en-IN" sz="1400" b="1" u="sng" dirty="0">
              <a:solidFill>
                <a:schemeClr val="tx1"/>
              </a:solidFill>
            </a:endParaRPr>
          </a:p>
          <a:p>
            <a:pPr algn="just">
              <a:lnSpc>
                <a:spcPct val="300000"/>
              </a:lnSpc>
            </a:pPr>
            <a:r>
              <a:rPr lang="en-GB" sz="1100" dirty="0">
                <a:solidFill>
                  <a:schemeClr val="tx1"/>
                </a:solidFill>
              </a:rPr>
              <a:t>With the purpose of hiring project manager, digital specialist and financial analyst, Marks &amp; Spencer can use a multichannel recruitment approach (Rajput, 2025). </a:t>
            </a:r>
            <a:endParaRPr lang="en-IN" sz="1100" dirty="0">
              <a:solidFill>
                <a:schemeClr val="tx1"/>
              </a:solidFill>
            </a:endParaRPr>
          </a:p>
          <a:p>
            <a:pPr algn="just">
              <a:lnSpc>
                <a:spcPct val="300000"/>
              </a:lnSpc>
            </a:pPr>
            <a:r>
              <a:rPr lang="en-GB" sz="1100" dirty="0">
                <a:solidFill>
                  <a:schemeClr val="tx1"/>
                </a:solidFill>
              </a:rPr>
              <a:t>M&amp;S can use digital platforms like LinkedIn, Indeed and Reeds to post about the hiring positions. </a:t>
            </a:r>
            <a:endParaRPr lang="en-IN" sz="1100" dirty="0">
              <a:solidFill>
                <a:schemeClr val="tx1"/>
              </a:solidFill>
            </a:endParaRPr>
          </a:p>
          <a:p>
            <a:pPr algn="just">
              <a:lnSpc>
                <a:spcPct val="300000"/>
              </a:lnSpc>
            </a:pP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8559800" y="2030825"/>
            <a:ext cx="2589212" cy="31514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459686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13525" y="281210"/>
            <a:ext cx="8911687" cy="1280890"/>
          </a:xfrm>
        </p:spPr>
        <p:txBody>
          <a:bodyPr/>
          <a:lstStyle/>
          <a:p>
            <a:r>
              <a:rPr lang="en-GB" b="1" dirty="0"/>
              <a:t>Transformation Related Interviews </a:t>
            </a:r>
            <a:r>
              <a:rPr lang="en-IN" b="1" dirty="0"/>
              <a:t/>
            </a:r>
            <a:br>
              <a:rPr lang="en-IN" b="1" dirty="0"/>
            </a:br>
            <a:endParaRPr lang="en-IN" dirty="0"/>
          </a:p>
        </p:txBody>
      </p:sp>
      <p:sp>
        <p:nvSpPr>
          <p:cNvPr id="3" name="Content Placeholder 2"/>
          <p:cNvSpPr>
            <a:spLocks noGrp="1"/>
          </p:cNvSpPr>
          <p:nvPr>
            <p:ph idx="1"/>
          </p:nvPr>
        </p:nvSpPr>
        <p:spPr>
          <a:xfrm>
            <a:off x="1344612" y="2057400"/>
            <a:ext cx="6567488" cy="3777622"/>
          </a:xfrm>
        </p:spPr>
        <p:txBody>
          <a:bodyPr>
            <a:normAutofit/>
          </a:bodyPr>
          <a:lstStyle/>
          <a:p>
            <a:pPr marL="0" indent="0" algn="just">
              <a:lnSpc>
                <a:spcPct val="300000"/>
              </a:lnSpc>
              <a:buNone/>
            </a:pPr>
            <a:r>
              <a:rPr lang="en-GB" sz="1400" b="1" u="sng" dirty="0">
                <a:solidFill>
                  <a:schemeClr val="tx1"/>
                </a:solidFill>
              </a:rPr>
              <a:t>Digital specialist </a:t>
            </a:r>
            <a:endParaRPr lang="en-IN" sz="1400" b="1" u="sng" dirty="0">
              <a:solidFill>
                <a:schemeClr val="tx1"/>
              </a:solidFill>
            </a:endParaRPr>
          </a:p>
          <a:p>
            <a:pPr algn="just">
              <a:lnSpc>
                <a:spcPct val="300000"/>
              </a:lnSpc>
            </a:pPr>
            <a:r>
              <a:rPr lang="en-GB" sz="1100" b="1" dirty="0">
                <a:solidFill>
                  <a:schemeClr val="tx1"/>
                </a:solidFill>
              </a:rPr>
              <a:t>Interview type:</a:t>
            </a:r>
            <a:r>
              <a:rPr lang="en-GB" sz="1100" dirty="0">
                <a:solidFill>
                  <a:schemeClr val="tx1"/>
                </a:solidFill>
              </a:rPr>
              <a:t> </a:t>
            </a:r>
            <a:r>
              <a:rPr lang="en-GB" sz="1100" dirty="0" smtClean="0">
                <a:solidFill>
                  <a:schemeClr val="tx1"/>
                </a:solidFill>
              </a:rPr>
              <a:t>Technical round </a:t>
            </a:r>
            <a:r>
              <a:rPr lang="en-GB" sz="1100" dirty="0">
                <a:solidFill>
                  <a:schemeClr val="tx1"/>
                </a:solidFill>
              </a:rPr>
              <a:t>with practical time-based tasks</a:t>
            </a:r>
            <a:endParaRPr lang="en-IN" sz="1100" dirty="0">
              <a:solidFill>
                <a:schemeClr val="tx1"/>
              </a:solidFill>
            </a:endParaRPr>
          </a:p>
          <a:p>
            <a:pPr algn="just">
              <a:lnSpc>
                <a:spcPct val="300000"/>
              </a:lnSpc>
            </a:pPr>
            <a:r>
              <a:rPr lang="en-GB" sz="1100" b="1" dirty="0">
                <a:solidFill>
                  <a:schemeClr val="tx1"/>
                </a:solidFill>
              </a:rPr>
              <a:t>Focus:</a:t>
            </a:r>
            <a:r>
              <a:rPr lang="en-GB" sz="1100" dirty="0">
                <a:solidFill>
                  <a:schemeClr val="tx1"/>
                </a:solidFill>
              </a:rPr>
              <a:t> The HR can focus on candidate’s UX optimisation and digital skills along with </a:t>
            </a:r>
            <a:r>
              <a:rPr lang="en-GB" sz="1100" dirty="0" err="1" smtClean="0">
                <a:solidFill>
                  <a:schemeClr val="tx1"/>
                </a:solidFill>
              </a:rPr>
              <a:t>decisionn</a:t>
            </a:r>
            <a:r>
              <a:rPr lang="en-GB" sz="1100" dirty="0" smtClean="0">
                <a:solidFill>
                  <a:schemeClr val="tx1"/>
                </a:solidFill>
              </a:rPr>
              <a:t> </a:t>
            </a:r>
            <a:r>
              <a:rPr lang="en-GB" sz="1100" dirty="0">
                <a:solidFill>
                  <a:schemeClr val="tx1"/>
                </a:solidFill>
              </a:rPr>
              <a:t>making capability (</a:t>
            </a:r>
            <a:r>
              <a:rPr lang="en-IN" sz="1100" dirty="0" err="1">
                <a:solidFill>
                  <a:schemeClr val="tx1"/>
                </a:solidFill>
              </a:rPr>
              <a:t>Svahn</a:t>
            </a:r>
            <a:r>
              <a:rPr lang="en-IN" sz="1100" dirty="0">
                <a:solidFill>
                  <a:schemeClr val="tx1"/>
                </a:solidFill>
              </a:rPr>
              <a:t>, 2024)</a:t>
            </a:r>
            <a:r>
              <a:rPr lang="en-GB" sz="1100" dirty="0">
                <a:solidFill>
                  <a:schemeClr val="tx1"/>
                </a:solidFill>
              </a:rPr>
              <a:t>. </a:t>
            </a:r>
            <a:endParaRPr lang="en-GB" sz="1100" dirty="0" smtClean="0">
              <a:solidFill>
                <a:schemeClr val="tx1"/>
              </a:solidFill>
            </a:endParaRPr>
          </a:p>
          <a:p>
            <a:pPr algn="just">
              <a:lnSpc>
                <a:spcPct val="300000"/>
              </a:lnSpc>
            </a:pPr>
            <a:r>
              <a:rPr lang="en-GB" sz="1100" dirty="0">
                <a:solidFill>
                  <a:schemeClr val="tx1"/>
                </a:solidFill>
              </a:rPr>
              <a:t>Further, HR managers can evaluate individual agile leadership methodologies and proficiency in using e-commerce platforms. </a:t>
            </a:r>
            <a:endParaRPr lang="en-IN" sz="1100" dirty="0">
              <a:solidFill>
                <a:schemeClr val="tx1"/>
              </a:solidFill>
            </a:endParaRPr>
          </a:p>
        </p:txBody>
      </p:sp>
      <p:pic>
        <p:nvPicPr>
          <p:cNvPr id="5" name="Picture 4"/>
          <p:cNvPicPr>
            <a:picLocks noChangeAspect="1"/>
          </p:cNvPicPr>
          <p:nvPr/>
        </p:nvPicPr>
        <p:blipFill>
          <a:blip r:embed="rId3"/>
          <a:stretch>
            <a:fillRect/>
          </a:stretch>
        </p:blipFill>
        <p:spPr>
          <a:xfrm>
            <a:off x="8327510" y="2057400"/>
            <a:ext cx="3514787" cy="33389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02492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1625" y="217710"/>
            <a:ext cx="8911687" cy="1280890"/>
          </a:xfrm>
        </p:spPr>
        <p:txBody>
          <a:bodyPr/>
          <a:lstStyle/>
          <a:p>
            <a:pPr algn="ctr"/>
            <a:r>
              <a:rPr lang="en-US" b="1" dirty="0" smtClean="0"/>
              <a:t>Continue</a:t>
            </a:r>
            <a:endParaRPr lang="en-IN" b="1" dirty="0"/>
          </a:p>
        </p:txBody>
      </p:sp>
      <p:sp>
        <p:nvSpPr>
          <p:cNvPr id="3" name="Content Placeholder 2"/>
          <p:cNvSpPr>
            <a:spLocks noGrp="1"/>
          </p:cNvSpPr>
          <p:nvPr>
            <p:ph idx="1"/>
          </p:nvPr>
        </p:nvSpPr>
        <p:spPr>
          <a:xfrm>
            <a:off x="1547812" y="1638300"/>
            <a:ext cx="6326188" cy="4457700"/>
          </a:xfrm>
        </p:spPr>
        <p:txBody>
          <a:bodyPr>
            <a:normAutofit/>
          </a:bodyPr>
          <a:lstStyle/>
          <a:p>
            <a:pPr marL="0" indent="0" algn="just">
              <a:lnSpc>
                <a:spcPct val="300000"/>
              </a:lnSpc>
              <a:buNone/>
            </a:pPr>
            <a:r>
              <a:rPr lang="en-GB" sz="1400" b="1" u="sng" dirty="0">
                <a:solidFill>
                  <a:schemeClr val="tx1"/>
                </a:solidFill>
              </a:rPr>
              <a:t>Project Manager </a:t>
            </a:r>
            <a:endParaRPr lang="en-IN" sz="1400" b="1" dirty="0">
              <a:solidFill>
                <a:schemeClr val="tx1"/>
              </a:solidFill>
            </a:endParaRPr>
          </a:p>
          <a:p>
            <a:pPr algn="just">
              <a:lnSpc>
                <a:spcPct val="300000"/>
              </a:lnSpc>
            </a:pPr>
            <a:r>
              <a:rPr lang="en-GB" sz="1100" b="1" dirty="0">
                <a:solidFill>
                  <a:schemeClr val="tx1"/>
                </a:solidFill>
              </a:rPr>
              <a:t>Interview Type:</a:t>
            </a:r>
            <a:r>
              <a:rPr lang="en-GB" sz="1100" dirty="0">
                <a:solidFill>
                  <a:schemeClr val="tx1"/>
                </a:solidFill>
              </a:rPr>
              <a:t> STAR method </a:t>
            </a:r>
            <a:endParaRPr lang="en-IN" sz="1100" dirty="0">
              <a:solidFill>
                <a:schemeClr val="tx1"/>
              </a:solidFill>
            </a:endParaRPr>
          </a:p>
          <a:p>
            <a:pPr algn="just">
              <a:lnSpc>
                <a:spcPct val="300000"/>
              </a:lnSpc>
            </a:pPr>
            <a:r>
              <a:rPr lang="en-GB" sz="1100" b="1" dirty="0">
                <a:solidFill>
                  <a:schemeClr val="tx1"/>
                </a:solidFill>
              </a:rPr>
              <a:t>Focus:</a:t>
            </a:r>
            <a:r>
              <a:rPr lang="en-GB" sz="1100" dirty="0">
                <a:solidFill>
                  <a:schemeClr val="tx1"/>
                </a:solidFill>
              </a:rPr>
              <a:t> As Marks &amp; Spencer functions in a rapidly changing retail sector, managing different project and ensuring that all tasks are completed within specific timeline is a huge challenge (</a:t>
            </a:r>
            <a:r>
              <a:rPr lang="en-GB" sz="1100" dirty="0" err="1">
                <a:solidFill>
                  <a:schemeClr val="tx1"/>
                </a:solidFill>
              </a:rPr>
              <a:t>Omee</a:t>
            </a:r>
            <a:r>
              <a:rPr lang="en-GB" sz="1100" dirty="0">
                <a:solidFill>
                  <a:schemeClr val="tx1"/>
                </a:solidFill>
              </a:rPr>
              <a:t>, 2023). </a:t>
            </a:r>
            <a:endParaRPr lang="en-GB" sz="1100" dirty="0" smtClean="0">
              <a:solidFill>
                <a:schemeClr val="tx1"/>
              </a:solidFill>
            </a:endParaRPr>
          </a:p>
          <a:p>
            <a:pPr algn="just">
              <a:lnSpc>
                <a:spcPct val="300000"/>
              </a:lnSpc>
            </a:pPr>
            <a:r>
              <a:rPr lang="en-GB" sz="1100" dirty="0" smtClean="0">
                <a:solidFill>
                  <a:schemeClr val="tx1"/>
                </a:solidFill>
              </a:rPr>
              <a:t>So</a:t>
            </a:r>
            <a:r>
              <a:rPr lang="en-GB" sz="1100" dirty="0">
                <a:solidFill>
                  <a:schemeClr val="tx1"/>
                </a:solidFill>
              </a:rPr>
              <a:t>, in order to navigate this, HR managers can focus on hiring project manager using star (situation, task, action, result) strategic approach. </a:t>
            </a: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8395854" y="1858980"/>
            <a:ext cx="3531487" cy="343345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901060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5656" y="268510"/>
            <a:ext cx="8911687" cy="1280890"/>
          </a:xfrm>
        </p:spPr>
        <p:txBody>
          <a:bodyPr/>
          <a:lstStyle/>
          <a:p>
            <a:pPr algn="ctr"/>
            <a:r>
              <a:rPr lang="en-US" b="1" dirty="0" smtClean="0"/>
              <a:t>Continue </a:t>
            </a:r>
            <a:endParaRPr lang="en-IN" b="1" dirty="0"/>
          </a:p>
        </p:txBody>
      </p:sp>
      <p:sp>
        <p:nvSpPr>
          <p:cNvPr id="3" name="Content Placeholder 2"/>
          <p:cNvSpPr>
            <a:spLocks noGrp="1"/>
          </p:cNvSpPr>
          <p:nvPr>
            <p:ph idx="1"/>
          </p:nvPr>
        </p:nvSpPr>
        <p:spPr>
          <a:xfrm>
            <a:off x="1230311" y="1689100"/>
            <a:ext cx="5691188" cy="3777622"/>
          </a:xfrm>
        </p:spPr>
        <p:txBody>
          <a:bodyPr>
            <a:normAutofit/>
          </a:bodyPr>
          <a:lstStyle/>
          <a:p>
            <a:pPr marL="0" indent="0" algn="just">
              <a:lnSpc>
                <a:spcPct val="300000"/>
              </a:lnSpc>
              <a:buNone/>
            </a:pPr>
            <a:r>
              <a:rPr lang="en-US" sz="1400" b="1" u="sng" dirty="0" smtClean="0">
                <a:solidFill>
                  <a:schemeClr val="tx1"/>
                </a:solidFill>
              </a:rPr>
              <a:t>Financial Analyst</a:t>
            </a:r>
            <a:endParaRPr lang="en-GB" sz="1400" b="1" dirty="0" smtClean="0">
              <a:solidFill>
                <a:schemeClr val="tx1"/>
              </a:solidFill>
            </a:endParaRPr>
          </a:p>
          <a:p>
            <a:pPr algn="just">
              <a:lnSpc>
                <a:spcPct val="300000"/>
              </a:lnSpc>
            </a:pPr>
            <a:r>
              <a:rPr lang="en-GB" sz="1100" b="1" dirty="0" smtClean="0">
                <a:solidFill>
                  <a:schemeClr val="tx1"/>
                </a:solidFill>
              </a:rPr>
              <a:t>Interview </a:t>
            </a:r>
            <a:r>
              <a:rPr lang="en-GB" sz="1100" b="1" dirty="0">
                <a:solidFill>
                  <a:schemeClr val="tx1"/>
                </a:solidFill>
              </a:rPr>
              <a:t>Type:</a:t>
            </a:r>
            <a:r>
              <a:rPr lang="en-GB" sz="1100" dirty="0">
                <a:solidFill>
                  <a:schemeClr val="tx1"/>
                </a:solidFill>
              </a:rPr>
              <a:t> Technical skill test and in-person interview (Lobe, Morgan, and Hoffman, 2022.) </a:t>
            </a:r>
            <a:endParaRPr lang="en-IN" sz="1100" dirty="0">
              <a:solidFill>
                <a:schemeClr val="tx1"/>
              </a:solidFill>
            </a:endParaRPr>
          </a:p>
          <a:p>
            <a:pPr algn="just">
              <a:lnSpc>
                <a:spcPct val="300000"/>
              </a:lnSpc>
            </a:pPr>
            <a:r>
              <a:rPr lang="en-GB" sz="1100" b="1" dirty="0">
                <a:solidFill>
                  <a:schemeClr val="tx1"/>
                </a:solidFill>
              </a:rPr>
              <a:t>Focus:</a:t>
            </a:r>
            <a:r>
              <a:rPr lang="en-GB" sz="1100" dirty="0">
                <a:solidFill>
                  <a:schemeClr val="tx1"/>
                </a:solidFill>
              </a:rPr>
              <a:t> Here, HR managers can test an individual’s core accounting and modelling skills. This can be done with the help of a technical assessment test that can include several questions related to retail metrics and financial tools. </a:t>
            </a:r>
            <a:endParaRPr lang="en-IN" sz="1100" dirty="0">
              <a:solidFill>
                <a:schemeClr val="tx1"/>
              </a:solidFill>
            </a:endParaRPr>
          </a:p>
        </p:txBody>
      </p:sp>
      <p:pic>
        <p:nvPicPr>
          <p:cNvPr id="5" name="Picture 4"/>
          <p:cNvPicPr>
            <a:picLocks noChangeAspect="1"/>
          </p:cNvPicPr>
          <p:nvPr/>
        </p:nvPicPr>
        <p:blipFill>
          <a:blip r:embed="rId3"/>
          <a:stretch>
            <a:fillRect/>
          </a:stretch>
        </p:blipFill>
        <p:spPr>
          <a:xfrm>
            <a:off x="7993510" y="2101813"/>
            <a:ext cx="3383833" cy="295219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3757711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Justification </a:t>
            </a:r>
            <a:r>
              <a:rPr lang="en-IN" b="1" dirty="0"/>
              <a:t/>
            </a:r>
            <a:br>
              <a:rPr lang="en-IN" b="1" dirty="0"/>
            </a:br>
            <a:endParaRPr lang="en-IN" dirty="0"/>
          </a:p>
        </p:txBody>
      </p:sp>
      <p:sp>
        <p:nvSpPr>
          <p:cNvPr id="3" name="Content Placeholder 2"/>
          <p:cNvSpPr>
            <a:spLocks noGrp="1"/>
          </p:cNvSpPr>
          <p:nvPr>
            <p:ph idx="1"/>
          </p:nvPr>
        </p:nvSpPr>
        <p:spPr>
          <a:xfrm>
            <a:off x="1535112" y="1752600"/>
            <a:ext cx="5272088" cy="3777622"/>
          </a:xfrm>
        </p:spPr>
        <p:txBody>
          <a:bodyPr>
            <a:normAutofit/>
          </a:bodyPr>
          <a:lstStyle/>
          <a:p>
            <a:pPr algn="just">
              <a:lnSpc>
                <a:spcPct val="300000"/>
              </a:lnSpc>
            </a:pPr>
            <a:r>
              <a:rPr lang="en-GB" sz="1100" b="1" dirty="0">
                <a:solidFill>
                  <a:schemeClr val="tx1"/>
                </a:solidFill>
              </a:rPr>
              <a:t>Behavioural technique</a:t>
            </a:r>
            <a:r>
              <a:rPr lang="en-GB" sz="1100" dirty="0">
                <a:solidFill>
                  <a:schemeClr val="tx1"/>
                </a:solidFill>
              </a:rPr>
              <a:t> is quite justified because it can help Marks &amp; Spencer to identify an individual’s actual experience in real-world scenarios instead of just theoretical knowledge (Hague, 2025). </a:t>
            </a:r>
            <a:endParaRPr lang="en-IN" sz="1100" dirty="0">
              <a:solidFill>
                <a:schemeClr val="tx1"/>
              </a:solidFill>
            </a:endParaRPr>
          </a:p>
          <a:p>
            <a:pPr algn="just">
              <a:lnSpc>
                <a:spcPct val="300000"/>
              </a:lnSpc>
            </a:pPr>
            <a:r>
              <a:rPr lang="en-GB" sz="1100" b="1" dirty="0">
                <a:solidFill>
                  <a:schemeClr val="tx1"/>
                </a:solidFill>
              </a:rPr>
              <a:t>Socratic Questioning</a:t>
            </a:r>
            <a:r>
              <a:rPr lang="en-GB" sz="1100" dirty="0">
                <a:solidFill>
                  <a:schemeClr val="tx1"/>
                </a:solidFill>
              </a:rPr>
              <a:t> </a:t>
            </a:r>
            <a:r>
              <a:rPr lang="en-GB" sz="1100" b="1" dirty="0">
                <a:solidFill>
                  <a:schemeClr val="tx1"/>
                </a:solidFill>
              </a:rPr>
              <a:t>practice</a:t>
            </a:r>
            <a:r>
              <a:rPr lang="en-GB" sz="1100" dirty="0">
                <a:solidFill>
                  <a:schemeClr val="tx1"/>
                </a:solidFill>
              </a:rPr>
              <a:t> focuses on collaborative approach and encourages individuals to use critical thinking to solve their problems.</a:t>
            </a:r>
            <a:endParaRPr lang="en-IN" sz="1100" dirty="0">
              <a:solidFill>
                <a:schemeClr val="tx1"/>
              </a:solidFill>
            </a:endParaRPr>
          </a:p>
          <a:p>
            <a:pPr algn="just">
              <a:lnSpc>
                <a:spcPct val="300000"/>
              </a:lnSpc>
            </a:pPr>
            <a:endParaRPr lang="en-IN" sz="1100" dirty="0"/>
          </a:p>
        </p:txBody>
      </p:sp>
      <p:pic>
        <p:nvPicPr>
          <p:cNvPr id="4" name="Picture 3"/>
          <p:cNvPicPr>
            <a:picLocks noChangeAspect="1"/>
          </p:cNvPicPr>
          <p:nvPr/>
        </p:nvPicPr>
        <p:blipFill>
          <a:blip r:embed="rId3"/>
          <a:stretch>
            <a:fillRect/>
          </a:stretch>
        </p:blipFill>
        <p:spPr>
          <a:xfrm>
            <a:off x="7865013" y="1752600"/>
            <a:ext cx="3178887" cy="377762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0449124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8125" y="217710"/>
            <a:ext cx="8911687" cy="1280890"/>
          </a:xfrm>
        </p:spPr>
        <p:txBody>
          <a:bodyPr>
            <a:normAutofit fontScale="90000"/>
          </a:bodyPr>
          <a:lstStyle/>
          <a:p>
            <a:pPr algn="ctr"/>
            <a:r>
              <a:rPr lang="en-GB" b="1" dirty="0"/>
              <a:t>Comparison and contrast between interview types</a:t>
            </a:r>
            <a:r>
              <a:rPr lang="en-IN" b="1" dirty="0"/>
              <a:t/>
            </a:r>
            <a:br>
              <a:rPr lang="en-IN" b="1" dirty="0"/>
            </a:br>
            <a:endParaRPr lang="en-IN" dirty="0"/>
          </a:p>
        </p:txBody>
      </p:sp>
      <p:sp>
        <p:nvSpPr>
          <p:cNvPr id="3" name="Content Placeholder 2"/>
          <p:cNvSpPr>
            <a:spLocks noGrp="1"/>
          </p:cNvSpPr>
          <p:nvPr>
            <p:ph idx="1"/>
          </p:nvPr>
        </p:nvSpPr>
        <p:spPr>
          <a:xfrm>
            <a:off x="5080000" y="1943100"/>
            <a:ext cx="6807200" cy="4330700"/>
          </a:xfrm>
        </p:spPr>
        <p:txBody>
          <a:bodyPr/>
          <a:lstStyle/>
          <a:p>
            <a:pPr algn="just">
              <a:lnSpc>
                <a:spcPct val="300000"/>
              </a:lnSpc>
            </a:pPr>
            <a:r>
              <a:rPr lang="en-GB" sz="1400" b="1" u="sng" dirty="0">
                <a:solidFill>
                  <a:schemeClr val="tx1"/>
                </a:solidFill>
              </a:rPr>
              <a:t>Comparison between face-to-face and virtual </a:t>
            </a:r>
            <a:r>
              <a:rPr lang="en-GB" sz="1400" b="1" u="sng" dirty="0" smtClean="0">
                <a:solidFill>
                  <a:schemeClr val="tx1"/>
                </a:solidFill>
              </a:rPr>
              <a:t>interviews</a:t>
            </a:r>
            <a:endParaRPr lang="en-GB" sz="1400" dirty="0" smtClean="0">
              <a:solidFill>
                <a:schemeClr val="tx1"/>
              </a:solidFill>
            </a:endParaRPr>
          </a:p>
          <a:p>
            <a:pPr algn="just">
              <a:lnSpc>
                <a:spcPct val="300000"/>
              </a:lnSpc>
            </a:pPr>
            <a:r>
              <a:rPr lang="en-GB" sz="1100" dirty="0" smtClean="0">
                <a:solidFill>
                  <a:schemeClr val="tx1"/>
                </a:solidFill>
              </a:rPr>
              <a:t>Both </a:t>
            </a:r>
            <a:r>
              <a:rPr lang="en-GB" sz="1100" dirty="0">
                <a:solidFill>
                  <a:schemeClr val="tx1"/>
                </a:solidFill>
              </a:rPr>
              <a:t>Interview types for hiring project manager, digital specialist and financial analyst are based on a </a:t>
            </a:r>
            <a:r>
              <a:rPr lang="en-GB" sz="1100" b="1" dirty="0">
                <a:solidFill>
                  <a:schemeClr val="tx1"/>
                </a:solidFill>
              </a:rPr>
              <a:t>similar format</a:t>
            </a:r>
            <a:r>
              <a:rPr lang="en-GB" sz="1100" dirty="0">
                <a:solidFill>
                  <a:schemeClr val="tx1"/>
                </a:solidFill>
              </a:rPr>
              <a:t> that includes theoretical knowledge and practical skills in order to test analytical, creative and problem-solving skills (</a:t>
            </a:r>
            <a:r>
              <a:rPr lang="en-GB" sz="1100" dirty="0" err="1">
                <a:solidFill>
                  <a:schemeClr val="tx1"/>
                </a:solidFill>
              </a:rPr>
              <a:t>Hà</a:t>
            </a:r>
            <a:r>
              <a:rPr lang="en-GB" sz="1100" dirty="0">
                <a:solidFill>
                  <a:schemeClr val="tx1"/>
                </a:solidFill>
              </a:rPr>
              <a:t> and </a:t>
            </a:r>
            <a:r>
              <a:rPr lang="en-GB" sz="1100" dirty="0" err="1">
                <a:solidFill>
                  <a:schemeClr val="tx1"/>
                </a:solidFill>
              </a:rPr>
              <a:t>Nguyễn</a:t>
            </a:r>
            <a:r>
              <a:rPr lang="en-GB" sz="1100" dirty="0">
                <a:solidFill>
                  <a:schemeClr val="tx1"/>
                </a:solidFill>
              </a:rPr>
              <a:t>, 2024). </a:t>
            </a:r>
            <a:endParaRPr lang="en-IN" sz="1100" dirty="0">
              <a:solidFill>
                <a:schemeClr val="tx1"/>
              </a:solidFill>
            </a:endParaRPr>
          </a:p>
          <a:p>
            <a:pPr algn="just">
              <a:lnSpc>
                <a:spcPct val="300000"/>
              </a:lnSpc>
            </a:pPr>
            <a:r>
              <a:rPr lang="en-GB" sz="1100" dirty="0">
                <a:solidFill>
                  <a:schemeClr val="tx1"/>
                </a:solidFill>
              </a:rPr>
              <a:t>In M&amp;S, the </a:t>
            </a:r>
            <a:r>
              <a:rPr lang="en-GB" sz="1100" b="1" dirty="0">
                <a:solidFill>
                  <a:schemeClr val="tx1"/>
                </a:solidFill>
              </a:rPr>
              <a:t>preparation method</a:t>
            </a:r>
            <a:r>
              <a:rPr lang="en-GB" sz="1100" dirty="0">
                <a:solidFill>
                  <a:schemeClr val="tx1"/>
                </a:solidFill>
              </a:rPr>
              <a:t> for both interview techniques uses STAR method to identify behavioural and logic-building skills. </a:t>
            </a:r>
            <a:endParaRPr lang="en-IN" sz="1100" dirty="0">
              <a:solidFill>
                <a:schemeClr val="tx1"/>
              </a:solidFill>
            </a:endParaRPr>
          </a:p>
          <a:p>
            <a:pPr>
              <a:lnSpc>
                <a:spcPct val="300000"/>
              </a:lnSpc>
            </a:pPr>
            <a:endParaRPr lang="en-IN" dirty="0">
              <a:solidFill>
                <a:schemeClr val="tx1"/>
              </a:solidFill>
            </a:endParaRPr>
          </a:p>
        </p:txBody>
      </p:sp>
      <p:pic>
        <p:nvPicPr>
          <p:cNvPr id="4" name="Picture 3"/>
          <p:cNvPicPr>
            <a:picLocks noChangeAspect="1"/>
          </p:cNvPicPr>
          <p:nvPr/>
        </p:nvPicPr>
        <p:blipFill>
          <a:blip r:embed="rId3"/>
          <a:stretch>
            <a:fillRect/>
          </a:stretch>
        </p:blipFill>
        <p:spPr>
          <a:xfrm>
            <a:off x="1304215" y="1943100"/>
            <a:ext cx="3267785" cy="343900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649462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3825" y="281210"/>
            <a:ext cx="8911687" cy="1280890"/>
          </a:xfrm>
        </p:spPr>
        <p:txBody>
          <a:bodyPr/>
          <a:lstStyle/>
          <a:p>
            <a:pPr algn="ctr"/>
            <a:r>
              <a:rPr lang="en-US" b="1" dirty="0" smtClean="0"/>
              <a:t>Continue </a:t>
            </a:r>
            <a:endParaRPr lang="en-IN" b="1" dirty="0"/>
          </a:p>
        </p:txBody>
      </p:sp>
      <p:sp>
        <p:nvSpPr>
          <p:cNvPr id="3" name="Content Placeholder 2"/>
          <p:cNvSpPr>
            <a:spLocks noGrp="1"/>
          </p:cNvSpPr>
          <p:nvPr>
            <p:ph idx="1"/>
          </p:nvPr>
        </p:nvSpPr>
        <p:spPr>
          <a:xfrm>
            <a:off x="5091112" y="1905000"/>
            <a:ext cx="6567488" cy="3777622"/>
          </a:xfrm>
        </p:spPr>
        <p:txBody>
          <a:bodyPr/>
          <a:lstStyle/>
          <a:p>
            <a:pPr marL="0" indent="0" algn="just">
              <a:lnSpc>
                <a:spcPct val="300000"/>
              </a:lnSpc>
              <a:buNone/>
            </a:pPr>
            <a:r>
              <a:rPr lang="en-GB" sz="1400" b="1" u="sng" dirty="0">
                <a:solidFill>
                  <a:schemeClr val="tx1"/>
                </a:solidFill>
              </a:rPr>
              <a:t>Contrast between face-to-face and virtual interviews</a:t>
            </a:r>
            <a:endParaRPr lang="en-IN" sz="1400" b="1" u="sng" dirty="0">
              <a:solidFill>
                <a:schemeClr val="tx1"/>
              </a:solidFill>
            </a:endParaRPr>
          </a:p>
          <a:p>
            <a:pPr algn="just">
              <a:lnSpc>
                <a:spcPct val="300000"/>
              </a:lnSpc>
            </a:pPr>
            <a:r>
              <a:rPr lang="en-GB" sz="1100" dirty="0">
                <a:solidFill>
                  <a:schemeClr val="tx1"/>
                </a:solidFill>
              </a:rPr>
              <a:t>In face-to-face interview, candidate who like to get recruited for the post of financial analyst, digital specialist and project manager are required to come at office </a:t>
            </a:r>
            <a:r>
              <a:rPr lang="en-GB" sz="1100" b="1" dirty="0">
                <a:solidFill>
                  <a:schemeClr val="tx1"/>
                </a:solidFill>
              </a:rPr>
              <a:t>location</a:t>
            </a:r>
            <a:r>
              <a:rPr lang="en-GB" sz="1100" dirty="0">
                <a:solidFill>
                  <a:schemeClr val="tx1"/>
                </a:solidFill>
              </a:rPr>
              <a:t> for assessments and interview </a:t>
            </a:r>
            <a:r>
              <a:rPr lang="en-GB" sz="1100" dirty="0" smtClean="0">
                <a:solidFill>
                  <a:schemeClr val="tx1"/>
                </a:solidFill>
              </a:rPr>
              <a:t>rounds, </a:t>
            </a:r>
          </a:p>
          <a:p>
            <a:pPr algn="just">
              <a:lnSpc>
                <a:spcPct val="300000"/>
              </a:lnSpc>
            </a:pPr>
            <a:r>
              <a:rPr lang="en-GB" sz="1100" dirty="0" smtClean="0">
                <a:solidFill>
                  <a:schemeClr val="tx1"/>
                </a:solidFill>
              </a:rPr>
              <a:t>Whereas</a:t>
            </a:r>
            <a:r>
              <a:rPr lang="en-GB" sz="1100" dirty="0">
                <a:solidFill>
                  <a:schemeClr val="tx1"/>
                </a:solidFill>
              </a:rPr>
              <a:t>, in virtual interview, they are flexible to attend rounds using digital platforms like Google meet or zoom (Sloan, 2024).</a:t>
            </a:r>
            <a:endParaRPr lang="en-IN" sz="1100" dirty="0">
              <a:solidFill>
                <a:schemeClr val="tx1"/>
              </a:solidFill>
            </a:endParaRPr>
          </a:p>
          <a:p>
            <a:endParaRPr lang="en-IN" dirty="0"/>
          </a:p>
        </p:txBody>
      </p:sp>
      <p:pic>
        <p:nvPicPr>
          <p:cNvPr id="4" name="Picture 3"/>
          <p:cNvPicPr>
            <a:picLocks noChangeAspect="1"/>
          </p:cNvPicPr>
          <p:nvPr/>
        </p:nvPicPr>
        <p:blipFill>
          <a:blip r:embed="rId3"/>
          <a:stretch>
            <a:fillRect/>
          </a:stretch>
        </p:blipFill>
        <p:spPr>
          <a:xfrm>
            <a:off x="1603203" y="1984061"/>
            <a:ext cx="2457793" cy="3619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870310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7025" y="319310"/>
            <a:ext cx="8911687" cy="1280890"/>
          </a:xfrm>
        </p:spPr>
        <p:txBody>
          <a:bodyPr/>
          <a:lstStyle/>
          <a:p>
            <a:pPr algn="ctr"/>
            <a:r>
              <a:rPr lang="en-GB" b="1" dirty="0"/>
              <a:t>Recommendations </a:t>
            </a:r>
            <a:r>
              <a:rPr lang="en-IN" b="1" dirty="0"/>
              <a:t/>
            </a:r>
            <a:br>
              <a:rPr lang="en-IN" b="1" dirty="0"/>
            </a:br>
            <a:endParaRPr lang="en-IN" dirty="0"/>
          </a:p>
        </p:txBody>
      </p:sp>
      <p:sp>
        <p:nvSpPr>
          <p:cNvPr id="3" name="Content Placeholder 2"/>
          <p:cNvSpPr>
            <a:spLocks noGrp="1"/>
          </p:cNvSpPr>
          <p:nvPr>
            <p:ph idx="1"/>
          </p:nvPr>
        </p:nvSpPr>
        <p:spPr>
          <a:xfrm>
            <a:off x="6208712" y="2082800"/>
            <a:ext cx="4852988" cy="3340100"/>
          </a:xfrm>
        </p:spPr>
        <p:txBody>
          <a:bodyPr>
            <a:normAutofit/>
          </a:bodyPr>
          <a:lstStyle/>
          <a:p>
            <a:pPr algn="just">
              <a:lnSpc>
                <a:spcPct val="250000"/>
              </a:lnSpc>
            </a:pPr>
            <a:r>
              <a:rPr lang="en-GB" sz="1100" dirty="0">
                <a:solidFill>
                  <a:schemeClr val="tx1"/>
                </a:solidFill>
              </a:rPr>
              <a:t>Marks &amp; Spencer can give importance to skill-based hiring approach over rigid interviewing procedures (Yang, 2026). </a:t>
            </a:r>
            <a:endParaRPr lang="en-IN" sz="1100" dirty="0">
              <a:solidFill>
                <a:schemeClr val="tx1"/>
              </a:solidFill>
            </a:endParaRPr>
          </a:p>
          <a:p>
            <a:pPr algn="just">
              <a:lnSpc>
                <a:spcPct val="250000"/>
              </a:lnSpc>
            </a:pPr>
            <a:r>
              <a:rPr lang="en-GB" sz="1100" dirty="0">
                <a:solidFill>
                  <a:schemeClr val="tx1"/>
                </a:solidFill>
              </a:rPr>
              <a:t>The firm can use situational and behavioural online assessments to identify an individual’s skillset, conceptual knowledge and practical experience.</a:t>
            </a:r>
            <a:endParaRPr lang="en-IN" sz="1100" dirty="0">
              <a:solidFill>
                <a:schemeClr val="tx1"/>
              </a:solidFill>
            </a:endParaRPr>
          </a:p>
          <a:p>
            <a:pPr algn="just">
              <a:lnSpc>
                <a:spcPct val="250000"/>
              </a:lnSpc>
            </a:pP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2032534" y="1600200"/>
            <a:ext cx="2695951" cy="3920739"/>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08413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8756" y="636692"/>
            <a:ext cx="8911687" cy="1280890"/>
          </a:xfrm>
        </p:spPr>
        <p:txBody>
          <a:bodyPr/>
          <a:lstStyle/>
          <a:p>
            <a:pPr algn="ctr"/>
            <a:r>
              <a:rPr lang="en-GB" b="1" dirty="0"/>
              <a:t>Conclusion </a:t>
            </a:r>
            <a:r>
              <a:rPr lang="en-IN" b="1" dirty="0"/>
              <a:t/>
            </a:r>
            <a:br>
              <a:rPr lang="en-IN" b="1" dirty="0"/>
            </a:br>
            <a:endParaRPr lang="en-IN" dirty="0"/>
          </a:p>
        </p:txBody>
      </p:sp>
      <p:sp>
        <p:nvSpPr>
          <p:cNvPr id="3" name="Content Placeholder 2"/>
          <p:cNvSpPr>
            <a:spLocks noGrp="1"/>
          </p:cNvSpPr>
          <p:nvPr>
            <p:ph idx="1"/>
          </p:nvPr>
        </p:nvSpPr>
        <p:spPr>
          <a:xfrm>
            <a:off x="2055812" y="2273300"/>
            <a:ext cx="4446588" cy="3200400"/>
          </a:xfrm>
        </p:spPr>
        <p:txBody>
          <a:bodyPr>
            <a:normAutofit/>
          </a:bodyPr>
          <a:lstStyle/>
          <a:p>
            <a:pPr algn="just">
              <a:lnSpc>
                <a:spcPct val="300000"/>
              </a:lnSpc>
            </a:pPr>
            <a:r>
              <a:rPr lang="en-GB" sz="1100" dirty="0">
                <a:solidFill>
                  <a:schemeClr val="tx1"/>
                </a:solidFill>
              </a:rPr>
              <a:t>It is concluded from the presentation that in order to boost digitalisation, M&amp;S needs to hire candidates in positions like digital specialist, project manager and financial analyst who have leadership, analytical problem-solving and soft skills. </a:t>
            </a:r>
            <a:endParaRPr lang="en-IN" sz="1100" dirty="0">
              <a:solidFill>
                <a:schemeClr val="tx1"/>
              </a:solidFill>
            </a:endParaRPr>
          </a:p>
        </p:txBody>
      </p:sp>
      <p:pic>
        <p:nvPicPr>
          <p:cNvPr id="4" name="Picture 3"/>
          <p:cNvPicPr>
            <a:picLocks noChangeAspect="1"/>
          </p:cNvPicPr>
          <p:nvPr/>
        </p:nvPicPr>
        <p:blipFill>
          <a:blip r:embed="rId3"/>
          <a:stretch>
            <a:fillRect/>
          </a:stretch>
        </p:blipFill>
        <p:spPr>
          <a:xfrm>
            <a:off x="7870629" y="2082683"/>
            <a:ext cx="3133855" cy="322591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118050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7506" y="230410"/>
            <a:ext cx="8911687" cy="1014190"/>
          </a:xfrm>
        </p:spPr>
        <p:txBody>
          <a:bodyPr>
            <a:normAutofit fontScale="90000"/>
          </a:bodyPr>
          <a:lstStyle/>
          <a:p>
            <a:pPr algn="ctr"/>
            <a:r>
              <a:rPr lang="en-GB" sz="4000" b="1" dirty="0"/>
              <a:t>References</a:t>
            </a:r>
            <a:r>
              <a:rPr lang="en-GB" b="1" dirty="0"/>
              <a:t> </a:t>
            </a:r>
            <a:r>
              <a:rPr lang="en-IN" b="1" dirty="0"/>
              <a:t/>
            </a:r>
            <a:br>
              <a:rPr lang="en-IN" b="1" dirty="0"/>
            </a:br>
            <a:endParaRPr lang="en-IN" dirty="0"/>
          </a:p>
        </p:txBody>
      </p:sp>
      <p:sp>
        <p:nvSpPr>
          <p:cNvPr id="3" name="Content Placeholder 2"/>
          <p:cNvSpPr>
            <a:spLocks noGrp="1"/>
          </p:cNvSpPr>
          <p:nvPr>
            <p:ph idx="1"/>
          </p:nvPr>
        </p:nvSpPr>
        <p:spPr>
          <a:xfrm>
            <a:off x="1231900" y="1638300"/>
            <a:ext cx="10502900" cy="4419600"/>
          </a:xfrm>
        </p:spPr>
        <p:txBody>
          <a:bodyPr>
            <a:normAutofit/>
          </a:bodyPr>
          <a:lstStyle/>
          <a:p>
            <a:pPr algn="just">
              <a:lnSpc>
                <a:spcPct val="200000"/>
              </a:lnSpc>
            </a:pPr>
            <a:r>
              <a:rPr lang="en-GB" sz="1100" dirty="0" err="1">
                <a:solidFill>
                  <a:schemeClr val="tx1"/>
                </a:solidFill>
              </a:rPr>
              <a:t>Bayya</a:t>
            </a:r>
            <a:r>
              <a:rPr lang="en-GB" sz="1100" dirty="0">
                <a:solidFill>
                  <a:schemeClr val="tx1"/>
                </a:solidFill>
              </a:rPr>
              <a:t>, A.K., (2023). Seamless AI integration for intelligent user experience enhancement in digital platforms. International Journal of Applied Engineering &amp; Technology, 5(5), pp.103-121.</a:t>
            </a:r>
            <a:endParaRPr lang="en-IN" sz="1100" dirty="0">
              <a:solidFill>
                <a:schemeClr val="tx1"/>
              </a:solidFill>
            </a:endParaRPr>
          </a:p>
          <a:p>
            <a:pPr algn="just">
              <a:lnSpc>
                <a:spcPct val="200000"/>
              </a:lnSpc>
            </a:pPr>
            <a:r>
              <a:rPr lang="en-IN" sz="1100" dirty="0">
                <a:solidFill>
                  <a:schemeClr val="tx1"/>
                </a:solidFill>
              </a:rPr>
              <a:t>Chin, P.P., (2024). Unlocking the potential of visionary leadership: A study on shared vision, teamwork and team performance. </a:t>
            </a:r>
            <a:r>
              <a:rPr lang="en-IN" sz="1100" i="1" dirty="0">
                <a:solidFill>
                  <a:schemeClr val="tx1"/>
                </a:solidFill>
              </a:rPr>
              <a:t>Education Quarterly Reviews</a:t>
            </a:r>
            <a:r>
              <a:rPr lang="en-IN" sz="1100" dirty="0">
                <a:solidFill>
                  <a:schemeClr val="tx1"/>
                </a:solidFill>
              </a:rPr>
              <a:t>, </a:t>
            </a:r>
            <a:r>
              <a:rPr lang="en-IN" sz="1100" i="1" dirty="0">
                <a:solidFill>
                  <a:schemeClr val="tx1"/>
                </a:solidFill>
              </a:rPr>
              <a:t>7</a:t>
            </a:r>
            <a:r>
              <a:rPr lang="en-IN" sz="1100" dirty="0">
                <a:solidFill>
                  <a:schemeClr val="tx1"/>
                </a:solidFill>
              </a:rPr>
              <a:t>(2).</a:t>
            </a:r>
          </a:p>
          <a:p>
            <a:pPr algn="just">
              <a:lnSpc>
                <a:spcPct val="200000"/>
              </a:lnSpc>
            </a:pPr>
            <a:r>
              <a:rPr lang="en-GB" sz="1100" dirty="0" err="1">
                <a:solidFill>
                  <a:schemeClr val="tx1"/>
                </a:solidFill>
              </a:rPr>
              <a:t>Hà</a:t>
            </a:r>
            <a:r>
              <a:rPr lang="en-GB" sz="1100" dirty="0">
                <a:solidFill>
                  <a:schemeClr val="tx1"/>
                </a:solidFill>
              </a:rPr>
              <a:t>, T.A. and </a:t>
            </a:r>
            <a:r>
              <a:rPr lang="en-GB" sz="1100" dirty="0" err="1">
                <a:solidFill>
                  <a:schemeClr val="tx1"/>
                </a:solidFill>
              </a:rPr>
              <a:t>Nguyễn</a:t>
            </a:r>
            <a:r>
              <a:rPr lang="en-GB" sz="1100" dirty="0">
                <a:solidFill>
                  <a:schemeClr val="tx1"/>
                </a:solidFill>
              </a:rPr>
              <a:t>, M.Q., (2024). Research on making interview questions among Vietnamese students: difficulties, reflection and solutions–a perspective of learning by doing. Reflective Practice, 25(1), pp.40-57.</a:t>
            </a:r>
            <a:endParaRPr lang="en-IN" sz="1100" dirty="0">
              <a:solidFill>
                <a:schemeClr val="tx1"/>
              </a:solidFill>
            </a:endParaRPr>
          </a:p>
          <a:p>
            <a:pPr algn="just">
              <a:lnSpc>
                <a:spcPct val="200000"/>
              </a:lnSpc>
            </a:pPr>
            <a:r>
              <a:rPr lang="en-GB" sz="1100" dirty="0">
                <a:solidFill>
                  <a:schemeClr val="tx1"/>
                </a:solidFill>
              </a:rPr>
              <a:t>Hague, P., (2025). Market Research in Practice: A Comprehensive Guide to Customer Insight and Market Understanding. </a:t>
            </a:r>
            <a:r>
              <a:rPr lang="en-GB" sz="1100" dirty="0" err="1">
                <a:solidFill>
                  <a:schemeClr val="tx1"/>
                </a:solidFill>
              </a:rPr>
              <a:t>Kogan</a:t>
            </a:r>
            <a:r>
              <a:rPr lang="en-GB" sz="1100" dirty="0">
                <a:solidFill>
                  <a:schemeClr val="tx1"/>
                </a:solidFill>
              </a:rPr>
              <a:t> Page Publishers.</a:t>
            </a:r>
            <a:endParaRPr lang="en-IN" sz="1100" dirty="0">
              <a:solidFill>
                <a:schemeClr val="tx1"/>
              </a:solidFill>
            </a:endParaRPr>
          </a:p>
          <a:p>
            <a:pPr algn="just">
              <a:lnSpc>
                <a:spcPct val="200000"/>
              </a:lnSpc>
            </a:pPr>
            <a:r>
              <a:rPr lang="en-GB" sz="1100" dirty="0">
                <a:solidFill>
                  <a:schemeClr val="tx1"/>
                </a:solidFill>
              </a:rPr>
              <a:t>Hayes, J., (2025). The theory and practice of change management. Bloomsbury Publishing.</a:t>
            </a:r>
            <a:endParaRPr lang="en-IN" sz="1100" dirty="0">
              <a:solidFill>
                <a:schemeClr val="tx1"/>
              </a:solidFill>
            </a:endParaRPr>
          </a:p>
          <a:p>
            <a:pPr algn="just">
              <a:lnSpc>
                <a:spcPct val="200000"/>
              </a:lnSpc>
            </a:pPr>
            <a:r>
              <a:rPr lang="en-GB" sz="1100" dirty="0">
                <a:solidFill>
                  <a:schemeClr val="tx1"/>
                </a:solidFill>
              </a:rPr>
              <a:t>Hossain, M.I., (2023). Software development life cycle (SDLC) methodologies for information systems project management. International Journal For Multidisciplinary Research, 5(5), pp.1-36.</a:t>
            </a:r>
            <a:endParaRPr lang="en-IN" sz="1100" dirty="0">
              <a:solidFill>
                <a:schemeClr val="tx1"/>
              </a:solidFill>
            </a:endParaRPr>
          </a:p>
          <a:p>
            <a:pPr marL="0" indent="0" algn="just">
              <a:lnSpc>
                <a:spcPct val="200000"/>
              </a:lnSpc>
              <a:buNone/>
            </a:pPr>
            <a:endParaRPr lang="en-IN" sz="1100" dirty="0"/>
          </a:p>
        </p:txBody>
      </p:sp>
    </p:spTree>
    <p:extLst>
      <p:ext uri="{BB962C8B-B14F-4D97-AF65-F5344CB8AC3E}">
        <p14:creationId xmlns:p14="http://schemas.microsoft.com/office/powerpoint/2010/main" val="16207921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7263"/>
          <a:stretch/>
        </p:blipFill>
        <p:spPr>
          <a:xfrm>
            <a:off x="3900154" y="2179498"/>
            <a:ext cx="4772691" cy="241790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3665089697"/>
      </p:ext>
    </p:extLst>
  </p:cSld>
  <p:clrMapOvr>
    <a:masterClrMapping/>
  </p:clrMapOvr>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69</TotalTime>
  <Words>1969</Words>
  <Application>Microsoft Office PowerPoint</Application>
  <PresentationFormat>Widescreen</PresentationFormat>
  <Paragraphs>165</Paragraphs>
  <Slides>18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Symbol</vt:lpstr>
      <vt:lpstr>Times New Roman</vt:lpstr>
      <vt:lpstr>Wingdings 3</vt:lpstr>
      <vt:lpstr>Wisp</vt:lpstr>
      <vt:lpstr>Anglia Gheorghe  Module code-LCLM5002 Module -Developing and Managing Individuals and Teams Student id -2334489 Teacher -Samson oladejo</vt:lpstr>
      <vt:lpstr>Table of Contents</vt:lpstr>
      <vt:lpstr>Introduction </vt:lpstr>
      <vt:lpstr>Company overview and Nature of Transformation</vt:lpstr>
      <vt:lpstr>Continue</vt:lpstr>
      <vt:lpstr>Recruitment Process </vt:lpstr>
      <vt:lpstr>Continue</vt:lpstr>
      <vt:lpstr>Continue</vt:lpstr>
      <vt:lpstr>Transformation Related Interviews  </vt:lpstr>
      <vt:lpstr>Continue</vt:lpstr>
      <vt:lpstr>Continue </vt:lpstr>
      <vt:lpstr>Justification  </vt:lpstr>
      <vt:lpstr>Comparison and contrast between interview types </vt:lpstr>
      <vt:lpstr>Continue </vt:lpstr>
      <vt:lpstr>Recommendations  </vt:lpstr>
      <vt:lpstr>Conclusion  </vt:lpstr>
      <vt:lpstr>References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BST-045</dc:creator>
  <cp:lastModifiedBy>Microsoft account</cp:lastModifiedBy>
  <cp:revision>16</cp:revision>
  <dcterms:created xsi:type="dcterms:W3CDTF">2026-06-12T11:35:02Z</dcterms:created>
  <dcterms:modified xsi:type="dcterms:W3CDTF">2026-06-13T15:47:29Z</dcterms:modified>
</cp:coreProperties>
</file>