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589"/>
  </p:normalViewPr>
  <p:slideViewPr>
    <p:cSldViewPr snapToGrid="0" snapToObjects="1">
      <p:cViewPr varScale="1">
        <p:scale>
          <a:sx n="160" d="100"/>
          <a:sy n="160" d="100"/>
        </p:scale>
        <p:origin x="432"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c:style val="2"/>
  <c:chart>
    <c:title>
      <c:tx>
        <c:rich>
          <a:bodyPr/>
          <a:lstStyle/>
          <a:p>
            <a:pPr>
              <a:defRPr sz="1100" b="0" i="0" u="none" strike="noStrike">
                <a:solidFill>
                  <a:srgbClr val="1F3864"/>
                </a:solidFill>
                <a:latin typeface="Arial"/>
              </a:defRPr>
            </a:pPr>
            <a:r>
              <a:rPr lang="en-GB" sz="1100" b="0" i="0" u="none" strike="noStrike">
                <a:solidFill>
                  <a:srgbClr val="1F3864"/>
                </a:solidFill>
                <a:latin typeface="Arial"/>
              </a:rPr>
              <a:t>Mixed Evidence on Productivity (%)</a:t>
            </a:r>
          </a:p>
        </c:rich>
      </c:tx>
      <c:overlay val="0"/>
    </c:title>
    <c:autoTitleDeleted val="0"/>
    <c:plotArea>
      <c:layout/>
      <c:barChart>
        <c:barDir val="bar"/>
        <c:grouping val="clustered"/>
        <c:varyColors val="0"/>
        <c:ser>
          <c:idx val="0"/>
          <c:order val="0"/>
          <c:tx>
            <c:strRef>
              <c:f>Sheet1!$B$1</c:f>
              <c:strCache>
                <c:ptCount val="1"/>
                <c:pt idx="0">
                  <c:v>Evidence</c:v>
                </c:pt>
              </c:strCache>
            </c:strRef>
          </c:tx>
          <c:spPr>
            <a:solidFill>
              <a:srgbClr val="1F3864"/>
            </a:solidFill>
            <a:effectLst/>
          </c:spPr>
          <c:invertIfNegative val="0"/>
          <c:dLbls>
            <c:numFmt formatCode="#,##0" sourceLinked="0"/>
            <c:spPr>
              <a:noFill/>
              <a:ln>
                <a:noFill/>
              </a:ln>
              <a:effectLst/>
            </c:spPr>
            <c:txPr>
              <a:bodyPr/>
              <a:lstStyle/>
              <a:p>
                <a:pPr>
                  <a:defRPr sz="1000" b="0" i="0" u="none" strike="noStrike">
                    <a:solidFill>
                      <a:srgbClr val="FFFFFF"/>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Bloom et al. +13%</c:v>
                </c:pt>
                <c:pt idx="1">
                  <c:v>Teevan self-report ↑</c:v>
                </c:pt>
                <c:pt idx="2">
                  <c:v>Manager confidence ↓</c:v>
                </c:pt>
                <c:pt idx="3">
                  <c:v>SME infra gaps ↓</c:v>
                </c:pt>
              </c:strCache>
            </c:strRef>
          </c:cat>
          <c:val>
            <c:numRef>
              <c:f>Sheet1!$B$2:$B$5</c:f>
              <c:numCache>
                <c:formatCode>General</c:formatCode>
                <c:ptCount val="4"/>
                <c:pt idx="0">
                  <c:v>13</c:v>
                </c:pt>
                <c:pt idx="1">
                  <c:v>8</c:v>
                </c:pt>
                <c:pt idx="2">
                  <c:v>-12</c:v>
                </c:pt>
                <c:pt idx="3">
                  <c:v>-7</c:v>
                </c:pt>
              </c:numCache>
            </c:numRef>
          </c:val>
          <c:extLst>
            <c:ext xmlns:c16="http://schemas.microsoft.com/office/drawing/2014/chart" uri="{C3380CC4-5D6E-409C-BE32-E72D297353CC}">
              <c16:uniqueId val="{00000000-A9AB-C24D-98AD-62806D0BCDEE}"/>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00" b="0" i="0" u="none" strike="noStrike">
                <a:solidFill>
                  <a:srgbClr val="64748B"/>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b"/>
        <c:majorGridlines>
          <c:spPr>
            <a:ln w="6350" cap="flat">
              <a:solidFill>
                <a:srgbClr val="E2E8F0"/>
              </a:solidFill>
              <a:prstDash val="solid"/>
              <a:round/>
            </a:ln>
          </c:spPr>
        </c:majorGridlines>
        <c:numFmt formatCode="General" sourceLinked="0"/>
        <c:majorTickMark val="out"/>
        <c:minorTickMark val="none"/>
        <c:tickLblPos val="low"/>
        <c:spPr>
          <a:ln w="12700" cap="flat">
            <a:solidFill>
              <a:srgbClr val="888888"/>
            </a:solidFill>
            <a:prstDash val="solid"/>
            <a:round/>
          </a:ln>
        </c:spPr>
        <c:txPr>
          <a:bodyPr/>
          <a:lstStyle/>
          <a:p>
            <a:pPr>
              <a:defRPr sz="1200" b="0" i="0" u="none" strike="noStrike">
                <a:solidFill>
                  <a:srgbClr val="64748B"/>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7F9FC"/>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88750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Good morning. My name is Cristian Dinicuta, and my research proposal is titled 'The Impact of Remote Working on Employee Well-being and Productivity in UK SMEs'. Over the next few minutes I'll walk you through the background, my methodology, the ethics, and the limitations.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Here's a quick roadmap. I'll start with the introduction and rationale, move to the literature and the research gap, explain my research philosophy, then cover the methodology and analysis, and finish with ethics, limitations and the timeline. I'll keep it tight.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So, why this topic? The pandemic pushed organisations into remote working almost overnight, and for many that shift has stuck. What interests me is that most research focuses on large corporations, yet SMEs make up around 99% of UK businesses and employ over 16 million people. SMEs are different, with tighter budgets, flatter structures and more informal communication, so remote working may affect them in distinct ways. My aim is to investigate how remote working affects employee well-being and perceived productivity specifically within UK SMEs. This is a live management problem, not just an academic one.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 research breaks down into five objectives: reviewing the literature, examining well-being effects, exploring perceived productivity, identifying the factors that moderate these relationships, and developing practical recommendations for SME managers. These feed into three research questions, which focus on the extent of the well-being impact, how employees perceive their productivity remote versus in-office, and which organisational and individual factors shape those outcomes. Everything in the proposal traces back to these three questions.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My study is grounded in three theoretical lenses. The Job Demands-Resources model, from Bakker and Demerouti, frames remote working as something that reshapes both job demands and resources at the same time. It can add autonomy, but it can also blur the boundary between work and home. Warr's Vitamin Model adds that job features affect well-being in a dose-response way, so more of something isn't always better. And Ryan and Deci remind us well-being has two sides, hedonic and eudaimonic, and both matter. The key point is that theory predicts a complex relationship, not a simple positive or negative one.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From the literature, three gaps stand out. First, most studies look at large corporations, so the SME context is under-researched. Second, there's heavy reliance on self-report measures, with limited methodological triangulation. Third, longitudinal data is scarce. My study targets the first two gaps directly, by focusing on SMEs and combining survey and interview data for a richer, mixed-methods picture, which is exactly what Creswell and Creswell call for.</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On philosophy, I compared three paradigms. Positivism assumes one objective, measurable reality; interpretivism focuses on subjective meaning. I've chosen pragmatism, which sits between them and judges methods by how well they answer the research question. That fits my study, because I need to do two things at once: measure the extent of remote working's impact, and understand the experiences behind it. As Saunders and colleagues put it, pragmatism lets you use whichever methods best serve the research purpose. So it's a justified choice, not a default one.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This drives a sequential explanatory mixed methods design, with an abductive logic that moves between theory and data. Phase one is quantitative: an online survey of around 60 SME employees using validated scales, analysed in SPSS. Phase two is qualitative: six to eight semi-structured interviews that I use to explain and add depth to the survey findings. The two connect at the integration point, where the quantitative results shape the questions I ask in the interviews. Neither method alone would be enough, which is the whole reason for going mixed.</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For data collection, the survey combines three validated instruments: the Warwick-Edinburgh Well-being Scale, a productivity index adapted from Bloom, and a quality scale from Eurofound. For sampling, phase one uses convenience and snowball sampling through LinkedIn and SME networks, and phase two uses purposive sampling for maximum variation. On reliability and validity, Cronbach's alpha tests the internal consistency of the scales, and the WEMWBS is an established UK measure, so it captures what I actually intend to measure. The 60-response target also meets Pallant's guideline for regression.</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Analysis runs in two strands. Quantitatively, in SPSS, I'll start with descriptive statistics, test reliability, then use correlation and multiple regression, capped at four predictors to keep the sample adequate. Qualitatively, I'll use Braun and Clarke's six-phase reflexive thematic analysis, organised in NVivo. The themes from the interviews then contextualise the statistical patterns, and that's where the two strands come together.</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Ethics is central, not an afterthought. Participation is voluntary, with informed consent and a written information sheet. All data is anonymised and GDPR-compliant, stored securely and deleted within twelve months. No employer sees individual responses, the questions are non-sensitive, and any AI use is declared. The whole study goes through UWTSD ethical approval before any data is collected.</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I'm realistic about the limitations. The sample of 60 limits statistical power, so I triangulate with interviews. Self-report brings social desirability and common method bias, which validated scales and anonymity help to reduce. Convenience sampling means the findings are indicative rather than generalisable, so transferability is the right standard here. And because it's cross-sectional, I can't claim causality, so the study is framed as exploratory. Importantly, every limitation has a mitigation.</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 project runs over roughly ten weeks, from April to July. I've front-loaded the ethics and the literature review so that data collection keeps a realistic six-week window, with the report due on the 26th of June and the presentation the following week. It's a feasible plan with clear milestones.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These are the Harvard references underpinning the proposal: a mix of peer-reviewed journal articles, methodology textbooks and reputable reports.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To sum up: SMEs are 99% of UK business but remain under-studied in this area. My study is theoretically grounded, uses a rigorous mixed methods design, is fully ethically compliant, and aims to give SME managers practical, evidence-based guidance. Thank you very much for listening!</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9.png"/><Relationship Id="rId7"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11.pn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F3864"/>
        </a:solidFill>
        <a:effectLst/>
      </p:bgPr>
    </p:bg>
    <p:spTree>
      <p:nvGrpSpPr>
        <p:cNvPr id="1" name=""/>
        <p:cNvGrpSpPr/>
        <p:nvPr/>
      </p:nvGrpSpPr>
      <p:grpSpPr>
        <a:xfrm>
          <a:off x="0" y="0"/>
          <a:ext cx="0" cy="0"/>
          <a:chOff x="0" y="0"/>
          <a:chExt cx="0" cy="0"/>
        </a:xfrm>
      </p:grpSpPr>
      <p:sp>
        <p:nvSpPr>
          <p:cNvPr id="2" name="Shape 0"/>
          <p:cNvSpPr/>
          <p:nvPr/>
        </p:nvSpPr>
        <p:spPr>
          <a:xfrm>
            <a:off x="0" y="0"/>
            <a:ext cx="3840480" cy="5143500"/>
          </a:xfrm>
          <a:prstGeom prst="rect">
            <a:avLst/>
          </a:prstGeom>
          <a:solidFill>
            <a:srgbClr val="17375E"/>
          </a:solidFill>
          <a:ln/>
        </p:spPr>
        <p:txBody>
          <a:bodyPr/>
          <a:lstStyle/>
          <a:p>
            <a:endParaRPr lang="en-US"/>
          </a:p>
        </p:txBody>
      </p:sp>
      <p:sp>
        <p:nvSpPr>
          <p:cNvPr id="3" name="Shape 1"/>
          <p:cNvSpPr/>
          <p:nvPr/>
        </p:nvSpPr>
        <p:spPr>
          <a:xfrm>
            <a:off x="3840480" y="0"/>
            <a:ext cx="73152" cy="5143500"/>
          </a:xfrm>
          <a:prstGeom prst="rect">
            <a:avLst/>
          </a:prstGeom>
          <a:solidFill>
            <a:srgbClr val="C9A84C"/>
          </a:solidFill>
          <a:ln/>
        </p:spPr>
        <p:txBody>
          <a:bodyPr/>
          <a:lstStyle/>
          <a:p>
            <a:endParaRPr lang="en-US"/>
          </a:p>
        </p:txBody>
      </p:sp>
      <p:sp>
        <p:nvSpPr>
          <p:cNvPr id="4" name="Text 2"/>
          <p:cNvSpPr/>
          <p:nvPr/>
        </p:nvSpPr>
        <p:spPr>
          <a:xfrm>
            <a:off x="365760" y="274320"/>
            <a:ext cx="3200400" cy="457200"/>
          </a:xfrm>
          <a:prstGeom prst="rect">
            <a:avLst/>
          </a:prstGeom>
          <a:noFill/>
          <a:ln/>
        </p:spPr>
        <p:txBody>
          <a:bodyPr wrap="square" rtlCol="0" anchor="ctr"/>
          <a:lstStyle/>
          <a:p>
            <a:pPr marL="0" indent="0">
              <a:buNone/>
            </a:pPr>
            <a:r>
              <a:rPr lang="en-US" sz="2200" b="1" dirty="0">
                <a:solidFill>
                  <a:srgbClr val="C9A84C"/>
                </a:solidFill>
              </a:rPr>
              <a:t>UWTSD</a:t>
            </a:r>
            <a:endParaRPr lang="en-US" sz="2200" dirty="0"/>
          </a:p>
        </p:txBody>
      </p:sp>
      <p:sp>
        <p:nvSpPr>
          <p:cNvPr id="5" name="Text 3"/>
          <p:cNvSpPr/>
          <p:nvPr/>
        </p:nvSpPr>
        <p:spPr>
          <a:xfrm>
            <a:off x="365760" y="685800"/>
            <a:ext cx="3108960" cy="548640"/>
          </a:xfrm>
          <a:prstGeom prst="rect">
            <a:avLst/>
          </a:prstGeom>
          <a:noFill/>
          <a:ln/>
        </p:spPr>
        <p:txBody>
          <a:bodyPr wrap="square" rtlCol="0" anchor="ctr"/>
          <a:lstStyle/>
          <a:p>
            <a:pPr marL="0" indent="0">
              <a:lnSpc>
                <a:spcPct val="120000"/>
              </a:lnSpc>
              <a:buNone/>
            </a:pPr>
            <a:r>
              <a:rPr lang="en-US" sz="1050" dirty="0">
                <a:solidFill>
                  <a:srgbClr val="B0C4DE"/>
                </a:solidFill>
              </a:rPr>
              <a:t>University of Wales</a:t>
            </a:r>
            <a:endParaRPr lang="en-US" sz="1050" dirty="0"/>
          </a:p>
          <a:p>
            <a:pPr marL="0" indent="0">
              <a:lnSpc>
                <a:spcPct val="120000"/>
              </a:lnSpc>
              <a:buNone/>
            </a:pPr>
            <a:r>
              <a:rPr lang="en-US" sz="1050" dirty="0">
                <a:solidFill>
                  <a:srgbClr val="B0C4DE"/>
                </a:solidFill>
              </a:rPr>
              <a:t>Trinity Saint David</a:t>
            </a:r>
            <a:endParaRPr lang="en-US" sz="1050" dirty="0"/>
          </a:p>
        </p:txBody>
      </p:sp>
      <p:sp>
        <p:nvSpPr>
          <p:cNvPr id="6" name="Text 4"/>
          <p:cNvSpPr/>
          <p:nvPr/>
        </p:nvSpPr>
        <p:spPr>
          <a:xfrm>
            <a:off x="365760" y="1417320"/>
            <a:ext cx="3108960" cy="320040"/>
          </a:xfrm>
          <a:prstGeom prst="rect">
            <a:avLst/>
          </a:prstGeom>
          <a:noFill/>
          <a:ln/>
        </p:spPr>
        <p:txBody>
          <a:bodyPr wrap="square" rtlCol="0" anchor="ctr"/>
          <a:lstStyle/>
          <a:p>
            <a:pPr marL="0" indent="0">
              <a:buNone/>
            </a:pPr>
            <a:r>
              <a:rPr lang="en-US" sz="1200" b="1" dirty="0">
                <a:solidFill>
                  <a:srgbClr val="C9A84C"/>
                </a:solidFill>
              </a:rPr>
              <a:t>BMSW5014</a:t>
            </a:r>
            <a:endParaRPr lang="en-US" sz="1200" dirty="0"/>
          </a:p>
        </p:txBody>
      </p:sp>
      <p:sp>
        <p:nvSpPr>
          <p:cNvPr id="7" name="Text 5"/>
          <p:cNvSpPr/>
          <p:nvPr/>
        </p:nvSpPr>
        <p:spPr>
          <a:xfrm>
            <a:off x="365760" y="1691640"/>
            <a:ext cx="3108960" cy="365760"/>
          </a:xfrm>
          <a:prstGeom prst="rect">
            <a:avLst/>
          </a:prstGeom>
          <a:noFill/>
          <a:ln/>
        </p:spPr>
        <p:txBody>
          <a:bodyPr wrap="square" rtlCol="0" anchor="ctr"/>
          <a:lstStyle/>
          <a:p>
            <a:pPr marL="0" indent="0">
              <a:buNone/>
            </a:pPr>
            <a:r>
              <a:rPr lang="en-US" sz="950" dirty="0">
                <a:solidFill>
                  <a:srgbClr val="B0C4DE"/>
                </a:solidFill>
              </a:rPr>
              <a:t>Developing a Research Proposal</a:t>
            </a:r>
            <a:endParaRPr lang="en-US" sz="950" dirty="0"/>
          </a:p>
        </p:txBody>
      </p:sp>
      <p:sp>
        <p:nvSpPr>
          <p:cNvPr id="8" name="Shape 6"/>
          <p:cNvSpPr/>
          <p:nvPr/>
        </p:nvSpPr>
        <p:spPr>
          <a:xfrm>
            <a:off x="365760" y="2148840"/>
            <a:ext cx="2560320" cy="22860"/>
          </a:xfrm>
          <a:prstGeom prst="rect">
            <a:avLst/>
          </a:prstGeom>
          <a:solidFill>
            <a:srgbClr val="C9A84C"/>
          </a:solidFill>
          <a:ln/>
        </p:spPr>
        <p:txBody>
          <a:bodyPr/>
          <a:lstStyle/>
          <a:p>
            <a:endParaRPr lang="en-US"/>
          </a:p>
        </p:txBody>
      </p:sp>
      <p:sp>
        <p:nvSpPr>
          <p:cNvPr id="9" name="Text 7"/>
          <p:cNvSpPr/>
          <p:nvPr/>
        </p:nvSpPr>
        <p:spPr>
          <a:xfrm>
            <a:off x="365760" y="2286000"/>
            <a:ext cx="3108960" cy="502920"/>
          </a:xfrm>
          <a:prstGeom prst="rect">
            <a:avLst/>
          </a:prstGeom>
          <a:noFill/>
          <a:ln/>
        </p:spPr>
        <p:txBody>
          <a:bodyPr wrap="square" rtlCol="0" anchor="ctr"/>
          <a:lstStyle/>
          <a:p>
            <a:pPr marL="0" indent="0">
              <a:lnSpc>
                <a:spcPct val="130000"/>
              </a:lnSpc>
              <a:buNone/>
            </a:pPr>
            <a:r>
              <a:rPr lang="en-US" sz="900" dirty="0">
                <a:solidFill>
                  <a:srgbClr val="B0C4DE"/>
                </a:solidFill>
              </a:rPr>
              <a:t>BA (Hons) Developing Leadership</a:t>
            </a:r>
            <a:endParaRPr lang="en-US" sz="900" dirty="0"/>
          </a:p>
          <a:p>
            <a:pPr marL="0" indent="0">
              <a:lnSpc>
                <a:spcPct val="130000"/>
              </a:lnSpc>
              <a:buNone/>
            </a:pPr>
            <a:r>
              <a:rPr lang="en-US" sz="900" dirty="0">
                <a:solidFill>
                  <a:srgbClr val="B0C4DE"/>
                </a:solidFill>
              </a:rPr>
              <a:t>&amp; Management | Level 5</a:t>
            </a:r>
            <a:endParaRPr lang="en-US" sz="900" dirty="0"/>
          </a:p>
        </p:txBody>
      </p:sp>
      <p:sp>
        <p:nvSpPr>
          <p:cNvPr id="10" name="Text 8"/>
          <p:cNvSpPr/>
          <p:nvPr/>
        </p:nvSpPr>
        <p:spPr>
          <a:xfrm>
            <a:off x="365760" y="2834640"/>
            <a:ext cx="3108960" cy="274320"/>
          </a:xfrm>
          <a:prstGeom prst="rect">
            <a:avLst/>
          </a:prstGeom>
          <a:noFill/>
          <a:ln/>
        </p:spPr>
        <p:txBody>
          <a:bodyPr wrap="square" rtlCol="0" anchor="ctr"/>
          <a:lstStyle/>
          <a:p>
            <a:pPr marL="0" indent="0">
              <a:buNone/>
            </a:pPr>
            <a:r>
              <a:rPr lang="en-US" sz="900" dirty="0">
                <a:solidFill>
                  <a:srgbClr val="C9A84C"/>
                </a:solidFill>
              </a:rPr>
              <a:t>Submission: 26 June 2026</a:t>
            </a:r>
            <a:endParaRPr lang="en-US" sz="900" dirty="0"/>
          </a:p>
        </p:txBody>
      </p:sp>
      <p:sp>
        <p:nvSpPr>
          <p:cNvPr id="11" name="Text 9"/>
          <p:cNvSpPr/>
          <p:nvPr/>
        </p:nvSpPr>
        <p:spPr>
          <a:xfrm>
            <a:off x="4160520" y="502920"/>
            <a:ext cx="4754880" cy="2926080"/>
          </a:xfrm>
          <a:prstGeom prst="rect">
            <a:avLst/>
          </a:prstGeom>
          <a:noFill/>
          <a:ln/>
        </p:spPr>
        <p:txBody>
          <a:bodyPr wrap="square" rtlCol="0" anchor="ctr"/>
          <a:lstStyle/>
          <a:p>
            <a:pPr marL="0" indent="0">
              <a:lnSpc>
                <a:spcPct val="125000"/>
              </a:lnSpc>
              <a:buNone/>
            </a:pPr>
            <a:r>
              <a:rPr lang="en-US" sz="2700" b="1" dirty="0">
                <a:solidFill>
                  <a:srgbClr val="FFFFFF"/>
                </a:solidFill>
              </a:rPr>
              <a:t>The Impact of Remote</a:t>
            </a:r>
            <a:endParaRPr lang="en-US" sz="2700" dirty="0"/>
          </a:p>
          <a:p>
            <a:pPr marL="0" indent="0">
              <a:lnSpc>
                <a:spcPct val="125000"/>
              </a:lnSpc>
              <a:buNone/>
            </a:pPr>
            <a:r>
              <a:rPr lang="en-US" sz="2700" b="1" dirty="0">
                <a:solidFill>
                  <a:srgbClr val="FFFFFF"/>
                </a:solidFill>
              </a:rPr>
              <a:t>Working on Employee</a:t>
            </a:r>
            <a:endParaRPr lang="en-US" sz="2700" dirty="0"/>
          </a:p>
          <a:p>
            <a:pPr marL="0" indent="0">
              <a:lnSpc>
                <a:spcPct val="125000"/>
              </a:lnSpc>
              <a:buNone/>
            </a:pPr>
            <a:r>
              <a:rPr lang="en-US" sz="2700" b="1" dirty="0">
                <a:solidFill>
                  <a:srgbClr val="FFFFFF"/>
                </a:solidFill>
              </a:rPr>
              <a:t>Well-being &amp;</a:t>
            </a:r>
            <a:endParaRPr lang="en-US" sz="2700" dirty="0"/>
          </a:p>
          <a:p>
            <a:pPr marL="0" indent="0">
              <a:lnSpc>
                <a:spcPct val="125000"/>
              </a:lnSpc>
              <a:buNone/>
            </a:pPr>
            <a:r>
              <a:rPr lang="en-US" sz="2700" b="1" dirty="0">
                <a:solidFill>
                  <a:srgbClr val="FFFFFF"/>
                </a:solidFill>
              </a:rPr>
              <a:t>Productivity in UK SMEs</a:t>
            </a:r>
            <a:endParaRPr lang="en-US" sz="2700" dirty="0"/>
          </a:p>
        </p:txBody>
      </p:sp>
      <p:sp>
        <p:nvSpPr>
          <p:cNvPr id="12" name="Text 10"/>
          <p:cNvSpPr/>
          <p:nvPr/>
        </p:nvSpPr>
        <p:spPr>
          <a:xfrm>
            <a:off x="4160520" y="3429000"/>
            <a:ext cx="4754880" cy="365760"/>
          </a:xfrm>
          <a:prstGeom prst="rect">
            <a:avLst/>
          </a:prstGeom>
          <a:noFill/>
          <a:ln/>
        </p:spPr>
        <p:txBody>
          <a:bodyPr wrap="square" rtlCol="0" anchor="ctr"/>
          <a:lstStyle/>
          <a:p>
            <a:pPr marL="0" indent="0">
              <a:buNone/>
            </a:pPr>
            <a:r>
              <a:rPr lang="en-US" sz="1350" dirty="0">
                <a:solidFill>
                  <a:srgbClr val="C9A84C"/>
                </a:solidFill>
              </a:rPr>
              <a:t>A Mixed Methods Research Proposal</a:t>
            </a:r>
            <a:endParaRPr lang="en-US" sz="1350" dirty="0"/>
          </a:p>
        </p:txBody>
      </p:sp>
      <p:sp>
        <p:nvSpPr>
          <p:cNvPr id="13" name="Shape 11"/>
          <p:cNvSpPr/>
          <p:nvPr/>
        </p:nvSpPr>
        <p:spPr>
          <a:xfrm>
            <a:off x="4160520" y="3931920"/>
            <a:ext cx="1417320" cy="658368"/>
          </a:xfrm>
          <a:prstGeom prst="rect">
            <a:avLst/>
          </a:prstGeom>
          <a:solidFill>
            <a:srgbClr val="253A5E"/>
          </a:solidFill>
          <a:ln w="12700">
            <a:solidFill>
              <a:srgbClr val="C9A84C"/>
            </a:solidFill>
            <a:prstDash val="solid"/>
          </a:ln>
        </p:spPr>
        <p:txBody>
          <a:bodyPr/>
          <a:lstStyle/>
          <a:p>
            <a:endParaRPr lang="en-US"/>
          </a:p>
        </p:txBody>
      </p:sp>
      <p:sp>
        <p:nvSpPr>
          <p:cNvPr id="14" name="Text 12"/>
          <p:cNvSpPr/>
          <p:nvPr/>
        </p:nvSpPr>
        <p:spPr>
          <a:xfrm>
            <a:off x="4160520" y="3950208"/>
            <a:ext cx="1417320" cy="292608"/>
          </a:xfrm>
          <a:prstGeom prst="rect">
            <a:avLst/>
          </a:prstGeom>
          <a:noFill/>
          <a:ln/>
        </p:spPr>
        <p:txBody>
          <a:bodyPr wrap="square" rtlCol="0" anchor="ctr"/>
          <a:lstStyle/>
          <a:p>
            <a:pPr marL="0" indent="0" algn="ctr">
              <a:buNone/>
            </a:pPr>
            <a:r>
              <a:rPr lang="en-US" sz="1500" b="1" dirty="0">
                <a:solidFill>
                  <a:srgbClr val="C9A84C"/>
                </a:solidFill>
              </a:rPr>
              <a:t>99%</a:t>
            </a:r>
            <a:endParaRPr lang="en-US" sz="1500" dirty="0"/>
          </a:p>
        </p:txBody>
      </p:sp>
      <p:sp>
        <p:nvSpPr>
          <p:cNvPr id="15" name="Text 13"/>
          <p:cNvSpPr/>
          <p:nvPr/>
        </p:nvSpPr>
        <p:spPr>
          <a:xfrm>
            <a:off x="4160520" y="4233672"/>
            <a:ext cx="1417320" cy="301752"/>
          </a:xfrm>
          <a:prstGeom prst="rect">
            <a:avLst/>
          </a:prstGeom>
          <a:noFill/>
          <a:ln/>
        </p:spPr>
        <p:txBody>
          <a:bodyPr wrap="square" rtlCol="0" anchor="ctr"/>
          <a:lstStyle/>
          <a:p>
            <a:pPr marL="0" indent="0" algn="ctr">
              <a:buNone/>
            </a:pPr>
            <a:r>
              <a:rPr lang="en-US" sz="800" dirty="0">
                <a:solidFill>
                  <a:srgbClr val="B0C4DE"/>
                </a:solidFill>
              </a:rPr>
              <a:t>UK biz are SMEs</a:t>
            </a:r>
            <a:endParaRPr lang="en-US" sz="800" dirty="0"/>
          </a:p>
        </p:txBody>
      </p:sp>
      <p:sp>
        <p:nvSpPr>
          <p:cNvPr id="16" name="Shape 14"/>
          <p:cNvSpPr/>
          <p:nvPr/>
        </p:nvSpPr>
        <p:spPr>
          <a:xfrm>
            <a:off x="5788152" y="3931920"/>
            <a:ext cx="1417320" cy="658368"/>
          </a:xfrm>
          <a:prstGeom prst="rect">
            <a:avLst/>
          </a:prstGeom>
          <a:solidFill>
            <a:srgbClr val="253A5E"/>
          </a:solidFill>
          <a:ln w="12700">
            <a:solidFill>
              <a:srgbClr val="C9A84C"/>
            </a:solidFill>
            <a:prstDash val="solid"/>
          </a:ln>
        </p:spPr>
        <p:txBody>
          <a:bodyPr/>
          <a:lstStyle/>
          <a:p>
            <a:endParaRPr lang="en-US"/>
          </a:p>
        </p:txBody>
      </p:sp>
      <p:sp>
        <p:nvSpPr>
          <p:cNvPr id="17" name="Text 15"/>
          <p:cNvSpPr/>
          <p:nvPr/>
        </p:nvSpPr>
        <p:spPr>
          <a:xfrm>
            <a:off x="5788152" y="3950208"/>
            <a:ext cx="1417320" cy="292608"/>
          </a:xfrm>
          <a:prstGeom prst="rect">
            <a:avLst/>
          </a:prstGeom>
          <a:noFill/>
          <a:ln/>
        </p:spPr>
        <p:txBody>
          <a:bodyPr wrap="square" rtlCol="0" anchor="ctr"/>
          <a:lstStyle/>
          <a:p>
            <a:pPr marL="0" indent="0" algn="ctr">
              <a:buNone/>
            </a:pPr>
            <a:r>
              <a:rPr lang="en-US" sz="1500" b="1" dirty="0">
                <a:solidFill>
                  <a:srgbClr val="C9A84C"/>
                </a:solidFill>
              </a:rPr>
              <a:t>16M+</a:t>
            </a:r>
            <a:endParaRPr lang="en-US" sz="1500" dirty="0"/>
          </a:p>
        </p:txBody>
      </p:sp>
      <p:sp>
        <p:nvSpPr>
          <p:cNvPr id="18" name="Text 16"/>
          <p:cNvSpPr/>
          <p:nvPr/>
        </p:nvSpPr>
        <p:spPr>
          <a:xfrm>
            <a:off x="5788152" y="4233672"/>
            <a:ext cx="1417320" cy="301752"/>
          </a:xfrm>
          <a:prstGeom prst="rect">
            <a:avLst/>
          </a:prstGeom>
          <a:noFill/>
          <a:ln/>
        </p:spPr>
        <p:txBody>
          <a:bodyPr wrap="square" rtlCol="0" anchor="ctr"/>
          <a:lstStyle/>
          <a:p>
            <a:pPr marL="0" indent="0" algn="ctr">
              <a:buNone/>
            </a:pPr>
            <a:r>
              <a:rPr lang="en-US" sz="800" dirty="0">
                <a:solidFill>
                  <a:srgbClr val="B0C4DE"/>
                </a:solidFill>
              </a:rPr>
              <a:t>SME employees</a:t>
            </a:r>
            <a:endParaRPr lang="en-US" sz="800" dirty="0"/>
          </a:p>
        </p:txBody>
      </p:sp>
      <p:sp>
        <p:nvSpPr>
          <p:cNvPr id="19" name="Shape 17"/>
          <p:cNvSpPr/>
          <p:nvPr/>
        </p:nvSpPr>
        <p:spPr>
          <a:xfrm>
            <a:off x="7415784" y="3931920"/>
            <a:ext cx="1417320" cy="658368"/>
          </a:xfrm>
          <a:prstGeom prst="rect">
            <a:avLst/>
          </a:prstGeom>
          <a:solidFill>
            <a:srgbClr val="253A5E"/>
          </a:solidFill>
          <a:ln w="12700">
            <a:solidFill>
              <a:srgbClr val="C9A84C"/>
            </a:solidFill>
            <a:prstDash val="solid"/>
          </a:ln>
        </p:spPr>
        <p:txBody>
          <a:bodyPr/>
          <a:lstStyle/>
          <a:p>
            <a:endParaRPr lang="en-US"/>
          </a:p>
        </p:txBody>
      </p:sp>
      <p:sp>
        <p:nvSpPr>
          <p:cNvPr id="20" name="Text 18"/>
          <p:cNvSpPr/>
          <p:nvPr/>
        </p:nvSpPr>
        <p:spPr>
          <a:xfrm>
            <a:off x="7415784" y="3950208"/>
            <a:ext cx="1417320" cy="292608"/>
          </a:xfrm>
          <a:prstGeom prst="rect">
            <a:avLst/>
          </a:prstGeom>
          <a:noFill/>
          <a:ln/>
        </p:spPr>
        <p:txBody>
          <a:bodyPr wrap="square" rtlCol="0" anchor="ctr"/>
          <a:lstStyle/>
          <a:p>
            <a:pPr marL="0" indent="0" algn="ctr">
              <a:buNone/>
            </a:pPr>
            <a:r>
              <a:rPr lang="en-US" sz="1500" b="1" dirty="0">
                <a:solidFill>
                  <a:srgbClr val="C9A84C"/>
                </a:solidFill>
              </a:rPr>
              <a:t>2023</a:t>
            </a:r>
            <a:endParaRPr lang="en-US" sz="1500" dirty="0"/>
          </a:p>
        </p:txBody>
      </p:sp>
      <p:sp>
        <p:nvSpPr>
          <p:cNvPr id="21" name="Text 19"/>
          <p:cNvSpPr/>
          <p:nvPr/>
        </p:nvSpPr>
        <p:spPr>
          <a:xfrm>
            <a:off x="7415784" y="4233672"/>
            <a:ext cx="1417320" cy="301752"/>
          </a:xfrm>
          <a:prstGeom prst="rect">
            <a:avLst/>
          </a:prstGeom>
          <a:noFill/>
          <a:ln/>
        </p:spPr>
        <p:txBody>
          <a:bodyPr wrap="square" rtlCol="0" anchor="ctr"/>
          <a:lstStyle/>
          <a:p>
            <a:pPr marL="0" indent="0" algn="ctr">
              <a:buNone/>
            </a:pPr>
            <a:r>
              <a:rPr lang="en-US" sz="800" dirty="0">
                <a:solidFill>
                  <a:srgbClr val="B0C4DE"/>
                </a:solidFill>
              </a:rPr>
              <a:t>Post-pandemic shift</a:t>
            </a:r>
            <a:endParaRPr lang="en-US" sz="800" dirty="0"/>
          </a:p>
        </p:txBody>
      </p:sp>
      <p:sp>
        <p:nvSpPr>
          <p:cNvPr id="22" name="Shape 20"/>
          <p:cNvSpPr/>
          <p:nvPr/>
        </p:nvSpPr>
        <p:spPr>
          <a:xfrm>
            <a:off x="0" y="4709160"/>
            <a:ext cx="9144000" cy="9144"/>
          </a:xfrm>
          <a:prstGeom prst="rect">
            <a:avLst/>
          </a:prstGeom>
          <a:solidFill>
            <a:srgbClr val="C9A84C"/>
          </a:solidFill>
          <a:ln/>
        </p:spPr>
        <p:txBody>
          <a:bodyPr/>
          <a:lstStyle/>
          <a:p>
            <a:endParaRPr lang="en-US"/>
          </a:p>
        </p:txBody>
      </p:sp>
      <p:sp>
        <p:nvSpPr>
          <p:cNvPr id="23" name="Text 21"/>
          <p:cNvSpPr/>
          <p:nvPr/>
        </p:nvSpPr>
        <p:spPr>
          <a:xfrm>
            <a:off x="274320" y="4800600"/>
            <a:ext cx="8595360" cy="228600"/>
          </a:xfrm>
          <a:prstGeom prst="rect">
            <a:avLst/>
          </a:prstGeom>
          <a:noFill/>
          <a:ln/>
        </p:spPr>
        <p:txBody>
          <a:bodyPr wrap="square" rtlCol="0" anchor="ctr"/>
          <a:lstStyle/>
          <a:p>
            <a:pPr marL="0" indent="0" algn="ctr">
              <a:buNone/>
            </a:pPr>
            <a:r>
              <a:rPr lang="en-US" sz="750" dirty="0">
                <a:solidFill>
                  <a:srgbClr val="64748B"/>
                </a:solidFill>
              </a:rPr>
              <a:t>BMSW5014 | Developing a Research Proposal | BA (Hons) Developing Leadership &amp; Management</a:t>
            </a:r>
            <a:endParaRPr lang="en-US" sz="750" dirty="0"/>
          </a:p>
        </p:txBody>
      </p:sp>
      <p:sp>
        <p:nvSpPr>
          <p:cNvPr id="24" name="Text 22"/>
          <p:cNvSpPr/>
          <p:nvPr/>
        </p:nvSpPr>
        <p:spPr>
          <a:xfrm>
            <a:off x="8046720" y="4754880"/>
            <a:ext cx="914400" cy="274320"/>
          </a:xfrm>
          <a:prstGeom prst="rect">
            <a:avLst/>
          </a:prstGeom>
          <a:noFill/>
          <a:ln/>
        </p:spPr>
        <p:txBody>
          <a:bodyPr wrap="square" rtlCol="0" anchor="ctr"/>
          <a:lstStyle/>
          <a:p>
            <a:pPr marL="0" indent="0" algn="r">
              <a:buNone/>
            </a:pPr>
            <a:r>
              <a:rPr lang="en-US" sz="900" dirty="0">
                <a:solidFill>
                  <a:srgbClr val="64748B"/>
                </a:solidFill>
              </a:rPr>
              <a:t>1 / 15</a:t>
            </a:r>
            <a:endParaRPr lang="en-US" sz="900" dirty="0"/>
          </a:p>
        </p:txBody>
      </p:sp>
      <p:sp>
        <p:nvSpPr>
          <p:cNvPr id="60" name="StudentInfo"/>
          <p:cNvSpPr/>
          <p:nvPr/>
        </p:nvSpPr>
        <p:spPr>
          <a:xfrm>
            <a:off x="365760" y="3209640"/>
            <a:ext cx="3108960" cy="640080"/>
          </a:xfrm>
          <a:prstGeom prst="rect">
            <a:avLst/>
          </a:prstGeom>
          <a:noFill/>
          <a:ln/>
        </p:spPr>
        <p:txBody>
          <a:bodyPr wrap="square" rtlCol="0" anchor="ctr"/>
          <a:lstStyle/>
          <a:p>
            <a:pPr marL="0" indent="0">
              <a:buNone/>
            </a:pPr>
            <a:r>
              <a:rPr lang="en-US" sz="1000" b="1" dirty="0">
                <a:solidFill>
                  <a:srgbClr val="FFFFFF"/>
                </a:solidFill>
              </a:rPr>
              <a:t>Cristian Dinicuta</a:t>
            </a:r>
          </a:p>
          <a:p>
            <a:pPr marL="0" indent="0">
              <a:buNone/>
            </a:pPr>
            <a:r>
              <a:rPr lang="en-US" sz="900" dirty="0">
                <a:solidFill>
                  <a:srgbClr val="C9A84C"/>
                </a:solidFill>
              </a:rPr>
              <a:t>Student ID: 2323940</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F3864"/>
          </a:solidFill>
          <a:ln/>
        </p:spPr>
        <p:txBody>
          <a:bodyPr/>
          <a:lstStyle/>
          <a:p>
            <a:endParaRPr lang="en-US"/>
          </a:p>
        </p:txBody>
      </p:sp>
      <p:sp>
        <p:nvSpPr>
          <p:cNvPr id="3" name="Text 1"/>
          <p:cNvSpPr/>
          <p:nvPr/>
        </p:nvSpPr>
        <p:spPr>
          <a:xfrm>
            <a:off x="365760" y="91440"/>
            <a:ext cx="7315200" cy="502920"/>
          </a:xfrm>
          <a:prstGeom prst="rect">
            <a:avLst/>
          </a:prstGeom>
          <a:noFill/>
          <a:ln/>
        </p:spPr>
        <p:txBody>
          <a:bodyPr wrap="square" rtlCol="0" anchor="ctr"/>
          <a:lstStyle/>
          <a:p>
            <a:pPr marL="0" indent="0">
              <a:buNone/>
            </a:pPr>
            <a:r>
              <a:rPr lang="en-US" sz="2200" b="1" dirty="0">
                <a:solidFill>
                  <a:srgbClr val="FFFFFF"/>
                </a:solidFill>
              </a:rPr>
              <a:t>Presentation Overview</a:t>
            </a:r>
            <a:endParaRPr lang="en-US" sz="2200" dirty="0"/>
          </a:p>
        </p:txBody>
      </p:sp>
      <p:sp>
        <p:nvSpPr>
          <p:cNvPr id="4" name="Shape 2"/>
          <p:cNvSpPr/>
          <p:nvPr/>
        </p:nvSpPr>
        <p:spPr>
          <a:xfrm>
            <a:off x="7863840" y="201168"/>
            <a:ext cx="1463040" cy="256032"/>
          </a:xfrm>
          <a:prstGeom prst="roundRect">
            <a:avLst>
              <a:gd name="adj" fmla="val 17857"/>
            </a:avLst>
          </a:prstGeom>
          <a:solidFill>
            <a:srgbClr val="C9A84C"/>
          </a:solidFill>
          <a:ln/>
        </p:spPr>
        <p:txBody>
          <a:bodyPr/>
          <a:lstStyle/>
          <a:p>
            <a:endParaRPr lang="en-US"/>
          </a:p>
        </p:txBody>
      </p:sp>
      <p:sp>
        <p:nvSpPr>
          <p:cNvPr id="5" name="Text 3"/>
          <p:cNvSpPr/>
          <p:nvPr/>
        </p:nvSpPr>
        <p:spPr>
          <a:xfrm>
            <a:off x="7863840" y="201168"/>
            <a:ext cx="1463040" cy="256032"/>
          </a:xfrm>
          <a:prstGeom prst="rect">
            <a:avLst/>
          </a:prstGeom>
          <a:noFill/>
          <a:ln/>
        </p:spPr>
        <p:txBody>
          <a:bodyPr wrap="square" lIns="0" tIns="0" rIns="0" bIns="0" rtlCol="0" anchor="ctr"/>
          <a:lstStyle/>
          <a:p>
            <a:pPr marL="0" indent="0" algn="ctr">
              <a:buNone/>
            </a:pPr>
            <a:r>
              <a:rPr lang="en-US" sz="850" b="1" dirty="0">
                <a:solidFill>
                  <a:srgbClr val="1F3864"/>
                </a:solidFill>
              </a:rPr>
              <a:t>SLIDE 2</a:t>
            </a:r>
            <a:endParaRPr lang="en-US" sz="850" dirty="0"/>
          </a:p>
        </p:txBody>
      </p:sp>
      <p:sp>
        <p:nvSpPr>
          <p:cNvPr id="6" name="Shape 4"/>
          <p:cNvSpPr/>
          <p:nvPr/>
        </p:nvSpPr>
        <p:spPr>
          <a:xfrm>
            <a:off x="320040" y="868680"/>
            <a:ext cx="2651760" cy="178308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7" name="Shape 5"/>
          <p:cNvSpPr/>
          <p:nvPr/>
        </p:nvSpPr>
        <p:spPr>
          <a:xfrm>
            <a:off x="320040" y="868680"/>
            <a:ext cx="475488" cy="384048"/>
          </a:xfrm>
          <a:prstGeom prst="rect">
            <a:avLst/>
          </a:prstGeom>
          <a:solidFill>
            <a:srgbClr val="1F3864"/>
          </a:solidFill>
          <a:ln/>
        </p:spPr>
        <p:txBody>
          <a:bodyPr/>
          <a:lstStyle/>
          <a:p>
            <a:endParaRPr lang="en-US"/>
          </a:p>
        </p:txBody>
      </p:sp>
      <p:sp>
        <p:nvSpPr>
          <p:cNvPr id="8" name="Text 6"/>
          <p:cNvSpPr/>
          <p:nvPr/>
        </p:nvSpPr>
        <p:spPr>
          <a:xfrm>
            <a:off x="320040" y="868680"/>
            <a:ext cx="475488" cy="384048"/>
          </a:xfrm>
          <a:prstGeom prst="rect">
            <a:avLst/>
          </a:prstGeom>
          <a:noFill/>
          <a:ln/>
        </p:spPr>
        <p:txBody>
          <a:bodyPr wrap="square" lIns="0" tIns="0" rIns="0" bIns="0" rtlCol="0" anchor="ctr"/>
          <a:lstStyle/>
          <a:p>
            <a:pPr marL="0" indent="0" algn="ctr">
              <a:buNone/>
            </a:pPr>
            <a:r>
              <a:rPr lang="en-US" sz="1400" b="1" dirty="0">
                <a:solidFill>
                  <a:srgbClr val="C9A84C"/>
                </a:solidFill>
              </a:rPr>
              <a:t>01</a:t>
            </a:r>
            <a:endParaRPr lang="en-US" sz="1400" dirty="0"/>
          </a:p>
        </p:txBody>
      </p:sp>
      <p:pic>
        <p:nvPicPr>
          <p:cNvPr id="9" name="Image 0" descr="preencoded.png"/>
          <p:cNvPicPr>
            <a:picLocks noChangeAspect="1"/>
          </p:cNvPicPr>
          <p:nvPr/>
        </p:nvPicPr>
        <p:blipFill>
          <a:blip r:embed="rId3"/>
          <a:stretch>
            <a:fillRect/>
          </a:stretch>
        </p:blipFill>
        <p:spPr>
          <a:xfrm>
            <a:off x="2423160" y="914400"/>
            <a:ext cx="411480" cy="411480"/>
          </a:xfrm>
          <a:prstGeom prst="rect">
            <a:avLst/>
          </a:prstGeom>
        </p:spPr>
      </p:pic>
      <p:sp>
        <p:nvSpPr>
          <p:cNvPr id="10" name="Text 7"/>
          <p:cNvSpPr/>
          <p:nvPr/>
        </p:nvSpPr>
        <p:spPr>
          <a:xfrm>
            <a:off x="411480" y="1325880"/>
            <a:ext cx="2423160" cy="347472"/>
          </a:xfrm>
          <a:prstGeom prst="rect">
            <a:avLst/>
          </a:prstGeom>
          <a:noFill/>
          <a:ln/>
        </p:spPr>
        <p:txBody>
          <a:bodyPr wrap="square" rtlCol="0" anchor="ctr"/>
          <a:lstStyle/>
          <a:p>
            <a:pPr marL="0" indent="0">
              <a:buNone/>
            </a:pPr>
            <a:r>
              <a:rPr lang="en-US" sz="1300" b="1" dirty="0">
                <a:solidFill>
                  <a:srgbClr val="1F3864"/>
                </a:solidFill>
              </a:rPr>
              <a:t>Introduction</a:t>
            </a:r>
            <a:endParaRPr lang="en-US" sz="1300" dirty="0"/>
          </a:p>
        </p:txBody>
      </p:sp>
      <p:sp>
        <p:nvSpPr>
          <p:cNvPr id="11" name="Text 8"/>
          <p:cNvSpPr/>
          <p:nvPr/>
        </p:nvSpPr>
        <p:spPr>
          <a:xfrm>
            <a:off x="411480" y="1645920"/>
            <a:ext cx="2468880" cy="777240"/>
          </a:xfrm>
          <a:prstGeom prst="rect">
            <a:avLst/>
          </a:prstGeom>
          <a:noFill/>
          <a:ln/>
        </p:spPr>
        <p:txBody>
          <a:bodyPr wrap="square" rtlCol="0" anchor="ctr"/>
          <a:lstStyle/>
          <a:p>
            <a:pPr marL="0" indent="0">
              <a:buNone/>
            </a:pPr>
            <a:r>
              <a:rPr lang="en-US" sz="950" dirty="0">
                <a:solidFill>
                  <a:srgbClr val="64748B"/>
                </a:solidFill>
              </a:rPr>
              <a:t>Context, aim, objectives &amp; </a:t>
            </a:r>
            <a:r>
              <a:rPr lang="en-US" sz="950">
                <a:solidFill>
                  <a:srgbClr val="64748B"/>
                </a:solidFill>
              </a:rPr>
              <a:t>research questions</a:t>
            </a:r>
            <a:endParaRPr lang="en-US" sz="950" dirty="0"/>
          </a:p>
        </p:txBody>
      </p:sp>
      <p:sp>
        <p:nvSpPr>
          <p:cNvPr id="12" name="Shape 9"/>
          <p:cNvSpPr/>
          <p:nvPr/>
        </p:nvSpPr>
        <p:spPr>
          <a:xfrm>
            <a:off x="320040" y="2596896"/>
            <a:ext cx="2651760" cy="54864"/>
          </a:xfrm>
          <a:prstGeom prst="rect">
            <a:avLst/>
          </a:prstGeom>
          <a:solidFill>
            <a:srgbClr val="C9A84C"/>
          </a:solidFill>
          <a:ln/>
        </p:spPr>
        <p:txBody>
          <a:bodyPr/>
          <a:lstStyle/>
          <a:p>
            <a:endParaRPr lang="en-US"/>
          </a:p>
        </p:txBody>
      </p:sp>
      <p:sp>
        <p:nvSpPr>
          <p:cNvPr id="13" name="Shape 10"/>
          <p:cNvSpPr/>
          <p:nvPr/>
        </p:nvSpPr>
        <p:spPr>
          <a:xfrm>
            <a:off x="3246120" y="868680"/>
            <a:ext cx="2651760" cy="178308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14" name="Shape 11"/>
          <p:cNvSpPr/>
          <p:nvPr/>
        </p:nvSpPr>
        <p:spPr>
          <a:xfrm>
            <a:off x="3246120" y="868680"/>
            <a:ext cx="475488" cy="384048"/>
          </a:xfrm>
          <a:prstGeom prst="rect">
            <a:avLst/>
          </a:prstGeom>
          <a:solidFill>
            <a:srgbClr val="1F3864"/>
          </a:solidFill>
          <a:ln/>
        </p:spPr>
        <p:txBody>
          <a:bodyPr/>
          <a:lstStyle/>
          <a:p>
            <a:endParaRPr lang="en-US"/>
          </a:p>
        </p:txBody>
      </p:sp>
      <p:sp>
        <p:nvSpPr>
          <p:cNvPr id="15" name="Text 12"/>
          <p:cNvSpPr/>
          <p:nvPr/>
        </p:nvSpPr>
        <p:spPr>
          <a:xfrm>
            <a:off x="3246120" y="868680"/>
            <a:ext cx="475488" cy="384048"/>
          </a:xfrm>
          <a:prstGeom prst="rect">
            <a:avLst/>
          </a:prstGeom>
          <a:noFill/>
          <a:ln/>
        </p:spPr>
        <p:txBody>
          <a:bodyPr wrap="square" lIns="0" tIns="0" rIns="0" bIns="0" rtlCol="0" anchor="ctr"/>
          <a:lstStyle/>
          <a:p>
            <a:pPr marL="0" indent="0" algn="ctr">
              <a:buNone/>
            </a:pPr>
            <a:r>
              <a:rPr lang="en-US" sz="1400" b="1" dirty="0">
                <a:solidFill>
                  <a:srgbClr val="C9A84C"/>
                </a:solidFill>
              </a:rPr>
              <a:t>02</a:t>
            </a:r>
            <a:endParaRPr lang="en-US" sz="1400" dirty="0"/>
          </a:p>
        </p:txBody>
      </p:sp>
      <p:pic>
        <p:nvPicPr>
          <p:cNvPr id="16" name="Image 1" descr="preencoded.png"/>
          <p:cNvPicPr>
            <a:picLocks noChangeAspect="1"/>
          </p:cNvPicPr>
          <p:nvPr/>
        </p:nvPicPr>
        <p:blipFill>
          <a:blip r:embed="rId4"/>
          <a:stretch>
            <a:fillRect/>
          </a:stretch>
        </p:blipFill>
        <p:spPr>
          <a:xfrm>
            <a:off x="5349240" y="914400"/>
            <a:ext cx="411480" cy="411480"/>
          </a:xfrm>
          <a:prstGeom prst="rect">
            <a:avLst/>
          </a:prstGeom>
        </p:spPr>
      </p:pic>
      <p:sp>
        <p:nvSpPr>
          <p:cNvPr id="17" name="Text 13"/>
          <p:cNvSpPr/>
          <p:nvPr/>
        </p:nvSpPr>
        <p:spPr>
          <a:xfrm>
            <a:off x="3337560" y="1325880"/>
            <a:ext cx="2423160" cy="347472"/>
          </a:xfrm>
          <a:prstGeom prst="rect">
            <a:avLst/>
          </a:prstGeom>
          <a:noFill/>
          <a:ln/>
        </p:spPr>
        <p:txBody>
          <a:bodyPr wrap="square" rtlCol="0" anchor="ctr"/>
          <a:lstStyle/>
          <a:p>
            <a:pPr marL="0" indent="0">
              <a:buNone/>
            </a:pPr>
            <a:r>
              <a:rPr lang="en-US" sz="1300" b="1" dirty="0">
                <a:solidFill>
                  <a:srgbClr val="1F3864"/>
                </a:solidFill>
              </a:rPr>
              <a:t>Literature Review</a:t>
            </a:r>
            <a:endParaRPr lang="en-US" sz="1300" dirty="0"/>
          </a:p>
        </p:txBody>
      </p:sp>
      <p:sp>
        <p:nvSpPr>
          <p:cNvPr id="18" name="Text 14"/>
          <p:cNvSpPr/>
          <p:nvPr/>
        </p:nvSpPr>
        <p:spPr>
          <a:xfrm>
            <a:off x="3337560" y="1645920"/>
            <a:ext cx="2468880" cy="777240"/>
          </a:xfrm>
          <a:prstGeom prst="rect">
            <a:avLst/>
          </a:prstGeom>
          <a:noFill/>
          <a:ln/>
        </p:spPr>
        <p:txBody>
          <a:bodyPr wrap="square" rtlCol="0" anchor="ctr"/>
          <a:lstStyle/>
          <a:p>
            <a:pPr marL="0" indent="0">
              <a:buNone/>
            </a:pPr>
            <a:r>
              <a:rPr lang="en-US" sz="950" dirty="0">
                <a:solidFill>
                  <a:srgbClr val="64748B"/>
                </a:solidFill>
              </a:rPr>
              <a:t>Key theories, frameworks &amp; research gap</a:t>
            </a:r>
            <a:endParaRPr lang="en-US" sz="950" dirty="0"/>
          </a:p>
        </p:txBody>
      </p:sp>
      <p:sp>
        <p:nvSpPr>
          <p:cNvPr id="19" name="Shape 15"/>
          <p:cNvSpPr/>
          <p:nvPr/>
        </p:nvSpPr>
        <p:spPr>
          <a:xfrm>
            <a:off x="3246120" y="2596896"/>
            <a:ext cx="2651760" cy="54864"/>
          </a:xfrm>
          <a:prstGeom prst="rect">
            <a:avLst/>
          </a:prstGeom>
          <a:solidFill>
            <a:srgbClr val="C9A84C"/>
          </a:solidFill>
          <a:ln/>
        </p:spPr>
        <p:txBody>
          <a:bodyPr/>
          <a:lstStyle/>
          <a:p>
            <a:endParaRPr lang="en-US"/>
          </a:p>
        </p:txBody>
      </p:sp>
      <p:sp>
        <p:nvSpPr>
          <p:cNvPr id="20" name="Shape 16"/>
          <p:cNvSpPr/>
          <p:nvPr/>
        </p:nvSpPr>
        <p:spPr>
          <a:xfrm>
            <a:off x="6172200" y="868680"/>
            <a:ext cx="2651760" cy="178308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21" name="Shape 17"/>
          <p:cNvSpPr/>
          <p:nvPr/>
        </p:nvSpPr>
        <p:spPr>
          <a:xfrm>
            <a:off x="6172200" y="868680"/>
            <a:ext cx="475488" cy="384048"/>
          </a:xfrm>
          <a:prstGeom prst="rect">
            <a:avLst/>
          </a:prstGeom>
          <a:solidFill>
            <a:srgbClr val="1F3864"/>
          </a:solidFill>
          <a:ln/>
        </p:spPr>
        <p:txBody>
          <a:bodyPr/>
          <a:lstStyle/>
          <a:p>
            <a:endParaRPr lang="en-US"/>
          </a:p>
        </p:txBody>
      </p:sp>
      <p:sp>
        <p:nvSpPr>
          <p:cNvPr id="22" name="Text 18"/>
          <p:cNvSpPr/>
          <p:nvPr/>
        </p:nvSpPr>
        <p:spPr>
          <a:xfrm>
            <a:off x="6172200" y="868680"/>
            <a:ext cx="475488" cy="384048"/>
          </a:xfrm>
          <a:prstGeom prst="rect">
            <a:avLst/>
          </a:prstGeom>
          <a:noFill/>
          <a:ln/>
        </p:spPr>
        <p:txBody>
          <a:bodyPr wrap="square" lIns="0" tIns="0" rIns="0" bIns="0" rtlCol="0" anchor="ctr"/>
          <a:lstStyle/>
          <a:p>
            <a:pPr marL="0" indent="0" algn="ctr">
              <a:buNone/>
            </a:pPr>
            <a:r>
              <a:rPr lang="en-US" sz="1400" b="1" dirty="0">
                <a:solidFill>
                  <a:srgbClr val="C9A84C"/>
                </a:solidFill>
              </a:rPr>
              <a:t>03</a:t>
            </a:r>
            <a:endParaRPr lang="en-US" sz="1400" dirty="0"/>
          </a:p>
        </p:txBody>
      </p:sp>
      <p:pic>
        <p:nvPicPr>
          <p:cNvPr id="23" name="Image 2" descr="preencoded.png"/>
          <p:cNvPicPr>
            <a:picLocks noChangeAspect="1"/>
          </p:cNvPicPr>
          <p:nvPr/>
        </p:nvPicPr>
        <p:blipFill>
          <a:blip r:embed="rId5"/>
          <a:stretch>
            <a:fillRect/>
          </a:stretch>
        </p:blipFill>
        <p:spPr>
          <a:xfrm>
            <a:off x="8275320" y="914400"/>
            <a:ext cx="411480" cy="411480"/>
          </a:xfrm>
          <a:prstGeom prst="rect">
            <a:avLst/>
          </a:prstGeom>
        </p:spPr>
      </p:pic>
      <p:sp>
        <p:nvSpPr>
          <p:cNvPr id="24" name="Text 19"/>
          <p:cNvSpPr/>
          <p:nvPr/>
        </p:nvSpPr>
        <p:spPr>
          <a:xfrm>
            <a:off x="6263640" y="1325880"/>
            <a:ext cx="2423160" cy="347472"/>
          </a:xfrm>
          <a:prstGeom prst="rect">
            <a:avLst/>
          </a:prstGeom>
          <a:noFill/>
          <a:ln/>
        </p:spPr>
        <p:txBody>
          <a:bodyPr wrap="square" rtlCol="0" anchor="ctr"/>
          <a:lstStyle/>
          <a:p>
            <a:pPr marL="0" indent="0">
              <a:buNone/>
            </a:pPr>
            <a:r>
              <a:rPr lang="en-US" sz="1300" b="1" dirty="0">
                <a:solidFill>
                  <a:srgbClr val="1F3864"/>
                </a:solidFill>
              </a:rPr>
              <a:t>Research Philosophy</a:t>
            </a:r>
            <a:endParaRPr lang="en-US" sz="1300" dirty="0"/>
          </a:p>
        </p:txBody>
      </p:sp>
      <p:sp>
        <p:nvSpPr>
          <p:cNvPr id="25" name="Text 20"/>
          <p:cNvSpPr/>
          <p:nvPr/>
        </p:nvSpPr>
        <p:spPr>
          <a:xfrm>
            <a:off x="6263640" y="1645920"/>
            <a:ext cx="2468880" cy="777240"/>
          </a:xfrm>
          <a:prstGeom prst="rect">
            <a:avLst/>
          </a:prstGeom>
          <a:noFill/>
          <a:ln/>
        </p:spPr>
        <p:txBody>
          <a:bodyPr wrap="square" rtlCol="0" anchor="ctr"/>
          <a:lstStyle/>
          <a:p>
            <a:pPr marL="0" indent="0">
              <a:buNone/>
            </a:pPr>
            <a:r>
              <a:rPr lang="en-US" sz="950" dirty="0">
                <a:solidFill>
                  <a:srgbClr val="64748B"/>
                </a:solidFill>
              </a:rPr>
              <a:t>Pragmatism, abductive approach &amp; justification</a:t>
            </a:r>
            <a:endParaRPr lang="en-US" sz="950" dirty="0"/>
          </a:p>
        </p:txBody>
      </p:sp>
      <p:sp>
        <p:nvSpPr>
          <p:cNvPr id="26" name="Shape 21"/>
          <p:cNvSpPr/>
          <p:nvPr/>
        </p:nvSpPr>
        <p:spPr>
          <a:xfrm>
            <a:off x="6172200" y="2596896"/>
            <a:ext cx="2651760" cy="54864"/>
          </a:xfrm>
          <a:prstGeom prst="rect">
            <a:avLst/>
          </a:prstGeom>
          <a:solidFill>
            <a:srgbClr val="C9A84C"/>
          </a:solidFill>
          <a:ln/>
        </p:spPr>
        <p:txBody>
          <a:bodyPr/>
          <a:lstStyle/>
          <a:p>
            <a:endParaRPr lang="en-US"/>
          </a:p>
        </p:txBody>
      </p:sp>
      <p:sp>
        <p:nvSpPr>
          <p:cNvPr id="27" name="Shape 22"/>
          <p:cNvSpPr/>
          <p:nvPr/>
        </p:nvSpPr>
        <p:spPr>
          <a:xfrm>
            <a:off x="320040" y="2862072"/>
            <a:ext cx="2651760" cy="178308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28" name="Shape 23"/>
          <p:cNvSpPr/>
          <p:nvPr/>
        </p:nvSpPr>
        <p:spPr>
          <a:xfrm>
            <a:off x="320040" y="2862072"/>
            <a:ext cx="475488" cy="384048"/>
          </a:xfrm>
          <a:prstGeom prst="rect">
            <a:avLst/>
          </a:prstGeom>
          <a:solidFill>
            <a:srgbClr val="1F3864"/>
          </a:solidFill>
          <a:ln/>
        </p:spPr>
        <p:txBody>
          <a:bodyPr/>
          <a:lstStyle/>
          <a:p>
            <a:endParaRPr lang="en-US"/>
          </a:p>
        </p:txBody>
      </p:sp>
      <p:sp>
        <p:nvSpPr>
          <p:cNvPr id="29" name="Text 24"/>
          <p:cNvSpPr/>
          <p:nvPr/>
        </p:nvSpPr>
        <p:spPr>
          <a:xfrm>
            <a:off x="320040" y="2862072"/>
            <a:ext cx="475488" cy="384048"/>
          </a:xfrm>
          <a:prstGeom prst="rect">
            <a:avLst/>
          </a:prstGeom>
          <a:noFill/>
          <a:ln/>
        </p:spPr>
        <p:txBody>
          <a:bodyPr wrap="square" lIns="0" tIns="0" rIns="0" bIns="0" rtlCol="0" anchor="ctr"/>
          <a:lstStyle/>
          <a:p>
            <a:pPr marL="0" indent="0" algn="ctr">
              <a:buNone/>
            </a:pPr>
            <a:r>
              <a:rPr lang="en-US" sz="1400" b="1" dirty="0">
                <a:solidFill>
                  <a:srgbClr val="C9A84C"/>
                </a:solidFill>
              </a:rPr>
              <a:t>04</a:t>
            </a:r>
            <a:endParaRPr lang="en-US" sz="1400" dirty="0"/>
          </a:p>
        </p:txBody>
      </p:sp>
      <p:pic>
        <p:nvPicPr>
          <p:cNvPr id="30" name="Image 3" descr="preencoded.png"/>
          <p:cNvPicPr>
            <a:picLocks noChangeAspect="1"/>
          </p:cNvPicPr>
          <p:nvPr/>
        </p:nvPicPr>
        <p:blipFill>
          <a:blip r:embed="rId6"/>
          <a:stretch>
            <a:fillRect/>
          </a:stretch>
        </p:blipFill>
        <p:spPr>
          <a:xfrm>
            <a:off x="2423160" y="2907792"/>
            <a:ext cx="411480" cy="411480"/>
          </a:xfrm>
          <a:prstGeom prst="rect">
            <a:avLst/>
          </a:prstGeom>
        </p:spPr>
      </p:pic>
      <p:sp>
        <p:nvSpPr>
          <p:cNvPr id="31" name="Text 25"/>
          <p:cNvSpPr/>
          <p:nvPr/>
        </p:nvSpPr>
        <p:spPr>
          <a:xfrm>
            <a:off x="411480" y="3319272"/>
            <a:ext cx="2423160" cy="347472"/>
          </a:xfrm>
          <a:prstGeom prst="rect">
            <a:avLst/>
          </a:prstGeom>
          <a:noFill/>
          <a:ln/>
        </p:spPr>
        <p:txBody>
          <a:bodyPr wrap="square" rtlCol="0" anchor="ctr"/>
          <a:lstStyle/>
          <a:p>
            <a:pPr marL="0" indent="0">
              <a:buNone/>
            </a:pPr>
            <a:r>
              <a:rPr lang="en-US" sz="1300" b="1" dirty="0">
                <a:solidFill>
                  <a:srgbClr val="1F3864"/>
                </a:solidFill>
              </a:rPr>
              <a:t>Methodology</a:t>
            </a:r>
            <a:endParaRPr lang="en-US" sz="1300" dirty="0"/>
          </a:p>
        </p:txBody>
      </p:sp>
      <p:sp>
        <p:nvSpPr>
          <p:cNvPr id="32" name="Text 26"/>
          <p:cNvSpPr/>
          <p:nvPr/>
        </p:nvSpPr>
        <p:spPr>
          <a:xfrm>
            <a:off x="411480" y="3639312"/>
            <a:ext cx="2468880" cy="777240"/>
          </a:xfrm>
          <a:prstGeom prst="rect">
            <a:avLst/>
          </a:prstGeom>
          <a:noFill/>
          <a:ln/>
        </p:spPr>
        <p:txBody>
          <a:bodyPr wrap="square" rtlCol="0" anchor="ctr"/>
          <a:lstStyle/>
          <a:p>
            <a:pPr marL="0" indent="0">
              <a:buNone/>
            </a:pPr>
            <a:r>
              <a:rPr lang="en-US" sz="950" dirty="0">
                <a:solidFill>
                  <a:srgbClr val="64748B"/>
                </a:solidFill>
              </a:rPr>
              <a:t>Mixed methods design, data collection &amp; analysis</a:t>
            </a:r>
            <a:endParaRPr lang="en-US" sz="950" dirty="0"/>
          </a:p>
        </p:txBody>
      </p:sp>
      <p:sp>
        <p:nvSpPr>
          <p:cNvPr id="33" name="Shape 27"/>
          <p:cNvSpPr/>
          <p:nvPr/>
        </p:nvSpPr>
        <p:spPr>
          <a:xfrm>
            <a:off x="320040" y="4590288"/>
            <a:ext cx="2651760" cy="54864"/>
          </a:xfrm>
          <a:prstGeom prst="rect">
            <a:avLst/>
          </a:prstGeom>
          <a:solidFill>
            <a:srgbClr val="C9A84C"/>
          </a:solidFill>
          <a:ln/>
        </p:spPr>
        <p:txBody>
          <a:bodyPr/>
          <a:lstStyle/>
          <a:p>
            <a:endParaRPr lang="en-US"/>
          </a:p>
        </p:txBody>
      </p:sp>
      <p:sp>
        <p:nvSpPr>
          <p:cNvPr id="34" name="Shape 28"/>
          <p:cNvSpPr/>
          <p:nvPr/>
        </p:nvSpPr>
        <p:spPr>
          <a:xfrm>
            <a:off x="3246120" y="2862072"/>
            <a:ext cx="2651760" cy="178308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35" name="Shape 29"/>
          <p:cNvSpPr/>
          <p:nvPr/>
        </p:nvSpPr>
        <p:spPr>
          <a:xfrm>
            <a:off x="3246120" y="2862072"/>
            <a:ext cx="475488" cy="384048"/>
          </a:xfrm>
          <a:prstGeom prst="rect">
            <a:avLst/>
          </a:prstGeom>
          <a:solidFill>
            <a:srgbClr val="1F3864"/>
          </a:solidFill>
          <a:ln/>
        </p:spPr>
        <p:txBody>
          <a:bodyPr/>
          <a:lstStyle/>
          <a:p>
            <a:endParaRPr lang="en-US"/>
          </a:p>
        </p:txBody>
      </p:sp>
      <p:sp>
        <p:nvSpPr>
          <p:cNvPr id="36" name="Text 30"/>
          <p:cNvSpPr/>
          <p:nvPr/>
        </p:nvSpPr>
        <p:spPr>
          <a:xfrm>
            <a:off x="3246120" y="2862072"/>
            <a:ext cx="475488" cy="384048"/>
          </a:xfrm>
          <a:prstGeom prst="rect">
            <a:avLst/>
          </a:prstGeom>
          <a:noFill/>
          <a:ln/>
        </p:spPr>
        <p:txBody>
          <a:bodyPr wrap="square" lIns="0" tIns="0" rIns="0" bIns="0" rtlCol="0" anchor="ctr"/>
          <a:lstStyle/>
          <a:p>
            <a:pPr marL="0" indent="0" algn="ctr">
              <a:buNone/>
            </a:pPr>
            <a:r>
              <a:rPr lang="en-US" sz="1400" b="1" dirty="0">
                <a:solidFill>
                  <a:srgbClr val="C9A84C"/>
                </a:solidFill>
              </a:rPr>
              <a:t>05</a:t>
            </a:r>
            <a:endParaRPr lang="en-US" sz="1400" dirty="0"/>
          </a:p>
        </p:txBody>
      </p:sp>
      <p:pic>
        <p:nvPicPr>
          <p:cNvPr id="37" name="Image 4" descr="preencoded.png"/>
          <p:cNvPicPr>
            <a:picLocks noChangeAspect="1"/>
          </p:cNvPicPr>
          <p:nvPr/>
        </p:nvPicPr>
        <p:blipFill>
          <a:blip r:embed="rId7"/>
          <a:stretch>
            <a:fillRect/>
          </a:stretch>
        </p:blipFill>
        <p:spPr>
          <a:xfrm>
            <a:off x="5349240" y="2907792"/>
            <a:ext cx="411480" cy="411480"/>
          </a:xfrm>
          <a:prstGeom prst="rect">
            <a:avLst/>
          </a:prstGeom>
        </p:spPr>
      </p:pic>
      <p:sp>
        <p:nvSpPr>
          <p:cNvPr id="38" name="Text 31"/>
          <p:cNvSpPr/>
          <p:nvPr/>
        </p:nvSpPr>
        <p:spPr>
          <a:xfrm>
            <a:off x="3337560" y="3319272"/>
            <a:ext cx="2423160" cy="347472"/>
          </a:xfrm>
          <a:prstGeom prst="rect">
            <a:avLst/>
          </a:prstGeom>
          <a:noFill/>
          <a:ln/>
        </p:spPr>
        <p:txBody>
          <a:bodyPr wrap="square" rtlCol="0" anchor="ctr"/>
          <a:lstStyle/>
          <a:p>
            <a:pPr marL="0" indent="0">
              <a:buNone/>
            </a:pPr>
            <a:r>
              <a:rPr lang="en-US" sz="1300" b="1" dirty="0">
                <a:solidFill>
                  <a:srgbClr val="1F3864"/>
                </a:solidFill>
              </a:rPr>
              <a:t>Ethics &amp; Limitations</a:t>
            </a:r>
            <a:endParaRPr lang="en-US" sz="1300" dirty="0"/>
          </a:p>
        </p:txBody>
      </p:sp>
      <p:sp>
        <p:nvSpPr>
          <p:cNvPr id="39" name="Text 32"/>
          <p:cNvSpPr/>
          <p:nvPr/>
        </p:nvSpPr>
        <p:spPr>
          <a:xfrm>
            <a:off x="3337560" y="3639312"/>
            <a:ext cx="2468880" cy="777240"/>
          </a:xfrm>
          <a:prstGeom prst="rect">
            <a:avLst/>
          </a:prstGeom>
          <a:noFill/>
          <a:ln/>
        </p:spPr>
        <p:txBody>
          <a:bodyPr wrap="square" rtlCol="0" anchor="ctr"/>
          <a:lstStyle/>
          <a:p>
            <a:pPr marL="0" indent="0">
              <a:buNone/>
            </a:pPr>
            <a:r>
              <a:rPr lang="en-US" sz="950" dirty="0">
                <a:solidFill>
                  <a:srgbClr val="64748B"/>
                </a:solidFill>
              </a:rPr>
              <a:t>GDPR, consent, anonymity &amp; mitigation</a:t>
            </a:r>
            <a:endParaRPr lang="en-US" sz="950" dirty="0"/>
          </a:p>
        </p:txBody>
      </p:sp>
      <p:sp>
        <p:nvSpPr>
          <p:cNvPr id="40" name="Shape 33"/>
          <p:cNvSpPr/>
          <p:nvPr/>
        </p:nvSpPr>
        <p:spPr>
          <a:xfrm>
            <a:off x="3246120" y="4590288"/>
            <a:ext cx="2651760" cy="54864"/>
          </a:xfrm>
          <a:prstGeom prst="rect">
            <a:avLst/>
          </a:prstGeom>
          <a:solidFill>
            <a:srgbClr val="C9A84C"/>
          </a:solidFill>
          <a:ln/>
        </p:spPr>
        <p:txBody>
          <a:bodyPr/>
          <a:lstStyle/>
          <a:p>
            <a:endParaRPr lang="en-US"/>
          </a:p>
        </p:txBody>
      </p:sp>
      <p:sp>
        <p:nvSpPr>
          <p:cNvPr id="41" name="Shape 34"/>
          <p:cNvSpPr/>
          <p:nvPr/>
        </p:nvSpPr>
        <p:spPr>
          <a:xfrm>
            <a:off x="6172200" y="2862072"/>
            <a:ext cx="2651760" cy="178308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42" name="Shape 35"/>
          <p:cNvSpPr/>
          <p:nvPr/>
        </p:nvSpPr>
        <p:spPr>
          <a:xfrm>
            <a:off x="6172200" y="2862072"/>
            <a:ext cx="475488" cy="384048"/>
          </a:xfrm>
          <a:prstGeom prst="rect">
            <a:avLst/>
          </a:prstGeom>
          <a:solidFill>
            <a:srgbClr val="1F3864"/>
          </a:solidFill>
          <a:ln/>
        </p:spPr>
        <p:txBody>
          <a:bodyPr/>
          <a:lstStyle/>
          <a:p>
            <a:endParaRPr lang="en-US"/>
          </a:p>
        </p:txBody>
      </p:sp>
      <p:sp>
        <p:nvSpPr>
          <p:cNvPr id="43" name="Text 36"/>
          <p:cNvSpPr/>
          <p:nvPr/>
        </p:nvSpPr>
        <p:spPr>
          <a:xfrm>
            <a:off x="6172200" y="2862072"/>
            <a:ext cx="475488" cy="384048"/>
          </a:xfrm>
          <a:prstGeom prst="rect">
            <a:avLst/>
          </a:prstGeom>
          <a:noFill/>
          <a:ln/>
        </p:spPr>
        <p:txBody>
          <a:bodyPr wrap="square" lIns="0" tIns="0" rIns="0" bIns="0" rtlCol="0" anchor="ctr"/>
          <a:lstStyle/>
          <a:p>
            <a:pPr marL="0" indent="0" algn="ctr">
              <a:buNone/>
            </a:pPr>
            <a:r>
              <a:rPr lang="en-US" sz="1400" b="1" dirty="0">
                <a:solidFill>
                  <a:srgbClr val="C9A84C"/>
                </a:solidFill>
              </a:rPr>
              <a:t>06</a:t>
            </a:r>
            <a:endParaRPr lang="en-US" sz="1400" dirty="0"/>
          </a:p>
        </p:txBody>
      </p:sp>
      <p:pic>
        <p:nvPicPr>
          <p:cNvPr id="44" name="Image 5" descr="preencoded.png"/>
          <p:cNvPicPr>
            <a:picLocks noChangeAspect="1"/>
          </p:cNvPicPr>
          <p:nvPr/>
        </p:nvPicPr>
        <p:blipFill>
          <a:blip r:embed="rId8"/>
          <a:stretch>
            <a:fillRect/>
          </a:stretch>
        </p:blipFill>
        <p:spPr>
          <a:xfrm>
            <a:off x="8275320" y="2907792"/>
            <a:ext cx="411480" cy="411480"/>
          </a:xfrm>
          <a:prstGeom prst="rect">
            <a:avLst/>
          </a:prstGeom>
        </p:spPr>
      </p:pic>
      <p:sp>
        <p:nvSpPr>
          <p:cNvPr id="45" name="Text 37"/>
          <p:cNvSpPr/>
          <p:nvPr/>
        </p:nvSpPr>
        <p:spPr>
          <a:xfrm>
            <a:off x="6263640" y="3319272"/>
            <a:ext cx="2423160" cy="347472"/>
          </a:xfrm>
          <a:prstGeom prst="rect">
            <a:avLst/>
          </a:prstGeom>
          <a:noFill/>
          <a:ln/>
        </p:spPr>
        <p:txBody>
          <a:bodyPr wrap="square" rtlCol="0" anchor="ctr"/>
          <a:lstStyle/>
          <a:p>
            <a:pPr marL="0" indent="0">
              <a:buNone/>
            </a:pPr>
            <a:r>
              <a:rPr lang="en-US" sz="1300" b="1" dirty="0">
                <a:solidFill>
                  <a:srgbClr val="1F3864"/>
                </a:solidFill>
              </a:rPr>
              <a:t>Timeline &amp; References</a:t>
            </a:r>
            <a:endParaRPr lang="en-US" sz="1300" dirty="0"/>
          </a:p>
        </p:txBody>
      </p:sp>
      <p:sp>
        <p:nvSpPr>
          <p:cNvPr id="46" name="Text 38"/>
          <p:cNvSpPr/>
          <p:nvPr/>
        </p:nvSpPr>
        <p:spPr>
          <a:xfrm>
            <a:off x="6263640" y="3639312"/>
            <a:ext cx="2468880" cy="777240"/>
          </a:xfrm>
          <a:prstGeom prst="rect">
            <a:avLst/>
          </a:prstGeom>
          <a:noFill/>
          <a:ln/>
        </p:spPr>
        <p:txBody>
          <a:bodyPr wrap="square" rtlCol="0" anchor="ctr"/>
          <a:lstStyle/>
          <a:p>
            <a:pPr marL="0" indent="0">
              <a:buNone/>
            </a:pPr>
            <a:r>
              <a:rPr lang="en-US" sz="950" dirty="0">
                <a:solidFill>
                  <a:srgbClr val="64748B"/>
                </a:solidFill>
              </a:rPr>
              <a:t>Project plan, milestones &amp; full bibliography</a:t>
            </a:r>
            <a:endParaRPr lang="en-US" sz="950" dirty="0"/>
          </a:p>
        </p:txBody>
      </p:sp>
      <p:sp>
        <p:nvSpPr>
          <p:cNvPr id="47" name="Shape 39"/>
          <p:cNvSpPr/>
          <p:nvPr/>
        </p:nvSpPr>
        <p:spPr>
          <a:xfrm>
            <a:off x="6172200" y="4590288"/>
            <a:ext cx="2651760" cy="54864"/>
          </a:xfrm>
          <a:prstGeom prst="rect">
            <a:avLst/>
          </a:prstGeom>
          <a:solidFill>
            <a:srgbClr val="C9A84C"/>
          </a:solidFill>
          <a:ln/>
        </p:spPr>
        <p:txBody>
          <a:bodyPr/>
          <a:lstStyle/>
          <a:p>
            <a:endParaRPr lang="en-US"/>
          </a:p>
        </p:txBody>
      </p:sp>
      <p:sp>
        <p:nvSpPr>
          <p:cNvPr id="48" name="Shape 40"/>
          <p:cNvSpPr/>
          <p:nvPr/>
        </p:nvSpPr>
        <p:spPr>
          <a:xfrm>
            <a:off x="0" y="4709160"/>
            <a:ext cx="9144000" cy="9144"/>
          </a:xfrm>
          <a:prstGeom prst="rect">
            <a:avLst/>
          </a:prstGeom>
          <a:solidFill>
            <a:srgbClr val="C9A84C"/>
          </a:solidFill>
          <a:ln/>
        </p:spPr>
        <p:txBody>
          <a:bodyPr/>
          <a:lstStyle/>
          <a:p>
            <a:endParaRPr lang="en-US"/>
          </a:p>
        </p:txBody>
      </p:sp>
      <p:sp>
        <p:nvSpPr>
          <p:cNvPr id="49" name="Text 41"/>
          <p:cNvSpPr/>
          <p:nvPr/>
        </p:nvSpPr>
        <p:spPr>
          <a:xfrm>
            <a:off x="274320" y="4800600"/>
            <a:ext cx="8595360" cy="228600"/>
          </a:xfrm>
          <a:prstGeom prst="rect">
            <a:avLst/>
          </a:prstGeom>
          <a:noFill/>
          <a:ln/>
        </p:spPr>
        <p:txBody>
          <a:bodyPr wrap="square" rtlCol="0" anchor="ctr"/>
          <a:lstStyle/>
          <a:p>
            <a:pPr marL="0" indent="0" algn="ctr">
              <a:buNone/>
            </a:pPr>
            <a:r>
              <a:rPr lang="en-US" sz="750" dirty="0">
                <a:solidFill>
                  <a:srgbClr val="64748B"/>
                </a:solidFill>
              </a:rPr>
              <a:t>BMSW5014 | Developing a Research Proposal | BA (Hons) Developing Leadership &amp; Management</a:t>
            </a:r>
            <a:endParaRPr lang="en-US" sz="750" dirty="0"/>
          </a:p>
        </p:txBody>
      </p:sp>
      <p:sp>
        <p:nvSpPr>
          <p:cNvPr id="50" name="Text 42"/>
          <p:cNvSpPr/>
          <p:nvPr/>
        </p:nvSpPr>
        <p:spPr>
          <a:xfrm>
            <a:off x="8046720" y="4754880"/>
            <a:ext cx="914400" cy="274320"/>
          </a:xfrm>
          <a:prstGeom prst="rect">
            <a:avLst/>
          </a:prstGeom>
          <a:noFill/>
          <a:ln/>
        </p:spPr>
        <p:txBody>
          <a:bodyPr wrap="square" rtlCol="0" anchor="ctr"/>
          <a:lstStyle/>
          <a:p>
            <a:pPr marL="0" indent="0" algn="r">
              <a:buNone/>
            </a:pPr>
            <a:r>
              <a:rPr lang="en-US" sz="900" dirty="0">
                <a:solidFill>
                  <a:srgbClr val="64748B"/>
                </a:solidFill>
              </a:rPr>
              <a:t>2 / 15</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F3864"/>
          </a:solidFill>
          <a:ln/>
        </p:spPr>
        <p:txBody>
          <a:bodyPr/>
          <a:lstStyle/>
          <a:p>
            <a:endParaRPr lang="en-US"/>
          </a:p>
        </p:txBody>
      </p:sp>
      <p:sp>
        <p:nvSpPr>
          <p:cNvPr id="3" name="Text 1"/>
          <p:cNvSpPr/>
          <p:nvPr/>
        </p:nvSpPr>
        <p:spPr>
          <a:xfrm>
            <a:off x="365760" y="91440"/>
            <a:ext cx="6858000" cy="502920"/>
          </a:xfrm>
          <a:prstGeom prst="rect">
            <a:avLst/>
          </a:prstGeom>
          <a:noFill/>
          <a:ln/>
        </p:spPr>
        <p:txBody>
          <a:bodyPr wrap="square" rtlCol="0" anchor="ctr"/>
          <a:lstStyle/>
          <a:p>
            <a:pPr marL="0" indent="0">
              <a:buNone/>
            </a:pPr>
            <a:r>
              <a:rPr lang="en-US" sz="2200" b="1" dirty="0">
                <a:solidFill>
                  <a:srgbClr val="FFFFFF"/>
                </a:solidFill>
              </a:rPr>
              <a:t>Introduction &amp; Background</a:t>
            </a:r>
            <a:endParaRPr lang="en-US" sz="2200" dirty="0"/>
          </a:p>
        </p:txBody>
      </p:sp>
      <p:sp>
        <p:nvSpPr>
          <p:cNvPr id="4" name="Shape 2"/>
          <p:cNvSpPr/>
          <p:nvPr/>
        </p:nvSpPr>
        <p:spPr>
          <a:xfrm>
            <a:off x="7863840" y="201168"/>
            <a:ext cx="1463040" cy="256032"/>
          </a:xfrm>
          <a:prstGeom prst="roundRect">
            <a:avLst>
              <a:gd name="adj" fmla="val 17857"/>
            </a:avLst>
          </a:prstGeom>
          <a:solidFill>
            <a:srgbClr val="C9A84C"/>
          </a:solidFill>
          <a:ln/>
        </p:spPr>
        <p:txBody>
          <a:bodyPr/>
          <a:lstStyle/>
          <a:p>
            <a:endParaRPr lang="en-US"/>
          </a:p>
        </p:txBody>
      </p:sp>
      <p:sp>
        <p:nvSpPr>
          <p:cNvPr id="5" name="Text 3"/>
          <p:cNvSpPr/>
          <p:nvPr/>
        </p:nvSpPr>
        <p:spPr>
          <a:xfrm>
            <a:off x="7863840" y="201168"/>
            <a:ext cx="1463040" cy="256032"/>
          </a:xfrm>
          <a:prstGeom prst="rect">
            <a:avLst/>
          </a:prstGeom>
          <a:noFill/>
          <a:ln/>
        </p:spPr>
        <p:txBody>
          <a:bodyPr wrap="square" lIns="0" tIns="0" rIns="0" bIns="0" rtlCol="0" anchor="ctr"/>
          <a:lstStyle/>
          <a:p>
            <a:pPr marL="0" indent="0" algn="ctr">
              <a:buNone/>
            </a:pPr>
            <a:r>
              <a:rPr lang="en-US" sz="850" b="1" dirty="0">
                <a:solidFill>
                  <a:srgbClr val="1F3864"/>
                </a:solidFill>
              </a:rPr>
              <a:t>SECTION 1</a:t>
            </a:r>
            <a:endParaRPr lang="en-US" sz="850" dirty="0"/>
          </a:p>
        </p:txBody>
      </p:sp>
      <p:sp>
        <p:nvSpPr>
          <p:cNvPr id="6" name="Text 4"/>
          <p:cNvSpPr/>
          <p:nvPr/>
        </p:nvSpPr>
        <p:spPr>
          <a:xfrm>
            <a:off x="365760" y="868680"/>
            <a:ext cx="4754880" cy="365760"/>
          </a:xfrm>
          <a:prstGeom prst="rect">
            <a:avLst/>
          </a:prstGeom>
          <a:noFill/>
          <a:ln/>
        </p:spPr>
        <p:txBody>
          <a:bodyPr wrap="square" rtlCol="0" anchor="ctr"/>
          <a:lstStyle/>
          <a:p>
            <a:pPr marL="0" indent="0">
              <a:buNone/>
            </a:pPr>
            <a:r>
              <a:rPr lang="en-US" sz="1400" b="1" dirty="0">
                <a:solidFill>
                  <a:srgbClr val="1F3864"/>
                </a:solidFill>
              </a:rPr>
              <a:t>The Shift to Remote Working</a:t>
            </a:r>
            <a:endParaRPr lang="en-US" sz="1400" dirty="0"/>
          </a:p>
        </p:txBody>
      </p:sp>
      <p:sp>
        <p:nvSpPr>
          <p:cNvPr id="7" name="Text 5"/>
          <p:cNvSpPr/>
          <p:nvPr/>
        </p:nvSpPr>
        <p:spPr>
          <a:xfrm>
            <a:off x="365760" y="1234440"/>
            <a:ext cx="4663440" cy="777240"/>
          </a:xfrm>
          <a:prstGeom prst="rect">
            <a:avLst/>
          </a:prstGeom>
          <a:noFill/>
          <a:ln/>
        </p:spPr>
        <p:txBody>
          <a:bodyPr wrap="square" rtlCol="0" anchor="ctr"/>
          <a:lstStyle/>
          <a:p>
            <a:pPr marL="0" indent="0">
              <a:lnSpc>
                <a:spcPct val="130000"/>
              </a:lnSpc>
              <a:buNone/>
            </a:pPr>
            <a:r>
              <a:rPr lang="en-US" sz="1050" dirty="0">
                <a:solidFill>
                  <a:srgbClr val="64748B"/>
                </a:solidFill>
              </a:rPr>
              <a:t>The COVID-19 pandemic catalysed an unprecedented shift to remote working. What began as an emergency measure has become a structural feature of modern employment — particularly in UK SMEs (Department for Business and Trade, 2023).</a:t>
            </a:r>
            <a:endParaRPr lang="en-US" sz="1050" dirty="0"/>
          </a:p>
        </p:txBody>
      </p:sp>
      <p:sp>
        <p:nvSpPr>
          <p:cNvPr id="8" name="Text 6"/>
          <p:cNvSpPr/>
          <p:nvPr/>
        </p:nvSpPr>
        <p:spPr>
          <a:xfrm>
            <a:off x="365760" y="2057400"/>
            <a:ext cx="4663440" cy="347472"/>
          </a:xfrm>
          <a:prstGeom prst="rect">
            <a:avLst/>
          </a:prstGeom>
          <a:noFill/>
          <a:ln/>
        </p:spPr>
        <p:txBody>
          <a:bodyPr wrap="square" rtlCol="0" anchor="ctr"/>
          <a:lstStyle/>
          <a:p>
            <a:pPr marL="0" indent="0">
              <a:buNone/>
            </a:pPr>
            <a:r>
              <a:rPr lang="en-US" sz="1300" b="1" dirty="0">
                <a:solidFill>
                  <a:srgbClr val="1F3864"/>
                </a:solidFill>
              </a:rPr>
              <a:t>Why Focus on SMEs?</a:t>
            </a:r>
            <a:endParaRPr lang="en-US" sz="1300" dirty="0"/>
          </a:p>
        </p:txBody>
      </p:sp>
      <p:sp>
        <p:nvSpPr>
          <p:cNvPr id="9" name="Text 7"/>
          <p:cNvSpPr/>
          <p:nvPr/>
        </p:nvSpPr>
        <p:spPr>
          <a:xfrm>
            <a:off x="365760" y="2377440"/>
            <a:ext cx="4663440" cy="777240"/>
          </a:xfrm>
          <a:prstGeom prst="rect">
            <a:avLst/>
          </a:prstGeom>
          <a:noFill/>
          <a:ln/>
        </p:spPr>
        <p:txBody>
          <a:bodyPr wrap="square" rtlCol="0" anchor="ctr"/>
          <a:lstStyle/>
          <a:p>
            <a:pPr marL="0" indent="0">
              <a:lnSpc>
                <a:spcPct val="130000"/>
              </a:lnSpc>
              <a:buNone/>
            </a:pPr>
            <a:r>
              <a:rPr lang="en-US" sz="1050" dirty="0">
                <a:solidFill>
                  <a:srgbClr val="64748B"/>
                </a:solidFill>
              </a:rPr>
              <a:t>Existing research overwhelmingly targets large corporations (Bloom et al., 2015; Chung et al., 2021). SMEs face distinct resource constraints, flatter hierarchies, and informal communication cultures — demanding dedicated investigation.</a:t>
            </a:r>
            <a:endParaRPr lang="en-US" sz="1050" dirty="0"/>
          </a:p>
        </p:txBody>
      </p:sp>
      <p:sp>
        <p:nvSpPr>
          <p:cNvPr id="10" name="Shape 8"/>
          <p:cNvSpPr/>
          <p:nvPr/>
        </p:nvSpPr>
        <p:spPr>
          <a:xfrm>
            <a:off x="365760" y="3246120"/>
            <a:ext cx="4663440" cy="868680"/>
          </a:xfrm>
          <a:prstGeom prst="rect">
            <a:avLst/>
          </a:prstGeom>
          <a:solidFill>
            <a:srgbClr val="EEF4FB"/>
          </a:solidFill>
          <a:ln w="12700">
            <a:solidFill>
              <a:srgbClr val="1F3864"/>
            </a:solidFill>
            <a:prstDash val="solid"/>
          </a:ln>
          <a:effectLst>
            <a:outerShdw blurRad="50800" dist="25400" dir="8100000" algn="bl" rotWithShape="0">
              <a:srgbClr val="000000">
                <a:alpha val="8000"/>
              </a:srgbClr>
            </a:outerShdw>
          </a:effectLst>
        </p:spPr>
        <p:txBody>
          <a:bodyPr/>
          <a:lstStyle/>
          <a:p>
            <a:endParaRPr lang="en-US"/>
          </a:p>
        </p:txBody>
      </p:sp>
      <p:sp>
        <p:nvSpPr>
          <p:cNvPr id="11" name="Shape 9"/>
          <p:cNvSpPr/>
          <p:nvPr/>
        </p:nvSpPr>
        <p:spPr>
          <a:xfrm>
            <a:off x="365760" y="3246120"/>
            <a:ext cx="54864" cy="868680"/>
          </a:xfrm>
          <a:prstGeom prst="rect">
            <a:avLst/>
          </a:prstGeom>
          <a:solidFill>
            <a:srgbClr val="C9A84C"/>
          </a:solidFill>
          <a:ln/>
        </p:spPr>
        <p:txBody>
          <a:bodyPr/>
          <a:lstStyle/>
          <a:p>
            <a:endParaRPr lang="en-US"/>
          </a:p>
        </p:txBody>
      </p:sp>
      <p:sp>
        <p:nvSpPr>
          <p:cNvPr id="12" name="Text 10"/>
          <p:cNvSpPr/>
          <p:nvPr/>
        </p:nvSpPr>
        <p:spPr>
          <a:xfrm>
            <a:off x="502920" y="3291840"/>
            <a:ext cx="4480560" cy="256032"/>
          </a:xfrm>
          <a:prstGeom prst="rect">
            <a:avLst/>
          </a:prstGeom>
          <a:noFill/>
          <a:ln/>
        </p:spPr>
        <p:txBody>
          <a:bodyPr wrap="square" rtlCol="0" anchor="ctr"/>
          <a:lstStyle/>
          <a:p>
            <a:pPr marL="0" indent="0">
              <a:buNone/>
            </a:pPr>
            <a:r>
              <a:rPr lang="en-US" sz="850" b="1" dirty="0">
                <a:solidFill>
                  <a:srgbClr val="C9A84C"/>
                </a:solidFill>
              </a:rPr>
              <a:t>RESEARCH AIM</a:t>
            </a:r>
            <a:endParaRPr lang="en-US" sz="850" dirty="0"/>
          </a:p>
        </p:txBody>
      </p:sp>
      <p:sp>
        <p:nvSpPr>
          <p:cNvPr id="13" name="Text 11"/>
          <p:cNvSpPr/>
          <p:nvPr/>
        </p:nvSpPr>
        <p:spPr>
          <a:xfrm>
            <a:off x="502920" y="3529584"/>
            <a:ext cx="4480560" cy="502920"/>
          </a:xfrm>
          <a:prstGeom prst="rect">
            <a:avLst/>
          </a:prstGeom>
          <a:noFill/>
          <a:ln/>
        </p:spPr>
        <p:txBody>
          <a:bodyPr wrap="square" rtlCol="0" anchor="ctr"/>
          <a:lstStyle/>
          <a:p>
            <a:pPr marL="0" indent="0">
              <a:buNone/>
            </a:pPr>
            <a:r>
              <a:rPr lang="en-US" sz="1000" dirty="0">
                <a:solidFill>
                  <a:srgbClr val="1F3864"/>
                </a:solidFill>
              </a:rPr>
              <a:t>To investigate the impact of remote working on employee well-being and perceived productivity within UK-based SMEs.</a:t>
            </a:r>
            <a:endParaRPr lang="en-US" sz="1000" dirty="0"/>
          </a:p>
        </p:txBody>
      </p:sp>
      <p:sp>
        <p:nvSpPr>
          <p:cNvPr id="14" name="Shape 12"/>
          <p:cNvSpPr/>
          <p:nvPr/>
        </p:nvSpPr>
        <p:spPr>
          <a:xfrm>
            <a:off x="5303520" y="868680"/>
            <a:ext cx="3566160" cy="896112"/>
          </a:xfrm>
          <a:prstGeom prst="rect">
            <a:avLst/>
          </a:prstGeom>
          <a:solidFill>
            <a:srgbClr val="D6E4F0"/>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15" name="Text 13"/>
          <p:cNvSpPr/>
          <p:nvPr/>
        </p:nvSpPr>
        <p:spPr>
          <a:xfrm>
            <a:off x="5349240" y="914400"/>
            <a:ext cx="1005840" cy="804672"/>
          </a:xfrm>
          <a:prstGeom prst="rect">
            <a:avLst/>
          </a:prstGeom>
          <a:noFill/>
          <a:ln/>
        </p:spPr>
        <p:txBody>
          <a:bodyPr wrap="square" rtlCol="0" anchor="ctr"/>
          <a:lstStyle/>
          <a:p>
            <a:pPr marL="0" indent="0" algn="ctr">
              <a:buNone/>
            </a:pPr>
            <a:r>
              <a:rPr lang="en-US" sz="3000" b="1" dirty="0">
                <a:solidFill>
                  <a:srgbClr val="1F3864"/>
                </a:solidFill>
              </a:rPr>
              <a:t>99%</a:t>
            </a:r>
            <a:endParaRPr lang="en-US" sz="3000" dirty="0"/>
          </a:p>
        </p:txBody>
      </p:sp>
      <p:sp>
        <p:nvSpPr>
          <p:cNvPr id="16" name="Shape 14"/>
          <p:cNvSpPr/>
          <p:nvPr/>
        </p:nvSpPr>
        <p:spPr>
          <a:xfrm>
            <a:off x="6355080" y="1005840"/>
            <a:ext cx="36576" cy="594360"/>
          </a:xfrm>
          <a:prstGeom prst="rect">
            <a:avLst/>
          </a:prstGeom>
          <a:solidFill>
            <a:srgbClr val="C9A84C"/>
          </a:solidFill>
          <a:ln/>
        </p:spPr>
        <p:txBody>
          <a:bodyPr/>
          <a:lstStyle/>
          <a:p>
            <a:endParaRPr lang="en-US"/>
          </a:p>
        </p:txBody>
      </p:sp>
      <p:sp>
        <p:nvSpPr>
          <p:cNvPr id="17" name="Text 15"/>
          <p:cNvSpPr/>
          <p:nvPr/>
        </p:nvSpPr>
        <p:spPr>
          <a:xfrm>
            <a:off x="6446520" y="978408"/>
            <a:ext cx="2331720" cy="685800"/>
          </a:xfrm>
          <a:prstGeom prst="rect">
            <a:avLst/>
          </a:prstGeom>
          <a:noFill/>
          <a:ln/>
        </p:spPr>
        <p:txBody>
          <a:bodyPr wrap="square" rtlCol="0" anchor="ctr"/>
          <a:lstStyle/>
          <a:p>
            <a:pPr marL="0" indent="0">
              <a:buNone/>
            </a:pPr>
            <a:r>
              <a:rPr lang="en-US" sz="1000" dirty="0">
                <a:solidFill>
                  <a:srgbClr val="64748B"/>
                </a:solidFill>
              </a:rPr>
              <a:t>of all UK businesses are SMEs</a:t>
            </a:r>
            <a:endParaRPr lang="en-US" sz="1000" dirty="0"/>
          </a:p>
        </p:txBody>
      </p:sp>
      <p:sp>
        <p:nvSpPr>
          <p:cNvPr id="18" name="Shape 16"/>
          <p:cNvSpPr/>
          <p:nvPr/>
        </p:nvSpPr>
        <p:spPr>
          <a:xfrm>
            <a:off x="5303520" y="1920240"/>
            <a:ext cx="3566160" cy="896112"/>
          </a:xfrm>
          <a:prstGeom prst="rect">
            <a:avLst/>
          </a:prstGeom>
          <a:solidFill>
            <a:srgbClr val="EEF4FB"/>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19" name="Text 17"/>
          <p:cNvSpPr/>
          <p:nvPr/>
        </p:nvSpPr>
        <p:spPr>
          <a:xfrm>
            <a:off x="5349240" y="1965960"/>
            <a:ext cx="1005840" cy="804672"/>
          </a:xfrm>
          <a:prstGeom prst="rect">
            <a:avLst/>
          </a:prstGeom>
          <a:noFill/>
          <a:ln/>
        </p:spPr>
        <p:txBody>
          <a:bodyPr wrap="square" rtlCol="0" anchor="ctr"/>
          <a:lstStyle/>
          <a:p>
            <a:pPr marL="0" indent="0" algn="ctr">
              <a:buNone/>
            </a:pPr>
            <a:r>
              <a:rPr lang="en-US" sz="3000" b="1" dirty="0">
                <a:solidFill>
                  <a:srgbClr val="1F3864"/>
                </a:solidFill>
              </a:rPr>
              <a:t>16M+</a:t>
            </a:r>
            <a:endParaRPr lang="en-US" sz="3000" dirty="0"/>
          </a:p>
        </p:txBody>
      </p:sp>
      <p:sp>
        <p:nvSpPr>
          <p:cNvPr id="20" name="Shape 18"/>
          <p:cNvSpPr/>
          <p:nvPr/>
        </p:nvSpPr>
        <p:spPr>
          <a:xfrm>
            <a:off x="6355080" y="2057400"/>
            <a:ext cx="36576" cy="594360"/>
          </a:xfrm>
          <a:prstGeom prst="rect">
            <a:avLst/>
          </a:prstGeom>
          <a:solidFill>
            <a:srgbClr val="C9A84C"/>
          </a:solidFill>
          <a:ln/>
        </p:spPr>
        <p:txBody>
          <a:bodyPr/>
          <a:lstStyle/>
          <a:p>
            <a:endParaRPr lang="en-US"/>
          </a:p>
        </p:txBody>
      </p:sp>
      <p:sp>
        <p:nvSpPr>
          <p:cNvPr id="21" name="Text 19"/>
          <p:cNvSpPr/>
          <p:nvPr/>
        </p:nvSpPr>
        <p:spPr>
          <a:xfrm>
            <a:off x="6446520" y="2029968"/>
            <a:ext cx="2331720" cy="685800"/>
          </a:xfrm>
          <a:prstGeom prst="rect">
            <a:avLst/>
          </a:prstGeom>
          <a:noFill/>
          <a:ln/>
        </p:spPr>
        <p:txBody>
          <a:bodyPr wrap="square" rtlCol="0" anchor="ctr"/>
          <a:lstStyle/>
          <a:p>
            <a:pPr marL="0" indent="0">
              <a:buNone/>
            </a:pPr>
            <a:r>
              <a:rPr lang="en-US" sz="1000" dirty="0">
                <a:solidFill>
                  <a:srgbClr val="64748B"/>
                </a:solidFill>
              </a:rPr>
              <a:t>employees in UK SMEs</a:t>
            </a:r>
            <a:endParaRPr lang="en-US" sz="1000" dirty="0"/>
          </a:p>
        </p:txBody>
      </p:sp>
      <p:sp>
        <p:nvSpPr>
          <p:cNvPr id="22" name="Shape 20"/>
          <p:cNvSpPr/>
          <p:nvPr/>
        </p:nvSpPr>
        <p:spPr>
          <a:xfrm>
            <a:off x="5303520" y="2971800"/>
            <a:ext cx="3566160" cy="896112"/>
          </a:xfrm>
          <a:prstGeom prst="rect">
            <a:avLst/>
          </a:prstGeom>
          <a:solidFill>
            <a:srgbClr val="D6E4F0"/>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23" name="Text 21"/>
          <p:cNvSpPr/>
          <p:nvPr/>
        </p:nvSpPr>
        <p:spPr>
          <a:xfrm>
            <a:off x="5349240" y="3017520"/>
            <a:ext cx="1005840" cy="804672"/>
          </a:xfrm>
          <a:prstGeom prst="rect">
            <a:avLst/>
          </a:prstGeom>
          <a:noFill/>
          <a:ln/>
        </p:spPr>
        <p:txBody>
          <a:bodyPr wrap="square" rtlCol="0" anchor="ctr"/>
          <a:lstStyle/>
          <a:p>
            <a:pPr marL="0" indent="0" algn="ctr">
              <a:buNone/>
            </a:pPr>
            <a:r>
              <a:rPr lang="en-US" sz="3000" b="1" dirty="0">
                <a:solidFill>
                  <a:srgbClr val="1F3864"/>
                </a:solidFill>
              </a:rPr>
              <a:t>13%</a:t>
            </a:r>
            <a:endParaRPr lang="en-US" sz="3000" dirty="0"/>
          </a:p>
        </p:txBody>
      </p:sp>
      <p:sp>
        <p:nvSpPr>
          <p:cNvPr id="24" name="Shape 22"/>
          <p:cNvSpPr/>
          <p:nvPr/>
        </p:nvSpPr>
        <p:spPr>
          <a:xfrm>
            <a:off x="6355080" y="3108960"/>
            <a:ext cx="36576" cy="594360"/>
          </a:xfrm>
          <a:prstGeom prst="rect">
            <a:avLst/>
          </a:prstGeom>
          <a:solidFill>
            <a:srgbClr val="C9A84C"/>
          </a:solidFill>
          <a:ln/>
        </p:spPr>
        <p:txBody>
          <a:bodyPr/>
          <a:lstStyle/>
          <a:p>
            <a:endParaRPr lang="en-US"/>
          </a:p>
        </p:txBody>
      </p:sp>
      <p:sp>
        <p:nvSpPr>
          <p:cNvPr id="25" name="Text 23"/>
          <p:cNvSpPr/>
          <p:nvPr/>
        </p:nvSpPr>
        <p:spPr>
          <a:xfrm>
            <a:off x="6446520" y="3081528"/>
            <a:ext cx="2331720" cy="685800"/>
          </a:xfrm>
          <a:prstGeom prst="rect">
            <a:avLst/>
          </a:prstGeom>
          <a:noFill/>
          <a:ln/>
        </p:spPr>
        <p:txBody>
          <a:bodyPr wrap="square" rtlCol="0" anchor="ctr"/>
          <a:lstStyle/>
          <a:p>
            <a:pPr marL="0" indent="0">
              <a:buNone/>
            </a:pPr>
            <a:r>
              <a:rPr lang="en-US" sz="1000" dirty="0">
                <a:solidFill>
                  <a:srgbClr val="64748B"/>
                </a:solidFill>
              </a:rPr>
              <a:t>WFH productivity gain (Bloom et al., 2015)</a:t>
            </a:r>
            <a:endParaRPr lang="en-US" sz="1000" dirty="0"/>
          </a:p>
        </p:txBody>
      </p:sp>
      <p:sp>
        <p:nvSpPr>
          <p:cNvPr id="26" name="Shape 24"/>
          <p:cNvSpPr/>
          <p:nvPr/>
        </p:nvSpPr>
        <p:spPr>
          <a:xfrm>
            <a:off x="5303520" y="4023360"/>
            <a:ext cx="3566160" cy="896112"/>
          </a:xfrm>
          <a:prstGeom prst="rect">
            <a:avLst/>
          </a:prstGeom>
          <a:solidFill>
            <a:srgbClr val="EEF4FB"/>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27" name="Text 25"/>
          <p:cNvSpPr/>
          <p:nvPr/>
        </p:nvSpPr>
        <p:spPr>
          <a:xfrm>
            <a:off x="5349240" y="4069080"/>
            <a:ext cx="1005840" cy="804672"/>
          </a:xfrm>
          <a:prstGeom prst="rect">
            <a:avLst/>
          </a:prstGeom>
          <a:noFill/>
          <a:ln/>
        </p:spPr>
        <p:txBody>
          <a:bodyPr wrap="square" rtlCol="0" anchor="ctr"/>
          <a:lstStyle/>
          <a:p>
            <a:pPr marL="0" indent="0" algn="ctr">
              <a:buNone/>
            </a:pPr>
            <a:r>
              <a:rPr lang="en-US" sz="3000" b="1" dirty="0">
                <a:solidFill>
                  <a:srgbClr val="1F3864"/>
                </a:solidFill>
              </a:rPr>
              <a:t>2020</a:t>
            </a:r>
            <a:endParaRPr lang="en-US" sz="3000" dirty="0"/>
          </a:p>
        </p:txBody>
      </p:sp>
      <p:sp>
        <p:nvSpPr>
          <p:cNvPr id="28" name="Shape 26"/>
          <p:cNvSpPr/>
          <p:nvPr/>
        </p:nvSpPr>
        <p:spPr>
          <a:xfrm>
            <a:off x="6355080" y="4160520"/>
            <a:ext cx="36576" cy="594360"/>
          </a:xfrm>
          <a:prstGeom prst="rect">
            <a:avLst/>
          </a:prstGeom>
          <a:solidFill>
            <a:srgbClr val="C9A84C"/>
          </a:solidFill>
          <a:ln/>
        </p:spPr>
        <p:txBody>
          <a:bodyPr/>
          <a:lstStyle/>
          <a:p>
            <a:endParaRPr lang="en-US"/>
          </a:p>
        </p:txBody>
      </p:sp>
      <p:sp>
        <p:nvSpPr>
          <p:cNvPr id="29" name="Text 27"/>
          <p:cNvSpPr/>
          <p:nvPr/>
        </p:nvSpPr>
        <p:spPr>
          <a:xfrm>
            <a:off x="6446520" y="4133088"/>
            <a:ext cx="2331720" cy="685800"/>
          </a:xfrm>
          <a:prstGeom prst="rect">
            <a:avLst/>
          </a:prstGeom>
          <a:noFill/>
          <a:ln/>
        </p:spPr>
        <p:txBody>
          <a:bodyPr wrap="square" rtlCol="0" anchor="ctr"/>
          <a:lstStyle/>
          <a:p>
            <a:pPr marL="0" indent="0">
              <a:buNone/>
            </a:pPr>
            <a:r>
              <a:rPr lang="en-US" sz="1000" dirty="0">
                <a:solidFill>
                  <a:srgbClr val="64748B"/>
                </a:solidFill>
              </a:rPr>
              <a:t>remote work went mainstream</a:t>
            </a:r>
            <a:endParaRPr lang="en-US" sz="1000" dirty="0"/>
          </a:p>
        </p:txBody>
      </p:sp>
      <p:sp>
        <p:nvSpPr>
          <p:cNvPr id="30" name="Shape 28"/>
          <p:cNvSpPr/>
          <p:nvPr/>
        </p:nvSpPr>
        <p:spPr>
          <a:xfrm>
            <a:off x="0" y="4709160"/>
            <a:ext cx="9144000" cy="9144"/>
          </a:xfrm>
          <a:prstGeom prst="rect">
            <a:avLst/>
          </a:prstGeom>
          <a:solidFill>
            <a:srgbClr val="C9A84C"/>
          </a:solidFill>
          <a:ln/>
        </p:spPr>
        <p:txBody>
          <a:bodyPr/>
          <a:lstStyle/>
          <a:p>
            <a:endParaRPr lang="en-US"/>
          </a:p>
        </p:txBody>
      </p:sp>
      <p:sp>
        <p:nvSpPr>
          <p:cNvPr id="31" name="Text 29"/>
          <p:cNvSpPr/>
          <p:nvPr/>
        </p:nvSpPr>
        <p:spPr>
          <a:xfrm>
            <a:off x="274320" y="4800600"/>
            <a:ext cx="8595360" cy="228600"/>
          </a:xfrm>
          <a:prstGeom prst="rect">
            <a:avLst/>
          </a:prstGeom>
          <a:noFill/>
          <a:ln/>
        </p:spPr>
        <p:txBody>
          <a:bodyPr wrap="square" rtlCol="0" anchor="ctr"/>
          <a:lstStyle/>
          <a:p>
            <a:pPr marL="0" indent="0" algn="ctr">
              <a:buNone/>
            </a:pPr>
            <a:r>
              <a:rPr lang="en-US" sz="750" dirty="0">
                <a:solidFill>
                  <a:srgbClr val="64748B"/>
                </a:solidFill>
              </a:rPr>
              <a:t>BMSW5014 | Developing a Research Proposal | BA (Hons) Developing Leadership &amp; Management</a:t>
            </a:r>
            <a:endParaRPr lang="en-US" sz="750" dirty="0"/>
          </a:p>
        </p:txBody>
      </p:sp>
      <p:sp>
        <p:nvSpPr>
          <p:cNvPr id="32" name="Text 30"/>
          <p:cNvSpPr/>
          <p:nvPr/>
        </p:nvSpPr>
        <p:spPr>
          <a:xfrm>
            <a:off x="8046720" y="4754880"/>
            <a:ext cx="914400" cy="274320"/>
          </a:xfrm>
          <a:prstGeom prst="rect">
            <a:avLst/>
          </a:prstGeom>
          <a:noFill/>
          <a:ln/>
        </p:spPr>
        <p:txBody>
          <a:bodyPr wrap="square" rtlCol="0" anchor="ctr"/>
          <a:lstStyle/>
          <a:p>
            <a:pPr marL="0" indent="0" algn="r">
              <a:buNone/>
            </a:pPr>
            <a:r>
              <a:rPr lang="en-US" sz="900" dirty="0">
                <a:solidFill>
                  <a:srgbClr val="64748B"/>
                </a:solidFill>
              </a:rPr>
              <a:t>3 / 15</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F3864"/>
          </a:solidFill>
          <a:ln/>
        </p:spPr>
        <p:txBody>
          <a:bodyPr/>
          <a:lstStyle/>
          <a:p>
            <a:endParaRPr lang="en-US"/>
          </a:p>
        </p:txBody>
      </p:sp>
      <p:sp>
        <p:nvSpPr>
          <p:cNvPr id="3" name="Text 1"/>
          <p:cNvSpPr/>
          <p:nvPr/>
        </p:nvSpPr>
        <p:spPr>
          <a:xfrm>
            <a:off x="365760" y="91440"/>
            <a:ext cx="7315200" cy="502920"/>
          </a:xfrm>
          <a:prstGeom prst="rect">
            <a:avLst/>
          </a:prstGeom>
          <a:noFill/>
          <a:ln/>
        </p:spPr>
        <p:txBody>
          <a:bodyPr wrap="square" rtlCol="0" anchor="ctr"/>
          <a:lstStyle/>
          <a:p>
            <a:pPr marL="0" indent="0">
              <a:buNone/>
            </a:pPr>
            <a:r>
              <a:rPr lang="en-US" sz="2100" b="1" dirty="0">
                <a:solidFill>
                  <a:srgbClr val="FFFFFF"/>
                </a:solidFill>
              </a:rPr>
              <a:t>Aims, Objectives &amp; Research Questions</a:t>
            </a:r>
            <a:endParaRPr lang="en-US" sz="2100" dirty="0"/>
          </a:p>
        </p:txBody>
      </p:sp>
      <p:sp>
        <p:nvSpPr>
          <p:cNvPr id="4" name="Shape 2"/>
          <p:cNvSpPr/>
          <p:nvPr/>
        </p:nvSpPr>
        <p:spPr>
          <a:xfrm>
            <a:off x="7863840" y="201168"/>
            <a:ext cx="1463040" cy="256032"/>
          </a:xfrm>
          <a:prstGeom prst="roundRect">
            <a:avLst>
              <a:gd name="adj" fmla="val 17857"/>
            </a:avLst>
          </a:prstGeom>
          <a:solidFill>
            <a:srgbClr val="C9A84C"/>
          </a:solidFill>
          <a:ln/>
        </p:spPr>
        <p:txBody>
          <a:bodyPr/>
          <a:lstStyle/>
          <a:p>
            <a:endParaRPr lang="en-US"/>
          </a:p>
        </p:txBody>
      </p:sp>
      <p:sp>
        <p:nvSpPr>
          <p:cNvPr id="5" name="Text 3"/>
          <p:cNvSpPr/>
          <p:nvPr/>
        </p:nvSpPr>
        <p:spPr>
          <a:xfrm>
            <a:off x="7863840" y="201168"/>
            <a:ext cx="1463040" cy="256032"/>
          </a:xfrm>
          <a:prstGeom prst="rect">
            <a:avLst/>
          </a:prstGeom>
          <a:noFill/>
          <a:ln/>
        </p:spPr>
        <p:txBody>
          <a:bodyPr wrap="square" lIns="0" tIns="0" rIns="0" bIns="0" rtlCol="0" anchor="ctr"/>
          <a:lstStyle/>
          <a:p>
            <a:pPr marL="0" indent="0" algn="ctr">
              <a:buNone/>
            </a:pPr>
            <a:r>
              <a:rPr lang="en-US" sz="850" b="1" dirty="0">
                <a:solidFill>
                  <a:srgbClr val="1F3864"/>
                </a:solidFill>
              </a:rPr>
              <a:t>SECTION 1</a:t>
            </a:r>
            <a:endParaRPr lang="en-US" sz="850" dirty="0"/>
          </a:p>
        </p:txBody>
      </p:sp>
      <p:sp>
        <p:nvSpPr>
          <p:cNvPr id="6" name="Text 4"/>
          <p:cNvSpPr/>
          <p:nvPr/>
        </p:nvSpPr>
        <p:spPr>
          <a:xfrm>
            <a:off x="320040" y="822960"/>
            <a:ext cx="4389120" cy="320040"/>
          </a:xfrm>
          <a:prstGeom prst="rect">
            <a:avLst/>
          </a:prstGeom>
          <a:noFill/>
          <a:ln/>
        </p:spPr>
        <p:txBody>
          <a:bodyPr wrap="square" rtlCol="0" anchor="ctr"/>
          <a:lstStyle/>
          <a:p>
            <a:pPr marL="0" indent="0">
              <a:buNone/>
            </a:pPr>
            <a:r>
              <a:rPr lang="en-US" sz="1300" b="1" dirty="0">
                <a:solidFill>
                  <a:srgbClr val="1F3864"/>
                </a:solidFill>
              </a:rPr>
              <a:t>Research Objectives</a:t>
            </a:r>
            <a:endParaRPr lang="en-US" sz="1300" dirty="0"/>
          </a:p>
        </p:txBody>
      </p:sp>
      <p:sp>
        <p:nvSpPr>
          <p:cNvPr id="7" name="Shape 5"/>
          <p:cNvSpPr/>
          <p:nvPr/>
        </p:nvSpPr>
        <p:spPr>
          <a:xfrm>
            <a:off x="320040" y="1252728"/>
            <a:ext cx="274320" cy="274320"/>
          </a:xfrm>
          <a:prstGeom prst="ellipse">
            <a:avLst/>
          </a:prstGeom>
          <a:solidFill>
            <a:srgbClr val="1F3864"/>
          </a:solidFill>
          <a:ln/>
        </p:spPr>
        <p:txBody>
          <a:bodyPr/>
          <a:lstStyle/>
          <a:p>
            <a:endParaRPr lang="en-US"/>
          </a:p>
        </p:txBody>
      </p:sp>
      <p:sp>
        <p:nvSpPr>
          <p:cNvPr id="8" name="Text 6"/>
          <p:cNvSpPr/>
          <p:nvPr/>
        </p:nvSpPr>
        <p:spPr>
          <a:xfrm>
            <a:off x="320040" y="1252728"/>
            <a:ext cx="274320" cy="274320"/>
          </a:xfrm>
          <a:prstGeom prst="rect">
            <a:avLst/>
          </a:prstGeom>
          <a:noFill/>
          <a:ln/>
        </p:spPr>
        <p:txBody>
          <a:bodyPr wrap="square" lIns="0" tIns="0" rIns="0" bIns="0" rtlCol="0" anchor="ctr"/>
          <a:lstStyle/>
          <a:p>
            <a:pPr marL="0" indent="0" algn="ctr">
              <a:buNone/>
            </a:pPr>
            <a:r>
              <a:rPr lang="en-US" sz="800" b="1" dirty="0">
                <a:solidFill>
                  <a:srgbClr val="C9A84C"/>
                </a:solidFill>
              </a:rPr>
              <a:t>O1</a:t>
            </a:r>
            <a:endParaRPr lang="en-US" sz="800" dirty="0"/>
          </a:p>
        </p:txBody>
      </p:sp>
      <p:sp>
        <p:nvSpPr>
          <p:cNvPr id="9" name="Text 7"/>
          <p:cNvSpPr/>
          <p:nvPr/>
        </p:nvSpPr>
        <p:spPr>
          <a:xfrm>
            <a:off x="685800" y="1225296"/>
            <a:ext cx="4114800" cy="548640"/>
          </a:xfrm>
          <a:prstGeom prst="rect">
            <a:avLst/>
          </a:prstGeom>
          <a:noFill/>
          <a:ln/>
        </p:spPr>
        <p:txBody>
          <a:bodyPr wrap="square" rtlCol="0" anchor="ctr"/>
          <a:lstStyle/>
          <a:p>
            <a:pPr marL="0" indent="0">
              <a:buNone/>
            </a:pPr>
            <a:r>
              <a:rPr lang="en-US" sz="950" dirty="0">
                <a:solidFill>
                  <a:srgbClr val="64748B"/>
                </a:solidFill>
              </a:rPr>
              <a:t>Critically review literature on remote working, well-being &amp; productivity</a:t>
            </a:r>
            <a:endParaRPr lang="en-US" sz="950" dirty="0"/>
          </a:p>
        </p:txBody>
      </p:sp>
      <p:sp>
        <p:nvSpPr>
          <p:cNvPr id="10" name="Shape 8"/>
          <p:cNvSpPr/>
          <p:nvPr/>
        </p:nvSpPr>
        <p:spPr>
          <a:xfrm>
            <a:off x="320040" y="1911096"/>
            <a:ext cx="274320" cy="274320"/>
          </a:xfrm>
          <a:prstGeom prst="ellipse">
            <a:avLst/>
          </a:prstGeom>
          <a:solidFill>
            <a:srgbClr val="1F3864"/>
          </a:solidFill>
          <a:ln/>
        </p:spPr>
        <p:txBody>
          <a:bodyPr/>
          <a:lstStyle/>
          <a:p>
            <a:endParaRPr lang="en-US"/>
          </a:p>
        </p:txBody>
      </p:sp>
      <p:sp>
        <p:nvSpPr>
          <p:cNvPr id="11" name="Text 9"/>
          <p:cNvSpPr/>
          <p:nvPr/>
        </p:nvSpPr>
        <p:spPr>
          <a:xfrm>
            <a:off x="320040" y="1911096"/>
            <a:ext cx="274320" cy="274320"/>
          </a:xfrm>
          <a:prstGeom prst="rect">
            <a:avLst/>
          </a:prstGeom>
          <a:noFill/>
          <a:ln/>
        </p:spPr>
        <p:txBody>
          <a:bodyPr wrap="square" lIns="0" tIns="0" rIns="0" bIns="0" rtlCol="0" anchor="ctr"/>
          <a:lstStyle/>
          <a:p>
            <a:pPr marL="0" indent="0" algn="ctr">
              <a:buNone/>
            </a:pPr>
            <a:r>
              <a:rPr lang="en-US" sz="800" b="1" dirty="0">
                <a:solidFill>
                  <a:srgbClr val="C9A84C"/>
                </a:solidFill>
              </a:rPr>
              <a:t>O2</a:t>
            </a:r>
            <a:endParaRPr lang="en-US" sz="800" dirty="0"/>
          </a:p>
        </p:txBody>
      </p:sp>
      <p:sp>
        <p:nvSpPr>
          <p:cNvPr id="12" name="Text 10"/>
          <p:cNvSpPr/>
          <p:nvPr/>
        </p:nvSpPr>
        <p:spPr>
          <a:xfrm>
            <a:off x="685800" y="1883664"/>
            <a:ext cx="4114800" cy="548640"/>
          </a:xfrm>
          <a:prstGeom prst="rect">
            <a:avLst/>
          </a:prstGeom>
          <a:noFill/>
          <a:ln/>
        </p:spPr>
        <p:txBody>
          <a:bodyPr wrap="square" rtlCol="0" anchor="ctr"/>
          <a:lstStyle/>
          <a:p>
            <a:pPr marL="0" indent="0">
              <a:buNone/>
            </a:pPr>
            <a:r>
              <a:rPr lang="en-US" sz="950" dirty="0">
                <a:solidFill>
                  <a:srgbClr val="64748B"/>
                </a:solidFill>
              </a:rPr>
              <a:t>Examine extent of well-being impact (physical, psychological, social) in UK SMEs</a:t>
            </a:r>
            <a:endParaRPr lang="en-US" sz="950" dirty="0"/>
          </a:p>
        </p:txBody>
      </p:sp>
      <p:sp>
        <p:nvSpPr>
          <p:cNvPr id="13" name="Shape 11"/>
          <p:cNvSpPr/>
          <p:nvPr/>
        </p:nvSpPr>
        <p:spPr>
          <a:xfrm>
            <a:off x="320040" y="2569464"/>
            <a:ext cx="274320" cy="274320"/>
          </a:xfrm>
          <a:prstGeom prst="ellipse">
            <a:avLst/>
          </a:prstGeom>
          <a:solidFill>
            <a:srgbClr val="1F3864"/>
          </a:solidFill>
          <a:ln/>
        </p:spPr>
        <p:txBody>
          <a:bodyPr/>
          <a:lstStyle/>
          <a:p>
            <a:endParaRPr lang="en-US"/>
          </a:p>
        </p:txBody>
      </p:sp>
      <p:sp>
        <p:nvSpPr>
          <p:cNvPr id="14" name="Text 12"/>
          <p:cNvSpPr/>
          <p:nvPr/>
        </p:nvSpPr>
        <p:spPr>
          <a:xfrm>
            <a:off x="320040" y="2569464"/>
            <a:ext cx="274320" cy="274320"/>
          </a:xfrm>
          <a:prstGeom prst="rect">
            <a:avLst/>
          </a:prstGeom>
          <a:noFill/>
          <a:ln/>
        </p:spPr>
        <p:txBody>
          <a:bodyPr wrap="square" lIns="0" tIns="0" rIns="0" bIns="0" rtlCol="0" anchor="ctr"/>
          <a:lstStyle/>
          <a:p>
            <a:pPr marL="0" indent="0" algn="ctr">
              <a:buNone/>
            </a:pPr>
            <a:r>
              <a:rPr lang="en-US" sz="800" b="1" dirty="0">
                <a:solidFill>
                  <a:srgbClr val="C9A84C"/>
                </a:solidFill>
              </a:rPr>
              <a:t>O3</a:t>
            </a:r>
            <a:endParaRPr lang="en-US" sz="800" dirty="0"/>
          </a:p>
        </p:txBody>
      </p:sp>
      <p:sp>
        <p:nvSpPr>
          <p:cNvPr id="15" name="Text 13"/>
          <p:cNvSpPr/>
          <p:nvPr/>
        </p:nvSpPr>
        <p:spPr>
          <a:xfrm>
            <a:off x="685800" y="2542032"/>
            <a:ext cx="4114800" cy="548640"/>
          </a:xfrm>
          <a:prstGeom prst="rect">
            <a:avLst/>
          </a:prstGeom>
          <a:noFill/>
          <a:ln/>
        </p:spPr>
        <p:txBody>
          <a:bodyPr wrap="square" rtlCol="0" anchor="ctr"/>
          <a:lstStyle/>
          <a:p>
            <a:pPr marL="0" indent="0">
              <a:buNone/>
            </a:pPr>
            <a:r>
              <a:rPr lang="en-US" sz="950" dirty="0">
                <a:solidFill>
                  <a:srgbClr val="64748B"/>
                </a:solidFill>
              </a:rPr>
              <a:t>Explore employee perceptions of productivity while remote vs. in-office</a:t>
            </a:r>
            <a:endParaRPr lang="en-US" sz="950" dirty="0"/>
          </a:p>
        </p:txBody>
      </p:sp>
      <p:sp>
        <p:nvSpPr>
          <p:cNvPr id="16" name="Shape 14"/>
          <p:cNvSpPr/>
          <p:nvPr/>
        </p:nvSpPr>
        <p:spPr>
          <a:xfrm>
            <a:off x="320040" y="3227832"/>
            <a:ext cx="274320" cy="274320"/>
          </a:xfrm>
          <a:prstGeom prst="ellipse">
            <a:avLst/>
          </a:prstGeom>
          <a:solidFill>
            <a:srgbClr val="1F3864"/>
          </a:solidFill>
          <a:ln/>
        </p:spPr>
        <p:txBody>
          <a:bodyPr/>
          <a:lstStyle/>
          <a:p>
            <a:endParaRPr lang="en-US"/>
          </a:p>
        </p:txBody>
      </p:sp>
      <p:sp>
        <p:nvSpPr>
          <p:cNvPr id="17" name="Text 15"/>
          <p:cNvSpPr/>
          <p:nvPr/>
        </p:nvSpPr>
        <p:spPr>
          <a:xfrm>
            <a:off x="320040" y="3227832"/>
            <a:ext cx="274320" cy="274320"/>
          </a:xfrm>
          <a:prstGeom prst="rect">
            <a:avLst/>
          </a:prstGeom>
          <a:noFill/>
          <a:ln/>
        </p:spPr>
        <p:txBody>
          <a:bodyPr wrap="square" lIns="0" tIns="0" rIns="0" bIns="0" rtlCol="0" anchor="ctr"/>
          <a:lstStyle/>
          <a:p>
            <a:pPr marL="0" indent="0" algn="ctr">
              <a:buNone/>
            </a:pPr>
            <a:r>
              <a:rPr lang="en-US" sz="800" b="1" dirty="0">
                <a:solidFill>
                  <a:srgbClr val="C9A84C"/>
                </a:solidFill>
              </a:rPr>
              <a:t>O4</a:t>
            </a:r>
            <a:endParaRPr lang="en-US" sz="800" dirty="0"/>
          </a:p>
        </p:txBody>
      </p:sp>
      <p:sp>
        <p:nvSpPr>
          <p:cNvPr id="18" name="Text 16"/>
          <p:cNvSpPr/>
          <p:nvPr/>
        </p:nvSpPr>
        <p:spPr>
          <a:xfrm>
            <a:off x="685800" y="3200400"/>
            <a:ext cx="4114800" cy="548640"/>
          </a:xfrm>
          <a:prstGeom prst="rect">
            <a:avLst/>
          </a:prstGeom>
          <a:noFill/>
          <a:ln/>
        </p:spPr>
        <p:txBody>
          <a:bodyPr wrap="square" rtlCol="0" anchor="ctr"/>
          <a:lstStyle/>
          <a:p>
            <a:pPr marL="0" indent="0">
              <a:buNone/>
            </a:pPr>
            <a:r>
              <a:rPr lang="en-US" sz="950" dirty="0">
                <a:solidFill>
                  <a:srgbClr val="64748B"/>
                </a:solidFill>
              </a:rPr>
              <a:t>Identify organisational &amp; individual moderating factors</a:t>
            </a:r>
            <a:endParaRPr lang="en-US" sz="950" dirty="0"/>
          </a:p>
        </p:txBody>
      </p:sp>
      <p:sp>
        <p:nvSpPr>
          <p:cNvPr id="19" name="Shape 17"/>
          <p:cNvSpPr/>
          <p:nvPr/>
        </p:nvSpPr>
        <p:spPr>
          <a:xfrm>
            <a:off x="320040" y="3886200"/>
            <a:ext cx="274320" cy="274320"/>
          </a:xfrm>
          <a:prstGeom prst="ellipse">
            <a:avLst/>
          </a:prstGeom>
          <a:solidFill>
            <a:srgbClr val="1F3864"/>
          </a:solidFill>
          <a:ln/>
        </p:spPr>
        <p:txBody>
          <a:bodyPr/>
          <a:lstStyle/>
          <a:p>
            <a:endParaRPr lang="en-US"/>
          </a:p>
        </p:txBody>
      </p:sp>
      <p:sp>
        <p:nvSpPr>
          <p:cNvPr id="20" name="Text 18"/>
          <p:cNvSpPr/>
          <p:nvPr/>
        </p:nvSpPr>
        <p:spPr>
          <a:xfrm>
            <a:off x="320040" y="3886200"/>
            <a:ext cx="274320" cy="274320"/>
          </a:xfrm>
          <a:prstGeom prst="rect">
            <a:avLst/>
          </a:prstGeom>
          <a:noFill/>
          <a:ln/>
        </p:spPr>
        <p:txBody>
          <a:bodyPr wrap="square" lIns="0" tIns="0" rIns="0" bIns="0" rtlCol="0" anchor="ctr"/>
          <a:lstStyle/>
          <a:p>
            <a:pPr marL="0" indent="0" algn="ctr">
              <a:buNone/>
            </a:pPr>
            <a:r>
              <a:rPr lang="en-US" sz="800" b="1" dirty="0">
                <a:solidFill>
                  <a:srgbClr val="C9A84C"/>
                </a:solidFill>
              </a:rPr>
              <a:t>O5</a:t>
            </a:r>
            <a:endParaRPr lang="en-US" sz="800" dirty="0"/>
          </a:p>
        </p:txBody>
      </p:sp>
      <p:sp>
        <p:nvSpPr>
          <p:cNvPr id="21" name="Text 19"/>
          <p:cNvSpPr/>
          <p:nvPr/>
        </p:nvSpPr>
        <p:spPr>
          <a:xfrm>
            <a:off x="685800" y="3858768"/>
            <a:ext cx="4114800" cy="548640"/>
          </a:xfrm>
          <a:prstGeom prst="rect">
            <a:avLst/>
          </a:prstGeom>
          <a:noFill/>
          <a:ln/>
        </p:spPr>
        <p:txBody>
          <a:bodyPr wrap="square" rtlCol="0" anchor="ctr"/>
          <a:lstStyle/>
          <a:p>
            <a:pPr marL="0" indent="0">
              <a:buNone/>
            </a:pPr>
            <a:r>
              <a:rPr lang="en-US" sz="950" dirty="0">
                <a:solidFill>
                  <a:srgbClr val="64748B"/>
                </a:solidFill>
              </a:rPr>
              <a:t>Develop evidence-based recommendations for SME managers</a:t>
            </a:r>
            <a:endParaRPr lang="en-US" sz="950" dirty="0"/>
          </a:p>
        </p:txBody>
      </p:sp>
      <p:sp>
        <p:nvSpPr>
          <p:cNvPr id="22" name="Shape 20"/>
          <p:cNvSpPr/>
          <p:nvPr/>
        </p:nvSpPr>
        <p:spPr>
          <a:xfrm>
            <a:off x="5074920" y="804672"/>
            <a:ext cx="3749040" cy="3813048"/>
          </a:xfrm>
          <a:prstGeom prst="rect">
            <a:avLst/>
          </a:prstGeom>
          <a:solidFill>
            <a:srgbClr val="1F3864"/>
          </a:solidFill>
          <a:ln w="12700">
            <a:solidFill>
              <a:srgbClr val="1F3864"/>
            </a:solidFill>
            <a:prstDash val="solid"/>
          </a:ln>
        </p:spPr>
        <p:txBody>
          <a:bodyPr/>
          <a:lstStyle/>
          <a:p>
            <a:endParaRPr lang="en-US"/>
          </a:p>
        </p:txBody>
      </p:sp>
      <p:sp>
        <p:nvSpPr>
          <p:cNvPr id="23" name="Text 21"/>
          <p:cNvSpPr/>
          <p:nvPr/>
        </p:nvSpPr>
        <p:spPr>
          <a:xfrm>
            <a:off x="5166360" y="868680"/>
            <a:ext cx="3566160" cy="347472"/>
          </a:xfrm>
          <a:prstGeom prst="rect">
            <a:avLst/>
          </a:prstGeom>
          <a:noFill/>
          <a:ln/>
        </p:spPr>
        <p:txBody>
          <a:bodyPr wrap="square" rtlCol="0" anchor="ctr"/>
          <a:lstStyle/>
          <a:p>
            <a:pPr marL="0" indent="0">
              <a:buNone/>
            </a:pPr>
            <a:r>
              <a:rPr lang="en-US" sz="1300" b="1" dirty="0">
                <a:solidFill>
                  <a:srgbClr val="C9A84C"/>
                </a:solidFill>
              </a:rPr>
              <a:t>Research Questions</a:t>
            </a:r>
            <a:endParaRPr lang="en-US" sz="1300" dirty="0"/>
          </a:p>
        </p:txBody>
      </p:sp>
      <p:sp>
        <p:nvSpPr>
          <p:cNvPr id="24" name="Shape 22"/>
          <p:cNvSpPr/>
          <p:nvPr/>
        </p:nvSpPr>
        <p:spPr>
          <a:xfrm>
            <a:off x="5166360" y="1188720"/>
            <a:ext cx="3520440" cy="27432"/>
          </a:xfrm>
          <a:prstGeom prst="rect">
            <a:avLst/>
          </a:prstGeom>
          <a:solidFill>
            <a:srgbClr val="C9A84C"/>
          </a:solidFill>
          <a:ln/>
        </p:spPr>
        <p:txBody>
          <a:bodyPr/>
          <a:lstStyle/>
          <a:p>
            <a:endParaRPr lang="en-US"/>
          </a:p>
        </p:txBody>
      </p:sp>
      <p:sp>
        <p:nvSpPr>
          <p:cNvPr id="25" name="Shape 23"/>
          <p:cNvSpPr/>
          <p:nvPr/>
        </p:nvSpPr>
        <p:spPr>
          <a:xfrm>
            <a:off x="5166360" y="1298448"/>
            <a:ext cx="502920" cy="274320"/>
          </a:xfrm>
          <a:prstGeom prst="rect">
            <a:avLst/>
          </a:prstGeom>
          <a:solidFill>
            <a:srgbClr val="C9A84C"/>
          </a:solidFill>
          <a:ln/>
        </p:spPr>
        <p:txBody>
          <a:bodyPr/>
          <a:lstStyle/>
          <a:p>
            <a:endParaRPr lang="en-US"/>
          </a:p>
        </p:txBody>
      </p:sp>
      <p:sp>
        <p:nvSpPr>
          <p:cNvPr id="26" name="Text 24"/>
          <p:cNvSpPr/>
          <p:nvPr/>
        </p:nvSpPr>
        <p:spPr>
          <a:xfrm>
            <a:off x="5166360" y="1298448"/>
            <a:ext cx="502920" cy="274320"/>
          </a:xfrm>
          <a:prstGeom prst="rect">
            <a:avLst/>
          </a:prstGeom>
          <a:noFill/>
          <a:ln/>
        </p:spPr>
        <p:txBody>
          <a:bodyPr wrap="square" lIns="0" tIns="0" rIns="0" bIns="0" rtlCol="0" anchor="ctr"/>
          <a:lstStyle/>
          <a:p>
            <a:pPr marL="0" indent="0" algn="ctr">
              <a:buNone/>
            </a:pPr>
            <a:r>
              <a:rPr lang="en-US" sz="850" b="1" dirty="0">
                <a:solidFill>
                  <a:srgbClr val="1F3864"/>
                </a:solidFill>
              </a:rPr>
              <a:t>RQ1</a:t>
            </a:r>
            <a:endParaRPr lang="en-US" sz="850" dirty="0"/>
          </a:p>
        </p:txBody>
      </p:sp>
      <p:sp>
        <p:nvSpPr>
          <p:cNvPr id="27" name="Text 25"/>
          <p:cNvSpPr/>
          <p:nvPr/>
        </p:nvSpPr>
        <p:spPr>
          <a:xfrm>
            <a:off x="5166360" y="1618488"/>
            <a:ext cx="3520440" cy="658368"/>
          </a:xfrm>
          <a:prstGeom prst="rect">
            <a:avLst/>
          </a:prstGeom>
          <a:noFill/>
          <a:ln/>
        </p:spPr>
        <p:txBody>
          <a:bodyPr wrap="square" rtlCol="0" anchor="ctr"/>
          <a:lstStyle/>
          <a:p>
            <a:pPr marL="0" indent="0">
              <a:buNone/>
            </a:pPr>
            <a:r>
              <a:rPr lang="en-US" sz="1000" dirty="0">
                <a:solidFill>
                  <a:srgbClr val="FFFFFF"/>
                </a:solidFill>
              </a:rPr>
              <a:t>To what extent does remote working affect well-being in UK SMEs?</a:t>
            </a:r>
            <a:endParaRPr lang="en-US" sz="1000" dirty="0"/>
          </a:p>
        </p:txBody>
      </p:sp>
      <p:sp>
        <p:nvSpPr>
          <p:cNvPr id="28" name="Shape 26"/>
          <p:cNvSpPr/>
          <p:nvPr/>
        </p:nvSpPr>
        <p:spPr>
          <a:xfrm>
            <a:off x="5166360" y="2377440"/>
            <a:ext cx="502920" cy="274320"/>
          </a:xfrm>
          <a:prstGeom prst="rect">
            <a:avLst/>
          </a:prstGeom>
          <a:solidFill>
            <a:srgbClr val="C9A84C"/>
          </a:solidFill>
          <a:ln/>
        </p:spPr>
        <p:txBody>
          <a:bodyPr/>
          <a:lstStyle/>
          <a:p>
            <a:endParaRPr lang="en-US"/>
          </a:p>
        </p:txBody>
      </p:sp>
      <p:sp>
        <p:nvSpPr>
          <p:cNvPr id="29" name="Text 27"/>
          <p:cNvSpPr/>
          <p:nvPr/>
        </p:nvSpPr>
        <p:spPr>
          <a:xfrm>
            <a:off x="5166360" y="2377440"/>
            <a:ext cx="502920" cy="274320"/>
          </a:xfrm>
          <a:prstGeom prst="rect">
            <a:avLst/>
          </a:prstGeom>
          <a:noFill/>
          <a:ln/>
        </p:spPr>
        <p:txBody>
          <a:bodyPr wrap="square" lIns="0" tIns="0" rIns="0" bIns="0" rtlCol="0" anchor="ctr"/>
          <a:lstStyle/>
          <a:p>
            <a:pPr marL="0" indent="0" algn="ctr">
              <a:buNone/>
            </a:pPr>
            <a:r>
              <a:rPr lang="en-US" sz="850" b="1" dirty="0">
                <a:solidFill>
                  <a:srgbClr val="1F3864"/>
                </a:solidFill>
              </a:rPr>
              <a:t>RQ2</a:t>
            </a:r>
            <a:endParaRPr lang="en-US" sz="850" dirty="0"/>
          </a:p>
        </p:txBody>
      </p:sp>
      <p:sp>
        <p:nvSpPr>
          <p:cNvPr id="30" name="Text 28"/>
          <p:cNvSpPr/>
          <p:nvPr/>
        </p:nvSpPr>
        <p:spPr>
          <a:xfrm>
            <a:off x="5166360" y="2697480"/>
            <a:ext cx="3520440" cy="658368"/>
          </a:xfrm>
          <a:prstGeom prst="rect">
            <a:avLst/>
          </a:prstGeom>
          <a:noFill/>
          <a:ln/>
        </p:spPr>
        <p:txBody>
          <a:bodyPr wrap="square" rtlCol="0" anchor="ctr"/>
          <a:lstStyle/>
          <a:p>
            <a:pPr marL="0" indent="0">
              <a:buNone/>
            </a:pPr>
            <a:r>
              <a:rPr lang="en-US" sz="1000" dirty="0">
                <a:solidFill>
                  <a:srgbClr val="FFFFFF"/>
                </a:solidFill>
              </a:rPr>
              <a:t>How do employees perceive their productivity when remote vs. in-office?</a:t>
            </a:r>
            <a:endParaRPr lang="en-US" sz="1000" dirty="0"/>
          </a:p>
        </p:txBody>
      </p:sp>
      <p:sp>
        <p:nvSpPr>
          <p:cNvPr id="31" name="Shape 29"/>
          <p:cNvSpPr/>
          <p:nvPr/>
        </p:nvSpPr>
        <p:spPr>
          <a:xfrm>
            <a:off x="5166360" y="3456432"/>
            <a:ext cx="502920" cy="274320"/>
          </a:xfrm>
          <a:prstGeom prst="rect">
            <a:avLst/>
          </a:prstGeom>
          <a:solidFill>
            <a:srgbClr val="C9A84C"/>
          </a:solidFill>
          <a:ln/>
        </p:spPr>
        <p:txBody>
          <a:bodyPr/>
          <a:lstStyle/>
          <a:p>
            <a:endParaRPr lang="en-US"/>
          </a:p>
        </p:txBody>
      </p:sp>
      <p:sp>
        <p:nvSpPr>
          <p:cNvPr id="32" name="Text 30"/>
          <p:cNvSpPr/>
          <p:nvPr/>
        </p:nvSpPr>
        <p:spPr>
          <a:xfrm>
            <a:off x="5166360" y="3456432"/>
            <a:ext cx="502920" cy="274320"/>
          </a:xfrm>
          <a:prstGeom prst="rect">
            <a:avLst/>
          </a:prstGeom>
          <a:noFill/>
          <a:ln/>
        </p:spPr>
        <p:txBody>
          <a:bodyPr wrap="square" lIns="0" tIns="0" rIns="0" bIns="0" rtlCol="0" anchor="ctr"/>
          <a:lstStyle/>
          <a:p>
            <a:pPr marL="0" indent="0" algn="ctr">
              <a:buNone/>
            </a:pPr>
            <a:r>
              <a:rPr lang="en-US" sz="850" b="1" dirty="0">
                <a:solidFill>
                  <a:srgbClr val="1F3864"/>
                </a:solidFill>
              </a:rPr>
              <a:t>RQ3</a:t>
            </a:r>
            <a:endParaRPr lang="en-US" sz="850" dirty="0"/>
          </a:p>
        </p:txBody>
      </p:sp>
      <p:sp>
        <p:nvSpPr>
          <p:cNvPr id="33" name="Text 31"/>
          <p:cNvSpPr/>
          <p:nvPr/>
        </p:nvSpPr>
        <p:spPr>
          <a:xfrm>
            <a:off x="5166360" y="3776472"/>
            <a:ext cx="3520440" cy="658368"/>
          </a:xfrm>
          <a:prstGeom prst="rect">
            <a:avLst/>
          </a:prstGeom>
          <a:noFill/>
          <a:ln/>
        </p:spPr>
        <p:txBody>
          <a:bodyPr wrap="square" rtlCol="0" anchor="ctr"/>
          <a:lstStyle/>
          <a:p>
            <a:pPr marL="0" indent="0">
              <a:buNone/>
            </a:pPr>
            <a:r>
              <a:rPr lang="en-US" sz="1000" dirty="0">
                <a:solidFill>
                  <a:srgbClr val="FFFFFF"/>
                </a:solidFill>
              </a:rPr>
              <a:t>What organisational and individual factors moderate these relationships?</a:t>
            </a:r>
            <a:endParaRPr lang="en-US" sz="1000" dirty="0"/>
          </a:p>
        </p:txBody>
      </p:sp>
      <p:sp>
        <p:nvSpPr>
          <p:cNvPr id="34" name="Shape 32"/>
          <p:cNvSpPr/>
          <p:nvPr/>
        </p:nvSpPr>
        <p:spPr>
          <a:xfrm>
            <a:off x="0" y="4709160"/>
            <a:ext cx="9144000" cy="9144"/>
          </a:xfrm>
          <a:prstGeom prst="rect">
            <a:avLst/>
          </a:prstGeom>
          <a:solidFill>
            <a:srgbClr val="C9A84C"/>
          </a:solidFill>
          <a:ln/>
        </p:spPr>
        <p:txBody>
          <a:bodyPr/>
          <a:lstStyle/>
          <a:p>
            <a:endParaRPr lang="en-US"/>
          </a:p>
        </p:txBody>
      </p:sp>
      <p:sp>
        <p:nvSpPr>
          <p:cNvPr id="35" name="Text 33"/>
          <p:cNvSpPr/>
          <p:nvPr/>
        </p:nvSpPr>
        <p:spPr>
          <a:xfrm>
            <a:off x="274320" y="4800600"/>
            <a:ext cx="8595360" cy="228600"/>
          </a:xfrm>
          <a:prstGeom prst="rect">
            <a:avLst/>
          </a:prstGeom>
          <a:noFill/>
          <a:ln/>
        </p:spPr>
        <p:txBody>
          <a:bodyPr wrap="square" rtlCol="0" anchor="ctr"/>
          <a:lstStyle/>
          <a:p>
            <a:pPr marL="0" indent="0" algn="ctr">
              <a:buNone/>
            </a:pPr>
            <a:r>
              <a:rPr lang="en-US" sz="750" dirty="0">
                <a:solidFill>
                  <a:srgbClr val="64748B"/>
                </a:solidFill>
              </a:rPr>
              <a:t>BMSW5014 | Developing a Research Proposal | BA (Hons) Developing Leadership &amp; Management</a:t>
            </a:r>
            <a:endParaRPr lang="en-US" sz="750" dirty="0"/>
          </a:p>
        </p:txBody>
      </p:sp>
      <p:sp>
        <p:nvSpPr>
          <p:cNvPr id="36" name="Text 34"/>
          <p:cNvSpPr/>
          <p:nvPr/>
        </p:nvSpPr>
        <p:spPr>
          <a:xfrm>
            <a:off x="8046720" y="4754880"/>
            <a:ext cx="914400" cy="274320"/>
          </a:xfrm>
          <a:prstGeom prst="rect">
            <a:avLst/>
          </a:prstGeom>
          <a:noFill/>
          <a:ln/>
        </p:spPr>
        <p:txBody>
          <a:bodyPr wrap="square" rtlCol="0" anchor="ctr"/>
          <a:lstStyle/>
          <a:p>
            <a:pPr marL="0" indent="0" algn="r">
              <a:buNone/>
            </a:pPr>
            <a:r>
              <a:rPr lang="en-US" sz="900" dirty="0">
                <a:solidFill>
                  <a:srgbClr val="64748B"/>
                </a:solidFill>
              </a:rPr>
              <a:t>4 / 15</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F3864"/>
          </a:solidFill>
          <a:ln/>
        </p:spPr>
        <p:txBody>
          <a:bodyPr/>
          <a:lstStyle/>
          <a:p>
            <a:endParaRPr lang="en-US"/>
          </a:p>
        </p:txBody>
      </p:sp>
      <p:sp>
        <p:nvSpPr>
          <p:cNvPr id="3" name="Text 1"/>
          <p:cNvSpPr/>
          <p:nvPr/>
        </p:nvSpPr>
        <p:spPr>
          <a:xfrm>
            <a:off x="365760" y="91440"/>
            <a:ext cx="7315200" cy="502920"/>
          </a:xfrm>
          <a:prstGeom prst="rect">
            <a:avLst/>
          </a:prstGeom>
          <a:noFill/>
          <a:ln/>
        </p:spPr>
        <p:txBody>
          <a:bodyPr wrap="square" rtlCol="0" anchor="ctr"/>
          <a:lstStyle/>
          <a:p>
            <a:pPr marL="0" indent="0">
              <a:buNone/>
            </a:pPr>
            <a:r>
              <a:rPr lang="en-US" sz="2100" b="1" dirty="0">
                <a:solidFill>
                  <a:srgbClr val="FFFFFF"/>
                </a:solidFill>
              </a:rPr>
              <a:t>Literature Review: Theoretical Foundations</a:t>
            </a:r>
            <a:endParaRPr lang="en-US" sz="2100" dirty="0"/>
          </a:p>
        </p:txBody>
      </p:sp>
      <p:sp>
        <p:nvSpPr>
          <p:cNvPr id="4" name="Shape 2"/>
          <p:cNvSpPr/>
          <p:nvPr/>
        </p:nvSpPr>
        <p:spPr>
          <a:xfrm>
            <a:off x="7863840" y="201168"/>
            <a:ext cx="1463040" cy="256032"/>
          </a:xfrm>
          <a:prstGeom prst="roundRect">
            <a:avLst>
              <a:gd name="adj" fmla="val 17857"/>
            </a:avLst>
          </a:prstGeom>
          <a:solidFill>
            <a:srgbClr val="C9A84C"/>
          </a:solidFill>
          <a:ln/>
        </p:spPr>
        <p:txBody>
          <a:bodyPr/>
          <a:lstStyle/>
          <a:p>
            <a:endParaRPr lang="en-US"/>
          </a:p>
        </p:txBody>
      </p:sp>
      <p:sp>
        <p:nvSpPr>
          <p:cNvPr id="5" name="Text 3"/>
          <p:cNvSpPr/>
          <p:nvPr/>
        </p:nvSpPr>
        <p:spPr>
          <a:xfrm>
            <a:off x="7863840" y="201168"/>
            <a:ext cx="1463040" cy="256032"/>
          </a:xfrm>
          <a:prstGeom prst="rect">
            <a:avLst/>
          </a:prstGeom>
          <a:noFill/>
          <a:ln/>
        </p:spPr>
        <p:txBody>
          <a:bodyPr wrap="square" lIns="0" tIns="0" rIns="0" bIns="0" rtlCol="0" anchor="ctr"/>
          <a:lstStyle/>
          <a:p>
            <a:pPr marL="0" indent="0" algn="ctr">
              <a:buNone/>
            </a:pPr>
            <a:r>
              <a:rPr lang="en-US" sz="850" b="1" dirty="0">
                <a:solidFill>
                  <a:srgbClr val="1F3864"/>
                </a:solidFill>
              </a:rPr>
              <a:t>SECTION 2</a:t>
            </a:r>
            <a:endParaRPr lang="en-US" sz="850" dirty="0"/>
          </a:p>
        </p:txBody>
      </p:sp>
      <p:sp>
        <p:nvSpPr>
          <p:cNvPr id="6" name="Shape 4"/>
          <p:cNvSpPr/>
          <p:nvPr/>
        </p:nvSpPr>
        <p:spPr>
          <a:xfrm>
            <a:off x="320040" y="822960"/>
            <a:ext cx="2715768" cy="310896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7" name="Shape 5"/>
          <p:cNvSpPr/>
          <p:nvPr/>
        </p:nvSpPr>
        <p:spPr>
          <a:xfrm>
            <a:off x="320040" y="822960"/>
            <a:ext cx="2715768" cy="73152"/>
          </a:xfrm>
          <a:prstGeom prst="rect">
            <a:avLst/>
          </a:prstGeom>
          <a:solidFill>
            <a:srgbClr val="1F3864"/>
          </a:solidFill>
          <a:ln/>
        </p:spPr>
        <p:txBody>
          <a:bodyPr/>
          <a:lstStyle/>
          <a:p>
            <a:endParaRPr lang="en-US"/>
          </a:p>
        </p:txBody>
      </p:sp>
      <p:sp>
        <p:nvSpPr>
          <p:cNvPr id="8" name="Shape 6"/>
          <p:cNvSpPr/>
          <p:nvPr/>
        </p:nvSpPr>
        <p:spPr>
          <a:xfrm>
            <a:off x="1325880" y="1005840"/>
            <a:ext cx="685800" cy="685800"/>
          </a:xfrm>
          <a:prstGeom prst="ellipse">
            <a:avLst/>
          </a:prstGeom>
          <a:solidFill>
            <a:srgbClr val="1F3864"/>
          </a:solidFill>
          <a:ln/>
        </p:spPr>
        <p:txBody>
          <a:bodyPr/>
          <a:lstStyle/>
          <a:p>
            <a:endParaRPr lang="en-US"/>
          </a:p>
        </p:txBody>
      </p:sp>
      <p:pic>
        <p:nvPicPr>
          <p:cNvPr id="9" name="Image 0" descr="preencoded.png"/>
          <p:cNvPicPr>
            <a:picLocks noChangeAspect="1"/>
          </p:cNvPicPr>
          <p:nvPr/>
        </p:nvPicPr>
        <p:blipFill>
          <a:blip r:embed="rId3"/>
          <a:stretch>
            <a:fillRect/>
          </a:stretch>
        </p:blipFill>
        <p:spPr>
          <a:xfrm>
            <a:off x="1444752" y="1124712"/>
            <a:ext cx="448056" cy="448056"/>
          </a:xfrm>
          <a:prstGeom prst="rect">
            <a:avLst/>
          </a:prstGeom>
        </p:spPr>
      </p:pic>
      <p:sp>
        <p:nvSpPr>
          <p:cNvPr id="10" name="Text 7"/>
          <p:cNvSpPr/>
          <p:nvPr/>
        </p:nvSpPr>
        <p:spPr>
          <a:xfrm>
            <a:off x="411480" y="1828800"/>
            <a:ext cx="2514600" cy="347472"/>
          </a:xfrm>
          <a:prstGeom prst="rect">
            <a:avLst/>
          </a:prstGeom>
          <a:noFill/>
          <a:ln/>
        </p:spPr>
        <p:txBody>
          <a:bodyPr wrap="square" rtlCol="0" anchor="ctr"/>
          <a:lstStyle/>
          <a:p>
            <a:pPr marL="0" indent="0" algn="ctr">
              <a:buNone/>
            </a:pPr>
            <a:r>
              <a:rPr lang="en-US" sz="1250" b="1" dirty="0">
                <a:solidFill>
                  <a:srgbClr val="1F3864"/>
                </a:solidFill>
              </a:rPr>
              <a:t>JD-R Model</a:t>
            </a:r>
            <a:endParaRPr lang="en-US" sz="1250" dirty="0"/>
          </a:p>
        </p:txBody>
      </p:sp>
      <p:sp>
        <p:nvSpPr>
          <p:cNvPr id="11" name="Text 8"/>
          <p:cNvSpPr/>
          <p:nvPr/>
        </p:nvSpPr>
        <p:spPr>
          <a:xfrm>
            <a:off x="411480" y="2148840"/>
            <a:ext cx="2514600" cy="274320"/>
          </a:xfrm>
          <a:prstGeom prst="rect">
            <a:avLst/>
          </a:prstGeom>
          <a:noFill/>
          <a:ln/>
        </p:spPr>
        <p:txBody>
          <a:bodyPr wrap="square" rtlCol="0" anchor="ctr"/>
          <a:lstStyle/>
          <a:p>
            <a:pPr marL="0" indent="0" algn="ctr">
              <a:buNone/>
            </a:pPr>
            <a:r>
              <a:rPr lang="en-US" sz="850" dirty="0">
                <a:solidFill>
                  <a:srgbClr val="1F3864"/>
                </a:solidFill>
              </a:rPr>
              <a:t>Bakker &amp; Demerouti (2007)</a:t>
            </a:r>
            <a:endParaRPr lang="en-US" sz="850" dirty="0"/>
          </a:p>
        </p:txBody>
      </p:sp>
      <p:sp>
        <p:nvSpPr>
          <p:cNvPr id="12" name="Shape 9"/>
          <p:cNvSpPr/>
          <p:nvPr/>
        </p:nvSpPr>
        <p:spPr>
          <a:xfrm>
            <a:off x="548640" y="2423160"/>
            <a:ext cx="2240280" cy="27432"/>
          </a:xfrm>
          <a:prstGeom prst="rect">
            <a:avLst/>
          </a:prstGeom>
          <a:solidFill>
            <a:srgbClr val="E2E8F0"/>
          </a:solidFill>
          <a:ln/>
        </p:spPr>
        <p:txBody>
          <a:bodyPr/>
          <a:lstStyle/>
          <a:p>
            <a:endParaRPr lang="en-US"/>
          </a:p>
        </p:txBody>
      </p:sp>
      <p:sp>
        <p:nvSpPr>
          <p:cNvPr id="13" name="Text 10"/>
          <p:cNvSpPr/>
          <p:nvPr/>
        </p:nvSpPr>
        <p:spPr>
          <a:xfrm>
            <a:off x="411480" y="2487168"/>
            <a:ext cx="2514600" cy="1261872"/>
          </a:xfrm>
          <a:prstGeom prst="rect">
            <a:avLst/>
          </a:prstGeom>
          <a:noFill/>
          <a:ln/>
        </p:spPr>
        <p:txBody>
          <a:bodyPr wrap="square" rtlCol="0" anchor="ctr"/>
          <a:lstStyle/>
          <a:p>
            <a:pPr marL="0" indent="0">
              <a:lnSpc>
                <a:spcPct val="125000"/>
              </a:lnSpc>
              <a:buNone/>
            </a:pPr>
            <a:r>
              <a:rPr lang="en-US" sz="900" dirty="0">
                <a:solidFill>
                  <a:srgbClr val="64748B"/>
                </a:solidFill>
              </a:rPr>
              <a:t>Job Demands (e.g. cognitive load, role conflict) deplete resources → burnout. Job Resources (autonomy, social support) buffer demands → engagement. Remote work reshapes both dimensions simultaneously.</a:t>
            </a:r>
            <a:endParaRPr lang="en-US" sz="900" dirty="0"/>
          </a:p>
        </p:txBody>
      </p:sp>
      <p:sp>
        <p:nvSpPr>
          <p:cNvPr id="14" name="Shape 11"/>
          <p:cNvSpPr/>
          <p:nvPr/>
        </p:nvSpPr>
        <p:spPr>
          <a:xfrm>
            <a:off x="3246120" y="822960"/>
            <a:ext cx="2715768" cy="310896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15" name="Shape 12"/>
          <p:cNvSpPr/>
          <p:nvPr/>
        </p:nvSpPr>
        <p:spPr>
          <a:xfrm>
            <a:off x="3246120" y="822960"/>
            <a:ext cx="2715768" cy="73152"/>
          </a:xfrm>
          <a:prstGeom prst="rect">
            <a:avLst/>
          </a:prstGeom>
          <a:solidFill>
            <a:srgbClr val="28A065"/>
          </a:solidFill>
          <a:ln/>
        </p:spPr>
        <p:txBody>
          <a:bodyPr/>
          <a:lstStyle/>
          <a:p>
            <a:endParaRPr lang="en-US"/>
          </a:p>
        </p:txBody>
      </p:sp>
      <p:sp>
        <p:nvSpPr>
          <p:cNvPr id="16" name="Shape 13"/>
          <p:cNvSpPr/>
          <p:nvPr/>
        </p:nvSpPr>
        <p:spPr>
          <a:xfrm>
            <a:off x="4251960" y="1005840"/>
            <a:ext cx="685800" cy="685800"/>
          </a:xfrm>
          <a:prstGeom prst="ellipse">
            <a:avLst/>
          </a:prstGeom>
          <a:solidFill>
            <a:srgbClr val="28A065"/>
          </a:solidFill>
          <a:ln/>
        </p:spPr>
        <p:txBody>
          <a:bodyPr/>
          <a:lstStyle/>
          <a:p>
            <a:endParaRPr lang="en-US"/>
          </a:p>
        </p:txBody>
      </p:sp>
      <p:pic>
        <p:nvPicPr>
          <p:cNvPr id="17" name="Image 1" descr="preencoded.png"/>
          <p:cNvPicPr>
            <a:picLocks noChangeAspect="1"/>
          </p:cNvPicPr>
          <p:nvPr/>
        </p:nvPicPr>
        <p:blipFill>
          <a:blip r:embed="rId4"/>
          <a:stretch>
            <a:fillRect/>
          </a:stretch>
        </p:blipFill>
        <p:spPr>
          <a:xfrm>
            <a:off x="4370832" y="1124712"/>
            <a:ext cx="448056" cy="448056"/>
          </a:xfrm>
          <a:prstGeom prst="rect">
            <a:avLst/>
          </a:prstGeom>
        </p:spPr>
      </p:pic>
      <p:sp>
        <p:nvSpPr>
          <p:cNvPr id="18" name="Text 14"/>
          <p:cNvSpPr/>
          <p:nvPr/>
        </p:nvSpPr>
        <p:spPr>
          <a:xfrm>
            <a:off x="3337560" y="1828800"/>
            <a:ext cx="2514600" cy="347472"/>
          </a:xfrm>
          <a:prstGeom prst="rect">
            <a:avLst/>
          </a:prstGeom>
          <a:noFill/>
          <a:ln/>
        </p:spPr>
        <p:txBody>
          <a:bodyPr wrap="square" rtlCol="0" anchor="ctr"/>
          <a:lstStyle/>
          <a:p>
            <a:pPr marL="0" indent="0" algn="ctr">
              <a:buNone/>
            </a:pPr>
            <a:r>
              <a:rPr lang="en-US" sz="1250" b="1" dirty="0">
                <a:solidFill>
                  <a:srgbClr val="1F3864"/>
                </a:solidFill>
              </a:rPr>
              <a:t>Warr's Vitamin Model</a:t>
            </a:r>
            <a:endParaRPr lang="en-US" sz="1250" dirty="0"/>
          </a:p>
        </p:txBody>
      </p:sp>
      <p:sp>
        <p:nvSpPr>
          <p:cNvPr id="19" name="Text 15"/>
          <p:cNvSpPr/>
          <p:nvPr/>
        </p:nvSpPr>
        <p:spPr>
          <a:xfrm>
            <a:off x="3337560" y="2148840"/>
            <a:ext cx="2514600" cy="274320"/>
          </a:xfrm>
          <a:prstGeom prst="rect">
            <a:avLst/>
          </a:prstGeom>
          <a:noFill/>
          <a:ln/>
        </p:spPr>
        <p:txBody>
          <a:bodyPr wrap="square" rtlCol="0" anchor="ctr"/>
          <a:lstStyle/>
          <a:p>
            <a:pPr marL="0" indent="0" algn="ctr">
              <a:buNone/>
            </a:pPr>
            <a:r>
              <a:rPr lang="en-US" sz="850" dirty="0">
                <a:solidFill>
                  <a:srgbClr val="28A065"/>
                </a:solidFill>
              </a:rPr>
              <a:t>Warr (1987)</a:t>
            </a:r>
            <a:endParaRPr lang="en-US" sz="850" dirty="0"/>
          </a:p>
        </p:txBody>
      </p:sp>
      <p:sp>
        <p:nvSpPr>
          <p:cNvPr id="20" name="Shape 16"/>
          <p:cNvSpPr/>
          <p:nvPr/>
        </p:nvSpPr>
        <p:spPr>
          <a:xfrm>
            <a:off x="3474720" y="2423160"/>
            <a:ext cx="2240280" cy="27432"/>
          </a:xfrm>
          <a:prstGeom prst="rect">
            <a:avLst/>
          </a:prstGeom>
          <a:solidFill>
            <a:srgbClr val="E2E8F0"/>
          </a:solidFill>
          <a:ln/>
        </p:spPr>
        <p:txBody>
          <a:bodyPr/>
          <a:lstStyle/>
          <a:p>
            <a:endParaRPr lang="en-US"/>
          </a:p>
        </p:txBody>
      </p:sp>
      <p:sp>
        <p:nvSpPr>
          <p:cNvPr id="21" name="Text 17"/>
          <p:cNvSpPr/>
          <p:nvPr/>
        </p:nvSpPr>
        <p:spPr>
          <a:xfrm>
            <a:off x="3337560" y="2487168"/>
            <a:ext cx="2514600" cy="1261872"/>
          </a:xfrm>
          <a:prstGeom prst="rect">
            <a:avLst/>
          </a:prstGeom>
          <a:noFill/>
          <a:ln/>
        </p:spPr>
        <p:txBody>
          <a:bodyPr wrap="square" rtlCol="0" anchor="ctr"/>
          <a:lstStyle/>
          <a:p>
            <a:pPr marL="0" indent="0">
              <a:lnSpc>
                <a:spcPct val="125000"/>
              </a:lnSpc>
              <a:buNone/>
            </a:pPr>
            <a:r>
              <a:rPr lang="en-US" sz="900" dirty="0">
                <a:solidFill>
                  <a:srgbClr val="64748B"/>
                </a:solidFill>
              </a:rPr>
              <a:t>Job features have dose–response relationships with well-being. Remote work may enhance control and comfort, but erode valued social position and environmental clarity.</a:t>
            </a:r>
            <a:endParaRPr lang="en-US" sz="900" dirty="0"/>
          </a:p>
        </p:txBody>
      </p:sp>
      <p:sp>
        <p:nvSpPr>
          <p:cNvPr id="22" name="Shape 18"/>
          <p:cNvSpPr/>
          <p:nvPr/>
        </p:nvSpPr>
        <p:spPr>
          <a:xfrm>
            <a:off x="6172200" y="822960"/>
            <a:ext cx="2715768" cy="310896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23" name="Shape 19"/>
          <p:cNvSpPr/>
          <p:nvPr/>
        </p:nvSpPr>
        <p:spPr>
          <a:xfrm>
            <a:off x="6172200" y="822960"/>
            <a:ext cx="2715768" cy="73152"/>
          </a:xfrm>
          <a:prstGeom prst="rect">
            <a:avLst/>
          </a:prstGeom>
          <a:solidFill>
            <a:srgbClr val="7B3FA0"/>
          </a:solidFill>
          <a:ln/>
        </p:spPr>
        <p:txBody>
          <a:bodyPr/>
          <a:lstStyle/>
          <a:p>
            <a:endParaRPr lang="en-US"/>
          </a:p>
        </p:txBody>
      </p:sp>
      <p:sp>
        <p:nvSpPr>
          <p:cNvPr id="24" name="Shape 20"/>
          <p:cNvSpPr/>
          <p:nvPr/>
        </p:nvSpPr>
        <p:spPr>
          <a:xfrm>
            <a:off x="7178040" y="1005840"/>
            <a:ext cx="685800" cy="685800"/>
          </a:xfrm>
          <a:prstGeom prst="ellipse">
            <a:avLst/>
          </a:prstGeom>
          <a:solidFill>
            <a:srgbClr val="7B3FA0"/>
          </a:solidFill>
          <a:ln/>
        </p:spPr>
        <p:txBody>
          <a:bodyPr/>
          <a:lstStyle/>
          <a:p>
            <a:endParaRPr lang="en-US"/>
          </a:p>
        </p:txBody>
      </p:sp>
      <p:pic>
        <p:nvPicPr>
          <p:cNvPr id="25" name="Image 2" descr="preencoded.png"/>
          <p:cNvPicPr>
            <a:picLocks noChangeAspect="1"/>
          </p:cNvPicPr>
          <p:nvPr/>
        </p:nvPicPr>
        <p:blipFill>
          <a:blip r:embed="rId5"/>
          <a:stretch>
            <a:fillRect/>
          </a:stretch>
        </p:blipFill>
        <p:spPr>
          <a:xfrm>
            <a:off x="7296912" y="1124712"/>
            <a:ext cx="448056" cy="448056"/>
          </a:xfrm>
          <a:prstGeom prst="rect">
            <a:avLst/>
          </a:prstGeom>
        </p:spPr>
      </p:pic>
      <p:sp>
        <p:nvSpPr>
          <p:cNvPr id="26" name="Text 21"/>
          <p:cNvSpPr/>
          <p:nvPr/>
        </p:nvSpPr>
        <p:spPr>
          <a:xfrm>
            <a:off x="6263640" y="1828800"/>
            <a:ext cx="2514600" cy="347472"/>
          </a:xfrm>
          <a:prstGeom prst="rect">
            <a:avLst/>
          </a:prstGeom>
          <a:noFill/>
          <a:ln/>
        </p:spPr>
        <p:txBody>
          <a:bodyPr wrap="square" rtlCol="0" anchor="ctr"/>
          <a:lstStyle/>
          <a:p>
            <a:pPr marL="0" indent="0" algn="ctr">
              <a:buNone/>
            </a:pPr>
            <a:r>
              <a:rPr lang="en-US" sz="1250" b="1" dirty="0">
                <a:solidFill>
                  <a:srgbClr val="1F3864"/>
                </a:solidFill>
              </a:rPr>
              <a:t>Ryan &amp; Deci (2001)</a:t>
            </a:r>
            <a:endParaRPr lang="en-US" sz="1250" dirty="0"/>
          </a:p>
        </p:txBody>
      </p:sp>
      <p:sp>
        <p:nvSpPr>
          <p:cNvPr id="27" name="Text 22"/>
          <p:cNvSpPr/>
          <p:nvPr/>
        </p:nvSpPr>
        <p:spPr>
          <a:xfrm>
            <a:off x="6263640" y="2148840"/>
            <a:ext cx="2514600" cy="274320"/>
          </a:xfrm>
          <a:prstGeom prst="rect">
            <a:avLst/>
          </a:prstGeom>
          <a:noFill/>
          <a:ln/>
        </p:spPr>
        <p:txBody>
          <a:bodyPr wrap="square" rtlCol="0" anchor="ctr"/>
          <a:lstStyle/>
          <a:p>
            <a:pPr marL="0" indent="0" algn="ctr">
              <a:buNone/>
            </a:pPr>
            <a:r>
              <a:rPr lang="en-US" sz="850" dirty="0">
                <a:solidFill>
                  <a:srgbClr val="7B3FA0"/>
                </a:solidFill>
              </a:rPr>
              <a:t>Hedonic vs. Eudaimonic Well-being</a:t>
            </a:r>
            <a:endParaRPr lang="en-US" sz="850" dirty="0"/>
          </a:p>
        </p:txBody>
      </p:sp>
      <p:sp>
        <p:nvSpPr>
          <p:cNvPr id="28" name="Shape 23"/>
          <p:cNvSpPr/>
          <p:nvPr/>
        </p:nvSpPr>
        <p:spPr>
          <a:xfrm>
            <a:off x="6400800" y="2423160"/>
            <a:ext cx="2240280" cy="27432"/>
          </a:xfrm>
          <a:prstGeom prst="rect">
            <a:avLst/>
          </a:prstGeom>
          <a:solidFill>
            <a:srgbClr val="E2E8F0"/>
          </a:solidFill>
          <a:ln/>
        </p:spPr>
        <p:txBody>
          <a:bodyPr/>
          <a:lstStyle/>
          <a:p>
            <a:endParaRPr lang="en-US"/>
          </a:p>
        </p:txBody>
      </p:sp>
      <p:sp>
        <p:nvSpPr>
          <p:cNvPr id="29" name="Text 24"/>
          <p:cNvSpPr/>
          <p:nvPr/>
        </p:nvSpPr>
        <p:spPr>
          <a:xfrm>
            <a:off x="6263640" y="2487168"/>
            <a:ext cx="2514600" cy="1261872"/>
          </a:xfrm>
          <a:prstGeom prst="rect">
            <a:avLst/>
          </a:prstGeom>
          <a:noFill/>
          <a:ln/>
        </p:spPr>
        <p:txBody>
          <a:bodyPr wrap="square" rtlCol="0" anchor="ctr"/>
          <a:lstStyle/>
          <a:p>
            <a:pPr marL="0" indent="0">
              <a:lnSpc>
                <a:spcPct val="125000"/>
              </a:lnSpc>
              <a:buNone/>
            </a:pPr>
            <a:r>
              <a:rPr lang="en-US" sz="900" dirty="0">
                <a:solidFill>
                  <a:srgbClr val="64748B"/>
                </a:solidFill>
              </a:rPr>
              <a:t>Hedonic well-being = positive affect. Eudaimonic = engagement, purpose, growth. Both dimensions must be considered when evaluating well-being outcomes of remote work.</a:t>
            </a:r>
            <a:endParaRPr lang="en-US" sz="900" dirty="0"/>
          </a:p>
        </p:txBody>
      </p:sp>
      <p:sp>
        <p:nvSpPr>
          <p:cNvPr id="30" name="Shape 25"/>
          <p:cNvSpPr/>
          <p:nvPr/>
        </p:nvSpPr>
        <p:spPr>
          <a:xfrm>
            <a:off x="320040" y="4041648"/>
            <a:ext cx="8503920" cy="585216"/>
          </a:xfrm>
          <a:prstGeom prst="rect">
            <a:avLst/>
          </a:prstGeom>
          <a:solidFill>
            <a:srgbClr val="EEF4FB"/>
          </a:solidFill>
          <a:ln w="12700">
            <a:solidFill>
              <a:srgbClr val="1F3864"/>
            </a:solidFill>
            <a:prstDash val="solid"/>
          </a:ln>
          <a:effectLst>
            <a:outerShdw blurRad="50800" dist="25400" dir="8100000" algn="bl" rotWithShape="0">
              <a:srgbClr val="000000">
                <a:alpha val="8000"/>
              </a:srgbClr>
            </a:outerShdw>
          </a:effectLst>
        </p:spPr>
        <p:txBody>
          <a:bodyPr/>
          <a:lstStyle/>
          <a:p>
            <a:endParaRPr lang="en-US"/>
          </a:p>
        </p:txBody>
      </p:sp>
      <p:sp>
        <p:nvSpPr>
          <p:cNvPr id="31" name="Shape 26"/>
          <p:cNvSpPr/>
          <p:nvPr/>
        </p:nvSpPr>
        <p:spPr>
          <a:xfrm>
            <a:off x="320040" y="4041648"/>
            <a:ext cx="54864" cy="585216"/>
          </a:xfrm>
          <a:prstGeom prst="rect">
            <a:avLst/>
          </a:prstGeom>
          <a:solidFill>
            <a:srgbClr val="C9A84C"/>
          </a:solidFill>
          <a:ln/>
        </p:spPr>
        <p:txBody>
          <a:bodyPr/>
          <a:lstStyle/>
          <a:p>
            <a:endParaRPr lang="en-US"/>
          </a:p>
        </p:txBody>
      </p:sp>
      <p:sp>
        <p:nvSpPr>
          <p:cNvPr id="32" name="Text 27"/>
          <p:cNvSpPr/>
          <p:nvPr/>
        </p:nvSpPr>
        <p:spPr>
          <a:xfrm>
            <a:off x="457200" y="4114800"/>
            <a:ext cx="1097280" cy="274320"/>
          </a:xfrm>
          <a:prstGeom prst="rect">
            <a:avLst/>
          </a:prstGeom>
          <a:noFill/>
          <a:ln/>
        </p:spPr>
        <p:txBody>
          <a:bodyPr wrap="square" rtlCol="0" anchor="ctr"/>
          <a:lstStyle/>
          <a:p>
            <a:pPr marL="0" indent="0">
              <a:buNone/>
            </a:pPr>
            <a:r>
              <a:rPr lang="en-US" sz="900" b="1" dirty="0">
                <a:solidFill>
                  <a:srgbClr val="1F3864"/>
                </a:solidFill>
              </a:rPr>
              <a:t>Key Insight:</a:t>
            </a:r>
            <a:endParaRPr lang="en-US" sz="900" dirty="0"/>
          </a:p>
        </p:txBody>
      </p:sp>
      <p:sp>
        <p:nvSpPr>
          <p:cNvPr id="33" name="Text 28"/>
          <p:cNvSpPr/>
          <p:nvPr/>
        </p:nvSpPr>
        <p:spPr>
          <a:xfrm>
            <a:off x="1554480" y="4087368"/>
            <a:ext cx="7132320" cy="475488"/>
          </a:xfrm>
          <a:prstGeom prst="rect">
            <a:avLst/>
          </a:prstGeom>
          <a:noFill/>
          <a:ln/>
        </p:spPr>
        <p:txBody>
          <a:bodyPr wrap="square" rtlCol="0" anchor="ctr"/>
          <a:lstStyle/>
          <a:p>
            <a:pPr marL="0" indent="0">
              <a:buNone/>
            </a:pPr>
            <a:r>
              <a:rPr lang="en-US" sz="950" dirty="0">
                <a:solidFill>
                  <a:srgbClr val="1F3864"/>
                </a:solidFill>
              </a:rPr>
              <a:t>Remote working simultaneously reconfigures demands and resources — creating a theoretically complex relationship that cannot be assumed positive or negative without empirical investigation (Saunders et al., 2023).</a:t>
            </a:r>
            <a:endParaRPr lang="en-US" sz="950" dirty="0"/>
          </a:p>
        </p:txBody>
      </p:sp>
      <p:sp>
        <p:nvSpPr>
          <p:cNvPr id="34" name="Shape 29"/>
          <p:cNvSpPr/>
          <p:nvPr/>
        </p:nvSpPr>
        <p:spPr>
          <a:xfrm>
            <a:off x="0" y="4709160"/>
            <a:ext cx="9144000" cy="9144"/>
          </a:xfrm>
          <a:prstGeom prst="rect">
            <a:avLst/>
          </a:prstGeom>
          <a:solidFill>
            <a:srgbClr val="C9A84C"/>
          </a:solidFill>
          <a:ln/>
        </p:spPr>
        <p:txBody>
          <a:bodyPr/>
          <a:lstStyle/>
          <a:p>
            <a:endParaRPr lang="en-US"/>
          </a:p>
        </p:txBody>
      </p:sp>
      <p:sp>
        <p:nvSpPr>
          <p:cNvPr id="35" name="Text 30"/>
          <p:cNvSpPr/>
          <p:nvPr/>
        </p:nvSpPr>
        <p:spPr>
          <a:xfrm>
            <a:off x="274320" y="4800600"/>
            <a:ext cx="8595360" cy="228600"/>
          </a:xfrm>
          <a:prstGeom prst="rect">
            <a:avLst/>
          </a:prstGeom>
          <a:noFill/>
          <a:ln/>
        </p:spPr>
        <p:txBody>
          <a:bodyPr wrap="square" rtlCol="0" anchor="ctr"/>
          <a:lstStyle/>
          <a:p>
            <a:pPr marL="0" indent="0" algn="ctr">
              <a:buNone/>
            </a:pPr>
            <a:r>
              <a:rPr lang="en-US" sz="750" dirty="0">
                <a:solidFill>
                  <a:srgbClr val="64748B"/>
                </a:solidFill>
              </a:rPr>
              <a:t>BMSW5014 | Developing a Research Proposal | BA (Hons) Developing Leadership &amp; Management</a:t>
            </a:r>
            <a:endParaRPr lang="en-US" sz="750" dirty="0"/>
          </a:p>
        </p:txBody>
      </p:sp>
      <p:sp>
        <p:nvSpPr>
          <p:cNvPr id="36" name="Text 31"/>
          <p:cNvSpPr/>
          <p:nvPr/>
        </p:nvSpPr>
        <p:spPr>
          <a:xfrm>
            <a:off x="8046720" y="4754880"/>
            <a:ext cx="914400" cy="274320"/>
          </a:xfrm>
          <a:prstGeom prst="rect">
            <a:avLst/>
          </a:prstGeom>
          <a:noFill/>
          <a:ln/>
        </p:spPr>
        <p:txBody>
          <a:bodyPr wrap="square" rtlCol="0" anchor="ctr"/>
          <a:lstStyle/>
          <a:p>
            <a:pPr marL="0" indent="0" algn="r">
              <a:buNone/>
            </a:pPr>
            <a:r>
              <a:rPr lang="en-US" sz="900" dirty="0">
                <a:solidFill>
                  <a:srgbClr val="64748B"/>
                </a:solidFill>
              </a:rPr>
              <a:t>5 / 15</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F3864"/>
          </a:solidFill>
          <a:ln/>
        </p:spPr>
        <p:txBody>
          <a:bodyPr/>
          <a:lstStyle/>
          <a:p>
            <a:endParaRPr lang="en-US"/>
          </a:p>
        </p:txBody>
      </p:sp>
      <p:sp>
        <p:nvSpPr>
          <p:cNvPr id="3" name="Text 1"/>
          <p:cNvSpPr/>
          <p:nvPr/>
        </p:nvSpPr>
        <p:spPr>
          <a:xfrm>
            <a:off x="365760" y="91440"/>
            <a:ext cx="7315200" cy="502920"/>
          </a:xfrm>
          <a:prstGeom prst="rect">
            <a:avLst/>
          </a:prstGeom>
          <a:noFill/>
          <a:ln/>
        </p:spPr>
        <p:txBody>
          <a:bodyPr wrap="square" rtlCol="0" anchor="ctr"/>
          <a:lstStyle/>
          <a:p>
            <a:pPr marL="0" indent="0">
              <a:buNone/>
            </a:pPr>
            <a:r>
              <a:rPr lang="en-US" sz="2100" b="1" dirty="0">
                <a:solidFill>
                  <a:srgbClr val="FFFFFF"/>
                </a:solidFill>
              </a:rPr>
              <a:t>Literature Review: Evidence &amp; Research Gap</a:t>
            </a:r>
            <a:endParaRPr lang="en-US" sz="2100" dirty="0"/>
          </a:p>
        </p:txBody>
      </p:sp>
      <p:sp>
        <p:nvSpPr>
          <p:cNvPr id="4" name="Shape 2"/>
          <p:cNvSpPr/>
          <p:nvPr/>
        </p:nvSpPr>
        <p:spPr>
          <a:xfrm>
            <a:off x="7863840" y="201168"/>
            <a:ext cx="1463040" cy="256032"/>
          </a:xfrm>
          <a:prstGeom prst="roundRect">
            <a:avLst>
              <a:gd name="adj" fmla="val 17857"/>
            </a:avLst>
          </a:prstGeom>
          <a:solidFill>
            <a:srgbClr val="C9A84C"/>
          </a:solidFill>
          <a:ln/>
        </p:spPr>
        <p:txBody>
          <a:bodyPr/>
          <a:lstStyle/>
          <a:p>
            <a:endParaRPr lang="en-US"/>
          </a:p>
        </p:txBody>
      </p:sp>
      <p:sp>
        <p:nvSpPr>
          <p:cNvPr id="5" name="Text 3"/>
          <p:cNvSpPr/>
          <p:nvPr/>
        </p:nvSpPr>
        <p:spPr>
          <a:xfrm>
            <a:off x="7863840" y="201168"/>
            <a:ext cx="1463040" cy="256032"/>
          </a:xfrm>
          <a:prstGeom prst="rect">
            <a:avLst/>
          </a:prstGeom>
          <a:noFill/>
          <a:ln/>
        </p:spPr>
        <p:txBody>
          <a:bodyPr wrap="square" lIns="0" tIns="0" rIns="0" bIns="0" rtlCol="0" anchor="ctr"/>
          <a:lstStyle/>
          <a:p>
            <a:pPr marL="0" indent="0" algn="ctr">
              <a:buNone/>
            </a:pPr>
            <a:r>
              <a:rPr lang="en-US" sz="850" b="1" dirty="0">
                <a:solidFill>
                  <a:srgbClr val="1F3864"/>
                </a:solidFill>
              </a:rPr>
              <a:t>SECTION 2</a:t>
            </a:r>
            <a:endParaRPr lang="en-US" sz="850" dirty="0"/>
          </a:p>
        </p:txBody>
      </p:sp>
      <p:graphicFrame>
        <p:nvGraphicFramePr>
          <p:cNvPr id="6" name="Chart 0"/>
          <p:cNvGraphicFramePr/>
          <p:nvPr/>
        </p:nvGraphicFramePr>
        <p:xfrm>
          <a:off x="274320" y="822960"/>
          <a:ext cx="4389120" cy="2788920"/>
        </p:xfrm>
        <a:graphic>
          <a:graphicData uri="http://schemas.openxmlformats.org/drawingml/2006/chart">
            <c:chart xmlns:c="http://schemas.openxmlformats.org/drawingml/2006/chart" xmlns:r="http://schemas.openxmlformats.org/officeDocument/2006/relationships" r:id="rId3"/>
          </a:graphicData>
        </a:graphic>
      </p:graphicFrame>
      <p:sp>
        <p:nvSpPr>
          <p:cNvPr id="7" name="Shape 4"/>
          <p:cNvSpPr/>
          <p:nvPr/>
        </p:nvSpPr>
        <p:spPr>
          <a:xfrm>
            <a:off x="4800600" y="822960"/>
            <a:ext cx="4023360" cy="86868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8" name="Shape 5"/>
          <p:cNvSpPr/>
          <p:nvPr/>
        </p:nvSpPr>
        <p:spPr>
          <a:xfrm>
            <a:off x="4800600" y="822960"/>
            <a:ext cx="54864" cy="868680"/>
          </a:xfrm>
          <a:prstGeom prst="rect">
            <a:avLst/>
          </a:prstGeom>
          <a:solidFill>
            <a:srgbClr val="1F3864"/>
          </a:solidFill>
          <a:ln/>
        </p:spPr>
        <p:txBody>
          <a:bodyPr/>
          <a:lstStyle/>
          <a:p>
            <a:endParaRPr lang="en-US"/>
          </a:p>
        </p:txBody>
      </p:sp>
      <p:sp>
        <p:nvSpPr>
          <p:cNvPr id="9" name="Text 6"/>
          <p:cNvSpPr/>
          <p:nvPr/>
        </p:nvSpPr>
        <p:spPr>
          <a:xfrm>
            <a:off x="4919472" y="868680"/>
            <a:ext cx="731520" cy="256032"/>
          </a:xfrm>
          <a:prstGeom prst="rect">
            <a:avLst/>
          </a:prstGeom>
          <a:noFill/>
          <a:ln/>
        </p:spPr>
        <p:txBody>
          <a:bodyPr wrap="square" rtlCol="0" anchor="ctr"/>
          <a:lstStyle/>
          <a:p>
            <a:pPr marL="0" indent="0">
              <a:buNone/>
            </a:pPr>
            <a:r>
              <a:rPr lang="en-US" sz="900" b="1" dirty="0">
                <a:solidFill>
                  <a:srgbClr val="1F3864"/>
                </a:solidFill>
              </a:rPr>
              <a:t>Gap 1</a:t>
            </a:r>
            <a:endParaRPr lang="en-US" sz="900" dirty="0"/>
          </a:p>
        </p:txBody>
      </p:sp>
      <p:sp>
        <p:nvSpPr>
          <p:cNvPr id="10" name="Text 7"/>
          <p:cNvSpPr/>
          <p:nvPr/>
        </p:nvSpPr>
        <p:spPr>
          <a:xfrm>
            <a:off x="4919472" y="1115568"/>
            <a:ext cx="3822192" cy="512064"/>
          </a:xfrm>
          <a:prstGeom prst="rect">
            <a:avLst/>
          </a:prstGeom>
          <a:noFill/>
          <a:ln/>
        </p:spPr>
        <p:txBody>
          <a:bodyPr wrap="square" rtlCol="0" anchor="ctr"/>
          <a:lstStyle/>
          <a:p>
            <a:pPr marL="0" indent="0">
              <a:buNone/>
            </a:pPr>
            <a:r>
              <a:rPr lang="en-US" sz="950" dirty="0">
                <a:solidFill>
                  <a:srgbClr val="64748B"/>
                </a:solidFill>
              </a:rPr>
              <a:t>Studies dominated by large corporations; SME context neglected (Bloom et al., 2015; Chung et al., 2021)</a:t>
            </a:r>
            <a:endParaRPr lang="en-US" sz="950" dirty="0"/>
          </a:p>
        </p:txBody>
      </p:sp>
      <p:sp>
        <p:nvSpPr>
          <p:cNvPr id="11" name="Shape 8"/>
          <p:cNvSpPr/>
          <p:nvPr/>
        </p:nvSpPr>
        <p:spPr>
          <a:xfrm>
            <a:off x="4800600" y="1801368"/>
            <a:ext cx="4023360" cy="86868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12" name="Shape 9"/>
          <p:cNvSpPr/>
          <p:nvPr/>
        </p:nvSpPr>
        <p:spPr>
          <a:xfrm>
            <a:off x="4800600" y="1801368"/>
            <a:ext cx="54864" cy="868680"/>
          </a:xfrm>
          <a:prstGeom prst="rect">
            <a:avLst/>
          </a:prstGeom>
          <a:solidFill>
            <a:srgbClr val="28A065"/>
          </a:solidFill>
          <a:ln/>
        </p:spPr>
        <p:txBody>
          <a:bodyPr/>
          <a:lstStyle/>
          <a:p>
            <a:endParaRPr lang="en-US"/>
          </a:p>
        </p:txBody>
      </p:sp>
      <p:sp>
        <p:nvSpPr>
          <p:cNvPr id="13" name="Text 10"/>
          <p:cNvSpPr/>
          <p:nvPr/>
        </p:nvSpPr>
        <p:spPr>
          <a:xfrm>
            <a:off x="4919472" y="1847088"/>
            <a:ext cx="731520" cy="256032"/>
          </a:xfrm>
          <a:prstGeom prst="rect">
            <a:avLst/>
          </a:prstGeom>
          <a:noFill/>
          <a:ln/>
        </p:spPr>
        <p:txBody>
          <a:bodyPr wrap="square" rtlCol="0" anchor="ctr"/>
          <a:lstStyle/>
          <a:p>
            <a:pPr marL="0" indent="0">
              <a:buNone/>
            </a:pPr>
            <a:r>
              <a:rPr lang="en-US" sz="900" b="1" dirty="0">
                <a:solidFill>
                  <a:srgbClr val="28A065"/>
                </a:solidFill>
              </a:rPr>
              <a:t>Gap 2</a:t>
            </a:r>
            <a:endParaRPr lang="en-US" sz="900" dirty="0"/>
          </a:p>
        </p:txBody>
      </p:sp>
      <p:sp>
        <p:nvSpPr>
          <p:cNvPr id="14" name="Text 11"/>
          <p:cNvSpPr/>
          <p:nvPr/>
        </p:nvSpPr>
        <p:spPr>
          <a:xfrm>
            <a:off x="4919472" y="2093976"/>
            <a:ext cx="3822192" cy="512064"/>
          </a:xfrm>
          <a:prstGeom prst="rect">
            <a:avLst/>
          </a:prstGeom>
          <a:noFill/>
          <a:ln/>
        </p:spPr>
        <p:txBody>
          <a:bodyPr wrap="square" rtlCol="0" anchor="ctr"/>
          <a:lstStyle/>
          <a:p>
            <a:pPr marL="0" indent="0">
              <a:buNone/>
            </a:pPr>
            <a:r>
              <a:rPr lang="en-US" sz="950" dirty="0">
                <a:solidFill>
                  <a:srgbClr val="64748B"/>
                </a:solidFill>
              </a:rPr>
              <a:t>Over-reliance on self-report; limited methodological triangulation (Teevan et al., 2022)</a:t>
            </a:r>
            <a:endParaRPr lang="en-US" sz="950" dirty="0"/>
          </a:p>
        </p:txBody>
      </p:sp>
      <p:sp>
        <p:nvSpPr>
          <p:cNvPr id="15" name="Shape 12"/>
          <p:cNvSpPr/>
          <p:nvPr/>
        </p:nvSpPr>
        <p:spPr>
          <a:xfrm>
            <a:off x="4800600" y="2779776"/>
            <a:ext cx="4023360" cy="86868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16" name="Shape 13"/>
          <p:cNvSpPr/>
          <p:nvPr/>
        </p:nvSpPr>
        <p:spPr>
          <a:xfrm>
            <a:off x="4800600" y="2779776"/>
            <a:ext cx="54864" cy="868680"/>
          </a:xfrm>
          <a:prstGeom prst="rect">
            <a:avLst/>
          </a:prstGeom>
          <a:solidFill>
            <a:srgbClr val="7B3FA0"/>
          </a:solidFill>
          <a:ln/>
        </p:spPr>
        <p:txBody>
          <a:bodyPr/>
          <a:lstStyle/>
          <a:p>
            <a:endParaRPr lang="en-US"/>
          </a:p>
        </p:txBody>
      </p:sp>
      <p:sp>
        <p:nvSpPr>
          <p:cNvPr id="17" name="Text 14"/>
          <p:cNvSpPr/>
          <p:nvPr/>
        </p:nvSpPr>
        <p:spPr>
          <a:xfrm>
            <a:off x="4919472" y="2825496"/>
            <a:ext cx="731520" cy="256032"/>
          </a:xfrm>
          <a:prstGeom prst="rect">
            <a:avLst/>
          </a:prstGeom>
          <a:noFill/>
          <a:ln/>
        </p:spPr>
        <p:txBody>
          <a:bodyPr wrap="square" rtlCol="0" anchor="ctr"/>
          <a:lstStyle/>
          <a:p>
            <a:pPr marL="0" indent="0">
              <a:buNone/>
            </a:pPr>
            <a:r>
              <a:rPr lang="en-US" sz="900" b="1" dirty="0">
                <a:solidFill>
                  <a:srgbClr val="7B3FA0"/>
                </a:solidFill>
              </a:rPr>
              <a:t>Gap 3</a:t>
            </a:r>
            <a:endParaRPr lang="en-US" sz="900" dirty="0"/>
          </a:p>
        </p:txBody>
      </p:sp>
      <p:sp>
        <p:nvSpPr>
          <p:cNvPr id="18" name="Text 15"/>
          <p:cNvSpPr/>
          <p:nvPr/>
        </p:nvSpPr>
        <p:spPr>
          <a:xfrm>
            <a:off x="4919472" y="3072384"/>
            <a:ext cx="3822192" cy="512064"/>
          </a:xfrm>
          <a:prstGeom prst="rect">
            <a:avLst/>
          </a:prstGeom>
          <a:noFill/>
          <a:ln/>
        </p:spPr>
        <p:txBody>
          <a:bodyPr wrap="square" rtlCol="0" anchor="ctr"/>
          <a:lstStyle/>
          <a:p>
            <a:pPr marL="0" indent="0">
              <a:buNone/>
            </a:pPr>
            <a:r>
              <a:rPr lang="en-US" sz="950" dirty="0">
                <a:solidFill>
                  <a:srgbClr val="64748B"/>
                </a:solidFill>
              </a:rPr>
              <a:t>Longitudinal data scarce; most are single time-point cross-sections (Felstead &amp; Henseke, 2017)</a:t>
            </a:r>
            <a:endParaRPr lang="en-US" sz="950" dirty="0"/>
          </a:p>
        </p:txBody>
      </p:sp>
      <p:sp>
        <p:nvSpPr>
          <p:cNvPr id="19" name="Shape 16"/>
          <p:cNvSpPr/>
          <p:nvPr/>
        </p:nvSpPr>
        <p:spPr>
          <a:xfrm>
            <a:off x="320040" y="3456432"/>
            <a:ext cx="8503920" cy="685800"/>
          </a:xfrm>
          <a:prstGeom prst="rect">
            <a:avLst/>
          </a:prstGeom>
          <a:solidFill>
            <a:srgbClr val="1F3864"/>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20" name="Text 17"/>
          <p:cNvSpPr/>
          <p:nvPr/>
        </p:nvSpPr>
        <p:spPr>
          <a:xfrm>
            <a:off x="457200" y="3538728"/>
            <a:ext cx="1828800" cy="274320"/>
          </a:xfrm>
          <a:prstGeom prst="rect">
            <a:avLst/>
          </a:prstGeom>
          <a:noFill/>
          <a:ln/>
        </p:spPr>
        <p:txBody>
          <a:bodyPr wrap="square" rtlCol="0" anchor="ctr"/>
          <a:lstStyle/>
          <a:p>
            <a:pPr marL="0" indent="0">
              <a:buNone/>
            </a:pPr>
            <a:r>
              <a:rPr lang="en-US" sz="1000" b="1" dirty="0">
                <a:solidFill>
                  <a:srgbClr val="C9A84C"/>
                </a:solidFill>
              </a:rPr>
              <a:t>This Study Addresses:</a:t>
            </a:r>
            <a:endParaRPr lang="en-US" sz="1000" dirty="0"/>
          </a:p>
        </p:txBody>
      </p:sp>
      <p:sp>
        <p:nvSpPr>
          <p:cNvPr id="21" name="Text 18"/>
          <p:cNvSpPr/>
          <p:nvPr/>
        </p:nvSpPr>
        <p:spPr>
          <a:xfrm>
            <a:off x="2286000" y="3520440"/>
            <a:ext cx="6400800" cy="548640"/>
          </a:xfrm>
          <a:prstGeom prst="rect">
            <a:avLst/>
          </a:prstGeom>
          <a:noFill/>
          <a:ln/>
        </p:spPr>
        <p:txBody>
          <a:bodyPr wrap="square" rtlCol="0" anchor="ctr"/>
          <a:lstStyle/>
          <a:p>
            <a:pPr marL="0" indent="0">
              <a:buNone/>
            </a:pPr>
            <a:r>
              <a:rPr lang="en-US" sz="950" dirty="0">
                <a:solidFill>
                  <a:srgbClr val="FFFFFF"/>
                </a:solidFill>
              </a:rPr>
              <a:t>Gaps 1 &amp; 2 — by focusing on the SME context and using a mixed methods design integrating survey and interview data, following Creswell &amp; Creswell (2023) calls for contextually-embedded, mixed-methods research.</a:t>
            </a:r>
            <a:endParaRPr lang="en-US" sz="950" dirty="0"/>
          </a:p>
        </p:txBody>
      </p:sp>
      <p:sp>
        <p:nvSpPr>
          <p:cNvPr id="22" name="Shape 19"/>
          <p:cNvSpPr/>
          <p:nvPr/>
        </p:nvSpPr>
        <p:spPr>
          <a:xfrm>
            <a:off x="0" y="4709160"/>
            <a:ext cx="9144000" cy="9144"/>
          </a:xfrm>
          <a:prstGeom prst="rect">
            <a:avLst/>
          </a:prstGeom>
          <a:solidFill>
            <a:srgbClr val="C9A84C"/>
          </a:solidFill>
          <a:ln/>
        </p:spPr>
        <p:txBody>
          <a:bodyPr/>
          <a:lstStyle/>
          <a:p>
            <a:endParaRPr lang="en-US"/>
          </a:p>
        </p:txBody>
      </p:sp>
      <p:sp>
        <p:nvSpPr>
          <p:cNvPr id="23" name="Text 20"/>
          <p:cNvSpPr/>
          <p:nvPr/>
        </p:nvSpPr>
        <p:spPr>
          <a:xfrm>
            <a:off x="274320" y="4800600"/>
            <a:ext cx="8595360" cy="228600"/>
          </a:xfrm>
          <a:prstGeom prst="rect">
            <a:avLst/>
          </a:prstGeom>
          <a:noFill/>
          <a:ln/>
        </p:spPr>
        <p:txBody>
          <a:bodyPr wrap="square" rtlCol="0" anchor="ctr"/>
          <a:lstStyle/>
          <a:p>
            <a:pPr marL="0" indent="0" algn="ctr">
              <a:buNone/>
            </a:pPr>
            <a:r>
              <a:rPr lang="en-US" sz="750" dirty="0">
                <a:solidFill>
                  <a:srgbClr val="64748B"/>
                </a:solidFill>
              </a:rPr>
              <a:t>BMSW5014 | Developing a Research Proposal | BA (Hons) Developing Leadership &amp; Management</a:t>
            </a:r>
            <a:endParaRPr lang="en-US" sz="750" dirty="0"/>
          </a:p>
        </p:txBody>
      </p:sp>
      <p:sp>
        <p:nvSpPr>
          <p:cNvPr id="24" name="Text 21"/>
          <p:cNvSpPr/>
          <p:nvPr/>
        </p:nvSpPr>
        <p:spPr>
          <a:xfrm>
            <a:off x="8046720" y="4754880"/>
            <a:ext cx="914400" cy="274320"/>
          </a:xfrm>
          <a:prstGeom prst="rect">
            <a:avLst/>
          </a:prstGeom>
          <a:noFill/>
          <a:ln/>
        </p:spPr>
        <p:txBody>
          <a:bodyPr wrap="square" rtlCol="0" anchor="ctr"/>
          <a:lstStyle/>
          <a:p>
            <a:pPr marL="0" indent="0" algn="r">
              <a:buNone/>
            </a:pPr>
            <a:r>
              <a:rPr lang="en-US" sz="900" dirty="0">
                <a:solidFill>
                  <a:srgbClr val="64748B"/>
                </a:solidFill>
              </a:rPr>
              <a:t>6 / 15</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0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F3864"/>
          </a:solidFill>
          <a:ln/>
        </p:spPr>
        <p:txBody>
          <a:bodyPr/>
          <a:lstStyle/>
          <a:p>
            <a:endParaRPr lang="en-US"/>
          </a:p>
        </p:txBody>
      </p:sp>
      <p:sp>
        <p:nvSpPr>
          <p:cNvPr id="3" name="Text 1"/>
          <p:cNvSpPr/>
          <p:nvPr/>
        </p:nvSpPr>
        <p:spPr>
          <a:xfrm>
            <a:off x="365760" y="91440"/>
            <a:ext cx="7315200" cy="502920"/>
          </a:xfrm>
          <a:prstGeom prst="rect">
            <a:avLst/>
          </a:prstGeom>
          <a:noFill/>
          <a:ln/>
        </p:spPr>
        <p:txBody>
          <a:bodyPr wrap="square" rtlCol="0" anchor="ctr"/>
          <a:lstStyle/>
          <a:p>
            <a:pPr marL="0" indent="0">
              <a:buNone/>
            </a:pPr>
            <a:r>
              <a:rPr lang="en-US" sz="2100" b="1" dirty="0">
                <a:solidFill>
                  <a:srgbClr val="FFFFFF"/>
                </a:solidFill>
              </a:rPr>
              <a:t>Research Philosophy &amp; Paradigm</a:t>
            </a:r>
            <a:endParaRPr lang="en-US" sz="2100" dirty="0"/>
          </a:p>
        </p:txBody>
      </p:sp>
      <p:sp>
        <p:nvSpPr>
          <p:cNvPr id="4" name="Shape 2"/>
          <p:cNvSpPr/>
          <p:nvPr/>
        </p:nvSpPr>
        <p:spPr>
          <a:xfrm>
            <a:off x="7863840" y="201168"/>
            <a:ext cx="1463040" cy="256032"/>
          </a:xfrm>
          <a:prstGeom prst="roundRect">
            <a:avLst>
              <a:gd name="adj" fmla="val 17857"/>
            </a:avLst>
          </a:prstGeom>
          <a:solidFill>
            <a:srgbClr val="C9A84C"/>
          </a:solidFill>
          <a:ln/>
        </p:spPr>
        <p:txBody>
          <a:bodyPr/>
          <a:lstStyle/>
          <a:p>
            <a:endParaRPr lang="en-US"/>
          </a:p>
        </p:txBody>
      </p:sp>
      <p:sp>
        <p:nvSpPr>
          <p:cNvPr id="5" name="Text 3"/>
          <p:cNvSpPr/>
          <p:nvPr/>
        </p:nvSpPr>
        <p:spPr>
          <a:xfrm>
            <a:off x="7863840" y="201168"/>
            <a:ext cx="1463040" cy="256032"/>
          </a:xfrm>
          <a:prstGeom prst="rect">
            <a:avLst/>
          </a:prstGeom>
          <a:noFill/>
          <a:ln/>
        </p:spPr>
        <p:txBody>
          <a:bodyPr wrap="square" lIns="0" tIns="0" rIns="0" bIns="0" rtlCol="0" anchor="ctr"/>
          <a:lstStyle/>
          <a:p>
            <a:pPr marL="0" indent="0" algn="ctr">
              <a:buNone/>
            </a:pPr>
            <a:r>
              <a:rPr lang="en-US" sz="850" b="1" dirty="0">
                <a:solidFill>
                  <a:srgbClr val="1F3864"/>
                </a:solidFill>
              </a:rPr>
              <a:t>SECTION 3</a:t>
            </a:r>
            <a:endParaRPr lang="en-US" sz="850" dirty="0"/>
          </a:p>
        </p:txBody>
      </p:sp>
      <p:sp>
        <p:nvSpPr>
          <p:cNvPr id="6" name="Shape 4"/>
          <p:cNvSpPr/>
          <p:nvPr/>
        </p:nvSpPr>
        <p:spPr>
          <a:xfrm>
            <a:off x="274320" y="841248"/>
            <a:ext cx="2715768" cy="324612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7" name="Text 5"/>
          <p:cNvSpPr/>
          <p:nvPr/>
        </p:nvSpPr>
        <p:spPr>
          <a:xfrm>
            <a:off x="365760" y="1005840"/>
            <a:ext cx="2514600" cy="411480"/>
          </a:xfrm>
          <a:prstGeom prst="rect">
            <a:avLst/>
          </a:prstGeom>
          <a:noFill/>
          <a:ln/>
        </p:spPr>
        <p:txBody>
          <a:bodyPr wrap="square" rtlCol="0" anchor="ctr"/>
          <a:lstStyle/>
          <a:p>
            <a:pPr marL="0" indent="0" algn="ctr">
              <a:buNone/>
            </a:pPr>
            <a:r>
              <a:rPr lang="en-US" sz="1400" b="1" dirty="0">
                <a:solidFill>
                  <a:srgbClr val="1F3864"/>
                </a:solidFill>
              </a:rPr>
              <a:t>Positivism</a:t>
            </a:r>
            <a:endParaRPr lang="en-US" sz="1400" dirty="0"/>
          </a:p>
        </p:txBody>
      </p:sp>
      <p:sp>
        <p:nvSpPr>
          <p:cNvPr id="8" name="Text 6"/>
          <p:cNvSpPr/>
          <p:nvPr/>
        </p:nvSpPr>
        <p:spPr>
          <a:xfrm>
            <a:off x="384048" y="1508760"/>
            <a:ext cx="2468880" cy="256032"/>
          </a:xfrm>
          <a:prstGeom prst="rect">
            <a:avLst/>
          </a:prstGeom>
          <a:noFill/>
          <a:ln/>
        </p:spPr>
        <p:txBody>
          <a:bodyPr wrap="square" rtlCol="0" anchor="ctr"/>
          <a:lstStyle/>
          <a:p>
            <a:pPr marL="0" indent="0" algn="ctr">
              <a:buNone/>
            </a:pPr>
            <a:r>
              <a:rPr lang="en-US" sz="850" b="1" dirty="0">
                <a:solidFill>
                  <a:srgbClr val="64748B"/>
                </a:solidFill>
              </a:rPr>
              <a:t>Ontology</a:t>
            </a:r>
            <a:endParaRPr lang="en-US" sz="850" dirty="0"/>
          </a:p>
        </p:txBody>
      </p:sp>
      <p:sp>
        <p:nvSpPr>
          <p:cNvPr id="9" name="Text 7"/>
          <p:cNvSpPr/>
          <p:nvPr/>
        </p:nvSpPr>
        <p:spPr>
          <a:xfrm>
            <a:off x="384048" y="1746504"/>
            <a:ext cx="2468880" cy="347472"/>
          </a:xfrm>
          <a:prstGeom prst="rect">
            <a:avLst/>
          </a:prstGeom>
          <a:noFill/>
          <a:ln/>
        </p:spPr>
        <p:txBody>
          <a:bodyPr wrap="square" rtlCol="0" anchor="ctr"/>
          <a:lstStyle/>
          <a:p>
            <a:pPr marL="0" indent="0" algn="ctr">
              <a:buNone/>
            </a:pPr>
            <a:r>
              <a:rPr lang="en-US" sz="1100" dirty="0">
                <a:solidFill>
                  <a:srgbClr val="1F3864"/>
                </a:solidFill>
              </a:rPr>
              <a:t>Objective reality</a:t>
            </a:r>
            <a:endParaRPr lang="en-US" sz="1100" dirty="0"/>
          </a:p>
        </p:txBody>
      </p:sp>
      <p:sp>
        <p:nvSpPr>
          <p:cNvPr id="10" name="Text 8"/>
          <p:cNvSpPr/>
          <p:nvPr/>
        </p:nvSpPr>
        <p:spPr>
          <a:xfrm>
            <a:off x="384048" y="2221992"/>
            <a:ext cx="2468880" cy="256032"/>
          </a:xfrm>
          <a:prstGeom prst="rect">
            <a:avLst/>
          </a:prstGeom>
          <a:noFill/>
          <a:ln/>
        </p:spPr>
        <p:txBody>
          <a:bodyPr wrap="square" rtlCol="0" anchor="ctr"/>
          <a:lstStyle/>
          <a:p>
            <a:pPr marL="0" indent="0" algn="ctr">
              <a:buNone/>
            </a:pPr>
            <a:r>
              <a:rPr lang="en-US" sz="850" b="1" dirty="0">
                <a:solidFill>
                  <a:srgbClr val="64748B"/>
                </a:solidFill>
              </a:rPr>
              <a:t>Epistemology</a:t>
            </a:r>
            <a:endParaRPr lang="en-US" sz="850" dirty="0"/>
          </a:p>
        </p:txBody>
      </p:sp>
      <p:sp>
        <p:nvSpPr>
          <p:cNvPr id="11" name="Text 9"/>
          <p:cNvSpPr/>
          <p:nvPr/>
        </p:nvSpPr>
        <p:spPr>
          <a:xfrm>
            <a:off x="384048" y="2459736"/>
            <a:ext cx="2468880" cy="347472"/>
          </a:xfrm>
          <a:prstGeom prst="rect">
            <a:avLst/>
          </a:prstGeom>
          <a:noFill/>
          <a:ln/>
        </p:spPr>
        <p:txBody>
          <a:bodyPr wrap="square" rtlCol="0" anchor="ctr"/>
          <a:lstStyle/>
          <a:p>
            <a:pPr marL="0" indent="0" algn="ctr">
              <a:buNone/>
            </a:pPr>
            <a:r>
              <a:rPr lang="en-US" sz="1100" dirty="0">
                <a:solidFill>
                  <a:srgbClr val="1F3864"/>
                </a:solidFill>
              </a:rPr>
              <a:t>Observer-independent</a:t>
            </a:r>
            <a:endParaRPr lang="en-US" sz="1100" dirty="0"/>
          </a:p>
        </p:txBody>
      </p:sp>
      <p:sp>
        <p:nvSpPr>
          <p:cNvPr id="12" name="Text 10"/>
          <p:cNvSpPr/>
          <p:nvPr/>
        </p:nvSpPr>
        <p:spPr>
          <a:xfrm>
            <a:off x="384048" y="2935224"/>
            <a:ext cx="2468880" cy="256032"/>
          </a:xfrm>
          <a:prstGeom prst="rect">
            <a:avLst/>
          </a:prstGeom>
          <a:noFill/>
          <a:ln/>
        </p:spPr>
        <p:txBody>
          <a:bodyPr wrap="square" rtlCol="0" anchor="ctr"/>
          <a:lstStyle/>
          <a:p>
            <a:pPr marL="0" indent="0" algn="ctr">
              <a:buNone/>
            </a:pPr>
            <a:r>
              <a:rPr lang="en-US" sz="850" b="1" dirty="0">
                <a:solidFill>
                  <a:srgbClr val="64748B"/>
                </a:solidFill>
              </a:rPr>
              <a:t>Methodology</a:t>
            </a:r>
            <a:endParaRPr lang="en-US" sz="850" dirty="0"/>
          </a:p>
        </p:txBody>
      </p:sp>
      <p:sp>
        <p:nvSpPr>
          <p:cNvPr id="13" name="Text 11"/>
          <p:cNvSpPr/>
          <p:nvPr/>
        </p:nvSpPr>
        <p:spPr>
          <a:xfrm>
            <a:off x="384048" y="3172968"/>
            <a:ext cx="2468880" cy="347472"/>
          </a:xfrm>
          <a:prstGeom prst="rect">
            <a:avLst/>
          </a:prstGeom>
          <a:noFill/>
          <a:ln/>
        </p:spPr>
        <p:txBody>
          <a:bodyPr wrap="square" rtlCol="0" anchor="ctr"/>
          <a:lstStyle/>
          <a:p>
            <a:pPr marL="0" indent="0" algn="ctr">
              <a:buNone/>
            </a:pPr>
            <a:r>
              <a:rPr lang="en-US" sz="1100" dirty="0">
                <a:solidFill>
                  <a:srgbClr val="1F3864"/>
                </a:solidFill>
              </a:rPr>
              <a:t>Quantitative</a:t>
            </a:r>
            <a:endParaRPr lang="en-US" sz="1100" dirty="0"/>
          </a:p>
        </p:txBody>
      </p:sp>
      <p:sp>
        <p:nvSpPr>
          <p:cNvPr id="14" name="Text 12"/>
          <p:cNvSpPr/>
          <p:nvPr/>
        </p:nvSpPr>
        <p:spPr>
          <a:xfrm>
            <a:off x="365760" y="3822192"/>
            <a:ext cx="2514600" cy="201168"/>
          </a:xfrm>
          <a:prstGeom prst="rect">
            <a:avLst/>
          </a:prstGeom>
          <a:noFill/>
          <a:ln/>
        </p:spPr>
        <p:txBody>
          <a:bodyPr wrap="square" rtlCol="0" anchor="ctr"/>
          <a:lstStyle/>
          <a:p>
            <a:pPr marL="0" indent="0" algn="ctr">
              <a:buNone/>
            </a:pPr>
            <a:r>
              <a:rPr lang="en-US" sz="850" dirty="0">
                <a:solidFill>
                  <a:srgbClr val="C0392B"/>
                </a:solidFill>
              </a:rPr>
              <a:t>✗ Not selected</a:t>
            </a:r>
            <a:endParaRPr lang="en-US" sz="850" dirty="0"/>
          </a:p>
        </p:txBody>
      </p:sp>
      <p:sp>
        <p:nvSpPr>
          <p:cNvPr id="15" name="Shape 13"/>
          <p:cNvSpPr/>
          <p:nvPr/>
        </p:nvSpPr>
        <p:spPr>
          <a:xfrm>
            <a:off x="3200400" y="841248"/>
            <a:ext cx="2715768" cy="3246120"/>
          </a:xfrm>
          <a:prstGeom prst="rect">
            <a:avLst/>
          </a:prstGeom>
          <a:solidFill>
            <a:srgbClr val="1F3864"/>
          </a:solidFill>
          <a:ln w="12700">
            <a:solidFill>
              <a:srgbClr val="C9A84C"/>
            </a:solidFill>
            <a:prstDash val="solid"/>
          </a:ln>
          <a:effectLst>
            <a:outerShdw blurRad="50800" dist="25400" dir="8100000" algn="bl" rotWithShape="0">
              <a:srgbClr val="000000">
                <a:alpha val="8000"/>
              </a:srgbClr>
            </a:outerShdw>
          </a:effectLst>
        </p:spPr>
        <p:txBody>
          <a:bodyPr/>
          <a:lstStyle/>
          <a:p>
            <a:endParaRPr lang="en-US"/>
          </a:p>
        </p:txBody>
      </p:sp>
      <p:sp>
        <p:nvSpPr>
          <p:cNvPr id="16" name="Shape 14"/>
          <p:cNvSpPr/>
          <p:nvPr/>
        </p:nvSpPr>
        <p:spPr>
          <a:xfrm>
            <a:off x="3200400" y="841248"/>
            <a:ext cx="2715768" cy="64008"/>
          </a:xfrm>
          <a:prstGeom prst="rect">
            <a:avLst/>
          </a:prstGeom>
          <a:solidFill>
            <a:srgbClr val="C9A84C"/>
          </a:solidFill>
          <a:ln/>
        </p:spPr>
        <p:txBody>
          <a:bodyPr/>
          <a:lstStyle/>
          <a:p>
            <a:endParaRPr lang="en-US"/>
          </a:p>
        </p:txBody>
      </p:sp>
      <p:sp>
        <p:nvSpPr>
          <p:cNvPr id="17" name="Text 15"/>
          <p:cNvSpPr/>
          <p:nvPr/>
        </p:nvSpPr>
        <p:spPr>
          <a:xfrm>
            <a:off x="3291840" y="1005840"/>
            <a:ext cx="2514600" cy="411480"/>
          </a:xfrm>
          <a:prstGeom prst="rect">
            <a:avLst/>
          </a:prstGeom>
          <a:noFill/>
          <a:ln/>
        </p:spPr>
        <p:txBody>
          <a:bodyPr wrap="square" rtlCol="0" anchor="ctr"/>
          <a:lstStyle/>
          <a:p>
            <a:pPr marL="0" indent="0" algn="ctr">
              <a:buNone/>
            </a:pPr>
            <a:r>
              <a:rPr lang="en-US" sz="1400" b="1" dirty="0">
                <a:solidFill>
                  <a:srgbClr val="C9A84C"/>
                </a:solidFill>
              </a:rPr>
              <a:t>Pragmatism ✓</a:t>
            </a:r>
            <a:endParaRPr lang="en-US" sz="1400" dirty="0"/>
          </a:p>
        </p:txBody>
      </p:sp>
      <p:sp>
        <p:nvSpPr>
          <p:cNvPr id="18" name="Text 16"/>
          <p:cNvSpPr/>
          <p:nvPr/>
        </p:nvSpPr>
        <p:spPr>
          <a:xfrm>
            <a:off x="3310128" y="1508760"/>
            <a:ext cx="2468880" cy="256032"/>
          </a:xfrm>
          <a:prstGeom prst="rect">
            <a:avLst/>
          </a:prstGeom>
          <a:noFill/>
          <a:ln/>
        </p:spPr>
        <p:txBody>
          <a:bodyPr wrap="square" rtlCol="0" anchor="ctr"/>
          <a:lstStyle/>
          <a:p>
            <a:pPr marL="0" indent="0" algn="ctr">
              <a:buNone/>
            </a:pPr>
            <a:r>
              <a:rPr lang="en-US" sz="850" b="1" dirty="0">
                <a:solidFill>
                  <a:srgbClr val="B0C4DE"/>
                </a:solidFill>
              </a:rPr>
              <a:t>Ontology</a:t>
            </a:r>
            <a:endParaRPr lang="en-US" sz="850" dirty="0"/>
          </a:p>
        </p:txBody>
      </p:sp>
      <p:sp>
        <p:nvSpPr>
          <p:cNvPr id="19" name="Text 17"/>
          <p:cNvSpPr/>
          <p:nvPr/>
        </p:nvSpPr>
        <p:spPr>
          <a:xfrm>
            <a:off x="3310128" y="1746504"/>
            <a:ext cx="2468880" cy="347472"/>
          </a:xfrm>
          <a:prstGeom prst="rect">
            <a:avLst/>
          </a:prstGeom>
          <a:noFill/>
          <a:ln/>
        </p:spPr>
        <p:txBody>
          <a:bodyPr wrap="square" rtlCol="0" anchor="ctr"/>
          <a:lstStyle/>
          <a:p>
            <a:pPr marL="0" indent="0" algn="ctr">
              <a:buNone/>
            </a:pPr>
            <a:r>
              <a:rPr lang="en-US" sz="1100" b="1" dirty="0">
                <a:solidFill>
                  <a:srgbClr val="FFFFFF"/>
                </a:solidFill>
              </a:rPr>
              <a:t>Multiple realities</a:t>
            </a:r>
            <a:endParaRPr lang="en-US" sz="1100" dirty="0"/>
          </a:p>
        </p:txBody>
      </p:sp>
      <p:sp>
        <p:nvSpPr>
          <p:cNvPr id="20" name="Text 18"/>
          <p:cNvSpPr/>
          <p:nvPr/>
        </p:nvSpPr>
        <p:spPr>
          <a:xfrm>
            <a:off x="3310128" y="2221992"/>
            <a:ext cx="2468880" cy="256032"/>
          </a:xfrm>
          <a:prstGeom prst="rect">
            <a:avLst/>
          </a:prstGeom>
          <a:noFill/>
          <a:ln/>
        </p:spPr>
        <p:txBody>
          <a:bodyPr wrap="square" rtlCol="0" anchor="ctr"/>
          <a:lstStyle/>
          <a:p>
            <a:pPr marL="0" indent="0" algn="ctr">
              <a:buNone/>
            </a:pPr>
            <a:r>
              <a:rPr lang="en-US" sz="850" b="1" dirty="0">
                <a:solidFill>
                  <a:srgbClr val="B0C4DE"/>
                </a:solidFill>
              </a:rPr>
              <a:t>Epistemology</a:t>
            </a:r>
            <a:endParaRPr lang="en-US" sz="850" dirty="0"/>
          </a:p>
        </p:txBody>
      </p:sp>
      <p:sp>
        <p:nvSpPr>
          <p:cNvPr id="21" name="Text 19"/>
          <p:cNvSpPr/>
          <p:nvPr/>
        </p:nvSpPr>
        <p:spPr>
          <a:xfrm>
            <a:off x="3310128" y="2459736"/>
            <a:ext cx="2468880" cy="347472"/>
          </a:xfrm>
          <a:prstGeom prst="rect">
            <a:avLst/>
          </a:prstGeom>
          <a:noFill/>
          <a:ln/>
        </p:spPr>
        <p:txBody>
          <a:bodyPr wrap="square" rtlCol="0" anchor="ctr"/>
          <a:lstStyle/>
          <a:p>
            <a:pPr marL="0" indent="0" algn="ctr">
              <a:buNone/>
            </a:pPr>
            <a:r>
              <a:rPr lang="en-US" sz="1100" b="1" dirty="0">
                <a:solidFill>
                  <a:srgbClr val="FFFFFF"/>
                </a:solidFill>
              </a:rPr>
              <a:t>Both views valid</a:t>
            </a:r>
            <a:endParaRPr lang="en-US" sz="1100" dirty="0"/>
          </a:p>
        </p:txBody>
      </p:sp>
      <p:sp>
        <p:nvSpPr>
          <p:cNvPr id="22" name="Text 20"/>
          <p:cNvSpPr/>
          <p:nvPr/>
        </p:nvSpPr>
        <p:spPr>
          <a:xfrm>
            <a:off x="3310128" y="2935224"/>
            <a:ext cx="2468880" cy="256032"/>
          </a:xfrm>
          <a:prstGeom prst="rect">
            <a:avLst/>
          </a:prstGeom>
          <a:noFill/>
          <a:ln/>
        </p:spPr>
        <p:txBody>
          <a:bodyPr wrap="square" rtlCol="0" anchor="ctr"/>
          <a:lstStyle/>
          <a:p>
            <a:pPr marL="0" indent="0" algn="ctr">
              <a:buNone/>
            </a:pPr>
            <a:r>
              <a:rPr lang="en-US" sz="850" b="1" dirty="0">
                <a:solidFill>
                  <a:srgbClr val="B0C4DE"/>
                </a:solidFill>
              </a:rPr>
              <a:t>Methodology</a:t>
            </a:r>
            <a:endParaRPr lang="en-US" sz="850" dirty="0"/>
          </a:p>
        </p:txBody>
      </p:sp>
      <p:sp>
        <p:nvSpPr>
          <p:cNvPr id="23" name="Text 21"/>
          <p:cNvSpPr/>
          <p:nvPr/>
        </p:nvSpPr>
        <p:spPr>
          <a:xfrm>
            <a:off x="3310128" y="3172968"/>
            <a:ext cx="2468880" cy="347472"/>
          </a:xfrm>
          <a:prstGeom prst="rect">
            <a:avLst/>
          </a:prstGeom>
          <a:noFill/>
          <a:ln/>
        </p:spPr>
        <p:txBody>
          <a:bodyPr wrap="square" rtlCol="0" anchor="ctr"/>
          <a:lstStyle/>
          <a:p>
            <a:pPr marL="0" indent="0" algn="ctr">
              <a:buNone/>
            </a:pPr>
            <a:r>
              <a:rPr lang="en-US" sz="1100" b="1" dirty="0">
                <a:solidFill>
                  <a:srgbClr val="FFFFFF"/>
                </a:solidFill>
              </a:rPr>
              <a:t>Mixed Methods</a:t>
            </a:r>
            <a:endParaRPr lang="en-US" sz="1100" dirty="0"/>
          </a:p>
        </p:txBody>
      </p:sp>
      <p:sp>
        <p:nvSpPr>
          <p:cNvPr id="24" name="Text 22"/>
          <p:cNvSpPr/>
          <p:nvPr/>
        </p:nvSpPr>
        <p:spPr>
          <a:xfrm>
            <a:off x="3246120" y="3822192"/>
            <a:ext cx="2606040" cy="201168"/>
          </a:xfrm>
          <a:prstGeom prst="rect">
            <a:avLst/>
          </a:prstGeom>
          <a:noFill/>
          <a:ln/>
        </p:spPr>
        <p:txBody>
          <a:bodyPr wrap="square" rtlCol="0" anchor="ctr"/>
          <a:lstStyle/>
          <a:p>
            <a:pPr marL="0" indent="0" algn="ctr">
              <a:buNone/>
            </a:pPr>
            <a:r>
              <a:rPr lang="en-US" sz="800" b="1" dirty="0">
                <a:solidFill>
                  <a:srgbClr val="C9A84C"/>
                </a:solidFill>
              </a:rPr>
              <a:t>✓ Selected — serves both measure &amp; meaning</a:t>
            </a:r>
            <a:endParaRPr lang="en-US" sz="800" dirty="0"/>
          </a:p>
        </p:txBody>
      </p:sp>
      <p:sp>
        <p:nvSpPr>
          <p:cNvPr id="25" name="Shape 23"/>
          <p:cNvSpPr/>
          <p:nvPr/>
        </p:nvSpPr>
        <p:spPr>
          <a:xfrm>
            <a:off x="6126480" y="841248"/>
            <a:ext cx="2715768" cy="324612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26" name="Text 24"/>
          <p:cNvSpPr/>
          <p:nvPr/>
        </p:nvSpPr>
        <p:spPr>
          <a:xfrm>
            <a:off x="6217920" y="1005840"/>
            <a:ext cx="2514600" cy="411480"/>
          </a:xfrm>
          <a:prstGeom prst="rect">
            <a:avLst/>
          </a:prstGeom>
          <a:noFill/>
          <a:ln/>
        </p:spPr>
        <p:txBody>
          <a:bodyPr wrap="square" rtlCol="0" anchor="ctr"/>
          <a:lstStyle/>
          <a:p>
            <a:pPr marL="0" indent="0" algn="ctr">
              <a:buNone/>
            </a:pPr>
            <a:r>
              <a:rPr lang="en-US" sz="1400" b="1" dirty="0">
                <a:solidFill>
                  <a:srgbClr val="1F3864"/>
                </a:solidFill>
              </a:rPr>
              <a:t>Interpretivism</a:t>
            </a:r>
            <a:endParaRPr lang="en-US" sz="1400" dirty="0"/>
          </a:p>
        </p:txBody>
      </p:sp>
      <p:sp>
        <p:nvSpPr>
          <p:cNvPr id="27" name="Text 25"/>
          <p:cNvSpPr/>
          <p:nvPr/>
        </p:nvSpPr>
        <p:spPr>
          <a:xfrm>
            <a:off x="6236208" y="1508760"/>
            <a:ext cx="2468880" cy="256032"/>
          </a:xfrm>
          <a:prstGeom prst="rect">
            <a:avLst/>
          </a:prstGeom>
          <a:noFill/>
          <a:ln/>
        </p:spPr>
        <p:txBody>
          <a:bodyPr wrap="square" rtlCol="0" anchor="ctr"/>
          <a:lstStyle/>
          <a:p>
            <a:pPr marL="0" indent="0" algn="ctr">
              <a:buNone/>
            </a:pPr>
            <a:r>
              <a:rPr lang="en-US" sz="850" b="1" dirty="0">
                <a:solidFill>
                  <a:srgbClr val="64748B"/>
                </a:solidFill>
              </a:rPr>
              <a:t>Ontology</a:t>
            </a:r>
            <a:endParaRPr lang="en-US" sz="850" dirty="0"/>
          </a:p>
        </p:txBody>
      </p:sp>
      <p:sp>
        <p:nvSpPr>
          <p:cNvPr id="28" name="Text 26"/>
          <p:cNvSpPr/>
          <p:nvPr/>
        </p:nvSpPr>
        <p:spPr>
          <a:xfrm>
            <a:off x="6236208" y="1746504"/>
            <a:ext cx="2468880" cy="347472"/>
          </a:xfrm>
          <a:prstGeom prst="rect">
            <a:avLst/>
          </a:prstGeom>
          <a:noFill/>
          <a:ln/>
        </p:spPr>
        <p:txBody>
          <a:bodyPr wrap="square" rtlCol="0" anchor="ctr"/>
          <a:lstStyle/>
          <a:p>
            <a:pPr marL="0" indent="0" algn="ctr">
              <a:buNone/>
            </a:pPr>
            <a:r>
              <a:rPr lang="en-US" sz="1100" dirty="0">
                <a:solidFill>
                  <a:srgbClr val="1F3864"/>
                </a:solidFill>
              </a:rPr>
              <a:t>Socially constructed</a:t>
            </a:r>
            <a:endParaRPr lang="en-US" sz="1100" dirty="0"/>
          </a:p>
        </p:txBody>
      </p:sp>
      <p:sp>
        <p:nvSpPr>
          <p:cNvPr id="29" name="Text 27"/>
          <p:cNvSpPr/>
          <p:nvPr/>
        </p:nvSpPr>
        <p:spPr>
          <a:xfrm>
            <a:off x="6236208" y="2221992"/>
            <a:ext cx="2468880" cy="256032"/>
          </a:xfrm>
          <a:prstGeom prst="rect">
            <a:avLst/>
          </a:prstGeom>
          <a:noFill/>
          <a:ln/>
        </p:spPr>
        <p:txBody>
          <a:bodyPr wrap="square" rtlCol="0" anchor="ctr"/>
          <a:lstStyle/>
          <a:p>
            <a:pPr marL="0" indent="0" algn="ctr">
              <a:buNone/>
            </a:pPr>
            <a:r>
              <a:rPr lang="en-US" sz="850" b="1" dirty="0">
                <a:solidFill>
                  <a:srgbClr val="64748B"/>
                </a:solidFill>
              </a:rPr>
              <a:t>Epistemology</a:t>
            </a:r>
            <a:endParaRPr lang="en-US" sz="850" dirty="0"/>
          </a:p>
        </p:txBody>
      </p:sp>
      <p:sp>
        <p:nvSpPr>
          <p:cNvPr id="30" name="Text 28"/>
          <p:cNvSpPr/>
          <p:nvPr/>
        </p:nvSpPr>
        <p:spPr>
          <a:xfrm>
            <a:off x="6236208" y="2459736"/>
            <a:ext cx="2468880" cy="347472"/>
          </a:xfrm>
          <a:prstGeom prst="rect">
            <a:avLst/>
          </a:prstGeom>
          <a:noFill/>
          <a:ln/>
        </p:spPr>
        <p:txBody>
          <a:bodyPr wrap="square" rtlCol="0" anchor="ctr"/>
          <a:lstStyle/>
          <a:p>
            <a:pPr marL="0" indent="0" algn="ctr">
              <a:buNone/>
            </a:pPr>
            <a:r>
              <a:rPr lang="en-US" sz="1100" dirty="0">
                <a:solidFill>
                  <a:srgbClr val="1F3864"/>
                </a:solidFill>
              </a:rPr>
              <a:t>Subjective meaning</a:t>
            </a:r>
            <a:endParaRPr lang="en-US" sz="1100" dirty="0"/>
          </a:p>
        </p:txBody>
      </p:sp>
      <p:sp>
        <p:nvSpPr>
          <p:cNvPr id="31" name="Text 29"/>
          <p:cNvSpPr/>
          <p:nvPr/>
        </p:nvSpPr>
        <p:spPr>
          <a:xfrm>
            <a:off x="6236208" y="2935224"/>
            <a:ext cx="2468880" cy="256032"/>
          </a:xfrm>
          <a:prstGeom prst="rect">
            <a:avLst/>
          </a:prstGeom>
          <a:noFill/>
          <a:ln/>
        </p:spPr>
        <p:txBody>
          <a:bodyPr wrap="square" rtlCol="0" anchor="ctr"/>
          <a:lstStyle/>
          <a:p>
            <a:pPr marL="0" indent="0" algn="ctr">
              <a:buNone/>
            </a:pPr>
            <a:r>
              <a:rPr lang="en-US" sz="850" b="1" dirty="0">
                <a:solidFill>
                  <a:srgbClr val="64748B"/>
                </a:solidFill>
              </a:rPr>
              <a:t>Methodology</a:t>
            </a:r>
            <a:endParaRPr lang="en-US" sz="850" dirty="0"/>
          </a:p>
        </p:txBody>
      </p:sp>
      <p:sp>
        <p:nvSpPr>
          <p:cNvPr id="32" name="Text 30"/>
          <p:cNvSpPr/>
          <p:nvPr/>
        </p:nvSpPr>
        <p:spPr>
          <a:xfrm>
            <a:off x="6236208" y="3172968"/>
            <a:ext cx="2468880" cy="347472"/>
          </a:xfrm>
          <a:prstGeom prst="rect">
            <a:avLst/>
          </a:prstGeom>
          <a:noFill/>
          <a:ln/>
        </p:spPr>
        <p:txBody>
          <a:bodyPr wrap="square" rtlCol="0" anchor="ctr"/>
          <a:lstStyle/>
          <a:p>
            <a:pPr marL="0" indent="0" algn="ctr">
              <a:buNone/>
            </a:pPr>
            <a:r>
              <a:rPr lang="en-US" sz="1100" dirty="0">
                <a:solidFill>
                  <a:srgbClr val="1F3864"/>
                </a:solidFill>
              </a:rPr>
              <a:t>Qualitative</a:t>
            </a:r>
            <a:endParaRPr lang="en-US" sz="1100" dirty="0"/>
          </a:p>
        </p:txBody>
      </p:sp>
      <p:sp>
        <p:nvSpPr>
          <p:cNvPr id="33" name="Text 31"/>
          <p:cNvSpPr/>
          <p:nvPr/>
        </p:nvSpPr>
        <p:spPr>
          <a:xfrm>
            <a:off x="6217920" y="3822192"/>
            <a:ext cx="2514600" cy="201168"/>
          </a:xfrm>
          <a:prstGeom prst="rect">
            <a:avLst/>
          </a:prstGeom>
          <a:noFill/>
          <a:ln/>
        </p:spPr>
        <p:txBody>
          <a:bodyPr wrap="square" rtlCol="0" anchor="ctr"/>
          <a:lstStyle/>
          <a:p>
            <a:pPr marL="0" indent="0" algn="ctr">
              <a:buNone/>
            </a:pPr>
            <a:r>
              <a:rPr lang="en-US" sz="850" dirty="0">
                <a:solidFill>
                  <a:srgbClr val="C0392B"/>
                </a:solidFill>
              </a:rPr>
              <a:t>✗ Not selected</a:t>
            </a:r>
            <a:endParaRPr lang="en-US" sz="850" dirty="0"/>
          </a:p>
        </p:txBody>
      </p:sp>
      <p:sp>
        <p:nvSpPr>
          <p:cNvPr id="34" name="Shape 32"/>
          <p:cNvSpPr/>
          <p:nvPr/>
        </p:nvSpPr>
        <p:spPr>
          <a:xfrm>
            <a:off x="274320" y="4187952"/>
            <a:ext cx="8595360" cy="502920"/>
          </a:xfrm>
          <a:prstGeom prst="rect">
            <a:avLst/>
          </a:prstGeom>
          <a:solidFill>
            <a:srgbClr val="EEF4FB"/>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35" name="Shape 33"/>
          <p:cNvSpPr/>
          <p:nvPr/>
        </p:nvSpPr>
        <p:spPr>
          <a:xfrm>
            <a:off x="274320" y="4187952"/>
            <a:ext cx="54864" cy="502920"/>
          </a:xfrm>
          <a:prstGeom prst="rect">
            <a:avLst/>
          </a:prstGeom>
          <a:solidFill>
            <a:srgbClr val="C9A84C"/>
          </a:solidFill>
          <a:ln/>
        </p:spPr>
        <p:txBody>
          <a:bodyPr/>
          <a:lstStyle/>
          <a:p>
            <a:endParaRPr lang="en-US"/>
          </a:p>
        </p:txBody>
      </p:sp>
      <p:sp>
        <p:nvSpPr>
          <p:cNvPr id="36" name="Text 34"/>
          <p:cNvSpPr/>
          <p:nvPr/>
        </p:nvSpPr>
        <p:spPr>
          <a:xfrm>
            <a:off x="411480" y="4242816"/>
            <a:ext cx="1188720" cy="274320"/>
          </a:xfrm>
          <a:prstGeom prst="rect">
            <a:avLst/>
          </a:prstGeom>
          <a:noFill/>
          <a:ln/>
        </p:spPr>
        <p:txBody>
          <a:bodyPr wrap="square" rtlCol="0" anchor="ctr"/>
          <a:lstStyle/>
          <a:p>
            <a:pPr marL="0" indent="0">
              <a:buNone/>
            </a:pPr>
            <a:r>
              <a:rPr lang="en-US" sz="900" b="1" dirty="0">
                <a:solidFill>
                  <a:srgbClr val="1F3864"/>
                </a:solidFill>
              </a:rPr>
              <a:t>Justification:</a:t>
            </a:r>
            <a:endParaRPr lang="en-US" sz="900" dirty="0"/>
          </a:p>
        </p:txBody>
      </p:sp>
      <p:sp>
        <p:nvSpPr>
          <p:cNvPr id="37" name="Text 35"/>
          <p:cNvSpPr/>
          <p:nvPr/>
        </p:nvSpPr>
        <p:spPr>
          <a:xfrm>
            <a:off x="1600200" y="4224528"/>
            <a:ext cx="7132320" cy="438912"/>
          </a:xfrm>
          <a:prstGeom prst="rect">
            <a:avLst/>
          </a:prstGeom>
          <a:noFill/>
          <a:ln/>
        </p:spPr>
        <p:txBody>
          <a:bodyPr wrap="square" rtlCol="0" anchor="ctr"/>
          <a:lstStyle/>
          <a:p>
            <a:pPr marL="0" indent="0">
              <a:buNone/>
            </a:pPr>
            <a:r>
              <a:rPr lang="en-US" sz="950" dirty="0">
                <a:solidFill>
                  <a:srgbClr val="1F3864"/>
                </a:solidFill>
              </a:rPr>
              <a:t>"Pragmatism allows the use of different methods, including both quantitative and qualitative, as tools to help collect and analyse data" (Saunders et al., 2023, p. 147). This study requires both — it must measure AND understand.</a:t>
            </a:r>
            <a:endParaRPr lang="en-US" sz="950" dirty="0"/>
          </a:p>
        </p:txBody>
      </p:sp>
      <p:sp>
        <p:nvSpPr>
          <p:cNvPr id="38" name="Shape 36"/>
          <p:cNvSpPr/>
          <p:nvPr/>
        </p:nvSpPr>
        <p:spPr>
          <a:xfrm>
            <a:off x="0" y="4709160"/>
            <a:ext cx="9144000" cy="9144"/>
          </a:xfrm>
          <a:prstGeom prst="rect">
            <a:avLst/>
          </a:prstGeom>
          <a:solidFill>
            <a:srgbClr val="C9A84C"/>
          </a:solidFill>
          <a:ln/>
        </p:spPr>
        <p:txBody>
          <a:bodyPr/>
          <a:lstStyle/>
          <a:p>
            <a:endParaRPr lang="en-US"/>
          </a:p>
        </p:txBody>
      </p:sp>
      <p:sp>
        <p:nvSpPr>
          <p:cNvPr id="39" name="Text 37"/>
          <p:cNvSpPr/>
          <p:nvPr/>
        </p:nvSpPr>
        <p:spPr>
          <a:xfrm>
            <a:off x="274320" y="4800600"/>
            <a:ext cx="8595360" cy="228600"/>
          </a:xfrm>
          <a:prstGeom prst="rect">
            <a:avLst/>
          </a:prstGeom>
          <a:noFill/>
          <a:ln/>
        </p:spPr>
        <p:txBody>
          <a:bodyPr wrap="square" rtlCol="0" anchor="ctr"/>
          <a:lstStyle/>
          <a:p>
            <a:pPr marL="0" indent="0" algn="ctr">
              <a:buNone/>
            </a:pPr>
            <a:r>
              <a:rPr lang="en-US" sz="750" dirty="0">
                <a:solidFill>
                  <a:srgbClr val="64748B"/>
                </a:solidFill>
              </a:rPr>
              <a:t>BMSW5014 | Developing a Research Proposal | BA (Hons) Developing Leadership &amp; Management</a:t>
            </a:r>
            <a:endParaRPr lang="en-US" sz="750" dirty="0"/>
          </a:p>
        </p:txBody>
      </p:sp>
      <p:sp>
        <p:nvSpPr>
          <p:cNvPr id="40" name="Text 38"/>
          <p:cNvSpPr/>
          <p:nvPr/>
        </p:nvSpPr>
        <p:spPr>
          <a:xfrm>
            <a:off x="8046720" y="4754880"/>
            <a:ext cx="914400" cy="274320"/>
          </a:xfrm>
          <a:prstGeom prst="rect">
            <a:avLst/>
          </a:prstGeom>
          <a:noFill/>
          <a:ln/>
        </p:spPr>
        <p:txBody>
          <a:bodyPr wrap="square" rtlCol="0" anchor="ctr"/>
          <a:lstStyle/>
          <a:p>
            <a:pPr marL="0" indent="0" algn="r">
              <a:buNone/>
            </a:pPr>
            <a:r>
              <a:rPr lang="en-US" sz="900" dirty="0">
                <a:solidFill>
                  <a:srgbClr val="64748B"/>
                </a:solidFill>
              </a:rPr>
              <a:t>7 / 15</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F3864"/>
          </a:solidFill>
          <a:ln/>
        </p:spPr>
        <p:txBody>
          <a:bodyPr/>
          <a:lstStyle/>
          <a:p>
            <a:endParaRPr lang="en-US"/>
          </a:p>
        </p:txBody>
      </p:sp>
      <p:sp>
        <p:nvSpPr>
          <p:cNvPr id="3" name="Text 1"/>
          <p:cNvSpPr/>
          <p:nvPr/>
        </p:nvSpPr>
        <p:spPr>
          <a:xfrm>
            <a:off x="365760" y="91440"/>
            <a:ext cx="7772400" cy="502920"/>
          </a:xfrm>
          <a:prstGeom prst="rect">
            <a:avLst/>
          </a:prstGeom>
          <a:noFill/>
          <a:ln/>
        </p:spPr>
        <p:txBody>
          <a:bodyPr wrap="square" rtlCol="0" anchor="ctr"/>
          <a:lstStyle/>
          <a:p>
            <a:pPr marL="0" indent="0">
              <a:buNone/>
            </a:pPr>
            <a:r>
              <a:rPr lang="en-US" sz="1950" b="1" dirty="0">
                <a:solidFill>
                  <a:srgbClr val="FFFFFF"/>
                </a:solidFill>
              </a:rPr>
              <a:t>Research Design: Sequential Explanatory Mixed Methods</a:t>
            </a:r>
            <a:endParaRPr lang="en-US" sz="1950" dirty="0"/>
          </a:p>
        </p:txBody>
      </p:sp>
      <p:sp>
        <p:nvSpPr>
          <p:cNvPr id="4" name="Shape 2"/>
          <p:cNvSpPr/>
          <p:nvPr/>
        </p:nvSpPr>
        <p:spPr>
          <a:xfrm>
            <a:off x="7863840" y="201168"/>
            <a:ext cx="1463040" cy="256032"/>
          </a:xfrm>
          <a:prstGeom prst="roundRect">
            <a:avLst>
              <a:gd name="adj" fmla="val 17857"/>
            </a:avLst>
          </a:prstGeom>
          <a:solidFill>
            <a:srgbClr val="C9A84C"/>
          </a:solidFill>
          <a:ln/>
        </p:spPr>
        <p:txBody>
          <a:bodyPr/>
          <a:lstStyle/>
          <a:p>
            <a:endParaRPr lang="en-US"/>
          </a:p>
        </p:txBody>
      </p:sp>
      <p:sp>
        <p:nvSpPr>
          <p:cNvPr id="5" name="Text 3"/>
          <p:cNvSpPr/>
          <p:nvPr/>
        </p:nvSpPr>
        <p:spPr>
          <a:xfrm>
            <a:off x="7863840" y="201168"/>
            <a:ext cx="1463040" cy="256032"/>
          </a:xfrm>
          <a:prstGeom prst="rect">
            <a:avLst/>
          </a:prstGeom>
          <a:noFill/>
          <a:ln/>
        </p:spPr>
        <p:txBody>
          <a:bodyPr wrap="square" lIns="0" tIns="0" rIns="0" bIns="0" rtlCol="0" anchor="ctr"/>
          <a:lstStyle/>
          <a:p>
            <a:pPr marL="0" indent="0" algn="ctr">
              <a:buNone/>
            </a:pPr>
            <a:r>
              <a:rPr lang="en-US" sz="850" b="1" dirty="0">
                <a:solidFill>
                  <a:srgbClr val="1F3864"/>
                </a:solidFill>
              </a:rPr>
              <a:t>SECTION 4</a:t>
            </a:r>
            <a:endParaRPr lang="en-US" sz="850" dirty="0"/>
          </a:p>
        </p:txBody>
      </p:sp>
      <p:sp>
        <p:nvSpPr>
          <p:cNvPr id="6" name="Shape 4"/>
          <p:cNvSpPr/>
          <p:nvPr/>
        </p:nvSpPr>
        <p:spPr>
          <a:xfrm>
            <a:off x="274320" y="841248"/>
            <a:ext cx="3291840" cy="3063240"/>
          </a:xfrm>
          <a:prstGeom prst="rect">
            <a:avLst/>
          </a:prstGeom>
          <a:solidFill>
            <a:srgbClr val="EEF4FB"/>
          </a:solidFill>
          <a:ln w="12700">
            <a:solidFill>
              <a:srgbClr val="1F3864"/>
            </a:solidFill>
            <a:prstDash val="solid"/>
          </a:ln>
          <a:effectLst>
            <a:outerShdw blurRad="50800" dist="25400" dir="8100000" algn="bl" rotWithShape="0">
              <a:srgbClr val="000000">
                <a:alpha val="8000"/>
              </a:srgbClr>
            </a:outerShdw>
          </a:effectLst>
        </p:spPr>
        <p:txBody>
          <a:bodyPr/>
          <a:lstStyle/>
          <a:p>
            <a:endParaRPr lang="en-US"/>
          </a:p>
        </p:txBody>
      </p:sp>
      <p:sp>
        <p:nvSpPr>
          <p:cNvPr id="7" name="Shape 5"/>
          <p:cNvSpPr/>
          <p:nvPr/>
        </p:nvSpPr>
        <p:spPr>
          <a:xfrm>
            <a:off x="274320" y="841248"/>
            <a:ext cx="3291840" cy="384048"/>
          </a:xfrm>
          <a:prstGeom prst="rect">
            <a:avLst/>
          </a:prstGeom>
          <a:solidFill>
            <a:srgbClr val="1F3864"/>
          </a:solidFill>
          <a:ln/>
        </p:spPr>
        <p:txBody>
          <a:bodyPr/>
          <a:lstStyle/>
          <a:p>
            <a:endParaRPr lang="en-US"/>
          </a:p>
        </p:txBody>
      </p:sp>
      <p:sp>
        <p:nvSpPr>
          <p:cNvPr id="8" name="Text 6"/>
          <p:cNvSpPr/>
          <p:nvPr/>
        </p:nvSpPr>
        <p:spPr>
          <a:xfrm>
            <a:off x="320040" y="859536"/>
            <a:ext cx="3200400" cy="347472"/>
          </a:xfrm>
          <a:prstGeom prst="rect">
            <a:avLst/>
          </a:prstGeom>
          <a:noFill/>
          <a:ln/>
        </p:spPr>
        <p:txBody>
          <a:bodyPr wrap="square" rtlCol="0" anchor="ctr"/>
          <a:lstStyle/>
          <a:p>
            <a:pPr marL="0" indent="0" algn="ctr">
              <a:buNone/>
            </a:pPr>
            <a:r>
              <a:rPr lang="en-US" sz="1200" b="1" dirty="0">
                <a:solidFill>
                  <a:srgbClr val="C9A84C"/>
                </a:solidFill>
              </a:rPr>
              <a:t>PHASE 1 — Quantitative</a:t>
            </a:r>
            <a:endParaRPr lang="en-US" sz="1200" dirty="0"/>
          </a:p>
        </p:txBody>
      </p:sp>
      <p:sp>
        <p:nvSpPr>
          <p:cNvPr id="9" name="Text 7"/>
          <p:cNvSpPr/>
          <p:nvPr/>
        </p:nvSpPr>
        <p:spPr>
          <a:xfrm>
            <a:off x="365760" y="1298448"/>
            <a:ext cx="1005840" cy="347472"/>
          </a:xfrm>
          <a:prstGeom prst="rect">
            <a:avLst/>
          </a:prstGeom>
          <a:noFill/>
          <a:ln/>
        </p:spPr>
        <p:txBody>
          <a:bodyPr wrap="square" rtlCol="0" anchor="ctr"/>
          <a:lstStyle/>
          <a:p>
            <a:pPr marL="0" indent="0">
              <a:buNone/>
            </a:pPr>
            <a:r>
              <a:rPr lang="en-US" sz="900" b="1" dirty="0">
                <a:solidFill>
                  <a:srgbClr val="1F3864"/>
                </a:solidFill>
              </a:rPr>
              <a:t>Tool:</a:t>
            </a:r>
            <a:endParaRPr lang="en-US" sz="900" dirty="0"/>
          </a:p>
        </p:txBody>
      </p:sp>
      <p:sp>
        <p:nvSpPr>
          <p:cNvPr id="10" name="Text 8"/>
          <p:cNvSpPr/>
          <p:nvPr/>
        </p:nvSpPr>
        <p:spPr>
          <a:xfrm>
            <a:off x="1371600" y="1298448"/>
            <a:ext cx="2103120" cy="347472"/>
          </a:xfrm>
          <a:prstGeom prst="rect">
            <a:avLst/>
          </a:prstGeom>
          <a:noFill/>
          <a:ln/>
        </p:spPr>
        <p:txBody>
          <a:bodyPr wrap="square" rtlCol="0" anchor="ctr"/>
          <a:lstStyle/>
          <a:p>
            <a:pPr marL="0" indent="0">
              <a:buNone/>
            </a:pPr>
            <a:r>
              <a:rPr lang="en-US" sz="900" dirty="0">
                <a:solidFill>
                  <a:srgbClr val="64748B"/>
                </a:solidFill>
              </a:rPr>
              <a:t>Online questionnaire (LimeSurvey)</a:t>
            </a:r>
            <a:endParaRPr lang="en-US" sz="900" dirty="0"/>
          </a:p>
        </p:txBody>
      </p:sp>
      <p:sp>
        <p:nvSpPr>
          <p:cNvPr id="11" name="Text 9"/>
          <p:cNvSpPr/>
          <p:nvPr/>
        </p:nvSpPr>
        <p:spPr>
          <a:xfrm>
            <a:off x="365760" y="1700784"/>
            <a:ext cx="1005840" cy="347472"/>
          </a:xfrm>
          <a:prstGeom prst="rect">
            <a:avLst/>
          </a:prstGeom>
          <a:noFill/>
          <a:ln/>
        </p:spPr>
        <p:txBody>
          <a:bodyPr wrap="square" rtlCol="0" anchor="ctr"/>
          <a:lstStyle/>
          <a:p>
            <a:pPr marL="0" indent="0">
              <a:buNone/>
            </a:pPr>
            <a:r>
              <a:rPr lang="en-US" sz="900" b="1" dirty="0">
                <a:solidFill>
                  <a:srgbClr val="1F3864"/>
                </a:solidFill>
              </a:rPr>
              <a:t>Sample:</a:t>
            </a:r>
            <a:endParaRPr lang="en-US" sz="900" dirty="0"/>
          </a:p>
        </p:txBody>
      </p:sp>
      <p:sp>
        <p:nvSpPr>
          <p:cNvPr id="12" name="Text 10"/>
          <p:cNvSpPr/>
          <p:nvPr/>
        </p:nvSpPr>
        <p:spPr>
          <a:xfrm>
            <a:off x="1371600" y="1700784"/>
            <a:ext cx="2103120" cy="347472"/>
          </a:xfrm>
          <a:prstGeom prst="rect">
            <a:avLst/>
          </a:prstGeom>
          <a:noFill/>
          <a:ln/>
        </p:spPr>
        <p:txBody>
          <a:bodyPr wrap="square" rtlCol="0" anchor="ctr"/>
          <a:lstStyle/>
          <a:p>
            <a:pPr marL="0" indent="0">
              <a:buNone/>
            </a:pPr>
            <a:r>
              <a:rPr lang="en-US" sz="900" dirty="0">
                <a:solidFill>
                  <a:srgbClr val="64748B"/>
                </a:solidFill>
              </a:rPr>
              <a:t>60+ employees, UK SMEs</a:t>
            </a:r>
            <a:endParaRPr lang="en-US" sz="900" dirty="0"/>
          </a:p>
        </p:txBody>
      </p:sp>
      <p:sp>
        <p:nvSpPr>
          <p:cNvPr id="13" name="Text 11"/>
          <p:cNvSpPr/>
          <p:nvPr/>
        </p:nvSpPr>
        <p:spPr>
          <a:xfrm>
            <a:off x="365760" y="2103120"/>
            <a:ext cx="1005840" cy="347472"/>
          </a:xfrm>
          <a:prstGeom prst="rect">
            <a:avLst/>
          </a:prstGeom>
          <a:noFill/>
          <a:ln/>
        </p:spPr>
        <p:txBody>
          <a:bodyPr wrap="square" rtlCol="0" anchor="ctr"/>
          <a:lstStyle/>
          <a:p>
            <a:pPr marL="0" indent="0">
              <a:buNone/>
            </a:pPr>
            <a:r>
              <a:rPr lang="en-US" sz="900" b="1" dirty="0">
                <a:solidFill>
                  <a:srgbClr val="1F3864"/>
                </a:solidFill>
              </a:rPr>
              <a:t>Instruments:</a:t>
            </a:r>
            <a:endParaRPr lang="en-US" sz="900" dirty="0"/>
          </a:p>
        </p:txBody>
      </p:sp>
      <p:sp>
        <p:nvSpPr>
          <p:cNvPr id="14" name="Text 12"/>
          <p:cNvSpPr/>
          <p:nvPr/>
        </p:nvSpPr>
        <p:spPr>
          <a:xfrm>
            <a:off x="1371600" y="2103120"/>
            <a:ext cx="2103120" cy="347472"/>
          </a:xfrm>
          <a:prstGeom prst="rect">
            <a:avLst/>
          </a:prstGeom>
          <a:noFill/>
          <a:ln/>
        </p:spPr>
        <p:txBody>
          <a:bodyPr wrap="square" rtlCol="0" anchor="ctr"/>
          <a:lstStyle/>
          <a:p>
            <a:pPr marL="0" indent="0">
              <a:buNone/>
            </a:pPr>
            <a:r>
              <a:rPr lang="en-US" sz="900" dirty="0">
                <a:solidFill>
                  <a:srgbClr val="64748B"/>
                </a:solidFill>
              </a:rPr>
              <a:t>WEMWBS + Productivity Index + Quality Scale</a:t>
            </a:r>
            <a:endParaRPr lang="en-US" sz="900" dirty="0"/>
          </a:p>
        </p:txBody>
      </p:sp>
      <p:sp>
        <p:nvSpPr>
          <p:cNvPr id="15" name="Text 13"/>
          <p:cNvSpPr/>
          <p:nvPr/>
        </p:nvSpPr>
        <p:spPr>
          <a:xfrm>
            <a:off x="365760" y="2505456"/>
            <a:ext cx="1005840" cy="347472"/>
          </a:xfrm>
          <a:prstGeom prst="rect">
            <a:avLst/>
          </a:prstGeom>
          <a:noFill/>
          <a:ln/>
        </p:spPr>
        <p:txBody>
          <a:bodyPr wrap="square" rtlCol="0" anchor="ctr"/>
          <a:lstStyle/>
          <a:p>
            <a:pPr marL="0" indent="0">
              <a:buNone/>
            </a:pPr>
            <a:r>
              <a:rPr lang="en-US" sz="900" b="1" dirty="0">
                <a:solidFill>
                  <a:srgbClr val="1F3864"/>
                </a:solidFill>
              </a:rPr>
              <a:t>Scales:</a:t>
            </a:r>
            <a:endParaRPr lang="en-US" sz="900" dirty="0"/>
          </a:p>
        </p:txBody>
      </p:sp>
      <p:sp>
        <p:nvSpPr>
          <p:cNvPr id="16" name="Text 14"/>
          <p:cNvSpPr/>
          <p:nvPr/>
        </p:nvSpPr>
        <p:spPr>
          <a:xfrm>
            <a:off x="1371600" y="2505456"/>
            <a:ext cx="2103120" cy="347472"/>
          </a:xfrm>
          <a:prstGeom prst="rect">
            <a:avLst/>
          </a:prstGeom>
          <a:noFill/>
          <a:ln/>
        </p:spPr>
        <p:txBody>
          <a:bodyPr wrap="square" rtlCol="0" anchor="ctr"/>
          <a:lstStyle/>
          <a:p>
            <a:pPr marL="0" indent="0">
              <a:buNone/>
            </a:pPr>
            <a:r>
              <a:rPr lang="en-US" sz="900" dirty="0">
                <a:solidFill>
                  <a:srgbClr val="64748B"/>
                </a:solidFill>
              </a:rPr>
              <a:t>5-point Likert throughout</a:t>
            </a:r>
            <a:endParaRPr lang="en-US" sz="900" dirty="0"/>
          </a:p>
        </p:txBody>
      </p:sp>
      <p:sp>
        <p:nvSpPr>
          <p:cNvPr id="17" name="Text 15"/>
          <p:cNvSpPr/>
          <p:nvPr/>
        </p:nvSpPr>
        <p:spPr>
          <a:xfrm>
            <a:off x="365760" y="2907792"/>
            <a:ext cx="1005840" cy="347472"/>
          </a:xfrm>
          <a:prstGeom prst="rect">
            <a:avLst/>
          </a:prstGeom>
          <a:noFill/>
          <a:ln/>
        </p:spPr>
        <p:txBody>
          <a:bodyPr wrap="square" rtlCol="0" anchor="ctr"/>
          <a:lstStyle/>
          <a:p>
            <a:pPr marL="0" indent="0">
              <a:buNone/>
            </a:pPr>
            <a:r>
              <a:rPr lang="en-US" sz="900" b="1" dirty="0">
                <a:solidFill>
                  <a:srgbClr val="1F3864"/>
                </a:solidFill>
              </a:rPr>
              <a:t>Distribution:</a:t>
            </a:r>
            <a:endParaRPr lang="en-US" sz="900" dirty="0"/>
          </a:p>
        </p:txBody>
      </p:sp>
      <p:sp>
        <p:nvSpPr>
          <p:cNvPr id="18" name="Text 16"/>
          <p:cNvSpPr/>
          <p:nvPr/>
        </p:nvSpPr>
        <p:spPr>
          <a:xfrm>
            <a:off x="1371600" y="2907792"/>
            <a:ext cx="2103120" cy="347472"/>
          </a:xfrm>
          <a:prstGeom prst="rect">
            <a:avLst/>
          </a:prstGeom>
          <a:noFill/>
          <a:ln/>
        </p:spPr>
        <p:txBody>
          <a:bodyPr wrap="square" rtlCol="0" anchor="ctr"/>
          <a:lstStyle/>
          <a:p>
            <a:pPr marL="0" indent="0">
              <a:buNone/>
            </a:pPr>
            <a:r>
              <a:rPr lang="en-US" sz="900" dirty="0">
                <a:solidFill>
                  <a:srgbClr val="64748B"/>
                </a:solidFill>
              </a:rPr>
              <a:t>LinkedIn &amp; SME email networks</a:t>
            </a:r>
            <a:endParaRPr lang="en-US" sz="900" dirty="0"/>
          </a:p>
        </p:txBody>
      </p:sp>
      <p:sp>
        <p:nvSpPr>
          <p:cNvPr id="19" name="Text 17"/>
          <p:cNvSpPr/>
          <p:nvPr/>
        </p:nvSpPr>
        <p:spPr>
          <a:xfrm>
            <a:off x="365760" y="3310128"/>
            <a:ext cx="1005840" cy="347472"/>
          </a:xfrm>
          <a:prstGeom prst="rect">
            <a:avLst/>
          </a:prstGeom>
          <a:noFill/>
          <a:ln/>
        </p:spPr>
        <p:txBody>
          <a:bodyPr wrap="square" rtlCol="0" anchor="ctr"/>
          <a:lstStyle/>
          <a:p>
            <a:pPr marL="0" indent="0">
              <a:buNone/>
            </a:pPr>
            <a:r>
              <a:rPr lang="en-US" sz="900" b="1" dirty="0">
                <a:solidFill>
                  <a:srgbClr val="1F3864"/>
                </a:solidFill>
              </a:rPr>
              <a:t>Analysis:</a:t>
            </a:r>
            <a:endParaRPr lang="en-US" sz="900" dirty="0"/>
          </a:p>
        </p:txBody>
      </p:sp>
      <p:sp>
        <p:nvSpPr>
          <p:cNvPr id="20" name="Text 18"/>
          <p:cNvSpPr/>
          <p:nvPr/>
        </p:nvSpPr>
        <p:spPr>
          <a:xfrm>
            <a:off x="1371600" y="3310128"/>
            <a:ext cx="2103120" cy="347472"/>
          </a:xfrm>
          <a:prstGeom prst="rect">
            <a:avLst/>
          </a:prstGeom>
          <a:noFill/>
          <a:ln/>
        </p:spPr>
        <p:txBody>
          <a:bodyPr wrap="square" rtlCol="0" anchor="ctr"/>
          <a:lstStyle/>
          <a:p>
            <a:pPr marL="0" indent="0">
              <a:buNone/>
            </a:pPr>
            <a:r>
              <a:rPr lang="en-US" sz="900" dirty="0">
                <a:solidFill>
                  <a:srgbClr val="64748B"/>
                </a:solidFill>
              </a:rPr>
              <a:t>IBM SPSS – correlation &amp; regression</a:t>
            </a:r>
            <a:endParaRPr lang="en-US" sz="900" dirty="0"/>
          </a:p>
        </p:txBody>
      </p:sp>
      <p:sp>
        <p:nvSpPr>
          <p:cNvPr id="21" name="Shape 19"/>
          <p:cNvSpPr/>
          <p:nvPr/>
        </p:nvSpPr>
        <p:spPr>
          <a:xfrm>
            <a:off x="3657600" y="2011680"/>
            <a:ext cx="1783080" cy="384048"/>
          </a:xfrm>
          <a:prstGeom prst="rect">
            <a:avLst/>
          </a:prstGeom>
          <a:solidFill>
            <a:srgbClr val="C9A84C"/>
          </a:solidFill>
          <a:ln/>
        </p:spPr>
        <p:txBody>
          <a:bodyPr/>
          <a:lstStyle/>
          <a:p>
            <a:endParaRPr lang="en-US"/>
          </a:p>
        </p:txBody>
      </p:sp>
      <p:sp>
        <p:nvSpPr>
          <p:cNvPr id="22" name="Text 20"/>
          <p:cNvSpPr/>
          <p:nvPr/>
        </p:nvSpPr>
        <p:spPr>
          <a:xfrm>
            <a:off x="3657600" y="2029968"/>
            <a:ext cx="1783080" cy="347472"/>
          </a:xfrm>
          <a:prstGeom prst="rect">
            <a:avLst/>
          </a:prstGeom>
          <a:noFill/>
          <a:ln/>
        </p:spPr>
        <p:txBody>
          <a:bodyPr wrap="square" rtlCol="0" anchor="ctr"/>
          <a:lstStyle/>
          <a:p>
            <a:pPr marL="0" indent="0" algn="ctr">
              <a:buNone/>
            </a:pPr>
            <a:r>
              <a:rPr lang="en-US" sz="750" b="1" dirty="0">
                <a:solidFill>
                  <a:srgbClr val="1F3864"/>
                </a:solidFill>
              </a:rPr>
              <a:t>→ INTEGRATION</a:t>
            </a:r>
            <a:endParaRPr lang="en-US" sz="750" dirty="0"/>
          </a:p>
          <a:p>
            <a:pPr marL="0" indent="0" algn="ctr">
              <a:buNone/>
            </a:pPr>
            <a:r>
              <a:rPr lang="en-US" sz="750" b="1" dirty="0">
                <a:solidFill>
                  <a:srgbClr val="1F3864"/>
                </a:solidFill>
              </a:rPr>
              <a:t>Quantitative informs</a:t>
            </a:r>
            <a:endParaRPr lang="en-US" sz="750" dirty="0"/>
          </a:p>
          <a:p>
            <a:pPr marL="0" indent="0" algn="ctr">
              <a:buNone/>
            </a:pPr>
            <a:r>
              <a:rPr lang="en-US" sz="750" b="1" dirty="0">
                <a:solidFill>
                  <a:srgbClr val="1F3864"/>
                </a:solidFill>
              </a:rPr>
              <a:t>Qualitative prompts</a:t>
            </a:r>
            <a:endParaRPr lang="en-US" sz="750" dirty="0"/>
          </a:p>
        </p:txBody>
      </p:sp>
      <p:sp>
        <p:nvSpPr>
          <p:cNvPr id="23" name="Shape 21"/>
          <p:cNvSpPr/>
          <p:nvPr/>
        </p:nvSpPr>
        <p:spPr>
          <a:xfrm>
            <a:off x="5532120" y="841248"/>
            <a:ext cx="3291840" cy="3063240"/>
          </a:xfrm>
          <a:prstGeom prst="rect">
            <a:avLst/>
          </a:prstGeom>
          <a:solidFill>
            <a:srgbClr val="EEF4FB"/>
          </a:solidFill>
          <a:ln w="12700">
            <a:solidFill>
              <a:srgbClr val="1F3864"/>
            </a:solidFill>
            <a:prstDash val="solid"/>
          </a:ln>
          <a:effectLst>
            <a:outerShdw blurRad="50800" dist="25400" dir="8100000" algn="bl" rotWithShape="0">
              <a:srgbClr val="000000">
                <a:alpha val="8000"/>
              </a:srgbClr>
            </a:outerShdw>
          </a:effectLst>
        </p:spPr>
        <p:txBody>
          <a:bodyPr/>
          <a:lstStyle/>
          <a:p>
            <a:endParaRPr lang="en-US"/>
          </a:p>
        </p:txBody>
      </p:sp>
      <p:sp>
        <p:nvSpPr>
          <p:cNvPr id="24" name="Shape 22"/>
          <p:cNvSpPr/>
          <p:nvPr/>
        </p:nvSpPr>
        <p:spPr>
          <a:xfrm>
            <a:off x="5532120" y="841248"/>
            <a:ext cx="3291840" cy="384048"/>
          </a:xfrm>
          <a:prstGeom prst="rect">
            <a:avLst/>
          </a:prstGeom>
          <a:solidFill>
            <a:srgbClr val="17375E"/>
          </a:solidFill>
          <a:ln/>
        </p:spPr>
        <p:txBody>
          <a:bodyPr/>
          <a:lstStyle/>
          <a:p>
            <a:endParaRPr lang="en-US"/>
          </a:p>
        </p:txBody>
      </p:sp>
      <p:sp>
        <p:nvSpPr>
          <p:cNvPr id="25" name="Text 23"/>
          <p:cNvSpPr/>
          <p:nvPr/>
        </p:nvSpPr>
        <p:spPr>
          <a:xfrm>
            <a:off x="5577840" y="859536"/>
            <a:ext cx="3200400" cy="347472"/>
          </a:xfrm>
          <a:prstGeom prst="rect">
            <a:avLst/>
          </a:prstGeom>
          <a:noFill/>
          <a:ln/>
        </p:spPr>
        <p:txBody>
          <a:bodyPr wrap="square" rtlCol="0" anchor="ctr"/>
          <a:lstStyle/>
          <a:p>
            <a:pPr marL="0" indent="0" algn="ctr">
              <a:buNone/>
            </a:pPr>
            <a:r>
              <a:rPr lang="en-US" sz="1200" b="1" dirty="0">
                <a:solidFill>
                  <a:srgbClr val="C9A84C"/>
                </a:solidFill>
              </a:rPr>
              <a:t>PHASE 2 — Qualitative</a:t>
            </a:r>
            <a:endParaRPr lang="en-US" sz="1200" dirty="0"/>
          </a:p>
        </p:txBody>
      </p:sp>
      <p:sp>
        <p:nvSpPr>
          <p:cNvPr id="26" name="Text 24"/>
          <p:cNvSpPr/>
          <p:nvPr/>
        </p:nvSpPr>
        <p:spPr>
          <a:xfrm>
            <a:off x="5596128" y="1298448"/>
            <a:ext cx="960120" cy="347472"/>
          </a:xfrm>
          <a:prstGeom prst="rect">
            <a:avLst/>
          </a:prstGeom>
          <a:noFill/>
          <a:ln/>
        </p:spPr>
        <p:txBody>
          <a:bodyPr wrap="square" rtlCol="0" anchor="ctr"/>
          <a:lstStyle/>
          <a:p>
            <a:pPr marL="0" indent="0">
              <a:buNone/>
            </a:pPr>
            <a:r>
              <a:rPr lang="en-US" sz="900" b="1" dirty="0">
                <a:solidFill>
                  <a:srgbClr val="17375E"/>
                </a:solidFill>
              </a:rPr>
              <a:t>Tool:</a:t>
            </a:r>
            <a:endParaRPr lang="en-US" sz="900" dirty="0"/>
          </a:p>
        </p:txBody>
      </p:sp>
      <p:sp>
        <p:nvSpPr>
          <p:cNvPr id="27" name="Text 25"/>
          <p:cNvSpPr/>
          <p:nvPr/>
        </p:nvSpPr>
        <p:spPr>
          <a:xfrm>
            <a:off x="6565392" y="1298448"/>
            <a:ext cx="2148840" cy="347472"/>
          </a:xfrm>
          <a:prstGeom prst="rect">
            <a:avLst/>
          </a:prstGeom>
          <a:noFill/>
          <a:ln/>
        </p:spPr>
        <p:txBody>
          <a:bodyPr wrap="square" rtlCol="0" anchor="ctr"/>
          <a:lstStyle/>
          <a:p>
            <a:pPr marL="0" indent="0">
              <a:buNone/>
            </a:pPr>
            <a:r>
              <a:rPr lang="en-US" sz="900" dirty="0">
                <a:solidFill>
                  <a:srgbClr val="64748B"/>
                </a:solidFill>
              </a:rPr>
              <a:t>Semi-structured interviews</a:t>
            </a:r>
            <a:endParaRPr lang="en-US" sz="900" dirty="0"/>
          </a:p>
        </p:txBody>
      </p:sp>
      <p:sp>
        <p:nvSpPr>
          <p:cNvPr id="28" name="Text 26"/>
          <p:cNvSpPr/>
          <p:nvPr/>
        </p:nvSpPr>
        <p:spPr>
          <a:xfrm>
            <a:off x="5596128" y="1700784"/>
            <a:ext cx="960120" cy="347472"/>
          </a:xfrm>
          <a:prstGeom prst="rect">
            <a:avLst/>
          </a:prstGeom>
          <a:noFill/>
          <a:ln/>
        </p:spPr>
        <p:txBody>
          <a:bodyPr wrap="square" rtlCol="0" anchor="ctr"/>
          <a:lstStyle/>
          <a:p>
            <a:pPr marL="0" indent="0">
              <a:buNone/>
            </a:pPr>
            <a:r>
              <a:rPr lang="en-US" sz="900" b="1" dirty="0">
                <a:solidFill>
                  <a:srgbClr val="17375E"/>
                </a:solidFill>
              </a:rPr>
              <a:t>Sample:</a:t>
            </a:r>
            <a:endParaRPr lang="en-US" sz="900" dirty="0"/>
          </a:p>
        </p:txBody>
      </p:sp>
      <p:sp>
        <p:nvSpPr>
          <p:cNvPr id="29" name="Text 27"/>
          <p:cNvSpPr/>
          <p:nvPr/>
        </p:nvSpPr>
        <p:spPr>
          <a:xfrm>
            <a:off x="6565392" y="1700784"/>
            <a:ext cx="2148840" cy="347472"/>
          </a:xfrm>
          <a:prstGeom prst="rect">
            <a:avLst/>
          </a:prstGeom>
          <a:noFill/>
          <a:ln/>
        </p:spPr>
        <p:txBody>
          <a:bodyPr wrap="square" rtlCol="0" anchor="ctr"/>
          <a:lstStyle/>
          <a:p>
            <a:pPr marL="0" indent="0">
              <a:buNone/>
            </a:pPr>
            <a:r>
              <a:rPr lang="en-US" sz="900" dirty="0">
                <a:solidFill>
                  <a:srgbClr val="64748B"/>
                </a:solidFill>
              </a:rPr>
              <a:t>6–8 participants (purposive)</a:t>
            </a:r>
            <a:endParaRPr lang="en-US" sz="900" dirty="0"/>
          </a:p>
        </p:txBody>
      </p:sp>
      <p:sp>
        <p:nvSpPr>
          <p:cNvPr id="30" name="Text 28"/>
          <p:cNvSpPr/>
          <p:nvPr/>
        </p:nvSpPr>
        <p:spPr>
          <a:xfrm>
            <a:off x="5596128" y="2103120"/>
            <a:ext cx="960120" cy="347472"/>
          </a:xfrm>
          <a:prstGeom prst="rect">
            <a:avLst/>
          </a:prstGeom>
          <a:noFill/>
          <a:ln/>
        </p:spPr>
        <p:txBody>
          <a:bodyPr wrap="square" rtlCol="0" anchor="ctr"/>
          <a:lstStyle/>
          <a:p>
            <a:pPr marL="0" indent="0">
              <a:buNone/>
            </a:pPr>
            <a:r>
              <a:rPr lang="en-US" sz="900" b="1" dirty="0">
                <a:solidFill>
                  <a:srgbClr val="17375E"/>
                </a:solidFill>
              </a:rPr>
              <a:t>Platform:</a:t>
            </a:r>
            <a:endParaRPr lang="en-US" sz="900" dirty="0"/>
          </a:p>
        </p:txBody>
      </p:sp>
      <p:sp>
        <p:nvSpPr>
          <p:cNvPr id="31" name="Text 29"/>
          <p:cNvSpPr/>
          <p:nvPr/>
        </p:nvSpPr>
        <p:spPr>
          <a:xfrm>
            <a:off x="6565392" y="2103120"/>
            <a:ext cx="2148840" cy="347472"/>
          </a:xfrm>
          <a:prstGeom prst="rect">
            <a:avLst/>
          </a:prstGeom>
          <a:noFill/>
          <a:ln/>
        </p:spPr>
        <p:txBody>
          <a:bodyPr wrap="square" rtlCol="0" anchor="ctr"/>
          <a:lstStyle/>
          <a:p>
            <a:pPr marL="0" indent="0">
              <a:buNone/>
            </a:pPr>
            <a:r>
              <a:rPr lang="en-US" sz="900" dirty="0">
                <a:solidFill>
                  <a:srgbClr val="64748B"/>
                </a:solidFill>
              </a:rPr>
              <a:t>Microsoft Teams (audio-recorded)</a:t>
            </a:r>
            <a:endParaRPr lang="en-US" sz="900" dirty="0"/>
          </a:p>
        </p:txBody>
      </p:sp>
      <p:sp>
        <p:nvSpPr>
          <p:cNvPr id="32" name="Text 30"/>
          <p:cNvSpPr/>
          <p:nvPr/>
        </p:nvSpPr>
        <p:spPr>
          <a:xfrm>
            <a:off x="5596128" y="2505456"/>
            <a:ext cx="960120" cy="347472"/>
          </a:xfrm>
          <a:prstGeom prst="rect">
            <a:avLst/>
          </a:prstGeom>
          <a:noFill/>
          <a:ln/>
        </p:spPr>
        <p:txBody>
          <a:bodyPr wrap="square" rtlCol="0" anchor="ctr"/>
          <a:lstStyle/>
          <a:p>
            <a:pPr marL="0" indent="0">
              <a:buNone/>
            </a:pPr>
            <a:r>
              <a:rPr lang="en-US" sz="900" b="1" dirty="0">
                <a:solidFill>
                  <a:srgbClr val="17375E"/>
                </a:solidFill>
              </a:rPr>
              <a:t>Transcript:</a:t>
            </a:r>
            <a:endParaRPr lang="en-US" sz="900" dirty="0"/>
          </a:p>
        </p:txBody>
      </p:sp>
      <p:sp>
        <p:nvSpPr>
          <p:cNvPr id="33" name="Text 31"/>
          <p:cNvSpPr/>
          <p:nvPr/>
        </p:nvSpPr>
        <p:spPr>
          <a:xfrm>
            <a:off x="6565392" y="2505456"/>
            <a:ext cx="2148840" cy="347472"/>
          </a:xfrm>
          <a:prstGeom prst="rect">
            <a:avLst/>
          </a:prstGeom>
          <a:noFill/>
          <a:ln/>
        </p:spPr>
        <p:txBody>
          <a:bodyPr wrap="square" rtlCol="0" anchor="ctr"/>
          <a:lstStyle/>
          <a:p>
            <a:pPr marL="0" indent="0">
              <a:buNone/>
            </a:pPr>
            <a:r>
              <a:rPr lang="en-US" sz="900" dirty="0">
                <a:solidFill>
                  <a:srgbClr val="64748B"/>
                </a:solidFill>
              </a:rPr>
              <a:t>Verbatim transcription</a:t>
            </a:r>
            <a:endParaRPr lang="en-US" sz="900" dirty="0"/>
          </a:p>
        </p:txBody>
      </p:sp>
      <p:sp>
        <p:nvSpPr>
          <p:cNvPr id="34" name="Text 32"/>
          <p:cNvSpPr/>
          <p:nvPr/>
        </p:nvSpPr>
        <p:spPr>
          <a:xfrm>
            <a:off x="5596128" y="2907792"/>
            <a:ext cx="960120" cy="347472"/>
          </a:xfrm>
          <a:prstGeom prst="rect">
            <a:avLst/>
          </a:prstGeom>
          <a:noFill/>
          <a:ln/>
        </p:spPr>
        <p:txBody>
          <a:bodyPr wrap="square" rtlCol="0" anchor="ctr"/>
          <a:lstStyle/>
          <a:p>
            <a:pPr marL="0" indent="0">
              <a:buNone/>
            </a:pPr>
            <a:r>
              <a:rPr lang="en-US" sz="900" b="1" dirty="0">
                <a:solidFill>
                  <a:srgbClr val="17375E"/>
                </a:solidFill>
              </a:rPr>
              <a:t>Sampling:</a:t>
            </a:r>
            <a:endParaRPr lang="en-US" sz="900" dirty="0"/>
          </a:p>
        </p:txBody>
      </p:sp>
      <p:sp>
        <p:nvSpPr>
          <p:cNvPr id="35" name="Text 33"/>
          <p:cNvSpPr/>
          <p:nvPr/>
        </p:nvSpPr>
        <p:spPr>
          <a:xfrm>
            <a:off x="6565392" y="2907792"/>
            <a:ext cx="2148840" cy="347472"/>
          </a:xfrm>
          <a:prstGeom prst="rect">
            <a:avLst/>
          </a:prstGeom>
          <a:noFill/>
          <a:ln/>
        </p:spPr>
        <p:txBody>
          <a:bodyPr wrap="square" rtlCol="0" anchor="ctr"/>
          <a:lstStyle/>
          <a:p>
            <a:pPr marL="0" indent="0">
              <a:buNone/>
            </a:pPr>
            <a:r>
              <a:rPr lang="en-US" sz="900" dirty="0">
                <a:solidFill>
                  <a:srgbClr val="64748B"/>
                </a:solidFill>
              </a:rPr>
              <a:t>Variation: sector, role, well-being score</a:t>
            </a:r>
            <a:endParaRPr lang="en-US" sz="900" dirty="0"/>
          </a:p>
        </p:txBody>
      </p:sp>
      <p:sp>
        <p:nvSpPr>
          <p:cNvPr id="36" name="Text 34"/>
          <p:cNvSpPr/>
          <p:nvPr/>
        </p:nvSpPr>
        <p:spPr>
          <a:xfrm>
            <a:off x="5596128" y="3310128"/>
            <a:ext cx="960120" cy="347472"/>
          </a:xfrm>
          <a:prstGeom prst="rect">
            <a:avLst/>
          </a:prstGeom>
          <a:noFill/>
          <a:ln/>
        </p:spPr>
        <p:txBody>
          <a:bodyPr wrap="square" rtlCol="0" anchor="ctr"/>
          <a:lstStyle/>
          <a:p>
            <a:pPr marL="0" indent="0">
              <a:buNone/>
            </a:pPr>
            <a:r>
              <a:rPr lang="en-US" sz="900" b="1" dirty="0">
                <a:solidFill>
                  <a:srgbClr val="17375E"/>
                </a:solidFill>
              </a:rPr>
              <a:t>Analysis:</a:t>
            </a:r>
            <a:endParaRPr lang="en-US" sz="900" dirty="0"/>
          </a:p>
        </p:txBody>
      </p:sp>
      <p:sp>
        <p:nvSpPr>
          <p:cNvPr id="37" name="Text 35"/>
          <p:cNvSpPr/>
          <p:nvPr/>
        </p:nvSpPr>
        <p:spPr>
          <a:xfrm>
            <a:off x="6565392" y="3310128"/>
            <a:ext cx="2148840" cy="347472"/>
          </a:xfrm>
          <a:prstGeom prst="rect">
            <a:avLst/>
          </a:prstGeom>
          <a:noFill/>
          <a:ln/>
        </p:spPr>
        <p:txBody>
          <a:bodyPr wrap="square" rtlCol="0" anchor="ctr"/>
          <a:lstStyle/>
          <a:p>
            <a:pPr marL="0" indent="0">
              <a:buNone/>
            </a:pPr>
            <a:r>
              <a:rPr lang="en-US" sz="900" dirty="0">
                <a:solidFill>
                  <a:srgbClr val="64748B"/>
                </a:solidFill>
              </a:rPr>
              <a:t>Reflexive Thematic Analysis (NVivo 14)</a:t>
            </a:r>
            <a:endParaRPr lang="en-US" sz="900" dirty="0"/>
          </a:p>
        </p:txBody>
      </p:sp>
      <p:sp>
        <p:nvSpPr>
          <p:cNvPr id="38" name="Shape 36"/>
          <p:cNvSpPr/>
          <p:nvPr/>
        </p:nvSpPr>
        <p:spPr>
          <a:xfrm>
            <a:off x="274320" y="3977640"/>
            <a:ext cx="8595360" cy="658368"/>
          </a:xfrm>
          <a:prstGeom prst="rect">
            <a:avLst/>
          </a:prstGeom>
          <a:solidFill>
            <a:srgbClr val="1F3864"/>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39" name="Text 37"/>
          <p:cNvSpPr/>
          <p:nvPr/>
        </p:nvSpPr>
        <p:spPr>
          <a:xfrm>
            <a:off x="411480" y="4050792"/>
            <a:ext cx="1920240" cy="256032"/>
          </a:xfrm>
          <a:prstGeom prst="rect">
            <a:avLst/>
          </a:prstGeom>
          <a:noFill/>
          <a:ln/>
        </p:spPr>
        <p:txBody>
          <a:bodyPr wrap="square" rtlCol="0" anchor="ctr"/>
          <a:lstStyle/>
          <a:p>
            <a:pPr marL="0" indent="0">
              <a:buNone/>
            </a:pPr>
            <a:r>
              <a:rPr lang="en-US" sz="1000" b="1" dirty="0">
                <a:solidFill>
                  <a:srgbClr val="C9A84C"/>
                </a:solidFill>
              </a:rPr>
              <a:t>Why Mixed Methods?</a:t>
            </a:r>
            <a:endParaRPr lang="en-US" sz="1000" dirty="0"/>
          </a:p>
        </p:txBody>
      </p:sp>
      <p:sp>
        <p:nvSpPr>
          <p:cNvPr id="40" name="Text 38"/>
          <p:cNvSpPr/>
          <p:nvPr/>
        </p:nvSpPr>
        <p:spPr>
          <a:xfrm>
            <a:off x="2331720" y="4005072"/>
            <a:ext cx="6400800" cy="566928"/>
          </a:xfrm>
          <a:prstGeom prst="rect">
            <a:avLst/>
          </a:prstGeom>
          <a:noFill/>
          <a:ln/>
        </p:spPr>
        <p:txBody>
          <a:bodyPr wrap="square" rtlCol="0" anchor="ctr"/>
          <a:lstStyle/>
          <a:p>
            <a:pPr marL="0" indent="0">
              <a:buNone/>
            </a:pPr>
            <a:r>
              <a:rPr lang="en-US" sz="950" dirty="0">
                <a:solidFill>
                  <a:srgbClr val="FFFFFF"/>
                </a:solidFill>
              </a:rPr>
              <a:t>This study must both measure the extent of remote working's impact AND understand why it varies. Neither method alone is sufficient. Sequential explanatory design is specifically recommended for studies where Phase 1 results generate questions requiring depth (Braun &amp; Clarke, 2022; Creswell &amp; Creswell, 2023).</a:t>
            </a:r>
            <a:endParaRPr lang="en-US" sz="950" dirty="0"/>
          </a:p>
        </p:txBody>
      </p:sp>
      <p:sp>
        <p:nvSpPr>
          <p:cNvPr id="41" name="Shape 39"/>
          <p:cNvSpPr/>
          <p:nvPr/>
        </p:nvSpPr>
        <p:spPr>
          <a:xfrm>
            <a:off x="0" y="4709160"/>
            <a:ext cx="9144000" cy="9144"/>
          </a:xfrm>
          <a:prstGeom prst="rect">
            <a:avLst/>
          </a:prstGeom>
          <a:solidFill>
            <a:srgbClr val="C9A84C"/>
          </a:solidFill>
          <a:ln/>
        </p:spPr>
        <p:txBody>
          <a:bodyPr/>
          <a:lstStyle/>
          <a:p>
            <a:endParaRPr lang="en-US"/>
          </a:p>
        </p:txBody>
      </p:sp>
      <p:sp>
        <p:nvSpPr>
          <p:cNvPr id="42" name="Text 40"/>
          <p:cNvSpPr/>
          <p:nvPr/>
        </p:nvSpPr>
        <p:spPr>
          <a:xfrm>
            <a:off x="274320" y="4800600"/>
            <a:ext cx="8595360" cy="228600"/>
          </a:xfrm>
          <a:prstGeom prst="rect">
            <a:avLst/>
          </a:prstGeom>
          <a:noFill/>
          <a:ln/>
        </p:spPr>
        <p:txBody>
          <a:bodyPr wrap="square" rtlCol="0" anchor="ctr"/>
          <a:lstStyle/>
          <a:p>
            <a:pPr marL="0" indent="0" algn="ctr">
              <a:buNone/>
            </a:pPr>
            <a:r>
              <a:rPr lang="en-US" sz="750" dirty="0">
                <a:solidFill>
                  <a:srgbClr val="64748B"/>
                </a:solidFill>
              </a:rPr>
              <a:t>BMSW5014 | Developing a Research Proposal | BA (Hons) Developing Leadership &amp; Management</a:t>
            </a:r>
            <a:endParaRPr lang="en-US" sz="750" dirty="0"/>
          </a:p>
        </p:txBody>
      </p:sp>
      <p:sp>
        <p:nvSpPr>
          <p:cNvPr id="43" name="Text 41"/>
          <p:cNvSpPr/>
          <p:nvPr/>
        </p:nvSpPr>
        <p:spPr>
          <a:xfrm>
            <a:off x="8046720" y="4754880"/>
            <a:ext cx="914400" cy="274320"/>
          </a:xfrm>
          <a:prstGeom prst="rect">
            <a:avLst/>
          </a:prstGeom>
          <a:noFill/>
          <a:ln/>
        </p:spPr>
        <p:txBody>
          <a:bodyPr wrap="square" rtlCol="0" anchor="ctr"/>
          <a:lstStyle/>
          <a:p>
            <a:pPr marL="0" indent="0" algn="r">
              <a:buNone/>
            </a:pPr>
            <a:r>
              <a:rPr lang="en-US" sz="900" dirty="0">
                <a:solidFill>
                  <a:srgbClr val="64748B"/>
                </a:solidFill>
              </a:rPr>
              <a:t>8 / 15</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F3864"/>
          </a:solidFill>
          <a:ln/>
        </p:spPr>
        <p:txBody>
          <a:bodyPr/>
          <a:lstStyle/>
          <a:p>
            <a:endParaRPr lang="en-US"/>
          </a:p>
        </p:txBody>
      </p:sp>
      <p:sp>
        <p:nvSpPr>
          <p:cNvPr id="3" name="Text 1"/>
          <p:cNvSpPr/>
          <p:nvPr/>
        </p:nvSpPr>
        <p:spPr>
          <a:xfrm>
            <a:off x="365760" y="91440"/>
            <a:ext cx="7315200" cy="502920"/>
          </a:xfrm>
          <a:prstGeom prst="rect">
            <a:avLst/>
          </a:prstGeom>
          <a:noFill/>
          <a:ln/>
        </p:spPr>
        <p:txBody>
          <a:bodyPr wrap="square" rtlCol="0" anchor="ctr"/>
          <a:lstStyle/>
          <a:p>
            <a:pPr marL="0" indent="0">
              <a:buNone/>
            </a:pPr>
            <a:r>
              <a:rPr lang="en-US" sz="2000" b="1" dirty="0">
                <a:solidFill>
                  <a:srgbClr val="FFFFFF"/>
                </a:solidFill>
              </a:rPr>
              <a:t>Data Collection Methods &amp; Sampling Strategy</a:t>
            </a:r>
            <a:endParaRPr lang="en-US" sz="2000" dirty="0"/>
          </a:p>
        </p:txBody>
      </p:sp>
      <p:sp>
        <p:nvSpPr>
          <p:cNvPr id="4" name="Shape 2"/>
          <p:cNvSpPr/>
          <p:nvPr/>
        </p:nvSpPr>
        <p:spPr>
          <a:xfrm>
            <a:off x="7863840" y="201168"/>
            <a:ext cx="1463040" cy="256032"/>
          </a:xfrm>
          <a:prstGeom prst="roundRect">
            <a:avLst>
              <a:gd name="adj" fmla="val 17857"/>
            </a:avLst>
          </a:prstGeom>
          <a:solidFill>
            <a:srgbClr val="C9A84C"/>
          </a:solidFill>
          <a:ln/>
        </p:spPr>
        <p:txBody>
          <a:bodyPr/>
          <a:lstStyle/>
          <a:p>
            <a:endParaRPr lang="en-US"/>
          </a:p>
        </p:txBody>
      </p:sp>
      <p:sp>
        <p:nvSpPr>
          <p:cNvPr id="5" name="Text 3"/>
          <p:cNvSpPr/>
          <p:nvPr/>
        </p:nvSpPr>
        <p:spPr>
          <a:xfrm>
            <a:off x="7863840" y="201168"/>
            <a:ext cx="1463040" cy="256032"/>
          </a:xfrm>
          <a:prstGeom prst="rect">
            <a:avLst/>
          </a:prstGeom>
          <a:noFill/>
          <a:ln/>
        </p:spPr>
        <p:txBody>
          <a:bodyPr wrap="square" lIns="0" tIns="0" rIns="0" bIns="0" rtlCol="0" anchor="ctr"/>
          <a:lstStyle/>
          <a:p>
            <a:pPr marL="0" indent="0" algn="ctr">
              <a:buNone/>
            </a:pPr>
            <a:r>
              <a:rPr lang="en-US" sz="850" b="1" dirty="0">
                <a:solidFill>
                  <a:srgbClr val="1F3864"/>
                </a:solidFill>
              </a:rPr>
              <a:t>SECTION 4</a:t>
            </a:r>
            <a:endParaRPr lang="en-US" sz="850" dirty="0"/>
          </a:p>
        </p:txBody>
      </p:sp>
      <p:sp>
        <p:nvSpPr>
          <p:cNvPr id="6" name="Text 4"/>
          <p:cNvSpPr/>
          <p:nvPr/>
        </p:nvSpPr>
        <p:spPr>
          <a:xfrm>
            <a:off x="320040" y="804672"/>
            <a:ext cx="5303520" cy="320040"/>
          </a:xfrm>
          <a:prstGeom prst="rect">
            <a:avLst/>
          </a:prstGeom>
          <a:noFill/>
          <a:ln/>
        </p:spPr>
        <p:txBody>
          <a:bodyPr wrap="square" rtlCol="0" anchor="ctr"/>
          <a:lstStyle/>
          <a:p>
            <a:pPr marL="0" indent="0">
              <a:buNone/>
            </a:pPr>
            <a:r>
              <a:rPr lang="en-US" sz="1250" b="1" dirty="0">
                <a:solidFill>
                  <a:srgbClr val="1F3864"/>
                </a:solidFill>
              </a:rPr>
              <a:t>Phase 1 — Validated Survey Instruments</a:t>
            </a:r>
            <a:endParaRPr lang="en-US" sz="1250" dirty="0"/>
          </a:p>
        </p:txBody>
      </p:sp>
      <p:sp>
        <p:nvSpPr>
          <p:cNvPr id="7" name="Shape 5"/>
          <p:cNvSpPr/>
          <p:nvPr/>
        </p:nvSpPr>
        <p:spPr>
          <a:xfrm>
            <a:off x="320040" y="1170432"/>
            <a:ext cx="5120640" cy="82296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8" name="Shape 6"/>
          <p:cNvSpPr/>
          <p:nvPr/>
        </p:nvSpPr>
        <p:spPr>
          <a:xfrm>
            <a:off x="320040" y="1170432"/>
            <a:ext cx="960120" cy="822960"/>
          </a:xfrm>
          <a:prstGeom prst="rect">
            <a:avLst/>
          </a:prstGeom>
          <a:solidFill>
            <a:srgbClr val="1F3864"/>
          </a:solidFill>
          <a:ln/>
        </p:spPr>
        <p:txBody>
          <a:bodyPr/>
          <a:lstStyle/>
          <a:p>
            <a:endParaRPr lang="en-US"/>
          </a:p>
        </p:txBody>
      </p:sp>
      <p:sp>
        <p:nvSpPr>
          <p:cNvPr id="9" name="Text 7"/>
          <p:cNvSpPr/>
          <p:nvPr/>
        </p:nvSpPr>
        <p:spPr>
          <a:xfrm>
            <a:off x="320040" y="1216152"/>
            <a:ext cx="960120" cy="731520"/>
          </a:xfrm>
          <a:prstGeom prst="rect">
            <a:avLst/>
          </a:prstGeom>
          <a:noFill/>
          <a:ln/>
        </p:spPr>
        <p:txBody>
          <a:bodyPr wrap="square" rtlCol="0" anchor="ctr"/>
          <a:lstStyle/>
          <a:p>
            <a:pPr marL="0" indent="0" algn="ctr">
              <a:buNone/>
            </a:pPr>
            <a:r>
              <a:rPr lang="en-US" sz="900" b="1" dirty="0">
                <a:solidFill>
                  <a:srgbClr val="C9A84C"/>
                </a:solidFill>
              </a:rPr>
              <a:t>WEMWBS</a:t>
            </a:r>
            <a:endParaRPr lang="en-US" sz="900" dirty="0"/>
          </a:p>
        </p:txBody>
      </p:sp>
      <p:sp>
        <p:nvSpPr>
          <p:cNvPr id="10" name="Text 8"/>
          <p:cNvSpPr/>
          <p:nvPr/>
        </p:nvSpPr>
        <p:spPr>
          <a:xfrm>
            <a:off x="1353312" y="1216152"/>
            <a:ext cx="3977640" cy="256032"/>
          </a:xfrm>
          <a:prstGeom prst="rect">
            <a:avLst/>
          </a:prstGeom>
          <a:noFill/>
          <a:ln/>
        </p:spPr>
        <p:txBody>
          <a:bodyPr wrap="square" rtlCol="0" anchor="ctr"/>
          <a:lstStyle/>
          <a:p>
            <a:pPr marL="0" indent="0">
              <a:buNone/>
            </a:pPr>
            <a:r>
              <a:rPr lang="en-US" sz="950" b="1" dirty="0">
                <a:solidFill>
                  <a:srgbClr val="1F3864"/>
                </a:solidFill>
              </a:rPr>
              <a:t>Warwick-Edinburgh Mental Well-being Scale</a:t>
            </a:r>
            <a:endParaRPr lang="en-US" sz="950" dirty="0"/>
          </a:p>
        </p:txBody>
      </p:sp>
      <p:sp>
        <p:nvSpPr>
          <p:cNvPr id="11" name="Text 9"/>
          <p:cNvSpPr/>
          <p:nvPr/>
        </p:nvSpPr>
        <p:spPr>
          <a:xfrm>
            <a:off x="1353312" y="1444752"/>
            <a:ext cx="3977640" cy="201168"/>
          </a:xfrm>
          <a:prstGeom prst="rect">
            <a:avLst/>
          </a:prstGeom>
          <a:noFill/>
          <a:ln/>
        </p:spPr>
        <p:txBody>
          <a:bodyPr wrap="square" rtlCol="0" anchor="ctr"/>
          <a:lstStyle/>
          <a:p>
            <a:pPr marL="0" indent="0">
              <a:buNone/>
            </a:pPr>
            <a:r>
              <a:rPr lang="en-US" sz="850" dirty="0">
                <a:solidFill>
                  <a:srgbClr val="C9A84C"/>
                </a:solidFill>
              </a:rPr>
              <a:t>Stewart-Brown et al. (2009)</a:t>
            </a:r>
            <a:endParaRPr lang="en-US" sz="850" dirty="0"/>
          </a:p>
        </p:txBody>
      </p:sp>
      <p:sp>
        <p:nvSpPr>
          <p:cNvPr id="12" name="Text 10"/>
          <p:cNvSpPr/>
          <p:nvPr/>
        </p:nvSpPr>
        <p:spPr>
          <a:xfrm>
            <a:off x="1353312" y="1627632"/>
            <a:ext cx="3977640" cy="292608"/>
          </a:xfrm>
          <a:prstGeom prst="rect">
            <a:avLst/>
          </a:prstGeom>
          <a:noFill/>
          <a:ln/>
        </p:spPr>
        <p:txBody>
          <a:bodyPr wrap="square" rtlCol="0" anchor="ctr"/>
          <a:lstStyle/>
          <a:p>
            <a:pPr marL="0" indent="0">
              <a:buNone/>
            </a:pPr>
            <a:r>
              <a:rPr lang="en-US" sz="900" dirty="0">
                <a:solidFill>
                  <a:srgbClr val="64748B"/>
                </a:solidFill>
              </a:rPr>
              <a:t>14 items, 5-point Likert — validated UK occupational well-being measure</a:t>
            </a:r>
            <a:endParaRPr lang="en-US" sz="900" dirty="0"/>
          </a:p>
        </p:txBody>
      </p:sp>
      <p:sp>
        <p:nvSpPr>
          <p:cNvPr id="13" name="Shape 11"/>
          <p:cNvSpPr/>
          <p:nvPr/>
        </p:nvSpPr>
        <p:spPr>
          <a:xfrm>
            <a:off x="320040" y="2093976"/>
            <a:ext cx="5120640" cy="82296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14" name="Shape 12"/>
          <p:cNvSpPr/>
          <p:nvPr/>
        </p:nvSpPr>
        <p:spPr>
          <a:xfrm>
            <a:off x="320040" y="2093976"/>
            <a:ext cx="960120" cy="822960"/>
          </a:xfrm>
          <a:prstGeom prst="rect">
            <a:avLst/>
          </a:prstGeom>
          <a:solidFill>
            <a:srgbClr val="1F3864"/>
          </a:solidFill>
          <a:ln/>
        </p:spPr>
        <p:txBody>
          <a:bodyPr/>
          <a:lstStyle/>
          <a:p>
            <a:endParaRPr lang="en-US"/>
          </a:p>
        </p:txBody>
      </p:sp>
      <p:sp>
        <p:nvSpPr>
          <p:cNvPr id="15" name="Text 13"/>
          <p:cNvSpPr/>
          <p:nvPr/>
        </p:nvSpPr>
        <p:spPr>
          <a:xfrm>
            <a:off x="320040" y="2139696"/>
            <a:ext cx="960120" cy="731520"/>
          </a:xfrm>
          <a:prstGeom prst="rect">
            <a:avLst/>
          </a:prstGeom>
          <a:noFill/>
          <a:ln/>
        </p:spPr>
        <p:txBody>
          <a:bodyPr wrap="square" rtlCol="0" anchor="ctr"/>
          <a:lstStyle/>
          <a:p>
            <a:pPr marL="0" indent="0" algn="ctr">
              <a:buNone/>
            </a:pPr>
            <a:r>
              <a:rPr lang="en-US" sz="900" b="1" dirty="0">
                <a:solidFill>
                  <a:srgbClr val="C9A84C"/>
                </a:solidFill>
              </a:rPr>
              <a:t>Productivity Index</a:t>
            </a:r>
            <a:endParaRPr lang="en-US" sz="900" dirty="0"/>
          </a:p>
        </p:txBody>
      </p:sp>
      <p:sp>
        <p:nvSpPr>
          <p:cNvPr id="16" name="Text 14"/>
          <p:cNvSpPr/>
          <p:nvPr/>
        </p:nvSpPr>
        <p:spPr>
          <a:xfrm>
            <a:off x="1353312" y="2139696"/>
            <a:ext cx="3977640" cy="256032"/>
          </a:xfrm>
          <a:prstGeom prst="rect">
            <a:avLst/>
          </a:prstGeom>
          <a:noFill/>
          <a:ln/>
        </p:spPr>
        <p:txBody>
          <a:bodyPr wrap="square" rtlCol="0" anchor="ctr"/>
          <a:lstStyle/>
          <a:p>
            <a:pPr marL="0" indent="0">
              <a:buNone/>
            </a:pPr>
            <a:r>
              <a:rPr lang="en-US" sz="950" b="1" dirty="0">
                <a:solidFill>
                  <a:srgbClr val="1F3864"/>
                </a:solidFill>
              </a:rPr>
              <a:t>Remote Work Productivity Index</a:t>
            </a:r>
            <a:endParaRPr lang="en-US" sz="950" dirty="0"/>
          </a:p>
        </p:txBody>
      </p:sp>
      <p:sp>
        <p:nvSpPr>
          <p:cNvPr id="17" name="Text 15"/>
          <p:cNvSpPr/>
          <p:nvPr/>
        </p:nvSpPr>
        <p:spPr>
          <a:xfrm>
            <a:off x="1353312" y="2368296"/>
            <a:ext cx="3977640" cy="201168"/>
          </a:xfrm>
          <a:prstGeom prst="rect">
            <a:avLst/>
          </a:prstGeom>
          <a:noFill/>
          <a:ln/>
        </p:spPr>
        <p:txBody>
          <a:bodyPr wrap="square" rtlCol="0" anchor="ctr"/>
          <a:lstStyle/>
          <a:p>
            <a:pPr marL="0" indent="0">
              <a:buNone/>
            </a:pPr>
            <a:r>
              <a:rPr lang="en-US" sz="850" dirty="0">
                <a:solidFill>
                  <a:srgbClr val="C9A84C"/>
                </a:solidFill>
              </a:rPr>
              <a:t>Adapted: Bloom et al. (2015)</a:t>
            </a:r>
            <a:endParaRPr lang="en-US" sz="850" dirty="0"/>
          </a:p>
        </p:txBody>
      </p:sp>
      <p:sp>
        <p:nvSpPr>
          <p:cNvPr id="18" name="Text 16"/>
          <p:cNvSpPr/>
          <p:nvPr/>
        </p:nvSpPr>
        <p:spPr>
          <a:xfrm>
            <a:off x="1353312" y="2551176"/>
            <a:ext cx="3977640" cy="292608"/>
          </a:xfrm>
          <a:prstGeom prst="rect">
            <a:avLst/>
          </a:prstGeom>
          <a:noFill/>
          <a:ln/>
        </p:spPr>
        <p:txBody>
          <a:bodyPr wrap="square" rtlCol="0" anchor="ctr"/>
          <a:lstStyle/>
          <a:p>
            <a:pPr marL="0" indent="0">
              <a:buNone/>
            </a:pPr>
            <a:r>
              <a:rPr lang="en-US" sz="900" dirty="0">
                <a:solidFill>
                  <a:srgbClr val="64748B"/>
                </a:solidFill>
              </a:rPr>
              <a:t>Measures perceived output, task completion &amp; self-rated efficiency</a:t>
            </a:r>
            <a:endParaRPr lang="en-US" sz="900" dirty="0"/>
          </a:p>
        </p:txBody>
      </p:sp>
      <p:sp>
        <p:nvSpPr>
          <p:cNvPr id="19" name="Shape 17"/>
          <p:cNvSpPr/>
          <p:nvPr/>
        </p:nvSpPr>
        <p:spPr>
          <a:xfrm>
            <a:off x="320040" y="3017520"/>
            <a:ext cx="5120640" cy="822960"/>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20" name="Shape 18"/>
          <p:cNvSpPr/>
          <p:nvPr/>
        </p:nvSpPr>
        <p:spPr>
          <a:xfrm>
            <a:off x="320040" y="3017520"/>
            <a:ext cx="960120" cy="822960"/>
          </a:xfrm>
          <a:prstGeom prst="rect">
            <a:avLst/>
          </a:prstGeom>
          <a:solidFill>
            <a:srgbClr val="1F3864"/>
          </a:solidFill>
          <a:ln/>
        </p:spPr>
        <p:txBody>
          <a:bodyPr/>
          <a:lstStyle/>
          <a:p>
            <a:endParaRPr lang="en-US"/>
          </a:p>
        </p:txBody>
      </p:sp>
      <p:sp>
        <p:nvSpPr>
          <p:cNvPr id="21" name="Text 19"/>
          <p:cNvSpPr/>
          <p:nvPr/>
        </p:nvSpPr>
        <p:spPr>
          <a:xfrm>
            <a:off x="320040" y="3063240"/>
            <a:ext cx="960120" cy="731520"/>
          </a:xfrm>
          <a:prstGeom prst="rect">
            <a:avLst/>
          </a:prstGeom>
          <a:noFill/>
          <a:ln/>
        </p:spPr>
        <p:txBody>
          <a:bodyPr wrap="square" rtlCol="0" anchor="ctr"/>
          <a:lstStyle/>
          <a:p>
            <a:pPr marL="0" indent="0" algn="ctr">
              <a:buNone/>
            </a:pPr>
            <a:r>
              <a:rPr lang="en-US" sz="900" b="1" dirty="0">
                <a:solidFill>
                  <a:srgbClr val="C9A84C"/>
                </a:solidFill>
              </a:rPr>
              <a:t>Quality Scale</a:t>
            </a:r>
            <a:endParaRPr lang="en-US" sz="900" dirty="0"/>
          </a:p>
        </p:txBody>
      </p:sp>
      <p:sp>
        <p:nvSpPr>
          <p:cNvPr id="22" name="Text 20"/>
          <p:cNvSpPr/>
          <p:nvPr/>
        </p:nvSpPr>
        <p:spPr>
          <a:xfrm>
            <a:off x="1353312" y="3063240"/>
            <a:ext cx="3977640" cy="256032"/>
          </a:xfrm>
          <a:prstGeom prst="rect">
            <a:avLst/>
          </a:prstGeom>
          <a:noFill/>
          <a:ln/>
        </p:spPr>
        <p:txBody>
          <a:bodyPr wrap="square" rtlCol="0" anchor="ctr"/>
          <a:lstStyle/>
          <a:p>
            <a:pPr marL="0" indent="0">
              <a:buNone/>
            </a:pPr>
            <a:r>
              <a:rPr lang="en-US" sz="950" b="1" dirty="0">
                <a:solidFill>
                  <a:srgbClr val="1F3864"/>
                </a:solidFill>
              </a:rPr>
              <a:t>Remote Work Quality Scale</a:t>
            </a:r>
            <a:endParaRPr lang="en-US" sz="950" dirty="0"/>
          </a:p>
        </p:txBody>
      </p:sp>
      <p:sp>
        <p:nvSpPr>
          <p:cNvPr id="23" name="Text 21"/>
          <p:cNvSpPr/>
          <p:nvPr/>
        </p:nvSpPr>
        <p:spPr>
          <a:xfrm>
            <a:off x="1353312" y="3291840"/>
            <a:ext cx="3977640" cy="201168"/>
          </a:xfrm>
          <a:prstGeom prst="rect">
            <a:avLst/>
          </a:prstGeom>
          <a:noFill/>
          <a:ln/>
        </p:spPr>
        <p:txBody>
          <a:bodyPr wrap="square" rtlCol="0" anchor="ctr"/>
          <a:lstStyle/>
          <a:p>
            <a:pPr marL="0" indent="0">
              <a:buNone/>
            </a:pPr>
            <a:r>
              <a:rPr lang="en-US" sz="850" dirty="0">
                <a:solidFill>
                  <a:srgbClr val="C9A84C"/>
                </a:solidFill>
              </a:rPr>
              <a:t>Adapted: Eurofound (2020)</a:t>
            </a:r>
            <a:endParaRPr lang="en-US" sz="850" dirty="0"/>
          </a:p>
        </p:txBody>
      </p:sp>
      <p:sp>
        <p:nvSpPr>
          <p:cNvPr id="24" name="Text 22"/>
          <p:cNvSpPr/>
          <p:nvPr/>
        </p:nvSpPr>
        <p:spPr>
          <a:xfrm>
            <a:off x="1353312" y="3474720"/>
            <a:ext cx="3977640" cy="292608"/>
          </a:xfrm>
          <a:prstGeom prst="rect">
            <a:avLst/>
          </a:prstGeom>
          <a:noFill/>
          <a:ln/>
        </p:spPr>
        <p:txBody>
          <a:bodyPr wrap="square" rtlCol="0" anchor="ctr"/>
          <a:lstStyle/>
          <a:p>
            <a:pPr marL="0" indent="0">
              <a:buNone/>
            </a:pPr>
            <a:r>
              <a:rPr lang="en-US" sz="900" dirty="0">
                <a:solidFill>
                  <a:srgbClr val="64748B"/>
                </a:solidFill>
              </a:rPr>
              <a:t>Captures home environment, digital access &amp; work-life balance</a:t>
            </a:r>
            <a:endParaRPr lang="en-US" sz="900" dirty="0"/>
          </a:p>
        </p:txBody>
      </p:sp>
      <p:sp>
        <p:nvSpPr>
          <p:cNvPr id="25" name="Text 23"/>
          <p:cNvSpPr/>
          <p:nvPr/>
        </p:nvSpPr>
        <p:spPr>
          <a:xfrm>
            <a:off x="5623560" y="804672"/>
            <a:ext cx="3200400" cy="320040"/>
          </a:xfrm>
          <a:prstGeom prst="rect">
            <a:avLst/>
          </a:prstGeom>
          <a:noFill/>
          <a:ln/>
        </p:spPr>
        <p:txBody>
          <a:bodyPr wrap="square" rtlCol="0" anchor="ctr"/>
          <a:lstStyle/>
          <a:p>
            <a:pPr marL="0" indent="0">
              <a:buNone/>
            </a:pPr>
            <a:r>
              <a:rPr lang="en-US" sz="1250" b="1" dirty="0">
                <a:solidFill>
                  <a:srgbClr val="1F3864"/>
                </a:solidFill>
              </a:rPr>
              <a:t>Sampling Strategy</a:t>
            </a:r>
            <a:endParaRPr lang="en-US" sz="1250" dirty="0"/>
          </a:p>
        </p:txBody>
      </p:sp>
      <p:sp>
        <p:nvSpPr>
          <p:cNvPr id="26" name="Shape 24"/>
          <p:cNvSpPr/>
          <p:nvPr/>
        </p:nvSpPr>
        <p:spPr>
          <a:xfrm>
            <a:off x="5623560" y="1170432"/>
            <a:ext cx="3200400" cy="1389888"/>
          </a:xfrm>
          <a:prstGeom prst="rect">
            <a:avLst/>
          </a:prstGeom>
          <a:solidFill>
            <a:srgbClr val="EEF4FB"/>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27" name="Shape 25"/>
          <p:cNvSpPr/>
          <p:nvPr/>
        </p:nvSpPr>
        <p:spPr>
          <a:xfrm>
            <a:off x="5623560" y="1170432"/>
            <a:ext cx="3200400" cy="320040"/>
          </a:xfrm>
          <a:prstGeom prst="rect">
            <a:avLst/>
          </a:prstGeom>
          <a:solidFill>
            <a:srgbClr val="1F3864"/>
          </a:solidFill>
          <a:ln/>
        </p:spPr>
        <p:txBody>
          <a:bodyPr/>
          <a:lstStyle/>
          <a:p>
            <a:endParaRPr lang="en-US"/>
          </a:p>
        </p:txBody>
      </p:sp>
      <p:sp>
        <p:nvSpPr>
          <p:cNvPr id="28" name="Text 26"/>
          <p:cNvSpPr/>
          <p:nvPr/>
        </p:nvSpPr>
        <p:spPr>
          <a:xfrm>
            <a:off x="5669280" y="1170432"/>
            <a:ext cx="3108960" cy="320040"/>
          </a:xfrm>
          <a:prstGeom prst="rect">
            <a:avLst/>
          </a:prstGeom>
          <a:noFill/>
          <a:ln/>
        </p:spPr>
        <p:txBody>
          <a:bodyPr wrap="square" rtlCol="0" anchor="ctr"/>
          <a:lstStyle/>
          <a:p>
            <a:pPr marL="0" indent="0">
              <a:buNone/>
            </a:pPr>
            <a:r>
              <a:rPr lang="en-US" sz="1100" b="1" dirty="0">
                <a:solidFill>
                  <a:srgbClr val="C9A84C"/>
                </a:solidFill>
              </a:rPr>
              <a:t>Phase 1</a:t>
            </a:r>
            <a:endParaRPr lang="en-US" sz="1100" dirty="0"/>
          </a:p>
        </p:txBody>
      </p:sp>
      <p:sp>
        <p:nvSpPr>
          <p:cNvPr id="29" name="Text 27"/>
          <p:cNvSpPr/>
          <p:nvPr/>
        </p:nvSpPr>
        <p:spPr>
          <a:xfrm>
            <a:off x="5669280" y="1517904"/>
            <a:ext cx="3063240" cy="347472"/>
          </a:xfrm>
          <a:prstGeom prst="rect">
            <a:avLst/>
          </a:prstGeom>
          <a:noFill/>
          <a:ln/>
        </p:spPr>
        <p:txBody>
          <a:bodyPr wrap="square" rtlCol="0" anchor="ctr"/>
          <a:lstStyle/>
          <a:p>
            <a:pPr marL="0" indent="0">
              <a:buNone/>
            </a:pPr>
            <a:r>
              <a:rPr lang="en-US" sz="1250" b="1" dirty="0">
                <a:solidFill>
                  <a:srgbClr val="1F3864"/>
                </a:solidFill>
              </a:rPr>
              <a:t>Convenience + Snowball</a:t>
            </a:r>
            <a:endParaRPr lang="en-US" sz="1250" dirty="0"/>
          </a:p>
        </p:txBody>
      </p:sp>
      <p:sp>
        <p:nvSpPr>
          <p:cNvPr id="30" name="Text 28"/>
          <p:cNvSpPr/>
          <p:nvPr/>
        </p:nvSpPr>
        <p:spPr>
          <a:xfrm>
            <a:off x="5669280" y="1883664"/>
            <a:ext cx="3063240" cy="594360"/>
          </a:xfrm>
          <a:prstGeom prst="rect">
            <a:avLst/>
          </a:prstGeom>
          <a:noFill/>
          <a:ln/>
        </p:spPr>
        <p:txBody>
          <a:bodyPr wrap="square" rtlCol="0" anchor="ctr"/>
          <a:lstStyle/>
          <a:p>
            <a:pPr marL="0" indent="0">
              <a:buNone/>
            </a:pPr>
            <a:r>
              <a:rPr lang="en-US" sz="950" dirty="0">
                <a:solidFill>
                  <a:srgbClr val="64748B"/>
                </a:solidFill>
              </a:rPr>
              <a:t>LinkedIn &amp; SME email networks; participants refer others to increase reach</a:t>
            </a:r>
            <a:endParaRPr lang="en-US" sz="950" dirty="0"/>
          </a:p>
        </p:txBody>
      </p:sp>
      <p:sp>
        <p:nvSpPr>
          <p:cNvPr id="31" name="Shape 29"/>
          <p:cNvSpPr/>
          <p:nvPr/>
        </p:nvSpPr>
        <p:spPr>
          <a:xfrm>
            <a:off x="5623560" y="2679192"/>
            <a:ext cx="3200400" cy="1389888"/>
          </a:xfrm>
          <a:prstGeom prst="rect">
            <a:avLst/>
          </a:prstGeom>
          <a:solidFill>
            <a:srgbClr val="E8F5E9"/>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32" name="Shape 30"/>
          <p:cNvSpPr/>
          <p:nvPr/>
        </p:nvSpPr>
        <p:spPr>
          <a:xfrm>
            <a:off x="5623560" y="2679192"/>
            <a:ext cx="3200400" cy="320040"/>
          </a:xfrm>
          <a:prstGeom prst="rect">
            <a:avLst/>
          </a:prstGeom>
          <a:solidFill>
            <a:srgbClr val="17375E"/>
          </a:solidFill>
          <a:ln/>
        </p:spPr>
        <p:txBody>
          <a:bodyPr/>
          <a:lstStyle/>
          <a:p>
            <a:endParaRPr lang="en-US"/>
          </a:p>
        </p:txBody>
      </p:sp>
      <p:sp>
        <p:nvSpPr>
          <p:cNvPr id="33" name="Text 31"/>
          <p:cNvSpPr/>
          <p:nvPr/>
        </p:nvSpPr>
        <p:spPr>
          <a:xfrm>
            <a:off x="5669280" y="2679192"/>
            <a:ext cx="3108960" cy="320040"/>
          </a:xfrm>
          <a:prstGeom prst="rect">
            <a:avLst/>
          </a:prstGeom>
          <a:noFill/>
          <a:ln/>
        </p:spPr>
        <p:txBody>
          <a:bodyPr wrap="square" rtlCol="0" anchor="ctr"/>
          <a:lstStyle/>
          <a:p>
            <a:pPr marL="0" indent="0">
              <a:buNone/>
            </a:pPr>
            <a:r>
              <a:rPr lang="en-US" sz="1100" b="1" dirty="0">
                <a:solidFill>
                  <a:srgbClr val="C9A84C"/>
                </a:solidFill>
              </a:rPr>
              <a:t>Phase 2</a:t>
            </a:r>
            <a:endParaRPr lang="en-US" sz="1100" dirty="0"/>
          </a:p>
        </p:txBody>
      </p:sp>
      <p:sp>
        <p:nvSpPr>
          <p:cNvPr id="34" name="Text 32"/>
          <p:cNvSpPr/>
          <p:nvPr/>
        </p:nvSpPr>
        <p:spPr>
          <a:xfrm>
            <a:off x="5669280" y="3026664"/>
            <a:ext cx="3063240" cy="347472"/>
          </a:xfrm>
          <a:prstGeom prst="rect">
            <a:avLst/>
          </a:prstGeom>
          <a:noFill/>
          <a:ln/>
        </p:spPr>
        <p:txBody>
          <a:bodyPr wrap="square" rtlCol="0" anchor="ctr"/>
          <a:lstStyle/>
          <a:p>
            <a:pPr marL="0" indent="0">
              <a:buNone/>
            </a:pPr>
            <a:r>
              <a:rPr lang="en-US" sz="1250" b="1" dirty="0">
                <a:solidFill>
                  <a:srgbClr val="17375E"/>
                </a:solidFill>
              </a:rPr>
              <a:t>Purposive</a:t>
            </a:r>
            <a:endParaRPr lang="en-US" sz="1250" dirty="0"/>
          </a:p>
        </p:txBody>
      </p:sp>
      <p:sp>
        <p:nvSpPr>
          <p:cNvPr id="35" name="Text 33"/>
          <p:cNvSpPr/>
          <p:nvPr/>
        </p:nvSpPr>
        <p:spPr>
          <a:xfrm>
            <a:off x="5669280" y="3392424"/>
            <a:ext cx="3063240" cy="594360"/>
          </a:xfrm>
          <a:prstGeom prst="rect">
            <a:avLst/>
          </a:prstGeom>
          <a:noFill/>
          <a:ln/>
        </p:spPr>
        <p:txBody>
          <a:bodyPr wrap="square" rtlCol="0" anchor="ctr"/>
          <a:lstStyle/>
          <a:p>
            <a:pPr marL="0" indent="0">
              <a:buNone/>
            </a:pPr>
            <a:r>
              <a:rPr lang="en-US" sz="950" dirty="0">
                <a:solidFill>
                  <a:srgbClr val="64748B"/>
                </a:solidFill>
              </a:rPr>
              <a:t>Selected from Phase 1; max variation: sector, role level &amp; well-being score</a:t>
            </a:r>
            <a:endParaRPr lang="en-US" sz="950" dirty="0"/>
          </a:p>
        </p:txBody>
      </p:sp>
      <p:sp>
        <p:nvSpPr>
          <p:cNvPr id="36" name="Shape 34"/>
          <p:cNvSpPr/>
          <p:nvPr/>
        </p:nvSpPr>
        <p:spPr>
          <a:xfrm>
            <a:off x="320040" y="3995928"/>
            <a:ext cx="8503920" cy="630936"/>
          </a:xfrm>
          <a:prstGeom prst="rect">
            <a:avLst/>
          </a:prstGeom>
          <a:solidFill>
            <a:srgbClr val="1F3864"/>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37" name="Text 35"/>
          <p:cNvSpPr/>
          <p:nvPr/>
        </p:nvSpPr>
        <p:spPr>
          <a:xfrm>
            <a:off x="457200" y="4069080"/>
            <a:ext cx="1920240" cy="256032"/>
          </a:xfrm>
          <a:prstGeom prst="rect">
            <a:avLst/>
          </a:prstGeom>
          <a:noFill/>
          <a:ln/>
        </p:spPr>
        <p:txBody>
          <a:bodyPr wrap="square" rtlCol="0" anchor="ctr"/>
          <a:lstStyle/>
          <a:p>
            <a:pPr marL="0" indent="0">
              <a:buNone/>
            </a:pPr>
            <a:r>
              <a:rPr lang="en-US" sz="1000" b="1" dirty="0">
                <a:solidFill>
                  <a:srgbClr val="C9A84C"/>
                </a:solidFill>
              </a:rPr>
              <a:t>Reliability &amp; Validity:</a:t>
            </a:r>
            <a:endParaRPr lang="en-US" sz="1000" dirty="0"/>
          </a:p>
        </p:txBody>
      </p:sp>
      <p:sp>
        <p:nvSpPr>
          <p:cNvPr id="38" name="Text 36"/>
          <p:cNvSpPr/>
          <p:nvPr/>
        </p:nvSpPr>
        <p:spPr>
          <a:xfrm>
            <a:off x="2423160" y="4050792"/>
            <a:ext cx="6309360" cy="502920"/>
          </a:xfrm>
          <a:prstGeom prst="rect">
            <a:avLst/>
          </a:prstGeom>
          <a:noFill/>
          <a:ln/>
        </p:spPr>
        <p:txBody>
          <a:bodyPr wrap="square" rtlCol="0" anchor="ctr"/>
          <a:lstStyle/>
          <a:p>
            <a:pPr marL="0" indent="0">
              <a:buNone/>
            </a:pPr>
            <a:r>
              <a:rPr lang="en-US" sz="950" dirty="0">
                <a:solidFill>
                  <a:srgbClr val="FFFFFF"/>
                </a:solidFill>
              </a:rPr>
              <a:t>Reliability: Cronbach’s α tests the internal consistency of the scales. Validity: WEMWBS is an established UK occupational well-being measure that captures the intended construct. The 60-response target also meets Pallant’s (2020) guideline of 50+ for exploratory regression.</a:t>
            </a:r>
            <a:endParaRPr lang="en-US" sz="950" dirty="0"/>
          </a:p>
        </p:txBody>
      </p:sp>
      <p:sp>
        <p:nvSpPr>
          <p:cNvPr id="39" name="Shape 37"/>
          <p:cNvSpPr/>
          <p:nvPr/>
        </p:nvSpPr>
        <p:spPr>
          <a:xfrm>
            <a:off x="0" y="4709160"/>
            <a:ext cx="9144000" cy="9144"/>
          </a:xfrm>
          <a:prstGeom prst="rect">
            <a:avLst/>
          </a:prstGeom>
          <a:solidFill>
            <a:srgbClr val="C9A84C"/>
          </a:solidFill>
          <a:ln/>
        </p:spPr>
        <p:txBody>
          <a:bodyPr/>
          <a:lstStyle/>
          <a:p>
            <a:endParaRPr lang="en-US"/>
          </a:p>
        </p:txBody>
      </p:sp>
      <p:sp>
        <p:nvSpPr>
          <p:cNvPr id="40" name="Text 38"/>
          <p:cNvSpPr/>
          <p:nvPr/>
        </p:nvSpPr>
        <p:spPr>
          <a:xfrm>
            <a:off x="274320" y="4800600"/>
            <a:ext cx="8595360" cy="228600"/>
          </a:xfrm>
          <a:prstGeom prst="rect">
            <a:avLst/>
          </a:prstGeom>
          <a:noFill/>
          <a:ln/>
        </p:spPr>
        <p:txBody>
          <a:bodyPr wrap="square" rtlCol="0" anchor="ctr"/>
          <a:lstStyle/>
          <a:p>
            <a:pPr marL="0" indent="0" algn="ctr">
              <a:buNone/>
            </a:pPr>
            <a:r>
              <a:rPr lang="en-US" sz="750" dirty="0">
                <a:solidFill>
                  <a:srgbClr val="64748B"/>
                </a:solidFill>
              </a:rPr>
              <a:t>BMSW5014 | Developing a Research Proposal | BA (Hons) Developing Leadership &amp; Management</a:t>
            </a:r>
            <a:endParaRPr lang="en-US" sz="750" dirty="0"/>
          </a:p>
        </p:txBody>
      </p:sp>
      <p:sp>
        <p:nvSpPr>
          <p:cNvPr id="41" name="Text 39"/>
          <p:cNvSpPr/>
          <p:nvPr/>
        </p:nvSpPr>
        <p:spPr>
          <a:xfrm>
            <a:off x="8046720" y="4754880"/>
            <a:ext cx="914400" cy="274320"/>
          </a:xfrm>
          <a:prstGeom prst="rect">
            <a:avLst/>
          </a:prstGeom>
          <a:noFill/>
          <a:ln/>
        </p:spPr>
        <p:txBody>
          <a:bodyPr wrap="square" rtlCol="0" anchor="ctr"/>
          <a:lstStyle/>
          <a:p>
            <a:pPr marL="0" indent="0" algn="r">
              <a:buNone/>
            </a:pPr>
            <a:r>
              <a:rPr lang="en-US" sz="900" dirty="0">
                <a:solidFill>
                  <a:srgbClr val="64748B"/>
                </a:solidFill>
              </a:rPr>
              <a:t>9 / 15</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F3864"/>
          </a:solidFill>
          <a:ln/>
        </p:spPr>
        <p:txBody>
          <a:bodyPr/>
          <a:lstStyle/>
          <a:p>
            <a:endParaRPr lang="en-US"/>
          </a:p>
        </p:txBody>
      </p:sp>
      <p:sp>
        <p:nvSpPr>
          <p:cNvPr id="3" name="Text 1"/>
          <p:cNvSpPr/>
          <p:nvPr/>
        </p:nvSpPr>
        <p:spPr>
          <a:xfrm>
            <a:off x="365760" y="91440"/>
            <a:ext cx="7315200" cy="502920"/>
          </a:xfrm>
          <a:prstGeom prst="rect">
            <a:avLst/>
          </a:prstGeom>
          <a:noFill/>
          <a:ln/>
        </p:spPr>
        <p:txBody>
          <a:bodyPr wrap="square" rtlCol="0" anchor="ctr"/>
          <a:lstStyle/>
          <a:p>
            <a:pPr marL="0" indent="0">
              <a:buNone/>
            </a:pPr>
            <a:r>
              <a:rPr lang="en-US" sz="2200" b="1" dirty="0">
                <a:solidFill>
                  <a:srgbClr val="FFFFFF"/>
                </a:solidFill>
              </a:rPr>
              <a:t>Data Analysis Strategy</a:t>
            </a:r>
            <a:endParaRPr lang="en-US" sz="2200" dirty="0"/>
          </a:p>
        </p:txBody>
      </p:sp>
      <p:sp>
        <p:nvSpPr>
          <p:cNvPr id="4" name="Shape 2"/>
          <p:cNvSpPr/>
          <p:nvPr/>
        </p:nvSpPr>
        <p:spPr>
          <a:xfrm>
            <a:off x="7863840" y="201168"/>
            <a:ext cx="1463040" cy="256032"/>
          </a:xfrm>
          <a:prstGeom prst="roundRect">
            <a:avLst>
              <a:gd name="adj" fmla="val 17857"/>
            </a:avLst>
          </a:prstGeom>
          <a:solidFill>
            <a:srgbClr val="C9A84C"/>
          </a:solidFill>
          <a:ln/>
        </p:spPr>
        <p:txBody>
          <a:bodyPr/>
          <a:lstStyle/>
          <a:p>
            <a:endParaRPr lang="en-US"/>
          </a:p>
        </p:txBody>
      </p:sp>
      <p:sp>
        <p:nvSpPr>
          <p:cNvPr id="5" name="Text 3"/>
          <p:cNvSpPr/>
          <p:nvPr/>
        </p:nvSpPr>
        <p:spPr>
          <a:xfrm>
            <a:off x="7863840" y="201168"/>
            <a:ext cx="1463040" cy="256032"/>
          </a:xfrm>
          <a:prstGeom prst="rect">
            <a:avLst/>
          </a:prstGeom>
          <a:noFill/>
          <a:ln/>
        </p:spPr>
        <p:txBody>
          <a:bodyPr wrap="square" lIns="0" tIns="0" rIns="0" bIns="0" rtlCol="0" anchor="ctr"/>
          <a:lstStyle/>
          <a:p>
            <a:pPr marL="0" indent="0" algn="ctr">
              <a:buNone/>
            </a:pPr>
            <a:r>
              <a:rPr lang="en-US" sz="850" b="1" dirty="0">
                <a:solidFill>
                  <a:srgbClr val="1F3864"/>
                </a:solidFill>
              </a:rPr>
              <a:t>SECTION 4</a:t>
            </a:r>
            <a:endParaRPr lang="en-US" sz="850" dirty="0"/>
          </a:p>
        </p:txBody>
      </p:sp>
      <p:sp>
        <p:nvSpPr>
          <p:cNvPr id="6" name="Shape 4"/>
          <p:cNvSpPr/>
          <p:nvPr/>
        </p:nvSpPr>
        <p:spPr>
          <a:xfrm>
            <a:off x="274320" y="822960"/>
            <a:ext cx="4114800" cy="3822192"/>
          </a:xfrm>
          <a:prstGeom prst="rect">
            <a:avLst/>
          </a:prstGeom>
          <a:solidFill>
            <a:srgbClr val="EEF4FB"/>
          </a:solidFill>
          <a:ln w="12700">
            <a:solidFill>
              <a:srgbClr val="1F3864"/>
            </a:solidFill>
            <a:prstDash val="solid"/>
          </a:ln>
          <a:effectLst>
            <a:outerShdw blurRad="50800" dist="25400" dir="8100000" algn="bl" rotWithShape="0">
              <a:srgbClr val="000000">
                <a:alpha val="8000"/>
              </a:srgbClr>
            </a:outerShdw>
          </a:effectLst>
        </p:spPr>
        <p:txBody>
          <a:bodyPr/>
          <a:lstStyle/>
          <a:p>
            <a:endParaRPr lang="en-US"/>
          </a:p>
        </p:txBody>
      </p:sp>
      <p:sp>
        <p:nvSpPr>
          <p:cNvPr id="7" name="Shape 5"/>
          <p:cNvSpPr/>
          <p:nvPr/>
        </p:nvSpPr>
        <p:spPr>
          <a:xfrm>
            <a:off x="274320" y="822960"/>
            <a:ext cx="4114800" cy="365760"/>
          </a:xfrm>
          <a:prstGeom prst="rect">
            <a:avLst/>
          </a:prstGeom>
          <a:solidFill>
            <a:srgbClr val="1F3864"/>
          </a:solidFill>
          <a:ln/>
        </p:spPr>
        <p:txBody>
          <a:bodyPr/>
          <a:lstStyle/>
          <a:p>
            <a:endParaRPr lang="en-US"/>
          </a:p>
        </p:txBody>
      </p:sp>
      <p:sp>
        <p:nvSpPr>
          <p:cNvPr id="8" name="Text 6"/>
          <p:cNvSpPr/>
          <p:nvPr/>
        </p:nvSpPr>
        <p:spPr>
          <a:xfrm>
            <a:off x="347472" y="841248"/>
            <a:ext cx="3931920" cy="329184"/>
          </a:xfrm>
          <a:prstGeom prst="rect">
            <a:avLst/>
          </a:prstGeom>
          <a:noFill/>
          <a:ln/>
        </p:spPr>
        <p:txBody>
          <a:bodyPr wrap="square" rtlCol="0" anchor="ctr"/>
          <a:lstStyle/>
          <a:p>
            <a:pPr marL="0" indent="0">
              <a:buNone/>
            </a:pPr>
            <a:r>
              <a:rPr lang="en-US" sz="1150" b="1" dirty="0">
                <a:solidFill>
                  <a:srgbClr val="C9A84C"/>
                </a:solidFill>
              </a:rPr>
              <a:t>Quantitative Analysis  |  IBM SPSS</a:t>
            </a:r>
            <a:endParaRPr lang="en-US" sz="1150" dirty="0"/>
          </a:p>
        </p:txBody>
      </p:sp>
      <p:sp>
        <p:nvSpPr>
          <p:cNvPr id="9" name="Shape 7"/>
          <p:cNvSpPr/>
          <p:nvPr/>
        </p:nvSpPr>
        <p:spPr>
          <a:xfrm>
            <a:off x="384048" y="1316736"/>
            <a:ext cx="292608" cy="292608"/>
          </a:xfrm>
          <a:prstGeom prst="ellipse">
            <a:avLst/>
          </a:prstGeom>
          <a:solidFill>
            <a:srgbClr val="1F3864"/>
          </a:solidFill>
          <a:ln/>
        </p:spPr>
        <p:txBody>
          <a:bodyPr/>
          <a:lstStyle/>
          <a:p>
            <a:endParaRPr lang="en-US"/>
          </a:p>
        </p:txBody>
      </p:sp>
      <p:sp>
        <p:nvSpPr>
          <p:cNvPr id="10" name="Text 8"/>
          <p:cNvSpPr/>
          <p:nvPr/>
        </p:nvSpPr>
        <p:spPr>
          <a:xfrm>
            <a:off x="384048" y="1316736"/>
            <a:ext cx="292608" cy="292608"/>
          </a:xfrm>
          <a:prstGeom prst="rect">
            <a:avLst/>
          </a:prstGeom>
          <a:noFill/>
          <a:ln/>
        </p:spPr>
        <p:txBody>
          <a:bodyPr wrap="square" lIns="0" tIns="0" rIns="0" bIns="0" rtlCol="0" anchor="ctr"/>
          <a:lstStyle/>
          <a:p>
            <a:pPr marL="0" indent="0" algn="ctr">
              <a:buNone/>
            </a:pPr>
            <a:r>
              <a:rPr lang="en-US" sz="900" b="1" dirty="0">
                <a:solidFill>
                  <a:srgbClr val="C9A84C"/>
                </a:solidFill>
              </a:rPr>
              <a:t>1</a:t>
            </a:r>
            <a:endParaRPr lang="en-US" sz="900" dirty="0"/>
          </a:p>
        </p:txBody>
      </p:sp>
      <p:sp>
        <p:nvSpPr>
          <p:cNvPr id="11" name="Text 9"/>
          <p:cNvSpPr/>
          <p:nvPr/>
        </p:nvSpPr>
        <p:spPr>
          <a:xfrm>
            <a:off x="777240" y="1261872"/>
            <a:ext cx="3474720" cy="256032"/>
          </a:xfrm>
          <a:prstGeom prst="rect">
            <a:avLst/>
          </a:prstGeom>
          <a:noFill/>
          <a:ln/>
        </p:spPr>
        <p:txBody>
          <a:bodyPr wrap="square" rtlCol="0" anchor="ctr"/>
          <a:lstStyle/>
          <a:p>
            <a:pPr marL="0" indent="0">
              <a:buNone/>
            </a:pPr>
            <a:r>
              <a:rPr lang="en-US" sz="1000" b="1" dirty="0">
                <a:solidFill>
                  <a:srgbClr val="1F3864"/>
                </a:solidFill>
              </a:rPr>
              <a:t>Descriptive Statistics</a:t>
            </a:r>
            <a:endParaRPr lang="en-US" sz="1000" dirty="0"/>
          </a:p>
        </p:txBody>
      </p:sp>
      <p:sp>
        <p:nvSpPr>
          <p:cNvPr id="12" name="Text 10"/>
          <p:cNvSpPr/>
          <p:nvPr/>
        </p:nvSpPr>
        <p:spPr>
          <a:xfrm>
            <a:off x="777240" y="1499616"/>
            <a:ext cx="3474720" cy="292608"/>
          </a:xfrm>
          <a:prstGeom prst="rect">
            <a:avLst/>
          </a:prstGeom>
          <a:noFill/>
          <a:ln/>
        </p:spPr>
        <p:txBody>
          <a:bodyPr wrap="square" rtlCol="0" anchor="ctr"/>
          <a:lstStyle/>
          <a:p>
            <a:pPr marL="0" indent="0">
              <a:buNone/>
            </a:pPr>
            <a:r>
              <a:rPr lang="en-US" sz="900" dirty="0">
                <a:solidFill>
                  <a:srgbClr val="64748B"/>
                </a:solidFill>
              </a:rPr>
              <a:t>Mean, SD, frequencies — characterise the sample</a:t>
            </a:r>
            <a:endParaRPr lang="en-US" sz="900" dirty="0"/>
          </a:p>
        </p:txBody>
      </p:sp>
      <p:sp>
        <p:nvSpPr>
          <p:cNvPr id="13" name="Shape 11"/>
          <p:cNvSpPr/>
          <p:nvPr/>
        </p:nvSpPr>
        <p:spPr>
          <a:xfrm>
            <a:off x="384048" y="1920240"/>
            <a:ext cx="292608" cy="292608"/>
          </a:xfrm>
          <a:prstGeom prst="ellipse">
            <a:avLst/>
          </a:prstGeom>
          <a:solidFill>
            <a:srgbClr val="1F3864"/>
          </a:solidFill>
          <a:ln/>
        </p:spPr>
        <p:txBody>
          <a:bodyPr/>
          <a:lstStyle/>
          <a:p>
            <a:endParaRPr lang="en-US"/>
          </a:p>
        </p:txBody>
      </p:sp>
      <p:sp>
        <p:nvSpPr>
          <p:cNvPr id="14" name="Text 12"/>
          <p:cNvSpPr/>
          <p:nvPr/>
        </p:nvSpPr>
        <p:spPr>
          <a:xfrm>
            <a:off x="384048" y="1920240"/>
            <a:ext cx="292608" cy="292608"/>
          </a:xfrm>
          <a:prstGeom prst="rect">
            <a:avLst/>
          </a:prstGeom>
          <a:noFill/>
          <a:ln/>
        </p:spPr>
        <p:txBody>
          <a:bodyPr wrap="square" lIns="0" tIns="0" rIns="0" bIns="0" rtlCol="0" anchor="ctr"/>
          <a:lstStyle/>
          <a:p>
            <a:pPr marL="0" indent="0" algn="ctr">
              <a:buNone/>
            </a:pPr>
            <a:r>
              <a:rPr lang="en-US" sz="900" b="1" dirty="0">
                <a:solidFill>
                  <a:srgbClr val="C9A84C"/>
                </a:solidFill>
              </a:rPr>
              <a:t>2</a:t>
            </a:r>
            <a:endParaRPr lang="en-US" sz="900" dirty="0"/>
          </a:p>
        </p:txBody>
      </p:sp>
      <p:sp>
        <p:nvSpPr>
          <p:cNvPr id="15" name="Text 13"/>
          <p:cNvSpPr/>
          <p:nvPr/>
        </p:nvSpPr>
        <p:spPr>
          <a:xfrm>
            <a:off x="777240" y="1865376"/>
            <a:ext cx="3474720" cy="256032"/>
          </a:xfrm>
          <a:prstGeom prst="rect">
            <a:avLst/>
          </a:prstGeom>
          <a:noFill/>
          <a:ln/>
        </p:spPr>
        <p:txBody>
          <a:bodyPr wrap="square" rtlCol="0" anchor="ctr"/>
          <a:lstStyle/>
          <a:p>
            <a:pPr marL="0" indent="0">
              <a:buNone/>
            </a:pPr>
            <a:r>
              <a:rPr lang="en-US" sz="1000" b="1" dirty="0">
                <a:solidFill>
                  <a:srgbClr val="1F3864"/>
                </a:solidFill>
              </a:rPr>
              <a:t>Reliability Testing</a:t>
            </a:r>
            <a:endParaRPr lang="en-US" sz="1000" dirty="0"/>
          </a:p>
        </p:txBody>
      </p:sp>
      <p:sp>
        <p:nvSpPr>
          <p:cNvPr id="16" name="Text 14"/>
          <p:cNvSpPr/>
          <p:nvPr/>
        </p:nvSpPr>
        <p:spPr>
          <a:xfrm>
            <a:off x="777240" y="2103120"/>
            <a:ext cx="3474720" cy="292608"/>
          </a:xfrm>
          <a:prstGeom prst="rect">
            <a:avLst/>
          </a:prstGeom>
          <a:noFill/>
          <a:ln/>
        </p:spPr>
        <p:txBody>
          <a:bodyPr wrap="square" rtlCol="0" anchor="ctr"/>
          <a:lstStyle/>
          <a:p>
            <a:pPr marL="0" indent="0">
              <a:buNone/>
            </a:pPr>
            <a:r>
              <a:rPr lang="en-US" sz="900" dirty="0">
                <a:solidFill>
                  <a:srgbClr val="64748B"/>
                </a:solidFill>
              </a:rPr>
              <a:t>Cronbach's α — confirm instrument internal consistency</a:t>
            </a:r>
            <a:endParaRPr lang="en-US" sz="900" dirty="0"/>
          </a:p>
        </p:txBody>
      </p:sp>
      <p:sp>
        <p:nvSpPr>
          <p:cNvPr id="17" name="Shape 15"/>
          <p:cNvSpPr/>
          <p:nvPr/>
        </p:nvSpPr>
        <p:spPr>
          <a:xfrm>
            <a:off x="384048" y="2523744"/>
            <a:ext cx="292608" cy="292608"/>
          </a:xfrm>
          <a:prstGeom prst="ellipse">
            <a:avLst/>
          </a:prstGeom>
          <a:solidFill>
            <a:srgbClr val="1F3864"/>
          </a:solidFill>
          <a:ln/>
        </p:spPr>
        <p:txBody>
          <a:bodyPr/>
          <a:lstStyle/>
          <a:p>
            <a:endParaRPr lang="en-US"/>
          </a:p>
        </p:txBody>
      </p:sp>
      <p:sp>
        <p:nvSpPr>
          <p:cNvPr id="18" name="Text 16"/>
          <p:cNvSpPr/>
          <p:nvPr/>
        </p:nvSpPr>
        <p:spPr>
          <a:xfrm>
            <a:off x="384048" y="2523744"/>
            <a:ext cx="292608" cy="292608"/>
          </a:xfrm>
          <a:prstGeom prst="rect">
            <a:avLst/>
          </a:prstGeom>
          <a:noFill/>
          <a:ln/>
        </p:spPr>
        <p:txBody>
          <a:bodyPr wrap="square" lIns="0" tIns="0" rIns="0" bIns="0" rtlCol="0" anchor="ctr"/>
          <a:lstStyle/>
          <a:p>
            <a:pPr marL="0" indent="0" algn="ctr">
              <a:buNone/>
            </a:pPr>
            <a:r>
              <a:rPr lang="en-US" sz="900" b="1" dirty="0">
                <a:solidFill>
                  <a:srgbClr val="C9A84C"/>
                </a:solidFill>
              </a:rPr>
              <a:t>3</a:t>
            </a:r>
            <a:endParaRPr lang="en-US" sz="900" dirty="0"/>
          </a:p>
        </p:txBody>
      </p:sp>
      <p:sp>
        <p:nvSpPr>
          <p:cNvPr id="19" name="Text 17"/>
          <p:cNvSpPr/>
          <p:nvPr/>
        </p:nvSpPr>
        <p:spPr>
          <a:xfrm>
            <a:off x="777240" y="2468880"/>
            <a:ext cx="3474720" cy="256032"/>
          </a:xfrm>
          <a:prstGeom prst="rect">
            <a:avLst/>
          </a:prstGeom>
          <a:noFill/>
          <a:ln/>
        </p:spPr>
        <p:txBody>
          <a:bodyPr wrap="square" rtlCol="0" anchor="ctr"/>
          <a:lstStyle/>
          <a:p>
            <a:pPr marL="0" indent="0">
              <a:buNone/>
            </a:pPr>
            <a:r>
              <a:rPr lang="en-US" sz="1000" b="1" dirty="0">
                <a:solidFill>
                  <a:srgbClr val="1F3864"/>
                </a:solidFill>
              </a:rPr>
              <a:t>Pearson Correlation</a:t>
            </a:r>
            <a:endParaRPr lang="en-US" sz="1000" dirty="0"/>
          </a:p>
        </p:txBody>
      </p:sp>
      <p:sp>
        <p:nvSpPr>
          <p:cNvPr id="20" name="Text 18"/>
          <p:cNvSpPr/>
          <p:nvPr/>
        </p:nvSpPr>
        <p:spPr>
          <a:xfrm>
            <a:off x="777240" y="2706624"/>
            <a:ext cx="3474720" cy="292608"/>
          </a:xfrm>
          <a:prstGeom prst="rect">
            <a:avLst/>
          </a:prstGeom>
          <a:noFill/>
          <a:ln/>
        </p:spPr>
        <p:txBody>
          <a:bodyPr wrap="square" rtlCol="0" anchor="ctr"/>
          <a:lstStyle/>
          <a:p>
            <a:pPr marL="0" indent="0">
              <a:buNone/>
            </a:pPr>
            <a:r>
              <a:rPr lang="en-US" sz="900" dirty="0">
                <a:solidFill>
                  <a:srgbClr val="64748B"/>
                </a:solidFill>
              </a:rPr>
              <a:t>Explore relationships between well-being &amp; productivity</a:t>
            </a:r>
            <a:endParaRPr lang="en-US" sz="900" dirty="0"/>
          </a:p>
        </p:txBody>
      </p:sp>
      <p:sp>
        <p:nvSpPr>
          <p:cNvPr id="21" name="Shape 19"/>
          <p:cNvSpPr/>
          <p:nvPr/>
        </p:nvSpPr>
        <p:spPr>
          <a:xfrm>
            <a:off x="384048" y="3127248"/>
            <a:ext cx="292608" cy="292608"/>
          </a:xfrm>
          <a:prstGeom prst="ellipse">
            <a:avLst/>
          </a:prstGeom>
          <a:solidFill>
            <a:srgbClr val="1F3864"/>
          </a:solidFill>
          <a:ln/>
        </p:spPr>
        <p:txBody>
          <a:bodyPr/>
          <a:lstStyle/>
          <a:p>
            <a:endParaRPr lang="en-US"/>
          </a:p>
        </p:txBody>
      </p:sp>
      <p:sp>
        <p:nvSpPr>
          <p:cNvPr id="22" name="Text 20"/>
          <p:cNvSpPr/>
          <p:nvPr/>
        </p:nvSpPr>
        <p:spPr>
          <a:xfrm>
            <a:off x="384048" y="3127248"/>
            <a:ext cx="292608" cy="292608"/>
          </a:xfrm>
          <a:prstGeom prst="rect">
            <a:avLst/>
          </a:prstGeom>
          <a:noFill/>
          <a:ln/>
        </p:spPr>
        <p:txBody>
          <a:bodyPr wrap="square" lIns="0" tIns="0" rIns="0" bIns="0" rtlCol="0" anchor="ctr"/>
          <a:lstStyle/>
          <a:p>
            <a:pPr marL="0" indent="0" algn="ctr">
              <a:buNone/>
            </a:pPr>
            <a:r>
              <a:rPr lang="en-US" sz="900" b="1" dirty="0">
                <a:solidFill>
                  <a:srgbClr val="C9A84C"/>
                </a:solidFill>
              </a:rPr>
              <a:t>4</a:t>
            </a:r>
            <a:endParaRPr lang="en-US" sz="900" dirty="0"/>
          </a:p>
        </p:txBody>
      </p:sp>
      <p:sp>
        <p:nvSpPr>
          <p:cNvPr id="23" name="Text 21"/>
          <p:cNvSpPr/>
          <p:nvPr/>
        </p:nvSpPr>
        <p:spPr>
          <a:xfrm>
            <a:off x="777240" y="3072384"/>
            <a:ext cx="3474720" cy="256032"/>
          </a:xfrm>
          <a:prstGeom prst="rect">
            <a:avLst/>
          </a:prstGeom>
          <a:noFill/>
          <a:ln/>
        </p:spPr>
        <p:txBody>
          <a:bodyPr wrap="square" rtlCol="0" anchor="ctr"/>
          <a:lstStyle/>
          <a:p>
            <a:pPr marL="0" indent="0">
              <a:buNone/>
            </a:pPr>
            <a:r>
              <a:rPr lang="en-US" sz="1000" b="1" dirty="0">
                <a:solidFill>
                  <a:srgbClr val="1F3864"/>
                </a:solidFill>
              </a:rPr>
              <a:t>Multiple Regression</a:t>
            </a:r>
            <a:endParaRPr lang="en-US" sz="1000" dirty="0"/>
          </a:p>
        </p:txBody>
      </p:sp>
      <p:sp>
        <p:nvSpPr>
          <p:cNvPr id="24" name="Text 22"/>
          <p:cNvSpPr/>
          <p:nvPr/>
        </p:nvSpPr>
        <p:spPr>
          <a:xfrm>
            <a:off x="777240" y="3310128"/>
            <a:ext cx="3474720" cy="292608"/>
          </a:xfrm>
          <a:prstGeom prst="rect">
            <a:avLst/>
          </a:prstGeom>
          <a:noFill/>
          <a:ln/>
        </p:spPr>
        <p:txBody>
          <a:bodyPr wrap="square" rtlCol="0" anchor="ctr"/>
          <a:lstStyle/>
          <a:p>
            <a:pPr marL="0" indent="0">
              <a:buNone/>
            </a:pPr>
            <a:r>
              <a:rPr lang="en-US" sz="900" dirty="0">
                <a:solidFill>
                  <a:srgbClr val="64748B"/>
                </a:solidFill>
              </a:rPr>
              <a:t>Identify predictors; control for demographics (sector, size)</a:t>
            </a:r>
            <a:endParaRPr lang="en-US" sz="900" dirty="0"/>
          </a:p>
        </p:txBody>
      </p:sp>
      <p:sp>
        <p:nvSpPr>
          <p:cNvPr id="25" name="Shape 23"/>
          <p:cNvSpPr/>
          <p:nvPr/>
        </p:nvSpPr>
        <p:spPr>
          <a:xfrm>
            <a:off x="384048" y="3730752"/>
            <a:ext cx="292608" cy="292608"/>
          </a:xfrm>
          <a:prstGeom prst="ellipse">
            <a:avLst/>
          </a:prstGeom>
          <a:solidFill>
            <a:srgbClr val="1F3864"/>
          </a:solidFill>
          <a:ln/>
        </p:spPr>
        <p:txBody>
          <a:bodyPr/>
          <a:lstStyle/>
          <a:p>
            <a:endParaRPr lang="en-US"/>
          </a:p>
        </p:txBody>
      </p:sp>
      <p:sp>
        <p:nvSpPr>
          <p:cNvPr id="26" name="Text 24"/>
          <p:cNvSpPr/>
          <p:nvPr/>
        </p:nvSpPr>
        <p:spPr>
          <a:xfrm>
            <a:off x="384048" y="3730752"/>
            <a:ext cx="292608" cy="292608"/>
          </a:xfrm>
          <a:prstGeom prst="rect">
            <a:avLst/>
          </a:prstGeom>
          <a:noFill/>
          <a:ln/>
        </p:spPr>
        <p:txBody>
          <a:bodyPr wrap="square" lIns="0" tIns="0" rIns="0" bIns="0" rtlCol="0" anchor="ctr"/>
          <a:lstStyle/>
          <a:p>
            <a:pPr marL="0" indent="0" algn="ctr">
              <a:buNone/>
            </a:pPr>
            <a:r>
              <a:rPr lang="en-US" sz="900" b="1" dirty="0">
                <a:solidFill>
                  <a:srgbClr val="C9A84C"/>
                </a:solidFill>
              </a:rPr>
              <a:t>5</a:t>
            </a:r>
            <a:endParaRPr lang="en-US" sz="900" dirty="0"/>
          </a:p>
        </p:txBody>
      </p:sp>
      <p:sp>
        <p:nvSpPr>
          <p:cNvPr id="27" name="Text 25"/>
          <p:cNvSpPr/>
          <p:nvPr/>
        </p:nvSpPr>
        <p:spPr>
          <a:xfrm>
            <a:off x="777240" y="3675888"/>
            <a:ext cx="3474720" cy="256032"/>
          </a:xfrm>
          <a:prstGeom prst="rect">
            <a:avLst/>
          </a:prstGeom>
          <a:noFill/>
          <a:ln/>
        </p:spPr>
        <p:txBody>
          <a:bodyPr wrap="square" rtlCol="0" anchor="ctr"/>
          <a:lstStyle/>
          <a:p>
            <a:pPr marL="0" indent="0">
              <a:buNone/>
            </a:pPr>
            <a:r>
              <a:rPr lang="en-US" sz="1000" b="1" dirty="0">
                <a:solidFill>
                  <a:srgbClr val="1F3864"/>
                </a:solidFill>
              </a:rPr>
              <a:t>Cross-tabulation</a:t>
            </a:r>
            <a:endParaRPr lang="en-US" sz="1000" dirty="0"/>
          </a:p>
        </p:txBody>
      </p:sp>
      <p:sp>
        <p:nvSpPr>
          <p:cNvPr id="28" name="Text 26"/>
          <p:cNvSpPr/>
          <p:nvPr/>
        </p:nvSpPr>
        <p:spPr>
          <a:xfrm>
            <a:off x="777240" y="3913632"/>
            <a:ext cx="3474720" cy="292608"/>
          </a:xfrm>
          <a:prstGeom prst="rect">
            <a:avLst/>
          </a:prstGeom>
          <a:noFill/>
          <a:ln/>
        </p:spPr>
        <p:txBody>
          <a:bodyPr wrap="square" rtlCol="0" anchor="ctr"/>
          <a:lstStyle/>
          <a:p>
            <a:pPr marL="0" indent="0">
              <a:buNone/>
            </a:pPr>
            <a:r>
              <a:rPr lang="en-US" sz="900" dirty="0">
                <a:solidFill>
                  <a:srgbClr val="64748B"/>
                </a:solidFill>
              </a:rPr>
              <a:t>Explore frequency distributions by SME size and remote pattern</a:t>
            </a:r>
            <a:endParaRPr lang="en-US" sz="900" dirty="0"/>
          </a:p>
        </p:txBody>
      </p:sp>
      <p:sp>
        <p:nvSpPr>
          <p:cNvPr id="29" name="Shape 27"/>
          <p:cNvSpPr/>
          <p:nvPr/>
        </p:nvSpPr>
        <p:spPr>
          <a:xfrm>
            <a:off x="4663440" y="822960"/>
            <a:ext cx="4206240" cy="3822192"/>
          </a:xfrm>
          <a:prstGeom prst="rect">
            <a:avLst/>
          </a:prstGeom>
          <a:solidFill>
            <a:srgbClr val="E8F4FD"/>
          </a:solidFill>
          <a:ln w="12700">
            <a:solidFill>
              <a:srgbClr val="17375E"/>
            </a:solidFill>
            <a:prstDash val="solid"/>
          </a:ln>
          <a:effectLst>
            <a:outerShdw blurRad="50800" dist="25400" dir="8100000" algn="bl" rotWithShape="0">
              <a:srgbClr val="000000">
                <a:alpha val="8000"/>
              </a:srgbClr>
            </a:outerShdw>
          </a:effectLst>
        </p:spPr>
        <p:txBody>
          <a:bodyPr/>
          <a:lstStyle/>
          <a:p>
            <a:endParaRPr lang="en-US"/>
          </a:p>
        </p:txBody>
      </p:sp>
      <p:sp>
        <p:nvSpPr>
          <p:cNvPr id="30" name="Shape 28"/>
          <p:cNvSpPr/>
          <p:nvPr/>
        </p:nvSpPr>
        <p:spPr>
          <a:xfrm>
            <a:off x="4663440" y="822960"/>
            <a:ext cx="4206240" cy="365760"/>
          </a:xfrm>
          <a:prstGeom prst="rect">
            <a:avLst/>
          </a:prstGeom>
          <a:solidFill>
            <a:srgbClr val="17375E"/>
          </a:solidFill>
          <a:ln/>
        </p:spPr>
        <p:txBody>
          <a:bodyPr/>
          <a:lstStyle/>
          <a:p>
            <a:endParaRPr lang="en-US"/>
          </a:p>
        </p:txBody>
      </p:sp>
      <p:sp>
        <p:nvSpPr>
          <p:cNvPr id="31" name="Text 29"/>
          <p:cNvSpPr/>
          <p:nvPr/>
        </p:nvSpPr>
        <p:spPr>
          <a:xfrm>
            <a:off x="4736592" y="841248"/>
            <a:ext cx="4023360" cy="329184"/>
          </a:xfrm>
          <a:prstGeom prst="rect">
            <a:avLst/>
          </a:prstGeom>
          <a:noFill/>
          <a:ln/>
        </p:spPr>
        <p:txBody>
          <a:bodyPr wrap="square" rtlCol="0" anchor="ctr"/>
          <a:lstStyle/>
          <a:p>
            <a:pPr marL="0" indent="0">
              <a:buNone/>
            </a:pPr>
            <a:r>
              <a:rPr lang="en-US" sz="1100" b="1" dirty="0">
                <a:solidFill>
                  <a:srgbClr val="C9A84C"/>
                </a:solidFill>
              </a:rPr>
              <a:t>Qualitative Analysis  |  Reflexive Thematic Analysis</a:t>
            </a:r>
            <a:endParaRPr lang="en-US" sz="1100" dirty="0"/>
          </a:p>
        </p:txBody>
      </p:sp>
      <p:sp>
        <p:nvSpPr>
          <p:cNvPr id="32" name="Shape 30"/>
          <p:cNvSpPr/>
          <p:nvPr/>
        </p:nvSpPr>
        <p:spPr>
          <a:xfrm>
            <a:off x="4754880" y="1307592"/>
            <a:ext cx="292608" cy="292608"/>
          </a:xfrm>
          <a:prstGeom prst="rect">
            <a:avLst/>
          </a:prstGeom>
          <a:solidFill>
            <a:srgbClr val="17375E"/>
          </a:solidFill>
          <a:ln/>
        </p:spPr>
        <p:txBody>
          <a:bodyPr/>
          <a:lstStyle/>
          <a:p>
            <a:endParaRPr lang="en-US"/>
          </a:p>
        </p:txBody>
      </p:sp>
      <p:sp>
        <p:nvSpPr>
          <p:cNvPr id="33" name="Text 31"/>
          <p:cNvSpPr/>
          <p:nvPr/>
        </p:nvSpPr>
        <p:spPr>
          <a:xfrm>
            <a:off x="4754880" y="1307592"/>
            <a:ext cx="292608" cy="292608"/>
          </a:xfrm>
          <a:prstGeom prst="rect">
            <a:avLst/>
          </a:prstGeom>
          <a:noFill/>
          <a:ln/>
        </p:spPr>
        <p:txBody>
          <a:bodyPr wrap="square" lIns="0" tIns="0" rIns="0" bIns="0" rtlCol="0" anchor="ctr"/>
          <a:lstStyle/>
          <a:p>
            <a:pPr marL="0" indent="0" algn="ctr">
              <a:buNone/>
            </a:pPr>
            <a:r>
              <a:rPr lang="en-US" sz="900" b="1" dirty="0">
                <a:solidFill>
                  <a:srgbClr val="FFFFFF"/>
                </a:solidFill>
              </a:rPr>
              <a:t>1</a:t>
            </a:r>
            <a:endParaRPr lang="en-US" sz="900" dirty="0"/>
          </a:p>
        </p:txBody>
      </p:sp>
      <p:sp>
        <p:nvSpPr>
          <p:cNvPr id="34" name="Text 32"/>
          <p:cNvSpPr/>
          <p:nvPr/>
        </p:nvSpPr>
        <p:spPr>
          <a:xfrm>
            <a:off x="5138928" y="1325880"/>
            <a:ext cx="3611880" cy="274320"/>
          </a:xfrm>
          <a:prstGeom prst="rect">
            <a:avLst/>
          </a:prstGeom>
          <a:noFill/>
          <a:ln/>
        </p:spPr>
        <p:txBody>
          <a:bodyPr wrap="square" rtlCol="0" anchor="ctr"/>
          <a:lstStyle/>
          <a:p>
            <a:pPr marL="0" indent="0">
              <a:buNone/>
            </a:pPr>
            <a:r>
              <a:rPr lang="en-US" sz="1000" dirty="0">
                <a:solidFill>
                  <a:srgbClr val="64748B"/>
                </a:solidFill>
              </a:rPr>
              <a:t>Familiarisation with the data</a:t>
            </a:r>
            <a:endParaRPr lang="en-US" sz="1000" dirty="0"/>
          </a:p>
        </p:txBody>
      </p:sp>
      <p:sp>
        <p:nvSpPr>
          <p:cNvPr id="35" name="Shape 33"/>
          <p:cNvSpPr/>
          <p:nvPr/>
        </p:nvSpPr>
        <p:spPr>
          <a:xfrm>
            <a:off x="4882896" y="1609344"/>
            <a:ext cx="0" cy="201168"/>
          </a:xfrm>
          <a:prstGeom prst="line">
            <a:avLst/>
          </a:prstGeom>
          <a:noFill/>
          <a:ln w="12700">
            <a:solidFill>
              <a:srgbClr val="17375E"/>
            </a:solidFill>
            <a:prstDash val="dash"/>
          </a:ln>
        </p:spPr>
        <p:txBody>
          <a:bodyPr/>
          <a:lstStyle/>
          <a:p>
            <a:endParaRPr lang="en-US"/>
          </a:p>
        </p:txBody>
      </p:sp>
      <p:sp>
        <p:nvSpPr>
          <p:cNvPr id="36" name="Shape 34"/>
          <p:cNvSpPr/>
          <p:nvPr/>
        </p:nvSpPr>
        <p:spPr>
          <a:xfrm>
            <a:off x="4754880" y="1837944"/>
            <a:ext cx="292608" cy="292608"/>
          </a:xfrm>
          <a:prstGeom prst="rect">
            <a:avLst/>
          </a:prstGeom>
          <a:solidFill>
            <a:srgbClr val="17375E"/>
          </a:solidFill>
          <a:ln/>
        </p:spPr>
        <p:txBody>
          <a:bodyPr/>
          <a:lstStyle/>
          <a:p>
            <a:endParaRPr lang="en-US"/>
          </a:p>
        </p:txBody>
      </p:sp>
      <p:sp>
        <p:nvSpPr>
          <p:cNvPr id="37" name="Text 35"/>
          <p:cNvSpPr/>
          <p:nvPr/>
        </p:nvSpPr>
        <p:spPr>
          <a:xfrm>
            <a:off x="4754880" y="1837944"/>
            <a:ext cx="292608" cy="292608"/>
          </a:xfrm>
          <a:prstGeom prst="rect">
            <a:avLst/>
          </a:prstGeom>
          <a:noFill/>
          <a:ln/>
        </p:spPr>
        <p:txBody>
          <a:bodyPr wrap="square" lIns="0" tIns="0" rIns="0" bIns="0" rtlCol="0" anchor="ctr"/>
          <a:lstStyle/>
          <a:p>
            <a:pPr marL="0" indent="0" algn="ctr">
              <a:buNone/>
            </a:pPr>
            <a:r>
              <a:rPr lang="en-US" sz="900" b="1" dirty="0">
                <a:solidFill>
                  <a:srgbClr val="FFFFFF"/>
                </a:solidFill>
              </a:rPr>
              <a:t>2</a:t>
            </a:r>
            <a:endParaRPr lang="en-US" sz="900" dirty="0"/>
          </a:p>
        </p:txBody>
      </p:sp>
      <p:sp>
        <p:nvSpPr>
          <p:cNvPr id="38" name="Text 36"/>
          <p:cNvSpPr/>
          <p:nvPr/>
        </p:nvSpPr>
        <p:spPr>
          <a:xfrm>
            <a:off x="5138928" y="1856232"/>
            <a:ext cx="3611880" cy="274320"/>
          </a:xfrm>
          <a:prstGeom prst="rect">
            <a:avLst/>
          </a:prstGeom>
          <a:noFill/>
          <a:ln/>
        </p:spPr>
        <p:txBody>
          <a:bodyPr wrap="square" rtlCol="0" anchor="ctr"/>
          <a:lstStyle/>
          <a:p>
            <a:pPr marL="0" indent="0">
              <a:buNone/>
            </a:pPr>
            <a:r>
              <a:rPr lang="en-US" sz="1000" dirty="0">
                <a:solidFill>
                  <a:srgbClr val="64748B"/>
                </a:solidFill>
              </a:rPr>
              <a:t>Generating initial codes</a:t>
            </a:r>
            <a:endParaRPr lang="en-US" sz="1000" dirty="0"/>
          </a:p>
        </p:txBody>
      </p:sp>
      <p:sp>
        <p:nvSpPr>
          <p:cNvPr id="39" name="Shape 37"/>
          <p:cNvSpPr/>
          <p:nvPr/>
        </p:nvSpPr>
        <p:spPr>
          <a:xfrm>
            <a:off x="4882896" y="2139696"/>
            <a:ext cx="0" cy="201168"/>
          </a:xfrm>
          <a:prstGeom prst="line">
            <a:avLst/>
          </a:prstGeom>
          <a:noFill/>
          <a:ln w="12700">
            <a:solidFill>
              <a:srgbClr val="17375E"/>
            </a:solidFill>
            <a:prstDash val="dash"/>
          </a:ln>
        </p:spPr>
        <p:txBody>
          <a:bodyPr/>
          <a:lstStyle/>
          <a:p>
            <a:endParaRPr lang="en-US"/>
          </a:p>
        </p:txBody>
      </p:sp>
      <p:sp>
        <p:nvSpPr>
          <p:cNvPr id="40" name="Shape 38"/>
          <p:cNvSpPr/>
          <p:nvPr/>
        </p:nvSpPr>
        <p:spPr>
          <a:xfrm>
            <a:off x="4754880" y="2368296"/>
            <a:ext cx="292608" cy="292608"/>
          </a:xfrm>
          <a:prstGeom prst="rect">
            <a:avLst/>
          </a:prstGeom>
          <a:solidFill>
            <a:srgbClr val="17375E"/>
          </a:solidFill>
          <a:ln/>
        </p:spPr>
        <p:txBody>
          <a:bodyPr/>
          <a:lstStyle/>
          <a:p>
            <a:endParaRPr lang="en-US"/>
          </a:p>
        </p:txBody>
      </p:sp>
      <p:sp>
        <p:nvSpPr>
          <p:cNvPr id="41" name="Text 39"/>
          <p:cNvSpPr/>
          <p:nvPr/>
        </p:nvSpPr>
        <p:spPr>
          <a:xfrm>
            <a:off x="4754880" y="2368296"/>
            <a:ext cx="292608" cy="292608"/>
          </a:xfrm>
          <a:prstGeom prst="rect">
            <a:avLst/>
          </a:prstGeom>
          <a:noFill/>
          <a:ln/>
        </p:spPr>
        <p:txBody>
          <a:bodyPr wrap="square" lIns="0" tIns="0" rIns="0" bIns="0" rtlCol="0" anchor="ctr"/>
          <a:lstStyle/>
          <a:p>
            <a:pPr marL="0" indent="0" algn="ctr">
              <a:buNone/>
            </a:pPr>
            <a:r>
              <a:rPr lang="en-US" sz="900" b="1" dirty="0">
                <a:solidFill>
                  <a:srgbClr val="FFFFFF"/>
                </a:solidFill>
              </a:rPr>
              <a:t>3</a:t>
            </a:r>
            <a:endParaRPr lang="en-US" sz="900" dirty="0"/>
          </a:p>
        </p:txBody>
      </p:sp>
      <p:sp>
        <p:nvSpPr>
          <p:cNvPr id="42" name="Text 40"/>
          <p:cNvSpPr/>
          <p:nvPr/>
        </p:nvSpPr>
        <p:spPr>
          <a:xfrm>
            <a:off x="5138928" y="2386584"/>
            <a:ext cx="3611880" cy="274320"/>
          </a:xfrm>
          <a:prstGeom prst="rect">
            <a:avLst/>
          </a:prstGeom>
          <a:noFill/>
          <a:ln/>
        </p:spPr>
        <p:txBody>
          <a:bodyPr wrap="square" rtlCol="0" anchor="ctr"/>
          <a:lstStyle/>
          <a:p>
            <a:pPr marL="0" indent="0">
              <a:buNone/>
            </a:pPr>
            <a:r>
              <a:rPr lang="en-US" sz="1000" dirty="0">
                <a:solidFill>
                  <a:srgbClr val="64748B"/>
                </a:solidFill>
              </a:rPr>
              <a:t>Constructing themes</a:t>
            </a:r>
            <a:endParaRPr lang="en-US" sz="1000" dirty="0"/>
          </a:p>
        </p:txBody>
      </p:sp>
      <p:sp>
        <p:nvSpPr>
          <p:cNvPr id="43" name="Shape 41"/>
          <p:cNvSpPr/>
          <p:nvPr/>
        </p:nvSpPr>
        <p:spPr>
          <a:xfrm>
            <a:off x="4882896" y="2670048"/>
            <a:ext cx="0" cy="201168"/>
          </a:xfrm>
          <a:prstGeom prst="line">
            <a:avLst/>
          </a:prstGeom>
          <a:noFill/>
          <a:ln w="12700">
            <a:solidFill>
              <a:srgbClr val="17375E"/>
            </a:solidFill>
            <a:prstDash val="dash"/>
          </a:ln>
        </p:spPr>
        <p:txBody>
          <a:bodyPr/>
          <a:lstStyle/>
          <a:p>
            <a:endParaRPr lang="en-US"/>
          </a:p>
        </p:txBody>
      </p:sp>
      <p:sp>
        <p:nvSpPr>
          <p:cNvPr id="44" name="Shape 42"/>
          <p:cNvSpPr/>
          <p:nvPr/>
        </p:nvSpPr>
        <p:spPr>
          <a:xfrm>
            <a:off x="4754880" y="2898648"/>
            <a:ext cx="292608" cy="292608"/>
          </a:xfrm>
          <a:prstGeom prst="rect">
            <a:avLst/>
          </a:prstGeom>
          <a:solidFill>
            <a:srgbClr val="17375E"/>
          </a:solidFill>
          <a:ln/>
        </p:spPr>
        <p:txBody>
          <a:bodyPr/>
          <a:lstStyle/>
          <a:p>
            <a:endParaRPr lang="en-US"/>
          </a:p>
        </p:txBody>
      </p:sp>
      <p:sp>
        <p:nvSpPr>
          <p:cNvPr id="45" name="Text 43"/>
          <p:cNvSpPr/>
          <p:nvPr/>
        </p:nvSpPr>
        <p:spPr>
          <a:xfrm>
            <a:off x="4754880" y="2898648"/>
            <a:ext cx="292608" cy="292608"/>
          </a:xfrm>
          <a:prstGeom prst="rect">
            <a:avLst/>
          </a:prstGeom>
          <a:noFill/>
          <a:ln/>
        </p:spPr>
        <p:txBody>
          <a:bodyPr wrap="square" lIns="0" tIns="0" rIns="0" bIns="0" rtlCol="0" anchor="ctr"/>
          <a:lstStyle/>
          <a:p>
            <a:pPr marL="0" indent="0" algn="ctr">
              <a:buNone/>
            </a:pPr>
            <a:r>
              <a:rPr lang="en-US" sz="900" b="1" dirty="0">
                <a:solidFill>
                  <a:srgbClr val="FFFFFF"/>
                </a:solidFill>
              </a:rPr>
              <a:t>4</a:t>
            </a:r>
            <a:endParaRPr lang="en-US" sz="900" dirty="0"/>
          </a:p>
        </p:txBody>
      </p:sp>
      <p:sp>
        <p:nvSpPr>
          <p:cNvPr id="46" name="Text 44"/>
          <p:cNvSpPr/>
          <p:nvPr/>
        </p:nvSpPr>
        <p:spPr>
          <a:xfrm>
            <a:off x="5138928" y="2916936"/>
            <a:ext cx="3611880" cy="274320"/>
          </a:xfrm>
          <a:prstGeom prst="rect">
            <a:avLst/>
          </a:prstGeom>
          <a:noFill/>
          <a:ln/>
        </p:spPr>
        <p:txBody>
          <a:bodyPr wrap="square" rtlCol="0" anchor="ctr"/>
          <a:lstStyle/>
          <a:p>
            <a:pPr marL="0" indent="0">
              <a:buNone/>
            </a:pPr>
            <a:r>
              <a:rPr lang="en-US" sz="1000" dirty="0">
                <a:solidFill>
                  <a:srgbClr val="64748B"/>
                </a:solidFill>
              </a:rPr>
              <a:t>Reviewing &amp; refining themes</a:t>
            </a:r>
            <a:endParaRPr lang="en-US" sz="1000" dirty="0"/>
          </a:p>
        </p:txBody>
      </p:sp>
      <p:sp>
        <p:nvSpPr>
          <p:cNvPr id="47" name="Shape 45"/>
          <p:cNvSpPr/>
          <p:nvPr/>
        </p:nvSpPr>
        <p:spPr>
          <a:xfrm>
            <a:off x="4882896" y="3200400"/>
            <a:ext cx="0" cy="201168"/>
          </a:xfrm>
          <a:prstGeom prst="line">
            <a:avLst/>
          </a:prstGeom>
          <a:noFill/>
          <a:ln w="12700">
            <a:solidFill>
              <a:srgbClr val="17375E"/>
            </a:solidFill>
            <a:prstDash val="dash"/>
          </a:ln>
        </p:spPr>
        <p:txBody>
          <a:bodyPr/>
          <a:lstStyle/>
          <a:p>
            <a:endParaRPr lang="en-US"/>
          </a:p>
        </p:txBody>
      </p:sp>
      <p:sp>
        <p:nvSpPr>
          <p:cNvPr id="48" name="Shape 46"/>
          <p:cNvSpPr/>
          <p:nvPr/>
        </p:nvSpPr>
        <p:spPr>
          <a:xfrm>
            <a:off x="4754880" y="3429000"/>
            <a:ext cx="292608" cy="292608"/>
          </a:xfrm>
          <a:prstGeom prst="rect">
            <a:avLst/>
          </a:prstGeom>
          <a:solidFill>
            <a:srgbClr val="17375E"/>
          </a:solidFill>
          <a:ln/>
        </p:spPr>
        <p:txBody>
          <a:bodyPr/>
          <a:lstStyle/>
          <a:p>
            <a:endParaRPr lang="en-US"/>
          </a:p>
        </p:txBody>
      </p:sp>
      <p:sp>
        <p:nvSpPr>
          <p:cNvPr id="49" name="Text 47"/>
          <p:cNvSpPr/>
          <p:nvPr/>
        </p:nvSpPr>
        <p:spPr>
          <a:xfrm>
            <a:off x="4754880" y="3429000"/>
            <a:ext cx="292608" cy="292608"/>
          </a:xfrm>
          <a:prstGeom prst="rect">
            <a:avLst/>
          </a:prstGeom>
          <a:noFill/>
          <a:ln/>
        </p:spPr>
        <p:txBody>
          <a:bodyPr wrap="square" lIns="0" tIns="0" rIns="0" bIns="0" rtlCol="0" anchor="ctr"/>
          <a:lstStyle/>
          <a:p>
            <a:pPr marL="0" indent="0" algn="ctr">
              <a:buNone/>
            </a:pPr>
            <a:r>
              <a:rPr lang="en-US" sz="900" b="1" dirty="0">
                <a:solidFill>
                  <a:srgbClr val="FFFFFF"/>
                </a:solidFill>
              </a:rPr>
              <a:t>5</a:t>
            </a:r>
            <a:endParaRPr lang="en-US" sz="900" dirty="0"/>
          </a:p>
        </p:txBody>
      </p:sp>
      <p:sp>
        <p:nvSpPr>
          <p:cNvPr id="50" name="Text 48"/>
          <p:cNvSpPr/>
          <p:nvPr/>
        </p:nvSpPr>
        <p:spPr>
          <a:xfrm>
            <a:off x="5138928" y="3447288"/>
            <a:ext cx="3611880" cy="274320"/>
          </a:xfrm>
          <a:prstGeom prst="rect">
            <a:avLst/>
          </a:prstGeom>
          <a:noFill/>
          <a:ln/>
        </p:spPr>
        <p:txBody>
          <a:bodyPr wrap="square" rtlCol="0" anchor="ctr"/>
          <a:lstStyle/>
          <a:p>
            <a:pPr marL="0" indent="0">
              <a:buNone/>
            </a:pPr>
            <a:r>
              <a:rPr lang="en-US" sz="1000" dirty="0">
                <a:solidFill>
                  <a:srgbClr val="64748B"/>
                </a:solidFill>
              </a:rPr>
              <a:t>Defining and naming themes</a:t>
            </a:r>
            <a:endParaRPr lang="en-US" sz="1000" dirty="0"/>
          </a:p>
        </p:txBody>
      </p:sp>
      <p:sp>
        <p:nvSpPr>
          <p:cNvPr id="51" name="Shape 49"/>
          <p:cNvSpPr/>
          <p:nvPr/>
        </p:nvSpPr>
        <p:spPr>
          <a:xfrm>
            <a:off x="4882896" y="3730752"/>
            <a:ext cx="0" cy="201168"/>
          </a:xfrm>
          <a:prstGeom prst="line">
            <a:avLst/>
          </a:prstGeom>
          <a:noFill/>
          <a:ln w="12700">
            <a:solidFill>
              <a:srgbClr val="17375E"/>
            </a:solidFill>
            <a:prstDash val="dash"/>
          </a:ln>
        </p:spPr>
        <p:txBody>
          <a:bodyPr/>
          <a:lstStyle/>
          <a:p>
            <a:endParaRPr lang="en-US"/>
          </a:p>
        </p:txBody>
      </p:sp>
      <p:sp>
        <p:nvSpPr>
          <p:cNvPr id="52" name="Shape 50"/>
          <p:cNvSpPr/>
          <p:nvPr/>
        </p:nvSpPr>
        <p:spPr>
          <a:xfrm>
            <a:off x="4754880" y="3959352"/>
            <a:ext cx="292608" cy="292608"/>
          </a:xfrm>
          <a:prstGeom prst="rect">
            <a:avLst/>
          </a:prstGeom>
          <a:solidFill>
            <a:srgbClr val="17375E"/>
          </a:solidFill>
          <a:ln/>
        </p:spPr>
        <p:txBody>
          <a:bodyPr/>
          <a:lstStyle/>
          <a:p>
            <a:endParaRPr lang="en-US"/>
          </a:p>
        </p:txBody>
      </p:sp>
      <p:sp>
        <p:nvSpPr>
          <p:cNvPr id="53" name="Text 51"/>
          <p:cNvSpPr/>
          <p:nvPr/>
        </p:nvSpPr>
        <p:spPr>
          <a:xfrm>
            <a:off x="4754880" y="3959352"/>
            <a:ext cx="292608" cy="292608"/>
          </a:xfrm>
          <a:prstGeom prst="rect">
            <a:avLst/>
          </a:prstGeom>
          <a:noFill/>
          <a:ln/>
        </p:spPr>
        <p:txBody>
          <a:bodyPr wrap="square" lIns="0" tIns="0" rIns="0" bIns="0" rtlCol="0" anchor="ctr"/>
          <a:lstStyle/>
          <a:p>
            <a:pPr marL="0" indent="0" algn="ctr">
              <a:buNone/>
            </a:pPr>
            <a:r>
              <a:rPr lang="en-US" sz="900" b="1" dirty="0">
                <a:solidFill>
                  <a:srgbClr val="FFFFFF"/>
                </a:solidFill>
              </a:rPr>
              <a:t>6</a:t>
            </a:r>
            <a:endParaRPr lang="en-US" sz="900" dirty="0"/>
          </a:p>
        </p:txBody>
      </p:sp>
      <p:sp>
        <p:nvSpPr>
          <p:cNvPr id="54" name="Text 52"/>
          <p:cNvSpPr/>
          <p:nvPr/>
        </p:nvSpPr>
        <p:spPr>
          <a:xfrm>
            <a:off x="5138928" y="3977640"/>
            <a:ext cx="3611880" cy="274320"/>
          </a:xfrm>
          <a:prstGeom prst="rect">
            <a:avLst/>
          </a:prstGeom>
          <a:noFill/>
          <a:ln/>
        </p:spPr>
        <p:txBody>
          <a:bodyPr wrap="square" rtlCol="0" anchor="ctr"/>
          <a:lstStyle/>
          <a:p>
            <a:pPr marL="0" indent="0">
              <a:buNone/>
            </a:pPr>
            <a:r>
              <a:rPr lang="en-US" sz="1000" b="1" dirty="0">
                <a:solidFill>
                  <a:srgbClr val="17375E"/>
                </a:solidFill>
              </a:rPr>
              <a:t>Writing up &amp; integration</a:t>
            </a:r>
            <a:endParaRPr lang="en-US" sz="1000" dirty="0"/>
          </a:p>
        </p:txBody>
      </p:sp>
      <p:sp>
        <p:nvSpPr>
          <p:cNvPr id="55" name="Text 53"/>
          <p:cNvSpPr/>
          <p:nvPr/>
        </p:nvSpPr>
        <p:spPr>
          <a:xfrm>
            <a:off x="4754880" y="4370832"/>
            <a:ext cx="4023360" cy="201168"/>
          </a:xfrm>
          <a:prstGeom prst="rect">
            <a:avLst/>
          </a:prstGeom>
          <a:noFill/>
          <a:ln/>
        </p:spPr>
        <p:txBody>
          <a:bodyPr wrap="square" rtlCol="0" anchor="ctr"/>
          <a:lstStyle/>
          <a:p>
            <a:pPr marL="0" indent="0">
              <a:buNone/>
            </a:pPr>
            <a:r>
              <a:rPr lang="en-US" sz="950" b="1" dirty="0">
                <a:solidFill>
                  <a:srgbClr val="17375E"/>
                </a:solidFill>
              </a:rPr>
              <a:t>Tool: NVivo 14</a:t>
            </a:r>
            <a:endParaRPr lang="en-US" sz="950" dirty="0"/>
          </a:p>
        </p:txBody>
      </p:sp>
      <p:sp>
        <p:nvSpPr>
          <p:cNvPr id="56" name="Shape 54"/>
          <p:cNvSpPr/>
          <p:nvPr/>
        </p:nvSpPr>
        <p:spPr>
          <a:xfrm>
            <a:off x="0" y="4709160"/>
            <a:ext cx="9144000" cy="9144"/>
          </a:xfrm>
          <a:prstGeom prst="rect">
            <a:avLst/>
          </a:prstGeom>
          <a:solidFill>
            <a:srgbClr val="C9A84C"/>
          </a:solidFill>
          <a:ln/>
        </p:spPr>
        <p:txBody>
          <a:bodyPr/>
          <a:lstStyle/>
          <a:p>
            <a:endParaRPr lang="en-US"/>
          </a:p>
        </p:txBody>
      </p:sp>
      <p:sp>
        <p:nvSpPr>
          <p:cNvPr id="57" name="Text 55"/>
          <p:cNvSpPr/>
          <p:nvPr/>
        </p:nvSpPr>
        <p:spPr>
          <a:xfrm>
            <a:off x="274320" y="4800600"/>
            <a:ext cx="8595360" cy="228600"/>
          </a:xfrm>
          <a:prstGeom prst="rect">
            <a:avLst/>
          </a:prstGeom>
          <a:noFill/>
          <a:ln/>
        </p:spPr>
        <p:txBody>
          <a:bodyPr wrap="square" rtlCol="0" anchor="ctr"/>
          <a:lstStyle/>
          <a:p>
            <a:pPr marL="0" indent="0" algn="ctr">
              <a:buNone/>
            </a:pPr>
            <a:r>
              <a:rPr lang="en-US" sz="750" dirty="0">
                <a:solidFill>
                  <a:srgbClr val="64748B"/>
                </a:solidFill>
              </a:rPr>
              <a:t>BMSW5014 | Developing a Research Proposal | BA (Hons) Developing Leadership &amp; Management</a:t>
            </a:r>
            <a:endParaRPr lang="en-US" sz="750" dirty="0"/>
          </a:p>
        </p:txBody>
      </p:sp>
      <p:sp>
        <p:nvSpPr>
          <p:cNvPr id="58" name="Text 56"/>
          <p:cNvSpPr/>
          <p:nvPr/>
        </p:nvSpPr>
        <p:spPr>
          <a:xfrm>
            <a:off x="8046720" y="4754880"/>
            <a:ext cx="914400" cy="274320"/>
          </a:xfrm>
          <a:prstGeom prst="rect">
            <a:avLst/>
          </a:prstGeom>
          <a:noFill/>
          <a:ln/>
        </p:spPr>
        <p:txBody>
          <a:bodyPr wrap="square" rtlCol="0" anchor="ctr"/>
          <a:lstStyle/>
          <a:p>
            <a:pPr marL="0" indent="0" algn="r">
              <a:buNone/>
            </a:pPr>
            <a:r>
              <a:rPr lang="en-US" sz="900" dirty="0">
                <a:solidFill>
                  <a:srgbClr val="64748B"/>
                </a:solidFill>
              </a:rPr>
              <a:t>10 / 15</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F3864"/>
          </a:solidFill>
          <a:ln/>
        </p:spPr>
        <p:txBody>
          <a:bodyPr/>
          <a:lstStyle/>
          <a:p>
            <a:endParaRPr lang="en-US"/>
          </a:p>
        </p:txBody>
      </p:sp>
      <p:sp>
        <p:nvSpPr>
          <p:cNvPr id="3" name="Text 1"/>
          <p:cNvSpPr/>
          <p:nvPr/>
        </p:nvSpPr>
        <p:spPr>
          <a:xfrm>
            <a:off x="365760" y="91440"/>
            <a:ext cx="7315200" cy="502920"/>
          </a:xfrm>
          <a:prstGeom prst="rect">
            <a:avLst/>
          </a:prstGeom>
          <a:noFill/>
          <a:ln/>
        </p:spPr>
        <p:txBody>
          <a:bodyPr wrap="square" rtlCol="0" anchor="ctr"/>
          <a:lstStyle/>
          <a:p>
            <a:pPr marL="0" indent="0">
              <a:buNone/>
            </a:pPr>
            <a:r>
              <a:rPr lang="en-US" sz="2200" b="1" dirty="0">
                <a:solidFill>
                  <a:srgbClr val="FFFFFF"/>
                </a:solidFill>
              </a:rPr>
              <a:t>Ethical Considerations</a:t>
            </a:r>
            <a:endParaRPr lang="en-US" sz="2200" dirty="0"/>
          </a:p>
        </p:txBody>
      </p:sp>
      <p:sp>
        <p:nvSpPr>
          <p:cNvPr id="4" name="Shape 2"/>
          <p:cNvSpPr/>
          <p:nvPr/>
        </p:nvSpPr>
        <p:spPr>
          <a:xfrm>
            <a:off x="7863840" y="201168"/>
            <a:ext cx="1463040" cy="256032"/>
          </a:xfrm>
          <a:prstGeom prst="roundRect">
            <a:avLst>
              <a:gd name="adj" fmla="val 17857"/>
            </a:avLst>
          </a:prstGeom>
          <a:solidFill>
            <a:srgbClr val="C9A84C"/>
          </a:solidFill>
          <a:ln/>
        </p:spPr>
        <p:txBody>
          <a:bodyPr/>
          <a:lstStyle/>
          <a:p>
            <a:endParaRPr lang="en-US"/>
          </a:p>
        </p:txBody>
      </p:sp>
      <p:sp>
        <p:nvSpPr>
          <p:cNvPr id="5" name="Text 3"/>
          <p:cNvSpPr/>
          <p:nvPr/>
        </p:nvSpPr>
        <p:spPr>
          <a:xfrm>
            <a:off x="7863840" y="201168"/>
            <a:ext cx="1463040" cy="256032"/>
          </a:xfrm>
          <a:prstGeom prst="rect">
            <a:avLst/>
          </a:prstGeom>
          <a:noFill/>
          <a:ln/>
        </p:spPr>
        <p:txBody>
          <a:bodyPr wrap="square" lIns="0" tIns="0" rIns="0" bIns="0" rtlCol="0" anchor="ctr"/>
          <a:lstStyle/>
          <a:p>
            <a:pPr marL="0" indent="0" algn="ctr">
              <a:buNone/>
            </a:pPr>
            <a:r>
              <a:rPr lang="en-US" sz="850" b="1" dirty="0">
                <a:solidFill>
                  <a:srgbClr val="1F3864"/>
                </a:solidFill>
              </a:rPr>
              <a:t>SECTION 5</a:t>
            </a:r>
            <a:endParaRPr lang="en-US" sz="850" dirty="0"/>
          </a:p>
        </p:txBody>
      </p:sp>
      <p:sp>
        <p:nvSpPr>
          <p:cNvPr id="6" name="Shape 4"/>
          <p:cNvSpPr/>
          <p:nvPr/>
        </p:nvSpPr>
        <p:spPr>
          <a:xfrm>
            <a:off x="274320" y="822960"/>
            <a:ext cx="2743200" cy="1755648"/>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7" name="Shape 5"/>
          <p:cNvSpPr/>
          <p:nvPr/>
        </p:nvSpPr>
        <p:spPr>
          <a:xfrm>
            <a:off x="274320" y="822960"/>
            <a:ext cx="2743200" cy="64008"/>
          </a:xfrm>
          <a:prstGeom prst="rect">
            <a:avLst/>
          </a:prstGeom>
          <a:solidFill>
            <a:srgbClr val="1F3864"/>
          </a:solidFill>
          <a:ln/>
        </p:spPr>
        <p:txBody>
          <a:bodyPr/>
          <a:lstStyle/>
          <a:p>
            <a:endParaRPr lang="en-US"/>
          </a:p>
        </p:txBody>
      </p:sp>
      <p:sp>
        <p:nvSpPr>
          <p:cNvPr id="8" name="Shape 6"/>
          <p:cNvSpPr/>
          <p:nvPr/>
        </p:nvSpPr>
        <p:spPr>
          <a:xfrm>
            <a:off x="384048" y="932688"/>
            <a:ext cx="502920" cy="502920"/>
          </a:xfrm>
          <a:prstGeom prst="ellipse">
            <a:avLst/>
          </a:prstGeom>
          <a:solidFill>
            <a:srgbClr val="1F3864"/>
          </a:solidFill>
          <a:ln/>
        </p:spPr>
        <p:txBody>
          <a:bodyPr/>
          <a:lstStyle/>
          <a:p>
            <a:endParaRPr lang="en-US"/>
          </a:p>
        </p:txBody>
      </p:sp>
      <p:pic>
        <p:nvPicPr>
          <p:cNvPr id="9" name="Image 0" descr="preencoded.png"/>
          <p:cNvPicPr>
            <a:picLocks noChangeAspect="1"/>
          </p:cNvPicPr>
          <p:nvPr/>
        </p:nvPicPr>
        <p:blipFill>
          <a:blip r:embed="rId3"/>
          <a:stretch>
            <a:fillRect/>
          </a:stretch>
        </p:blipFill>
        <p:spPr>
          <a:xfrm>
            <a:off x="475488" y="1024128"/>
            <a:ext cx="320040" cy="320040"/>
          </a:xfrm>
          <a:prstGeom prst="rect">
            <a:avLst/>
          </a:prstGeom>
        </p:spPr>
      </p:pic>
      <p:sp>
        <p:nvSpPr>
          <p:cNvPr id="10" name="Text 7"/>
          <p:cNvSpPr/>
          <p:nvPr/>
        </p:nvSpPr>
        <p:spPr>
          <a:xfrm>
            <a:off x="987552" y="950976"/>
            <a:ext cx="1920240" cy="438912"/>
          </a:xfrm>
          <a:prstGeom prst="rect">
            <a:avLst/>
          </a:prstGeom>
          <a:noFill/>
          <a:ln/>
        </p:spPr>
        <p:txBody>
          <a:bodyPr wrap="square" rtlCol="0" anchor="ctr"/>
          <a:lstStyle/>
          <a:p>
            <a:pPr marL="0" indent="0">
              <a:buNone/>
            </a:pPr>
            <a:r>
              <a:rPr lang="en-US" sz="1000" b="1" dirty="0">
                <a:solidFill>
                  <a:srgbClr val="1F3864"/>
                </a:solidFill>
              </a:rPr>
              <a:t>Informed Consent</a:t>
            </a:r>
            <a:endParaRPr lang="en-US" sz="1000" dirty="0"/>
          </a:p>
        </p:txBody>
      </p:sp>
      <p:sp>
        <p:nvSpPr>
          <p:cNvPr id="11" name="Shape 8"/>
          <p:cNvSpPr/>
          <p:nvPr/>
        </p:nvSpPr>
        <p:spPr>
          <a:xfrm>
            <a:off x="365760" y="1481328"/>
            <a:ext cx="2560320" cy="27432"/>
          </a:xfrm>
          <a:prstGeom prst="rect">
            <a:avLst/>
          </a:prstGeom>
          <a:solidFill>
            <a:srgbClr val="E2E8F0"/>
          </a:solidFill>
          <a:ln/>
        </p:spPr>
        <p:txBody>
          <a:bodyPr/>
          <a:lstStyle/>
          <a:p>
            <a:endParaRPr lang="en-US"/>
          </a:p>
        </p:txBody>
      </p:sp>
      <p:sp>
        <p:nvSpPr>
          <p:cNvPr id="12" name="Text 9"/>
          <p:cNvSpPr/>
          <p:nvPr/>
        </p:nvSpPr>
        <p:spPr>
          <a:xfrm>
            <a:off x="365760" y="1554480"/>
            <a:ext cx="2560320" cy="896112"/>
          </a:xfrm>
          <a:prstGeom prst="rect">
            <a:avLst/>
          </a:prstGeom>
          <a:noFill/>
          <a:ln/>
        </p:spPr>
        <p:txBody>
          <a:bodyPr wrap="square" rtlCol="0" anchor="ctr"/>
          <a:lstStyle/>
          <a:p>
            <a:pPr marL="0" indent="0">
              <a:lnSpc>
                <a:spcPct val="120000"/>
              </a:lnSpc>
              <a:buNone/>
            </a:pPr>
            <a:r>
              <a:rPr lang="en-US" sz="900" dirty="0">
                <a:solidFill>
                  <a:srgbClr val="64748B"/>
                </a:solidFill>
              </a:rPr>
              <a:t>Written information sheet + signed consent form before participation begins</a:t>
            </a:r>
            <a:endParaRPr lang="en-US" sz="900" dirty="0"/>
          </a:p>
        </p:txBody>
      </p:sp>
      <p:sp>
        <p:nvSpPr>
          <p:cNvPr id="13" name="Shape 10"/>
          <p:cNvSpPr/>
          <p:nvPr/>
        </p:nvSpPr>
        <p:spPr>
          <a:xfrm>
            <a:off x="3218688" y="822960"/>
            <a:ext cx="2743200" cy="1755648"/>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14" name="Shape 11"/>
          <p:cNvSpPr/>
          <p:nvPr/>
        </p:nvSpPr>
        <p:spPr>
          <a:xfrm>
            <a:off x="3218688" y="822960"/>
            <a:ext cx="2743200" cy="64008"/>
          </a:xfrm>
          <a:prstGeom prst="rect">
            <a:avLst/>
          </a:prstGeom>
          <a:solidFill>
            <a:srgbClr val="28A065"/>
          </a:solidFill>
          <a:ln/>
        </p:spPr>
        <p:txBody>
          <a:bodyPr/>
          <a:lstStyle/>
          <a:p>
            <a:endParaRPr lang="en-US"/>
          </a:p>
        </p:txBody>
      </p:sp>
      <p:sp>
        <p:nvSpPr>
          <p:cNvPr id="15" name="Shape 12"/>
          <p:cNvSpPr/>
          <p:nvPr/>
        </p:nvSpPr>
        <p:spPr>
          <a:xfrm>
            <a:off x="3328416" y="932688"/>
            <a:ext cx="502920" cy="502920"/>
          </a:xfrm>
          <a:prstGeom prst="ellipse">
            <a:avLst/>
          </a:prstGeom>
          <a:solidFill>
            <a:srgbClr val="28A065"/>
          </a:solidFill>
          <a:ln/>
        </p:spPr>
        <p:txBody>
          <a:bodyPr/>
          <a:lstStyle/>
          <a:p>
            <a:endParaRPr lang="en-US"/>
          </a:p>
        </p:txBody>
      </p:sp>
      <p:pic>
        <p:nvPicPr>
          <p:cNvPr id="16" name="Image 1" descr="preencoded.png"/>
          <p:cNvPicPr>
            <a:picLocks noChangeAspect="1"/>
          </p:cNvPicPr>
          <p:nvPr/>
        </p:nvPicPr>
        <p:blipFill>
          <a:blip r:embed="rId4"/>
          <a:stretch>
            <a:fillRect/>
          </a:stretch>
        </p:blipFill>
        <p:spPr>
          <a:xfrm>
            <a:off x="3419856" y="1024128"/>
            <a:ext cx="320040" cy="320040"/>
          </a:xfrm>
          <a:prstGeom prst="rect">
            <a:avLst/>
          </a:prstGeom>
        </p:spPr>
      </p:pic>
      <p:sp>
        <p:nvSpPr>
          <p:cNvPr id="17" name="Text 13"/>
          <p:cNvSpPr/>
          <p:nvPr/>
        </p:nvSpPr>
        <p:spPr>
          <a:xfrm>
            <a:off x="3931920" y="950976"/>
            <a:ext cx="1920240" cy="438912"/>
          </a:xfrm>
          <a:prstGeom prst="rect">
            <a:avLst/>
          </a:prstGeom>
          <a:noFill/>
          <a:ln/>
        </p:spPr>
        <p:txBody>
          <a:bodyPr wrap="square" rtlCol="0" anchor="ctr"/>
          <a:lstStyle/>
          <a:p>
            <a:pPr marL="0" indent="0">
              <a:buNone/>
            </a:pPr>
            <a:r>
              <a:rPr lang="en-US" sz="1000" b="1" dirty="0">
                <a:solidFill>
                  <a:srgbClr val="1F3864"/>
                </a:solidFill>
              </a:rPr>
              <a:t>Confidentiality &amp; Anonymity</a:t>
            </a:r>
            <a:endParaRPr lang="en-US" sz="1000" dirty="0"/>
          </a:p>
        </p:txBody>
      </p:sp>
      <p:sp>
        <p:nvSpPr>
          <p:cNvPr id="18" name="Shape 14"/>
          <p:cNvSpPr/>
          <p:nvPr/>
        </p:nvSpPr>
        <p:spPr>
          <a:xfrm>
            <a:off x="3310128" y="1481328"/>
            <a:ext cx="2560320" cy="27432"/>
          </a:xfrm>
          <a:prstGeom prst="rect">
            <a:avLst/>
          </a:prstGeom>
          <a:solidFill>
            <a:srgbClr val="E2E8F0"/>
          </a:solidFill>
          <a:ln/>
        </p:spPr>
        <p:txBody>
          <a:bodyPr/>
          <a:lstStyle/>
          <a:p>
            <a:endParaRPr lang="en-US"/>
          </a:p>
        </p:txBody>
      </p:sp>
      <p:sp>
        <p:nvSpPr>
          <p:cNvPr id="19" name="Text 15"/>
          <p:cNvSpPr/>
          <p:nvPr/>
        </p:nvSpPr>
        <p:spPr>
          <a:xfrm>
            <a:off x="3310128" y="1554480"/>
            <a:ext cx="2560320" cy="896112"/>
          </a:xfrm>
          <a:prstGeom prst="rect">
            <a:avLst/>
          </a:prstGeom>
          <a:noFill/>
          <a:ln/>
        </p:spPr>
        <p:txBody>
          <a:bodyPr wrap="square" rtlCol="0" anchor="ctr"/>
          <a:lstStyle/>
          <a:p>
            <a:pPr marL="0" indent="0">
              <a:lnSpc>
                <a:spcPct val="120000"/>
              </a:lnSpc>
              <a:buNone/>
            </a:pPr>
            <a:r>
              <a:rPr lang="en-US" sz="900" dirty="0">
                <a:solidFill>
                  <a:srgbClr val="64748B"/>
                </a:solidFill>
              </a:rPr>
              <a:t>Data anonymised; no identifying information reported in findings or shared with employers</a:t>
            </a:r>
            <a:endParaRPr lang="en-US" sz="900" dirty="0"/>
          </a:p>
        </p:txBody>
      </p:sp>
      <p:sp>
        <p:nvSpPr>
          <p:cNvPr id="20" name="Shape 16"/>
          <p:cNvSpPr/>
          <p:nvPr/>
        </p:nvSpPr>
        <p:spPr>
          <a:xfrm>
            <a:off x="6163056" y="822960"/>
            <a:ext cx="2743200" cy="1755648"/>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21" name="Shape 17"/>
          <p:cNvSpPr/>
          <p:nvPr/>
        </p:nvSpPr>
        <p:spPr>
          <a:xfrm>
            <a:off x="6163056" y="822960"/>
            <a:ext cx="2743200" cy="64008"/>
          </a:xfrm>
          <a:prstGeom prst="rect">
            <a:avLst/>
          </a:prstGeom>
          <a:solidFill>
            <a:srgbClr val="7B3FA0"/>
          </a:solidFill>
          <a:ln/>
        </p:spPr>
        <p:txBody>
          <a:bodyPr/>
          <a:lstStyle/>
          <a:p>
            <a:endParaRPr lang="en-US"/>
          </a:p>
        </p:txBody>
      </p:sp>
      <p:sp>
        <p:nvSpPr>
          <p:cNvPr id="22" name="Shape 18"/>
          <p:cNvSpPr/>
          <p:nvPr/>
        </p:nvSpPr>
        <p:spPr>
          <a:xfrm>
            <a:off x="6272784" y="932688"/>
            <a:ext cx="502920" cy="502920"/>
          </a:xfrm>
          <a:prstGeom prst="ellipse">
            <a:avLst/>
          </a:prstGeom>
          <a:solidFill>
            <a:srgbClr val="7B3FA0"/>
          </a:solidFill>
          <a:ln/>
        </p:spPr>
        <p:txBody>
          <a:bodyPr/>
          <a:lstStyle/>
          <a:p>
            <a:endParaRPr lang="en-US"/>
          </a:p>
        </p:txBody>
      </p:sp>
      <p:pic>
        <p:nvPicPr>
          <p:cNvPr id="23" name="Image 2" descr="preencoded.png"/>
          <p:cNvPicPr>
            <a:picLocks noChangeAspect="1"/>
          </p:cNvPicPr>
          <p:nvPr/>
        </p:nvPicPr>
        <p:blipFill>
          <a:blip r:embed="rId5"/>
          <a:stretch>
            <a:fillRect/>
          </a:stretch>
        </p:blipFill>
        <p:spPr>
          <a:xfrm>
            <a:off x="6364224" y="1024128"/>
            <a:ext cx="320040" cy="320040"/>
          </a:xfrm>
          <a:prstGeom prst="rect">
            <a:avLst/>
          </a:prstGeom>
        </p:spPr>
      </p:pic>
      <p:sp>
        <p:nvSpPr>
          <p:cNvPr id="24" name="Text 19"/>
          <p:cNvSpPr/>
          <p:nvPr/>
        </p:nvSpPr>
        <p:spPr>
          <a:xfrm>
            <a:off x="6876288" y="950976"/>
            <a:ext cx="1920240" cy="438912"/>
          </a:xfrm>
          <a:prstGeom prst="rect">
            <a:avLst/>
          </a:prstGeom>
          <a:noFill/>
          <a:ln/>
        </p:spPr>
        <p:txBody>
          <a:bodyPr wrap="square" rtlCol="0" anchor="ctr"/>
          <a:lstStyle/>
          <a:p>
            <a:pPr marL="0" indent="0">
              <a:buNone/>
            </a:pPr>
            <a:r>
              <a:rPr lang="en-US" sz="1000" b="1" dirty="0">
                <a:solidFill>
                  <a:srgbClr val="1F3864"/>
                </a:solidFill>
              </a:rPr>
              <a:t>Data Protection (GDPR)</a:t>
            </a:r>
            <a:endParaRPr lang="en-US" sz="1000" dirty="0"/>
          </a:p>
        </p:txBody>
      </p:sp>
      <p:sp>
        <p:nvSpPr>
          <p:cNvPr id="25" name="Shape 20"/>
          <p:cNvSpPr/>
          <p:nvPr/>
        </p:nvSpPr>
        <p:spPr>
          <a:xfrm>
            <a:off x="6254496" y="1481328"/>
            <a:ext cx="2560320" cy="27432"/>
          </a:xfrm>
          <a:prstGeom prst="rect">
            <a:avLst/>
          </a:prstGeom>
          <a:solidFill>
            <a:srgbClr val="E2E8F0"/>
          </a:solidFill>
          <a:ln/>
        </p:spPr>
        <p:txBody>
          <a:bodyPr/>
          <a:lstStyle/>
          <a:p>
            <a:endParaRPr lang="en-US"/>
          </a:p>
        </p:txBody>
      </p:sp>
      <p:sp>
        <p:nvSpPr>
          <p:cNvPr id="26" name="Text 21"/>
          <p:cNvSpPr/>
          <p:nvPr/>
        </p:nvSpPr>
        <p:spPr>
          <a:xfrm>
            <a:off x="6254496" y="1554480"/>
            <a:ext cx="2560320" cy="896112"/>
          </a:xfrm>
          <a:prstGeom prst="rect">
            <a:avLst/>
          </a:prstGeom>
          <a:noFill/>
          <a:ln/>
        </p:spPr>
        <p:txBody>
          <a:bodyPr wrap="square" rtlCol="0" anchor="ctr"/>
          <a:lstStyle/>
          <a:p>
            <a:pPr marL="0" indent="0">
              <a:lnSpc>
                <a:spcPct val="120000"/>
              </a:lnSpc>
              <a:buNone/>
            </a:pPr>
            <a:r>
              <a:rPr lang="en-US" sz="900" dirty="0">
                <a:solidFill>
                  <a:srgbClr val="64748B"/>
                </a:solidFill>
              </a:rPr>
              <a:t>Password-protected, encrypted storage; data deleted within 12 months of submission</a:t>
            </a:r>
            <a:endParaRPr lang="en-US" sz="900" dirty="0"/>
          </a:p>
        </p:txBody>
      </p:sp>
      <p:sp>
        <p:nvSpPr>
          <p:cNvPr id="27" name="Shape 22"/>
          <p:cNvSpPr/>
          <p:nvPr/>
        </p:nvSpPr>
        <p:spPr>
          <a:xfrm>
            <a:off x="274320" y="2724912"/>
            <a:ext cx="2743200" cy="1755648"/>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28" name="Shape 23"/>
          <p:cNvSpPr/>
          <p:nvPr/>
        </p:nvSpPr>
        <p:spPr>
          <a:xfrm>
            <a:off x="274320" y="2724912"/>
            <a:ext cx="2743200" cy="64008"/>
          </a:xfrm>
          <a:prstGeom prst="rect">
            <a:avLst/>
          </a:prstGeom>
          <a:solidFill>
            <a:srgbClr val="C9A84C"/>
          </a:solidFill>
          <a:ln/>
        </p:spPr>
        <p:txBody>
          <a:bodyPr/>
          <a:lstStyle/>
          <a:p>
            <a:endParaRPr lang="en-US"/>
          </a:p>
        </p:txBody>
      </p:sp>
      <p:sp>
        <p:nvSpPr>
          <p:cNvPr id="29" name="Shape 24"/>
          <p:cNvSpPr/>
          <p:nvPr/>
        </p:nvSpPr>
        <p:spPr>
          <a:xfrm>
            <a:off x="384048" y="2834640"/>
            <a:ext cx="502920" cy="502920"/>
          </a:xfrm>
          <a:prstGeom prst="ellipse">
            <a:avLst/>
          </a:prstGeom>
          <a:solidFill>
            <a:srgbClr val="C9A84C"/>
          </a:solidFill>
          <a:ln/>
        </p:spPr>
        <p:txBody>
          <a:bodyPr/>
          <a:lstStyle/>
          <a:p>
            <a:endParaRPr lang="en-US"/>
          </a:p>
        </p:txBody>
      </p:sp>
      <p:pic>
        <p:nvPicPr>
          <p:cNvPr id="30" name="Image 3" descr="preencoded.png"/>
          <p:cNvPicPr>
            <a:picLocks noChangeAspect="1"/>
          </p:cNvPicPr>
          <p:nvPr/>
        </p:nvPicPr>
        <p:blipFill>
          <a:blip r:embed="rId6"/>
          <a:stretch>
            <a:fillRect/>
          </a:stretch>
        </p:blipFill>
        <p:spPr>
          <a:xfrm>
            <a:off x="475488" y="2926080"/>
            <a:ext cx="320040" cy="320040"/>
          </a:xfrm>
          <a:prstGeom prst="rect">
            <a:avLst/>
          </a:prstGeom>
        </p:spPr>
      </p:pic>
      <p:sp>
        <p:nvSpPr>
          <p:cNvPr id="31" name="Text 25"/>
          <p:cNvSpPr/>
          <p:nvPr/>
        </p:nvSpPr>
        <p:spPr>
          <a:xfrm>
            <a:off x="987552" y="2852928"/>
            <a:ext cx="1920240" cy="438912"/>
          </a:xfrm>
          <a:prstGeom prst="rect">
            <a:avLst/>
          </a:prstGeom>
          <a:noFill/>
          <a:ln/>
        </p:spPr>
        <p:txBody>
          <a:bodyPr wrap="square" rtlCol="0" anchor="ctr"/>
          <a:lstStyle/>
          <a:p>
            <a:pPr marL="0" indent="0">
              <a:buNone/>
            </a:pPr>
            <a:r>
              <a:rPr lang="en-US" sz="1000" b="1" dirty="0">
                <a:solidFill>
                  <a:srgbClr val="1F3864"/>
                </a:solidFill>
              </a:rPr>
              <a:t>Voluntary Participation</a:t>
            </a:r>
            <a:endParaRPr lang="en-US" sz="1000" dirty="0"/>
          </a:p>
        </p:txBody>
      </p:sp>
      <p:sp>
        <p:nvSpPr>
          <p:cNvPr id="32" name="Shape 26"/>
          <p:cNvSpPr/>
          <p:nvPr/>
        </p:nvSpPr>
        <p:spPr>
          <a:xfrm>
            <a:off x="365760" y="3383280"/>
            <a:ext cx="2560320" cy="27432"/>
          </a:xfrm>
          <a:prstGeom prst="rect">
            <a:avLst/>
          </a:prstGeom>
          <a:solidFill>
            <a:srgbClr val="E2E8F0"/>
          </a:solidFill>
          <a:ln/>
        </p:spPr>
        <p:txBody>
          <a:bodyPr/>
          <a:lstStyle/>
          <a:p>
            <a:endParaRPr lang="en-US"/>
          </a:p>
        </p:txBody>
      </p:sp>
      <p:sp>
        <p:nvSpPr>
          <p:cNvPr id="33" name="Text 27"/>
          <p:cNvSpPr/>
          <p:nvPr/>
        </p:nvSpPr>
        <p:spPr>
          <a:xfrm>
            <a:off x="365760" y="3456432"/>
            <a:ext cx="2560320" cy="896112"/>
          </a:xfrm>
          <a:prstGeom prst="rect">
            <a:avLst/>
          </a:prstGeom>
          <a:noFill/>
          <a:ln/>
        </p:spPr>
        <p:txBody>
          <a:bodyPr wrap="square" rtlCol="0" anchor="ctr"/>
          <a:lstStyle/>
          <a:p>
            <a:pPr marL="0" indent="0">
              <a:lnSpc>
                <a:spcPct val="120000"/>
              </a:lnSpc>
              <a:buNone/>
            </a:pPr>
            <a:r>
              <a:rPr lang="en-US" sz="900" dirty="0">
                <a:solidFill>
                  <a:srgbClr val="64748B"/>
                </a:solidFill>
              </a:rPr>
              <a:t>Right to withdraw at any time, without consequence or need for explanation</a:t>
            </a:r>
            <a:endParaRPr lang="en-US" sz="900" dirty="0"/>
          </a:p>
        </p:txBody>
      </p:sp>
      <p:sp>
        <p:nvSpPr>
          <p:cNvPr id="34" name="Shape 28"/>
          <p:cNvSpPr/>
          <p:nvPr/>
        </p:nvSpPr>
        <p:spPr>
          <a:xfrm>
            <a:off x="3218688" y="2724912"/>
            <a:ext cx="2743200" cy="1755648"/>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35" name="Shape 29"/>
          <p:cNvSpPr/>
          <p:nvPr/>
        </p:nvSpPr>
        <p:spPr>
          <a:xfrm>
            <a:off x="3218688" y="2724912"/>
            <a:ext cx="2743200" cy="64008"/>
          </a:xfrm>
          <a:prstGeom prst="rect">
            <a:avLst/>
          </a:prstGeom>
          <a:solidFill>
            <a:srgbClr val="C0392B"/>
          </a:solidFill>
          <a:ln/>
        </p:spPr>
        <p:txBody>
          <a:bodyPr/>
          <a:lstStyle/>
          <a:p>
            <a:endParaRPr lang="en-US"/>
          </a:p>
        </p:txBody>
      </p:sp>
      <p:sp>
        <p:nvSpPr>
          <p:cNvPr id="36" name="Shape 30"/>
          <p:cNvSpPr/>
          <p:nvPr/>
        </p:nvSpPr>
        <p:spPr>
          <a:xfrm>
            <a:off x="3328416" y="2834640"/>
            <a:ext cx="502920" cy="502920"/>
          </a:xfrm>
          <a:prstGeom prst="ellipse">
            <a:avLst/>
          </a:prstGeom>
          <a:solidFill>
            <a:srgbClr val="C0392B"/>
          </a:solidFill>
          <a:ln/>
        </p:spPr>
        <p:txBody>
          <a:bodyPr/>
          <a:lstStyle/>
          <a:p>
            <a:endParaRPr lang="en-US"/>
          </a:p>
        </p:txBody>
      </p:sp>
      <p:pic>
        <p:nvPicPr>
          <p:cNvPr id="37" name="Image 4" descr="preencoded.png"/>
          <p:cNvPicPr>
            <a:picLocks noChangeAspect="1"/>
          </p:cNvPicPr>
          <p:nvPr/>
        </p:nvPicPr>
        <p:blipFill>
          <a:blip r:embed="rId7"/>
          <a:stretch>
            <a:fillRect/>
          </a:stretch>
        </p:blipFill>
        <p:spPr>
          <a:xfrm>
            <a:off x="3419856" y="2926080"/>
            <a:ext cx="320040" cy="320040"/>
          </a:xfrm>
          <a:prstGeom prst="rect">
            <a:avLst/>
          </a:prstGeom>
        </p:spPr>
      </p:pic>
      <p:sp>
        <p:nvSpPr>
          <p:cNvPr id="38" name="Text 31"/>
          <p:cNvSpPr/>
          <p:nvPr/>
        </p:nvSpPr>
        <p:spPr>
          <a:xfrm>
            <a:off x="3931920" y="2852928"/>
            <a:ext cx="1920240" cy="438912"/>
          </a:xfrm>
          <a:prstGeom prst="rect">
            <a:avLst/>
          </a:prstGeom>
          <a:noFill/>
          <a:ln/>
        </p:spPr>
        <p:txBody>
          <a:bodyPr wrap="square" rtlCol="0" anchor="ctr"/>
          <a:lstStyle/>
          <a:p>
            <a:pPr marL="0" indent="0">
              <a:buNone/>
            </a:pPr>
            <a:r>
              <a:rPr lang="en-US" sz="1000" b="1" dirty="0">
                <a:solidFill>
                  <a:srgbClr val="1F3864"/>
                </a:solidFill>
              </a:rPr>
              <a:t>Harm Avoidance</a:t>
            </a:r>
            <a:endParaRPr lang="en-US" sz="1000" dirty="0"/>
          </a:p>
        </p:txBody>
      </p:sp>
      <p:sp>
        <p:nvSpPr>
          <p:cNvPr id="39" name="Shape 32"/>
          <p:cNvSpPr/>
          <p:nvPr/>
        </p:nvSpPr>
        <p:spPr>
          <a:xfrm>
            <a:off x="3310128" y="3383280"/>
            <a:ext cx="2560320" cy="27432"/>
          </a:xfrm>
          <a:prstGeom prst="rect">
            <a:avLst/>
          </a:prstGeom>
          <a:solidFill>
            <a:srgbClr val="E2E8F0"/>
          </a:solidFill>
          <a:ln/>
        </p:spPr>
        <p:txBody>
          <a:bodyPr/>
          <a:lstStyle/>
          <a:p>
            <a:endParaRPr lang="en-US"/>
          </a:p>
        </p:txBody>
      </p:sp>
      <p:sp>
        <p:nvSpPr>
          <p:cNvPr id="40" name="Text 33"/>
          <p:cNvSpPr/>
          <p:nvPr/>
        </p:nvSpPr>
        <p:spPr>
          <a:xfrm>
            <a:off x="3310128" y="3456432"/>
            <a:ext cx="2560320" cy="896112"/>
          </a:xfrm>
          <a:prstGeom prst="rect">
            <a:avLst/>
          </a:prstGeom>
          <a:noFill/>
          <a:ln/>
        </p:spPr>
        <p:txBody>
          <a:bodyPr wrap="square" rtlCol="0" anchor="ctr"/>
          <a:lstStyle/>
          <a:p>
            <a:pPr marL="0" indent="0">
              <a:lnSpc>
                <a:spcPct val="120000"/>
              </a:lnSpc>
              <a:buNone/>
            </a:pPr>
            <a:r>
              <a:rPr lang="en-US" sz="900" dirty="0">
                <a:solidFill>
                  <a:srgbClr val="64748B"/>
                </a:solidFill>
              </a:rPr>
              <a:t>Non-sensitive survey questions; no personal financial or medical data requested</a:t>
            </a:r>
            <a:endParaRPr lang="en-US" sz="900" dirty="0"/>
          </a:p>
        </p:txBody>
      </p:sp>
      <p:sp>
        <p:nvSpPr>
          <p:cNvPr id="41" name="Shape 34"/>
          <p:cNvSpPr/>
          <p:nvPr/>
        </p:nvSpPr>
        <p:spPr>
          <a:xfrm>
            <a:off x="6163056" y="2724912"/>
            <a:ext cx="2743200" cy="1755648"/>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42" name="Shape 35"/>
          <p:cNvSpPr/>
          <p:nvPr/>
        </p:nvSpPr>
        <p:spPr>
          <a:xfrm>
            <a:off x="6163056" y="2724912"/>
            <a:ext cx="2743200" cy="64008"/>
          </a:xfrm>
          <a:prstGeom prst="rect">
            <a:avLst/>
          </a:prstGeom>
          <a:solidFill>
            <a:srgbClr val="17A589"/>
          </a:solidFill>
          <a:ln/>
        </p:spPr>
        <p:txBody>
          <a:bodyPr/>
          <a:lstStyle/>
          <a:p>
            <a:endParaRPr lang="en-US"/>
          </a:p>
        </p:txBody>
      </p:sp>
      <p:sp>
        <p:nvSpPr>
          <p:cNvPr id="43" name="Shape 36"/>
          <p:cNvSpPr/>
          <p:nvPr/>
        </p:nvSpPr>
        <p:spPr>
          <a:xfrm>
            <a:off x="6272784" y="2834640"/>
            <a:ext cx="502920" cy="502920"/>
          </a:xfrm>
          <a:prstGeom prst="ellipse">
            <a:avLst/>
          </a:prstGeom>
          <a:solidFill>
            <a:srgbClr val="17A589"/>
          </a:solidFill>
          <a:ln/>
        </p:spPr>
        <p:txBody>
          <a:bodyPr/>
          <a:lstStyle/>
          <a:p>
            <a:endParaRPr lang="en-US"/>
          </a:p>
        </p:txBody>
      </p:sp>
      <p:pic>
        <p:nvPicPr>
          <p:cNvPr id="44" name="Image 5" descr="preencoded.png"/>
          <p:cNvPicPr>
            <a:picLocks noChangeAspect="1"/>
          </p:cNvPicPr>
          <p:nvPr/>
        </p:nvPicPr>
        <p:blipFill>
          <a:blip r:embed="rId8"/>
          <a:stretch>
            <a:fillRect/>
          </a:stretch>
        </p:blipFill>
        <p:spPr>
          <a:xfrm>
            <a:off x="6364224" y="2926080"/>
            <a:ext cx="320040" cy="320040"/>
          </a:xfrm>
          <a:prstGeom prst="rect">
            <a:avLst/>
          </a:prstGeom>
        </p:spPr>
      </p:pic>
      <p:sp>
        <p:nvSpPr>
          <p:cNvPr id="45" name="Text 37"/>
          <p:cNvSpPr/>
          <p:nvPr/>
        </p:nvSpPr>
        <p:spPr>
          <a:xfrm>
            <a:off x="6876288" y="2852928"/>
            <a:ext cx="1920240" cy="438912"/>
          </a:xfrm>
          <a:prstGeom prst="rect">
            <a:avLst/>
          </a:prstGeom>
          <a:noFill/>
          <a:ln/>
        </p:spPr>
        <p:txBody>
          <a:bodyPr wrap="square" rtlCol="0" anchor="ctr"/>
          <a:lstStyle/>
          <a:p>
            <a:pPr marL="0" indent="0">
              <a:buNone/>
            </a:pPr>
            <a:r>
              <a:rPr lang="en-US" sz="1000" b="1" dirty="0">
                <a:solidFill>
                  <a:srgbClr val="1F3864"/>
                </a:solidFill>
              </a:rPr>
              <a:t>AI Transparency</a:t>
            </a:r>
            <a:endParaRPr lang="en-US" sz="1000" dirty="0"/>
          </a:p>
        </p:txBody>
      </p:sp>
      <p:sp>
        <p:nvSpPr>
          <p:cNvPr id="46" name="Shape 38"/>
          <p:cNvSpPr/>
          <p:nvPr/>
        </p:nvSpPr>
        <p:spPr>
          <a:xfrm>
            <a:off x="6254496" y="3383280"/>
            <a:ext cx="2560320" cy="27432"/>
          </a:xfrm>
          <a:prstGeom prst="rect">
            <a:avLst/>
          </a:prstGeom>
          <a:solidFill>
            <a:srgbClr val="E2E8F0"/>
          </a:solidFill>
          <a:ln/>
        </p:spPr>
        <p:txBody>
          <a:bodyPr/>
          <a:lstStyle/>
          <a:p>
            <a:endParaRPr lang="en-US"/>
          </a:p>
        </p:txBody>
      </p:sp>
      <p:sp>
        <p:nvSpPr>
          <p:cNvPr id="47" name="Text 39"/>
          <p:cNvSpPr/>
          <p:nvPr/>
        </p:nvSpPr>
        <p:spPr>
          <a:xfrm>
            <a:off x="6254496" y="3456432"/>
            <a:ext cx="2560320" cy="896112"/>
          </a:xfrm>
          <a:prstGeom prst="rect">
            <a:avLst/>
          </a:prstGeom>
          <a:noFill/>
          <a:ln/>
        </p:spPr>
        <p:txBody>
          <a:bodyPr wrap="square" rtlCol="0" anchor="ctr"/>
          <a:lstStyle/>
          <a:p>
            <a:pPr marL="0" indent="0">
              <a:lnSpc>
                <a:spcPct val="120000"/>
              </a:lnSpc>
              <a:buNone/>
            </a:pPr>
            <a:r>
              <a:rPr lang="en-US" sz="900" dirty="0">
                <a:solidFill>
                  <a:srgbClr val="64748B"/>
                </a:solidFill>
              </a:rPr>
              <a:t>Any AI tool use declared per UWTSD academic integrity policy; AI used only for research support</a:t>
            </a:r>
            <a:endParaRPr lang="en-US" sz="900" dirty="0"/>
          </a:p>
        </p:txBody>
      </p:sp>
      <p:sp>
        <p:nvSpPr>
          <p:cNvPr id="48" name="Shape 40"/>
          <p:cNvSpPr/>
          <p:nvPr/>
        </p:nvSpPr>
        <p:spPr>
          <a:xfrm>
            <a:off x="274320" y="4636008"/>
            <a:ext cx="8595360" cy="393192"/>
          </a:xfrm>
          <a:prstGeom prst="rect">
            <a:avLst/>
          </a:prstGeom>
          <a:solidFill>
            <a:srgbClr val="EEF4FB"/>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49" name="Shape 41"/>
          <p:cNvSpPr/>
          <p:nvPr/>
        </p:nvSpPr>
        <p:spPr>
          <a:xfrm>
            <a:off x="274320" y="4636008"/>
            <a:ext cx="54864" cy="393192"/>
          </a:xfrm>
          <a:prstGeom prst="rect">
            <a:avLst/>
          </a:prstGeom>
          <a:solidFill>
            <a:srgbClr val="1F3864"/>
          </a:solidFill>
          <a:ln/>
        </p:spPr>
        <p:txBody>
          <a:bodyPr/>
          <a:lstStyle/>
          <a:p>
            <a:endParaRPr lang="en-US"/>
          </a:p>
        </p:txBody>
      </p:sp>
      <p:sp>
        <p:nvSpPr>
          <p:cNvPr id="50" name="Text 42"/>
          <p:cNvSpPr/>
          <p:nvPr/>
        </p:nvSpPr>
        <p:spPr>
          <a:xfrm>
            <a:off x="411480" y="4663440"/>
            <a:ext cx="8321040" cy="338328"/>
          </a:xfrm>
          <a:prstGeom prst="rect">
            <a:avLst/>
          </a:prstGeom>
          <a:noFill/>
          <a:ln/>
        </p:spPr>
        <p:txBody>
          <a:bodyPr wrap="square" rtlCol="0" anchor="ctr"/>
          <a:lstStyle/>
          <a:p>
            <a:pPr marL="0" indent="0">
              <a:buNone/>
            </a:pPr>
            <a:r>
              <a:rPr lang="en-US" sz="900" dirty="0">
                <a:solidFill>
                  <a:srgbClr val="1F3864"/>
                </a:solidFill>
              </a:rPr>
              <a:t>Ethics Approval: UWTSD institutional ethics form submitted and approved prior to any data collection. (Denzin &amp; Lincoln, 2023)</a:t>
            </a:r>
            <a:endParaRPr lang="en-US" sz="900" dirty="0"/>
          </a:p>
        </p:txBody>
      </p:sp>
      <p:sp>
        <p:nvSpPr>
          <p:cNvPr id="51" name="Shape 43"/>
          <p:cNvSpPr/>
          <p:nvPr/>
        </p:nvSpPr>
        <p:spPr>
          <a:xfrm>
            <a:off x="0" y="4709160"/>
            <a:ext cx="9144000" cy="9144"/>
          </a:xfrm>
          <a:prstGeom prst="rect">
            <a:avLst/>
          </a:prstGeom>
          <a:solidFill>
            <a:srgbClr val="C9A84C"/>
          </a:solidFill>
          <a:ln/>
        </p:spPr>
        <p:txBody>
          <a:bodyPr/>
          <a:lstStyle/>
          <a:p>
            <a:endParaRPr lang="en-US"/>
          </a:p>
        </p:txBody>
      </p:sp>
      <p:sp>
        <p:nvSpPr>
          <p:cNvPr id="52" name="Text 44"/>
          <p:cNvSpPr/>
          <p:nvPr/>
        </p:nvSpPr>
        <p:spPr>
          <a:xfrm>
            <a:off x="274320" y="4800600"/>
            <a:ext cx="8595360" cy="228600"/>
          </a:xfrm>
          <a:prstGeom prst="rect">
            <a:avLst/>
          </a:prstGeom>
          <a:noFill/>
          <a:ln/>
        </p:spPr>
        <p:txBody>
          <a:bodyPr wrap="square" rtlCol="0" anchor="ctr"/>
          <a:lstStyle/>
          <a:p>
            <a:pPr marL="0" indent="0" algn="ctr">
              <a:buNone/>
            </a:pPr>
            <a:r>
              <a:rPr lang="en-US" sz="750" dirty="0">
                <a:solidFill>
                  <a:srgbClr val="64748B"/>
                </a:solidFill>
              </a:rPr>
              <a:t>BMSW5014 | Developing a Research Proposal | BA (Hons) Developing Leadership &amp; Management</a:t>
            </a:r>
            <a:endParaRPr lang="en-US" sz="750" dirty="0"/>
          </a:p>
        </p:txBody>
      </p:sp>
      <p:sp>
        <p:nvSpPr>
          <p:cNvPr id="53" name="Text 45"/>
          <p:cNvSpPr/>
          <p:nvPr/>
        </p:nvSpPr>
        <p:spPr>
          <a:xfrm>
            <a:off x="8046720" y="4754880"/>
            <a:ext cx="914400" cy="274320"/>
          </a:xfrm>
          <a:prstGeom prst="rect">
            <a:avLst/>
          </a:prstGeom>
          <a:noFill/>
          <a:ln/>
        </p:spPr>
        <p:txBody>
          <a:bodyPr wrap="square" rtlCol="0" anchor="ctr"/>
          <a:lstStyle/>
          <a:p>
            <a:pPr marL="0" indent="0" algn="r">
              <a:buNone/>
            </a:pPr>
            <a:r>
              <a:rPr lang="en-US" sz="900" dirty="0">
                <a:solidFill>
                  <a:srgbClr val="64748B"/>
                </a:solidFill>
              </a:rPr>
              <a:t>11 / 15</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F3864"/>
          </a:solidFill>
          <a:ln/>
        </p:spPr>
        <p:txBody>
          <a:bodyPr/>
          <a:lstStyle/>
          <a:p>
            <a:endParaRPr lang="en-US"/>
          </a:p>
        </p:txBody>
      </p:sp>
      <p:sp>
        <p:nvSpPr>
          <p:cNvPr id="3" name="Text 1"/>
          <p:cNvSpPr/>
          <p:nvPr/>
        </p:nvSpPr>
        <p:spPr>
          <a:xfrm>
            <a:off x="365760" y="91440"/>
            <a:ext cx="7315200" cy="502920"/>
          </a:xfrm>
          <a:prstGeom prst="rect">
            <a:avLst/>
          </a:prstGeom>
          <a:noFill/>
          <a:ln/>
        </p:spPr>
        <p:txBody>
          <a:bodyPr wrap="square" rtlCol="0" anchor="ctr"/>
          <a:lstStyle/>
          <a:p>
            <a:pPr marL="0" indent="0">
              <a:buNone/>
            </a:pPr>
            <a:r>
              <a:rPr lang="en-US" sz="2100" b="1" dirty="0">
                <a:solidFill>
                  <a:srgbClr val="FFFFFF"/>
                </a:solidFill>
              </a:rPr>
              <a:t>Limitations &amp; Mitigation Strategies</a:t>
            </a:r>
            <a:endParaRPr lang="en-US" sz="2100" dirty="0"/>
          </a:p>
        </p:txBody>
      </p:sp>
      <p:sp>
        <p:nvSpPr>
          <p:cNvPr id="4" name="Shape 2"/>
          <p:cNvSpPr/>
          <p:nvPr/>
        </p:nvSpPr>
        <p:spPr>
          <a:xfrm>
            <a:off x="7863840" y="201168"/>
            <a:ext cx="1463040" cy="256032"/>
          </a:xfrm>
          <a:prstGeom prst="roundRect">
            <a:avLst>
              <a:gd name="adj" fmla="val 17857"/>
            </a:avLst>
          </a:prstGeom>
          <a:solidFill>
            <a:srgbClr val="C9A84C"/>
          </a:solidFill>
          <a:ln/>
        </p:spPr>
        <p:txBody>
          <a:bodyPr/>
          <a:lstStyle/>
          <a:p>
            <a:endParaRPr lang="en-US"/>
          </a:p>
        </p:txBody>
      </p:sp>
      <p:sp>
        <p:nvSpPr>
          <p:cNvPr id="5" name="Text 3"/>
          <p:cNvSpPr/>
          <p:nvPr/>
        </p:nvSpPr>
        <p:spPr>
          <a:xfrm>
            <a:off x="7863840" y="201168"/>
            <a:ext cx="1463040" cy="256032"/>
          </a:xfrm>
          <a:prstGeom prst="rect">
            <a:avLst/>
          </a:prstGeom>
          <a:noFill/>
          <a:ln/>
        </p:spPr>
        <p:txBody>
          <a:bodyPr wrap="square" lIns="0" tIns="0" rIns="0" bIns="0" rtlCol="0" anchor="ctr"/>
          <a:lstStyle/>
          <a:p>
            <a:pPr marL="0" indent="0" algn="ctr">
              <a:buNone/>
            </a:pPr>
            <a:r>
              <a:rPr lang="en-US" sz="850" b="1" dirty="0">
                <a:solidFill>
                  <a:srgbClr val="1F3864"/>
                </a:solidFill>
              </a:rPr>
              <a:t>SECTION 5</a:t>
            </a:r>
            <a:endParaRPr lang="en-US" sz="850" dirty="0"/>
          </a:p>
        </p:txBody>
      </p:sp>
      <p:sp>
        <p:nvSpPr>
          <p:cNvPr id="6" name="Shape 4"/>
          <p:cNvSpPr/>
          <p:nvPr/>
        </p:nvSpPr>
        <p:spPr>
          <a:xfrm>
            <a:off x="274320" y="841248"/>
            <a:ext cx="4206240" cy="1755648"/>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7" name="Shape 5"/>
          <p:cNvSpPr/>
          <p:nvPr/>
        </p:nvSpPr>
        <p:spPr>
          <a:xfrm>
            <a:off x="274320" y="841248"/>
            <a:ext cx="4206240" cy="384048"/>
          </a:xfrm>
          <a:prstGeom prst="rect">
            <a:avLst/>
          </a:prstGeom>
          <a:solidFill>
            <a:srgbClr val="1F3864"/>
          </a:solidFill>
          <a:ln/>
        </p:spPr>
        <p:txBody>
          <a:bodyPr/>
          <a:lstStyle/>
          <a:p>
            <a:endParaRPr lang="en-US"/>
          </a:p>
        </p:txBody>
      </p:sp>
      <p:sp>
        <p:nvSpPr>
          <p:cNvPr id="8" name="Shape 6"/>
          <p:cNvSpPr/>
          <p:nvPr/>
        </p:nvSpPr>
        <p:spPr>
          <a:xfrm>
            <a:off x="365760" y="896112"/>
            <a:ext cx="274320" cy="274320"/>
          </a:xfrm>
          <a:prstGeom prst="ellipse">
            <a:avLst/>
          </a:prstGeom>
          <a:solidFill>
            <a:srgbClr val="C9A84C"/>
          </a:solidFill>
          <a:ln/>
        </p:spPr>
        <p:txBody>
          <a:bodyPr/>
          <a:lstStyle/>
          <a:p>
            <a:endParaRPr lang="en-US"/>
          </a:p>
        </p:txBody>
      </p:sp>
      <p:pic>
        <p:nvPicPr>
          <p:cNvPr id="9" name="Image 0" descr="preencoded.png"/>
          <p:cNvPicPr>
            <a:picLocks noChangeAspect="1"/>
          </p:cNvPicPr>
          <p:nvPr/>
        </p:nvPicPr>
        <p:blipFill>
          <a:blip r:embed="rId3"/>
          <a:stretch>
            <a:fillRect/>
          </a:stretch>
        </p:blipFill>
        <p:spPr>
          <a:xfrm>
            <a:off x="411480" y="941832"/>
            <a:ext cx="182880" cy="182880"/>
          </a:xfrm>
          <a:prstGeom prst="rect">
            <a:avLst/>
          </a:prstGeom>
        </p:spPr>
      </p:pic>
      <p:sp>
        <p:nvSpPr>
          <p:cNvPr id="10" name="Text 7"/>
          <p:cNvSpPr/>
          <p:nvPr/>
        </p:nvSpPr>
        <p:spPr>
          <a:xfrm>
            <a:off x="749808" y="896112"/>
            <a:ext cx="3657600" cy="274320"/>
          </a:xfrm>
          <a:prstGeom prst="rect">
            <a:avLst/>
          </a:prstGeom>
          <a:noFill/>
          <a:ln/>
        </p:spPr>
        <p:txBody>
          <a:bodyPr wrap="square" rtlCol="0" anchor="ctr"/>
          <a:lstStyle/>
          <a:p>
            <a:pPr marL="0" indent="0">
              <a:buNone/>
            </a:pPr>
            <a:r>
              <a:rPr lang="en-US" sz="1150" b="1" dirty="0">
                <a:solidFill>
                  <a:srgbClr val="C9A84C"/>
                </a:solidFill>
              </a:rPr>
              <a:t>Sample Size</a:t>
            </a:r>
            <a:endParaRPr lang="en-US" sz="1150" dirty="0"/>
          </a:p>
        </p:txBody>
      </p:sp>
      <p:sp>
        <p:nvSpPr>
          <p:cNvPr id="11" name="Text 8"/>
          <p:cNvSpPr/>
          <p:nvPr/>
        </p:nvSpPr>
        <p:spPr>
          <a:xfrm>
            <a:off x="384048" y="1298448"/>
            <a:ext cx="1371600" cy="228600"/>
          </a:xfrm>
          <a:prstGeom prst="rect">
            <a:avLst/>
          </a:prstGeom>
          <a:noFill/>
          <a:ln/>
        </p:spPr>
        <p:txBody>
          <a:bodyPr wrap="square" rtlCol="0" anchor="ctr"/>
          <a:lstStyle/>
          <a:p>
            <a:pPr marL="0" indent="0">
              <a:buNone/>
            </a:pPr>
            <a:r>
              <a:rPr lang="en-US" sz="850" b="1" dirty="0">
                <a:solidFill>
                  <a:srgbClr val="C0392B"/>
                </a:solidFill>
              </a:rPr>
              <a:t>⚠ Limitation:</a:t>
            </a:r>
            <a:endParaRPr lang="en-US" sz="850" dirty="0"/>
          </a:p>
        </p:txBody>
      </p:sp>
      <p:sp>
        <p:nvSpPr>
          <p:cNvPr id="12" name="Text 9"/>
          <p:cNvSpPr/>
          <p:nvPr/>
        </p:nvSpPr>
        <p:spPr>
          <a:xfrm>
            <a:off x="384048" y="1499616"/>
            <a:ext cx="3977640" cy="411480"/>
          </a:xfrm>
          <a:prstGeom prst="rect">
            <a:avLst/>
          </a:prstGeom>
          <a:noFill/>
          <a:ln/>
        </p:spPr>
        <p:txBody>
          <a:bodyPr wrap="square" rtlCol="0" anchor="ctr"/>
          <a:lstStyle/>
          <a:p>
            <a:pPr marL="0" indent="0">
              <a:buNone/>
            </a:pPr>
            <a:r>
              <a:rPr lang="en-US" sz="900" dirty="0">
                <a:solidFill>
                  <a:srgbClr val="64748B"/>
                </a:solidFill>
              </a:rPr>
              <a:t>Target of 60 responses limits statistical power for complex multivariate analysis.</a:t>
            </a:r>
            <a:endParaRPr lang="en-US" sz="900" dirty="0"/>
          </a:p>
        </p:txBody>
      </p:sp>
      <p:sp>
        <p:nvSpPr>
          <p:cNvPr id="13" name="Shape 10"/>
          <p:cNvSpPr/>
          <p:nvPr/>
        </p:nvSpPr>
        <p:spPr>
          <a:xfrm>
            <a:off x="365760" y="1920240"/>
            <a:ext cx="3931920" cy="18288"/>
          </a:xfrm>
          <a:prstGeom prst="rect">
            <a:avLst/>
          </a:prstGeom>
          <a:solidFill>
            <a:srgbClr val="E2E8F0"/>
          </a:solidFill>
          <a:ln/>
        </p:spPr>
        <p:txBody>
          <a:bodyPr/>
          <a:lstStyle/>
          <a:p>
            <a:endParaRPr lang="en-US"/>
          </a:p>
        </p:txBody>
      </p:sp>
      <p:sp>
        <p:nvSpPr>
          <p:cNvPr id="14" name="Text 11"/>
          <p:cNvSpPr/>
          <p:nvPr/>
        </p:nvSpPr>
        <p:spPr>
          <a:xfrm>
            <a:off x="384048" y="1975104"/>
            <a:ext cx="1371600" cy="228600"/>
          </a:xfrm>
          <a:prstGeom prst="rect">
            <a:avLst/>
          </a:prstGeom>
          <a:noFill/>
          <a:ln/>
        </p:spPr>
        <p:txBody>
          <a:bodyPr wrap="square" rtlCol="0" anchor="ctr"/>
          <a:lstStyle/>
          <a:p>
            <a:pPr marL="0" indent="0">
              <a:buNone/>
            </a:pPr>
            <a:r>
              <a:rPr lang="en-US" sz="850" b="1" dirty="0">
                <a:solidFill>
                  <a:srgbClr val="28A745"/>
                </a:solidFill>
              </a:rPr>
              <a:t>✓ Mitigation:</a:t>
            </a:r>
            <a:endParaRPr lang="en-US" sz="850" dirty="0"/>
          </a:p>
        </p:txBody>
      </p:sp>
      <p:sp>
        <p:nvSpPr>
          <p:cNvPr id="15" name="Text 12"/>
          <p:cNvSpPr/>
          <p:nvPr/>
        </p:nvSpPr>
        <p:spPr>
          <a:xfrm>
            <a:off x="384048" y="2176272"/>
            <a:ext cx="3977640" cy="347472"/>
          </a:xfrm>
          <a:prstGeom prst="rect">
            <a:avLst/>
          </a:prstGeom>
          <a:noFill/>
          <a:ln/>
        </p:spPr>
        <p:txBody>
          <a:bodyPr wrap="square" rtlCol="0" anchor="ctr"/>
          <a:lstStyle/>
          <a:p>
            <a:pPr marL="0" indent="0">
              <a:buNone/>
            </a:pPr>
            <a:r>
              <a:rPr lang="en-US" sz="900" dirty="0">
                <a:solidFill>
                  <a:srgbClr val="64748B"/>
                </a:solidFill>
              </a:rPr>
              <a:t>Triangulated with qualitative data (interviews) to compensate (Robson &amp; McCartan, 2024).</a:t>
            </a:r>
            <a:endParaRPr lang="en-US" sz="900" dirty="0"/>
          </a:p>
        </p:txBody>
      </p:sp>
      <p:sp>
        <p:nvSpPr>
          <p:cNvPr id="16" name="Shape 13"/>
          <p:cNvSpPr/>
          <p:nvPr/>
        </p:nvSpPr>
        <p:spPr>
          <a:xfrm>
            <a:off x="4736592" y="841248"/>
            <a:ext cx="4206240" cy="1755648"/>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17" name="Shape 14"/>
          <p:cNvSpPr/>
          <p:nvPr/>
        </p:nvSpPr>
        <p:spPr>
          <a:xfrm>
            <a:off x="4736592" y="841248"/>
            <a:ext cx="4206240" cy="384048"/>
          </a:xfrm>
          <a:prstGeom prst="rect">
            <a:avLst/>
          </a:prstGeom>
          <a:solidFill>
            <a:srgbClr val="1F3864"/>
          </a:solidFill>
          <a:ln/>
        </p:spPr>
        <p:txBody>
          <a:bodyPr/>
          <a:lstStyle/>
          <a:p>
            <a:endParaRPr lang="en-US"/>
          </a:p>
        </p:txBody>
      </p:sp>
      <p:sp>
        <p:nvSpPr>
          <p:cNvPr id="18" name="Shape 15"/>
          <p:cNvSpPr/>
          <p:nvPr/>
        </p:nvSpPr>
        <p:spPr>
          <a:xfrm>
            <a:off x="4828032" y="896112"/>
            <a:ext cx="274320" cy="274320"/>
          </a:xfrm>
          <a:prstGeom prst="ellipse">
            <a:avLst/>
          </a:prstGeom>
          <a:solidFill>
            <a:srgbClr val="C9A84C"/>
          </a:solidFill>
          <a:ln/>
        </p:spPr>
        <p:txBody>
          <a:bodyPr/>
          <a:lstStyle/>
          <a:p>
            <a:endParaRPr lang="en-US"/>
          </a:p>
        </p:txBody>
      </p:sp>
      <p:pic>
        <p:nvPicPr>
          <p:cNvPr id="19" name="Image 1" descr="preencoded.png"/>
          <p:cNvPicPr>
            <a:picLocks noChangeAspect="1"/>
          </p:cNvPicPr>
          <p:nvPr/>
        </p:nvPicPr>
        <p:blipFill>
          <a:blip r:embed="rId4"/>
          <a:stretch>
            <a:fillRect/>
          </a:stretch>
        </p:blipFill>
        <p:spPr>
          <a:xfrm>
            <a:off x="4873752" y="941832"/>
            <a:ext cx="182880" cy="182880"/>
          </a:xfrm>
          <a:prstGeom prst="rect">
            <a:avLst/>
          </a:prstGeom>
        </p:spPr>
      </p:pic>
      <p:sp>
        <p:nvSpPr>
          <p:cNvPr id="20" name="Text 16"/>
          <p:cNvSpPr/>
          <p:nvPr/>
        </p:nvSpPr>
        <p:spPr>
          <a:xfrm>
            <a:off x="5212080" y="896112"/>
            <a:ext cx="3657600" cy="274320"/>
          </a:xfrm>
          <a:prstGeom prst="rect">
            <a:avLst/>
          </a:prstGeom>
          <a:noFill/>
          <a:ln/>
        </p:spPr>
        <p:txBody>
          <a:bodyPr wrap="square" rtlCol="0" anchor="ctr"/>
          <a:lstStyle/>
          <a:p>
            <a:pPr marL="0" indent="0">
              <a:buNone/>
            </a:pPr>
            <a:r>
              <a:rPr lang="en-US" sz="1150" b="1" dirty="0">
                <a:solidFill>
                  <a:srgbClr val="C9A84C"/>
                </a:solidFill>
              </a:rPr>
              <a:t>Self-Report Bias</a:t>
            </a:r>
            <a:endParaRPr lang="en-US" sz="1150" dirty="0"/>
          </a:p>
        </p:txBody>
      </p:sp>
      <p:sp>
        <p:nvSpPr>
          <p:cNvPr id="21" name="Text 17"/>
          <p:cNvSpPr/>
          <p:nvPr/>
        </p:nvSpPr>
        <p:spPr>
          <a:xfrm>
            <a:off x="4846320" y="1298448"/>
            <a:ext cx="1371600" cy="228600"/>
          </a:xfrm>
          <a:prstGeom prst="rect">
            <a:avLst/>
          </a:prstGeom>
          <a:noFill/>
          <a:ln/>
        </p:spPr>
        <p:txBody>
          <a:bodyPr wrap="square" rtlCol="0" anchor="ctr"/>
          <a:lstStyle/>
          <a:p>
            <a:pPr marL="0" indent="0">
              <a:buNone/>
            </a:pPr>
            <a:r>
              <a:rPr lang="en-US" sz="850" b="1" dirty="0">
                <a:solidFill>
                  <a:srgbClr val="C0392B"/>
                </a:solidFill>
              </a:rPr>
              <a:t>⚠ Limitation:</a:t>
            </a:r>
            <a:endParaRPr lang="en-US" sz="850" dirty="0"/>
          </a:p>
        </p:txBody>
      </p:sp>
      <p:sp>
        <p:nvSpPr>
          <p:cNvPr id="22" name="Text 18"/>
          <p:cNvSpPr/>
          <p:nvPr/>
        </p:nvSpPr>
        <p:spPr>
          <a:xfrm>
            <a:off x="4846320" y="1499616"/>
            <a:ext cx="3977640" cy="411480"/>
          </a:xfrm>
          <a:prstGeom prst="rect">
            <a:avLst/>
          </a:prstGeom>
          <a:noFill/>
          <a:ln/>
        </p:spPr>
        <p:txBody>
          <a:bodyPr wrap="square" rtlCol="0" anchor="ctr"/>
          <a:lstStyle/>
          <a:p>
            <a:pPr marL="0" indent="0">
              <a:buNone/>
            </a:pPr>
            <a:r>
              <a:rPr lang="en-US" sz="900" dirty="0">
                <a:solidFill>
                  <a:srgbClr val="64748B"/>
                </a:solidFill>
              </a:rPr>
              <a:t>Respondents may over- or under-report well-being and productivity perceptions.</a:t>
            </a:r>
            <a:endParaRPr lang="en-US" sz="900" dirty="0"/>
          </a:p>
        </p:txBody>
      </p:sp>
      <p:sp>
        <p:nvSpPr>
          <p:cNvPr id="23" name="Shape 19"/>
          <p:cNvSpPr/>
          <p:nvPr/>
        </p:nvSpPr>
        <p:spPr>
          <a:xfrm>
            <a:off x="4828032" y="1920240"/>
            <a:ext cx="3931920" cy="18288"/>
          </a:xfrm>
          <a:prstGeom prst="rect">
            <a:avLst/>
          </a:prstGeom>
          <a:solidFill>
            <a:srgbClr val="E2E8F0"/>
          </a:solidFill>
          <a:ln/>
        </p:spPr>
        <p:txBody>
          <a:bodyPr/>
          <a:lstStyle/>
          <a:p>
            <a:endParaRPr lang="en-US"/>
          </a:p>
        </p:txBody>
      </p:sp>
      <p:sp>
        <p:nvSpPr>
          <p:cNvPr id="24" name="Text 20"/>
          <p:cNvSpPr/>
          <p:nvPr/>
        </p:nvSpPr>
        <p:spPr>
          <a:xfrm>
            <a:off x="4846320" y="1975104"/>
            <a:ext cx="1371600" cy="228600"/>
          </a:xfrm>
          <a:prstGeom prst="rect">
            <a:avLst/>
          </a:prstGeom>
          <a:noFill/>
          <a:ln/>
        </p:spPr>
        <p:txBody>
          <a:bodyPr wrap="square" rtlCol="0" anchor="ctr"/>
          <a:lstStyle/>
          <a:p>
            <a:pPr marL="0" indent="0">
              <a:buNone/>
            </a:pPr>
            <a:r>
              <a:rPr lang="en-US" sz="850" b="1" dirty="0">
                <a:solidFill>
                  <a:srgbClr val="28A745"/>
                </a:solidFill>
              </a:rPr>
              <a:t>✓ Mitigation:</a:t>
            </a:r>
            <a:endParaRPr lang="en-US" sz="850" dirty="0"/>
          </a:p>
        </p:txBody>
      </p:sp>
      <p:sp>
        <p:nvSpPr>
          <p:cNvPr id="25" name="Text 21"/>
          <p:cNvSpPr/>
          <p:nvPr/>
        </p:nvSpPr>
        <p:spPr>
          <a:xfrm>
            <a:off x="4846320" y="2176272"/>
            <a:ext cx="3977640" cy="347472"/>
          </a:xfrm>
          <a:prstGeom prst="rect">
            <a:avLst/>
          </a:prstGeom>
          <a:noFill/>
          <a:ln/>
        </p:spPr>
        <p:txBody>
          <a:bodyPr wrap="square" rtlCol="0" anchor="ctr"/>
          <a:lstStyle/>
          <a:p>
            <a:pPr marL="0" indent="0">
              <a:buNone/>
            </a:pPr>
            <a:r>
              <a:rPr lang="en-US" sz="900" dirty="0">
                <a:solidFill>
                  <a:srgbClr val="64748B"/>
                </a:solidFill>
              </a:rPr>
              <a:t>Validated scales (WEMWBS) + guaranteed anonymity reduce social desirability bias (Saunders et al., 2023).</a:t>
            </a:r>
            <a:endParaRPr lang="en-US" sz="900" dirty="0"/>
          </a:p>
        </p:txBody>
      </p:sp>
      <p:sp>
        <p:nvSpPr>
          <p:cNvPr id="26" name="Shape 22"/>
          <p:cNvSpPr/>
          <p:nvPr/>
        </p:nvSpPr>
        <p:spPr>
          <a:xfrm>
            <a:off x="274320" y="2761488"/>
            <a:ext cx="4206240" cy="1755648"/>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27" name="Shape 23"/>
          <p:cNvSpPr/>
          <p:nvPr/>
        </p:nvSpPr>
        <p:spPr>
          <a:xfrm>
            <a:off x="274320" y="2761488"/>
            <a:ext cx="4206240" cy="384048"/>
          </a:xfrm>
          <a:prstGeom prst="rect">
            <a:avLst/>
          </a:prstGeom>
          <a:solidFill>
            <a:srgbClr val="1F3864"/>
          </a:solidFill>
          <a:ln/>
        </p:spPr>
        <p:txBody>
          <a:bodyPr/>
          <a:lstStyle/>
          <a:p>
            <a:endParaRPr lang="en-US"/>
          </a:p>
        </p:txBody>
      </p:sp>
      <p:sp>
        <p:nvSpPr>
          <p:cNvPr id="28" name="Shape 24"/>
          <p:cNvSpPr/>
          <p:nvPr/>
        </p:nvSpPr>
        <p:spPr>
          <a:xfrm>
            <a:off x="365760" y="2816352"/>
            <a:ext cx="274320" cy="274320"/>
          </a:xfrm>
          <a:prstGeom prst="ellipse">
            <a:avLst/>
          </a:prstGeom>
          <a:solidFill>
            <a:srgbClr val="C9A84C"/>
          </a:solidFill>
          <a:ln/>
        </p:spPr>
        <p:txBody>
          <a:bodyPr/>
          <a:lstStyle/>
          <a:p>
            <a:endParaRPr lang="en-US"/>
          </a:p>
        </p:txBody>
      </p:sp>
      <p:pic>
        <p:nvPicPr>
          <p:cNvPr id="29" name="Image 2" descr="preencoded.png"/>
          <p:cNvPicPr>
            <a:picLocks noChangeAspect="1"/>
          </p:cNvPicPr>
          <p:nvPr/>
        </p:nvPicPr>
        <p:blipFill>
          <a:blip r:embed="rId5"/>
          <a:stretch>
            <a:fillRect/>
          </a:stretch>
        </p:blipFill>
        <p:spPr>
          <a:xfrm>
            <a:off x="411480" y="2862072"/>
            <a:ext cx="182880" cy="182880"/>
          </a:xfrm>
          <a:prstGeom prst="rect">
            <a:avLst/>
          </a:prstGeom>
        </p:spPr>
      </p:pic>
      <p:sp>
        <p:nvSpPr>
          <p:cNvPr id="30" name="Text 25"/>
          <p:cNvSpPr/>
          <p:nvPr/>
        </p:nvSpPr>
        <p:spPr>
          <a:xfrm>
            <a:off x="749808" y="2816352"/>
            <a:ext cx="3657600" cy="274320"/>
          </a:xfrm>
          <a:prstGeom prst="rect">
            <a:avLst/>
          </a:prstGeom>
          <a:noFill/>
          <a:ln/>
        </p:spPr>
        <p:txBody>
          <a:bodyPr wrap="square" rtlCol="0" anchor="ctr"/>
          <a:lstStyle/>
          <a:p>
            <a:pPr marL="0" indent="0">
              <a:buNone/>
            </a:pPr>
            <a:r>
              <a:rPr lang="en-US" sz="1150" b="1" dirty="0">
                <a:solidFill>
                  <a:srgbClr val="C9A84C"/>
                </a:solidFill>
              </a:rPr>
              <a:t>Convenience Sampling</a:t>
            </a:r>
            <a:endParaRPr lang="en-US" sz="1150" dirty="0"/>
          </a:p>
        </p:txBody>
      </p:sp>
      <p:sp>
        <p:nvSpPr>
          <p:cNvPr id="31" name="Text 26"/>
          <p:cNvSpPr/>
          <p:nvPr/>
        </p:nvSpPr>
        <p:spPr>
          <a:xfrm>
            <a:off x="384048" y="3218688"/>
            <a:ext cx="1371600" cy="228600"/>
          </a:xfrm>
          <a:prstGeom prst="rect">
            <a:avLst/>
          </a:prstGeom>
          <a:noFill/>
          <a:ln/>
        </p:spPr>
        <p:txBody>
          <a:bodyPr wrap="square" rtlCol="0" anchor="ctr"/>
          <a:lstStyle/>
          <a:p>
            <a:pPr marL="0" indent="0">
              <a:buNone/>
            </a:pPr>
            <a:r>
              <a:rPr lang="en-US" sz="850" b="1" dirty="0">
                <a:solidFill>
                  <a:srgbClr val="C0392B"/>
                </a:solidFill>
              </a:rPr>
              <a:t>⚠ Limitation:</a:t>
            </a:r>
            <a:endParaRPr lang="en-US" sz="850" dirty="0"/>
          </a:p>
        </p:txBody>
      </p:sp>
      <p:sp>
        <p:nvSpPr>
          <p:cNvPr id="32" name="Text 27"/>
          <p:cNvSpPr/>
          <p:nvPr/>
        </p:nvSpPr>
        <p:spPr>
          <a:xfrm>
            <a:off x="384048" y="3419856"/>
            <a:ext cx="3977640" cy="411480"/>
          </a:xfrm>
          <a:prstGeom prst="rect">
            <a:avLst/>
          </a:prstGeom>
          <a:noFill/>
          <a:ln/>
        </p:spPr>
        <p:txBody>
          <a:bodyPr wrap="square" rtlCol="0" anchor="ctr"/>
          <a:lstStyle/>
          <a:p>
            <a:pPr marL="0" indent="0">
              <a:buNone/>
            </a:pPr>
            <a:r>
              <a:rPr lang="en-US" sz="900" dirty="0">
                <a:solidFill>
                  <a:srgbClr val="64748B"/>
                </a:solidFill>
              </a:rPr>
              <a:t>Non-random recruitment means findings are indicative rather than statistically generalisable.</a:t>
            </a:r>
            <a:endParaRPr lang="en-US" sz="900" dirty="0"/>
          </a:p>
        </p:txBody>
      </p:sp>
      <p:sp>
        <p:nvSpPr>
          <p:cNvPr id="33" name="Shape 28"/>
          <p:cNvSpPr/>
          <p:nvPr/>
        </p:nvSpPr>
        <p:spPr>
          <a:xfrm>
            <a:off x="365760" y="3840480"/>
            <a:ext cx="3931920" cy="18288"/>
          </a:xfrm>
          <a:prstGeom prst="rect">
            <a:avLst/>
          </a:prstGeom>
          <a:solidFill>
            <a:srgbClr val="E2E8F0"/>
          </a:solidFill>
          <a:ln/>
        </p:spPr>
        <p:txBody>
          <a:bodyPr/>
          <a:lstStyle/>
          <a:p>
            <a:endParaRPr lang="en-US"/>
          </a:p>
        </p:txBody>
      </p:sp>
      <p:sp>
        <p:nvSpPr>
          <p:cNvPr id="34" name="Text 29"/>
          <p:cNvSpPr/>
          <p:nvPr/>
        </p:nvSpPr>
        <p:spPr>
          <a:xfrm>
            <a:off x="384048" y="3895344"/>
            <a:ext cx="1371600" cy="228600"/>
          </a:xfrm>
          <a:prstGeom prst="rect">
            <a:avLst/>
          </a:prstGeom>
          <a:noFill/>
          <a:ln/>
        </p:spPr>
        <p:txBody>
          <a:bodyPr wrap="square" rtlCol="0" anchor="ctr"/>
          <a:lstStyle/>
          <a:p>
            <a:pPr marL="0" indent="0">
              <a:buNone/>
            </a:pPr>
            <a:r>
              <a:rPr lang="en-US" sz="850" b="1" dirty="0">
                <a:solidFill>
                  <a:srgbClr val="28A745"/>
                </a:solidFill>
              </a:rPr>
              <a:t>✓ Mitigation:</a:t>
            </a:r>
            <a:endParaRPr lang="en-US" sz="850" dirty="0"/>
          </a:p>
        </p:txBody>
      </p:sp>
      <p:sp>
        <p:nvSpPr>
          <p:cNvPr id="35" name="Text 30"/>
          <p:cNvSpPr/>
          <p:nvPr/>
        </p:nvSpPr>
        <p:spPr>
          <a:xfrm>
            <a:off x="384048" y="4096512"/>
            <a:ext cx="3977640" cy="347472"/>
          </a:xfrm>
          <a:prstGeom prst="rect">
            <a:avLst/>
          </a:prstGeom>
          <a:noFill/>
          <a:ln/>
        </p:spPr>
        <p:txBody>
          <a:bodyPr wrap="square" rtlCol="0" anchor="ctr"/>
          <a:lstStyle/>
          <a:p>
            <a:pPr marL="0" indent="0">
              <a:buNone/>
            </a:pPr>
            <a:r>
              <a:rPr lang="en-US" sz="900" dirty="0">
                <a:solidFill>
                  <a:srgbClr val="64748B"/>
                </a:solidFill>
              </a:rPr>
              <a:t>Transferability, not generalisability, is the standard. Diversity ensured via purposive Phase 2 (Bryman &amp; Bell, 2023).</a:t>
            </a:r>
            <a:endParaRPr lang="en-US" sz="900" dirty="0"/>
          </a:p>
        </p:txBody>
      </p:sp>
      <p:sp>
        <p:nvSpPr>
          <p:cNvPr id="36" name="Shape 31"/>
          <p:cNvSpPr/>
          <p:nvPr/>
        </p:nvSpPr>
        <p:spPr>
          <a:xfrm>
            <a:off x="4736592" y="2761488"/>
            <a:ext cx="4206240" cy="1755648"/>
          </a:xfrm>
          <a:prstGeom prst="rect">
            <a:avLst/>
          </a:prstGeom>
          <a:solidFill>
            <a:srgbClr val="FFFFFF"/>
          </a:solidFill>
          <a:ln w="12700">
            <a:solidFill>
              <a:srgbClr val="E2E8F0"/>
            </a:solidFill>
            <a:prstDash val="solid"/>
          </a:ln>
          <a:effectLst>
            <a:outerShdw blurRad="50800" dist="25400" dir="8100000" algn="bl" rotWithShape="0">
              <a:srgbClr val="000000">
                <a:alpha val="8000"/>
              </a:srgbClr>
            </a:outerShdw>
          </a:effectLst>
        </p:spPr>
        <p:txBody>
          <a:bodyPr/>
          <a:lstStyle/>
          <a:p>
            <a:endParaRPr lang="en-US"/>
          </a:p>
        </p:txBody>
      </p:sp>
      <p:sp>
        <p:nvSpPr>
          <p:cNvPr id="37" name="Shape 32"/>
          <p:cNvSpPr/>
          <p:nvPr/>
        </p:nvSpPr>
        <p:spPr>
          <a:xfrm>
            <a:off x="4736592" y="2761488"/>
            <a:ext cx="4206240" cy="384048"/>
          </a:xfrm>
          <a:prstGeom prst="rect">
            <a:avLst/>
          </a:prstGeom>
          <a:solidFill>
            <a:srgbClr val="1F3864"/>
          </a:solidFill>
          <a:ln/>
        </p:spPr>
        <p:txBody>
          <a:bodyPr/>
          <a:lstStyle/>
          <a:p>
            <a:endParaRPr lang="en-US"/>
          </a:p>
        </p:txBody>
      </p:sp>
      <p:sp>
        <p:nvSpPr>
          <p:cNvPr id="38" name="Shape 33"/>
          <p:cNvSpPr/>
          <p:nvPr/>
        </p:nvSpPr>
        <p:spPr>
          <a:xfrm>
            <a:off x="4828032" y="2816352"/>
            <a:ext cx="274320" cy="274320"/>
          </a:xfrm>
          <a:prstGeom prst="ellipse">
            <a:avLst/>
          </a:prstGeom>
          <a:solidFill>
            <a:srgbClr val="C9A84C"/>
          </a:solidFill>
          <a:ln/>
        </p:spPr>
        <p:txBody>
          <a:bodyPr/>
          <a:lstStyle/>
          <a:p>
            <a:endParaRPr lang="en-US"/>
          </a:p>
        </p:txBody>
      </p:sp>
      <p:pic>
        <p:nvPicPr>
          <p:cNvPr id="39" name="Image 3" descr="preencoded.png"/>
          <p:cNvPicPr>
            <a:picLocks noChangeAspect="1"/>
          </p:cNvPicPr>
          <p:nvPr/>
        </p:nvPicPr>
        <p:blipFill>
          <a:blip r:embed="rId6"/>
          <a:stretch>
            <a:fillRect/>
          </a:stretch>
        </p:blipFill>
        <p:spPr>
          <a:xfrm>
            <a:off x="4873752" y="2862072"/>
            <a:ext cx="182880" cy="182880"/>
          </a:xfrm>
          <a:prstGeom prst="rect">
            <a:avLst/>
          </a:prstGeom>
        </p:spPr>
      </p:pic>
      <p:sp>
        <p:nvSpPr>
          <p:cNvPr id="40" name="Text 34"/>
          <p:cNvSpPr/>
          <p:nvPr/>
        </p:nvSpPr>
        <p:spPr>
          <a:xfrm>
            <a:off x="5212080" y="2816352"/>
            <a:ext cx="3657600" cy="274320"/>
          </a:xfrm>
          <a:prstGeom prst="rect">
            <a:avLst/>
          </a:prstGeom>
          <a:noFill/>
          <a:ln/>
        </p:spPr>
        <p:txBody>
          <a:bodyPr wrap="square" rtlCol="0" anchor="ctr"/>
          <a:lstStyle/>
          <a:p>
            <a:pPr marL="0" indent="0">
              <a:buNone/>
            </a:pPr>
            <a:r>
              <a:rPr lang="en-US" sz="1150" b="1" dirty="0">
                <a:solidFill>
                  <a:srgbClr val="C9A84C"/>
                </a:solidFill>
              </a:rPr>
              <a:t>Cross-Sectional Design</a:t>
            </a:r>
            <a:endParaRPr lang="en-US" sz="1150" dirty="0"/>
          </a:p>
        </p:txBody>
      </p:sp>
      <p:sp>
        <p:nvSpPr>
          <p:cNvPr id="41" name="Text 35"/>
          <p:cNvSpPr/>
          <p:nvPr/>
        </p:nvSpPr>
        <p:spPr>
          <a:xfrm>
            <a:off x="4846320" y="3218688"/>
            <a:ext cx="1371600" cy="228600"/>
          </a:xfrm>
          <a:prstGeom prst="rect">
            <a:avLst/>
          </a:prstGeom>
          <a:noFill/>
          <a:ln/>
        </p:spPr>
        <p:txBody>
          <a:bodyPr wrap="square" rtlCol="0" anchor="ctr"/>
          <a:lstStyle/>
          <a:p>
            <a:pPr marL="0" indent="0">
              <a:buNone/>
            </a:pPr>
            <a:r>
              <a:rPr lang="en-US" sz="850" b="1" dirty="0">
                <a:solidFill>
                  <a:srgbClr val="C0392B"/>
                </a:solidFill>
              </a:rPr>
              <a:t>⚠ Limitation:</a:t>
            </a:r>
            <a:endParaRPr lang="en-US" sz="850" dirty="0"/>
          </a:p>
        </p:txBody>
      </p:sp>
      <p:sp>
        <p:nvSpPr>
          <p:cNvPr id="42" name="Text 36"/>
          <p:cNvSpPr/>
          <p:nvPr/>
        </p:nvSpPr>
        <p:spPr>
          <a:xfrm>
            <a:off x="4846320" y="3419856"/>
            <a:ext cx="3977640" cy="411480"/>
          </a:xfrm>
          <a:prstGeom prst="rect">
            <a:avLst/>
          </a:prstGeom>
          <a:noFill/>
          <a:ln/>
        </p:spPr>
        <p:txBody>
          <a:bodyPr wrap="square" rtlCol="0" anchor="ctr"/>
          <a:lstStyle/>
          <a:p>
            <a:pPr marL="0" indent="0">
              <a:buNone/>
            </a:pPr>
            <a:r>
              <a:rPr lang="en-US" sz="900" dirty="0">
                <a:solidFill>
                  <a:srgbClr val="64748B"/>
                </a:solidFill>
              </a:rPr>
              <a:t>A single time-point snapshot cannot establish causality between remote work and well-being.</a:t>
            </a:r>
            <a:endParaRPr lang="en-US" sz="900" dirty="0"/>
          </a:p>
        </p:txBody>
      </p:sp>
      <p:sp>
        <p:nvSpPr>
          <p:cNvPr id="43" name="Shape 37"/>
          <p:cNvSpPr/>
          <p:nvPr/>
        </p:nvSpPr>
        <p:spPr>
          <a:xfrm>
            <a:off x="4828032" y="3840480"/>
            <a:ext cx="3931920" cy="18288"/>
          </a:xfrm>
          <a:prstGeom prst="rect">
            <a:avLst/>
          </a:prstGeom>
          <a:solidFill>
            <a:srgbClr val="E2E8F0"/>
          </a:solidFill>
          <a:ln/>
        </p:spPr>
        <p:txBody>
          <a:bodyPr/>
          <a:lstStyle/>
          <a:p>
            <a:endParaRPr lang="en-US"/>
          </a:p>
        </p:txBody>
      </p:sp>
      <p:sp>
        <p:nvSpPr>
          <p:cNvPr id="44" name="Text 38"/>
          <p:cNvSpPr/>
          <p:nvPr/>
        </p:nvSpPr>
        <p:spPr>
          <a:xfrm>
            <a:off x="4846320" y="3895344"/>
            <a:ext cx="1371600" cy="228600"/>
          </a:xfrm>
          <a:prstGeom prst="rect">
            <a:avLst/>
          </a:prstGeom>
          <a:noFill/>
          <a:ln/>
        </p:spPr>
        <p:txBody>
          <a:bodyPr wrap="square" rtlCol="0" anchor="ctr"/>
          <a:lstStyle/>
          <a:p>
            <a:pPr marL="0" indent="0">
              <a:buNone/>
            </a:pPr>
            <a:r>
              <a:rPr lang="en-US" sz="850" b="1" dirty="0">
                <a:solidFill>
                  <a:srgbClr val="28A745"/>
                </a:solidFill>
              </a:rPr>
              <a:t>✓ Mitigation:</a:t>
            </a:r>
            <a:endParaRPr lang="en-US" sz="850" dirty="0"/>
          </a:p>
        </p:txBody>
      </p:sp>
      <p:sp>
        <p:nvSpPr>
          <p:cNvPr id="45" name="Text 39"/>
          <p:cNvSpPr/>
          <p:nvPr/>
        </p:nvSpPr>
        <p:spPr>
          <a:xfrm>
            <a:off x="4846320" y="4096512"/>
            <a:ext cx="3977640" cy="347472"/>
          </a:xfrm>
          <a:prstGeom prst="rect">
            <a:avLst/>
          </a:prstGeom>
          <a:noFill/>
          <a:ln/>
        </p:spPr>
        <p:txBody>
          <a:bodyPr wrap="square" rtlCol="0" anchor="ctr"/>
          <a:lstStyle/>
          <a:p>
            <a:pPr marL="0" indent="0">
              <a:buNone/>
            </a:pPr>
            <a:r>
              <a:rPr lang="en-US" sz="900" dirty="0">
                <a:solidFill>
                  <a:srgbClr val="64748B"/>
                </a:solidFill>
              </a:rPr>
              <a:t>Study positioned as exploratory — consistent with an undergraduate proposal scope (Gray, 2021).</a:t>
            </a:r>
            <a:endParaRPr lang="en-US" sz="900" dirty="0"/>
          </a:p>
        </p:txBody>
      </p:sp>
      <p:sp>
        <p:nvSpPr>
          <p:cNvPr id="46" name="Shape 40"/>
          <p:cNvSpPr/>
          <p:nvPr/>
        </p:nvSpPr>
        <p:spPr>
          <a:xfrm>
            <a:off x="0" y="4709160"/>
            <a:ext cx="9144000" cy="9144"/>
          </a:xfrm>
          <a:prstGeom prst="rect">
            <a:avLst/>
          </a:prstGeom>
          <a:solidFill>
            <a:srgbClr val="C9A84C"/>
          </a:solidFill>
          <a:ln/>
        </p:spPr>
        <p:txBody>
          <a:bodyPr/>
          <a:lstStyle/>
          <a:p>
            <a:endParaRPr lang="en-US"/>
          </a:p>
        </p:txBody>
      </p:sp>
      <p:sp>
        <p:nvSpPr>
          <p:cNvPr id="47" name="Text 41"/>
          <p:cNvSpPr/>
          <p:nvPr/>
        </p:nvSpPr>
        <p:spPr>
          <a:xfrm>
            <a:off x="274320" y="4800600"/>
            <a:ext cx="8595360" cy="228600"/>
          </a:xfrm>
          <a:prstGeom prst="rect">
            <a:avLst/>
          </a:prstGeom>
          <a:noFill/>
          <a:ln/>
        </p:spPr>
        <p:txBody>
          <a:bodyPr wrap="square" rtlCol="0" anchor="ctr"/>
          <a:lstStyle/>
          <a:p>
            <a:pPr marL="0" indent="0" algn="ctr">
              <a:buNone/>
            </a:pPr>
            <a:r>
              <a:rPr lang="en-US" sz="750" dirty="0">
                <a:solidFill>
                  <a:srgbClr val="64748B"/>
                </a:solidFill>
              </a:rPr>
              <a:t>BMSW5014 | Developing a Research Proposal | BA (Hons) Developing Leadership &amp; Management</a:t>
            </a:r>
            <a:endParaRPr lang="en-US" sz="750" dirty="0"/>
          </a:p>
        </p:txBody>
      </p:sp>
      <p:sp>
        <p:nvSpPr>
          <p:cNvPr id="48" name="Text 42"/>
          <p:cNvSpPr/>
          <p:nvPr/>
        </p:nvSpPr>
        <p:spPr>
          <a:xfrm>
            <a:off x="8046720" y="4754880"/>
            <a:ext cx="914400" cy="274320"/>
          </a:xfrm>
          <a:prstGeom prst="rect">
            <a:avLst/>
          </a:prstGeom>
          <a:noFill/>
          <a:ln/>
        </p:spPr>
        <p:txBody>
          <a:bodyPr wrap="square" rtlCol="0" anchor="ctr"/>
          <a:lstStyle/>
          <a:p>
            <a:pPr marL="0" indent="0" algn="r">
              <a:buNone/>
            </a:pPr>
            <a:r>
              <a:rPr lang="en-US" sz="900" dirty="0">
                <a:solidFill>
                  <a:srgbClr val="64748B"/>
                </a:solidFill>
              </a:rPr>
              <a:t>12 / 15</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F3864"/>
          </a:solidFill>
          <a:ln/>
        </p:spPr>
        <p:txBody>
          <a:bodyPr/>
          <a:lstStyle/>
          <a:p>
            <a:endParaRPr lang="en-US"/>
          </a:p>
        </p:txBody>
      </p:sp>
      <p:sp>
        <p:nvSpPr>
          <p:cNvPr id="3" name="Text 1"/>
          <p:cNvSpPr/>
          <p:nvPr/>
        </p:nvSpPr>
        <p:spPr>
          <a:xfrm>
            <a:off x="365760" y="91440"/>
            <a:ext cx="7315200" cy="502920"/>
          </a:xfrm>
          <a:prstGeom prst="rect">
            <a:avLst/>
          </a:prstGeom>
          <a:noFill/>
          <a:ln/>
        </p:spPr>
        <p:txBody>
          <a:bodyPr wrap="square" rtlCol="0" anchor="ctr"/>
          <a:lstStyle/>
          <a:p>
            <a:pPr marL="0" indent="0">
              <a:buNone/>
            </a:pPr>
            <a:r>
              <a:rPr lang="en-US" sz="2200" b="1" dirty="0">
                <a:solidFill>
                  <a:srgbClr val="FFFFFF"/>
                </a:solidFill>
              </a:rPr>
              <a:t>Project Plan &amp; Timeline</a:t>
            </a:r>
            <a:endParaRPr lang="en-US" sz="2200" dirty="0"/>
          </a:p>
        </p:txBody>
      </p:sp>
      <p:sp>
        <p:nvSpPr>
          <p:cNvPr id="4" name="Shape 2"/>
          <p:cNvSpPr/>
          <p:nvPr/>
        </p:nvSpPr>
        <p:spPr>
          <a:xfrm>
            <a:off x="7863840" y="201168"/>
            <a:ext cx="1463040" cy="256032"/>
          </a:xfrm>
          <a:prstGeom prst="roundRect">
            <a:avLst>
              <a:gd name="adj" fmla="val 17857"/>
            </a:avLst>
          </a:prstGeom>
          <a:solidFill>
            <a:srgbClr val="C9A84C"/>
          </a:solidFill>
          <a:ln/>
        </p:spPr>
        <p:txBody>
          <a:bodyPr/>
          <a:lstStyle/>
          <a:p>
            <a:endParaRPr lang="en-US"/>
          </a:p>
        </p:txBody>
      </p:sp>
      <p:sp>
        <p:nvSpPr>
          <p:cNvPr id="5" name="Text 3"/>
          <p:cNvSpPr/>
          <p:nvPr/>
        </p:nvSpPr>
        <p:spPr>
          <a:xfrm>
            <a:off x="7863840" y="201168"/>
            <a:ext cx="1463040" cy="256032"/>
          </a:xfrm>
          <a:prstGeom prst="rect">
            <a:avLst/>
          </a:prstGeom>
          <a:noFill/>
          <a:ln/>
        </p:spPr>
        <p:txBody>
          <a:bodyPr wrap="square" lIns="0" tIns="0" rIns="0" bIns="0" rtlCol="0" anchor="ctr"/>
          <a:lstStyle/>
          <a:p>
            <a:pPr marL="0" indent="0" algn="ctr">
              <a:buNone/>
            </a:pPr>
            <a:r>
              <a:rPr lang="en-US" sz="850" b="1" dirty="0">
                <a:solidFill>
                  <a:srgbClr val="1F3864"/>
                </a:solidFill>
              </a:rPr>
              <a:t>SECTION 6</a:t>
            </a:r>
            <a:endParaRPr lang="en-US" sz="850" dirty="0"/>
          </a:p>
        </p:txBody>
      </p:sp>
      <p:graphicFrame>
        <p:nvGraphicFramePr>
          <p:cNvPr id="14" name="Table 0"/>
          <p:cNvGraphicFramePr>
            <a:graphicFrameLocks noGrp="1"/>
          </p:cNvGraphicFramePr>
          <p:nvPr>
            <p:extLst>
              <p:ext uri="{D42A27DB-BD31-4B8C-83A1-F6EECF244321}">
                <p14:modId xmlns:p14="http://schemas.microsoft.com/office/powerpoint/2010/main" val="1579011935"/>
              </p:ext>
            </p:extLst>
          </p:nvPr>
        </p:nvGraphicFramePr>
        <p:xfrm>
          <a:off x="228600" y="822960"/>
          <a:ext cx="7772400" cy="3794760"/>
        </p:xfrm>
        <a:graphic>
          <a:graphicData uri="http://schemas.openxmlformats.org/drawingml/2006/table">
            <a:tbl>
              <a:tblPr/>
              <a:tblGrid>
                <a:gridCol w="1691640">
                  <a:extLst>
                    <a:ext uri="{9D8B030D-6E8A-4147-A177-3AD203B41FA5}">
                      <a16:colId xmlns:a16="http://schemas.microsoft.com/office/drawing/2014/main" val="20000"/>
                    </a:ext>
                  </a:extLst>
                </a:gridCol>
                <a:gridCol w="1188720">
                  <a:extLst>
                    <a:ext uri="{9D8B030D-6E8A-4147-A177-3AD203B41FA5}">
                      <a16:colId xmlns:a16="http://schemas.microsoft.com/office/drawing/2014/main" val="20001"/>
                    </a:ext>
                  </a:extLst>
                </a:gridCol>
                <a:gridCol w="347472">
                  <a:extLst>
                    <a:ext uri="{9D8B030D-6E8A-4147-A177-3AD203B41FA5}">
                      <a16:colId xmlns:a16="http://schemas.microsoft.com/office/drawing/2014/main" val="20002"/>
                    </a:ext>
                  </a:extLst>
                </a:gridCol>
                <a:gridCol w="347472">
                  <a:extLst>
                    <a:ext uri="{9D8B030D-6E8A-4147-A177-3AD203B41FA5}">
                      <a16:colId xmlns:a16="http://schemas.microsoft.com/office/drawing/2014/main" val="20003"/>
                    </a:ext>
                  </a:extLst>
                </a:gridCol>
                <a:gridCol w="347472">
                  <a:extLst>
                    <a:ext uri="{9D8B030D-6E8A-4147-A177-3AD203B41FA5}">
                      <a16:colId xmlns:a16="http://schemas.microsoft.com/office/drawing/2014/main" val="20004"/>
                    </a:ext>
                  </a:extLst>
                </a:gridCol>
                <a:gridCol w="347472">
                  <a:extLst>
                    <a:ext uri="{9D8B030D-6E8A-4147-A177-3AD203B41FA5}">
                      <a16:colId xmlns:a16="http://schemas.microsoft.com/office/drawing/2014/main" val="20005"/>
                    </a:ext>
                  </a:extLst>
                </a:gridCol>
                <a:gridCol w="347472">
                  <a:extLst>
                    <a:ext uri="{9D8B030D-6E8A-4147-A177-3AD203B41FA5}">
                      <a16:colId xmlns:a16="http://schemas.microsoft.com/office/drawing/2014/main" val="20006"/>
                    </a:ext>
                  </a:extLst>
                </a:gridCol>
                <a:gridCol w="347472">
                  <a:extLst>
                    <a:ext uri="{9D8B030D-6E8A-4147-A177-3AD203B41FA5}">
                      <a16:colId xmlns:a16="http://schemas.microsoft.com/office/drawing/2014/main" val="20007"/>
                    </a:ext>
                  </a:extLst>
                </a:gridCol>
                <a:gridCol w="347472">
                  <a:extLst>
                    <a:ext uri="{9D8B030D-6E8A-4147-A177-3AD203B41FA5}">
                      <a16:colId xmlns:a16="http://schemas.microsoft.com/office/drawing/2014/main" val="20008"/>
                    </a:ext>
                  </a:extLst>
                </a:gridCol>
                <a:gridCol w="347472">
                  <a:extLst>
                    <a:ext uri="{9D8B030D-6E8A-4147-A177-3AD203B41FA5}">
                      <a16:colId xmlns:a16="http://schemas.microsoft.com/office/drawing/2014/main" val="20009"/>
                    </a:ext>
                  </a:extLst>
                </a:gridCol>
                <a:gridCol w="347472">
                  <a:extLst>
                    <a:ext uri="{9D8B030D-6E8A-4147-A177-3AD203B41FA5}">
                      <a16:colId xmlns:a16="http://schemas.microsoft.com/office/drawing/2014/main" val="20010"/>
                    </a:ext>
                  </a:extLst>
                </a:gridCol>
                <a:gridCol w="347472">
                  <a:extLst>
                    <a:ext uri="{9D8B030D-6E8A-4147-A177-3AD203B41FA5}">
                      <a16:colId xmlns:a16="http://schemas.microsoft.com/office/drawing/2014/main" val="20011"/>
                    </a:ext>
                  </a:extLst>
                </a:gridCol>
                <a:gridCol w="1417320">
                  <a:extLst>
                    <a:ext uri="{9D8B030D-6E8A-4147-A177-3AD203B41FA5}">
                      <a16:colId xmlns:a16="http://schemas.microsoft.com/office/drawing/2014/main" val="20012"/>
                    </a:ext>
                  </a:extLst>
                </a:gridCol>
              </a:tblGrid>
              <a:tr h="474345">
                <a:tc>
                  <a:txBody>
                    <a:bodyPr/>
                    <a:lstStyle/>
                    <a:p>
                      <a:pPr marL="0" indent="0" algn="ctr">
                        <a:buNone/>
                      </a:pPr>
                      <a:r>
                        <a:rPr lang="en-US" sz="800" b="1" dirty="0">
                          <a:solidFill>
                            <a:srgbClr val="C9A84C"/>
                          </a:solidFill>
                        </a:rPr>
                        <a:t>Phase</a:t>
                      </a:r>
                      <a:endParaRPr lang="en-US" sz="8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r>
                        <a:rPr lang="en-US" sz="800" b="1" dirty="0">
                          <a:solidFill>
                            <a:srgbClr val="C9A84C"/>
                          </a:solidFill>
                        </a:rPr>
                        <a:t>Timeframe</a:t>
                      </a:r>
                      <a:endParaRPr lang="en-US" sz="8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r>
                        <a:rPr lang="en-US" sz="750" b="1" dirty="0">
                          <a:solidFill>
                            <a:srgbClr val="C9A84C"/>
                          </a:solidFill>
                        </a:rPr>
                        <a:t>Wk1</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r>
                        <a:rPr lang="en-US" sz="750" b="1" dirty="0">
                          <a:solidFill>
                            <a:srgbClr val="C9A84C"/>
                          </a:solidFill>
                        </a:rPr>
                        <a:t>Wk2</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r>
                        <a:rPr lang="en-US" sz="750" b="1" dirty="0">
                          <a:solidFill>
                            <a:srgbClr val="C9A84C"/>
                          </a:solidFill>
                        </a:rPr>
                        <a:t>Wk3</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r>
                        <a:rPr lang="en-US" sz="750" b="1" dirty="0">
                          <a:solidFill>
                            <a:srgbClr val="C9A84C"/>
                          </a:solidFill>
                        </a:rPr>
                        <a:t>Wk4</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r>
                        <a:rPr lang="en-US" sz="750" b="1" dirty="0">
                          <a:solidFill>
                            <a:srgbClr val="C9A84C"/>
                          </a:solidFill>
                        </a:rPr>
                        <a:t>Wk5</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r>
                        <a:rPr lang="en-US" sz="750" b="1" dirty="0">
                          <a:solidFill>
                            <a:srgbClr val="C9A84C"/>
                          </a:solidFill>
                        </a:rPr>
                        <a:t>Wk6</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r>
                        <a:rPr lang="en-US" sz="750" b="1" dirty="0">
                          <a:solidFill>
                            <a:srgbClr val="C9A84C"/>
                          </a:solidFill>
                        </a:rPr>
                        <a:t>Wk7</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r>
                        <a:rPr lang="en-US" sz="750" b="1" dirty="0">
                          <a:solidFill>
                            <a:srgbClr val="C9A84C"/>
                          </a:solidFill>
                        </a:rPr>
                        <a:t>Wk8</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r>
                        <a:rPr lang="en-US" sz="750" b="1" dirty="0">
                          <a:solidFill>
                            <a:srgbClr val="C9A84C"/>
                          </a:solidFill>
                        </a:rPr>
                        <a:t>Wk9</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r>
                        <a:rPr lang="en-US" sz="750" b="1" dirty="0">
                          <a:solidFill>
                            <a:srgbClr val="C9A84C"/>
                          </a:solidFill>
                        </a:rPr>
                        <a:t>Wk10</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r>
                        <a:rPr lang="en-US" sz="800" b="1" dirty="0">
                          <a:solidFill>
                            <a:srgbClr val="C9A84C"/>
                          </a:solidFill>
                        </a:rPr>
                        <a:t>Key Activity</a:t>
                      </a:r>
                      <a:endParaRPr lang="en-US" sz="8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extLst>
                  <a:ext uri="{0D108BD9-81ED-4DB2-BD59-A6C34878D82A}">
                    <a16:rowId xmlns:a16="http://schemas.microsoft.com/office/drawing/2014/main" val="10000"/>
                  </a:ext>
                </a:extLst>
              </a:tr>
              <a:tr h="474345">
                <a:tc>
                  <a:txBody>
                    <a:bodyPr/>
                    <a:lstStyle/>
                    <a:p>
                      <a:pPr marL="0" indent="0">
                        <a:buNone/>
                      </a:pPr>
                      <a:r>
                        <a:rPr lang="en-US" sz="750" b="1" dirty="0">
                          <a:solidFill>
                            <a:srgbClr val="1F3864"/>
                          </a:solidFill>
                        </a:rPr>
                        <a:t>Phase 1 – Topic Refinement &amp; Ethics</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r>
                        <a:rPr lang="en-US" sz="700" dirty="0">
                          <a:solidFill>
                            <a:srgbClr val="64748B"/>
                          </a:solidFill>
                        </a:rPr>
                        <a:t>Wk 1–2 | 27 Apr – 10 May</a:t>
                      </a:r>
                      <a:endParaRPr lang="en-US" sz="7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r>
                        <a:rPr lang="en-US" sz="600" dirty="0">
                          <a:solidFill>
                            <a:srgbClr val="1F3864"/>
                          </a:solidFill>
                        </a:rPr>
                        <a:t>█</a:t>
                      </a: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buNone/>
                      </a:pPr>
                      <a:r>
                        <a:rPr lang="en-US" sz="700" dirty="0">
                          <a:solidFill>
                            <a:srgbClr val="64748B"/>
                          </a:solidFill>
                        </a:rPr>
                        <a:t>Ethics form; research question finalised</a:t>
                      </a:r>
                      <a:endParaRPr lang="en-US" sz="7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extLst>
                  <a:ext uri="{0D108BD9-81ED-4DB2-BD59-A6C34878D82A}">
                    <a16:rowId xmlns:a16="http://schemas.microsoft.com/office/drawing/2014/main" val="10001"/>
                  </a:ext>
                </a:extLst>
              </a:tr>
              <a:tr h="474345">
                <a:tc>
                  <a:txBody>
                    <a:bodyPr/>
                    <a:lstStyle/>
                    <a:p>
                      <a:pPr marL="0" indent="0">
                        <a:buNone/>
                      </a:pPr>
                      <a:r>
                        <a:rPr lang="en-US" sz="750" b="1" dirty="0">
                          <a:solidFill>
                            <a:srgbClr val="1F3864"/>
                          </a:solidFill>
                        </a:rPr>
                        <a:t>Phase 2 – Literature Review</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r>
                        <a:rPr lang="en-US" sz="700" dirty="0">
                          <a:solidFill>
                            <a:srgbClr val="64748B"/>
                          </a:solidFill>
                        </a:rPr>
                        <a:t>Wk 2–4 | 4 May – 24 May</a:t>
                      </a:r>
                      <a:endParaRPr lang="en-US" sz="7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r>
                        <a:rPr lang="en-US" sz="600" dirty="0">
                          <a:solidFill>
                            <a:srgbClr val="1F3864"/>
                          </a:solidFill>
                        </a:rPr>
                        <a:t>█</a:t>
                      </a: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r>
                        <a:rPr lang="en-US" sz="600" dirty="0">
                          <a:solidFill>
                            <a:srgbClr val="1F3864"/>
                          </a:solidFill>
                        </a:rPr>
                        <a:t>█</a:t>
                      </a: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buNone/>
                      </a:pPr>
                      <a:r>
                        <a:rPr lang="en-US" sz="700" dirty="0">
                          <a:solidFill>
                            <a:srgbClr val="64748B"/>
                          </a:solidFill>
                        </a:rPr>
                        <a:t>Systematic search; gap identified</a:t>
                      </a:r>
                      <a:endParaRPr lang="en-US" sz="7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474345">
                <a:tc>
                  <a:txBody>
                    <a:bodyPr/>
                    <a:lstStyle/>
                    <a:p>
                      <a:pPr marL="0" indent="0">
                        <a:buNone/>
                      </a:pPr>
                      <a:r>
                        <a:rPr lang="en-US" sz="750" b="1" dirty="0">
                          <a:solidFill>
                            <a:srgbClr val="1F3864"/>
                          </a:solidFill>
                        </a:rPr>
                        <a:t>Phase 3 – Methodology Design</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r>
                        <a:rPr lang="en-US" sz="700" dirty="0">
                          <a:solidFill>
                            <a:srgbClr val="64748B"/>
                          </a:solidFill>
                        </a:rPr>
                        <a:t>Wk 4–5 | 18 May – 1 Jun</a:t>
                      </a:r>
                      <a:endParaRPr lang="en-US" sz="7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r>
                        <a:rPr lang="en-US" sz="600" dirty="0">
                          <a:solidFill>
                            <a:srgbClr val="1F3864"/>
                          </a:solidFill>
                        </a:rPr>
                        <a:t>█</a:t>
                      </a: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buNone/>
                      </a:pPr>
                      <a:r>
                        <a:rPr lang="en-US" sz="700" dirty="0">
                          <a:solidFill>
                            <a:srgbClr val="64748B"/>
                          </a:solidFill>
                        </a:rPr>
                        <a:t>Questionnaire instrument designed</a:t>
                      </a:r>
                      <a:endParaRPr lang="en-US" sz="7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extLst>
                  <a:ext uri="{0D108BD9-81ED-4DB2-BD59-A6C34878D82A}">
                    <a16:rowId xmlns:a16="http://schemas.microsoft.com/office/drawing/2014/main" val="10003"/>
                  </a:ext>
                </a:extLst>
              </a:tr>
              <a:tr h="474345">
                <a:tc>
                  <a:txBody>
                    <a:bodyPr/>
                    <a:lstStyle/>
                    <a:p>
                      <a:pPr marL="0" indent="0">
                        <a:buNone/>
                      </a:pPr>
                      <a:r>
                        <a:rPr lang="en-US" sz="750" dirty="0">
                          <a:solidFill>
                            <a:srgbClr val="64748B"/>
                          </a:solidFill>
                        </a:rPr>
                        <a:t>Reading Week</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r>
                        <a:rPr lang="en-US" sz="700" dirty="0">
                          <a:solidFill>
                            <a:srgbClr val="64748B"/>
                          </a:solidFill>
                        </a:rPr>
                        <a:t>Wk 5 | 25 May</a:t>
                      </a:r>
                      <a:endParaRPr lang="en-US" sz="7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C107"/>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C107"/>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C107"/>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C107"/>
                    </a:solidFill>
                  </a:tcPr>
                </a:tc>
                <a:tc>
                  <a:txBody>
                    <a:bodyPr/>
                    <a:lstStyle/>
                    <a:p>
                      <a:pPr marL="0" indent="0" algn="ctr">
                        <a:buNone/>
                      </a:pPr>
                      <a:r>
                        <a:rPr lang="en-US" sz="600" dirty="0">
                          <a:solidFill>
                            <a:srgbClr val="FFC107"/>
                          </a:solidFill>
                        </a:rPr>
                        <a:t>█</a:t>
                      </a: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C107"/>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C107"/>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C107"/>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C107"/>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C107"/>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C107"/>
                    </a:solidFill>
                  </a:tcPr>
                </a:tc>
                <a:tc>
                  <a:txBody>
                    <a:bodyPr/>
                    <a:lstStyle/>
                    <a:p>
                      <a:pPr marL="0" indent="0">
                        <a:buNone/>
                      </a:pPr>
                      <a:r>
                        <a:rPr lang="en-US" sz="700" dirty="0">
                          <a:solidFill>
                            <a:srgbClr val="64748B"/>
                          </a:solidFill>
                        </a:rPr>
                        <a:t>Independent consolidation</a:t>
                      </a:r>
                      <a:endParaRPr lang="en-US" sz="7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474345">
                <a:tc>
                  <a:txBody>
                    <a:bodyPr/>
                    <a:lstStyle/>
                    <a:p>
                      <a:pPr marL="0" indent="0">
                        <a:buNone/>
                      </a:pPr>
                      <a:r>
                        <a:rPr lang="en-US" sz="750" b="1" dirty="0">
                          <a:solidFill>
                            <a:srgbClr val="1F3864"/>
                          </a:solidFill>
                        </a:rPr>
                        <a:t>Phase 4 – Data Collection</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r>
                        <a:rPr lang="en-US" sz="700" dirty="0">
                          <a:solidFill>
                            <a:srgbClr val="64748B"/>
                          </a:solidFill>
                        </a:rPr>
                        <a:t>Wk 6–8 | 1 Jun – 22 Jun</a:t>
                      </a:r>
                      <a:endParaRPr lang="en-US" sz="7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r>
                        <a:rPr lang="en-US" sz="600" dirty="0">
                          <a:solidFill>
                            <a:srgbClr val="1F3864"/>
                          </a:solidFill>
                        </a:rPr>
                        <a:t>█</a:t>
                      </a: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r>
                        <a:rPr lang="en-US" sz="600" dirty="0">
                          <a:solidFill>
                            <a:srgbClr val="1F3864"/>
                          </a:solidFill>
                        </a:rPr>
                        <a:t>█</a:t>
                      </a: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buNone/>
                      </a:pPr>
                      <a:r>
                        <a:rPr lang="en-US" sz="700" dirty="0">
                          <a:solidFill>
                            <a:srgbClr val="64748B"/>
                          </a:solidFill>
                        </a:rPr>
                        <a:t>Survey distributed; 60 responses achieved</a:t>
                      </a:r>
                      <a:endParaRPr lang="en-US" sz="7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extLst>
                  <a:ext uri="{0D108BD9-81ED-4DB2-BD59-A6C34878D82A}">
                    <a16:rowId xmlns:a16="http://schemas.microsoft.com/office/drawing/2014/main" val="10005"/>
                  </a:ext>
                </a:extLst>
              </a:tr>
              <a:tr h="474345">
                <a:tc>
                  <a:txBody>
                    <a:bodyPr/>
                    <a:lstStyle/>
                    <a:p>
                      <a:pPr marL="0" indent="0">
                        <a:buNone/>
                      </a:pPr>
                      <a:r>
                        <a:rPr lang="en-US" sz="750" b="1" dirty="0">
                          <a:solidFill>
                            <a:srgbClr val="1F3864"/>
                          </a:solidFill>
                        </a:rPr>
                        <a:t>Phase 5 – Analysis &amp; Write-Up</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r>
                        <a:rPr lang="en-US" sz="700" dirty="0">
                          <a:solidFill>
                            <a:srgbClr val="64748B"/>
                          </a:solidFill>
                        </a:rPr>
                        <a:t>Wk 8–9 | 22 Jun – 6 Jul</a:t>
                      </a:r>
                      <a:endParaRPr lang="en-US" sz="7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r>
                        <a:rPr lang="en-US" sz="600" dirty="0">
                          <a:solidFill>
                            <a:srgbClr val="1F3864"/>
                          </a:solidFill>
                        </a:rPr>
                        <a:t>█</a:t>
                      </a: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tc>
                  <a:txBody>
                    <a:bodyPr/>
                    <a:lstStyle/>
                    <a:p>
                      <a:pPr marL="0" indent="0">
                        <a:buNone/>
                      </a:pPr>
                      <a:r>
                        <a:rPr lang="en-US" sz="700" dirty="0">
                          <a:solidFill>
                            <a:srgbClr val="64748B"/>
                          </a:solidFill>
                        </a:rPr>
                        <a:t>SPSS + NVivo; draft complete</a:t>
                      </a:r>
                      <a:endParaRPr lang="en-US" sz="7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474345">
                <a:tc>
                  <a:txBody>
                    <a:bodyPr/>
                    <a:lstStyle/>
                    <a:p>
                      <a:pPr marL="0" indent="0">
                        <a:buNone/>
                      </a:pPr>
                      <a:r>
                        <a:rPr lang="en-US" sz="750" b="1" dirty="0">
                          <a:solidFill>
                            <a:srgbClr val="1F3864"/>
                          </a:solidFill>
                        </a:rPr>
                        <a:t>Phase 6 – Presentation Prep</a:t>
                      </a:r>
                      <a:endParaRPr lang="en-US" sz="75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r>
                        <a:rPr lang="en-US" sz="700" dirty="0">
                          <a:solidFill>
                            <a:srgbClr val="64748B"/>
                          </a:solidFill>
                        </a:rPr>
                        <a:t>Wk 9–10 | 29 Jun – 6 Jul</a:t>
                      </a:r>
                      <a:endParaRPr lang="en-US" sz="7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lgn="ctr">
                        <a:buNone/>
                      </a:pPr>
                      <a:r>
                        <a:rPr lang="en-US" sz="600" dirty="0">
                          <a:solidFill>
                            <a:srgbClr val="1F3864"/>
                          </a:solidFill>
                        </a:rPr>
                        <a:t>█</a:t>
                      </a: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3864"/>
                    </a:solidFill>
                  </a:tcPr>
                </a:tc>
                <a:tc>
                  <a:txBody>
                    <a:bodyPr/>
                    <a:lstStyle/>
                    <a:p>
                      <a:pPr marL="0" indent="0" algn="ctr">
                        <a:buNone/>
                      </a:pPr>
                      <a:endParaRPr lang="en-US" sz="6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tc>
                  <a:txBody>
                    <a:bodyPr/>
                    <a:lstStyle/>
                    <a:p>
                      <a:pPr marL="0" indent="0">
                        <a:buNone/>
                      </a:pPr>
                      <a:r>
                        <a:rPr lang="en-US" sz="700" dirty="0">
                          <a:solidFill>
                            <a:srgbClr val="64748B"/>
                          </a:solidFill>
                        </a:rPr>
                        <a:t>Slides rehearsed; ready</a:t>
                      </a:r>
                      <a:endParaRPr lang="en-US" sz="700" dirty="0"/>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F7F9FC"/>
                    </a:solidFill>
                  </a:tcPr>
                </a:tc>
                <a:extLst>
                  <a:ext uri="{0D108BD9-81ED-4DB2-BD59-A6C34878D82A}">
                    <a16:rowId xmlns:a16="http://schemas.microsoft.com/office/drawing/2014/main" val="10007"/>
                  </a:ext>
                </a:extLst>
              </a:tr>
            </a:tbl>
          </a:graphicData>
        </a:graphic>
      </p:graphicFrame>
      <p:sp>
        <p:nvSpPr>
          <p:cNvPr id="7" name="Text 4"/>
          <p:cNvSpPr/>
          <p:nvPr/>
        </p:nvSpPr>
        <p:spPr>
          <a:xfrm>
            <a:off x="6309360" y="4526280"/>
            <a:ext cx="2011680" cy="182880"/>
          </a:xfrm>
          <a:prstGeom prst="rect">
            <a:avLst/>
          </a:prstGeom>
          <a:noFill/>
          <a:ln/>
        </p:spPr>
        <p:txBody>
          <a:bodyPr wrap="square" rtlCol="0" anchor="ctr"/>
          <a:lstStyle/>
          <a:p>
            <a:pPr marL="0" indent="0">
              <a:buNone/>
            </a:pPr>
            <a:r>
              <a:rPr lang="en-US" sz="800" b="1" dirty="0">
                <a:solidFill>
                  <a:srgbClr val="C0392B"/>
                </a:solidFill>
              </a:rPr>
              <a:t>⚑ Submit Report: 26 Jun</a:t>
            </a:r>
            <a:endParaRPr lang="en-US" sz="800" dirty="0"/>
          </a:p>
        </p:txBody>
      </p:sp>
      <p:sp>
        <p:nvSpPr>
          <p:cNvPr id="8" name="Text 5"/>
          <p:cNvSpPr/>
          <p:nvPr/>
        </p:nvSpPr>
        <p:spPr>
          <a:xfrm>
            <a:off x="6309360" y="4681728"/>
            <a:ext cx="2011680" cy="182880"/>
          </a:xfrm>
          <a:prstGeom prst="rect">
            <a:avLst/>
          </a:prstGeom>
          <a:noFill/>
          <a:ln/>
        </p:spPr>
        <p:txBody>
          <a:bodyPr wrap="square" rtlCol="0" anchor="ctr"/>
          <a:lstStyle/>
          <a:p>
            <a:pPr marL="0" indent="0">
              <a:buNone/>
            </a:pPr>
            <a:r>
              <a:rPr lang="en-US" sz="800" b="1" dirty="0">
                <a:solidFill>
                  <a:srgbClr val="17375E"/>
                </a:solidFill>
              </a:rPr>
              <a:t>⚑ Present: w/c 6 Jul</a:t>
            </a:r>
            <a:endParaRPr lang="en-US" sz="800" dirty="0"/>
          </a:p>
        </p:txBody>
      </p:sp>
      <p:sp>
        <p:nvSpPr>
          <p:cNvPr id="9" name="Shape 6"/>
          <p:cNvSpPr/>
          <p:nvPr/>
        </p:nvSpPr>
        <p:spPr>
          <a:xfrm>
            <a:off x="0" y="4709160"/>
            <a:ext cx="9144000" cy="9144"/>
          </a:xfrm>
          <a:prstGeom prst="rect">
            <a:avLst/>
          </a:prstGeom>
          <a:solidFill>
            <a:srgbClr val="C9A84C"/>
          </a:solidFill>
          <a:ln/>
        </p:spPr>
        <p:txBody>
          <a:bodyPr/>
          <a:lstStyle/>
          <a:p>
            <a:endParaRPr lang="en-US"/>
          </a:p>
        </p:txBody>
      </p:sp>
      <p:sp>
        <p:nvSpPr>
          <p:cNvPr id="10" name="Text 7"/>
          <p:cNvSpPr/>
          <p:nvPr/>
        </p:nvSpPr>
        <p:spPr>
          <a:xfrm>
            <a:off x="274320" y="4800600"/>
            <a:ext cx="8595360" cy="228600"/>
          </a:xfrm>
          <a:prstGeom prst="rect">
            <a:avLst/>
          </a:prstGeom>
          <a:noFill/>
          <a:ln/>
        </p:spPr>
        <p:txBody>
          <a:bodyPr wrap="square" rtlCol="0" anchor="ctr"/>
          <a:lstStyle/>
          <a:p>
            <a:pPr marL="0" indent="0" algn="ctr">
              <a:buNone/>
            </a:pPr>
            <a:r>
              <a:rPr lang="en-US" sz="750" dirty="0">
                <a:solidFill>
                  <a:srgbClr val="64748B"/>
                </a:solidFill>
              </a:rPr>
              <a:t>BMSW5014 | Developing a Research Proposal | BA (Hons) Developing Leadership &amp; Management</a:t>
            </a:r>
            <a:endParaRPr lang="en-US" sz="750" dirty="0"/>
          </a:p>
        </p:txBody>
      </p:sp>
      <p:sp>
        <p:nvSpPr>
          <p:cNvPr id="11" name="Text 8"/>
          <p:cNvSpPr/>
          <p:nvPr/>
        </p:nvSpPr>
        <p:spPr>
          <a:xfrm>
            <a:off x="8046720" y="4754880"/>
            <a:ext cx="914400" cy="274320"/>
          </a:xfrm>
          <a:prstGeom prst="rect">
            <a:avLst/>
          </a:prstGeom>
          <a:noFill/>
          <a:ln/>
        </p:spPr>
        <p:txBody>
          <a:bodyPr wrap="square" rtlCol="0" anchor="ctr"/>
          <a:lstStyle/>
          <a:p>
            <a:pPr marL="0" indent="0" algn="r">
              <a:buNone/>
            </a:pPr>
            <a:r>
              <a:rPr lang="en-US" sz="900" dirty="0">
                <a:solidFill>
                  <a:srgbClr val="64748B"/>
                </a:solidFill>
              </a:rPr>
              <a:t>13 / 15</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713232"/>
          </a:xfrm>
          <a:prstGeom prst="rect">
            <a:avLst/>
          </a:prstGeom>
          <a:solidFill>
            <a:srgbClr val="1F3864"/>
          </a:solidFill>
          <a:ln/>
        </p:spPr>
        <p:txBody>
          <a:bodyPr/>
          <a:lstStyle/>
          <a:p>
            <a:endParaRPr lang="en-US"/>
          </a:p>
        </p:txBody>
      </p:sp>
      <p:sp>
        <p:nvSpPr>
          <p:cNvPr id="3" name="Text 1"/>
          <p:cNvSpPr/>
          <p:nvPr/>
        </p:nvSpPr>
        <p:spPr>
          <a:xfrm>
            <a:off x="365760" y="91440"/>
            <a:ext cx="7772400" cy="502920"/>
          </a:xfrm>
          <a:prstGeom prst="rect">
            <a:avLst/>
          </a:prstGeom>
          <a:noFill/>
          <a:ln/>
        </p:spPr>
        <p:txBody>
          <a:bodyPr wrap="square" rtlCol="0" anchor="ctr"/>
          <a:lstStyle/>
          <a:p>
            <a:pPr marL="0" indent="0">
              <a:buNone/>
            </a:pPr>
            <a:r>
              <a:rPr lang="en-US" sz="2000" b="1" dirty="0">
                <a:solidFill>
                  <a:srgbClr val="FFFFFF"/>
                </a:solidFill>
              </a:rPr>
              <a:t>References (Harvard)</a:t>
            </a:r>
            <a:endParaRPr lang="en-US" sz="2000" dirty="0"/>
          </a:p>
        </p:txBody>
      </p:sp>
      <p:sp>
        <p:nvSpPr>
          <p:cNvPr id="4" name="Shape 2"/>
          <p:cNvSpPr/>
          <p:nvPr/>
        </p:nvSpPr>
        <p:spPr>
          <a:xfrm>
            <a:off x="7863840" y="201168"/>
            <a:ext cx="1463040" cy="256032"/>
          </a:xfrm>
          <a:prstGeom prst="roundRect">
            <a:avLst>
              <a:gd name="adj" fmla="val 17857"/>
            </a:avLst>
          </a:prstGeom>
          <a:solidFill>
            <a:srgbClr val="C9A84C"/>
          </a:solidFill>
          <a:ln/>
        </p:spPr>
        <p:txBody>
          <a:bodyPr/>
          <a:lstStyle/>
          <a:p>
            <a:endParaRPr lang="en-US"/>
          </a:p>
        </p:txBody>
      </p:sp>
      <p:sp>
        <p:nvSpPr>
          <p:cNvPr id="5" name="Text 3"/>
          <p:cNvSpPr/>
          <p:nvPr/>
        </p:nvSpPr>
        <p:spPr>
          <a:xfrm>
            <a:off x="7863840" y="201168"/>
            <a:ext cx="1463040" cy="256032"/>
          </a:xfrm>
          <a:prstGeom prst="rect">
            <a:avLst/>
          </a:prstGeom>
          <a:noFill/>
          <a:ln/>
        </p:spPr>
        <p:txBody>
          <a:bodyPr wrap="square" lIns="0" tIns="0" rIns="0" bIns="0" rtlCol="0" anchor="ctr"/>
          <a:lstStyle/>
          <a:p>
            <a:pPr marL="0" indent="0" algn="ctr">
              <a:buNone/>
            </a:pPr>
            <a:r>
              <a:rPr lang="en-US" sz="850" b="1" dirty="0">
                <a:solidFill>
                  <a:srgbClr val="1F3864"/>
                </a:solidFill>
              </a:rPr>
              <a:t>SECTION 6</a:t>
            </a:r>
            <a:endParaRPr lang="en-US" sz="850" dirty="0"/>
          </a:p>
        </p:txBody>
      </p:sp>
      <p:sp>
        <p:nvSpPr>
          <p:cNvPr id="6" name="Text 4"/>
          <p:cNvSpPr/>
          <p:nvPr/>
        </p:nvSpPr>
        <p:spPr>
          <a:xfrm>
            <a:off x="256032" y="804672"/>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1. Bakker, A.B. and Demerouti, E. (2007) ‘The job demands-resources model’, Journal of Managerial Psychology, 22(3), pp. 309–328.</a:t>
            </a:r>
            <a:endParaRPr lang="en-US" sz="720" dirty="0"/>
          </a:p>
        </p:txBody>
      </p:sp>
      <p:sp>
        <p:nvSpPr>
          <p:cNvPr id="7" name="Text 5"/>
          <p:cNvSpPr/>
          <p:nvPr/>
        </p:nvSpPr>
        <p:spPr>
          <a:xfrm>
            <a:off x="256032" y="1110996"/>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2. Begemann, V., Handke, L. and Lehmann-Willenbrock, N. (2024) ‘Remote informal communication’, J. Computer-Mediated Communication, 29(5).</a:t>
            </a:r>
            <a:endParaRPr lang="en-US" sz="720" dirty="0"/>
          </a:p>
        </p:txBody>
      </p:sp>
      <p:sp>
        <p:nvSpPr>
          <p:cNvPr id="8" name="Text 6"/>
          <p:cNvSpPr/>
          <p:nvPr/>
        </p:nvSpPr>
        <p:spPr>
          <a:xfrm>
            <a:off x="256032" y="1417320"/>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3. Bloom, N. et al. (2015) ‘Does working from home work?’, Quarterly Journal of Economics, 130(1), pp. 165–218.</a:t>
            </a:r>
            <a:endParaRPr lang="en-US" sz="720" dirty="0"/>
          </a:p>
        </p:txBody>
      </p:sp>
      <p:sp>
        <p:nvSpPr>
          <p:cNvPr id="9" name="Text 7"/>
          <p:cNvSpPr/>
          <p:nvPr/>
        </p:nvSpPr>
        <p:spPr>
          <a:xfrm>
            <a:off x="256032" y="1723644"/>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4. Braun, V. and Clarke, V. (2022) Thematic Analysis: A Practical Guide. London: SAGE.</a:t>
            </a:r>
            <a:endParaRPr lang="en-US" sz="720" dirty="0"/>
          </a:p>
        </p:txBody>
      </p:sp>
      <p:sp>
        <p:nvSpPr>
          <p:cNvPr id="10" name="Text 8"/>
          <p:cNvSpPr/>
          <p:nvPr/>
        </p:nvSpPr>
        <p:spPr>
          <a:xfrm>
            <a:off x="256032" y="2029968"/>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5. Bryman, A. and Bell, E. (2023) Business Research Methods. 5th edn. Oxford: Oxford University Press.</a:t>
            </a:r>
            <a:endParaRPr lang="en-US" sz="720" dirty="0"/>
          </a:p>
        </p:txBody>
      </p:sp>
      <p:sp>
        <p:nvSpPr>
          <p:cNvPr id="11" name="Text 9"/>
          <p:cNvSpPr/>
          <p:nvPr/>
        </p:nvSpPr>
        <p:spPr>
          <a:xfrm>
            <a:off x="256032" y="2336292"/>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6. Chung, H. et al. (2021) ‘COVID-19, flexible working and gender equality in the UK’, Gender &amp; Society, 35(2), pp. 218–232.</a:t>
            </a:r>
            <a:endParaRPr lang="en-US" sz="720" dirty="0"/>
          </a:p>
        </p:txBody>
      </p:sp>
      <p:sp>
        <p:nvSpPr>
          <p:cNvPr id="12" name="Text 10"/>
          <p:cNvSpPr/>
          <p:nvPr/>
        </p:nvSpPr>
        <p:spPr>
          <a:xfrm>
            <a:off x="256032" y="2642616"/>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7. Creswell, J.W. and Creswell, J.D. (2023) Research Design. 6th edn. London: SAGE.</a:t>
            </a:r>
            <a:endParaRPr lang="en-US" sz="720" dirty="0"/>
          </a:p>
        </p:txBody>
      </p:sp>
      <p:sp>
        <p:nvSpPr>
          <p:cNvPr id="13" name="Text 11"/>
          <p:cNvSpPr/>
          <p:nvPr/>
        </p:nvSpPr>
        <p:spPr>
          <a:xfrm>
            <a:off x="256032" y="2948940"/>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8. Denzin, N.K. and Lincoln, Y.S. (eds.) (2023) The SAGE Handbook of Qualitative Research. 6th edn. Thousand Oaks: SAGE.</a:t>
            </a:r>
            <a:endParaRPr lang="en-US" sz="720" dirty="0"/>
          </a:p>
        </p:txBody>
      </p:sp>
      <p:sp>
        <p:nvSpPr>
          <p:cNvPr id="14" name="Text 12"/>
          <p:cNvSpPr/>
          <p:nvPr/>
        </p:nvSpPr>
        <p:spPr>
          <a:xfrm>
            <a:off x="256032" y="3255264"/>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9. Department for Business and Trade (2023) Business Population Estimates for the UK and Regions 2023. London: DBT.</a:t>
            </a:r>
            <a:endParaRPr lang="en-US" sz="720" dirty="0"/>
          </a:p>
        </p:txBody>
      </p:sp>
      <p:sp>
        <p:nvSpPr>
          <p:cNvPr id="15" name="Text 13"/>
          <p:cNvSpPr/>
          <p:nvPr/>
        </p:nvSpPr>
        <p:spPr>
          <a:xfrm>
            <a:off x="256032" y="3561588"/>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10. Eurofound (2020) Telework and ICT-based Mobile Work. Luxembourg: Publications Office of the EU.</a:t>
            </a:r>
            <a:endParaRPr lang="en-US" sz="720" dirty="0"/>
          </a:p>
        </p:txBody>
      </p:sp>
      <p:sp>
        <p:nvSpPr>
          <p:cNvPr id="16" name="Text 14"/>
          <p:cNvSpPr/>
          <p:nvPr/>
        </p:nvSpPr>
        <p:spPr>
          <a:xfrm>
            <a:off x="256032" y="3867912"/>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11. Felstead, A. and Henseke, G. (2017) ‘Assessing the growth of remote working’, New Technology, Work and Employment, 32(3).</a:t>
            </a:r>
            <a:endParaRPr lang="en-US" sz="720" dirty="0"/>
          </a:p>
        </p:txBody>
      </p:sp>
      <p:sp>
        <p:nvSpPr>
          <p:cNvPr id="17" name="Text 15"/>
          <p:cNvSpPr/>
          <p:nvPr/>
        </p:nvSpPr>
        <p:spPr>
          <a:xfrm>
            <a:off x="256032" y="4174236"/>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12. Field, A. (2024) Discovering Statistics Using IBM SPSS Statistics. 6th edn. London: SAGE.</a:t>
            </a:r>
            <a:endParaRPr lang="en-US" sz="720" dirty="0"/>
          </a:p>
        </p:txBody>
      </p:sp>
      <p:sp>
        <p:nvSpPr>
          <p:cNvPr id="18" name="Text 16"/>
          <p:cNvSpPr/>
          <p:nvPr/>
        </p:nvSpPr>
        <p:spPr>
          <a:xfrm>
            <a:off x="256032" y="4480560"/>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13. Flick, U. (2023) An Introduction to Qualitative Research. 7th edn. London: SAGE.</a:t>
            </a:r>
            <a:endParaRPr lang="en-US" sz="720" dirty="0"/>
          </a:p>
        </p:txBody>
      </p:sp>
      <p:sp>
        <p:nvSpPr>
          <p:cNvPr id="19" name="Text 17"/>
          <p:cNvSpPr/>
          <p:nvPr/>
        </p:nvSpPr>
        <p:spPr>
          <a:xfrm>
            <a:off x="4681728" y="804672"/>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14. Gray, D.E. (2021) Doing Research in the Real World. 5th edn. London: SAGE.</a:t>
            </a:r>
            <a:endParaRPr lang="en-US" sz="720" dirty="0"/>
          </a:p>
        </p:txBody>
      </p:sp>
      <p:sp>
        <p:nvSpPr>
          <p:cNvPr id="20" name="Text 18"/>
          <p:cNvSpPr/>
          <p:nvPr/>
        </p:nvSpPr>
        <p:spPr>
          <a:xfrm>
            <a:off x="4681728" y="1110996"/>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15. Luse, A. et al. (2013) ‘Personality and preference for working in virtual teams’, Computers in Human Behavior, 29(4), pp. 1825–1832.</a:t>
            </a:r>
            <a:endParaRPr lang="en-US" sz="720" dirty="0"/>
          </a:p>
        </p:txBody>
      </p:sp>
      <p:sp>
        <p:nvSpPr>
          <p:cNvPr id="21" name="Text 19"/>
          <p:cNvSpPr/>
          <p:nvPr/>
        </p:nvSpPr>
        <p:spPr>
          <a:xfrm>
            <a:off x="4681728" y="1417320"/>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16. Pallant, J. (2020) SPSS Survival Manual. 7th edn. Maidenhead: McGraw-Hill.</a:t>
            </a:r>
            <a:endParaRPr lang="en-US" sz="720" dirty="0"/>
          </a:p>
        </p:txBody>
      </p:sp>
      <p:sp>
        <p:nvSpPr>
          <p:cNvPr id="22" name="Text 20"/>
          <p:cNvSpPr/>
          <p:nvPr/>
        </p:nvSpPr>
        <p:spPr>
          <a:xfrm>
            <a:off x="4681728" y="1723644"/>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17. Robson, C. and McCartan, K. (2024) Real World Research. 5th edn. Chichester: Wiley.</a:t>
            </a:r>
            <a:endParaRPr lang="en-US" sz="720" dirty="0"/>
          </a:p>
        </p:txBody>
      </p:sp>
      <p:sp>
        <p:nvSpPr>
          <p:cNvPr id="23" name="Text 21"/>
          <p:cNvSpPr/>
          <p:nvPr/>
        </p:nvSpPr>
        <p:spPr>
          <a:xfrm>
            <a:off x="4681728" y="2029968"/>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18. Ryan, R.M. and Deci, E.L. (2001) ‘Hedonic and eudaimonic well-being’, Annual Review of Psychology, 52, pp. 141–166.</a:t>
            </a:r>
            <a:endParaRPr lang="en-US" sz="720" dirty="0"/>
          </a:p>
        </p:txBody>
      </p:sp>
      <p:sp>
        <p:nvSpPr>
          <p:cNvPr id="24" name="Text 22"/>
          <p:cNvSpPr/>
          <p:nvPr/>
        </p:nvSpPr>
        <p:spPr>
          <a:xfrm>
            <a:off x="4681728" y="2336292"/>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19. Saunders, M.N.K., Lewis, P. and Thornhill, A. (2023) Research Methods for Business Students. 9th edn. Harlow: Pearson.</a:t>
            </a:r>
            <a:endParaRPr lang="en-US" sz="720" dirty="0"/>
          </a:p>
        </p:txBody>
      </p:sp>
      <p:sp>
        <p:nvSpPr>
          <p:cNvPr id="25" name="Text 23"/>
          <p:cNvSpPr/>
          <p:nvPr/>
        </p:nvSpPr>
        <p:spPr>
          <a:xfrm>
            <a:off x="4681728" y="2642616"/>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20. Scotland, J. (2012) ‘Exploring the philosophical underpinnings of research’, English Language Teaching, 5(9), pp. 9–16.</a:t>
            </a:r>
            <a:endParaRPr lang="en-US" sz="720" dirty="0"/>
          </a:p>
        </p:txBody>
      </p:sp>
      <p:sp>
        <p:nvSpPr>
          <p:cNvPr id="26" name="Text 24"/>
          <p:cNvSpPr/>
          <p:nvPr/>
        </p:nvSpPr>
        <p:spPr>
          <a:xfrm>
            <a:off x="4681728" y="2948940"/>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21. Silverman, D. (2024) Doing Qualitative Research: A Practical Handbook. 6th edn. London: SAGE.</a:t>
            </a:r>
            <a:endParaRPr lang="en-US" sz="720" dirty="0"/>
          </a:p>
        </p:txBody>
      </p:sp>
      <p:sp>
        <p:nvSpPr>
          <p:cNvPr id="27" name="Text 25"/>
          <p:cNvSpPr/>
          <p:nvPr/>
        </p:nvSpPr>
        <p:spPr>
          <a:xfrm>
            <a:off x="4681728" y="3255264"/>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22. Stewart-Brown, S. et al. (2009) ‘Internal construct validity of the WEMWBS’, Health and Quality of Life Outcomes, 7(15).</a:t>
            </a:r>
            <a:endParaRPr lang="en-US" sz="720" dirty="0"/>
          </a:p>
        </p:txBody>
      </p:sp>
      <p:sp>
        <p:nvSpPr>
          <p:cNvPr id="28" name="Text 26"/>
          <p:cNvSpPr/>
          <p:nvPr/>
        </p:nvSpPr>
        <p:spPr>
          <a:xfrm>
            <a:off x="4681728" y="3561588"/>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23. Tashakkori, A., Johnson, R.B. and Teddlie, C. (2020) Foundations of Mixed Methods Research. 2nd edn. London: SAGE.</a:t>
            </a:r>
            <a:endParaRPr lang="en-US" sz="720" dirty="0"/>
          </a:p>
        </p:txBody>
      </p:sp>
      <p:sp>
        <p:nvSpPr>
          <p:cNvPr id="29" name="Text 27"/>
          <p:cNvSpPr/>
          <p:nvPr/>
        </p:nvSpPr>
        <p:spPr>
          <a:xfrm>
            <a:off x="4681728" y="3867912"/>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24. Teevan, J. et al. (2022) Microsoft New Future of Work Report 2022. Microsoft Research [Online].</a:t>
            </a:r>
            <a:endParaRPr lang="en-US" sz="720" dirty="0"/>
          </a:p>
        </p:txBody>
      </p:sp>
      <p:sp>
        <p:nvSpPr>
          <p:cNvPr id="30" name="Text 28"/>
          <p:cNvSpPr/>
          <p:nvPr/>
        </p:nvSpPr>
        <p:spPr>
          <a:xfrm>
            <a:off x="4681728" y="4174236"/>
            <a:ext cx="4251960" cy="274320"/>
          </a:xfrm>
          <a:prstGeom prst="rect">
            <a:avLst/>
          </a:prstGeom>
          <a:noFill/>
          <a:ln/>
        </p:spPr>
        <p:txBody>
          <a:bodyPr wrap="square" rtlCol="0" anchor="ctr"/>
          <a:lstStyle/>
          <a:p>
            <a:pPr marL="0" indent="0">
              <a:lnSpc>
                <a:spcPct val="90000"/>
              </a:lnSpc>
              <a:buNone/>
            </a:pPr>
            <a:r>
              <a:rPr lang="en-US" sz="800" dirty="0">
                <a:solidFill>
                  <a:srgbClr val="64748B"/>
                </a:solidFill>
              </a:rPr>
              <a:t>25. Warr, P. (1987) Work, Unemployment, and Mental Health. Oxford: Clarendon Press.</a:t>
            </a:r>
            <a:endParaRPr lang="en-US" sz="720" dirty="0"/>
          </a:p>
        </p:txBody>
      </p:sp>
      <p:sp>
        <p:nvSpPr>
          <p:cNvPr id="31" name="Text 29"/>
          <p:cNvSpPr/>
          <p:nvPr/>
        </p:nvSpPr>
        <p:spPr>
          <a:xfrm>
            <a:off x="4681728" y="4480560"/>
            <a:ext cx="4251960" cy="274320"/>
          </a:xfrm>
          <a:prstGeom prst="rect">
            <a:avLst/>
          </a:prstGeom>
          <a:noFill/>
          <a:ln/>
        </p:spPr>
        <p:txBody>
          <a:bodyPr wrap="square" rtlCol="0" anchor="ctr"/>
          <a:lstStyle/>
          <a:p>
            <a:pPr marL="0" indent="0">
              <a:lnSpc>
                <a:spcPct val="90000"/>
              </a:lnSpc>
              <a:buNone/>
            </a:pPr>
            <a:endParaRPr lang="en-US" sz="720" dirty="0"/>
          </a:p>
        </p:txBody>
      </p:sp>
      <p:sp>
        <p:nvSpPr>
          <p:cNvPr id="32" name="Shape 30"/>
          <p:cNvSpPr/>
          <p:nvPr/>
        </p:nvSpPr>
        <p:spPr>
          <a:xfrm>
            <a:off x="4617720" y="804672"/>
            <a:ext cx="0" cy="3886200"/>
          </a:xfrm>
          <a:prstGeom prst="line">
            <a:avLst/>
          </a:prstGeom>
          <a:noFill/>
          <a:ln w="9525">
            <a:solidFill>
              <a:srgbClr val="E2E8F0"/>
            </a:solidFill>
            <a:prstDash val="solid"/>
          </a:ln>
        </p:spPr>
        <p:txBody>
          <a:bodyPr/>
          <a:lstStyle/>
          <a:p>
            <a:endParaRPr lang="en-US"/>
          </a:p>
        </p:txBody>
      </p:sp>
      <p:sp>
        <p:nvSpPr>
          <p:cNvPr id="33" name="Shape 31"/>
          <p:cNvSpPr/>
          <p:nvPr/>
        </p:nvSpPr>
        <p:spPr>
          <a:xfrm>
            <a:off x="0" y="4709160"/>
            <a:ext cx="9144000" cy="9144"/>
          </a:xfrm>
          <a:prstGeom prst="rect">
            <a:avLst/>
          </a:prstGeom>
          <a:solidFill>
            <a:srgbClr val="C9A84C"/>
          </a:solidFill>
          <a:ln/>
        </p:spPr>
        <p:txBody>
          <a:bodyPr/>
          <a:lstStyle/>
          <a:p>
            <a:endParaRPr lang="en-US"/>
          </a:p>
        </p:txBody>
      </p:sp>
      <p:sp>
        <p:nvSpPr>
          <p:cNvPr id="34" name="Text 32"/>
          <p:cNvSpPr/>
          <p:nvPr/>
        </p:nvSpPr>
        <p:spPr>
          <a:xfrm>
            <a:off x="274320" y="4800600"/>
            <a:ext cx="8595360" cy="228600"/>
          </a:xfrm>
          <a:prstGeom prst="rect">
            <a:avLst/>
          </a:prstGeom>
          <a:noFill/>
          <a:ln/>
        </p:spPr>
        <p:txBody>
          <a:bodyPr wrap="square" rtlCol="0" anchor="ctr"/>
          <a:lstStyle/>
          <a:p>
            <a:pPr marL="0" indent="0" algn="ctr">
              <a:buNone/>
            </a:pPr>
            <a:r>
              <a:rPr lang="en-US" sz="750" dirty="0">
                <a:solidFill>
                  <a:srgbClr val="64748B"/>
                </a:solidFill>
              </a:rPr>
              <a:t>BMSW5014 | Developing a Research Proposal | BA (Hons) Developing Leadership &amp; Management</a:t>
            </a:r>
            <a:endParaRPr lang="en-US" sz="750" dirty="0"/>
          </a:p>
        </p:txBody>
      </p:sp>
      <p:sp>
        <p:nvSpPr>
          <p:cNvPr id="35" name="Text 33"/>
          <p:cNvSpPr/>
          <p:nvPr/>
        </p:nvSpPr>
        <p:spPr>
          <a:xfrm>
            <a:off x="8046720" y="4754880"/>
            <a:ext cx="914400" cy="274320"/>
          </a:xfrm>
          <a:prstGeom prst="rect">
            <a:avLst/>
          </a:prstGeom>
          <a:noFill/>
          <a:ln/>
        </p:spPr>
        <p:txBody>
          <a:bodyPr wrap="square" rtlCol="0" anchor="ctr"/>
          <a:lstStyle/>
          <a:p>
            <a:pPr marL="0" indent="0" algn="r">
              <a:buNone/>
            </a:pPr>
            <a:r>
              <a:rPr lang="en-US" sz="900" dirty="0">
                <a:solidFill>
                  <a:srgbClr val="64748B"/>
                </a:solidFill>
              </a:rPr>
              <a:t>14 / 15</a:t>
            </a:r>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1A1A2E"/>
        </a:solidFill>
        <a:effectLst/>
      </p:bgPr>
    </p:bg>
    <p:spTree>
      <p:nvGrpSpPr>
        <p:cNvPr id="1" name=""/>
        <p:cNvGrpSpPr/>
        <p:nvPr/>
      </p:nvGrpSpPr>
      <p:grpSpPr>
        <a:xfrm>
          <a:off x="0" y="0"/>
          <a:ext cx="0" cy="0"/>
          <a:chOff x="0" y="0"/>
          <a:chExt cx="0" cy="0"/>
        </a:xfrm>
      </p:grpSpPr>
      <p:sp>
        <p:nvSpPr>
          <p:cNvPr id="2" name="Shape 0"/>
          <p:cNvSpPr/>
          <p:nvPr/>
        </p:nvSpPr>
        <p:spPr>
          <a:xfrm>
            <a:off x="0" y="0"/>
            <a:ext cx="73152" cy="5143500"/>
          </a:xfrm>
          <a:prstGeom prst="rect">
            <a:avLst/>
          </a:prstGeom>
          <a:solidFill>
            <a:srgbClr val="C9A84C"/>
          </a:solidFill>
          <a:ln/>
        </p:spPr>
        <p:txBody>
          <a:bodyPr/>
          <a:lstStyle/>
          <a:p>
            <a:endParaRPr lang="en-US"/>
          </a:p>
        </p:txBody>
      </p:sp>
      <p:sp>
        <p:nvSpPr>
          <p:cNvPr id="3" name="Text 1"/>
          <p:cNvSpPr/>
          <p:nvPr/>
        </p:nvSpPr>
        <p:spPr>
          <a:xfrm>
            <a:off x="365760" y="228600"/>
            <a:ext cx="8412480" cy="502920"/>
          </a:xfrm>
          <a:prstGeom prst="rect">
            <a:avLst/>
          </a:prstGeom>
          <a:noFill/>
          <a:ln/>
        </p:spPr>
        <p:txBody>
          <a:bodyPr wrap="square" rtlCol="0" anchor="ctr"/>
          <a:lstStyle/>
          <a:p>
            <a:pPr marL="0" indent="0">
              <a:buNone/>
            </a:pPr>
            <a:r>
              <a:rPr lang="en-US" sz="2400" b="1" dirty="0">
                <a:solidFill>
                  <a:srgbClr val="C9A84C"/>
                </a:solidFill>
              </a:rPr>
              <a:t>Conclusion &amp; Key Takeaways</a:t>
            </a:r>
            <a:endParaRPr lang="en-US" sz="2400" dirty="0"/>
          </a:p>
        </p:txBody>
      </p:sp>
      <p:sp>
        <p:nvSpPr>
          <p:cNvPr id="4" name="Shape 2"/>
          <p:cNvSpPr/>
          <p:nvPr/>
        </p:nvSpPr>
        <p:spPr>
          <a:xfrm>
            <a:off x="365760" y="749808"/>
            <a:ext cx="8229600" cy="32004"/>
          </a:xfrm>
          <a:prstGeom prst="rect">
            <a:avLst/>
          </a:prstGeom>
          <a:solidFill>
            <a:srgbClr val="253A5E"/>
          </a:solidFill>
          <a:ln/>
        </p:spPr>
        <p:txBody>
          <a:bodyPr/>
          <a:lstStyle/>
          <a:p>
            <a:endParaRPr lang="en-US"/>
          </a:p>
        </p:txBody>
      </p:sp>
      <p:sp>
        <p:nvSpPr>
          <p:cNvPr id="5" name="Shape 3"/>
          <p:cNvSpPr/>
          <p:nvPr/>
        </p:nvSpPr>
        <p:spPr>
          <a:xfrm>
            <a:off x="365760" y="996696"/>
            <a:ext cx="384048" cy="384048"/>
          </a:xfrm>
          <a:prstGeom prst="ellipse">
            <a:avLst/>
          </a:prstGeom>
          <a:solidFill>
            <a:srgbClr val="C9A84C"/>
          </a:solidFill>
          <a:ln/>
        </p:spPr>
        <p:txBody>
          <a:bodyPr/>
          <a:lstStyle/>
          <a:p>
            <a:endParaRPr lang="en-US"/>
          </a:p>
        </p:txBody>
      </p:sp>
      <p:pic>
        <p:nvPicPr>
          <p:cNvPr id="6" name="Image 0" descr="preencoded.png"/>
          <p:cNvPicPr>
            <a:picLocks noChangeAspect="1"/>
          </p:cNvPicPr>
          <p:nvPr/>
        </p:nvPicPr>
        <p:blipFill>
          <a:blip r:embed="rId3"/>
          <a:stretch>
            <a:fillRect/>
          </a:stretch>
        </p:blipFill>
        <p:spPr>
          <a:xfrm>
            <a:off x="448056" y="1078992"/>
            <a:ext cx="219456" cy="219456"/>
          </a:xfrm>
          <a:prstGeom prst="rect">
            <a:avLst/>
          </a:prstGeom>
        </p:spPr>
      </p:pic>
      <p:sp>
        <p:nvSpPr>
          <p:cNvPr id="7" name="Text 4"/>
          <p:cNvSpPr/>
          <p:nvPr/>
        </p:nvSpPr>
        <p:spPr>
          <a:xfrm>
            <a:off x="868680" y="960120"/>
            <a:ext cx="3474720" cy="292608"/>
          </a:xfrm>
          <a:prstGeom prst="rect">
            <a:avLst/>
          </a:prstGeom>
          <a:noFill/>
          <a:ln/>
        </p:spPr>
        <p:txBody>
          <a:bodyPr wrap="square" rtlCol="0" anchor="ctr"/>
          <a:lstStyle/>
          <a:p>
            <a:pPr marL="0" indent="0">
              <a:buNone/>
            </a:pPr>
            <a:r>
              <a:rPr lang="en-US" sz="1150" b="1" dirty="0">
                <a:solidFill>
                  <a:srgbClr val="C9A84C"/>
                </a:solidFill>
              </a:rPr>
              <a:t>Context Matters</a:t>
            </a:r>
            <a:endParaRPr lang="en-US" sz="1150" dirty="0"/>
          </a:p>
        </p:txBody>
      </p:sp>
      <p:sp>
        <p:nvSpPr>
          <p:cNvPr id="8" name="Text 5"/>
          <p:cNvSpPr/>
          <p:nvPr/>
        </p:nvSpPr>
        <p:spPr>
          <a:xfrm>
            <a:off x="868680" y="1225296"/>
            <a:ext cx="3611880" cy="347472"/>
          </a:xfrm>
          <a:prstGeom prst="rect">
            <a:avLst/>
          </a:prstGeom>
          <a:noFill/>
          <a:ln/>
        </p:spPr>
        <p:txBody>
          <a:bodyPr wrap="square" rtlCol="0" anchor="ctr"/>
          <a:lstStyle/>
          <a:p>
            <a:pPr marL="0" indent="0">
              <a:buNone/>
            </a:pPr>
            <a:r>
              <a:rPr lang="en-US" sz="950" dirty="0">
                <a:solidFill>
                  <a:srgbClr val="B0C4DE"/>
                </a:solidFill>
              </a:rPr>
              <a:t>SMEs represent 99% of UK business yet remain underexplored in remote work research</a:t>
            </a:r>
            <a:endParaRPr lang="en-US" sz="950" dirty="0"/>
          </a:p>
        </p:txBody>
      </p:sp>
      <p:sp>
        <p:nvSpPr>
          <p:cNvPr id="9" name="Shape 6"/>
          <p:cNvSpPr/>
          <p:nvPr/>
        </p:nvSpPr>
        <p:spPr>
          <a:xfrm>
            <a:off x="365760" y="1764792"/>
            <a:ext cx="384048" cy="384048"/>
          </a:xfrm>
          <a:prstGeom prst="ellipse">
            <a:avLst/>
          </a:prstGeom>
          <a:solidFill>
            <a:srgbClr val="C9A84C"/>
          </a:solidFill>
          <a:ln/>
        </p:spPr>
        <p:txBody>
          <a:bodyPr/>
          <a:lstStyle/>
          <a:p>
            <a:endParaRPr lang="en-US"/>
          </a:p>
        </p:txBody>
      </p:sp>
      <p:pic>
        <p:nvPicPr>
          <p:cNvPr id="10" name="Image 1" descr="preencoded.png"/>
          <p:cNvPicPr>
            <a:picLocks noChangeAspect="1"/>
          </p:cNvPicPr>
          <p:nvPr/>
        </p:nvPicPr>
        <p:blipFill>
          <a:blip r:embed="rId4"/>
          <a:stretch>
            <a:fillRect/>
          </a:stretch>
        </p:blipFill>
        <p:spPr>
          <a:xfrm>
            <a:off x="448056" y="1847088"/>
            <a:ext cx="219456" cy="219456"/>
          </a:xfrm>
          <a:prstGeom prst="rect">
            <a:avLst/>
          </a:prstGeom>
        </p:spPr>
      </p:pic>
      <p:sp>
        <p:nvSpPr>
          <p:cNvPr id="11" name="Text 7"/>
          <p:cNvSpPr/>
          <p:nvPr/>
        </p:nvSpPr>
        <p:spPr>
          <a:xfrm>
            <a:off x="868680" y="1728216"/>
            <a:ext cx="3474720" cy="292608"/>
          </a:xfrm>
          <a:prstGeom prst="rect">
            <a:avLst/>
          </a:prstGeom>
          <a:noFill/>
          <a:ln/>
        </p:spPr>
        <p:txBody>
          <a:bodyPr wrap="square" rtlCol="0" anchor="ctr"/>
          <a:lstStyle/>
          <a:p>
            <a:pPr marL="0" indent="0">
              <a:buNone/>
            </a:pPr>
            <a:r>
              <a:rPr lang="en-US" sz="1150" b="1" dirty="0">
                <a:solidFill>
                  <a:srgbClr val="C9A84C"/>
                </a:solidFill>
              </a:rPr>
              <a:t>Theoretical Grounding</a:t>
            </a:r>
            <a:endParaRPr lang="en-US" sz="1150" dirty="0"/>
          </a:p>
        </p:txBody>
      </p:sp>
      <p:sp>
        <p:nvSpPr>
          <p:cNvPr id="12" name="Text 8"/>
          <p:cNvSpPr/>
          <p:nvPr/>
        </p:nvSpPr>
        <p:spPr>
          <a:xfrm>
            <a:off x="868680" y="1993392"/>
            <a:ext cx="3611880" cy="347472"/>
          </a:xfrm>
          <a:prstGeom prst="rect">
            <a:avLst/>
          </a:prstGeom>
          <a:noFill/>
          <a:ln/>
        </p:spPr>
        <p:txBody>
          <a:bodyPr wrap="square" rtlCol="0" anchor="ctr"/>
          <a:lstStyle/>
          <a:p>
            <a:pPr marL="0" indent="0">
              <a:buNone/>
            </a:pPr>
            <a:r>
              <a:rPr lang="en-US" sz="950" dirty="0">
                <a:solidFill>
                  <a:srgbClr val="B0C4DE"/>
                </a:solidFill>
              </a:rPr>
              <a:t>JD-R model &amp; Warr's Vitamin Model provide robust lenses for analysing complex well-being dynamics</a:t>
            </a:r>
            <a:endParaRPr lang="en-US" sz="950" dirty="0"/>
          </a:p>
        </p:txBody>
      </p:sp>
      <p:sp>
        <p:nvSpPr>
          <p:cNvPr id="13" name="Shape 9"/>
          <p:cNvSpPr/>
          <p:nvPr/>
        </p:nvSpPr>
        <p:spPr>
          <a:xfrm>
            <a:off x="365760" y="2532888"/>
            <a:ext cx="384048" cy="384048"/>
          </a:xfrm>
          <a:prstGeom prst="ellipse">
            <a:avLst/>
          </a:prstGeom>
          <a:solidFill>
            <a:srgbClr val="C9A84C"/>
          </a:solidFill>
          <a:ln/>
        </p:spPr>
        <p:txBody>
          <a:bodyPr/>
          <a:lstStyle/>
          <a:p>
            <a:endParaRPr lang="en-US"/>
          </a:p>
        </p:txBody>
      </p:sp>
      <p:pic>
        <p:nvPicPr>
          <p:cNvPr id="14" name="Image 2" descr="preencoded.png"/>
          <p:cNvPicPr>
            <a:picLocks noChangeAspect="1"/>
          </p:cNvPicPr>
          <p:nvPr/>
        </p:nvPicPr>
        <p:blipFill>
          <a:blip r:embed="rId5"/>
          <a:stretch>
            <a:fillRect/>
          </a:stretch>
        </p:blipFill>
        <p:spPr>
          <a:xfrm>
            <a:off x="448056" y="2615184"/>
            <a:ext cx="219456" cy="219456"/>
          </a:xfrm>
          <a:prstGeom prst="rect">
            <a:avLst/>
          </a:prstGeom>
        </p:spPr>
      </p:pic>
      <p:sp>
        <p:nvSpPr>
          <p:cNvPr id="15" name="Text 10"/>
          <p:cNvSpPr/>
          <p:nvPr/>
        </p:nvSpPr>
        <p:spPr>
          <a:xfrm>
            <a:off x="868680" y="2496312"/>
            <a:ext cx="3474720" cy="292608"/>
          </a:xfrm>
          <a:prstGeom prst="rect">
            <a:avLst/>
          </a:prstGeom>
          <a:noFill/>
          <a:ln/>
        </p:spPr>
        <p:txBody>
          <a:bodyPr wrap="square" rtlCol="0" anchor="ctr"/>
          <a:lstStyle/>
          <a:p>
            <a:pPr marL="0" indent="0">
              <a:buNone/>
            </a:pPr>
            <a:r>
              <a:rPr lang="en-US" sz="1150" b="1" dirty="0">
                <a:solidFill>
                  <a:srgbClr val="C9A84C"/>
                </a:solidFill>
              </a:rPr>
              <a:t>Rigorous Design</a:t>
            </a:r>
            <a:endParaRPr lang="en-US" sz="1150" dirty="0"/>
          </a:p>
        </p:txBody>
      </p:sp>
      <p:sp>
        <p:nvSpPr>
          <p:cNvPr id="16" name="Text 11"/>
          <p:cNvSpPr/>
          <p:nvPr/>
        </p:nvSpPr>
        <p:spPr>
          <a:xfrm>
            <a:off x="868680" y="2761488"/>
            <a:ext cx="3611880" cy="347472"/>
          </a:xfrm>
          <a:prstGeom prst="rect">
            <a:avLst/>
          </a:prstGeom>
          <a:noFill/>
          <a:ln/>
        </p:spPr>
        <p:txBody>
          <a:bodyPr wrap="square" rtlCol="0" anchor="ctr"/>
          <a:lstStyle/>
          <a:p>
            <a:pPr marL="0" indent="0">
              <a:buNone/>
            </a:pPr>
            <a:r>
              <a:rPr lang="en-US" sz="950" dirty="0">
                <a:solidFill>
                  <a:srgbClr val="B0C4DE"/>
                </a:solidFill>
              </a:rPr>
              <a:t>Sequential explanatory mixed methods ensures both breadth (survey) and depth (interviews)</a:t>
            </a:r>
            <a:endParaRPr lang="en-US" sz="950" dirty="0"/>
          </a:p>
        </p:txBody>
      </p:sp>
      <p:sp>
        <p:nvSpPr>
          <p:cNvPr id="17" name="Shape 12"/>
          <p:cNvSpPr/>
          <p:nvPr/>
        </p:nvSpPr>
        <p:spPr>
          <a:xfrm>
            <a:off x="365760" y="3300984"/>
            <a:ext cx="384048" cy="384048"/>
          </a:xfrm>
          <a:prstGeom prst="ellipse">
            <a:avLst/>
          </a:prstGeom>
          <a:solidFill>
            <a:srgbClr val="C9A84C"/>
          </a:solidFill>
          <a:ln/>
        </p:spPr>
        <p:txBody>
          <a:bodyPr/>
          <a:lstStyle/>
          <a:p>
            <a:endParaRPr lang="en-US"/>
          </a:p>
        </p:txBody>
      </p:sp>
      <p:pic>
        <p:nvPicPr>
          <p:cNvPr id="18" name="Image 3" descr="preencoded.png"/>
          <p:cNvPicPr>
            <a:picLocks noChangeAspect="1"/>
          </p:cNvPicPr>
          <p:nvPr/>
        </p:nvPicPr>
        <p:blipFill>
          <a:blip r:embed="rId6"/>
          <a:stretch>
            <a:fillRect/>
          </a:stretch>
        </p:blipFill>
        <p:spPr>
          <a:xfrm>
            <a:off x="448056" y="3383280"/>
            <a:ext cx="219456" cy="219456"/>
          </a:xfrm>
          <a:prstGeom prst="rect">
            <a:avLst/>
          </a:prstGeom>
        </p:spPr>
      </p:pic>
      <p:sp>
        <p:nvSpPr>
          <p:cNvPr id="19" name="Text 13"/>
          <p:cNvSpPr/>
          <p:nvPr/>
        </p:nvSpPr>
        <p:spPr>
          <a:xfrm>
            <a:off x="868680" y="3264408"/>
            <a:ext cx="3474720" cy="292608"/>
          </a:xfrm>
          <a:prstGeom prst="rect">
            <a:avLst/>
          </a:prstGeom>
          <a:noFill/>
          <a:ln/>
        </p:spPr>
        <p:txBody>
          <a:bodyPr wrap="square" rtlCol="0" anchor="ctr"/>
          <a:lstStyle/>
          <a:p>
            <a:pPr marL="0" indent="0">
              <a:buNone/>
            </a:pPr>
            <a:r>
              <a:rPr lang="en-US" sz="1150" b="1" dirty="0">
                <a:solidFill>
                  <a:srgbClr val="C9A84C"/>
                </a:solidFill>
              </a:rPr>
              <a:t>Ethical Integrity</a:t>
            </a:r>
            <a:endParaRPr lang="en-US" sz="1150" dirty="0"/>
          </a:p>
        </p:txBody>
      </p:sp>
      <p:sp>
        <p:nvSpPr>
          <p:cNvPr id="20" name="Text 14"/>
          <p:cNvSpPr/>
          <p:nvPr/>
        </p:nvSpPr>
        <p:spPr>
          <a:xfrm>
            <a:off x="868680" y="3529584"/>
            <a:ext cx="3611880" cy="347472"/>
          </a:xfrm>
          <a:prstGeom prst="rect">
            <a:avLst/>
          </a:prstGeom>
          <a:noFill/>
          <a:ln/>
        </p:spPr>
        <p:txBody>
          <a:bodyPr wrap="square" rtlCol="0" anchor="ctr"/>
          <a:lstStyle/>
          <a:p>
            <a:pPr marL="0" indent="0">
              <a:buNone/>
            </a:pPr>
            <a:r>
              <a:rPr lang="en-US" sz="950" dirty="0">
                <a:solidFill>
                  <a:srgbClr val="B0C4DE"/>
                </a:solidFill>
              </a:rPr>
              <a:t>GDPR-compliant, UWTSD-approved, anonymised — ethical principles are integral, not peripheral</a:t>
            </a:r>
            <a:endParaRPr lang="en-US" sz="950" dirty="0"/>
          </a:p>
        </p:txBody>
      </p:sp>
      <p:sp>
        <p:nvSpPr>
          <p:cNvPr id="21" name="Shape 15"/>
          <p:cNvSpPr/>
          <p:nvPr/>
        </p:nvSpPr>
        <p:spPr>
          <a:xfrm>
            <a:off x="365760" y="4069080"/>
            <a:ext cx="384048" cy="384048"/>
          </a:xfrm>
          <a:prstGeom prst="ellipse">
            <a:avLst/>
          </a:prstGeom>
          <a:solidFill>
            <a:srgbClr val="C9A84C"/>
          </a:solidFill>
          <a:ln/>
        </p:spPr>
        <p:txBody>
          <a:bodyPr/>
          <a:lstStyle/>
          <a:p>
            <a:endParaRPr lang="en-US"/>
          </a:p>
        </p:txBody>
      </p:sp>
      <p:pic>
        <p:nvPicPr>
          <p:cNvPr id="22" name="Image 4" descr="preencoded.png"/>
          <p:cNvPicPr>
            <a:picLocks noChangeAspect="1"/>
          </p:cNvPicPr>
          <p:nvPr/>
        </p:nvPicPr>
        <p:blipFill>
          <a:blip r:embed="rId7"/>
          <a:stretch>
            <a:fillRect/>
          </a:stretch>
        </p:blipFill>
        <p:spPr>
          <a:xfrm>
            <a:off x="448056" y="4151376"/>
            <a:ext cx="219456" cy="219456"/>
          </a:xfrm>
          <a:prstGeom prst="rect">
            <a:avLst/>
          </a:prstGeom>
        </p:spPr>
      </p:pic>
      <p:sp>
        <p:nvSpPr>
          <p:cNvPr id="23" name="Text 16"/>
          <p:cNvSpPr/>
          <p:nvPr/>
        </p:nvSpPr>
        <p:spPr>
          <a:xfrm>
            <a:off x="868680" y="4032504"/>
            <a:ext cx="3474720" cy="292608"/>
          </a:xfrm>
          <a:prstGeom prst="rect">
            <a:avLst/>
          </a:prstGeom>
          <a:noFill/>
          <a:ln/>
        </p:spPr>
        <p:txBody>
          <a:bodyPr wrap="square" rtlCol="0" anchor="ctr"/>
          <a:lstStyle/>
          <a:p>
            <a:pPr marL="0" indent="0">
              <a:buNone/>
            </a:pPr>
            <a:r>
              <a:rPr lang="en-US" sz="1150" b="1" dirty="0">
                <a:solidFill>
                  <a:srgbClr val="C9A84C"/>
                </a:solidFill>
              </a:rPr>
              <a:t>Practical Impact</a:t>
            </a:r>
            <a:endParaRPr lang="en-US" sz="1150" dirty="0"/>
          </a:p>
        </p:txBody>
      </p:sp>
      <p:sp>
        <p:nvSpPr>
          <p:cNvPr id="24" name="Text 17"/>
          <p:cNvSpPr/>
          <p:nvPr/>
        </p:nvSpPr>
        <p:spPr>
          <a:xfrm>
            <a:off x="868680" y="4297680"/>
            <a:ext cx="3611880" cy="347472"/>
          </a:xfrm>
          <a:prstGeom prst="rect">
            <a:avLst/>
          </a:prstGeom>
          <a:noFill/>
          <a:ln/>
        </p:spPr>
        <p:txBody>
          <a:bodyPr wrap="square" rtlCol="0" anchor="ctr"/>
          <a:lstStyle/>
          <a:p>
            <a:pPr marL="0" indent="0">
              <a:buNone/>
            </a:pPr>
            <a:r>
              <a:rPr lang="en-US" sz="950" dirty="0">
                <a:solidFill>
                  <a:srgbClr val="B0C4DE"/>
                </a:solidFill>
              </a:rPr>
              <a:t>Evidence-based recommendations will directly support SME managers in optimising remote work policy</a:t>
            </a:r>
            <a:endParaRPr lang="en-US" sz="950" dirty="0"/>
          </a:p>
        </p:txBody>
      </p:sp>
      <p:sp>
        <p:nvSpPr>
          <p:cNvPr id="25" name="Shape 18"/>
          <p:cNvSpPr/>
          <p:nvPr/>
        </p:nvSpPr>
        <p:spPr>
          <a:xfrm>
            <a:off x="4937760" y="822960"/>
            <a:ext cx="3886200" cy="3246120"/>
          </a:xfrm>
          <a:prstGeom prst="rect">
            <a:avLst/>
          </a:prstGeom>
          <a:solidFill>
            <a:srgbClr val="1A2744"/>
          </a:solidFill>
          <a:ln w="12700">
            <a:solidFill>
              <a:srgbClr val="253A5E"/>
            </a:solidFill>
            <a:prstDash val="solid"/>
          </a:ln>
          <a:effectLst>
            <a:outerShdw blurRad="50800" dist="25400" dir="8100000" algn="bl" rotWithShape="0">
              <a:srgbClr val="000000">
                <a:alpha val="8000"/>
              </a:srgbClr>
            </a:outerShdw>
          </a:effectLst>
        </p:spPr>
        <p:txBody>
          <a:bodyPr/>
          <a:lstStyle/>
          <a:p>
            <a:endParaRPr lang="en-US"/>
          </a:p>
        </p:txBody>
      </p:sp>
      <p:sp>
        <p:nvSpPr>
          <p:cNvPr id="26" name="Shape 19"/>
          <p:cNvSpPr/>
          <p:nvPr/>
        </p:nvSpPr>
        <p:spPr>
          <a:xfrm>
            <a:off x="4937760" y="822960"/>
            <a:ext cx="3886200" cy="54864"/>
          </a:xfrm>
          <a:prstGeom prst="rect">
            <a:avLst/>
          </a:prstGeom>
          <a:solidFill>
            <a:srgbClr val="C9A84C"/>
          </a:solidFill>
          <a:ln/>
        </p:spPr>
        <p:txBody>
          <a:bodyPr/>
          <a:lstStyle/>
          <a:p>
            <a:endParaRPr lang="en-US"/>
          </a:p>
        </p:txBody>
      </p:sp>
      <p:sp>
        <p:nvSpPr>
          <p:cNvPr id="27" name="Text 20"/>
          <p:cNvSpPr/>
          <p:nvPr/>
        </p:nvSpPr>
        <p:spPr>
          <a:xfrm>
            <a:off x="5029200" y="914400"/>
            <a:ext cx="3703320" cy="320040"/>
          </a:xfrm>
          <a:prstGeom prst="rect">
            <a:avLst/>
          </a:prstGeom>
          <a:noFill/>
          <a:ln/>
        </p:spPr>
        <p:txBody>
          <a:bodyPr wrap="square" rtlCol="0" anchor="ctr"/>
          <a:lstStyle/>
          <a:p>
            <a:pPr marL="0" indent="0" algn="ctr">
              <a:buNone/>
            </a:pPr>
            <a:r>
              <a:rPr lang="en-US" sz="1300" b="1" dirty="0">
                <a:solidFill>
                  <a:srgbClr val="C9A84C"/>
                </a:solidFill>
              </a:rPr>
              <a:t>Study At a Glance</a:t>
            </a:r>
            <a:endParaRPr lang="en-US" sz="1300" dirty="0"/>
          </a:p>
        </p:txBody>
      </p:sp>
      <p:sp>
        <p:nvSpPr>
          <p:cNvPr id="28" name="Text 21"/>
          <p:cNvSpPr/>
          <p:nvPr/>
        </p:nvSpPr>
        <p:spPr>
          <a:xfrm>
            <a:off x="5047488" y="1280160"/>
            <a:ext cx="1188720" cy="274320"/>
          </a:xfrm>
          <a:prstGeom prst="rect">
            <a:avLst/>
          </a:prstGeom>
          <a:noFill/>
          <a:ln/>
        </p:spPr>
        <p:txBody>
          <a:bodyPr wrap="square" rtlCol="0" anchor="ctr"/>
          <a:lstStyle/>
          <a:p>
            <a:pPr marL="0" indent="0">
              <a:buNone/>
            </a:pPr>
            <a:r>
              <a:rPr lang="en-US" sz="900" b="1" dirty="0">
                <a:solidFill>
                  <a:srgbClr val="C9A84C"/>
                </a:solidFill>
              </a:rPr>
              <a:t>Topic:</a:t>
            </a:r>
            <a:endParaRPr lang="en-US" sz="900" dirty="0"/>
          </a:p>
        </p:txBody>
      </p:sp>
      <p:sp>
        <p:nvSpPr>
          <p:cNvPr id="29" name="Text 22"/>
          <p:cNvSpPr/>
          <p:nvPr/>
        </p:nvSpPr>
        <p:spPr>
          <a:xfrm>
            <a:off x="6263640" y="1280160"/>
            <a:ext cx="2423160" cy="274320"/>
          </a:xfrm>
          <a:prstGeom prst="rect">
            <a:avLst/>
          </a:prstGeom>
          <a:noFill/>
          <a:ln/>
        </p:spPr>
        <p:txBody>
          <a:bodyPr wrap="square" rtlCol="0" anchor="ctr"/>
          <a:lstStyle/>
          <a:p>
            <a:pPr marL="0" indent="0">
              <a:buNone/>
            </a:pPr>
            <a:r>
              <a:rPr lang="en-US" sz="950" dirty="0">
                <a:solidFill>
                  <a:srgbClr val="B0C4DE"/>
                </a:solidFill>
              </a:rPr>
              <a:t>Remote Work in UK SMEs</a:t>
            </a:r>
            <a:endParaRPr lang="en-US" sz="950" dirty="0"/>
          </a:p>
        </p:txBody>
      </p:sp>
      <p:sp>
        <p:nvSpPr>
          <p:cNvPr id="30" name="Shape 23"/>
          <p:cNvSpPr/>
          <p:nvPr/>
        </p:nvSpPr>
        <p:spPr>
          <a:xfrm>
            <a:off x="5047488" y="1572768"/>
            <a:ext cx="3566160" cy="0"/>
          </a:xfrm>
          <a:prstGeom prst="line">
            <a:avLst/>
          </a:prstGeom>
          <a:noFill/>
          <a:ln w="6350">
            <a:solidFill>
              <a:srgbClr val="253A5E"/>
            </a:solidFill>
            <a:prstDash val="solid"/>
          </a:ln>
        </p:spPr>
        <p:txBody>
          <a:bodyPr/>
          <a:lstStyle/>
          <a:p>
            <a:endParaRPr lang="en-US"/>
          </a:p>
        </p:txBody>
      </p:sp>
      <p:sp>
        <p:nvSpPr>
          <p:cNvPr id="31" name="Text 24"/>
          <p:cNvSpPr/>
          <p:nvPr/>
        </p:nvSpPr>
        <p:spPr>
          <a:xfrm>
            <a:off x="5047488" y="1600200"/>
            <a:ext cx="1188720" cy="274320"/>
          </a:xfrm>
          <a:prstGeom prst="rect">
            <a:avLst/>
          </a:prstGeom>
          <a:noFill/>
          <a:ln/>
        </p:spPr>
        <p:txBody>
          <a:bodyPr wrap="square" rtlCol="0" anchor="ctr"/>
          <a:lstStyle/>
          <a:p>
            <a:pPr marL="0" indent="0">
              <a:buNone/>
            </a:pPr>
            <a:r>
              <a:rPr lang="en-US" sz="900" b="1" dirty="0">
                <a:solidFill>
                  <a:srgbClr val="C9A84C"/>
                </a:solidFill>
              </a:rPr>
              <a:t>Design:</a:t>
            </a:r>
            <a:endParaRPr lang="en-US" sz="900" dirty="0"/>
          </a:p>
        </p:txBody>
      </p:sp>
      <p:sp>
        <p:nvSpPr>
          <p:cNvPr id="32" name="Text 25"/>
          <p:cNvSpPr/>
          <p:nvPr/>
        </p:nvSpPr>
        <p:spPr>
          <a:xfrm>
            <a:off x="6263640" y="1600200"/>
            <a:ext cx="2423160" cy="274320"/>
          </a:xfrm>
          <a:prstGeom prst="rect">
            <a:avLst/>
          </a:prstGeom>
          <a:noFill/>
          <a:ln/>
        </p:spPr>
        <p:txBody>
          <a:bodyPr wrap="square" rtlCol="0" anchor="ctr"/>
          <a:lstStyle/>
          <a:p>
            <a:pPr marL="0" indent="0">
              <a:buNone/>
            </a:pPr>
            <a:r>
              <a:rPr lang="en-US" sz="950" dirty="0">
                <a:solidFill>
                  <a:srgbClr val="B0C4DE"/>
                </a:solidFill>
              </a:rPr>
              <a:t>Sequential Explanatory MM</a:t>
            </a:r>
            <a:endParaRPr lang="en-US" sz="950" dirty="0"/>
          </a:p>
        </p:txBody>
      </p:sp>
      <p:sp>
        <p:nvSpPr>
          <p:cNvPr id="33" name="Shape 26"/>
          <p:cNvSpPr/>
          <p:nvPr/>
        </p:nvSpPr>
        <p:spPr>
          <a:xfrm>
            <a:off x="5047488" y="1892808"/>
            <a:ext cx="3566160" cy="0"/>
          </a:xfrm>
          <a:prstGeom prst="line">
            <a:avLst/>
          </a:prstGeom>
          <a:noFill/>
          <a:ln w="6350">
            <a:solidFill>
              <a:srgbClr val="253A5E"/>
            </a:solidFill>
            <a:prstDash val="solid"/>
          </a:ln>
        </p:spPr>
        <p:txBody>
          <a:bodyPr/>
          <a:lstStyle/>
          <a:p>
            <a:endParaRPr lang="en-US"/>
          </a:p>
        </p:txBody>
      </p:sp>
      <p:sp>
        <p:nvSpPr>
          <p:cNvPr id="34" name="Text 27"/>
          <p:cNvSpPr/>
          <p:nvPr/>
        </p:nvSpPr>
        <p:spPr>
          <a:xfrm>
            <a:off x="5047488" y="1920240"/>
            <a:ext cx="1188720" cy="274320"/>
          </a:xfrm>
          <a:prstGeom prst="rect">
            <a:avLst/>
          </a:prstGeom>
          <a:noFill/>
          <a:ln/>
        </p:spPr>
        <p:txBody>
          <a:bodyPr wrap="square" rtlCol="0" anchor="ctr"/>
          <a:lstStyle/>
          <a:p>
            <a:pPr marL="0" indent="0">
              <a:buNone/>
            </a:pPr>
            <a:r>
              <a:rPr lang="en-US" sz="900" b="1" dirty="0">
                <a:solidFill>
                  <a:srgbClr val="C9A84C"/>
                </a:solidFill>
              </a:rPr>
              <a:t>Philosophy:</a:t>
            </a:r>
            <a:endParaRPr lang="en-US" sz="900" dirty="0"/>
          </a:p>
        </p:txBody>
      </p:sp>
      <p:sp>
        <p:nvSpPr>
          <p:cNvPr id="35" name="Text 28"/>
          <p:cNvSpPr/>
          <p:nvPr/>
        </p:nvSpPr>
        <p:spPr>
          <a:xfrm>
            <a:off x="6263640" y="1920240"/>
            <a:ext cx="2423160" cy="274320"/>
          </a:xfrm>
          <a:prstGeom prst="rect">
            <a:avLst/>
          </a:prstGeom>
          <a:noFill/>
          <a:ln/>
        </p:spPr>
        <p:txBody>
          <a:bodyPr wrap="square" rtlCol="0" anchor="ctr"/>
          <a:lstStyle/>
          <a:p>
            <a:pPr marL="0" indent="0">
              <a:buNone/>
            </a:pPr>
            <a:r>
              <a:rPr lang="en-US" sz="950" dirty="0">
                <a:solidFill>
                  <a:srgbClr val="B0C4DE"/>
                </a:solidFill>
              </a:rPr>
              <a:t>Pragmatism</a:t>
            </a:r>
            <a:endParaRPr lang="en-US" sz="950" dirty="0"/>
          </a:p>
        </p:txBody>
      </p:sp>
      <p:sp>
        <p:nvSpPr>
          <p:cNvPr id="36" name="Shape 29"/>
          <p:cNvSpPr/>
          <p:nvPr/>
        </p:nvSpPr>
        <p:spPr>
          <a:xfrm>
            <a:off x="5047488" y="2212848"/>
            <a:ext cx="3566160" cy="0"/>
          </a:xfrm>
          <a:prstGeom prst="line">
            <a:avLst/>
          </a:prstGeom>
          <a:noFill/>
          <a:ln w="6350">
            <a:solidFill>
              <a:srgbClr val="253A5E"/>
            </a:solidFill>
            <a:prstDash val="solid"/>
          </a:ln>
        </p:spPr>
        <p:txBody>
          <a:bodyPr/>
          <a:lstStyle/>
          <a:p>
            <a:endParaRPr lang="en-US"/>
          </a:p>
        </p:txBody>
      </p:sp>
      <p:sp>
        <p:nvSpPr>
          <p:cNvPr id="37" name="Text 30"/>
          <p:cNvSpPr/>
          <p:nvPr/>
        </p:nvSpPr>
        <p:spPr>
          <a:xfrm>
            <a:off x="5047488" y="2240280"/>
            <a:ext cx="1188720" cy="274320"/>
          </a:xfrm>
          <a:prstGeom prst="rect">
            <a:avLst/>
          </a:prstGeom>
          <a:noFill/>
          <a:ln/>
        </p:spPr>
        <p:txBody>
          <a:bodyPr wrap="square" rtlCol="0" anchor="ctr"/>
          <a:lstStyle/>
          <a:p>
            <a:pPr marL="0" indent="0">
              <a:buNone/>
            </a:pPr>
            <a:r>
              <a:rPr lang="en-US" sz="900" b="1" dirty="0">
                <a:solidFill>
                  <a:srgbClr val="C9A84C"/>
                </a:solidFill>
              </a:rPr>
              <a:t>Phase 1:</a:t>
            </a:r>
            <a:endParaRPr lang="en-US" sz="900" dirty="0"/>
          </a:p>
        </p:txBody>
      </p:sp>
      <p:sp>
        <p:nvSpPr>
          <p:cNvPr id="38" name="Text 31"/>
          <p:cNvSpPr/>
          <p:nvPr/>
        </p:nvSpPr>
        <p:spPr>
          <a:xfrm>
            <a:off x="6263640" y="2240280"/>
            <a:ext cx="2423160" cy="274320"/>
          </a:xfrm>
          <a:prstGeom prst="rect">
            <a:avLst/>
          </a:prstGeom>
          <a:noFill/>
          <a:ln/>
        </p:spPr>
        <p:txBody>
          <a:bodyPr wrap="square" rtlCol="0" anchor="ctr"/>
          <a:lstStyle/>
          <a:p>
            <a:pPr marL="0" indent="0">
              <a:buNone/>
            </a:pPr>
            <a:r>
              <a:rPr lang="en-US" sz="950" dirty="0">
                <a:solidFill>
                  <a:srgbClr val="B0C4DE"/>
                </a:solidFill>
              </a:rPr>
              <a:t>Survey — 60+ participants</a:t>
            </a:r>
            <a:endParaRPr lang="en-US" sz="950" dirty="0"/>
          </a:p>
        </p:txBody>
      </p:sp>
      <p:sp>
        <p:nvSpPr>
          <p:cNvPr id="39" name="Shape 32"/>
          <p:cNvSpPr/>
          <p:nvPr/>
        </p:nvSpPr>
        <p:spPr>
          <a:xfrm>
            <a:off x="5047488" y="2532888"/>
            <a:ext cx="3566160" cy="0"/>
          </a:xfrm>
          <a:prstGeom prst="line">
            <a:avLst/>
          </a:prstGeom>
          <a:noFill/>
          <a:ln w="6350">
            <a:solidFill>
              <a:srgbClr val="253A5E"/>
            </a:solidFill>
            <a:prstDash val="solid"/>
          </a:ln>
        </p:spPr>
        <p:txBody>
          <a:bodyPr/>
          <a:lstStyle/>
          <a:p>
            <a:endParaRPr lang="en-US"/>
          </a:p>
        </p:txBody>
      </p:sp>
      <p:sp>
        <p:nvSpPr>
          <p:cNvPr id="40" name="Text 33"/>
          <p:cNvSpPr/>
          <p:nvPr/>
        </p:nvSpPr>
        <p:spPr>
          <a:xfrm>
            <a:off x="5047488" y="2560320"/>
            <a:ext cx="1188720" cy="274320"/>
          </a:xfrm>
          <a:prstGeom prst="rect">
            <a:avLst/>
          </a:prstGeom>
          <a:noFill/>
          <a:ln/>
        </p:spPr>
        <p:txBody>
          <a:bodyPr wrap="square" rtlCol="0" anchor="ctr"/>
          <a:lstStyle/>
          <a:p>
            <a:pPr marL="0" indent="0">
              <a:buNone/>
            </a:pPr>
            <a:r>
              <a:rPr lang="en-US" sz="900" b="1" dirty="0">
                <a:solidFill>
                  <a:srgbClr val="C9A84C"/>
                </a:solidFill>
              </a:rPr>
              <a:t>Phase 2:</a:t>
            </a:r>
            <a:endParaRPr lang="en-US" sz="900" dirty="0"/>
          </a:p>
        </p:txBody>
      </p:sp>
      <p:sp>
        <p:nvSpPr>
          <p:cNvPr id="41" name="Text 34"/>
          <p:cNvSpPr/>
          <p:nvPr/>
        </p:nvSpPr>
        <p:spPr>
          <a:xfrm>
            <a:off x="6263640" y="2560320"/>
            <a:ext cx="2423160" cy="274320"/>
          </a:xfrm>
          <a:prstGeom prst="rect">
            <a:avLst/>
          </a:prstGeom>
          <a:noFill/>
          <a:ln/>
        </p:spPr>
        <p:txBody>
          <a:bodyPr wrap="square" rtlCol="0" anchor="ctr"/>
          <a:lstStyle/>
          <a:p>
            <a:pPr marL="0" indent="0">
              <a:buNone/>
            </a:pPr>
            <a:r>
              <a:rPr lang="en-US" sz="950" dirty="0">
                <a:solidFill>
                  <a:srgbClr val="B0C4DE"/>
                </a:solidFill>
              </a:rPr>
              <a:t>Interviews — 6–8 participants</a:t>
            </a:r>
            <a:endParaRPr lang="en-US" sz="950" dirty="0"/>
          </a:p>
        </p:txBody>
      </p:sp>
      <p:sp>
        <p:nvSpPr>
          <p:cNvPr id="42" name="Shape 35"/>
          <p:cNvSpPr/>
          <p:nvPr/>
        </p:nvSpPr>
        <p:spPr>
          <a:xfrm>
            <a:off x="5047488" y="2852928"/>
            <a:ext cx="3566160" cy="0"/>
          </a:xfrm>
          <a:prstGeom prst="line">
            <a:avLst/>
          </a:prstGeom>
          <a:noFill/>
          <a:ln w="6350">
            <a:solidFill>
              <a:srgbClr val="253A5E"/>
            </a:solidFill>
            <a:prstDash val="solid"/>
          </a:ln>
        </p:spPr>
        <p:txBody>
          <a:bodyPr/>
          <a:lstStyle/>
          <a:p>
            <a:endParaRPr lang="en-US"/>
          </a:p>
        </p:txBody>
      </p:sp>
      <p:sp>
        <p:nvSpPr>
          <p:cNvPr id="43" name="Text 36"/>
          <p:cNvSpPr/>
          <p:nvPr/>
        </p:nvSpPr>
        <p:spPr>
          <a:xfrm>
            <a:off x="5047488" y="2880360"/>
            <a:ext cx="1188720" cy="274320"/>
          </a:xfrm>
          <a:prstGeom prst="rect">
            <a:avLst/>
          </a:prstGeom>
          <a:noFill/>
          <a:ln/>
        </p:spPr>
        <p:txBody>
          <a:bodyPr wrap="square" rtlCol="0" anchor="ctr"/>
          <a:lstStyle/>
          <a:p>
            <a:pPr marL="0" indent="0">
              <a:buNone/>
            </a:pPr>
            <a:r>
              <a:rPr lang="en-US" sz="900" b="1" dirty="0">
                <a:solidFill>
                  <a:srgbClr val="C9A84C"/>
                </a:solidFill>
              </a:rPr>
              <a:t>Analysis:</a:t>
            </a:r>
            <a:endParaRPr lang="en-US" sz="900" dirty="0"/>
          </a:p>
        </p:txBody>
      </p:sp>
      <p:sp>
        <p:nvSpPr>
          <p:cNvPr id="44" name="Text 37"/>
          <p:cNvSpPr/>
          <p:nvPr/>
        </p:nvSpPr>
        <p:spPr>
          <a:xfrm>
            <a:off x="6263640" y="2880360"/>
            <a:ext cx="2423160" cy="274320"/>
          </a:xfrm>
          <a:prstGeom prst="rect">
            <a:avLst/>
          </a:prstGeom>
          <a:noFill/>
          <a:ln/>
        </p:spPr>
        <p:txBody>
          <a:bodyPr wrap="square" rtlCol="0" anchor="ctr"/>
          <a:lstStyle/>
          <a:p>
            <a:pPr marL="0" indent="0">
              <a:buNone/>
            </a:pPr>
            <a:r>
              <a:rPr lang="en-US" sz="950" dirty="0">
                <a:solidFill>
                  <a:srgbClr val="B0C4DE"/>
                </a:solidFill>
              </a:rPr>
              <a:t>SPSS + NVivo 14</a:t>
            </a:r>
            <a:endParaRPr lang="en-US" sz="950" dirty="0"/>
          </a:p>
        </p:txBody>
      </p:sp>
      <p:sp>
        <p:nvSpPr>
          <p:cNvPr id="45" name="Shape 38"/>
          <p:cNvSpPr/>
          <p:nvPr/>
        </p:nvSpPr>
        <p:spPr>
          <a:xfrm>
            <a:off x="5047488" y="3172968"/>
            <a:ext cx="3566160" cy="0"/>
          </a:xfrm>
          <a:prstGeom prst="line">
            <a:avLst/>
          </a:prstGeom>
          <a:noFill/>
          <a:ln w="6350">
            <a:solidFill>
              <a:srgbClr val="253A5E"/>
            </a:solidFill>
            <a:prstDash val="solid"/>
          </a:ln>
        </p:spPr>
        <p:txBody>
          <a:bodyPr/>
          <a:lstStyle/>
          <a:p>
            <a:endParaRPr lang="en-US"/>
          </a:p>
        </p:txBody>
      </p:sp>
      <p:sp>
        <p:nvSpPr>
          <p:cNvPr id="46" name="Text 39"/>
          <p:cNvSpPr/>
          <p:nvPr/>
        </p:nvSpPr>
        <p:spPr>
          <a:xfrm>
            <a:off x="5047488" y="3200400"/>
            <a:ext cx="1188720" cy="274320"/>
          </a:xfrm>
          <a:prstGeom prst="rect">
            <a:avLst/>
          </a:prstGeom>
          <a:noFill/>
          <a:ln/>
        </p:spPr>
        <p:txBody>
          <a:bodyPr wrap="square" rtlCol="0" anchor="ctr"/>
          <a:lstStyle/>
          <a:p>
            <a:pPr marL="0" indent="0">
              <a:buNone/>
            </a:pPr>
            <a:r>
              <a:rPr lang="en-US" sz="900" b="1" dirty="0">
                <a:solidFill>
                  <a:srgbClr val="C9A84C"/>
                </a:solidFill>
              </a:rPr>
              <a:t>Ethics:</a:t>
            </a:r>
            <a:endParaRPr lang="en-US" sz="900" dirty="0"/>
          </a:p>
        </p:txBody>
      </p:sp>
      <p:sp>
        <p:nvSpPr>
          <p:cNvPr id="47" name="Text 40"/>
          <p:cNvSpPr/>
          <p:nvPr/>
        </p:nvSpPr>
        <p:spPr>
          <a:xfrm>
            <a:off x="6263640" y="3200400"/>
            <a:ext cx="2423160" cy="274320"/>
          </a:xfrm>
          <a:prstGeom prst="rect">
            <a:avLst/>
          </a:prstGeom>
          <a:noFill/>
          <a:ln/>
        </p:spPr>
        <p:txBody>
          <a:bodyPr wrap="square" rtlCol="0" anchor="ctr"/>
          <a:lstStyle/>
          <a:p>
            <a:pPr marL="0" indent="0">
              <a:buNone/>
            </a:pPr>
            <a:r>
              <a:rPr lang="en-US" sz="950" dirty="0">
                <a:solidFill>
                  <a:srgbClr val="B0C4DE"/>
                </a:solidFill>
              </a:rPr>
              <a:t>UWTSD Approved</a:t>
            </a:r>
            <a:endParaRPr lang="en-US" sz="950" dirty="0"/>
          </a:p>
        </p:txBody>
      </p:sp>
      <p:sp>
        <p:nvSpPr>
          <p:cNvPr id="48" name="Shape 41"/>
          <p:cNvSpPr/>
          <p:nvPr/>
        </p:nvSpPr>
        <p:spPr>
          <a:xfrm>
            <a:off x="5047488" y="3493008"/>
            <a:ext cx="3566160" cy="0"/>
          </a:xfrm>
          <a:prstGeom prst="line">
            <a:avLst/>
          </a:prstGeom>
          <a:noFill/>
          <a:ln w="6350">
            <a:solidFill>
              <a:srgbClr val="253A5E"/>
            </a:solidFill>
            <a:prstDash val="solid"/>
          </a:ln>
        </p:spPr>
        <p:txBody>
          <a:bodyPr/>
          <a:lstStyle/>
          <a:p>
            <a:endParaRPr lang="en-US"/>
          </a:p>
        </p:txBody>
      </p:sp>
      <p:sp>
        <p:nvSpPr>
          <p:cNvPr id="49" name="Text 42"/>
          <p:cNvSpPr/>
          <p:nvPr/>
        </p:nvSpPr>
        <p:spPr>
          <a:xfrm>
            <a:off x="5047488" y="3520440"/>
            <a:ext cx="1188720" cy="274320"/>
          </a:xfrm>
          <a:prstGeom prst="rect">
            <a:avLst/>
          </a:prstGeom>
          <a:noFill/>
          <a:ln/>
        </p:spPr>
        <p:txBody>
          <a:bodyPr wrap="square" rtlCol="0" anchor="ctr"/>
          <a:lstStyle/>
          <a:p>
            <a:pPr marL="0" indent="0">
              <a:buNone/>
            </a:pPr>
            <a:r>
              <a:rPr lang="en-US" sz="900" b="1" dirty="0">
                <a:solidFill>
                  <a:srgbClr val="C9A84C"/>
                </a:solidFill>
              </a:rPr>
              <a:t>References:</a:t>
            </a:r>
            <a:endParaRPr lang="en-US" sz="900" dirty="0"/>
          </a:p>
        </p:txBody>
      </p:sp>
      <p:sp>
        <p:nvSpPr>
          <p:cNvPr id="50" name="Text 43"/>
          <p:cNvSpPr/>
          <p:nvPr/>
        </p:nvSpPr>
        <p:spPr>
          <a:xfrm>
            <a:off x="6263640" y="3520440"/>
            <a:ext cx="2423160" cy="274320"/>
          </a:xfrm>
          <a:prstGeom prst="rect">
            <a:avLst/>
          </a:prstGeom>
          <a:noFill/>
          <a:ln/>
        </p:spPr>
        <p:txBody>
          <a:bodyPr wrap="square" rtlCol="0" anchor="ctr"/>
          <a:lstStyle/>
          <a:p>
            <a:pPr marL="0" indent="0">
              <a:buNone/>
            </a:pPr>
            <a:r>
              <a:rPr lang="en-US" sz="950" dirty="0">
                <a:solidFill>
                  <a:srgbClr val="B0C4DE"/>
                </a:solidFill>
              </a:rPr>
              <a:t>25 sources (Harvard)</a:t>
            </a:r>
            <a:endParaRPr lang="en-US" sz="950" dirty="0"/>
          </a:p>
        </p:txBody>
      </p:sp>
      <p:sp>
        <p:nvSpPr>
          <p:cNvPr id="51" name="Shape 44"/>
          <p:cNvSpPr/>
          <p:nvPr/>
        </p:nvSpPr>
        <p:spPr>
          <a:xfrm>
            <a:off x="4937760" y="4160520"/>
            <a:ext cx="3886200" cy="777240"/>
          </a:xfrm>
          <a:prstGeom prst="rect">
            <a:avLst/>
          </a:prstGeom>
          <a:solidFill>
            <a:srgbClr val="1F3864"/>
          </a:solidFill>
          <a:ln/>
        </p:spPr>
        <p:txBody>
          <a:bodyPr/>
          <a:lstStyle/>
          <a:p>
            <a:endParaRPr lang="en-US"/>
          </a:p>
        </p:txBody>
      </p:sp>
      <p:sp>
        <p:nvSpPr>
          <p:cNvPr id="52" name="Text 45"/>
          <p:cNvSpPr/>
          <p:nvPr/>
        </p:nvSpPr>
        <p:spPr>
          <a:xfrm>
            <a:off x="4983480" y="4206240"/>
            <a:ext cx="3794760" cy="365760"/>
          </a:xfrm>
          <a:prstGeom prst="rect">
            <a:avLst/>
          </a:prstGeom>
          <a:noFill/>
          <a:ln/>
        </p:spPr>
        <p:txBody>
          <a:bodyPr wrap="square" rtlCol="0" anchor="ctr"/>
          <a:lstStyle/>
          <a:p>
            <a:pPr marL="0" indent="0" algn="ctr">
              <a:buNone/>
            </a:pPr>
            <a:r>
              <a:rPr lang="en-US" sz="1200" b="1" dirty="0">
                <a:solidFill>
                  <a:srgbClr val="C9A84C"/>
                </a:solidFill>
              </a:rPr>
              <a:t>Thank you!</a:t>
            </a:r>
            <a:endParaRPr lang="en-US" sz="1200" dirty="0"/>
          </a:p>
        </p:txBody>
      </p:sp>
      <p:sp>
        <p:nvSpPr>
          <p:cNvPr id="53" name="Text 46"/>
          <p:cNvSpPr/>
          <p:nvPr/>
        </p:nvSpPr>
        <p:spPr>
          <a:xfrm>
            <a:off x="4983480" y="4553712"/>
            <a:ext cx="3794760" cy="256032"/>
          </a:xfrm>
          <a:prstGeom prst="rect">
            <a:avLst/>
          </a:prstGeom>
          <a:noFill/>
          <a:ln/>
        </p:spPr>
        <p:txBody>
          <a:bodyPr wrap="square" rtlCol="0" anchor="ctr"/>
          <a:lstStyle/>
          <a:p>
            <a:pPr marL="0" indent="0" algn="ctr">
              <a:buNone/>
            </a:pPr>
            <a:r>
              <a:rPr lang="en-US" sz="750" dirty="0">
                <a:solidFill>
                  <a:srgbClr val="B0C4DE"/>
                </a:solidFill>
              </a:rPr>
              <a:t>BA (Hons) Developing Leadership &amp; Management | BMSW5014 | 2026</a:t>
            </a:r>
            <a:endParaRPr lang="en-US" sz="750" dirty="0"/>
          </a:p>
        </p:txBody>
      </p:sp>
      <p:sp>
        <p:nvSpPr>
          <p:cNvPr id="54" name="Text 47"/>
          <p:cNvSpPr/>
          <p:nvPr/>
        </p:nvSpPr>
        <p:spPr>
          <a:xfrm>
            <a:off x="8046720" y="4754880"/>
            <a:ext cx="914400" cy="274320"/>
          </a:xfrm>
          <a:prstGeom prst="rect">
            <a:avLst/>
          </a:prstGeom>
          <a:noFill/>
          <a:ln/>
        </p:spPr>
        <p:txBody>
          <a:bodyPr wrap="square" rtlCol="0" anchor="ctr"/>
          <a:lstStyle/>
          <a:p>
            <a:pPr marL="0" indent="0" algn="r">
              <a:buNone/>
            </a:pPr>
            <a:r>
              <a:rPr lang="en-US" sz="900" dirty="0">
                <a:solidFill>
                  <a:srgbClr val="64748B"/>
                </a:solidFill>
              </a:rPr>
              <a:t>15 / 15</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3879</Words>
  <Application>Microsoft Macintosh PowerPoint</Application>
  <PresentationFormat>On-screen Show (16:9)</PresentationFormat>
  <Paragraphs>418</Paragraphs>
  <Slides>15</Slides>
  <Notes>15</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15</vt:i4>
      </vt:variant>
    </vt:vector>
  </HeadingPairs>
  <TitlesOfParts>
    <vt:vector size="17"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Remote Working, Well-being &amp; Productivity in UK SMEs</dc:title>
  <dc:subject>PptxGenJS Presentation</dc:subject>
  <dc:creator>BA Student – BMSW5014</dc:creator>
  <cp:lastModifiedBy>Cristian Dinicuta (2323940)</cp:lastModifiedBy>
  <cp:revision>5</cp:revision>
  <dcterms:created xsi:type="dcterms:W3CDTF">2026-05-18T21:20:11Z</dcterms:created>
  <dcterms:modified xsi:type="dcterms:W3CDTF">2026-06-20T09:25:38Z</dcterms:modified>
</cp:coreProperties>
</file>