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14" r:id="rId3"/>
    <p:sldId id="305" r:id="rId4"/>
    <p:sldId id="306" r:id="rId5"/>
    <p:sldId id="308" r:id="rId6"/>
    <p:sldId id="307" r:id="rId7"/>
    <p:sldId id="309" r:id="rId8"/>
    <p:sldId id="310" r:id="rId9"/>
    <p:sldId id="311" r:id="rId10"/>
    <p:sldId id="312" r:id="rId11"/>
    <p:sldId id="313" r:id="rId12"/>
    <p:sldId id="304" r:id="rId13"/>
    <p:sldId id="315" r:id="rId14"/>
    <p:sldId id="294" r:id="rId15"/>
  </p:sldIdLst>
  <p:sldSz cx="9144000" cy="6858000" type="screen4x3"/>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59" autoAdjust="0"/>
    <p:restoredTop sz="94602" autoAdjust="0"/>
  </p:normalViewPr>
  <p:slideViewPr>
    <p:cSldViewPr>
      <p:cViewPr varScale="1">
        <p:scale>
          <a:sx n="81" d="100"/>
          <a:sy n="81" d="100"/>
        </p:scale>
        <p:origin x="-192" y="-96"/>
      </p:cViewPr>
      <p:guideLst>
        <p:guide orient="horz" pos="2160"/>
        <p:guide pos="2880"/>
      </p:guideLst>
    </p:cSldViewPr>
  </p:slideViewPr>
  <p:outlineViewPr>
    <p:cViewPr>
      <p:scale>
        <a:sx n="33" d="100"/>
        <a:sy n="33" d="100"/>
      </p:scale>
      <p:origin x="48" y="1023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8" name="Заголовок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ru-RU" smtClean="0"/>
              <a:t>Образец заголовка</a:t>
            </a:r>
            <a:endParaRPr kumimoji="0" lang="en-US"/>
          </a:p>
        </p:txBody>
      </p:sp>
      <p:sp>
        <p:nvSpPr>
          <p:cNvPr id="28" name="Дата 27"/>
          <p:cNvSpPr>
            <a:spLocks noGrp="1"/>
          </p:cNvSpPr>
          <p:nvPr>
            <p:ph type="dt" sz="half" idx="10"/>
          </p:nvPr>
        </p:nvSpPr>
        <p:spPr/>
        <p:txBody>
          <a:bodyPr/>
          <a:lstStyle/>
          <a:p>
            <a:fld id="{63938769-FFC4-450E-BF96-0C5D40BD4DCF}" type="datetimeFigureOut">
              <a:rPr lang="ru-RU" smtClean="0"/>
              <a:t>19.03.2020</a:t>
            </a:fld>
            <a:endParaRPr lang="ru-RU"/>
          </a:p>
        </p:txBody>
      </p:sp>
      <p:sp>
        <p:nvSpPr>
          <p:cNvPr id="17" name="Нижний колонтитул 16"/>
          <p:cNvSpPr>
            <a:spLocks noGrp="1"/>
          </p:cNvSpPr>
          <p:nvPr>
            <p:ph type="ftr" sz="quarter" idx="11"/>
          </p:nvPr>
        </p:nvSpPr>
        <p:spPr/>
        <p:txBody>
          <a:bodyPr/>
          <a:lstStyle/>
          <a:p>
            <a:endParaRPr lang="ru-RU"/>
          </a:p>
        </p:txBody>
      </p:sp>
      <p:sp>
        <p:nvSpPr>
          <p:cNvPr id="29" name="Номер слайда 28"/>
          <p:cNvSpPr>
            <a:spLocks noGrp="1"/>
          </p:cNvSpPr>
          <p:nvPr>
            <p:ph type="sldNum" sz="quarter" idx="12"/>
          </p:nvPr>
        </p:nvSpPr>
        <p:spPr/>
        <p:txBody>
          <a:bodyPr/>
          <a:lstStyle/>
          <a:p>
            <a:fld id="{99C521ED-9DFF-4EDF-987C-33FBCC52C3E5}" type="slidenum">
              <a:rPr lang="ru-RU" smtClean="0"/>
              <a:t>‹#›</a:t>
            </a:fld>
            <a:endParaRPr lang="ru-RU"/>
          </a:p>
        </p:txBody>
      </p:sp>
      <p:sp>
        <p:nvSpPr>
          <p:cNvPr id="9" name="Подзаголовок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ru-RU" smtClean="0"/>
              <a:t>Образец подзаголовка</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Объект 2"/>
          <p:cNvSpPr>
            <a:spLocks noGrp="1"/>
          </p:cNvSpPr>
          <p:nvPr>
            <p:ph idx="1"/>
          </p:nvPr>
        </p:nvSpPr>
        <p:spPr/>
        <p:txBody>
          <a:body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63938769-FFC4-450E-BF96-0C5D40BD4DCF}" type="datetimeFigureOut">
              <a:rPr lang="ru-RU" smtClean="0"/>
              <a:t>19.03.2020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bg>
      <p:bgRef idx="1003">
        <a:schemeClr val="bg2"/>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ru-RU" smtClean="0"/>
              <a:t>Образец заголовка</a:t>
            </a:r>
            <a:endParaRPr kumimoji="0" lang="en-US"/>
          </a:p>
        </p:txBody>
      </p:sp>
      <p:sp>
        <p:nvSpPr>
          <p:cNvPr id="3" name="Текст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ru-RU" smtClean="0"/>
              <a:t>Образец текста</a:t>
            </a:r>
          </a:p>
        </p:txBody>
      </p:sp>
      <p:sp>
        <p:nvSpPr>
          <p:cNvPr id="4" name="Дата 3"/>
          <p:cNvSpPr>
            <a:spLocks noGrp="1"/>
          </p:cNvSpPr>
          <p:nvPr>
            <p:ph type="dt" sz="half" idx="10"/>
          </p:nvPr>
        </p:nvSpPr>
        <p:spPr/>
        <p:txBody>
          <a:bodyPr/>
          <a:lstStyle/>
          <a:p>
            <a:fld id="{63938769-FFC4-450E-BF96-0C5D40BD4DCF}" type="datetimeFigureOut">
              <a:rPr lang="ru-RU" smtClean="0"/>
              <a:t>19.03.2020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a:xfrm>
            <a:off x="7924800" y="6416675"/>
            <a:ext cx="762000" cy="365125"/>
          </a:xfrm>
        </p:spPr>
        <p:txBody>
          <a:bodyPr/>
          <a:lstStyle/>
          <a:p>
            <a:fld id="{99C521ED-9DFF-4EDF-987C-33FBCC52C3E5}" type="slidenum">
              <a:rPr lang="ru-RU" smtClean="0"/>
              <a:t>‹#›</a:t>
            </a:fld>
            <a:endParaRPr lang="ru-RU"/>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Объект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Объект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5" name="Дата 4"/>
          <p:cNvSpPr>
            <a:spLocks noGrp="1"/>
          </p:cNvSpPr>
          <p:nvPr>
            <p:ph type="dt" sz="half" idx="10"/>
          </p:nvPr>
        </p:nvSpPr>
        <p:spPr/>
        <p:txBody>
          <a:bodyPr/>
          <a:lstStyle/>
          <a:p>
            <a:fld id="{63938769-FFC4-450E-BF96-0C5D40BD4DCF}" type="datetimeFigureOut">
              <a:rPr lang="ru-RU" smtClean="0"/>
              <a:t>19.03.2020</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8229600" cy="1143000"/>
          </a:xfrm>
        </p:spPr>
        <p:txBody>
          <a:bodyPr anchor="ctr"/>
          <a:lstStyle>
            <a:lvl1pPr>
              <a:defRPr/>
            </a:lvl1pPr>
          </a:lstStyle>
          <a:p>
            <a:r>
              <a:rPr kumimoji="0" lang="ru-RU" smtClean="0"/>
              <a:t>Образец заголовка</a:t>
            </a:r>
            <a:endParaRPr kumimoji="0" lang="en-US"/>
          </a:p>
        </p:txBody>
      </p:sp>
      <p:sp>
        <p:nvSpPr>
          <p:cNvPr id="3" name="Текст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sp>
        <p:nvSpPr>
          <p:cNvPr id="4" name="Текст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u-RU" smtClean="0"/>
              <a:t>Образец текста</a:t>
            </a:r>
          </a:p>
        </p:txBody>
      </p:sp>
      <p:sp>
        <p:nvSpPr>
          <p:cNvPr id="5" name="Объект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6" name="Объект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7" name="Дата 6"/>
          <p:cNvSpPr>
            <a:spLocks noGrp="1"/>
          </p:cNvSpPr>
          <p:nvPr>
            <p:ph type="dt" sz="half" idx="10"/>
          </p:nvPr>
        </p:nvSpPr>
        <p:spPr/>
        <p:txBody>
          <a:bodyPr/>
          <a:lstStyle/>
          <a:p>
            <a:fld id="{63938769-FFC4-450E-BF96-0C5D40BD4DCF}" type="datetimeFigureOut">
              <a:rPr lang="ru-RU" smtClean="0"/>
              <a:t>19.03.2020</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Дата 2"/>
          <p:cNvSpPr>
            <a:spLocks noGrp="1"/>
          </p:cNvSpPr>
          <p:nvPr>
            <p:ph type="dt" sz="half" idx="10"/>
          </p:nvPr>
        </p:nvSpPr>
        <p:spPr/>
        <p:txBody>
          <a:bodyPr/>
          <a:lstStyle/>
          <a:p>
            <a:fld id="{63938769-FFC4-450E-BF96-0C5D40BD4DCF}" type="datetimeFigureOut">
              <a:rPr lang="ru-RU" smtClean="0"/>
              <a:t>19.03.2020</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63938769-FFC4-450E-BF96-0C5D40BD4DCF}" type="datetimeFigureOut">
              <a:rPr lang="ru-RU" smtClean="0"/>
              <a:t>19.03.2020</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ru-RU" smtClean="0"/>
              <a:t>Образец заголовка</a:t>
            </a:r>
            <a:endParaRPr kumimoji="0" lang="en-US"/>
          </a:p>
        </p:txBody>
      </p:sp>
      <p:sp>
        <p:nvSpPr>
          <p:cNvPr id="3" name="Текст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ru-RU" smtClean="0"/>
              <a:t>Образец текста</a:t>
            </a:r>
          </a:p>
        </p:txBody>
      </p:sp>
      <p:sp>
        <p:nvSpPr>
          <p:cNvPr id="4" name="Объект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5" name="Дата 4"/>
          <p:cNvSpPr>
            <a:spLocks noGrp="1"/>
          </p:cNvSpPr>
          <p:nvPr>
            <p:ph type="dt" sz="half" idx="10"/>
          </p:nvPr>
        </p:nvSpPr>
        <p:spPr/>
        <p:txBody>
          <a:bodyPr/>
          <a:lstStyle/>
          <a:p>
            <a:fld id="{63938769-FFC4-450E-BF96-0C5D40BD4DCF}" type="datetimeFigureOut">
              <a:rPr lang="ru-RU" smtClean="0"/>
              <a:t>19.03.2020</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ru-RU" smtClean="0"/>
              <a:t>Образец заголовка</a:t>
            </a:r>
            <a:endParaRPr kumimoji="0" lang="en-US"/>
          </a:p>
        </p:txBody>
      </p:sp>
      <p:sp>
        <p:nvSpPr>
          <p:cNvPr id="3" name="Рисунок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ru-RU" smtClean="0">
                <a:solidFill>
                  <a:schemeClr val="lt1"/>
                </a:solidFill>
                <a:latin typeface="+mn-lt"/>
                <a:ea typeface="+mn-ea"/>
                <a:cs typeface="+mn-cs"/>
              </a:rPr>
              <a:t>Вставка рисунка</a:t>
            </a:r>
            <a:endParaRPr kumimoji="0" lang="en-US" dirty="0">
              <a:solidFill>
                <a:schemeClr val="lt1"/>
              </a:solidFill>
              <a:latin typeface="+mn-lt"/>
              <a:ea typeface="+mn-ea"/>
              <a:cs typeface="+mn-cs"/>
            </a:endParaRPr>
          </a:p>
        </p:txBody>
      </p:sp>
      <p:sp>
        <p:nvSpPr>
          <p:cNvPr id="4" name="Текст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ru-RU" smtClean="0"/>
              <a:t>Образец текста</a:t>
            </a:r>
          </a:p>
        </p:txBody>
      </p:sp>
      <p:sp>
        <p:nvSpPr>
          <p:cNvPr id="5" name="Дата 4"/>
          <p:cNvSpPr>
            <a:spLocks noGrp="1"/>
          </p:cNvSpPr>
          <p:nvPr>
            <p:ph type="dt" sz="half" idx="10"/>
          </p:nvPr>
        </p:nvSpPr>
        <p:spPr/>
        <p:txBody>
          <a:bodyPr/>
          <a:lstStyle/>
          <a:p>
            <a:fld id="{63938769-FFC4-450E-BF96-0C5D40BD4DCF}" type="datetimeFigureOut">
              <a:rPr lang="ru-RU" smtClean="0"/>
              <a:t>19.03.2020</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63938769-FFC4-450E-BF96-0C5D40BD4DCF}" type="datetimeFigureOut">
              <a:rPr lang="ru-RU" smtClean="0"/>
              <a:t>19.03.2020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629400" y="274638"/>
            <a:ext cx="2057400" cy="5851525"/>
          </a:xfrm>
        </p:spPr>
        <p:txBody>
          <a:bodyPr vert="eaVert"/>
          <a:lstStyle/>
          <a:p>
            <a:r>
              <a:rPr kumimoji="0" lang="ru-RU" smtClean="0"/>
              <a:t>Образец заголовка</a:t>
            </a:r>
            <a:endParaRPr kumimoji="0" lang="en-US"/>
          </a:p>
        </p:txBody>
      </p:sp>
      <p:sp>
        <p:nvSpPr>
          <p:cNvPr id="3" name="Вертикальный текст 2"/>
          <p:cNvSpPr>
            <a:spLocks noGrp="1"/>
          </p:cNvSpPr>
          <p:nvPr>
            <p:ph type="body" orient="vert" idx="1"/>
          </p:nvPr>
        </p:nvSpPr>
        <p:spPr>
          <a:xfrm>
            <a:off x="457200" y="274638"/>
            <a:ext cx="6019800" cy="5851525"/>
          </a:xfrm>
        </p:spPr>
        <p:txBody>
          <a:bodyPr vert="eaVert"/>
          <a:lstStyle/>
          <a:p>
            <a:pPr lvl="0" eaLnBrk="1" latinLnBrk="0" hangingPunct="1"/>
            <a:r>
              <a:rPr lang="ru-RU" smtClean="0"/>
              <a:t>Образец текста</a:t>
            </a:r>
          </a:p>
          <a:p>
            <a:pPr lvl="1" eaLnBrk="1" latinLnBrk="0" hangingPunct="1"/>
            <a:r>
              <a:rPr lang="ru-RU" smtClean="0"/>
              <a:t>Второй уровень</a:t>
            </a:r>
          </a:p>
          <a:p>
            <a:pPr lvl="2" eaLnBrk="1" latinLnBrk="0" hangingPunct="1"/>
            <a:r>
              <a:rPr lang="ru-RU" smtClean="0"/>
              <a:t>Третий уровень</a:t>
            </a:r>
          </a:p>
          <a:p>
            <a:pPr lvl="3" eaLnBrk="1" latinLnBrk="0" hangingPunct="1"/>
            <a:r>
              <a:rPr lang="ru-RU" smtClean="0"/>
              <a:t>Четвертый уровень</a:t>
            </a:r>
          </a:p>
          <a:p>
            <a:pPr lvl="4" eaLnBrk="1" latinLnBrk="0" hangingPunct="1"/>
            <a:r>
              <a:rPr lang="ru-RU" smtClean="0"/>
              <a:t>Пятый уровень</a:t>
            </a:r>
            <a:endParaRPr kumimoji="0" lang="en-US"/>
          </a:p>
        </p:txBody>
      </p:sp>
      <p:sp>
        <p:nvSpPr>
          <p:cNvPr id="4" name="Дата 3"/>
          <p:cNvSpPr>
            <a:spLocks noGrp="1"/>
          </p:cNvSpPr>
          <p:nvPr>
            <p:ph type="dt" sz="half" idx="10"/>
          </p:nvPr>
        </p:nvSpPr>
        <p:spPr/>
        <p:txBody>
          <a:bodyPr/>
          <a:lstStyle/>
          <a:p>
            <a:fld id="{63938769-FFC4-450E-BF96-0C5D40BD4DCF}" type="datetimeFigureOut">
              <a:rPr lang="ru-RU" smtClean="0"/>
              <a:t>19.03.2020</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99C521ED-9DFF-4EDF-987C-33FBCC52C3E5}" type="slidenum">
              <a:rPr lang="ru-RU" smtClean="0"/>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Заголовок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ru-RU" smtClean="0"/>
              <a:t>Образец заголовка</a:t>
            </a:r>
            <a:endParaRPr kumimoji="0" lang="en-US"/>
          </a:p>
        </p:txBody>
      </p:sp>
      <p:sp>
        <p:nvSpPr>
          <p:cNvPr id="13" name="Текст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ru-RU" smtClean="0"/>
              <a:t>Образец текста</a:t>
            </a:r>
          </a:p>
          <a:p>
            <a:pPr lvl="1" eaLnBrk="1" latinLnBrk="0" hangingPunct="1"/>
            <a:r>
              <a:rPr kumimoji="0" lang="ru-RU" smtClean="0"/>
              <a:t>Второй уровень</a:t>
            </a:r>
          </a:p>
          <a:p>
            <a:pPr lvl="2" eaLnBrk="1" latinLnBrk="0" hangingPunct="1"/>
            <a:r>
              <a:rPr kumimoji="0" lang="ru-RU" smtClean="0"/>
              <a:t>Третий уровень</a:t>
            </a:r>
          </a:p>
          <a:p>
            <a:pPr lvl="3" eaLnBrk="1" latinLnBrk="0" hangingPunct="1"/>
            <a:r>
              <a:rPr kumimoji="0" lang="ru-RU" smtClean="0"/>
              <a:t>Четвертый уровень</a:t>
            </a:r>
          </a:p>
          <a:p>
            <a:pPr lvl="4" eaLnBrk="1" latinLnBrk="0" hangingPunct="1"/>
            <a:r>
              <a:rPr kumimoji="0" lang="ru-RU" smtClean="0"/>
              <a:t>Пятый уровень</a:t>
            </a:r>
            <a:endParaRPr kumimoji="0" lang="en-US"/>
          </a:p>
        </p:txBody>
      </p:sp>
      <p:sp>
        <p:nvSpPr>
          <p:cNvPr id="14" name="Дата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3938769-FFC4-450E-BF96-0C5D40BD4DCF}" type="datetimeFigureOut">
              <a:rPr lang="ru-RU" smtClean="0"/>
              <a:t>19.03.2020</a:t>
            </a:fld>
            <a:endParaRPr lang="ru-RU"/>
          </a:p>
        </p:txBody>
      </p:sp>
      <p:sp>
        <p:nvSpPr>
          <p:cNvPr id="3" name="Нижний колонтитул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ru-RU"/>
          </a:p>
        </p:txBody>
      </p:sp>
      <p:sp>
        <p:nvSpPr>
          <p:cNvPr id="23" name="Номер слайда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9C521ED-9DFF-4EDF-987C-33FBCC52C3E5}" type="slidenum">
              <a:rPr lang="ru-RU" smtClean="0"/>
              <a:t>‹#›</a:t>
            </a:fld>
            <a:endParaRPr lang="ru-RU"/>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p:txBody>
          <a:bodyPr>
            <a:normAutofit fontScale="90000"/>
          </a:bodyPr>
          <a:lstStyle/>
          <a:p>
            <a:r>
              <a:rPr lang="en-GB" dirty="0" smtClean="0"/>
              <a:t>operational</a:t>
            </a:r>
            <a:r>
              <a:rPr lang="en-US" dirty="0" smtClean="0"/>
              <a:t> room’s capacity doesn’t correspond customer’s expectations</a:t>
            </a:r>
            <a:endParaRPr lang="ru-RU" dirty="0"/>
          </a:p>
        </p:txBody>
      </p:sp>
      <p:sp>
        <p:nvSpPr>
          <p:cNvPr id="3" name="Подзаголовок 2"/>
          <p:cNvSpPr>
            <a:spLocks noGrp="1"/>
          </p:cNvSpPr>
          <p:nvPr>
            <p:ph type="subTitle" idx="1"/>
          </p:nvPr>
        </p:nvSpPr>
        <p:spPr>
          <a:xfrm>
            <a:off x="755576" y="4221088"/>
            <a:ext cx="8208912" cy="1944216"/>
          </a:xfrm>
        </p:spPr>
        <p:txBody>
          <a:bodyPr>
            <a:normAutofit lnSpcReduction="10000"/>
          </a:bodyPr>
          <a:lstStyle/>
          <a:p>
            <a:r>
              <a:rPr lang="en-US" dirty="0" smtClean="0"/>
              <a:t>                                     By </a:t>
            </a:r>
            <a:r>
              <a:rPr lang="en-US" dirty="0" err="1" smtClean="0"/>
              <a:t>Livia</a:t>
            </a:r>
            <a:r>
              <a:rPr lang="en-US" dirty="0" smtClean="0"/>
              <a:t> </a:t>
            </a:r>
            <a:r>
              <a:rPr lang="en-US" dirty="0" err="1" smtClean="0"/>
              <a:t>Zmuncila</a:t>
            </a:r>
            <a:r>
              <a:rPr lang="en-US" dirty="0" smtClean="0"/>
              <a:t> </a:t>
            </a:r>
          </a:p>
          <a:p>
            <a:r>
              <a:rPr lang="en-US" dirty="0" smtClean="0"/>
              <a:t>                                          Student’s number 1905565</a:t>
            </a:r>
          </a:p>
          <a:p>
            <a:r>
              <a:rPr lang="en-US" dirty="0" smtClean="0"/>
              <a:t>                               </a:t>
            </a:r>
            <a:r>
              <a:rPr lang="en-US" dirty="0" err="1" smtClean="0"/>
              <a:t>E-mail:liviazmuncila@gmail.com</a:t>
            </a:r>
            <a:endParaRPr lang="en-US" dirty="0" smtClean="0"/>
          </a:p>
          <a:p>
            <a:r>
              <a:rPr lang="en-US" dirty="0" smtClean="0"/>
              <a:t>                                     Telephone: 07765497888</a:t>
            </a:r>
            <a:endParaRPr lang="ru-RU" dirty="0"/>
          </a:p>
        </p:txBody>
      </p:sp>
    </p:spTree>
    <p:extLst>
      <p:ext uri="{BB962C8B-B14F-4D97-AF65-F5344CB8AC3E}">
        <p14:creationId xmlns:p14="http://schemas.microsoft.com/office/powerpoint/2010/main" val="130611985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a:bodyPr>
          <a:lstStyle/>
          <a:p>
            <a:pPr marL="137160" indent="0">
              <a:buNone/>
            </a:pPr>
            <a:r>
              <a:rPr lang="en-US" sz="4000" b="1" dirty="0" smtClean="0">
                <a:latin typeface="Times New Roman" pitchFamily="18" charset="0"/>
                <a:cs typeface="Times New Roman" pitchFamily="18" charset="0"/>
              </a:rPr>
              <a:t>In the time of my placement in the Food and Beverage Department was the issue that the operation room capacity doesn’t correspond customers expectations</a:t>
            </a: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256962629"/>
      </p:ext>
    </p:extLst>
  </p:cSld>
  <p:clrMapOvr>
    <a:masterClrMapping/>
  </p:clrMapOvr>
  <p:transition spd="slow">
    <p:wheel spokes="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lnSpcReduction="10000"/>
          </a:bodyPr>
          <a:lstStyle/>
          <a:p>
            <a:r>
              <a:rPr lang="en-US" sz="4000" b="1" dirty="0" smtClean="0">
                <a:latin typeface="Times New Roman" pitchFamily="18" charset="0"/>
                <a:cs typeface="Times New Roman" pitchFamily="18" charset="0"/>
              </a:rPr>
              <a:t>What influences the conference room’s capacity?</a:t>
            </a:r>
            <a:r>
              <a:rPr lang="en-US" sz="4000" b="1" dirty="0" smtClean="0">
                <a:latin typeface="Times New Roman" pitchFamily="18" charset="0"/>
                <a:cs typeface="Times New Roman" pitchFamily="18" charset="0"/>
              </a:rPr>
              <a:t> </a:t>
            </a:r>
            <a:endParaRPr lang="en-US" sz="4000" b="1" dirty="0">
              <a:latin typeface="Times New Roman" pitchFamily="18" charset="0"/>
              <a:cs typeface="Times New Roman" pitchFamily="18" charset="0"/>
            </a:endParaRPr>
          </a:p>
          <a:p>
            <a:r>
              <a:rPr lang="en-US" sz="4000" b="1" dirty="0" smtClean="0">
                <a:latin typeface="Times New Roman" pitchFamily="18" charset="0"/>
                <a:cs typeface="Times New Roman" pitchFamily="18" charset="0"/>
              </a:rPr>
              <a:t>What could prevent guests of getting a positive experience when they participate on the conference? </a:t>
            </a:r>
            <a:endParaRPr lang="en-US" sz="4000" b="1" dirty="0" smtClean="0">
              <a:latin typeface="Times New Roman" pitchFamily="18" charset="0"/>
              <a:cs typeface="Times New Roman" pitchFamily="18" charset="0"/>
            </a:endParaRPr>
          </a:p>
          <a:p>
            <a:r>
              <a:rPr lang="en-US" sz="4000" b="1" dirty="0" smtClean="0">
                <a:latin typeface="Times New Roman" pitchFamily="18" charset="0"/>
                <a:cs typeface="Times New Roman" pitchFamily="18" charset="0"/>
              </a:rPr>
              <a:t> How to </a:t>
            </a:r>
            <a:r>
              <a:rPr lang="en-US" sz="4000" b="1" dirty="0" smtClean="0">
                <a:latin typeface="Times New Roman" pitchFamily="18" charset="0"/>
                <a:cs typeface="Times New Roman" pitchFamily="18" charset="0"/>
              </a:rPr>
              <a:t>anticipate for guest’s desires in the competitive world of the hotel industry?</a:t>
            </a: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3077513020"/>
      </p:ext>
    </p:extLst>
  </p:cSld>
  <p:clrMapOvr>
    <a:masterClrMapping/>
  </p:clrMapOvr>
  <p:transition spd="slow">
    <p:wheel spokes="1"/>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fontScale="70000" lnSpcReduction="20000"/>
          </a:bodyPr>
          <a:lstStyle/>
          <a:p>
            <a:pPr marL="137160" indent="0">
              <a:buNone/>
            </a:pPr>
            <a:r>
              <a:rPr lang="en-US" sz="4000" b="1" dirty="0" smtClean="0">
                <a:latin typeface="Times New Roman" pitchFamily="18" charset="0"/>
                <a:cs typeface="Times New Roman" pitchFamily="18" charset="0"/>
              </a:rPr>
              <a:t>1. The conference room capacity depends first of all of the style of the lay out of the room. There are different styles of lay out: </a:t>
            </a:r>
          </a:p>
          <a:p>
            <a:pPr>
              <a:buFont typeface="Arial" charset="0"/>
              <a:buChar char="•"/>
            </a:pPr>
            <a:r>
              <a:rPr lang="en-US" sz="4000" b="1" dirty="0" smtClean="0">
                <a:latin typeface="Times New Roman" pitchFamily="18" charset="0"/>
                <a:cs typeface="Times New Roman" pitchFamily="18" charset="0"/>
              </a:rPr>
              <a:t>Theatre</a:t>
            </a:r>
          </a:p>
          <a:p>
            <a:pPr>
              <a:buFont typeface="Arial" charset="0"/>
              <a:buChar char="•"/>
            </a:pPr>
            <a:r>
              <a:rPr lang="en-US" sz="4000" b="1" dirty="0" smtClean="0">
                <a:latin typeface="Times New Roman" pitchFamily="18" charset="0"/>
                <a:cs typeface="Times New Roman" pitchFamily="18" charset="0"/>
              </a:rPr>
              <a:t>U- shape</a:t>
            </a:r>
          </a:p>
          <a:p>
            <a:pPr>
              <a:buFont typeface="Arial" charset="0"/>
              <a:buChar char="•"/>
            </a:pPr>
            <a:r>
              <a:rPr lang="en-US" sz="4000" b="1" dirty="0" smtClean="0">
                <a:latin typeface="Times New Roman" pitchFamily="18" charset="0"/>
                <a:cs typeface="Times New Roman" pitchFamily="18" charset="0"/>
              </a:rPr>
              <a:t>Classroom</a:t>
            </a:r>
          </a:p>
          <a:p>
            <a:pPr>
              <a:buFont typeface="Arial" charset="0"/>
              <a:buChar char="•"/>
            </a:pPr>
            <a:r>
              <a:rPr lang="en-US" sz="4000" b="1" dirty="0" smtClean="0">
                <a:latin typeface="Times New Roman" pitchFamily="18" charset="0"/>
                <a:cs typeface="Times New Roman" pitchFamily="18" charset="0"/>
              </a:rPr>
              <a:t>Boardroom</a:t>
            </a:r>
          </a:p>
          <a:p>
            <a:pPr>
              <a:buFont typeface="Arial" charset="0"/>
              <a:buChar char="•"/>
            </a:pPr>
            <a:r>
              <a:rPr lang="en-US" sz="4000" b="1" dirty="0" smtClean="0">
                <a:latin typeface="Times New Roman" pitchFamily="18" charset="0"/>
                <a:cs typeface="Times New Roman" pitchFamily="18" charset="0"/>
              </a:rPr>
              <a:t>Banquet</a:t>
            </a:r>
          </a:p>
          <a:p>
            <a:pPr>
              <a:buFont typeface="Arial" charset="0"/>
              <a:buChar char="•"/>
            </a:pPr>
            <a:r>
              <a:rPr lang="en-US" sz="4000" b="1" dirty="0" smtClean="0">
                <a:latin typeface="Times New Roman" pitchFamily="18" charset="0"/>
                <a:cs typeface="Times New Roman" pitchFamily="18" charset="0"/>
              </a:rPr>
              <a:t>Cabaret</a:t>
            </a:r>
          </a:p>
          <a:p>
            <a:pPr marL="137160" indent="0">
              <a:buNone/>
            </a:pPr>
            <a:r>
              <a:rPr lang="en-US" sz="4000" b="1" dirty="0" smtClean="0">
                <a:latin typeface="Times New Roman" pitchFamily="18" charset="0"/>
                <a:cs typeface="Times New Roman" pitchFamily="18" charset="0"/>
              </a:rPr>
              <a:t>From the following table you can see how some styles of lay out could minimize the capacity of the conference room. For instance, the theatre and banquet styles are the most appropriate for the large quantity of people.</a:t>
            </a:r>
          </a:p>
          <a:p>
            <a:pPr marL="137160" indent="0">
              <a:buNone/>
            </a:pPr>
            <a:endParaRPr lang="en-US" sz="4000" b="1" dirty="0" smtClean="0">
              <a:latin typeface="Times New Roman" pitchFamily="18" charset="0"/>
              <a:cs typeface="Times New Roman" pitchFamily="18" charset="0"/>
            </a:endParaRPr>
          </a:p>
          <a:p>
            <a:pPr>
              <a:buFont typeface="Arial" charset="0"/>
              <a:buChar char="•"/>
            </a:pPr>
            <a:endParaRPr lang="en-US" sz="4000" b="1"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3077513020"/>
      </p:ext>
    </p:extLst>
  </p:cSld>
  <p:clrMapOvr>
    <a:masterClrMapping/>
  </p:clrMapOvr>
  <p:transition spd="slow">
    <p:wheel spokes="1"/>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fontScale="90000"/>
          </a:bodyPr>
          <a:lstStyle/>
          <a:p>
            <a:r>
              <a:rPr lang="en-US" sz="4400" dirty="0" smtClean="0">
                <a:latin typeface="Times New Roman" pitchFamily="18" charset="0"/>
                <a:cs typeface="Times New Roman" pitchFamily="18" charset="0"/>
              </a:rPr>
              <a:t/>
            </a:r>
            <a:br>
              <a:rPr lang="en-US" sz="4400" dirty="0" smtClean="0">
                <a:latin typeface="Times New Roman" pitchFamily="18" charset="0"/>
                <a:cs typeface="Times New Roman" pitchFamily="18" charset="0"/>
              </a:rPr>
            </a:br>
            <a:r>
              <a:rPr lang="en-US" sz="4400" dirty="0">
                <a:latin typeface="Times New Roman" pitchFamily="18" charset="0"/>
                <a:cs typeface="Times New Roman" pitchFamily="18" charset="0"/>
              </a:rPr>
              <a:t/>
            </a:r>
            <a:br>
              <a:rPr lang="en-US" sz="4400" dirty="0">
                <a:latin typeface="Times New Roman" pitchFamily="18" charset="0"/>
                <a:cs typeface="Times New Roman" pitchFamily="18" charset="0"/>
              </a:rPr>
            </a:br>
            <a:r>
              <a:rPr lang="en-US" sz="4400" dirty="0" smtClean="0">
                <a:solidFill>
                  <a:schemeClr val="tx1"/>
                </a:solidFill>
                <a:latin typeface="Times New Roman" pitchFamily="18" charset="0"/>
                <a:cs typeface="Times New Roman" pitchFamily="18" charset="0"/>
              </a:rPr>
              <a:t>You can see how seating arrangements influence the</a:t>
            </a:r>
            <a:r>
              <a:rPr lang="en-US" sz="4400" dirty="0" smtClean="0">
                <a:solidFill>
                  <a:schemeClr val="tx1"/>
                </a:solidFill>
                <a:latin typeface="Times New Roman" pitchFamily="18" charset="0"/>
                <a:cs typeface="Times New Roman" pitchFamily="18" charset="0"/>
              </a:rPr>
              <a:t/>
            </a:r>
            <a:br>
              <a:rPr lang="en-US" sz="4400" dirty="0" smtClean="0">
                <a:solidFill>
                  <a:schemeClr val="tx1"/>
                </a:solidFill>
                <a:latin typeface="Times New Roman" pitchFamily="18" charset="0"/>
                <a:cs typeface="Times New Roman" pitchFamily="18" charset="0"/>
              </a:rPr>
            </a:br>
            <a:r>
              <a:rPr lang="en-US" sz="4400" dirty="0" smtClean="0">
                <a:solidFill>
                  <a:schemeClr val="tx1"/>
                </a:solidFill>
                <a:latin typeface="Times New Roman" pitchFamily="18" charset="0"/>
                <a:cs typeface="Times New Roman" pitchFamily="18" charset="0"/>
              </a:rPr>
              <a:t>room’s </a:t>
            </a:r>
            <a:r>
              <a:rPr lang="en-US" sz="4400" dirty="0">
                <a:solidFill>
                  <a:schemeClr val="tx1"/>
                </a:solidFill>
                <a:latin typeface="Times New Roman" pitchFamily="18" charset="0"/>
                <a:cs typeface="Times New Roman" pitchFamily="18" charset="0"/>
              </a:rPr>
              <a:t>capacity</a:t>
            </a:r>
            <a:r>
              <a:rPr lang="en-US" sz="4400" dirty="0" smtClean="0">
                <a:solidFill>
                  <a:schemeClr val="tx1"/>
                </a:solidFill>
                <a:latin typeface="Times New Roman" pitchFamily="18" charset="0"/>
                <a:cs typeface="Times New Roman" pitchFamily="18" charset="0"/>
              </a:rPr>
              <a:t>?</a:t>
            </a:r>
            <a:r>
              <a:rPr lang="en-US" sz="4400" dirty="0" smtClean="0">
                <a:latin typeface="Times New Roman" pitchFamily="18" charset="0"/>
                <a:cs typeface="Times New Roman" pitchFamily="18" charset="0"/>
              </a:rPr>
              <a:t/>
            </a:r>
            <a:br>
              <a:rPr lang="en-US" sz="4400" dirty="0" smtClean="0">
                <a:latin typeface="Times New Roman" pitchFamily="18" charset="0"/>
                <a:cs typeface="Times New Roman" pitchFamily="18" charset="0"/>
              </a:rPr>
            </a:br>
            <a:r>
              <a:rPr lang="en-US" sz="4400" dirty="0">
                <a:latin typeface="Times New Roman" pitchFamily="18" charset="0"/>
                <a:cs typeface="Times New Roman" pitchFamily="18" charset="0"/>
              </a:rPr>
              <a:t/>
            </a:r>
            <a:br>
              <a:rPr lang="en-US" sz="4400" dirty="0">
                <a:latin typeface="Times New Roman" pitchFamily="18" charset="0"/>
                <a:cs typeface="Times New Roman" pitchFamily="18" charset="0"/>
              </a:rPr>
            </a:br>
            <a:endParaRPr lang="ru-RU" dirty="0"/>
          </a:p>
        </p:txBody>
      </p:sp>
      <p:graphicFrame>
        <p:nvGraphicFramePr>
          <p:cNvPr id="4" name="Объект 3"/>
          <p:cNvGraphicFramePr>
            <a:graphicFrameLocks noGrp="1"/>
          </p:cNvGraphicFramePr>
          <p:nvPr>
            <p:ph idx="1"/>
            <p:extLst>
              <p:ext uri="{D42A27DB-BD31-4B8C-83A1-F6EECF244321}">
                <p14:modId xmlns:p14="http://schemas.microsoft.com/office/powerpoint/2010/main" val="1213339442"/>
              </p:ext>
            </p:extLst>
          </p:nvPr>
        </p:nvGraphicFramePr>
        <p:xfrm>
          <a:off x="755577" y="2204861"/>
          <a:ext cx="7704852" cy="3600401"/>
        </p:xfrm>
        <a:graphic>
          <a:graphicData uri="http://schemas.openxmlformats.org/drawingml/2006/table">
            <a:tbl>
              <a:tblPr firstRow="1" firstCol="1" bandRow="1">
                <a:tableStyleId>{5C22544A-7EE6-4342-B048-85BDC9FD1C3A}</a:tableStyleId>
              </a:tblPr>
              <a:tblGrid>
                <a:gridCol w="1456283"/>
                <a:gridCol w="1027206"/>
                <a:gridCol w="1027206"/>
                <a:gridCol w="1027206"/>
                <a:gridCol w="1140714"/>
                <a:gridCol w="1027206"/>
                <a:gridCol w="999031"/>
              </a:tblGrid>
              <a:tr h="1229201">
                <a:tc>
                  <a:txBody>
                    <a:bodyPr/>
                    <a:lstStyle/>
                    <a:p>
                      <a:pPr>
                        <a:lnSpc>
                          <a:spcPct val="115000"/>
                        </a:lnSpc>
                        <a:spcAft>
                          <a:spcPts val="0"/>
                        </a:spcAft>
                      </a:pPr>
                      <a:r>
                        <a:rPr lang="en-GB" sz="1100" dirty="0" smtClean="0">
                          <a:solidFill>
                            <a:schemeClr val="tx1"/>
                          </a:solidFill>
                          <a:effectLst/>
                        </a:rPr>
                        <a:t>           room</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Theatre</a:t>
                      </a:r>
                      <a:endParaRPr lang="ru-RU" sz="1100" dirty="0">
                        <a:solidFill>
                          <a:schemeClr val="tx1"/>
                        </a:solidFill>
                        <a:effectLst/>
                      </a:endParaRPr>
                    </a:p>
                    <a:p>
                      <a:pPr>
                        <a:lnSpc>
                          <a:spcPct val="115000"/>
                        </a:lnSpc>
                        <a:spcAft>
                          <a:spcPts val="0"/>
                        </a:spcAft>
                      </a:pPr>
                      <a:r>
                        <a:rPr lang="en-GB" sz="1100" dirty="0">
                          <a:solidFill>
                            <a:schemeClr val="tx1"/>
                          </a:solidFill>
                          <a:effectLst/>
                        </a:rPr>
                        <a:t> </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U-shape</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Classroom</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Boardroom</a:t>
                      </a:r>
                      <a:endParaRPr lang="ru-RU" sz="1100" dirty="0">
                        <a:solidFill>
                          <a:schemeClr val="tx1"/>
                        </a:solidFill>
                        <a:effectLst/>
                      </a:endParaRPr>
                    </a:p>
                    <a:p>
                      <a:pPr>
                        <a:lnSpc>
                          <a:spcPct val="115000"/>
                        </a:lnSpc>
                        <a:spcAft>
                          <a:spcPts val="0"/>
                        </a:spcAft>
                      </a:pPr>
                      <a:r>
                        <a:rPr lang="en-GB" sz="1100" dirty="0" smtClean="0">
                          <a:solidFill>
                            <a:schemeClr val="tx1"/>
                          </a:solidFill>
                          <a:effectLst/>
                        </a:rPr>
                        <a:t> (</a:t>
                      </a:r>
                      <a:r>
                        <a:rPr lang="en-GB" sz="1100" dirty="0">
                          <a:solidFill>
                            <a:schemeClr val="tx1"/>
                          </a:solidFill>
                          <a:effectLst/>
                        </a:rPr>
                        <a:t>Conference)</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Banquet</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a:solidFill>
                            <a:schemeClr val="tx1"/>
                          </a:solidFill>
                          <a:effectLst/>
                        </a:rPr>
                        <a:t>Cabaret</a:t>
                      </a:r>
                      <a:endParaRPr lang="ru-RU" sz="1100">
                        <a:solidFill>
                          <a:schemeClr val="tx1"/>
                        </a:solidFill>
                        <a:effectLst/>
                        <a:latin typeface="Calibri"/>
                        <a:ea typeface="Calibri"/>
                        <a:cs typeface="Times New Roman"/>
                      </a:endParaRPr>
                    </a:p>
                  </a:txBody>
                  <a:tcPr marL="68580" marR="68580" marT="0" marB="0"/>
                </a:tc>
              </a:tr>
              <a:tr h="395200">
                <a:tc>
                  <a:txBody>
                    <a:bodyPr/>
                    <a:lstStyle/>
                    <a:p>
                      <a:pPr>
                        <a:lnSpc>
                          <a:spcPct val="115000"/>
                        </a:lnSpc>
                        <a:spcAft>
                          <a:spcPts val="0"/>
                        </a:spcAft>
                      </a:pPr>
                      <a:r>
                        <a:rPr lang="en-GB" sz="1100">
                          <a:solidFill>
                            <a:schemeClr val="tx1"/>
                          </a:solidFill>
                          <a:effectLst/>
                        </a:rPr>
                        <a:t>Boardroom 116</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dirty="0">
                          <a:solidFill>
                            <a:schemeClr val="tx1"/>
                          </a:solidFill>
                          <a:effectLst/>
                        </a:rPr>
                        <a:t> </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8</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r>
              <a:tr h="395200">
                <a:tc>
                  <a:txBody>
                    <a:bodyPr/>
                    <a:lstStyle/>
                    <a:p>
                      <a:pPr>
                        <a:lnSpc>
                          <a:spcPct val="115000"/>
                        </a:lnSpc>
                        <a:spcAft>
                          <a:spcPts val="0"/>
                        </a:spcAft>
                      </a:pPr>
                      <a:r>
                        <a:rPr lang="en-GB" sz="1100">
                          <a:solidFill>
                            <a:schemeClr val="tx1"/>
                          </a:solidFill>
                          <a:effectLst/>
                        </a:rPr>
                        <a:t>Boardroom 121</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14</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r>
              <a:tr h="395200">
                <a:tc>
                  <a:txBody>
                    <a:bodyPr/>
                    <a:lstStyle/>
                    <a:p>
                      <a:pPr>
                        <a:lnSpc>
                          <a:spcPct val="115000"/>
                        </a:lnSpc>
                        <a:spcAft>
                          <a:spcPts val="0"/>
                        </a:spcAft>
                      </a:pPr>
                      <a:r>
                        <a:rPr lang="en-GB" sz="1100">
                          <a:solidFill>
                            <a:schemeClr val="tx1"/>
                          </a:solidFill>
                          <a:effectLst/>
                        </a:rPr>
                        <a:t>West 1</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dirty="0">
                          <a:solidFill>
                            <a:schemeClr val="tx1"/>
                          </a:solidFill>
                          <a:effectLst/>
                        </a:rPr>
                        <a:t> </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8</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10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r>
              <a:tr h="395200">
                <a:tc>
                  <a:txBody>
                    <a:bodyPr/>
                    <a:lstStyle/>
                    <a:p>
                      <a:pPr>
                        <a:lnSpc>
                          <a:spcPct val="115000"/>
                        </a:lnSpc>
                        <a:spcAft>
                          <a:spcPts val="0"/>
                        </a:spcAft>
                      </a:pPr>
                      <a:r>
                        <a:rPr lang="en-GB" sz="1100">
                          <a:solidFill>
                            <a:schemeClr val="tx1"/>
                          </a:solidFill>
                          <a:effectLst/>
                        </a:rPr>
                        <a:t>West 2</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8</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14</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20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r>
              <a:tr h="395200">
                <a:tc>
                  <a:txBody>
                    <a:bodyPr/>
                    <a:lstStyle/>
                    <a:p>
                      <a:pPr>
                        <a:lnSpc>
                          <a:spcPct val="115000"/>
                        </a:lnSpc>
                        <a:spcAft>
                          <a:spcPts val="0"/>
                        </a:spcAft>
                      </a:pPr>
                      <a:r>
                        <a:rPr lang="en-GB" sz="1100">
                          <a:solidFill>
                            <a:schemeClr val="tx1"/>
                          </a:solidFill>
                          <a:effectLst/>
                        </a:rPr>
                        <a:t>Aston Martin</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30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15</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10/12</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22</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20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ru-RU" sz="1100">
                          <a:solidFill>
                            <a:schemeClr val="tx1"/>
                          </a:solidFill>
                          <a:effectLst/>
                        </a:rPr>
                        <a:t> </a:t>
                      </a:r>
                      <a:endParaRPr lang="ru-RU" sz="1100">
                        <a:solidFill>
                          <a:schemeClr val="tx1"/>
                        </a:solidFill>
                        <a:effectLst/>
                        <a:latin typeface="Calibri"/>
                        <a:ea typeface="Calibri"/>
                        <a:cs typeface="Times New Roman"/>
                      </a:endParaRPr>
                    </a:p>
                  </a:txBody>
                  <a:tcPr marL="68580" marR="68580" marT="0" marB="0"/>
                </a:tc>
              </a:tr>
              <a:tr h="395200">
                <a:tc>
                  <a:txBody>
                    <a:bodyPr/>
                    <a:lstStyle/>
                    <a:p>
                      <a:pPr>
                        <a:lnSpc>
                          <a:spcPct val="115000"/>
                        </a:lnSpc>
                        <a:spcAft>
                          <a:spcPts val="0"/>
                        </a:spcAft>
                      </a:pPr>
                      <a:r>
                        <a:rPr lang="en-GB" sz="1100">
                          <a:solidFill>
                            <a:schemeClr val="tx1"/>
                          </a:solidFill>
                          <a:effectLst/>
                        </a:rPr>
                        <a:t>West Point</a:t>
                      </a:r>
                      <a:endParaRPr lang="ru-RU" sz="110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70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30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35</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50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70</a:t>
                      </a:r>
                      <a:endParaRPr lang="ru-RU" sz="1100" dirty="0">
                        <a:solidFill>
                          <a:schemeClr val="tx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smtClean="0">
                          <a:solidFill>
                            <a:schemeClr val="tx1"/>
                          </a:solidFill>
                          <a:effectLst/>
                        </a:rPr>
                        <a:t>          50</a:t>
                      </a:r>
                      <a:endParaRPr lang="ru-RU" sz="1100" dirty="0">
                        <a:solidFill>
                          <a:schemeClr val="tx1"/>
                        </a:solidFill>
                        <a:effectLst/>
                        <a:latin typeface="Calibri"/>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1124681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fontScale="40000" lnSpcReduction="20000"/>
          </a:bodyPr>
          <a:lstStyle/>
          <a:p>
            <a:pPr marL="137160" indent="0">
              <a:buNone/>
            </a:pPr>
            <a:r>
              <a:rPr lang="en-US" sz="5100" b="1" dirty="0" smtClean="0">
                <a:latin typeface="Times New Roman" pitchFamily="18" charset="0"/>
                <a:cs typeface="Times New Roman" pitchFamily="18" charset="0"/>
              </a:rPr>
              <a:t>The lay out and arrangement of a meeting room specified by the client using equipment, chairs, tables, and other furniture in the Banquet Event Order.</a:t>
            </a:r>
          </a:p>
          <a:p>
            <a:pPr marL="137160" indent="0">
              <a:buNone/>
            </a:pPr>
            <a:r>
              <a:rPr lang="en-US" sz="5100" b="1" dirty="0" smtClean="0">
                <a:latin typeface="Times New Roman" pitchFamily="18" charset="0"/>
                <a:cs typeface="Times New Roman" pitchFamily="18" charset="0"/>
              </a:rPr>
              <a:t>2. Secondly the room capacity could be minimized by the coffee station and the food  and beverage station, that need to be set up and ready on the side of the same room. They minimize the space of the room significantly. The better decision of this problem is to use the restaurant area for this purpose and not minimize the precious space of the meeting room.</a:t>
            </a:r>
          </a:p>
          <a:p>
            <a:pPr marL="137160" indent="0">
              <a:buNone/>
            </a:pPr>
            <a:r>
              <a:rPr lang="en-US" sz="5100" b="1" dirty="0" smtClean="0">
                <a:latin typeface="Times New Roman" pitchFamily="18" charset="0"/>
                <a:cs typeface="Times New Roman" pitchFamily="18" charset="0"/>
              </a:rPr>
              <a:t>3. Also the operational room capacity minimizes by the table of the speaker that should be al least two meters from the screen.  </a:t>
            </a:r>
          </a:p>
          <a:p>
            <a:pPr marL="137160" indent="0">
              <a:buNone/>
            </a:pPr>
            <a:endParaRPr lang="en-US" sz="5100" b="1" dirty="0">
              <a:latin typeface="Times New Roman" pitchFamily="18" charset="0"/>
              <a:cs typeface="Times New Roman" pitchFamily="18" charset="0"/>
            </a:endParaRPr>
          </a:p>
          <a:p>
            <a:pPr marL="137160" indent="0">
              <a:buNone/>
            </a:pPr>
            <a:r>
              <a:rPr lang="en-US" sz="5100" b="1" dirty="0" smtClean="0">
                <a:latin typeface="Times New Roman" pitchFamily="18" charset="0"/>
                <a:cs typeface="Times New Roman" pitchFamily="18" charset="0"/>
              </a:rPr>
              <a:t>What </a:t>
            </a:r>
            <a:r>
              <a:rPr lang="en-US" sz="5100" b="1" dirty="0">
                <a:latin typeface="Times New Roman" pitchFamily="18" charset="0"/>
                <a:cs typeface="Times New Roman" pitchFamily="18" charset="0"/>
              </a:rPr>
              <a:t>could prevent guests of getting a positive experience when they participate on the conference? </a:t>
            </a:r>
            <a:r>
              <a:rPr lang="en-US" sz="5100" b="1" dirty="0" smtClean="0">
                <a:latin typeface="Times New Roman" pitchFamily="18" charset="0"/>
                <a:cs typeface="Times New Roman" pitchFamily="18" charset="0"/>
              </a:rPr>
              <a:t>There are very many factors that could influence it directly as well as indirectly:</a:t>
            </a:r>
          </a:p>
          <a:p>
            <a:pPr marL="137160" indent="0">
              <a:buNone/>
            </a:pPr>
            <a:r>
              <a:rPr lang="en-US" sz="4000" b="1" dirty="0" smtClean="0">
                <a:latin typeface="Times New Roman" pitchFamily="18" charset="0"/>
                <a:cs typeface="Times New Roman" pitchFamily="18" charset="0"/>
              </a:rPr>
              <a:t>* </a:t>
            </a:r>
          </a:p>
          <a:p>
            <a:pPr marL="137160" indent="0">
              <a:buNone/>
            </a:pPr>
            <a:endParaRPr lang="en-US" sz="4000" b="1" dirty="0" smtClean="0">
              <a:latin typeface="Times New Roman" pitchFamily="18" charset="0"/>
              <a:cs typeface="Times New Roman" pitchFamily="18" charset="0"/>
            </a:endParaRPr>
          </a:p>
          <a:p>
            <a:pPr marL="137160" indent="0">
              <a:buNone/>
            </a:pPr>
            <a:endParaRPr lang="en-US" sz="4000" b="1" dirty="0" smtClean="0">
              <a:latin typeface="Times New Roman" pitchFamily="18" charset="0"/>
              <a:cs typeface="Times New Roman" pitchFamily="18" charset="0"/>
            </a:endParaRPr>
          </a:p>
          <a:p>
            <a:pPr marL="137160" indent="0">
              <a:buNone/>
            </a:pPr>
            <a:endParaRPr lang="en-US" sz="4000" b="1" dirty="0">
              <a:latin typeface="Times New Roman" pitchFamily="18" charset="0"/>
              <a:cs typeface="Times New Roman" pitchFamily="18" charset="0"/>
            </a:endParaRPr>
          </a:p>
          <a:p>
            <a:r>
              <a:rPr lang="en-US" sz="4000" b="1" dirty="0">
                <a:latin typeface="Times New Roman" pitchFamily="18" charset="0"/>
                <a:cs typeface="Times New Roman" pitchFamily="18" charset="0"/>
              </a:rPr>
              <a:t> </a:t>
            </a: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3077513020"/>
      </p:ext>
    </p:extLst>
  </p:cSld>
  <p:clrMapOvr>
    <a:masterClrMapping/>
  </p:clrMapOvr>
  <p:transition spd="slow">
    <p:wheel spokes="1"/>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1484784"/>
            <a:ext cx="8229600" cy="1440160"/>
          </a:xfrm>
        </p:spPr>
        <p:txBody>
          <a:bodyPr>
            <a:normAutofit fontScale="90000"/>
          </a:bodyPr>
          <a:lstStyle/>
          <a:p>
            <a:pPr algn="l"/>
            <a:r>
              <a:rPr lang="en-US" sz="4400" dirty="0" smtClean="0">
                <a:latin typeface="Times New Roman" pitchFamily="18" charset="0"/>
                <a:cs typeface="Times New Roman" pitchFamily="18" charset="0"/>
              </a:rPr>
              <a:t/>
            </a:r>
            <a:br>
              <a:rPr lang="en-US" sz="4400" dirty="0" smtClean="0">
                <a:latin typeface="Times New Roman" pitchFamily="18" charset="0"/>
                <a:cs typeface="Times New Roman" pitchFamily="18" charset="0"/>
              </a:rPr>
            </a:br>
            <a:r>
              <a:rPr lang="en-US" sz="4400" dirty="0" smtClean="0">
                <a:latin typeface="Times New Roman" pitchFamily="18" charset="0"/>
                <a:cs typeface="Times New Roman" pitchFamily="18" charset="0"/>
              </a:rPr>
              <a:t/>
            </a:r>
            <a:br>
              <a:rPr lang="en-US" sz="4400" dirty="0" smtClean="0">
                <a:latin typeface="Times New Roman" pitchFamily="18" charset="0"/>
                <a:cs typeface="Times New Roman" pitchFamily="18" charset="0"/>
              </a:rPr>
            </a:br>
            <a:r>
              <a:rPr lang="en-US" sz="4400" dirty="0" smtClean="0">
                <a:solidFill>
                  <a:schemeClr val="tx1"/>
                </a:solidFill>
                <a:latin typeface="Times New Roman" pitchFamily="18" charset="0"/>
                <a:cs typeface="Times New Roman" pitchFamily="18" charset="0"/>
              </a:rPr>
              <a:t>What </a:t>
            </a:r>
            <a:r>
              <a:rPr lang="en-US" sz="4400" dirty="0">
                <a:solidFill>
                  <a:schemeClr val="tx1"/>
                </a:solidFill>
                <a:latin typeface="Times New Roman" pitchFamily="18" charset="0"/>
                <a:cs typeface="Times New Roman" pitchFamily="18" charset="0"/>
              </a:rPr>
              <a:t>could prevent guests of getting a positive experience when they participate on the conference? There are very many factors that could influence it directly as well as indirectly:</a:t>
            </a:r>
            <a:r>
              <a:rPr lang="en-US" sz="4400" dirty="0">
                <a:latin typeface="Times New Roman" pitchFamily="18" charset="0"/>
                <a:cs typeface="Times New Roman" pitchFamily="18" charset="0"/>
              </a:rPr>
              <a:t/>
            </a:r>
            <a:br>
              <a:rPr lang="en-US" sz="4400" dirty="0">
                <a:latin typeface="Times New Roman" pitchFamily="18" charset="0"/>
                <a:cs typeface="Times New Roman" pitchFamily="18" charset="0"/>
              </a:rPr>
            </a:br>
            <a:r>
              <a:rPr lang="en-US" sz="4400" dirty="0" smtClean="0">
                <a:solidFill>
                  <a:schemeClr val="tx1"/>
                </a:solidFill>
                <a:latin typeface="Times New Roman" pitchFamily="18" charset="0"/>
                <a:cs typeface="Times New Roman" pitchFamily="18" charset="0"/>
              </a:rPr>
              <a:t>?</a:t>
            </a:r>
            <a:r>
              <a:rPr lang="en-US" sz="4400" dirty="0" smtClean="0">
                <a:latin typeface="Times New Roman" pitchFamily="18" charset="0"/>
                <a:cs typeface="Times New Roman" pitchFamily="18" charset="0"/>
              </a:rPr>
              <a:t/>
            </a:r>
            <a:br>
              <a:rPr lang="en-US" sz="4400" dirty="0" smtClean="0">
                <a:latin typeface="Times New Roman" pitchFamily="18" charset="0"/>
                <a:cs typeface="Times New Roman" pitchFamily="18" charset="0"/>
              </a:rPr>
            </a:br>
            <a:r>
              <a:rPr lang="en-US" sz="4400" dirty="0" smtClean="0">
                <a:latin typeface="Times New Roman" pitchFamily="18" charset="0"/>
                <a:cs typeface="Times New Roman" pitchFamily="18" charset="0"/>
              </a:rPr>
              <a:t/>
            </a:r>
            <a:br>
              <a:rPr lang="en-US" sz="4400" dirty="0" smtClean="0">
                <a:latin typeface="Times New Roman" pitchFamily="18" charset="0"/>
                <a:cs typeface="Times New Roman" pitchFamily="18" charset="0"/>
              </a:rPr>
            </a:br>
            <a:endParaRPr lang="ru-RU" dirty="0"/>
          </a:p>
        </p:txBody>
      </p:sp>
      <p:sp>
        <p:nvSpPr>
          <p:cNvPr id="3" name="Объект 2"/>
          <p:cNvSpPr>
            <a:spLocks noGrp="1"/>
          </p:cNvSpPr>
          <p:nvPr>
            <p:ph idx="1"/>
          </p:nvPr>
        </p:nvSpPr>
        <p:spPr>
          <a:xfrm>
            <a:off x="457200" y="3717032"/>
            <a:ext cx="8229600" cy="2592328"/>
          </a:xfrm>
        </p:spPr>
        <p:txBody>
          <a:bodyPr>
            <a:normAutofit fontScale="92500"/>
          </a:bodyPr>
          <a:lstStyle/>
          <a:p>
            <a:pPr>
              <a:buFontTx/>
              <a:buChar char="-"/>
            </a:pPr>
            <a:r>
              <a:rPr lang="en-GB" dirty="0" smtClean="0"/>
              <a:t>Causes of tourist dissatisfaction may be due small flaws approved by al least one of the restaurant employee. Professionals say that hospitality is the art of little things (Hudson, 2013).</a:t>
            </a:r>
          </a:p>
          <a:p>
            <a:pPr marL="137160" indent="0">
              <a:buNone/>
            </a:pPr>
            <a:r>
              <a:rPr lang="en-GB" dirty="0" smtClean="0"/>
              <a:t>-  The ability to repeat services at the same high level is a hard job</a:t>
            </a:r>
            <a:endParaRPr lang="ru-RU" dirty="0"/>
          </a:p>
        </p:txBody>
      </p:sp>
    </p:spTree>
    <p:extLst>
      <p:ext uri="{BB962C8B-B14F-4D97-AF65-F5344CB8AC3E}">
        <p14:creationId xmlns:p14="http://schemas.microsoft.com/office/powerpoint/2010/main" val="112468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422030" y="1124744"/>
            <a:ext cx="8229600" cy="4824536"/>
          </a:xfrm>
        </p:spPr>
        <p:txBody>
          <a:bodyPr>
            <a:normAutofit fontScale="90000"/>
          </a:bodyPr>
          <a:lstStyle/>
          <a:p>
            <a:pPr algn="l"/>
            <a:r>
              <a:rPr lang="en-GB" sz="2800" dirty="0" smtClean="0">
                <a:solidFill>
                  <a:schemeClr val="tx1"/>
                </a:solidFill>
              </a:rPr>
              <a:t/>
            </a:r>
            <a:br>
              <a:rPr lang="en-GB" sz="2800" dirty="0" smtClean="0">
                <a:solidFill>
                  <a:schemeClr val="tx1"/>
                </a:solidFill>
              </a:rPr>
            </a:br>
            <a:r>
              <a:rPr lang="en-GB" sz="2800" dirty="0">
                <a:solidFill>
                  <a:schemeClr val="tx1"/>
                </a:solidFill>
              </a:rPr>
              <a:t/>
            </a:r>
            <a:br>
              <a:rPr lang="en-GB" sz="2800" dirty="0">
                <a:solidFill>
                  <a:schemeClr val="tx1"/>
                </a:solidFill>
              </a:rPr>
            </a:br>
            <a:r>
              <a:rPr lang="en-GB" sz="2800" dirty="0" smtClean="0">
                <a:solidFill>
                  <a:schemeClr val="tx1"/>
                </a:solidFill>
              </a:rPr>
              <a:t/>
            </a:r>
            <a:br>
              <a:rPr lang="en-GB" sz="2800" dirty="0" smtClean="0">
                <a:solidFill>
                  <a:schemeClr val="tx1"/>
                </a:solidFill>
              </a:rPr>
            </a:br>
            <a:r>
              <a:rPr lang="en-GB" sz="2800" dirty="0">
                <a:solidFill>
                  <a:schemeClr val="tx1"/>
                </a:solidFill>
              </a:rPr>
              <a:t/>
            </a:r>
            <a:br>
              <a:rPr lang="en-GB" sz="2800" dirty="0">
                <a:solidFill>
                  <a:schemeClr val="tx1"/>
                </a:solidFill>
              </a:rPr>
            </a:br>
            <a:r>
              <a:rPr lang="en-GB" sz="2800" dirty="0" smtClean="0">
                <a:solidFill>
                  <a:schemeClr val="tx1"/>
                </a:solidFill>
              </a:rPr>
              <a:t/>
            </a:r>
            <a:br>
              <a:rPr lang="en-GB" sz="2800" dirty="0" smtClean="0">
                <a:solidFill>
                  <a:schemeClr val="tx1"/>
                </a:solidFill>
              </a:rPr>
            </a:br>
            <a:r>
              <a:rPr lang="en-GB" sz="2800" dirty="0">
                <a:solidFill>
                  <a:schemeClr val="tx1"/>
                </a:solidFill>
              </a:rPr>
              <a:t/>
            </a:r>
            <a:br>
              <a:rPr lang="en-GB" sz="2800" dirty="0">
                <a:solidFill>
                  <a:schemeClr val="tx1"/>
                </a:solidFill>
              </a:rPr>
            </a:br>
            <a:r>
              <a:rPr lang="en-GB" sz="2800" dirty="0" smtClean="0">
                <a:solidFill>
                  <a:schemeClr val="tx1"/>
                </a:solidFill>
              </a:rPr>
              <a:t/>
            </a:r>
            <a:br>
              <a:rPr lang="en-GB" sz="2800" dirty="0" smtClean="0">
                <a:solidFill>
                  <a:schemeClr val="tx1"/>
                </a:solidFill>
              </a:rPr>
            </a:br>
            <a:r>
              <a:rPr lang="en-GB" sz="2800" dirty="0">
                <a:solidFill>
                  <a:schemeClr val="tx1"/>
                </a:solidFill>
              </a:rPr>
              <a:t/>
            </a:r>
            <a:br>
              <a:rPr lang="en-GB" sz="2800" dirty="0">
                <a:solidFill>
                  <a:schemeClr val="tx1"/>
                </a:solidFill>
              </a:rPr>
            </a:br>
            <a:r>
              <a:rPr lang="en-GB" sz="2200" dirty="0" smtClean="0">
                <a:solidFill>
                  <a:schemeClr val="tx1"/>
                </a:solidFill>
                <a:latin typeface="Times New Roman" pitchFamily="18" charset="0"/>
                <a:cs typeface="Times New Roman" pitchFamily="18" charset="0"/>
              </a:rPr>
              <a:t>-Relativity or subjectivity of quality perception. As the effect of the service is </a:t>
            </a:r>
            <a:br>
              <a:rPr lang="en-GB" sz="2200" dirty="0" smtClean="0">
                <a:solidFill>
                  <a:schemeClr val="tx1"/>
                </a:solidFill>
                <a:latin typeface="Times New Roman" pitchFamily="18" charset="0"/>
                <a:cs typeface="Times New Roman" pitchFamily="18" charset="0"/>
              </a:rPr>
            </a:br>
            <a:r>
              <a:rPr lang="en-GB" sz="2200" dirty="0">
                <a:solidFill>
                  <a:schemeClr val="tx1"/>
                </a:solidFill>
                <a:latin typeface="Times New Roman" pitchFamily="18" charset="0"/>
                <a:cs typeface="Times New Roman" pitchFamily="18" charset="0"/>
              </a:rPr>
              <a:t/>
            </a:r>
            <a:br>
              <a:rPr lang="en-GB" sz="2200" dirty="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estimated by consumption in the conditions of a certain emotional state, depends on the different factors:</a:t>
            </a:r>
            <a:br>
              <a:rPr lang="en-GB" sz="2200" dirty="0" smtClean="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 features of perception;</a:t>
            </a:r>
            <a:br>
              <a:rPr lang="en-GB" sz="2200" dirty="0" smtClean="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 age;</a:t>
            </a:r>
            <a:br>
              <a:rPr lang="en-GB" sz="2200" dirty="0" smtClean="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 cultural traditions;</a:t>
            </a:r>
            <a:br>
              <a:rPr lang="en-GB" sz="2200" dirty="0" smtClean="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 concept of comfort;</a:t>
            </a:r>
            <a:br>
              <a:rPr lang="en-GB" sz="2200" dirty="0" smtClean="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 habits;</a:t>
            </a:r>
            <a:br>
              <a:rPr lang="en-GB" sz="2200" dirty="0" smtClean="0">
                <a:solidFill>
                  <a:schemeClr val="tx1"/>
                </a:solidFill>
                <a:latin typeface="Times New Roman" pitchFamily="18" charset="0"/>
                <a:cs typeface="Times New Roman" pitchFamily="18" charset="0"/>
              </a:rPr>
            </a:br>
            <a:r>
              <a:rPr lang="en-GB" sz="2200" dirty="0" smtClean="0">
                <a:solidFill>
                  <a:schemeClr val="tx1"/>
                </a:solidFill>
                <a:latin typeface="Times New Roman" pitchFamily="18" charset="0"/>
                <a:cs typeface="Times New Roman" pitchFamily="18" charset="0"/>
              </a:rPr>
              <a:t>* well-being or psychological state at the time of receiving the service;</a:t>
            </a:r>
            <a:r>
              <a:rPr lang="en-GB" sz="2800" dirty="0" smtClean="0">
                <a:solidFill>
                  <a:schemeClr val="tx1"/>
                </a:solidFill>
              </a:rPr>
              <a:t/>
            </a:r>
            <a:br>
              <a:rPr lang="en-GB" sz="2800" dirty="0" smtClean="0">
                <a:solidFill>
                  <a:schemeClr val="tx1"/>
                </a:solidFill>
              </a:rPr>
            </a:br>
            <a:r>
              <a:rPr lang="en-GB" sz="2800" dirty="0" smtClean="0">
                <a:solidFill>
                  <a:schemeClr val="tx1"/>
                </a:solidFill>
              </a:rPr>
              <a:t/>
            </a:r>
            <a:br>
              <a:rPr lang="en-GB" sz="2800" dirty="0" smtClean="0">
                <a:solidFill>
                  <a:schemeClr val="tx1"/>
                </a:solidFill>
              </a:rPr>
            </a:br>
            <a:r>
              <a:rPr lang="en-GB" dirty="0" smtClean="0"/>
              <a:t/>
            </a:r>
            <a:br>
              <a:rPr lang="en-GB" dirty="0" smtClean="0"/>
            </a:br>
            <a:endParaRPr lang="ru-RU" sz="4000" dirty="0"/>
          </a:p>
        </p:txBody>
      </p:sp>
      <p:sp>
        <p:nvSpPr>
          <p:cNvPr id="3" name="Подзаголовок 2"/>
          <p:cNvSpPr>
            <a:spLocks noGrp="1"/>
          </p:cNvSpPr>
          <p:nvPr>
            <p:ph type="subTitle" idx="1"/>
          </p:nvPr>
        </p:nvSpPr>
        <p:spPr>
          <a:xfrm flipV="1">
            <a:off x="755576" y="6165304"/>
            <a:ext cx="8208912" cy="216024"/>
          </a:xfrm>
        </p:spPr>
        <p:txBody>
          <a:bodyPr>
            <a:normAutofit fontScale="32500" lnSpcReduction="20000"/>
          </a:bodyPr>
          <a:lstStyle/>
          <a:p>
            <a:r>
              <a:rPr lang="en-US" dirty="0" smtClean="0"/>
              <a:t>                                     </a:t>
            </a:r>
            <a:endParaRPr lang="ru-RU" dirty="0"/>
          </a:p>
        </p:txBody>
      </p:sp>
    </p:spTree>
    <p:extLst>
      <p:ext uri="{BB962C8B-B14F-4D97-AF65-F5344CB8AC3E}">
        <p14:creationId xmlns:p14="http://schemas.microsoft.com/office/powerpoint/2010/main" val="148408435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lnSpcReduction="10000"/>
          </a:bodyPr>
          <a:lstStyle/>
          <a:p>
            <a:pPr marL="137160" indent="0">
              <a:buNone/>
            </a:pPr>
            <a:r>
              <a:rPr lang="en-US" sz="4000" b="1" dirty="0" smtClean="0">
                <a:latin typeface="Times New Roman" pitchFamily="18" charset="0"/>
                <a:cs typeface="Times New Roman" pitchFamily="18" charset="0"/>
              </a:rPr>
              <a:t>Due to the fact that the delivering of the hotel services is not tangible product, it is used simultaneously with production, the staff has no chance of correcting errors and as a result there is no chance of returning the guest again. But the unsatisfied guest chooses another place of rest and advises others to do the same (Connor, 2010).</a:t>
            </a: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2137548339"/>
      </p:ext>
    </p:extLst>
  </p:cSld>
  <p:clrMapOvr>
    <a:masterClrMapping/>
  </p:clrMapOvr>
  <p:transition spd="slow">
    <p:wheel spokes="1"/>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fontScale="92500"/>
          </a:bodyPr>
          <a:lstStyle/>
          <a:p>
            <a:pPr marL="137160" indent="0">
              <a:buNone/>
            </a:pPr>
            <a:r>
              <a:rPr lang="en-US" sz="4000" b="1" dirty="0" smtClean="0">
                <a:latin typeface="Times New Roman" pitchFamily="18" charset="0"/>
                <a:cs typeface="Times New Roman" pitchFamily="18" charset="0"/>
              </a:rPr>
              <a:t>Studies have shown that negative information is spreading more rapidly than positive. Four out of 100 clients who expressed dissatisfaction with the service, can take away three times more potential customers than those who liked the service. Therefore, the main emphasis is on the quality of service, as it is the key to commercial success(Wood, 2001).</a:t>
            </a: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2137548339"/>
      </p:ext>
    </p:extLst>
  </p:cSld>
  <p:clrMapOvr>
    <a:masterClrMapping/>
  </p:clrMapOvr>
  <p:transition spd="slow">
    <p:wheel spokes="1"/>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lnSpcReduction="10000"/>
          </a:bodyPr>
          <a:lstStyle/>
          <a:p>
            <a:r>
              <a:rPr lang="en-US" sz="4000" b="1" dirty="0">
                <a:latin typeface="Times New Roman" pitchFamily="18" charset="0"/>
                <a:cs typeface="Times New Roman" pitchFamily="18" charset="0"/>
              </a:rPr>
              <a:t> How to anticipate for guest’s desires in the competitive world of the hotel industry</a:t>
            </a:r>
            <a:r>
              <a:rPr lang="en-US" sz="4000" b="1" dirty="0" smtClean="0">
                <a:latin typeface="Times New Roman" pitchFamily="18" charset="0"/>
                <a:cs typeface="Times New Roman" pitchFamily="18" charset="0"/>
              </a:rPr>
              <a:t>?</a:t>
            </a:r>
          </a:p>
          <a:p>
            <a:pPr marL="137160" indent="0">
              <a:buNone/>
            </a:pPr>
            <a:r>
              <a:rPr lang="en-US" sz="4000" b="1" dirty="0" smtClean="0">
                <a:latin typeface="Times New Roman" pitchFamily="18" charset="0"/>
                <a:cs typeface="Times New Roman" pitchFamily="18" charset="0"/>
              </a:rPr>
              <a:t>Marriott hotel provides a great opportunity to its clients operate in the most productive environment, supported by the best staff with the commitment to help the client to achieve the outcomes they are seeking.</a:t>
            </a: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2137548339"/>
      </p:ext>
    </p:extLst>
  </p:cSld>
  <p:clrMapOvr>
    <a:masterClrMapping/>
  </p:clrMapOvr>
  <p:transition spd="slow">
    <p:wheel spokes="1"/>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422030" y="620688"/>
            <a:ext cx="8229600" cy="5328592"/>
          </a:xfrm>
        </p:spPr>
        <p:txBody>
          <a:bodyPr>
            <a:normAutofit fontScale="90000"/>
          </a:bodyPr>
          <a:lstStyle/>
          <a:p>
            <a:r>
              <a:rPr lang="en-GB" dirty="0" smtClean="0">
                <a:solidFill>
                  <a:schemeClr val="tx1"/>
                </a:solidFill>
              </a:rPr>
              <a:t>CUSTOMER’S EXPECTATIONS </a:t>
            </a:r>
            <a:r>
              <a:rPr lang="en-GB" dirty="0" smtClean="0">
                <a:solidFill>
                  <a:schemeClr val="tx1"/>
                </a:solidFill>
              </a:rPr>
              <a:t>should be </a:t>
            </a:r>
            <a:r>
              <a:rPr lang="en-GB" sz="4000" dirty="0" smtClean="0">
                <a:solidFill>
                  <a:schemeClr val="tx1"/>
                </a:solidFill>
              </a:rPr>
              <a:t>assisted by </a:t>
            </a:r>
            <a:r>
              <a:rPr lang="en-GB" sz="4000" dirty="0" smtClean="0">
                <a:solidFill>
                  <a:schemeClr val="tx1"/>
                </a:solidFill>
              </a:rPr>
              <a:t>the delivery of a successful meeting in the most productive environment in the most effective meeting spaces where planners and participants alike can confidently conduct their business and meeting</a:t>
            </a:r>
            <a:endParaRPr lang="ru-RU" sz="4000" dirty="0">
              <a:solidFill>
                <a:schemeClr val="tx1"/>
              </a:solidFill>
            </a:endParaRPr>
          </a:p>
        </p:txBody>
      </p:sp>
      <p:sp>
        <p:nvSpPr>
          <p:cNvPr id="3" name="Подзаголовок 2"/>
          <p:cNvSpPr>
            <a:spLocks noGrp="1"/>
          </p:cNvSpPr>
          <p:nvPr>
            <p:ph type="subTitle" idx="1"/>
          </p:nvPr>
        </p:nvSpPr>
        <p:spPr>
          <a:xfrm flipV="1">
            <a:off x="755576" y="6165304"/>
            <a:ext cx="8208912" cy="216024"/>
          </a:xfrm>
        </p:spPr>
        <p:txBody>
          <a:bodyPr>
            <a:normAutofit fontScale="32500" lnSpcReduction="20000"/>
          </a:bodyPr>
          <a:lstStyle/>
          <a:p>
            <a:r>
              <a:rPr lang="en-US" dirty="0" smtClean="0"/>
              <a:t>                                     </a:t>
            </a:r>
            <a:endParaRPr lang="ru-RU" dirty="0"/>
          </a:p>
        </p:txBody>
      </p:sp>
    </p:spTree>
    <p:extLst>
      <p:ext uri="{BB962C8B-B14F-4D97-AF65-F5344CB8AC3E}">
        <p14:creationId xmlns:p14="http://schemas.microsoft.com/office/powerpoint/2010/main" val="183629833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395536" y="548680"/>
            <a:ext cx="8208912" cy="5760680"/>
          </a:xfrm>
        </p:spPr>
        <p:txBody>
          <a:bodyPr>
            <a:normAutofit/>
          </a:bodyPr>
          <a:lstStyle/>
          <a:p>
            <a:pPr marL="137160" indent="0">
              <a:buNone/>
            </a:pPr>
            <a:r>
              <a:rPr lang="en-US" sz="4000" b="1" dirty="0" smtClean="0">
                <a:latin typeface="Times New Roman" pitchFamily="18" charset="0"/>
                <a:cs typeface="Times New Roman" pitchFamily="18" charset="0"/>
              </a:rPr>
              <a:t>References:</a:t>
            </a:r>
          </a:p>
          <a:p>
            <a:pPr marL="137160" indent="0">
              <a:buNone/>
            </a:pPr>
            <a:endParaRPr lang="en-US" sz="4000" b="1" dirty="0" smtClean="0">
              <a:latin typeface="Times New Roman" pitchFamily="18" charset="0"/>
              <a:cs typeface="Times New Roman" pitchFamily="18" charset="0"/>
            </a:endParaRPr>
          </a:p>
          <a:p>
            <a:pPr marL="480060" indent="-342900">
              <a:buAutoNum type="arabicPeriod"/>
            </a:pPr>
            <a:r>
              <a:rPr lang="en-US" sz="1600" dirty="0" smtClean="0"/>
              <a:t>Wood</a:t>
            </a:r>
            <a:r>
              <a:rPr lang="en-US" sz="1600" dirty="0"/>
              <a:t>, E. (2001), Marketing informational System in Tourism and Hospitality Small- and Medium-sized Enterprises; a Study of Internet use for Market Intelligence, International Journal of Tourism Research.Res.,3, 283-299</a:t>
            </a:r>
            <a:r>
              <a:rPr lang="en-US" sz="1600" dirty="0" smtClean="0"/>
              <a:t>.</a:t>
            </a:r>
          </a:p>
          <a:p>
            <a:pPr marL="480060" indent="-342900">
              <a:buAutoNum type="arabicPeriod"/>
            </a:pPr>
            <a:endParaRPr lang="en-US" sz="1600" dirty="0" smtClean="0"/>
          </a:p>
          <a:p>
            <a:pPr marL="137160" indent="0">
              <a:buNone/>
            </a:pPr>
            <a:r>
              <a:rPr lang="en-US" sz="1600" dirty="0" smtClean="0"/>
              <a:t>2. </a:t>
            </a:r>
            <a:r>
              <a:rPr lang="en-US" sz="1600" dirty="0" err="1"/>
              <a:t>O.Connor,P</a:t>
            </a:r>
            <a:r>
              <a:rPr lang="en-US" sz="1600" dirty="0"/>
              <a:t>. (2010) ‘Managing a Hotel’s Image on </a:t>
            </a:r>
            <a:r>
              <a:rPr lang="en-US" sz="1600" dirty="0" err="1"/>
              <a:t>TripAdvisor</a:t>
            </a:r>
            <a:r>
              <a:rPr lang="en-US" sz="1600" dirty="0"/>
              <a:t>’. Journal of </a:t>
            </a:r>
            <a:r>
              <a:rPr lang="en-US" sz="1600" dirty="0" smtClean="0"/>
              <a:t>  Hospitality </a:t>
            </a:r>
            <a:r>
              <a:rPr lang="en-US" sz="1600" dirty="0"/>
              <a:t>Marketing &amp; Management, 19, 754-772</a:t>
            </a:r>
            <a:r>
              <a:rPr lang="en-US" sz="1600" dirty="0" smtClean="0"/>
              <a:t>.</a:t>
            </a:r>
            <a:r>
              <a:rPr lang="en-US" sz="1600" dirty="0"/>
              <a:t> </a:t>
            </a:r>
            <a:endParaRPr lang="en-US" sz="1600" dirty="0" smtClean="0"/>
          </a:p>
          <a:p>
            <a:pPr marL="137160" indent="0">
              <a:buNone/>
            </a:pPr>
            <a:endParaRPr lang="en-US" sz="1600" dirty="0" smtClean="0"/>
          </a:p>
          <a:p>
            <a:pPr marL="137160" indent="0">
              <a:buNone/>
            </a:pPr>
            <a:r>
              <a:rPr lang="en-US" sz="1600" dirty="0" smtClean="0"/>
              <a:t>3.    </a:t>
            </a:r>
            <a:r>
              <a:rPr lang="en-US" sz="1600" dirty="0" err="1" smtClean="0"/>
              <a:t>Hudson,S</a:t>
            </a:r>
            <a:r>
              <a:rPr lang="en-US" sz="1600" dirty="0"/>
              <a:t>. and Hudson, L. (2013). Customer service for Hospitality and Tourism. </a:t>
            </a:r>
            <a:r>
              <a:rPr lang="en-US" sz="1600" dirty="0" err="1"/>
              <a:t>Goodfellow</a:t>
            </a:r>
            <a:r>
              <a:rPr lang="en-US" sz="1600" dirty="0"/>
              <a:t> Publishers LTD, p.154</a:t>
            </a:r>
            <a:endParaRPr lang="ru-RU" sz="1600" dirty="0"/>
          </a:p>
          <a:p>
            <a:pPr marL="137160" indent="0">
              <a:buNone/>
            </a:pPr>
            <a:endParaRPr lang="en-US" sz="1600" dirty="0" smtClean="0"/>
          </a:p>
          <a:p>
            <a:pPr marL="137160" indent="0">
              <a:buNone/>
            </a:pPr>
            <a:endParaRPr lang="en-US" sz="1600" dirty="0"/>
          </a:p>
          <a:p>
            <a:pPr marL="137160" indent="0">
              <a:buNone/>
            </a:pPr>
            <a:r>
              <a:rPr lang="en-US" sz="1600" dirty="0" smtClean="0"/>
              <a:t>   </a:t>
            </a:r>
            <a:endParaRPr lang="ru-RU" sz="1600" dirty="0"/>
          </a:p>
          <a:p>
            <a:pPr marL="137160" indent="0">
              <a:buNone/>
            </a:pPr>
            <a:endParaRPr lang="ru-RU" sz="1600" dirty="0"/>
          </a:p>
          <a:p>
            <a:pPr marL="137160" indent="0">
              <a:buNone/>
            </a:pPr>
            <a:endParaRPr lang="ru-RU" sz="4000" b="1" dirty="0">
              <a:latin typeface="Times New Roman" pitchFamily="18" charset="0"/>
              <a:cs typeface="Times New Roman" pitchFamily="18" charset="0"/>
            </a:endParaRPr>
          </a:p>
        </p:txBody>
      </p:sp>
    </p:spTree>
    <p:extLst>
      <p:ext uri="{BB962C8B-B14F-4D97-AF65-F5344CB8AC3E}">
        <p14:creationId xmlns:p14="http://schemas.microsoft.com/office/powerpoint/2010/main" val="3571781523"/>
      </p:ext>
    </p:extLst>
  </p:cSld>
  <p:clrMapOvr>
    <a:masterClrMapping/>
  </p:clrMapOvr>
  <p:transition spd="slow">
    <p:wheel spokes="1"/>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95536" y="260648"/>
            <a:ext cx="8280920" cy="72008"/>
          </a:xfrm>
        </p:spPr>
        <p:txBody>
          <a:bodyPr>
            <a:normAutofit fontScale="90000"/>
          </a:bodyPr>
          <a:lstStyle/>
          <a:p>
            <a:r>
              <a:rPr lang="en-US" sz="3500" dirty="0" smtClean="0">
                <a:effectLst/>
              </a:rPr>
              <a:t>  </a:t>
            </a:r>
            <a:endParaRPr lang="ru-RU" sz="3500" dirty="0"/>
          </a:p>
        </p:txBody>
      </p:sp>
      <p:sp>
        <p:nvSpPr>
          <p:cNvPr id="3" name="Объект 2"/>
          <p:cNvSpPr>
            <a:spLocks noGrp="1"/>
          </p:cNvSpPr>
          <p:nvPr>
            <p:ph idx="1"/>
          </p:nvPr>
        </p:nvSpPr>
        <p:spPr>
          <a:xfrm>
            <a:off x="683568" y="548680"/>
            <a:ext cx="7920880" cy="5760680"/>
          </a:xfrm>
        </p:spPr>
        <p:txBody>
          <a:bodyPr>
            <a:normAutofit/>
          </a:bodyPr>
          <a:lstStyle/>
          <a:p>
            <a:pPr marL="137160" indent="0">
              <a:buNone/>
            </a:pPr>
            <a:r>
              <a:rPr lang="en-US" sz="4400" b="1" dirty="0" smtClean="0">
                <a:latin typeface="Times New Roman" pitchFamily="18" charset="0"/>
                <a:cs typeface="Times New Roman" pitchFamily="18" charset="0"/>
              </a:rPr>
              <a:t>             THANK YOU </a:t>
            </a:r>
          </a:p>
          <a:p>
            <a:pPr marL="137160" indent="0">
              <a:buNone/>
            </a:pPr>
            <a:r>
              <a:rPr lang="en-US" sz="4400" b="1" dirty="0" smtClean="0">
                <a:latin typeface="Times New Roman" pitchFamily="18" charset="0"/>
                <a:cs typeface="Times New Roman" pitchFamily="18" charset="0"/>
              </a:rPr>
              <a:t>         FOR ATTENTION</a:t>
            </a:r>
          </a:p>
          <a:p>
            <a:pPr marL="137160" indent="0">
              <a:buNone/>
            </a:pPr>
            <a:endParaRPr lang="en-US" sz="4400" b="1" dirty="0" smtClean="0">
              <a:latin typeface="Times New Roman" pitchFamily="18" charset="0"/>
              <a:cs typeface="Times New Roman" pitchFamily="18" charset="0"/>
            </a:endParaRPr>
          </a:p>
          <a:p>
            <a:pPr marL="137160" indent="0">
              <a:buNone/>
            </a:pPr>
            <a:endParaRPr lang="en-US" b="1" i="1" dirty="0" smtClean="0">
              <a:solidFill>
                <a:srgbClr val="FFFF00"/>
              </a:solidFill>
            </a:endParaRPr>
          </a:p>
          <a:p>
            <a:pPr marL="1051560" indent="-914400">
              <a:buAutoNum type="arabicParenR"/>
            </a:pPr>
            <a:endParaRPr lang="en-US" b="1" i="1" dirty="0" smtClean="0">
              <a:solidFill>
                <a:srgbClr val="FFFF00"/>
              </a:solidFill>
            </a:endParaRPr>
          </a:p>
          <a:p>
            <a:pPr marL="137160" indent="0">
              <a:buNone/>
            </a:pPr>
            <a:endParaRPr lang="en-US" sz="3600" b="1" i="1" dirty="0"/>
          </a:p>
          <a:p>
            <a:pPr marL="137160" indent="0">
              <a:buNone/>
            </a:pPr>
            <a:endParaRPr lang="en-US" sz="3600" b="1" i="1" dirty="0" smtClean="0"/>
          </a:p>
        </p:txBody>
      </p:sp>
      <p:pic>
        <p:nvPicPr>
          <p:cNvPr id="9" name="Рисунок 8" descr="https://tse2.mm.bing.net/th?id=OIP.pQwyHIjy0QaJAE3q8CA4IgHaFj&amp;pid=15.1&amp;P=0&amp;w=239&amp;h=180"/>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276872"/>
            <a:ext cx="4594621" cy="3876824"/>
          </a:xfrm>
          <a:prstGeom prst="rect">
            <a:avLst/>
          </a:prstGeom>
          <a:noFill/>
          <a:ln>
            <a:noFill/>
          </a:ln>
        </p:spPr>
      </p:pic>
    </p:spTree>
    <p:extLst>
      <p:ext uri="{BB962C8B-B14F-4D97-AF65-F5344CB8AC3E}">
        <p14:creationId xmlns:p14="http://schemas.microsoft.com/office/powerpoint/2010/main" val="1202495999"/>
      </p:ext>
    </p:extLst>
  </p:cSld>
  <p:clrMapOvr>
    <a:masterClrMapping/>
  </p:clrMapOvr>
  <p:transition spd="slow">
    <p:wheel spokes="1"/>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Апекс">
  <a:themeElements>
    <a:clrScheme name="Апекс">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Апекс">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Апекс">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3767</TotalTime>
  <Words>757</Words>
  <Application>Microsoft Office PowerPoint</Application>
  <PresentationFormat>Экран (4:3)</PresentationFormat>
  <Paragraphs>114</Paragraphs>
  <Slides>14</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14</vt:i4>
      </vt:variant>
    </vt:vector>
  </HeadingPairs>
  <TitlesOfParts>
    <vt:vector size="15" baseType="lpstr">
      <vt:lpstr>Апекс</vt:lpstr>
      <vt:lpstr>operational room’s capacity doesn’t correspond customer’s expectations</vt:lpstr>
      <vt:lpstr>  </vt:lpstr>
      <vt:lpstr>  </vt:lpstr>
      <vt:lpstr>  </vt:lpstr>
      <vt:lpstr>  You can see how seating arrangements influence the room’s capacity?  </vt:lpstr>
      <vt:lpstr>  </vt:lpstr>
      <vt:lpstr>  What could prevent guests of getting a positive experience when they participate on the conference? There are very many factors that could influence it directly as well as indirectly: ?  </vt:lpstr>
      <vt:lpstr>        -Relativity or subjectivity of quality perception. As the effect of the service is   estimated by consumption in the conditions of a certain emotional state, depends on the different factors: * features of perception; * age; * cultural traditions; * concept of comfort; * habits; * well-being or psychological state at the time of receiving the service;   </vt:lpstr>
      <vt:lpstr>  </vt:lpstr>
      <vt:lpstr>  </vt:lpstr>
      <vt:lpstr>  </vt:lpstr>
      <vt:lpstr>CUSTOMER’S EXPECTATIONS should be assisted by the delivery of a successful meeting in the most productive environment in the most effective meeting spaces where planners and participants alike can confidently conduct their business and meeting</vt:lpstr>
      <vt:lpstr>  </vt:lpstr>
      <vt:lpstr>  </vt:lpstr>
    </vt:vector>
  </TitlesOfParts>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Пользователь Windows</dc:creator>
  <cp:lastModifiedBy>Пользователь Windows</cp:lastModifiedBy>
  <cp:revision>227</cp:revision>
  <dcterms:created xsi:type="dcterms:W3CDTF">2018-02-17T12:20:42Z</dcterms:created>
  <dcterms:modified xsi:type="dcterms:W3CDTF">2020-03-19T23:43:41Z</dcterms:modified>
</cp:coreProperties>
</file>