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56" r:id="rId2"/>
    <p:sldId id="257" r:id="rId3"/>
    <p:sldId id="258" r:id="rId4"/>
    <p:sldId id="264" r:id="rId5"/>
    <p:sldId id="259" r:id="rId6"/>
    <p:sldId id="283" r:id="rId7"/>
    <p:sldId id="263" r:id="rId8"/>
    <p:sldId id="260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7" r:id="rId18"/>
    <p:sldId id="284" r:id="rId19"/>
    <p:sldId id="262" r:id="rId20"/>
    <p:sldId id="28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62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38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036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379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317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554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832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330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47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540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365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681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87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1509B12-936F-4B93-B4CC-FC914A01D16F}" type="datetimeFigureOut">
              <a:rPr lang="en-GB" smtClean="0"/>
              <a:t>26/02/2021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EACE9BA-5B44-44A7-AA27-A12BDC2D8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680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sjgjM56HRw?feature=oembed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6FE80-66AA-4DCD-95B0-4B4A5CAE6F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98590" y="988741"/>
            <a:ext cx="5888754" cy="4880518"/>
          </a:xfrm>
          <a:noFill/>
          <a:ln>
            <a:noFill/>
          </a:ln>
        </p:spPr>
        <p:txBody>
          <a:bodyPr wrap="square">
            <a:normAutofit/>
          </a:bodyPr>
          <a:lstStyle/>
          <a:p>
            <a:pPr algn="l"/>
            <a:r>
              <a:rPr lang="en-GB" sz="4800">
                <a:solidFill>
                  <a:schemeClr val="tx1"/>
                </a:solidFill>
              </a:rPr>
              <a:t>The Origins and ideology of Crusading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3215640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28F3B9-C799-49E0-B68D-32F7040059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67700" y="2007220"/>
            <a:ext cx="2357553" cy="2843560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Seminar 1</a:t>
            </a:r>
          </a:p>
        </p:txBody>
      </p:sp>
    </p:spTree>
    <p:extLst>
      <p:ext uri="{BB962C8B-B14F-4D97-AF65-F5344CB8AC3E}">
        <p14:creationId xmlns:p14="http://schemas.microsoft.com/office/powerpoint/2010/main" val="13217760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AD7556-C90D-4946-8E4E-1E79D5B3D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B0CC56-54B2-4AE0-87C5-296E78A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42815"/>
            <a:ext cx="12192000" cy="26151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44C5E9-B49B-45D3-A63D-C7A3140B1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727447"/>
            <a:ext cx="8991600" cy="1645920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 dirty="0"/>
              <a:t>What is a crusade?</a:t>
            </a:r>
          </a:p>
        </p:txBody>
      </p:sp>
      <p:pic>
        <p:nvPicPr>
          <p:cNvPr id="4" name="Online Media 3" title="Bush Talks about Crusade on Sep 16-2001">
            <a:hlinkClick r:id="" action="ppaction://media"/>
            <a:extLst>
              <a:ext uri="{FF2B5EF4-FFF2-40B4-BE49-F238E27FC236}">
                <a16:creationId xmlns:a16="http://schemas.microsoft.com/office/drawing/2014/main" id="{93C470EA-23F8-40F6-9480-ADA291B85D2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06392" y="640079"/>
            <a:ext cx="4609506" cy="3457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532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A7EFF-29B4-4C7F-949E-D84463454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tx1"/>
                </a:solidFill>
              </a:rPr>
              <a:t>The ‘First’ Crusade</a:t>
            </a:r>
          </a:p>
        </p:txBody>
      </p:sp>
      <p:sp>
        <p:nvSpPr>
          <p:cNvPr id="14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08AE9-93D9-4B9B-AB3B-5A4645F4B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3902696"/>
            <a:ext cx="5408696" cy="215266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But when was the ‘first’ crusade?</a:t>
            </a:r>
          </a:p>
          <a:p>
            <a:r>
              <a:rPr lang="en-GB" dirty="0">
                <a:solidFill>
                  <a:schemeClr val="bg1"/>
                </a:solidFill>
              </a:rPr>
              <a:t>Called in a field in Clermont Ferrand in 1095?</a:t>
            </a:r>
          </a:p>
          <a:p>
            <a:r>
              <a:rPr lang="en-GB" dirty="0">
                <a:solidFill>
                  <a:schemeClr val="bg1"/>
                </a:solidFill>
              </a:rPr>
              <a:t>Or a realisation of much earlier ideas?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938CEA-F208-43AC-A034-31AC33AA6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5061" y="0"/>
            <a:ext cx="6938126" cy="3902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9945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3A6244-B9CD-4C22-AFA3-A3EE7534EC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" r="-3" b="1170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1C7D3C-ABA9-4BAF-BC1C-57DF27310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The medieval church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09297-D897-4B85-8BF1-C554FE155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255264"/>
          </a:xfrm>
        </p:spPr>
        <p:txBody>
          <a:bodyPr>
            <a:normAutofit/>
          </a:bodyPr>
          <a:lstStyle/>
          <a:p>
            <a:r>
              <a:rPr lang="en-GB"/>
              <a:t>Pre-programmed by God</a:t>
            </a:r>
          </a:p>
          <a:p>
            <a:r>
              <a:rPr lang="en-GB"/>
              <a:t>Each part represents the whole</a:t>
            </a:r>
          </a:p>
          <a:p>
            <a:r>
              <a:rPr lang="en-GB" i="1"/>
              <a:t>Ecclesia</a:t>
            </a:r>
          </a:p>
          <a:p>
            <a:r>
              <a:rPr lang="en-GB"/>
              <a:t>Community of Christians</a:t>
            </a:r>
          </a:p>
          <a:p>
            <a:r>
              <a:rPr lang="en-GB"/>
              <a:t>Collection of Places</a:t>
            </a:r>
          </a:p>
          <a:p>
            <a:r>
              <a:rPr lang="en-GB"/>
              <a:t>Body of law and doctrine</a:t>
            </a:r>
          </a:p>
          <a:p>
            <a:r>
              <a:rPr lang="en-GB"/>
              <a:t>Network of institutions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963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30BC020-BDBF-49EB-9898-BAB5BF55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6761"/>
            <a:ext cx="12192000" cy="343123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ADB715-85C9-4A5E-A293-454F72F5F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781241"/>
            <a:ext cx="7729729" cy="855406"/>
          </a:xfrm>
          <a:noFill/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Before that . . 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5A5D98-260D-438A-B367-6CB4395364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" r="-153" b="39861"/>
          <a:stretch/>
        </p:blipFill>
        <p:spPr>
          <a:xfrm>
            <a:off x="20" y="10"/>
            <a:ext cx="4059916" cy="34267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F4C13D-C284-4217-A289-0027E76720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01" r="1123" b="2"/>
          <a:stretch/>
        </p:blipFill>
        <p:spPr>
          <a:xfrm>
            <a:off x="4059936" y="10"/>
            <a:ext cx="4066032" cy="34267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45DF671-6AA4-4715-8B91-DDC2A6437F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3" b="6693"/>
          <a:stretch/>
        </p:blipFill>
        <p:spPr>
          <a:xfrm>
            <a:off x="8119872" y="-1"/>
            <a:ext cx="4072128" cy="3429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9B7ED-88BF-444F-B8E7-9CA2F1791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4157" y="4770661"/>
            <a:ext cx="3857589" cy="17715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Pope Leo IV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Pope John VIII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Annalist of </a:t>
            </a:r>
            <a:r>
              <a:rPr lang="en-GB" sz="2400" dirty="0" err="1">
                <a:solidFill>
                  <a:schemeClr val="bg1"/>
                </a:solidFill>
              </a:rPr>
              <a:t>Nieder</a:t>
            </a:r>
            <a:endParaRPr lang="en-GB" sz="24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bg1"/>
                </a:solidFill>
              </a:rPr>
              <a:t>Gregory VII</a:t>
            </a:r>
          </a:p>
        </p:txBody>
      </p:sp>
    </p:spTree>
    <p:extLst>
      <p:ext uri="{BB962C8B-B14F-4D97-AF65-F5344CB8AC3E}">
        <p14:creationId xmlns:p14="http://schemas.microsoft.com/office/powerpoint/2010/main" val="4116522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83856-B501-4C22-827D-3FB55D024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286000"/>
            <a:ext cx="8991600" cy="1828800"/>
          </a:xfrm>
          <a:noFill/>
          <a:ln>
            <a:solidFill>
              <a:schemeClr val="tx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kern="1200" cap="all" spc="2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Defining ‘crusading’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4FCEDF-EEA3-4507-8172-C535E8E81A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95194" y="4483290"/>
            <a:ext cx="6801612" cy="1329208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028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34C79-4ADA-4CDE-A1A1-C93C47A77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Characteristics of Crusading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A7ACA-F31A-4775-9775-46CB84B48B7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Christian Holy War</a:t>
            </a:r>
          </a:p>
          <a:p>
            <a:r>
              <a:rPr lang="en-GB"/>
              <a:t>Papal Control</a:t>
            </a:r>
          </a:p>
          <a:p>
            <a:r>
              <a:rPr lang="en-GB"/>
              <a:t>New social status</a:t>
            </a:r>
          </a:p>
          <a:p>
            <a:r>
              <a:rPr lang="en-GB"/>
              <a:t>Wear the cross</a:t>
            </a:r>
          </a:p>
          <a:p>
            <a:r>
              <a:rPr lang="en-GB"/>
              <a:t>Take the vow</a:t>
            </a:r>
          </a:p>
          <a:p>
            <a:r>
              <a:rPr lang="en-GB"/>
              <a:t>Victims of Crusading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D7896C0-1646-4753-B5B5-AE3F9C6B2E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77500" y="2638044"/>
            <a:ext cx="5466812" cy="3654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482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A3764AE-D7B7-4CB5-A0E1-2885E459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0840A-57AC-4CE6-8BD2-741EB1344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63" y="2099144"/>
            <a:ext cx="3610691" cy="2673194"/>
          </a:xfr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</a:rPr>
              <a:t>Defining the crusades</a:t>
            </a: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29C095C-3AB6-49D8-9436-3672566FE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1D7DD-B993-48DB-B98C-9F6599ED1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3" y="973600"/>
            <a:ext cx="5826919" cy="492428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Historians of the crusades fall into four main groups: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1"/>
                </a:solidFill>
              </a:rPr>
              <a:t>Traditionalist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1"/>
                </a:solidFill>
              </a:rPr>
              <a:t>Pluralist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1"/>
                </a:solidFill>
              </a:rPr>
              <a:t>Popularist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1"/>
                </a:solidFill>
              </a:rPr>
              <a:t>Generalist</a:t>
            </a:r>
          </a:p>
        </p:txBody>
      </p:sp>
    </p:spTree>
    <p:extLst>
      <p:ext uri="{BB962C8B-B14F-4D97-AF65-F5344CB8AC3E}">
        <p14:creationId xmlns:p14="http://schemas.microsoft.com/office/powerpoint/2010/main" val="33404691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981E6A2-4656-4CFE-9BF4-39D81EE2C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3638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8C84A-138D-4FBD-B42C-6331CF11A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594153"/>
            <a:ext cx="4486656" cy="1231106"/>
          </a:xfrm>
          <a:noFill/>
          <a:ln>
            <a:solidFill>
              <a:schemeClr val="tx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Egerton 1500 f. 46 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dirty="0">
                <a:solidFill>
                  <a:schemeClr val="tx1"/>
                </a:solidFill>
              </a:rPr>
              <a:t>Knights on horseback </a:t>
            </a:r>
            <a:br>
              <a:rPr lang="en-US" sz="2000" dirty="0">
                <a:solidFill>
                  <a:schemeClr val="tx1"/>
                </a:solidFill>
              </a:rPr>
            </a:br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B1243E4-5D3D-4B4A-B8A3-8F7A15C73C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" b="4095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430234-567A-494C-9BF6-13A950184B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0620" y="4011831"/>
            <a:ext cx="3794760" cy="2194036"/>
          </a:xfrm>
        </p:spPr>
        <p:txBody>
          <a:bodyPr/>
          <a:lstStyle/>
          <a:p>
            <a:r>
              <a:rPr lang="en-US" sz="1600" dirty="0">
                <a:solidFill>
                  <a:schemeClr val="tx1"/>
                </a:solidFill>
              </a:rPr>
              <a:t>Knights on horseback </a:t>
            </a:r>
            <a:br>
              <a:rPr lang="en-US" sz="1600" dirty="0">
                <a:solidFill>
                  <a:schemeClr val="tx1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3153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305B5-F41B-4240-88E1-B2354F5EA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2677" y="964692"/>
            <a:ext cx="3066937" cy="1188720"/>
          </a:xfrm>
        </p:spPr>
        <p:txBody>
          <a:bodyPr vert="horz" lIns="182880" tIns="182880" rIns="182880" bIns="182880" rtlCol="0" anchor="ctr">
            <a:normAutofit fontScale="90000"/>
          </a:bodyPr>
          <a:lstStyle/>
          <a:p>
            <a:br>
              <a:rPr lang="en-US" sz="1100" dirty="0"/>
            </a:br>
            <a:br>
              <a:rPr lang="en-US" sz="1800" dirty="0"/>
            </a:br>
            <a:r>
              <a:rPr lang="en-US" sz="1800" dirty="0"/>
              <a:t>Royal 16 G VI f. 404v </a:t>
            </a:r>
            <a:br>
              <a:rPr lang="en-US" sz="1800" dirty="0"/>
            </a:br>
            <a:br>
              <a:rPr lang="en-US" sz="1800" dirty="0"/>
            </a:br>
            <a:endParaRPr lang="en-US" sz="18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9FE660-E3DF-47E7-962D-66C6F6CE0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795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C29FEE-8E8F-43D5-AD23-EB4060B4D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8415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5730B5-A560-4A2F-BB98-6FC84A35D2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979" y="1370256"/>
            <a:ext cx="6227064" cy="412543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FBE9B-BBB5-44EE-961F-34F20176A2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11249" y="2638044"/>
            <a:ext cx="3063765" cy="3263206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Louis IX</a:t>
            </a:r>
          </a:p>
          <a:p>
            <a:pPr algn="l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Detail of a miniature of Louis IX setting out on his first crusade (the Seventh Crusade, 1248)</a:t>
            </a:r>
          </a:p>
          <a:p>
            <a:pPr algn="l"/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Origin: France, Central (Paris)</a:t>
            </a:r>
          </a:p>
        </p:txBody>
      </p:sp>
    </p:spTree>
    <p:extLst>
      <p:ext uri="{BB962C8B-B14F-4D97-AF65-F5344CB8AC3E}">
        <p14:creationId xmlns:p14="http://schemas.microsoft.com/office/powerpoint/2010/main" val="3134387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0BC020-BDBF-49EB-9898-BAB5BF55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C0889-50E1-4DCA-9EC6-7F66E2981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781241"/>
            <a:ext cx="7729729" cy="855406"/>
          </a:xfrm>
          <a:noFill/>
          <a:ln>
            <a:solidFill>
              <a:schemeClr val="bg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Royal 16 G VI f. 155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CE0A9D8-E50D-4CD6-9062-8DDB744AB6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0285" b="24535"/>
          <a:stretch/>
        </p:blipFill>
        <p:spPr>
          <a:xfrm>
            <a:off x="20" y="0"/>
            <a:ext cx="12191980" cy="3429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245BD4-9795-4317-8F97-4FAFA4E4D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38412" y="4846076"/>
            <a:ext cx="7715177" cy="127155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Saracens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Miniature of Saracens sacking Jerusalem, the Patriarch of Jerusalem before Constantine, and Constantine sending envoys to Charlemagne. 		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Origin: France, Central (Paris)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593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7F493-BFDA-4E3A-BAD2-18CD55AA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243829"/>
            <a:ext cx="4486656" cy="106425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Royal 16 G VI f. 157v 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98AC25E-50DB-4ECF-B472-7EB961B308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256" t="2446" r="5559" b="14559"/>
          <a:stretch/>
        </p:blipFill>
        <p:spPr>
          <a:xfrm>
            <a:off x="6315958" y="0"/>
            <a:ext cx="5621518" cy="686881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B6BB4-9818-4E0A-B0EC-6F3B0E0C719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l">
              <a:spcBef>
                <a:spcPts val="0"/>
              </a:spcBef>
            </a:pPr>
            <a:r>
              <a:rPr lang="en-GB" sz="1800" dirty="0"/>
              <a:t>Jerusalem</a:t>
            </a:r>
          </a:p>
          <a:p>
            <a:pPr algn="l">
              <a:spcBef>
                <a:spcPts val="0"/>
              </a:spcBef>
            </a:pPr>
            <a:endParaRPr lang="en-GB" sz="1800" dirty="0"/>
          </a:p>
          <a:p>
            <a:pPr algn="l">
              <a:spcBef>
                <a:spcPts val="0"/>
              </a:spcBef>
            </a:pPr>
            <a:r>
              <a:rPr lang="en-GB" sz="1800" dirty="0"/>
              <a:t>Miniature of the emperors meeting, and Jerusalem being recovered from the Saracens. </a:t>
            </a:r>
          </a:p>
          <a:p>
            <a:pPr algn="l">
              <a:spcBef>
                <a:spcPts val="0"/>
              </a:spcBef>
            </a:pPr>
            <a:endParaRPr lang="en-GB" sz="1800" dirty="0"/>
          </a:p>
          <a:p>
            <a:pPr algn="l">
              <a:spcBef>
                <a:spcPts val="0"/>
              </a:spcBef>
            </a:pPr>
            <a:r>
              <a:rPr lang="en-GB" sz="1800" dirty="0"/>
              <a:t>Origin: France, Central (Paris)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4859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D47F4-0578-4449-9661-E95AF7AC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672" y="978776"/>
            <a:ext cx="4486656" cy="1174991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/>
              <a:t>Royal 17 F V f. 3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7510DE-2BD7-4A07-AF93-5B5DAC8CA1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905" b="9717"/>
          <a:stretch/>
        </p:blipFill>
        <p:spPr>
          <a:xfrm>
            <a:off x="0" y="10"/>
            <a:ext cx="6086621" cy="685799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997F-DC48-42AB-8D6B-17E5DAF833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00672" y="2640692"/>
            <a:ext cx="4486656" cy="325525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Godefrey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de Bouillon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Miniature of Godfrey of Bouillon, king of Jerusalem enthroned in his palace and surrounded by his court, with a full border containing the royal arms of England surmounted by a crown and surrounded by the Garter with the motto, '</a:t>
            </a:r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Hony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soit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qui mal y </a:t>
            </a:r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pense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', and an illuminated initial 'S'(</a:t>
            </a:r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elon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), at the beginning of the text. 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Origin: Netherlands, S. (Bruges) 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Attribution: Master of the Dresden Prayer book 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48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971C6-3FFE-47AD-AC2B-CA16B5C39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672" y="978776"/>
            <a:ext cx="4486656" cy="1174991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/>
              <a:t>Yates Thompson 12 f. 58v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E4797D-B86C-4B26-A7BD-2FBE3A3A79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834" r="-1" b="27026"/>
          <a:stretch/>
        </p:blipFill>
        <p:spPr>
          <a:xfrm>
            <a:off x="20" y="10"/>
            <a:ext cx="6086621" cy="685799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931420-C6B3-4845-B35D-2F98109615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00672" y="2640692"/>
            <a:ext cx="4486656" cy="325525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Bohemund and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Daimbert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Detail of an historiated initial 'E'(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stez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 with Bohemund and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Daimbert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Patriarch of Jerusalem, sailing for Apulia, in a ship flying the cross of St George.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Origin: France, N. (Picardy?)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1088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72ABE-EC7C-491C-AC1F-01C78C448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71793"/>
            <a:ext cx="7729728" cy="1188720"/>
          </a:xfrm>
        </p:spPr>
        <p:txBody>
          <a:bodyPr/>
          <a:lstStyle/>
          <a:p>
            <a:r>
              <a:rPr lang="en-GB" dirty="0"/>
              <a:t>Importance of the universal church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42FA3-2698-43EB-B3AD-D6908886F7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8512" y="1783186"/>
            <a:ext cx="2905247" cy="3101982"/>
          </a:xfrm>
        </p:spPr>
        <p:txBody>
          <a:bodyPr>
            <a:normAutofit/>
          </a:bodyPr>
          <a:lstStyle/>
          <a:p>
            <a:r>
              <a:rPr lang="en-GB" dirty="0"/>
              <a:t>Role of Pope as Organiser</a:t>
            </a:r>
          </a:p>
          <a:p>
            <a:pPr lvl="1"/>
            <a:r>
              <a:rPr lang="en-GB" dirty="0"/>
              <a:t>Papal Monarchy</a:t>
            </a:r>
          </a:p>
          <a:p>
            <a:pPr lvl="1"/>
            <a:r>
              <a:rPr lang="en-GB" dirty="0"/>
              <a:t>Papal Primacy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DCEA15-1042-48A7-B8A5-15D8037283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769393" y="1783186"/>
            <a:ext cx="4270247" cy="3101982"/>
          </a:xfrm>
        </p:spPr>
        <p:txBody>
          <a:bodyPr>
            <a:normAutofit/>
          </a:bodyPr>
          <a:lstStyle/>
          <a:p>
            <a:r>
              <a:rPr lang="it-IT" dirty="0"/>
              <a:t>Terminology</a:t>
            </a:r>
          </a:p>
          <a:p>
            <a:pPr lvl="1"/>
            <a:r>
              <a:rPr lang="it-IT" i="1" dirty="0"/>
              <a:t>Gesta Francorum</a:t>
            </a:r>
          </a:p>
          <a:p>
            <a:pPr lvl="1"/>
            <a:r>
              <a:rPr lang="it-IT" i="1" dirty="0"/>
              <a:t>Nostri</a:t>
            </a:r>
          </a:p>
          <a:p>
            <a:pPr lvl="1"/>
            <a:r>
              <a:rPr lang="it-IT" i="1" dirty="0"/>
              <a:t>Peregrini</a:t>
            </a:r>
          </a:p>
          <a:p>
            <a:pPr lvl="1"/>
            <a:r>
              <a:rPr lang="it-IT" i="1" dirty="0"/>
              <a:t>Christiani</a:t>
            </a:r>
          </a:p>
          <a:p>
            <a:pPr lvl="1"/>
            <a:r>
              <a:rPr lang="it-IT" i="1" dirty="0"/>
              <a:t>Latini</a:t>
            </a:r>
          </a:p>
          <a:p>
            <a:pPr lvl="1"/>
            <a:r>
              <a:rPr lang="it-IT" i="1" dirty="0"/>
              <a:t>Occidentales</a:t>
            </a:r>
          </a:p>
          <a:p>
            <a:pPr lvl="1"/>
            <a:r>
              <a:rPr lang="it-IT" i="1" dirty="0"/>
              <a:t>Crusignati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965BE6-181D-4577-9226-B9FAFDFACA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0876" y="1783186"/>
            <a:ext cx="4270247" cy="5035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0372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D517B-22B1-4690-8C08-364C93415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672" y="978776"/>
            <a:ext cx="4486656" cy="1174991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/>
              <a:t>Unimportance of ‘Universal Church’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4A90BD9-4C1E-4855-A3F5-07190DA9B57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3315" b="13448"/>
          <a:stretch/>
        </p:blipFill>
        <p:spPr>
          <a:xfrm>
            <a:off x="20" y="10"/>
            <a:ext cx="608662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FEF52-A378-4742-B2E2-E2357786C0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00672" y="2640692"/>
            <a:ext cx="4486656" cy="32552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Spain and the Baltic</a:t>
            </a:r>
          </a:p>
          <a:p>
            <a:r>
              <a:rPr lang="en-US"/>
              <a:t>‘Drach nach Osten’</a:t>
            </a:r>
          </a:p>
          <a:p>
            <a:r>
              <a:rPr lang="en-US"/>
              <a:t>Military Orders</a:t>
            </a:r>
          </a:p>
          <a:p>
            <a:r>
              <a:rPr lang="en-US"/>
              <a:t>Middle East</a:t>
            </a:r>
          </a:p>
          <a:p>
            <a:r>
              <a:rPr lang="en-US"/>
              <a:t>Rivalry</a:t>
            </a:r>
          </a:p>
          <a:p>
            <a:r>
              <a:rPr lang="en-US"/>
              <a:t>Stress!</a:t>
            </a:r>
          </a:p>
          <a:p>
            <a:r>
              <a:rPr lang="en-US"/>
              <a:t>Stereotypes</a:t>
            </a:r>
          </a:p>
          <a:p>
            <a:r>
              <a:rPr lang="en-US"/>
              <a:t>The Franks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6654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6398A-5FCB-4DF5-9ABD-16B5A964A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06BF8-9CDD-4D7E-B7BA-1D02F7E1BD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Unity in:</a:t>
            </a:r>
          </a:p>
          <a:p>
            <a:pPr lvl="1"/>
            <a:r>
              <a:rPr lang="en-GB" dirty="0"/>
              <a:t>Purpose</a:t>
            </a:r>
          </a:p>
          <a:p>
            <a:pPr lvl="1"/>
            <a:r>
              <a:rPr lang="en-GB" dirty="0"/>
              <a:t>Fighting</a:t>
            </a:r>
          </a:p>
          <a:p>
            <a:pPr lvl="1"/>
            <a:r>
              <a:rPr lang="en-GB" dirty="0"/>
              <a:t>Shared heritage (but regional variations)</a:t>
            </a:r>
          </a:p>
          <a:p>
            <a:pPr lvl="1"/>
            <a:r>
              <a:rPr lang="en-GB" dirty="0"/>
              <a:t>Religion</a:t>
            </a:r>
          </a:p>
          <a:p>
            <a:pPr lvl="1"/>
            <a:r>
              <a:rPr lang="en-GB" dirty="0"/>
              <a:t>God on their side</a:t>
            </a:r>
          </a:p>
          <a:p>
            <a:pPr lvl="1"/>
            <a:r>
              <a:rPr lang="en-GB" dirty="0"/>
              <a:t>Anti the enemy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B6A273-BD82-46E8-8929-5C9E0B2D95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But differences too</a:t>
            </a:r>
          </a:p>
          <a:p>
            <a:pPr lvl="1"/>
            <a:r>
              <a:rPr lang="en-GB" dirty="0"/>
              <a:t>Geographical</a:t>
            </a:r>
          </a:p>
          <a:p>
            <a:pPr lvl="1"/>
            <a:r>
              <a:rPr lang="en-GB" dirty="0"/>
              <a:t>Leadership</a:t>
            </a:r>
          </a:p>
          <a:p>
            <a:pPr lvl="1"/>
            <a:r>
              <a:rPr lang="en-GB" dirty="0"/>
              <a:t>Celebration of individuals/hero worship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2822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7D3A4E0-C908-4EA9-ABDF-E82AD6BDE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899CD-5207-4CB5-BF19-18460E86A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63323"/>
            <a:ext cx="8991600" cy="1692771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kern="1200" cap="all" spc="200" baseline="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And for next time . . .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C86B77-716D-463E-8540-F96628412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79220" y="5374888"/>
            <a:ext cx="3995955" cy="758282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The First Crusade</a:t>
            </a:r>
          </a:p>
        </p:txBody>
      </p:sp>
    </p:spTree>
    <p:extLst>
      <p:ext uri="{BB962C8B-B14F-4D97-AF65-F5344CB8AC3E}">
        <p14:creationId xmlns:p14="http://schemas.microsoft.com/office/powerpoint/2010/main" val="26870729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974FB-6FE1-4780-9B68-EF27F60A2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672" y="978776"/>
            <a:ext cx="4486656" cy="1174991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/>
              <a:t>Introducing the </a:t>
            </a:r>
            <a:r>
              <a:rPr lang="en-US" sz="2400" i="1"/>
              <a:t>Gesta Francorum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7D993D9-8A48-4404-B5C1-C43A1AAF027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20655" r="-1" b="8360"/>
          <a:stretch/>
        </p:blipFill>
        <p:spPr>
          <a:xfrm>
            <a:off x="20" y="10"/>
            <a:ext cx="608662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DEBDB-5333-4925-AD8E-150D4F568E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00672" y="2640691"/>
            <a:ext cx="4486656" cy="379781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“The Deeds of the Franks" </a:t>
            </a:r>
          </a:p>
          <a:p>
            <a:pPr>
              <a:lnSpc>
                <a:spcPct val="90000"/>
              </a:lnSpc>
            </a:pPr>
            <a:r>
              <a:rPr lang="en-US" dirty="0"/>
              <a:t>or in full </a:t>
            </a:r>
            <a:r>
              <a:rPr lang="en-US" i="1" dirty="0" err="1"/>
              <a:t>Gesta</a:t>
            </a:r>
            <a:r>
              <a:rPr lang="en-US" i="1" dirty="0"/>
              <a:t> Francorum et </a:t>
            </a:r>
            <a:r>
              <a:rPr lang="en-US" i="1" dirty="0" err="1"/>
              <a:t>aliorum</a:t>
            </a:r>
            <a:r>
              <a:rPr lang="en-US" i="1" dirty="0"/>
              <a:t> </a:t>
            </a:r>
            <a:r>
              <a:rPr lang="en-US" i="1" dirty="0" err="1"/>
              <a:t>Hierosolimitanorum</a:t>
            </a:r>
            <a:r>
              <a:rPr lang="en-US" i="1" dirty="0"/>
              <a:t> </a:t>
            </a:r>
            <a:r>
              <a:rPr lang="en-US" dirty="0"/>
              <a:t>("The deeds of the Franks and the other pilgrims to Jerusalem") </a:t>
            </a:r>
          </a:p>
          <a:p>
            <a:pPr>
              <a:lnSpc>
                <a:spcPct val="90000"/>
              </a:lnSpc>
            </a:pPr>
            <a:r>
              <a:rPr lang="en-US" dirty="0"/>
              <a:t>Latin chronicle of the First Crusade</a:t>
            </a:r>
          </a:p>
          <a:p>
            <a:pPr>
              <a:lnSpc>
                <a:spcPct val="90000"/>
              </a:lnSpc>
            </a:pPr>
            <a:r>
              <a:rPr lang="en-US" dirty="0"/>
              <a:t>written in circa 1100-1101 </a:t>
            </a:r>
          </a:p>
          <a:p>
            <a:pPr>
              <a:lnSpc>
                <a:spcPct val="90000"/>
              </a:lnSpc>
            </a:pPr>
            <a:r>
              <a:rPr lang="en-US" dirty="0"/>
              <a:t>anonymous author connected with Bohemond I of Antioch</a:t>
            </a:r>
          </a:p>
          <a:p>
            <a:pPr>
              <a:lnSpc>
                <a:spcPct val="90000"/>
              </a:lnSpc>
            </a:pPr>
            <a:r>
              <a:rPr lang="en-US" dirty="0"/>
              <a:t>Narrates the events of the First Crusade from November 1095 to the Battle of </a:t>
            </a:r>
            <a:r>
              <a:rPr lang="en-US" dirty="0" err="1"/>
              <a:t>Ascalon</a:t>
            </a:r>
            <a:r>
              <a:rPr lang="en-US" dirty="0"/>
              <a:t> in August 1099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5716493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8EDB7-E156-4B5D-BE6C-29E7DEF77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Runciman: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82300-1E73-4951-AAEA-491F2C1845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5225" y="2638044"/>
            <a:ext cx="11593585" cy="388020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.... the author was a simple soldier, honest according to his lights but credulous and prejudiced and a strong admirer of Bohemond .... who hawked it round Northern France during his visit there in 1106. .... it was republished by </a:t>
            </a:r>
            <a:r>
              <a:rPr lang="en-GB" sz="2400" dirty="0" err="1"/>
              <a:t>Tudebod</a:t>
            </a:r>
            <a:r>
              <a:rPr lang="en-GB" sz="2400" dirty="0"/>
              <a:t> .... and about 1130 in the </a:t>
            </a:r>
            <a:r>
              <a:rPr lang="en-GB" sz="2400" i="1" dirty="0"/>
              <a:t>Historia Belli </a:t>
            </a:r>
            <a:r>
              <a:rPr lang="en-GB" sz="2400" i="1" dirty="0" err="1"/>
              <a:t>Sacri</a:t>
            </a:r>
            <a:r>
              <a:rPr lang="en-GB" sz="2400" dirty="0"/>
              <a:t>, a clumsy compilation using other sources </a:t>
            </a:r>
            <a:r>
              <a:rPr lang="en-GB" sz="2400" dirty="0" err="1"/>
              <a:t>eg</a:t>
            </a:r>
            <a:r>
              <a:rPr lang="en-GB" sz="2400" dirty="0"/>
              <a:t> </a:t>
            </a:r>
            <a:r>
              <a:rPr lang="en-GB" sz="2400" dirty="0" err="1"/>
              <a:t>Radulph</a:t>
            </a:r>
            <a:r>
              <a:rPr lang="en-GB" sz="2400" dirty="0"/>
              <a:t> of Caen. .... The </a:t>
            </a:r>
            <a:r>
              <a:rPr lang="en-GB" sz="2400" i="1" dirty="0" err="1"/>
              <a:t>Gesta</a:t>
            </a:r>
            <a:r>
              <a:rPr lang="en-GB" sz="2400" dirty="0"/>
              <a:t> was several times rewritten; in about 1109 by Guibert of </a:t>
            </a:r>
            <a:r>
              <a:rPr lang="en-GB" sz="2400" dirty="0" err="1"/>
              <a:t>Nogent</a:t>
            </a:r>
            <a:r>
              <a:rPr lang="en-GB" sz="2400" dirty="0"/>
              <a:t>, who added personal information and borrowed from Fulcher and who aimed at a more critical and moral tone; in about 1110 by </a:t>
            </a:r>
            <a:r>
              <a:rPr lang="en-GB" sz="2400" dirty="0" err="1"/>
              <a:t>Baudri</a:t>
            </a:r>
            <a:r>
              <a:rPr lang="en-GB" sz="2400" dirty="0"/>
              <a:t> of </a:t>
            </a:r>
            <a:r>
              <a:rPr lang="en-GB" sz="2400" dirty="0" err="1"/>
              <a:t>Bourgueil</a:t>
            </a:r>
            <a:r>
              <a:rPr lang="en-GB" sz="2400" dirty="0"/>
              <a:t>, Archbishop of Dol, who sought to improve its literary style; and by Robert of Rheims, whose popular and somewhat romantic version, the </a:t>
            </a:r>
            <a:r>
              <a:rPr lang="en-GB" sz="2400" i="1" dirty="0"/>
              <a:t>Historia </a:t>
            </a:r>
            <a:r>
              <a:rPr lang="en-GB" sz="2400" i="1" dirty="0" err="1"/>
              <a:t>Hierosolymitana</a:t>
            </a:r>
            <a:r>
              <a:rPr lang="en-GB" sz="2400" dirty="0"/>
              <a:t>, appeared in about 1122. It also inspired a short anonymous </a:t>
            </a:r>
            <a:r>
              <a:rPr lang="en-GB" sz="2400" i="1" dirty="0"/>
              <a:t>Expedition contra </a:t>
            </a:r>
            <a:r>
              <a:rPr lang="en-GB" sz="2400" i="1" dirty="0" err="1"/>
              <a:t>Turcos</a:t>
            </a:r>
            <a:r>
              <a:rPr lang="en-GB" sz="2400" dirty="0"/>
              <a:t>, and the chapters on the Crusades in the chronicles of Hugh of Fleury and Henry of Huntington.</a:t>
            </a:r>
          </a:p>
        </p:txBody>
      </p:sp>
    </p:spTree>
    <p:extLst>
      <p:ext uri="{BB962C8B-B14F-4D97-AF65-F5344CB8AC3E}">
        <p14:creationId xmlns:p14="http://schemas.microsoft.com/office/powerpoint/2010/main" val="267892883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88</TotalTime>
  <Words>725</Words>
  <Application>Microsoft Office PowerPoint</Application>
  <PresentationFormat>Widescreen</PresentationFormat>
  <Paragraphs>108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Courier New</vt:lpstr>
      <vt:lpstr>Gill Sans MT</vt:lpstr>
      <vt:lpstr>Parcel</vt:lpstr>
      <vt:lpstr>The Origins and ideology of Crusading</vt:lpstr>
      <vt:lpstr>What is a crusade?</vt:lpstr>
      <vt:lpstr>The ‘First’ Crusade</vt:lpstr>
      <vt:lpstr>The medieval church</vt:lpstr>
      <vt:lpstr>Before that . . . </vt:lpstr>
      <vt:lpstr>Defining ‘crusading’</vt:lpstr>
      <vt:lpstr>Characteristics of Crusading</vt:lpstr>
      <vt:lpstr>Defining the crusades</vt:lpstr>
      <vt:lpstr>Egerton 1500 f. 46  Knights on horseback  </vt:lpstr>
      <vt:lpstr>  Royal 16 G VI f. 404v   </vt:lpstr>
      <vt:lpstr>Royal 16 G VI f. 155 </vt:lpstr>
      <vt:lpstr> Royal 16 G VI f. 157v  </vt:lpstr>
      <vt:lpstr>Royal 17 F V f. 3 </vt:lpstr>
      <vt:lpstr>Yates Thompson 12 f. 58v </vt:lpstr>
      <vt:lpstr>Importance of the universal church</vt:lpstr>
      <vt:lpstr>Unimportance of ‘Universal Church’</vt:lpstr>
      <vt:lpstr>summary</vt:lpstr>
      <vt:lpstr>And for next time . . . </vt:lpstr>
      <vt:lpstr>Introducing the Gesta Francorum</vt:lpstr>
      <vt:lpstr>Runciman: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Origins and ideology of Crusading</dc:title>
  <dc:creator>Harriett Webster</dc:creator>
  <cp:lastModifiedBy>Harriett Webster</cp:lastModifiedBy>
  <cp:revision>1</cp:revision>
  <dcterms:created xsi:type="dcterms:W3CDTF">2021-02-26T15:01:52Z</dcterms:created>
  <dcterms:modified xsi:type="dcterms:W3CDTF">2021-02-26T16:30:26Z</dcterms:modified>
</cp:coreProperties>
</file>