
<file path=[Content_Types].xml><?xml version="1.0" encoding="utf-8"?>
<Types xmlns="http://schemas.openxmlformats.org/package/2006/content-types">
  <Default Extension="fntdata" ContentType="application/x-fontdata"/>
  <Default Extension="gif" ContentType="image/gif"/>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1"/>
  </p:notesMasterIdLst>
  <p:sldIdLst>
    <p:sldId id="256" r:id="rId2"/>
    <p:sldId id="292" r:id="rId3"/>
    <p:sldId id="257" r:id="rId4"/>
    <p:sldId id="264" r:id="rId5"/>
    <p:sldId id="265" r:id="rId6"/>
    <p:sldId id="266" r:id="rId7"/>
    <p:sldId id="267" r:id="rId8"/>
    <p:sldId id="268" r:id="rId9"/>
    <p:sldId id="269" r:id="rId10"/>
    <p:sldId id="270" r:id="rId11"/>
    <p:sldId id="271" r:id="rId12"/>
    <p:sldId id="277" r:id="rId13"/>
    <p:sldId id="278" r:id="rId14"/>
    <p:sldId id="279" r:id="rId15"/>
    <p:sldId id="280" r:id="rId16"/>
    <p:sldId id="281" r:id="rId17"/>
    <p:sldId id="286" r:id="rId18"/>
    <p:sldId id="289" r:id="rId19"/>
    <p:sldId id="291" r:id="rId20"/>
  </p:sldIdLst>
  <p:sldSz cx="9144000" cy="5143500" type="screen16x9"/>
  <p:notesSz cx="6858000" cy="9144000"/>
  <p:embeddedFontLst>
    <p:embeddedFont>
      <p:font typeface="Caveat" panose="020B0604020202020204" charset="0"/>
      <p:regular r:id="rId22"/>
      <p:bold r:id="rId23"/>
    </p:embeddedFont>
    <p:embeddedFont>
      <p:font typeface="Playfair Display" panose="00000500000000000000" pitchFamily="2" charset="0"/>
      <p:regular r:id="rId24"/>
      <p:bold r:id="rId25"/>
      <p:italic r:id="rId26"/>
      <p:boldItalic r:id="rId27"/>
    </p:embeddedFont>
    <p:embeddedFont>
      <p:font typeface="Roboto" panose="02000000000000000000" pitchFamily="2"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6536" autoAdjust="0"/>
  </p:normalViewPr>
  <p:slideViewPr>
    <p:cSldViewPr snapToGrid="0">
      <p:cViewPr varScale="1">
        <p:scale>
          <a:sx n="50" d="100"/>
          <a:sy n="50" d="100"/>
        </p:scale>
        <p:origin x="1579" y="43"/>
      </p:cViewPr>
      <p:guideLst>
        <p:guide orient="horz" pos="162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clipartmax.com/max/m2i8d3Z5Z5H7G6H7/"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“Rockstar Energy Presents Reading Festival.” </a:t>
            </a:r>
            <a:r>
              <a:rPr lang="en-GB" sz="1200" i="1">
                <a:solidFill>
                  <a:srgbClr val="444444"/>
                </a:solidFill>
                <a:highlight>
                  <a:srgbClr val="F5F5F5"/>
                </a:highlight>
                <a:latin typeface="Calibri"/>
                <a:ea typeface="Calibri"/>
                <a:cs typeface="Calibri"/>
                <a:sym typeface="Calibri"/>
              </a:rPr>
              <a:t>Rockstar Energy Presents Reading Festival</a:t>
            </a:r>
            <a:r>
              <a:rPr lang="en-GB" sz="1200">
                <a:solidFill>
                  <a:srgbClr val="444444"/>
                </a:solidFill>
                <a:highlight>
                  <a:srgbClr val="F5F5F5"/>
                </a:highlight>
                <a:latin typeface="Calibri"/>
                <a:ea typeface="Calibri"/>
                <a:cs typeface="Calibri"/>
                <a:sym typeface="Calibri"/>
              </a:rPr>
              <a:t>,(27/08/24), photos.readingfestival.com/2018/gallery/f4343d58-a877-11e8-ba57-4a82f5591c8d?image_keywords=Atmosphere.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“Sponsored by Great Western Railway - First Great Western Logo - (1000x232) Png Clipart Download. ClipartMax.com.” </a:t>
            </a:r>
            <a:r>
              <a:rPr lang="en-GB" sz="1200" i="1">
                <a:solidFill>
                  <a:srgbClr val="444444"/>
                </a:solidFill>
                <a:highlight>
                  <a:srgbClr val="F5F5F5"/>
                </a:highlight>
                <a:latin typeface="Calibri"/>
                <a:ea typeface="Calibri"/>
                <a:cs typeface="Calibri"/>
                <a:sym typeface="Calibri"/>
              </a:rPr>
              <a:t>ClipartMax.com</a:t>
            </a:r>
            <a:r>
              <a:rPr lang="en-GB" sz="1200">
                <a:solidFill>
                  <a:srgbClr val="444444"/>
                </a:solidFill>
                <a:highlight>
                  <a:srgbClr val="F5F5F5"/>
                </a:highlight>
                <a:latin typeface="Calibri"/>
                <a:ea typeface="Calibri"/>
                <a:cs typeface="Calibri"/>
                <a:sym typeface="Calibri"/>
              </a:rPr>
              <a:t>, (2018),</a:t>
            </a:r>
            <a:r>
              <a:rPr lang="en-GB" sz="1200">
                <a:solidFill>
                  <a:srgbClr val="444444"/>
                </a:solidFill>
                <a:highlight>
                  <a:srgbClr val="F5F5F5"/>
                </a:highlight>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 </a:t>
            </a:r>
            <a:r>
              <a:rPr lang="en-GB" sz="1200" u="sng">
                <a:solidFill>
                  <a:srgbClr val="467886"/>
                </a:solidFill>
                <a:highlight>
                  <a:srgbClr val="F5F5F5"/>
                </a:highlight>
                <a:latin typeface="Calibri"/>
                <a:ea typeface="Calibri"/>
                <a:cs typeface="Calibri"/>
                <a:sym typeface="Calibri"/>
                <a:hlinkClick r:id="rId3">
                  <a:extLst>
                    <a:ext uri="{A12FA001-AC4F-418D-AE19-62706E023703}">
                      <ahyp:hlinkClr xmlns:ahyp="http://schemas.microsoft.com/office/drawing/2018/hyperlinkcolor" val="tx"/>
                    </a:ext>
                  </a:extLst>
                </a:hlinkClick>
              </a:rPr>
              <a:t>www.clipartmax.com/max/m2i8d3Z5Z5H7G6H7/</a:t>
            </a:r>
            <a:r>
              <a:rPr lang="en-GB" sz="1200">
                <a:solidFill>
                  <a:srgbClr val="444444"/>
                </a:solidFill>
                <a:highlight>
                  <a:srgbClr val="F5F5F5"/>
                </a:highlight>
                <a:latin typeface="Calibri"/>
                <a:ea typeface="Calibri"/>
                <a:cs typeface="Calibri"/>
                <a:sym typeface="Calibri"/>
              </a:rPr>
              <a:t>. (Accessed 08/01/25).​</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highlight>
                  <a:srgbClr val="F5F5F5"/>
                </a:highlight>
                <a:latin typeface="Calibri"/>
                <a:ea typeface="Calibri"/>
                <a:cs typeface="Calibri"/>
                <a:sym typeface="Calibri"/>
              </a:rPr>
              <a:t>​</a:t>
            </a:r>
            <a:endParaRPr sz="120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23c60881d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23c60881d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The Great Western Railway makes it easy to get to the Reading Festival. From major cities including London, Bristol, and Cardiff, GWR offers dependable and easy train services to Reading.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Our aim for this campaign is to inspire and facilitate an unforgettable journey for young travellers aged 18-30 from South Wales to the Reading Festival by offering convenient, affordable and enjoyable train services, ensuring a seamless and vibrant travel experience that enhances their festival adventure.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23c60881de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23c60881de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Karina -We will be discussing visual displays, branding, key messages, hashtags, strapline, images, content ideas, visual and video content.​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highlight>
                  <a:srgbClr val="F5F5F5"/>
                </a:highlight>
                <a:latin typeface="Calibri"/>
                <a:ea typeface="Calibri"/>
                <a:cs typeface="Calibri"/>
                <a:sym typeface="Calibri"/>
              </a:rPr>
              <a:t>​</a:t>
            </a:r>
            <a:endParaRPr sz="1200" dirty="0">
              <a:solidFill>
                <a:srgbClr val="444444"/>
              </a:solidFill>
              <a:highlight>
                <a:srgbClr val="F5F5F5"/>
              </a:highlight>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23c60881de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23c60881de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r>
              <a:rPr lang="en-GB" dirty="0"/>
              <a:t>Karina - These images are based on the Reading Festival poster and map with an image of what the event looks like.</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23c60881de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23c60881de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323c60881de_0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323c60881de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Examples of discounts would be student discounts, attraction entry offers, advance fares and city tours. This attracts our customer profile as well as the railcards that are for 18 to 30 year old’s and allows them to save ⅓ off journeys for a whole year or more.</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323c60881de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323c60881de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Karina - A strapline, also known as a tagline or slogan, is a short memorable phrase that encapsulates the essence of a brand or business. ​</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23c60881de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23c60881de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23c60881de_0_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23c60881de_0_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r>
              <a:rPr lang="en-GB" dirty="0"/>
              <a:t>Karina - we chose to use a variety of persuasive words such as sustainability, book now and reading here we come as they benefit the concept and should convince the consumer to purchase tickets for the festival. </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23c60881de_0_2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323c60881de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Karina - Our launch image will represent our campaign so the target audience can distinguish the content. This is relevant because the photo is showing a group of female friends ready to venture to the reading festival.</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2a4f6c3d11c_19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2a4f6c3d11c_19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a:solidFill>
                  <a:schemeClr val="dk1"/>
                </a:solidFill>
              </a:rPr>
              <a:t>Numerous teenagers, as well as individuals of various age groups, continue to be captivated by TikTok, primarily due to the app's content discovery feature, referred to as the "For You" page or FYP. This page serves as the main timeline within the application and facilitates users in discovering new content. The app carefully monitors the types of videos you engage with most frequently to identify your interests.​</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We can reach younger generations as this social media platform reaches younger demographics between 16 – 30.</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Users can create short video content and provides tailored feeds with entertaining and unique content. TikTok is easy to use allowing us to make this campaign for GWR.​</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a:solidFill>
                  <a:schemeClr val="dk1"/>
                </a:solidFill>
              </a:rPr>
              <a:t>TikTok statistics for 2022 show that there was 32% of active users and 68% of downloads, 56% of users were women making it primarily for the female audience.</a:t>
            </a:r>
            <a:endParaRPr>
              <a:solidFill>
                <a:schemeClr val="dk1"/>
              </a:solidFill>
            </a:endParaRPr>
          </a:p>
          <a:p>
            <a:pPr marL="0" lvl="0" indent="0" algn="l" rtl="0">
              <a:lnSpc>
                <a:spcPct val="115000"/>
              </a:lnSpc>
              <a:spcBef>
                <a:spcPts val="0"/>
              </a:spcBef>
              <a:spcAft>
                <a:spcPts val="0"/>
              </a:spcAft>
              <a:buClr>
                <a:schemeClr val="dk1"/>
              </a:buClr>
              <a:buSzPts val="1100"/>
              <a:buFont typeface="Arial"/>
              <a:buNone/>
            </a:pPr>
            <a:endParaRPr sz="1200">
              <a:solidFill>
                <a:srgbClr val="444444"/>
              </a:solidFill>
              <a:latin typeface="Calibri"/>
              <a:ea typeface="Calibri"/>
              <a:cs typeface="Calibri"/>
              <a:sym typeface="Calibri"/>
            </a:endParaRPr>
          </a:p>
          <a:p>
            <a:pPr marL="0" lvl="0" indent="0" algn="l" rtl="0">
              <a:lnSpc>
                <a:spcPct val="150000"/>
              </a:lnSpc>
              <a:spcBef>
                <a:spcPts val="0"/>
              </a:spcBef>
              <a:spcAft>
                <a:spcPts val="0"/>
              </a:spcAft>
              <a:buClr>
                <a:schemeClr val="dk1"/>
              </a:buClr>
              <a:buSzPts val="1100"/>
              <a:buFont typeface="Arial"/>
              <a:buNone/>
            </a:pP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a:solidFill>
                  <a:srgbClr val="444444"/>
                </a:solidFill>
                <a:latin typeface="Calibri"/>
                <a:ea typeface="Calibri"/>
                <a:cs typeface="Calibri"/>
                <a:sym typeface="Calibri"/>
              </a:rPr>
              <a:t>​</a:t>
            </a:r>
            <a:endParaRPr sz="1200">
              <a:solidFill>
                <a:srgbClr val="444444"/>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2a4f6c3d11c_11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2a4f6c3d11c_11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None/>
            </a:pPr>
            <a:r>
              <a:rPr lang="en-GB" sz="1250">
                <a:solidFill>
                  <a:schemeClr val="dk1"/>
                </a:solidFill>
                <a:latin typeface="Calibri"/>
                <a:ea typeface="Calibri"/>
                <a:cs typeface="Calibri"/>
                <a:sym typeface="Calibri"/>
              </a:rPr>
              <a:t>Google trends show the difference in the average of searches of girls weekend/ girls trip compared to boys weekend/boys trip. These pie charts show that girls weekend and girls trip were popular searches across 2024 meaning that our hashtag will be useful in targeting our demographic. </a:t>
            </a: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None/>
            </a:pPr>
            <a:endParaRPr sz="1250">
              <a:solidFill>
                <a:schemeClr val="dk1"/>
              </a:solidFill>
              <a:latin typeface="Calibri"/>
              <a:ea typeface="Calibri"/>
              <a:cs typeface="Calibri"/>
              <a:sym typeface="Calibri"/>
            </a:endParaRPr>
          </a:p>
          <a:p>
            <a:pPr marL="0" lvl="0" indent="0" algn="l" rtl="0">
              <a:lnSpc>
                <a:spcPct val="150000"/>
              </a:lnSpc>
              <a:spcBef>
                <a:spcPts val="0"/>
              </a:spcBef>
              <a:spcAft>
                <a:spcPts val="0"/>
              </a:spcAft>
              <a:buClr>
                <a:schemeClr val="dk1"/>
              </a:buClr>
              <a:buSzPts val="1100"/>
              <a:buFont typeface="Arial"/>
              <a:buNone/>
            </a:pPr>
            <a:endParaRPr sz="1250">
              <a:solidFill>
                <a:schemeClr val="dk1"/>
              </a:solidFill>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GB">
                <a:solidFill>
                  <a:schemeClr val="dk1"/>
                </a:solidFill>
                <a:latin typeface="Calibri"/>
                <a:ea typeface="Calibri"/>
                <a:cs typeface="Calibri"/>
                <a:sym typeface="Calibri"/>
              </a:rPr>
              <a:t>‌</a:t>
            </a:r>
            <a:endParaRPr>
              <a:solidFill>
                <a:schemeClr val="dk1"/>
              </a:solidFill>
              <a:latin typeface="Calibri"/>
              <a:ea typeface="Calibri"/>
              <a:cs typeface="Calibri"/>
              <a:sym typeface="Calibri"/>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g324f7331abe_0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4" name="Google Shape;274;g324f7331abe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Discounts and Great Western Railway have been the most popular searches throughout the year 2024 compared to railcards being only 4%. As we are using the hashtag GWR it allows our content to be clear on who we are promoting and the audience will have a clear understanding that GWR will be able to offer an exciting journey with our content.</a:t>
            </a:r>
            <a:endParaRPr/>
          </a:p>
          <a:p>
            <a:pPr marL="0" lvl="0" indent="0" algn="l" rtl="0">
              <a:spcBef>
                <a:spcPts val="0"/>
              </a:spcBef>
              <a:spcAft>
                <a:spcPts val="0"/>
              </a:spcAft>
              <a:buNone/>
            </a:pPr>
            <a:endParaRPr/>
          </a:p>
          <a:p>
            <a:pPr marL="0" lvl="0" indent="0" algn="l" rtl="0">
              <a:spcBef>
                <a:spcPts val="0"/>
              </a:spcBef>
              <a:spcAft>
                <a:spcPts val="0"/>
              </a:spcAft>
              <a:buNone/>
            </a:pPr>
            <a:r>
              <a:rPr lang="en-GB"/>
              <a:t>In 2024, 83% of travellers worldwide believe that sustainable travel is important which is one of our key messages and hashtags this ensures us that we can captivate the audience and are more likely to use GWR as a form of transportation.</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2a4f6c3d11c_19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2a4f6c3d11c_19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200" dirty="0">
                <a:solidFill>
                  <a:schemeClr val="dk1"/>
                </a:solidFill>
                <a:latin typeface="Calibri"/>
                <a:ea typeface="Calibri"/>
                <a:cs typeface="Calibri"/>
                <a:sym typeface="Calibri"/>
              </a:rPr>
              <a:t>The RACE Framework is an organised approach for digital marketing that has been used in numerous research. It helps adapting marketing techniques to address challenges such as buyer behaviour and ethical concerns in the world of technology. It is essential for understanding consumer involvement especially when considering the context of organisation’s responses to consumer feedback on social media.</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GB" sz="1200" dirty="0">
                <a:solidFill>
                  <a:schemeClr val="dk1"/>
                </a:solidFill>
                <a:latin typeface="Calibri"/>
                <a:ea typeface="Calibri"/>
                <a:cs typeface="Calibri"/>
                <a:sym typeface="Calibri"/>
              </a:rPr>
              <a:t>Social networking sites are an effective tool for encouraging sustainable travel habits, raising awareness, and advocating ethical travel activities among different demographic groups.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GB" sz="1200" dirty="0">
                <a:solidFill>
                  <a:schemeClr val="dk1"/>
                </a:solidFill>
                <a:latin typeface="Calibri"/>
                <a:ea typeface="Calibri"/>
                <a:cs typeface="Calibri"/>
                <a:sym typeface="Calibri"/>
              </a:rPr>
              <a:t>The actions of the younger generation demonstrates the impact of social media affecting travel decisions encouraging responsible tourism and fosters ecologically responsible behaviours.</a:t>
            </a:r>
          </a:p>
          <a:p>
            <a:pPr marL="0" lvl="0" indent="0" algn="l" rtl="0">
              <a:lnSpc>
                <a:spcPct val="115000"/>
              </a:lnSpc>
              <a:spcBef>
                <a:spcPts val="0"/>
              </a:spcBef>
              <a:spcAft>
                <a:spcPts val="0"/>
              </a:spcAft>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r>
              <a:rPr lang="en-GB" sz="1200" dirty="0">
                <a:solidFill>
                  <a:schemeClr val="dk1"/>
                </a:solidFill>
                <a:latin typeface="Calibri"/>
                <a:ea typeface="Calibri"/>
                <a:cs typeface="Calibri"/>
                <a:sym typeface="Calibri"/>
              </a:rPr>
              <a:t>Multiple research studies have emphasised Aristotle's principles of ethos, pathos and logos as vital elements of persuasive communication. Ethos relates to the integrity and attitude of  the speaker which determines the audience’s desire to accept what is being said. We used ethos for our content as it builds trust between our organisation, GWR and its customers.</a:t>
            </a: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20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850" dirty="0">
              <a:solidFill>
                <a:schemeClr val="dk1"/>
              </a:solidFill>
              <a:latin typeface="Calibri"/>
              <a:ea typeface="Calibri"/>
              <a:cs typeface="Calibri"/>
              <a:sym typeface="Calibri"/>
            </a:endParaRPr>
          </a:p>
          <a:p>
            <a:pPr marL="0" lvl="0" indent="0" algn="l" rtl="0">
              <a:lnSpc>
                <a:spcPct val="115000"/>
              </a:lnSpc>
              <a:spcBef>
                <a:spcPts val="0"/>
              </a:spcBef>
              <a:spcAft>
                <a:spcPts val="0"/>
              </a:spcAft>
              <a:buNone/>
            </a:pPr>
            <a:endParaRPr sz="1850" dirty="0">
              <a:solidFill>
                <a:schemeClr val="dk1"/>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lnSpc>
                <a:spcPct val="115000"/>
              </a:lnSpc>
              <a:spcBef>
                <a:spcPts val="0"/>
              </a:spcBef>
              <a:spcAft>
                <a:spcPts val="0"/>
              </a:spcAft>
              <a:buClr>
                <a:schemeClr val="dk1"/>
              </a:buClr>
              <a:buSzPts val="1100"/>
              <a:buFont typeface="Arial"/>
              <a:buNone/>
            </a:pPr>
            <a:r>
              <a:rPr lang="en-GB" sz="1200" dirty="0">
                <a:solidFill>
                  <a:srgbClr val="444444"/>
                </a:solidFill>
                <a:latin typeface="Calibri"/>
                <a:ea typeface="Calibri"/>
                <a:cs typeface="Calibri"/>
                <a:sym typeface="Calibri"/>
              </a:rPr>
              <a:t>​</a:t>
            </a:r>
            <a:endParaRPr sz="1200" dirty="0">
              <a:solidFill>
                <a:srgbClr val="444444"/>
              </a:solidFill>
              <a:latin typeface="Calibri"/>
              <a:ea typeface="Calibri"/>
              <a:cs typeface="Calibri"/>
              <a:sym typeface="Calibri"/>
            </a:endParaRP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324f7331abe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324f7331abe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200">
                <a:solidFill>
                  <a:schemeClr val="dk1"/>
                </a:solidFill>
              </a:rPr>
              <a:t>Tiktok allows us to have more creative opportunities such as hashtags and branded effects to help form a stronger bond with the target audience. Facebook mostly prioritises content for families whilst trying to create engaging and meaningful content and Instagram aims to create content based on relevance and relationships whilst Tik Tok is focused on making content based on people’s interests and interactions</a:t>
            </a:r>
            <a:r>
              <a:rPr lang="en-GB" sz="1200">
                <a:solidFill>
                  <a:schemeClr val="dk1"/>
                </a:solidFill>
                <a:latin typeface="Calibri"/>
                <a:ea typeface="Calibri"/>
                <a:cs typeface="Calibri"/>
                <a:sym typeface="Calibri"/>
              </a:rPr>
              <a:t>. </a:t>
            </a:r>
            <a:endParaRPr sz="1200">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GB" sz="1200">
                <a:solidFill>
                  <a:schemeClr val="dk1"/>
                </a:solidFill>
              </a:rPr>
              <a:t>Statista shows that Facebook and Instagram have more users than Tiktok we strongly believe that it would be more beneficial to post our main concept on Tiktok for our demographic before adapting content on all social media platforms. </a:t>
            </a:r>
            <a:endParaRPr sz="1200">
              <a:solidFill>
                <a:schemeClr val="dk1"/>
              </a:solidFill>
            </a:endParaRPr>
          </a:p>
          <a:p>
            <a:pPr marL="0" lvl="0" indent="0" algn="l" rtl="0">
              <a:lnSpc>
                <a:spcPct val="115000"/>
              </a:lnSpc>
              <a:spcBef>
                <a:spcPts val="1200"/>
              </a:spcBef>
              <a:spcAft>
                <a:spcPts val="1200"/>
              </a:spcAft>
              <a:buClr>
                <a:schemeClr val="dk1"/>
              </a:buClr>
              <a:buSzPts val="1100"/>
              <a:buFont typeface="Arial"/>
              <a:buNone/>
            </a:pPr>
            <a:endParaRPr sz="1200">
              <a:solidFill>
                <a:schemeClr val="dk1"/>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1"/>
        <p:cNvGrpSpPr/>
        <p:nvPr/>
      </p:nvGrpSpPr>
      <p:grpSpPr>
        <a:xfrm>
          <a:off x="0" y="0"/>
          <a:ext cx="0" cy="0"/>
          <a:chOff x="0" y="0"/>
          <a:chExt cx="0" cy="0"/>
        </a:xfrm>
      </p:grpSpPr>
      <p:sp>
        <p:nvSpPr>
          <p:cNvPr id="372" name="Google Shape;372;g324ed0e010c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3" name="Google Shape;373;g324ed0e010c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GB" sz="1200" dirty="0">
                <a:solidFill>
                  <a:schemeClr val="dk1"/>
                </a:solidFill>
              </a:rPr>
              <a:t>Karina - By leveraging the power of </a:t>
            </a:r>
            <a:r>
              <a:rPr lang="en-GB" sz="1200" dirty="0" err="1">
                <a:solidFill>
                  <a:schemeClr val="dk1"/>
                </a:solidFill>
              </a:rPr>
              <a:t>Tiktok’s</a:t>
            </a:r>
            <a:r>
              <a:rPr lang="en-GB" sz="1200" dirty="0">
                <a:solidFill>
                  <a:schemeClr val="dk1"/>
                </a:solidFill>
              </a:rPr>
              <a:t> engaging and dynamic platform, we can effectively reach and resonate with our target audience. </a:t>
            </a:r>
            <a:endParaRPr sz="1200" dirty="0">
              <a:solidFill>
                <a:schemeClr val="dk1"/>
              </a:solidFill>
            </a:endParaRPr>
          </a:p>
          <a:p>
            <a:pPr marL="0" lvl="0" indent="0" algn="l" rtl="0">
              <a:lnSpc>
                <a:spcPct val="115000"/>
              </a:lnSpc>
              <a:spcBef>
                <a:spcPts val="1200"/>
              </a:spcBef>
              <a:spcAft>
                <a:spcPts val="1200"/>
              </a:spcAft>
              <a:buClr>
                <a:schemeClr val="dk1"/>
              </a:buClr>
              <a:buSzPts val="1100"/>
              <a:buFont typeface="Arial"/>
              <a:buNone/>
            </a:pPr>
            <a:endParaRPr sz="1200" dirty="0">
              <a:solidFill>
                <a:schemeClr val="dk1"/>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g2a4f75b28d4_4_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9" name="Google Shape;399;g2a4f75b28d4_4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9"/>
        <p:cNvGrpSpPr/>
        <p:nvPr/>
      </p:nvGrpSpPr>
      <p:grpSpPr>
        <a:xfrm>
          <a:off x="0" y="0"/>
          <a:ext cx="0" cy="0"/>
          <a:chOff x="0" y="0"/>
          <a:chExt cx="0" cy="0"/>
        </a:xfrm>
      </p:grpSpPr>
      <p:sp>
        <p:nvSpPr>
          <p:cNvPr id="410" name="Google Shape;410;g2a4f6c3d11c_11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1" name="Google Shape;411;g2a4f6c3d11c_11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med">
        <p14:prism/>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med">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1.gif"/><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24.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27.png"/><Relationship Id="rId4"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34.png"/><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drive.google.com/file/d/1XEyUhTdDgmZpvCy4_d0db-Iw80IsD4Ol/view"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hyperlink" Target="https://leadsbridge.com/blog/benefits-of-advertising-on-tiktok/" TargetMode="External"/><Relationship Id="rId7" Type="http://schemas.openxmlformats.org/officeDocument/2006/relationships/hyperlink" Target="https://www.statista.com/statistics/1126996/traveler-attitudes-sustainability/"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hyperlink" Target="https://www.tidio.com/blog/tiktok-statistics/.%E2%80%8B" TargetMode="External"/><Relationship Id="rId5" Type="http://schemas.openxmlformats.org/officeDocument/2006/relationships/hyperlink" Target="https://www.tidio.com/blog/tiktok-statistics/" TargetMode="External"/><Relationship Id="rId4" Type="http://schemas.openxmlformats.org/officeDocument/2006/relationships/hyperlink" Target="https://leadsbridge.com/blog/benefits-of-advertising-on-tiktok/.%E2%80%8B"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ro.similarweb.com/#/digitalsuite/websiteanalysis/audience-demographics/"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pic>
        <p:nvPicPr>
          <p:cNvPr id="54" name="Google Shape;54;p13"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55" name="Google Shape;55;p13"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56" name="Google Shape;56;p13"/>
          <p:cNvSpPr txBox="1"/>
          <p:nvPr/>
        </p:nvSpPr>
        <p:spPr>
          <a:xfrm>
            <a:off x="304800" y="37850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sp>
        <p:nvSpPr>
          <p:cNvPr id="57" name="Google Shape;57;p13"/>
          <p:cNvSpPr txBox="1"/>
          <p:nvPr/>
        </p:nvSpPr>
        <p:spPr>
          <a:xfrm>
            <a:off x="7066050" y="10329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a:t>
            </a:r>
            <a:endParaRPr sz="2400" b="1">
              <a:solidFill>
                <a:schemeClr val="dk1"/>
              </a:solidFill>
              <a:highlight>
                <a:schemeClr val="lt1"/>
              </a:highlight>
            </a:endParaRPr>
          </a:p>
        </p:txBody>
      </p:sp>
      <p:sp>
        <p:nvSpPr>
          <p:cNvPr id="58" name="Google Shape;58;p13"/>
          <p:cNvSpPr txBox="1"/>
          <p:nvPr/>
        </p:nvSpPr>
        <p:spPr>
          <a:xfrm>
            <a:off x="7132875" y="1840838"/>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59" name="Google Shape;59;p13"/>
          <p:cNvSpPr txBox="1"/>
          <p:nvPr/>
        </p:nvSpPr>
        <p:spPr>
          <a:xfrm>
            <a:off x="7066050" y="2712325"/>
            <a:ext cx="11322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60" name="Google Shape;60;p13"/>
          <p:cNvSpPr txBox="1"/>
          <p:nvPr/>
        </p:nvSpPr>
        <p:spPr>
          <a:xfrm>
            <a:off x="7282800" y="3479525"/>
            <a:ext cx="698700" cy="559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400" b="1">
              <a:solidFill>
                <a:schemeClr val="dk1"/>
              </a:solidFill>
              <a:highlight>
                <a:schemeClr val="lt1"/>
              </a:highlight>
            </a:endParaRPr>
          </a:p>
        </p:txBody>
      </p:sp>
      <p:sp>
        <p:nvSpPr>
          <p:cNvPr id="61" name="Google Shape;61;p13"/>
          <p:cNvSpPr txBox="1"/>
          <p:nvPr/>
        </p:nvSpPr>
        <p:spPr>
          <a:xfrm>
            <a:off x="5324275" y="1927550"/>
            <a:ext cx="30000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2" name="Google Shape;62;p13" title="ticket to the band - Made with Clipchamp_1736442521818.mp4">
            <a:hlinkClick r:id="rId6"/>
          </p:cNvPr>
          <p:cNvPicPr preferRelativeResize="0"/>
          <p:nvPr/>
        </p:nvPicPr>
        <p:blipFill>
          <a:blip r:embed="rId7">
            <a:alphaModFix/>
          </a:blip>
          <a:stretch>
            <a:fillRect/>
          </a:stretch>
        </p:blipFill>
        <p:spPr>
          <a:xfrm>
            <a:off x="8324275" y="4440925"/>
            <a:ext cx="819725" cy="3878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1000"/>
                                        <p:tgtEl>
                                          <p:spTgt spid="62"/>
                                        </p:tgtEl>
                                      </p:cBhvr>
                                    </p:animEffect>
                                  </p:childTnLst>
                                </p:cTn>
                              </p:par>
                            </p:childTnLst>
                          </p:cTn>
                        </p:par>
                      </p:childTnLst>
                    </p:cTn>
                  </p:par>
                  <p:par>
                    <p:cTn id="8" fill="hold">
                      <p:stCondLst>
                        <p:cond delay="indefinite"/>
                      </p:stCondLst>
                      <p:childTnLst>
                        <p:par>
                          <p:cTn id="9" fill="hold">
                            <p:stCondLst>
                              <p:cond delay="0"/>
                            </p:stCondLst>
                            <p:childTnLst>
                              <p:par>
                                <p:cTn id="10" presetID="23" presetClass="entr" presetSubtype="16" fill="hold" nodeType="clickEffect">
                                  <p:stCondLst>
                                    <p:cond delay="0"/>
                                  </p:stCondLst>
                                  <p:childTnLst>
                                    <p:set>
                                      <p:cBhvr>
                                        <p:cTn id="11" dur="1" fill="hold">
                                          <p:stCondLst>
                                            <p:cond delay="0"/>
                                          </p:stCondLst>
                                        </p:cTn>
                                        <p:tgtEl>
                                          <p:spTgt spid="54"/>
                                        </p:tgtEl>
                                        <p:attrNameLst>
                                          <p:attrName>style.visibility</p:attrName>
                                        </p:attrNameLst>
                                      </p:cBhvr>
                                      <p:to>
                                        <p:strVal val="visible"/>
                                      </p:to>
                                    </p:set>
                                    <p:anim calcmode="lin" valueType="num">
                                      <p:cBhvr additive="base">
                                        <p:cTn id="12" dur="1000"/>
                                        <p:tgtEl>
                                          <p:spTgt spid="54"/>
                                        </p:tgtEl>
                                        <p:attrNameLst>
                                          <p:attrName>ppt_w</p:attrName>
                                        </p:attrNameLst>
                                      </p:cBhvr>
                                      <p:tavLst>
                                        <p:tav tm="0">
                                          <p:val>
                                            <p:strVal val="0"/>
                                          </p:val>
                                        </p:tav>
                                        <p:tav tm="100000">
                                          <p:val>
                                            <p:strVal val="#ppt_w"/>
                                          </p:val>
                                        </p:tav>
                                      </p:tavLst>
                                    </p:anim>
                                    <p:anim calcmode="lin" valueType="num">
                                      <p:cBhvr additive="base">
                                        <p:cTn id="13" dur="1000"/>
                                        <p:tgtEl>
                                          <p:spTgt spid="54"/>
                                        </p:tgtEl>
                                        <p:attrNameLst>
                                          <p:attrName>ppt_h</p:attrName>
                                        </p:attrNameLst>
                                      </p:cBhvr>
                                      <p:tavLst>
                                        <p:tav tm="0">
                                          <p:val>
                                            <p:str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23" presetClass="entr" presetSubtype="16" fill="hold" nodeType="clickEffect">
                                  <p:stCondLst>
                                    <p:cond delay="0"/>
                                  </p:stCondLst>
                                  <p:childTnLst>
                                    <p:set>
                                      <p:cBhvr>
                                        <p:cTn id="17" dur="1" fill="hold">
                                          <p:stCondLst>
                                            <p:cond delay="0"/>
                                          </p:stCondLst>
                                        </p:cTn>
                                        <p:tgtEl>
                                          <p:spTgt spid="55"/>
                                        </p:tgtEl>
                                        <p:attrNameLst>
                                          <p:attrName>style.visibility</p:attrName>
                                        </p:attrNameLst>
                                      </p:cBhvr>
                                      <p:to>
                                        <p:strVal val="visible"/>
                                      </p:to>
                                    </p:set>
                                    <p:anim calcmode="lin" valueType="num">
                                      <p:cBhvr additive="base">
                                        <p:cTn id="18" dur="1000"/>
                                        <p:tgtEl>
                                          <p:spTgt spid="55"/>
                                        </p:tgtEl>
                                        <p:attrNameLst>
                                          <p:attrName>ppt_w</p:attrName>
                                        </p:attrNameLst>
                                      </p:cBhvr>
                                      <p:tavLst>
                                        <p:tav tm="0">
                                          <p:val>
                                            <p:strVal val="0"/>
                                          </p:val>
                                        </p:tav>
                                        <p:tav tm="100000">
                                          <p:val>
                                            <p:strVal val="#ppt_w"/>
                                          </p:val>
                                        </p:tav>
                                      </p:tavLst>
                                    </p:anim>
                                    <p:anim calcmode="lin" valueType="num">
                                      <p:cBhvr additive="base">
                                        <p:cTn id="19" dur="1000"/>
                                        <p:tgtEl>
                                          <p:spTgt spid="55"/>
                                        </p:tgtEl>
                                        <p:attrNameLst>
                                          <p:attrName>ppt_h</p:attrName>
                                        </p:attrNameLst>
                                      </p:cBhvr>
                                      <p:tavLst>
                                        <p:tav tm="0">
                                          <p:val>
                                            <p:strVal val="0"/>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7"/>
                                        </p:tgtEl>
                                        <p:attrNameLst>
                                          <p:attrName>style.visibility</p:attrName>
                                        </p:attrNameLst>
                                      </p:cBhvr>
                                      <p:to>
                                        <p:strVal val="visible"/>
                                      </p:to>
                                    </p:set>
                                    <p:anim calcmode="lin" valueType="num">
                                      <p:cBhvr additive="base">
                                        <p:cTn id="24" dur="1000"/>
                                        <p:tgtEl>
                                          <p:spTgt spid="57"/>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8"/>
                                        </p:tgtEl>
                                        <p:attrNameLst>
                                          <p:attrName>style.visibility</p:attrName>
                                        </p:attrNameLst>
                                      </p:cBhvr>
                                      <p:to>
                                        <p:strVal val="visible"/>
                                      </p:to>
                                    </p:set>
                                    <p:anim calcmode="lin" valueType="num">
                                      <p:cBhvr additive="base">
                                        <p:cTn id="29" dur="1000"/>
                                        <p:tgtEl>
                                          <p:spTgt spid="58"/>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59"/>
                                        </p:tgtEl>
                                        <p:attrNameLst>
                                          <p:attrName>style.visibility</p:attrName>
                                        </p:attrNameLst>
                                      </p:cBhvr>
                                      <p:to>
                                        <p:strVal val="visible"/>
                                      </p:to>
                                    </p:set>
                                    <p:anim calcmode="lin" valueType="num">
                                      <p:cBhvr additive="base">
                                        <p:cTn id="34" dur="1000"/>
                                        <p:tgtEl>
                                          <p:spTgt spid="59"/>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60"/>
                                        </p:tgtEl>
                                        <p:attrNameLst>
                                          <p:attrName>style.visibility</p:attrName>
                                        </p:attrNameLst>
                                      </p:cBhvr>
                                      <p:to>
                                        <p:strVal val="visible"/>
                                      </p:to>
                                    </p:set>
                                    <p:anim calcmode="lin" valueType="num">
                                      <p:cBhvr additive="base">
                                        <p:cTn id="39" dur="1000"/>
                                        <p:tgtEl>
                                          <p:spTgt spid="60"/>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riginal-24d0c56b-c174-4e6e-9dc0-5a90913d7091">
            <a:hlinkClick r:id="" action="ppaction://media"/>
            <a:extLst>
              <a:ext uri="{FF2B5EF4-FFF2-40B4-BE49-F238E27FC236}">
                <a16:creationId xmlns:a16="http://schemas.microsoft.com/office/drawing/2014/main" id="{364B37F1-6D68-AE86-F969-548F703EC7F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266531" y="198471"/>
            <a:ext cx="2610937" cy="4349675"/>
          </a:xfrm>
          <a:prstGeom prst="rect">
            <a:avLst/>
          </a:prstGeom>
        </p:spPr>
      </p:pic>
    </p:spTree>
    <p:extLst>
      <p:ext uri="{BB962C8B-B14F-4D97-AF65-F5344CB8AC3E}">
        <p14:creationId xmlns:p14="http://schemas.microsoft.com/office/powerpoint/2010/main" val="28954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26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66"/>
        <p:cNvGrpSpPr/>
        <p:nvPr/>
      </p:nvGrpSpPr>
      <p:grpSpPr>
        <a:xfrm>
          <a:off x="0" y="0"/>
          <a:ext cx="0" cy="0"/>
          <a:chOff x="0" y="0"/>
          <a:chExt cx="0" cy="0"/>
        </a:xfrm>
      </p:grpSpPr>
      <p:sp>
        <p:nvSpPr>
          <p:cNvPr id="67" name="Google Shape;67;p14"/>
          <p:cNvSpPr txBox="1"/>
          <p:nvPr/>
        </p:nvSpPr>
        <p:spPr>
          <a:xfrm>
            <a:off x="361200" y="346750"/>
            <a:ext cx="42960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400" b="1" u="sng">
                <a:solidFill>
                  <a:schemeClr val="dk1"/>
                </a:solidFill>
                <a:latin typeface="Playfair Display"/>
                <a:ea typeface="Playfair Display"/>
                <a:cs typeface="Playfair Display"/>
                <a:sym typeface="Playfair Display"/>
              </a:rPr>
              <a:t>Introduction</a:t>
            </a:r>
            <a:r>
              <a:rPr lang="en-GB" sz="4400">
                <a:solidFill>
                  <a:schemeClr val="dk1"/>
                </a:solidFill>
                <a:latin typeface="Playfair Display"/>
                <a:ea typeface="Playfair Display"/>
                <a:cs typeface="Playfair Display"/>
                <a:sym typeface="Playfair Display"/>
              </a:rPr>
              <a:t>​</a:t>
            </a:r>
            <a:endParaRPr>
              <a:latin typeface="Playfair Display"/>
              <a:ea typeface="Playfair Display"/>
              <a:cs typeface="Playfair Display"/>
              <a:sym typeface="Playfair Display"/>
            </a:endParaRPr>
          </a:p>
        </p:txBody>
      </p:sp>
      <p:cxnSp>
        <p:nvCxnSpPr>
          <p:cNvPr id="68" name="Google Shape;68;p14"/>
          <p:cNvCxnSpPr>
            <a:stCxn id="69" idx="2"/>
            <a:endCxn id="70" idx="1"/>
          </p:cNvCxnSpPr>
          <p:nvPr/>
        </p:nvCxnSpPr>
        <p:spPr>
          <a:xfrm>
            <a:off x="1835250" y="3033600"/>
            <a:ext cx="1017000" cy="8946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71" name="Google Shape;71;p14"/>
          <p:cNvCxnSpPr>
            <a:stCxn id="69" idx="2"/>
            <a:endCxn id="72" idx="1"/>
          </p:cNvCxnSpPr>
          <p:nvPr/>
        </p:nvCxnSpPr>
        <p:spPr>
          <a:xfrm rot="10800000" flipH="1">
            <a:off x="1835250" y="2354700"/>
            <a:ext cx="1017000" cy="678900"/>
          </a:xfrm>
          <a:prstGeom prst="bentConnector3">
            <a:avLst>
              <a:gd name="adj1" fmla="val 50000"/>
            </a:avLst>
          </a:prstGeom>
          <a:noFill/>
          <a:ln w="9525" cap="flat" cmpd="sng">
            <a:solidFill>
              <a:srgbClr val="C2C2C2"/>
            </a:solidFill>
            <a:prstDash val="solid"/>
            <a:round/>
            <a:headEnd type="none" w="sm" len="sm"/>
            <a:tailEnd type="none" w="sm" len="sm"/>
          </a:ln>
        </p:spPr>
      </p:cxnSp>
      <p:sp>
        <p:nvSpPr>
          <p:cNvPr id="69" name="Google Shape;69;p14"/>
          <p:cNvSpPr/>
          <p:nvPr/>
        </p:nvSpPr>
        <p:spPr>
          <a:xfrm rot="-5400000">
            <a:off x="-48000" y="2770950"/>
            <a:ext cx="3241200" cy="525300"/>
          </a:xfrm>
          <a:prstGeom prst="roundRect">
            <a:avLst>
              <a:gd name="adj" fmla="val 16667"/>
            </a:avLst>
          </a:prstGeom>
          <a:solidFill>
            <a:srgbClr val="93C47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Reading festival GWR for train travel</a:t>
            </a:r>
            <a:endParaRPr sz="1100">
              <a:solidFill>
                <a:srgbClr val="FFFFFF"/>
              </a:solidFill>
              <a:latin typeface="Roboto"/>
              <a:ea typeface="Roboto"/>
              <a:cs typeface="Roboto"/>
              <a:sym typeface="Roboto"/>
            </a:endParaRPr>
          </a:p>
        </p:txBody>
      </p:sp>
      <p:sp>
        <p:nvSpPr>
          <p:cNvPr id="72" name="Google Shape;72;p14"/>
          <p:cNvSpPr/>
          <p:nvPr/>
        </p:nvSpPr>
        <p:spPr>
          <a:xfrm>
            <a:off x="2852250" y="20920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1100">
                <a:solidFill>
                  <a:srgbClr val="FFFFFF"/>
                </a:solidFill>
                <a:latin typeface="Roboto"/>
                <a:ea typeface="Roboto"/>
                <a:cs typeface="Roboto"/>
                <a:sym typeface="Roboto"/>
              </a:rPr>
              <a:t>                    Aim</a:t>
            </a:r>
            <a:endParaRPr sz="1100">
              <a:solidFill>
                <a:srgbClr val="FFFFFF"/>
              </a:solidFill>
              <a:latin typeface="Roboto"/>
              <a:ea typeface="Roboto"/>
              <a:cs typeface="Roboto"/>
              <a:sym typeface="Roboto"/>
            </a:endParaRPr>
          </a:p>
        </p:txBody>
      </p:sp>
      <p:sp>
        <p:nvSpPr>
          <p:cNvPr id="70" name="Google Shape;70;p14"/>
          <p:cNvSpPr/>
          <p:nvPr/>
        </p:nvSpPr>
        <p:spPr>
          <a:xfrm>
            <a:off x="2852250" y="3665649"/>
            <a:ext cx="2020500" cy="525300"/>
          </a:xfrm>
          <a:prstGeom prst="roundRect">
            <a:avLst>
              <a:gd name="adj" fmla="val 16667"/>
            </a:avLst>
          </a:prstGeom>
          <a:solidFill>
            <a:srgbClr val="6AA84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Objective</a:t>
            </a:r>
            <a:endParaRPr sz="1100">
              <a:solidFill>
                <a:srgbClr val="FFFFFF"/>
              </a:solidFill>
              <a:latin typeface="Roboto"/>
              <a:ea typeface="Roboto"/>
              <a:cs typeface="Roboto"/>
              <a:sym typeface="Roboto"/>
            </a:endParaRPr>
          </a:p>
        </p:txBody>
      </p:sp>
      <p:sp>
        <p:nvSpPr>
          <p:cNvPr id="73" name="Google Shape;73;p14"/>
          <p:cNvSpPr/>
          <p:nvPr/>
        </p:nvSpPr>
        <p:spPr>
          <a:xfrm>
            <a:off x="5482350" y="2123850"/>
            <a:ext cx="2400900" cy="8958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Group train travel to Reading festival on GWR from South Wales</a:t>
            </a:r>
            <a:endParaRPr sz="1100">
              <a:solidFill>
                <a:srgbClr val="FFFFFF"/>
              </a:solidFill>
              <a:latin typeface="Roboto"/>
              <a:ea typeface="Roboto"/>
              <a:cs typeface="Roboto"/>
              <a:sym typeface="Roboto"/>
            </a:endParaRPr>
          </a:p>
        </p:txBody>
      </p:sp>
      <p:sp>
        <p:nvSpPr>
          <p:cNvPr id="74" name="Google Shape;74;p14"/>
          <p:cNvSpPr/>
          <p:nvPr/>
        </p:nvSpPr>
        <p:spPr>
          <a:xfrm>
            <a:off x="5482350" y="3168456"/>
            <a:ext cx="2400900" cy="724500"/>
          </a:xfrm>
          <a:prstGeom prst="roundRect">
            <a:avLst>
              <a:gd name="adj" fmla="val 16667"/>
            </a:avLst>
          </a:prstGeom>
          <a:solidFill>
            <a:srgbClr val="38761D"/>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rgbClr val="FFFFFF"/>
                </a:solidFill>
                <a:latin typeface="Roboto"/>
                <a:ea typeface="Roboto"/>
                <a:cs typeface="Roboto"/>
                <a:sym typeface="Roboto"/>
              </a:rPr>
              <a:t>Focus the age demographic on 18-30 through social media</a:t>
            </a:r>
            <a:endParaRPr sz="1100">
              <a:solidFill>
                <a:srgbClr val="FFFFFF"/>
              </a:solidFill>
              <a:latin typeface="Roboto"/>
              <a:ea typeface="Roboto"/>
              <a:cs typeface="Roboto"/>
              <a:sym typeface="Roboto"/>
            </a:endParaRPr>
          </a:p>
        </p:txBody>
      </p:sp>
      <p:cxnSp>
        <p:nvCxnSpPr>
          <p:cNvPr id="75" name="Google Shape;75;p14"/>
          <p:cNvCxnSpPr>
            <a:stCxn id="72" idx="3"/>
            <a:endCxn id="73" idx="1"/>
          </p:cNvCxnSpPr>
          <p:nvPr/>
        </p:nvCxnSpPr>
        <p:spPr>
          <a:xfrm>
            <a:off x="4872750" y="2354699"/>
            <a:ext cx="609600" cy="217200"/>
          </a:xfrm>
          <a:prstGeom prst="bentConnector3">
            <a:avLst>
              <a:gd name="adj1" fmla="val 50000"/>
            </a:avLst>
          </a:prstGeom>
          <a:noFill/>
          <a:ln w="9525" cap="flat" cmpd="sng">
            <a:solidFill>
              <a:srgbClr val="C2C2C2"/>
            </a:solidFill>
            <a:prstDash val="solid"/>
            <a:round/>
            <a:headEnd type="none" w="sm" len="sm"/>
            <a:tailEnd type="none" w="sm" len="sm"/>
          </a:ln>
        </p:spPr>
      </p:cxnSp>
      <p:cxnSp>
        <p:nvCxnSpPr>
          <p:cNvPr id="76" name="Google Shape;76;p14"/>
          <p:cNvCxnSpPr>
            <a:stCxn id="74" idx="1"/>
            <a:endCxn id="70" idx="3"/>
          </p:cNvCxnSpPr>
          <p:nvPr/>
        </p:nvCxnSpPr>
        <p:spPr>
          <a:xfrm flipH="1">
            <a:off x="4872750" y="3530706"/>
            <a:ext cx="609600" cy="397500"/>
          </a:xfrm>
          <a:prstGeom prst="bentConnector3">
            <a:avLst>
              <a:gd name="adj1" fmla="val 50000"/>
            </a:avLst>
          </a:prstGeom>
          <a:noFill/>
          <a:ln w="9525" cap="flat" cmpd="sng">
            <a:solidFill>
              <a:srgbClr val="C2C2C2"/>
            </a:solidFill>
            <a:prstDash val="solid"/>
            <a:round/>
            <a:headEnd type="none" w="sm" len="sm"/>
            <a:tailEnd type="none" w="sm" len="sm"/>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7"/>
                                        </p:tgtEl>
                                        <p:attrNameLst>
                                          <p:attrName>style.visibility</p:attrName>
                                        </p:attrNameLst>
                                      </p:cBhvr>
                                      <p:to>
                                        <p:strVal val="visible"/>
                                      </p:to>
                                    </p:set>
                                    <p:anim calcmode="lin" valueType="num">
                                      <p:cBhvr additive="base">
                                        <p:cTn id="7" dur="1000"/>
                                        <p:tgtEl>
                                          <p:spTgt spid="67"/>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69"/>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7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7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70"/>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28"/>
        <p:cNvGrpSpPr/>
        <p:nvPr/>
      </p:nvGrpSpPr>
      <p:grpSpPr>
        <a:xfrm>
          <a:off x="0" y="0"/>
          <a:ext cx="0" cy="0"/>
          <a:chOff x="0" y="0"/>
          <a:chExt cx="0" cy="0"/>
        </a:xfrm>
      </p:grpSpPr>
      <p:sp>
        <p:nvSpPr>
          <p:cNvPr id="129" name="Google Shape;129;p21"/>
          <p:cNvSpPr txBox="1"/>
          <p:nvPr/>
        </p:nvSpPr>
        <p:spPr>
          <a:xfrm>
            <a:off x="294975" y="152400"/>
            <a:ext cx="7933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Campaign </a:t>
            </a:r>
            <a:endParaRPr sz="4500" b="1" u="sng">
              <a:solidFill>
                <a:schemeClr val="dk1"/>
              </a:solidFill>
              <a:latin typeface="Playfair Display"/>
              <a:ea typeface="Playfair Display"/>
              <a:cs typeface="Playfair Display"/>
              <a:sym typeface="Playfair Display"/>
            </a:endParaRPr>
          </a:p>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Presentation​</a:t>
            </a:r>
            <a:endParaRPr sz="4500" b="1" u="sng">
              <a:latin typeface="Playfair Display"/>
              <a:ea typeface="Playfair Display"/>
              <a:cs typeface="Playfair Display"/>
              <a:sym typeface="Playfair Display"/>
            </a:endParaRPr>
          </a:p>
        </p:txBody>
      </p:sp>
      <p:sp>
        <p:nvSpPr>
          <p:cNvPr id="130" name="Google Shape;130;p21"/>
          <p:cNvSpPr txBox="1"/>
          <p:nvPr/>
        </p:nvSpPr>
        <p:spPr>
          <a:xfrm>
            <a:off x="92200" y="1828000"/>
            <a:ext cx="6366300" cy="3103200"/>
          </a:xfrm>
          <a:prstGeom prst="rect">
            <a:avLst/>
          </a:prstGeom>
          <a:noFill/>
          <a:ln>
            <a:noFill/>
          </a:ln>
        </p:spPr>
        <p:txBody>
          <a:bodyPr spcFirstLastPara="1" wrap="square" lIns="91425" tIns="91425" rIns="91425" bIns="91425" anchor="t" anchorCtr="0">
            <a:spAutoFit/>
          </a:bodyPr>
          <a:lstStyle/>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Displays and Images​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Branding​</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Key Messages​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Hashtags​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Strapline​</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Content Ideas​</a:t>
            </a:r>
            <a:endParaRPr sz="2400">
              <a:solidFill>
                <a:schemeClr val="dk1"/>
              </a:solidFill>
            </a:endParaRPr>
          </a:p>
          <a:p>
            <a:pPr marL="558800" lvl="0" indent="-269875" algn="l" rtl="0">
              <a:lnSpc>
                <a:spcPct val="115000"/>
              </a:lnSpc>
              <a:spcBef>
                <a:spcPts val="0"/>
              </a:spcBef>
              <a:spcAft>
                <a:spcPts val="0"/>
              </a:spcAft>
              <a:buClr>
                <a:schemeClr val="dk1"/>
              </a:buClr>
              <a:buSzPts val="650"/>
              <a:buFont typeface="Arial"/>
              <a:buChar char="●"/>
            </a:pPr>
            <a:r>
              <a:rPr lang="en-GB" sz="2400">
                <a:solidFill>
                  <a:schemeClr val="dk1"/>
                </a:solidFill>
              </a:rPr>
              <a:t>Visual and Video Content​</a:t>
            </a:r>
            <a:endParaRPr sz="2400">
              <a:solidFill>
                <a:schemeClr val="dk1"/>
              </a:solidFill>
            </a:endParaRPr>
          </a:p>
        </p:txBody>
      </p:sp>
      <p:pic>
        <p:nvPicPr>
          <p:cNvPr id="131" name="Google Shape;131;p21" descr="A green cover with a green and black cover with trains&#10;&#10;Description automatically generated"/>
          <p:cNvPicPr preferRelativeResize="0"/>
          <p:nvPr/>
        </p:nvPicPr>
        <p:blipFill>
          <a:blip r:embed="rId3">
            <a:alphaModFix/>
          </a:blip>
          <a:stretch>
            <a:fillRect/>
          </a:stretch>
        </p:blipFill>
        <p:spPr>
          <a:xfrm>
            <a:off x="5667375" y="0"/>
            <a:ext cx="3476625" cy="51435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 calcmode="lin" valueType="num">
                                      <p:cBhvr additive="base">
                                        <p:cTn id="7" dur="1000"/>
                                        <p:tgtEl>
                                          <p:spTgt spid="129"/>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30"/>
                                        </p:tgtEl>
                                        <p:attrNameLst>
                                          <p:attrName>style.visibility</p:attrName>
                                        </p:attrNameLst>
                                      </p:cBhvr>
                                      <p:to>
                                        <p:strVal val="visible"/>
                                      </p:to>
                                    </p:set>
                                    <p:anim calcmode="lin" valueType="num">
                                      <p:cBhvr additive="base">
                                        <p:cTn id="12" dur="1000"/>
                                        <p:tgtEl>
                                          <p:spTgt spid="130"/>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1"/>
                                        </p:tgtEl>
                                        <p:attrNameLst>
                                          <p:attrName>style.visibility</p:attrName>
                                        </p:attrNameLst>
                                      </p:cBhvr>
                                      <p:to>
                                        <p:strVal val="visible"/>
                                      </p:to>
                                    </p:set>
                                    <p:animEffect transition="in" filter="fade">
                                      <p:cBhvr>
                                        <p:cTn id="17" dur="100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35"/>
        <p:cNvGrpSpPr/>
        <p:nvPr/>
      </p:nvGrpSpPr>
      <p:grpSpPr>
        <a:xfrm>
          <a:off x="0" y="0"/>
          <a:ext cx="0" cy="0"/>
          <a:chOff x="0" y="0"/>
          <a:chExt cx="0" cy="0"/>
        </a:xfrm>
      </p:grpSpPr>
      <p:sp>
        <p:nvSpPr>
          <p:cNvPr id="136" name="Google Shape;136;p22"/>
          <p:cNvSpPr txBox="1"/>
          <p:nvPr/>
        </p:nvSpPr>
        <p:spPr>
          <a:xfrm>
            <a:off x="424000" y="331825"/>
            <a:ext cx="6919500" cy="1569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Displays and Images​</a:t>
            </a:r>
            <a:endParaRPr sz="4500" b="1" u="sng">
              <a:latin typeface="Playfair Display"/>
              <a:ea typeface="Playfair Display"/>
              <a:cs typeface="Playfair Display"/>
              <a:sym typeface="Playfair Display"/>
            </a:endParaRPr>
          </a:p>
        </p:txBody>
      </p:sp>
      <p:sp>
        <p:nvSpPr>
          <p:cNvPr id="137" name="Google Shape;137;p22"/>
          <p:cNvSpPr txBox="1"/>
          <p:nvPr/>
        </p:nvSpPr>
        <p:spPr>
          <a:xfrm>
            <a:off x="378525" y="1901725"/>
            <a:ext cx="6835800" cy="2004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800">
              <a:solidFill>
                <a:schemeClr val="dk2"/>
              </a:solidFill>
            </a:endParaRPr>
          </a:p>
        </p:txBody>
      </p:sp>
      <p:pic>
        <p:nvPicPr>
          <p:cNvPr id="138" name="Google Shape;138;p22"/>
          <p:cNvPicPr preferRelativeResize="0"/>
          <p:nvPr/>
        </p:nvPicPr>
        <p:blipFill>
          <a:blip r:embed="rId3">
            <a:alphaModFix/>
          </a:blip>
          <a:stretch>
            <a:fillRect/>
          </a:stretch>
        </p:blipFill>
        <p:spPr>
          <a:xfrm>
            <a:off x="3371087" y="1502000"/>
            <a:ext cx="2139525" cy="2139525"/>
          </a:xfrm>
          <a:prstGeom prst="rect">
            <a:avLst/>
          </a:prstGeom>
          <a:noFill/>
          <a:ln>
            <a:noFill/>
          </a:ln>
        </p:spPr>
      </p:pic>
      <p:pic>
        <p:nvPicPr>
          <p:cNvPr id="139" name="Google Shape;139;p22"/>
          <p:cNvPicPr preferRelativeResize="0"/>
          <p:nvPr/>
        </p:nvPicPr>
        <p:blipFill>
          <a:blip r:embed="rId4">
            <a:alphaModFix/>
          </a:blip>
          <a:stretch>
            <a:fillRect/>
          </a:stretch>
        </p:blipFill>
        <p:spPr>
          <a:xfrm>
            <a:off x="6392126" y="1110276"/>
            <a:ext cx="2027025" cy="2531260"/>
          </a:xfrm>
          <a:prstGeom prst="rect">
            <a:avLst/>
          </a:prstGeom>
          <a:noFill/>
          <a:ln>
            <a:noFill/>
          </a:ln>
        </p:spPr>
      </p:pic>
      <p:pic>
        <p:nvPicPr>
          <p:cNvPr id="140" name="Google Shape;140;p22"/>
          <p:cNvPicPr preferRelativeResize="0"/>
          <p:nvPr/>
        </p:nvPicPr>
        <p:blipFill>
          <a:blip r:embed="rId5">
            <a:alphaModFix/>
          </a:blip>
          <a:stretch>
            <a:fillRect/>
          </a:stretch>
        </p:blipFill>
        <p:spPr>
          <a:xfrm>
            <a:off x="677747" y="2217613"/>
            <a:ext cx="1938525" cy="1372225"/>
          </a:xfrm>
          <a:prstGeom prst="rect">
            <a:avLst/>
          </a:prstGeom>
          <a:noFill/>
          <a:ln>
            <a:noFill/>
          </a:ln>
        </p:spPr>
      </p:pic>
      <p:pic>
        <p:nvPicPr>
          <p:cNvPr id="141" name="Google Shape;141;p22"/>
          <p:cNvPicPr preferRelativeResize="0"/>
          <p:nvPr/>
        </p:nvPicPr>
        <p:blipFill rotWithShape="1">
          <a:blip r:embed="rId6">
            <a:alphaModFix/>
          </a:blip>
          <a:srcRect l="6097" t="24556" r="6923" b="25100"/>
          <a:stretch/>
        </p:blipFill>
        <p:spPr>
          <a:xfrm>
            <a:off x="295725" y="3905725"/>
            <a:ext cx="8552551" cy="10088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 calcmode="lin" valueType="num">
                                      <p:cBhvr additive="base">
                                        <p:cTn id="7" dur="1000"/>
                                        <p:tgtEl>
                                          <p:spTgt spid="13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8"/>
                                        </p:tgtEl>
                                        <p:attrNameLst>
                                          <p:attrName>style.visibility</p:attrName>
                                        </p:attrNameLst>
                                      </p:cBhvr>
                                      <p:to>
                                        <p:strVal val="visible"/>
                                      </p:to>
                                    </p:set>
                                    <p:animEffect transition="in" filter="fade">
                                      <p:cBhvr>
                                        <p:cTn id="12" dur="1000"/>
                                        <p:tgtEl>
                                          <p:spTgt spid="13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0"/>
                                        </p:tgtEl>
                                        <p:attrNameLst>
                                          <p:attrName>style.visibility</p:attrName>
                                        </p:attrNameLst>
                                      </p:cBhvr>
                                      <p:to>
                                        <p:strVal val="visible"/>
                                      </p:to>
                                    </p:set>
                                    <p:animEffect transition="in" filter="fade">
                                      <p:cBhvr>
                                        <p:cTn id="17" dur="1000"/>
                                        <p:tgtEl>
                                          <p:spTgt spid="14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9"/>
                                        </p:tgtEl>
                                        <p:attrNameLst>
                                          <p:attrName>style.visibility</p:attrName>
                                        </p:attrNameLst>
                                      </p:cBhvr>
                                      <p:to>
                                        <p:strVal val="visible"/>
                                      </p:to>
                                    </p:set>
                                    <p:animEffect transition="in" filter="fade">
                                      <p:cBhvr>
                                        <p:cTn id="22" dur="1000"/>
                                        <p:tgtEl>
                                          <p:spTgt spid="13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1"/>
                                        </p:tgtEl>
                                        <p:attrNameLst>
                                          <p:attrName>style.visibility</p:attrName>
                                        </p:attrNameLst>
                                      </p:cBhvr>
                                      <p:to>
                                        <p:strVal val="visible"/>
                                      </p:to>
                                    </p:set>
                                    <p:animEffect transition="in" filter="fade">
                                      <p:cBhvr>
                                        <p:cTn id="27" dur="1000"/>
                                        <p:tgtEl>
                                          <p:spTgt spid="1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45"/>
        <p:cNvGrpSpPr/>
        <p:nvPr/>
      </p:nvGrpSpPr>
      <p:grpSpPr>
        <a:xfrm>
          <a:off x="0" y="0"/>
          <a:ext cx="0" cy="0"/>
          <a:chOff x="0" y="0"/>
          <a:chExt cx="0" cy="0"/>
        </a:xfrm>
      </p:grpSpPr>
      <p:sp>
        <p:nvSpPr>
          <p:cNvPr id="146" name="Google Shape;146;p23"/>
          <p:cNvSpPr txBox="1"/>
          <p:nvPr/>
        </p:nvSpPr>
        <p:spPr>
          <a:xfrm>
            <a:off x="331825" y="20277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Branding​</a:t>
            </a:r>
            <a:endParaRPr sz="4500" b="1" u="sng">
              <a:latin typeface="Playfair Display"/>
              <a:ea typeface="Playfair Display"/>
              <a:cs typeface="Playfair Display"/>
              <a:sym typeface="Playfair Display"/>
            </a:endParaRPr>
          </a:p>
        </p:txBody>
      </p:sp>
      <p:sp>
        <p:nvSpPr>
          <p:cNvPr id="147" name="Google Shape;147;p23"/>
          <p:cNvSpPr txBox="1"/>
          <p:nvPr/>
        </p:nvSpPr>
        <p:spPr>
          <a:xfrm>
            <a:off x="221225" y="1180538"/>
            <a:ext cx="6090000" cy="1111200"/>
          </a:xfrm>
          <a:prstGeom prst="rect">
            <a:avLst/>
          </a:prstGeom>
          <a:noFill/>
          <a:ln>
            <a:noFill/>
          </a:ln>
        </p:spPr>
        <p:txBody>
          <a:bodyPr spcFirstLastPara="1" wrap="square" lIns="91425" tIns="91425" rIns="91425" bIns="91425" anchor="t" anchorCtr="0">
            <a:spAutoFit/>
          </a:bodyPr>
          <a:lstStyle/>
          <a:p>
            <a:pPr marL="546100" lvl="0" indent="-285750" algn="l" rtl="0">
              <a:lnSpc>
                <a:spcPct val="115000"/>
              </a:lnSpc>
              <a:spcBef>
                <a:spcPts val="0"/>
              </a:spcBef>
              <a:spcAft>
                <a:spcPts val="0"/>
              </a:spcAft>
              <a:buClr>
                <a:schemeClr val="dk1"/>
              </a:buClr>
              <a:buSzPts val="900"/>
              <a:buFont typeface="Arial"/>
              <a:buChar char="●"/>
            </a:pPr>
            <a:r>
              <a:rPr lang="en-GB" sz="2800">
                <a:solidFill>
                  <a:schemeClr val="dk1"/>
                </a:solidFill>
              </a:rPr>
              <a:t>Gradients of the GWR colours (green/yellow)​</a:t>
            </a:r>
            <a:endParaRPr sz="2800">
              <a:solidFill>
                <a:schemeClr val="dk1"/>
              </a:solidFill>
            </a:endParaRPr>
          </a:p>
        </p:txBody>
      </p:sp>
      <p:pic>
        <p:nvPicPr>
          <p:cNvPr id="148" name="Google Shape;148;p23" descr="Green Gradient Images - Free Download ..."/>
          <p:cNvPicPr preferRelativeResize="0"/>
          <p:nvPr/>
        </p:nvPicPr>
        <p:blipFill>
          <a:blip r:embed="rId3">
            <a:alphaModFix/>
          </a:blip>
          <a:stretch>
            <a:fillRect/>
          </a:stretch>
        </p:blipFill>
        <p:spPr>
          <a:xfrm>
            <a:off x="6311225" y="392050"/>
            <a:ext cx="2480950" cy="1743640"/>
          </a:xfrm>
          <a:prstGeom prst="rect">
            <a:avLst/>
          </a:prstGeom>
          <a:noFill/>
          <a:ln>
            <a:noFill/>
          </a:ln>
        </p:spPr>
      </p:pic>
      <p:pic>
        <p:nvPicPr>
          <p:cNvPr id="149" name="Google Shape;149;p23" descr="Dark Green Gradient: + 20 Gradient ..."/>
          <p:cNvPicPr preferRelativeResize="0"/>
          <p:nvPr/>
        </p:nvPicPr>
        <p:blipFill>
          <a:blip r:embed="rId4">
            <a:alphaModFix/>
          </a:blip>
          <a:stretch>
            <a:fillRect/>
          </a:stretch>
        </p:blipFill>
        <p:spPr>
          <a:xfrm>
            <a:off x="4668330" y="2488500"/>
            <a:ext cx="3945620" cy="2409825"/>
          </a:xfrm>
          <a:prstGeom prst="rect">
            <a:avLst/>
          </a:prstGeom>
          <a:noFill/>
          <a:ln>
            <a:noFill/>
          </a:ln>
        </p:spPr>
      </p:pic>
      <p:pic>
        <p:nvPicPr>
          <p:cNvPr id="150" name="Google Shape;150;p23" descr="Green Gradient Color Palette"/>
          <p:cNvPicPr preferRelativeResize="0"/>
          <p:nvPr/>
        </p:nvPicPr>
        <p:blipFill>
          <a:blip r:embed="rId5">
            <a:alphaModFix/>
          </a:blip>
          <a:stretch>
            <a:fillRect/>
          </a:stretch>
        </p:blipFill>
        <p:spPr>
          <a:xfrm>
            <a:off x="417700" y="2488500"/>
            <a:ext cx="3486150" cy="24098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6"/>
                                        </p:tgtEl>
                                        <p:attrNameLst>
                                          <p:attrName>style.visibility</p:attrName>
                                        </p:attrNameLst>
                                      </p:cBhvr>
                                      <p:to>
                                        <p:strVal val="visible"/>
                                      </p:to>
                                    </p:set>
                                    <p:anim calcmode="lin" valueType="num">
                                      <p:cBhvr additive="base">
                                        <p:cTn id="7" dur="1000"/>
                                        <p:tgtEl>
                                          <p:spTgt spid="14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47"/>
                                        </p:tgtEl>
                                        <p:attrNameLst>
                                          <p:attrName>style.visibility</p:attrName>
                                        </p:attrNameLst>
                                      </p:cBhvr>
                                      <p:to>
                                        <p:strVal val="visible"/>
                                      </p:to>
                                    </p:set>
                                    <p:anim calcmode="lin" valueType="num">
                                      <p:cBhvr additive="base">
                                        <p:cTn id="12" dur="1000"/>
                                        <p:tgtEl>
                                          <p:spTgt spid="147"/>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9"/>
                                        </p:tgtEl>
                                        <p:attrNameLst>
                                          <p:attrName>style.visibility</p:attrName>
                                        </p:attrNameLst>
                                      </p:cBhvr>
                                      <p:to>
                                        <p:strVal val="visible"/>
                                      </p:to>
                                    </p:set>
                                    <p:animEffect transition="in" filter="fade">
                                      <p:cBhvr>
                                        <p:cTn id="17" dur="1000"/>
                                        <p:tgtEl>
                                          <p:spTgt spid="14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8"/>
                                        </p:tgtEl>
                                        <p:attrNameLst>
                                          <p:attrName>style.visibility</p:attrName>
                                        </p:attrNameLst>
                                      </p:cBhvr>
                                      <p:to>
                                        <p:strVal val="visible"/>
                                      </p:to>
                                    </p:set>
                                    <p:animEffect transition="in" filter="fade">
                                      <p:cBhvr>
                                        <p:cTn id="22" dur="1000"/>
                                        <p:tgtEl>
                                          <p:spTgt spid="14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0"/>
                                        </p:tgtEl>
                                        <p:attrNameLst>
                                          <p:attrName>style.visibility</p:attrName>
                                        </p:attrNameLst>
                                      </p:cBhvr>
                                      <p:to>
                                        <p:strVal val="visible"/>
                                      </p:to>
                                    </p:set>
                                    <p:animEffect transition="in" filter="fade">
                                      <p:cBhvr>
                                        <p:cTn id="27" dur="1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54"/>
        <p:cNvGrpSpPr/>
        <p:nvPr/>
      </p:nvGrpSpPr>
      <p:grpSpPr>
        <a:xfrm>
          <a:off x="0" y="0"/>
          <a:ext cx="0" cy="0"/>
          <a:chOff x="0" y="0"/>
          <a:chExt cx="0" cy="0"/>
        </a:xfrm>
      </p:grpSpPr>
      <p:sp>
        <p:nvSpPr>
          <p:cNvPr id="155" name="Google Shape;155;p24"/>
          <p:cNvSpPr txBox="1"/>
          <p:nvPr/>
        </p:nvSpPr>
        <p:spPr>
          <a:xfrm>
            <a:off x="206250" y="1768250"/>
            <a:ext cx="4884000" cy="2102700"/>
          </a:xfrm>
          <a:prstGeom prst="rect">
            <a:avLst/>
          </a:prstGeom>
          <a:noFill/>
          <a:ln>
            <a:noFill/>
          </a:ln>
        </p:spPr>
        <p:txBody>
          <a:bodyPr spcFirstLastPara="1" wrap="square" lIns="91425" tIns="91425" rIns="91425" bIns="91425" anchor="t" anchorCtr="0">
            <a:spAutoFit/>
          </a:bodyPr>
          <a:lstStyle/>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Group travelling and discounts​</a:t>
            </a:r>
            <a:endParaRPr sz="2800">
              <a:solidFill>
                <a:schemeClr val="dk1"/>
              </a:solidFill>
            </a:endParaRPr>
          </a:p>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Railcards​</a:t>
            </a:r>
            <a:endParaRPr sz="2800">
              <a:solidFill>
                <a:schemeClr val="dk1"/>
              </a:solidFill>
            </a:endParaRPr>
          </a:p>
          <a:p>
            <a:pPr marL="609600" lvl="0" indent="-320675" algn="l" rtl="0">
              <a:lnSpc>
                <a:spcPct val="115000"/>
              </a:lnSpc>
              <a:spcBef>
                <a:spcPts val="0"/>
              </a:spcBef>
              <a:spcAft>
                <a:spcPts val="0"/>
              </a:spcAft>
              <a:buClr>
                <a:schemeClr val="dk1"/>
              </a:buClr>
              <a:buSzPts val="1450"/>
              <a:buFont typeface="Arial"/>
              <a:buChar char="●"/>
            </a:pPr>
            <a:r>
              <a:rPr lang="en-GB" sz="2800">
                <a:solidFill>
                  <a:schemeClr val="dk1"/>
                </a:solidFill>
              </a:rPr>
              <a:t>Sustainable travel</a:t>
            </a:r>
            <a:endParaRPr sz="2800">
              <a:solidFill>
                <a:schemeClr val="dk1"/>
              </a:solidFill>
            </a:endParaRPr>
          </a:p>
        </p:txBody>
      </p:sp>
      <p:sp>
        <p:nvSpPr>
          <p:cNvPr id="156" name="Google Shape;156;p24"/>
          <p:cNvSpPr txBox="1"/>
          <p:nvPr/>
        </p:nvSpPr>
        <p:spPr>
          <a:xfrm>
            <a:off x="368725" y="184350"/>
            <a:ext cx="59484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Key Messages​</a:t>
            </a:r>
            <a:endParaRPr sz="4500" b="1" u="sng">
              <a:latin typeface="Playfair Display"/>
              <a:ea typeface="Playfair Display"/>
              <a:cs typeface="Playfair Display"/>
              <a:sym typeface="Playfair Display"/>
            </a:endParaRPr>
          </a:p>
        </p:txBody>
      </p:sp>
      <p:pic>
        <p:nvPicPr>
          <p:cNvPr id="157" name="Google Shape;157;p24"/>
          <p:cNvPicPr preferRelativeResize="0"/>
          <p:nvPr/>
        </p:nvPicPr>
        <p:blipFill>
          <a:blip r:embed="rId3">
            <a:alphaModFix/>
          </a:blip>
          <a:stretch>
            <a:fillRect/>
          </a:stretch>
        </p:blipFill>
        <p:spPr>
          <a:xfrm>
            <a:off x="5538049" y="76200"/>
            <a:ext cx="3337026" cy="49911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56"/>
                                        </p:tgtEl>
                                        <p:attrNameLst>
                                          <p:attrName>style.visibility</p:attrName>
                                        </p:attrNameLst>
                                      </p:cBhvr>
                                      <p:to>
                                        <p:strVal val="visible"/>
                                      </p:to>
                                    </p:set>
                                    <p:anim calcmode="lin" valueType="num">
                                      <p:cBhvr additive="base">
                                        <p:cTn id="7" dur="1000"/>
                                        <p:tgtEl>
                                          <p:spTgt spid="15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55"/>
                                        </p:tgtEl>
                                        <p:attrNameLst>
                                          <p:attrName>style.visibility</p:attrName>
                                        </p:attrNameLst>
                                      </p:cBhvr>
                                      <p:to>
                                        <p:strVal val="visible"/>
                                      </p:to>
                                    </p:set>
                                    <p:anim calcmode="lin" valueType="num">
                                      <p:cBhvr additive="base">
                                        <p:cTn id="12" dur="1000"/>
                                        <p:tgtEl>
                                          <p:spTgt spid="15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61"/>
        <p:cNvGrpSpPr/>
        <p:nvPr/>
      </p:nvGrpSpPr>
      <p:grpSpPr>
        <a:xfrm>
          <a:off x="0" y="0"/>
          <a:ext cx="0" cy="0"/>
          <a:chOff x="0" y="0"/>
          <a:chExt cx="0" cy="0"/>
        </a:xfrm>
      </p:grpSpPr>
      <p:sp>
        <p:nvSpPr>
          <p:cNvPr id="162" name="Google Shape;162;p25"/>
          <p:cNvSpPr txBox="1"/>
          <p:nvPr/>
        </p:nvSpPr>
        <p:spPr>
          <a:xfrm>
            <a:off x="633000" y="1106125"/>
            <a:ext cx="7878000" cy="3140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9600" b="1" u="sng">
                <a:solidFill>
                  <a:schemeClr val="dk1"/>
                </a:solidFill>
                <a:latin typeface="Playfair Display"/>
                <a:ea typeface="Playfair Display"/>
                <a:cs typeface="Playfair Display"/>
                <a:sym typeface="Playfair Display"/>
              </a:rPr>
              <a:t>From Station to Stage​</a:t>
            </a:r>
            <a:endParaRPr b="1" u="sng">
              <a:latin typeface="Playfair Display"/>
              <a:ea typeface="Playfair Display"/>
              <a:cs typeface="Playfair Display"/>
              <a:sym typeface="Playfair Display"/>
            </a:endParaRPr>
          </a:p>
        </p:txBody>
      </p:sp>
      <p:sp>
        <p:nvSpPr>
          <p:cNvPr id="163" name="Google Shape;163;p25"/>
          <p:cNvSpPr/>
          <p:nvPr/>
        </p:nvSpPr>
        <p:spPr>
          <a:xfrm>
            <a:off x="1948800"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4" name="Google Shape;164;p25"/>
          <p:cNvSpPr/>
          <p:nvPr/>
        </p:nvSpPr>
        <p:spPr>
          <a:xfrm>
            <a:off x="398250" y="4043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5" name="Google Shape;165;p25"/>
          <p:cNvSpPr/>
          <p:nvPr/>
        </p:nvSpPr>
        <p:spPr>
          <a:xfrm>
            <a:off x="3408200" y="414315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6" name="Google Shape;166;p25"/>
          <p:cNvSpPr/>
          <p:nvPr/>
        </p:nvSpPr>
        <p:spPr>
          <a:xfrm>
            <a:off x="8222100" y="1936300"/>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7" name="Google Shape;167;p25"/>
          <p:cNvSpPr/>
          <p:nvPr/>
        </p:nvSpPr>
        <p:spPr>
          <a:xfrm>
            <a:off x="6782950" y="424622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8" name="Google Shape;168;p25"/>
          <p:cNvSpPr/>
          <p:nvPr/>
        </p:nvSpPr>
        <p:spPr>
          <a:xfrm>
            <a:off x="3355988"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9" name="Google Shape;169;p25"/>
          <p:cNvSpPr/>
          <p:nvPr/>
        </p:nvSpPr>
        <p:spPr>
          <a:xfrm>
            <a:off x="6373950" y="136975"/>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0" name="Google Shape;170;p25"/>
          <p:cNvSpPr/>
          <p:nvPr/>
        </p:nvSpPr>
        <p:spPr>
          <a:xfrm>
            <a:off x="760300" y="2890113"/>
            <a:ext cx="921900" cy="848100"/>
          </a:xfrm>
          <a:prstGeom prst="star5">
            <a:avLst>
              <a:gd name="adj" fmla="val 19098"/>
              <a:gd name="hf" fmla="val 105146"/>
              <a:gd name="vf" fmla="val 110557"/>
            </a:avLst>
          </a:prstGeom>
          <a:solidFill>
            <a:srgbClr val="38761D"/>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1" name="Google Shape;171;p25"/>
          <p:cNvSpPr/>
          <p:nvPr/>
        </p:nvSpPr>
        <p:spPr>
          <a:xfrm>
            <a:off x="7842225" y="4744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2" name="Google Shape;172;p25"/>
          <p:cNvSpPr/>
          <p:nvPr/>
        </p:nvSpPr>
        <p:spPr>
          <a:xfrm>
            <a:off x="5094125" y="5635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3" name="Google Shape;173;p25"/>
          <p:cNvSpPr/>
          <p:nvPr/>
        </p:nvSpPr>
        <p:spPr>
          <a:xfrm>
            <a:off x="5161950" y="41431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4" name="Google Shape;174;p25"/>
          <p:cNvSpPr/>
          <p:nvPr/>
        </p:nvSpPr>
        <p:spPr>
          <a:xfrm>
            <a:off x="101475" y="182027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5" name="Google Shape;175;p25"/>
          <p:cNvSpPr/>
          <p:nvPr/>
        </p:nvSpPr>
        <p:spPr>
          <a:xfrm>
            <a:off x="1374375" y="3959950"/>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6" name="Google Shape;176;p25"/>
          <p:cNvSpPr/>
          <p:nvPr/>
        </p:nvSpPr>
        <p:spPr>
          <a:xfrm>
            <a:off x="8048575" y="3398125"/>
            <a:ext cx="921900" cy="848100"/>
          </a:xfrm>
          <a:prstGeom prst="star5">
            <a:avLst>
              <a:gd name="adj" fmla="val 19098"/>
              <a:gd name="hf" fmla="val 105146"/>
              <a:gd name="vf" fmla="val 110557"/>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2"/>
                                        </p:tgtEl>
                                        <p:attrNameLst>
                                          <p:attrName>style.visibility</p:attrName>
                                        </p:attrNameLst>
                                      </p:cBhvr>
                                      <p:to>
                                        <p:strVal val="visible"/>
                                      </p:to>
                                    </p:set>
                                    <p:animEffect transition="in" filter="fade">
                                      <p:cBhvr>
                                        <p:cTn id="7" dur="1000"/>
                                        <p:tgtEl>
                                          <p:spTgt spid="16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164"/>
                                        </p:tgtEl>
                                        <p:attrNameLst>
                                          <p:attrName>style.visibility</p:attrName>
                                        </p:attrNameLst>
                                      </p:cBhvr>
                                      <p:to>
                                        <p:strVal val="visible"/>
                                      </p:to>
                                    </p:set>
                                    <p:animEffect transition="in" filter="fade">
                                      <p:cBhvr>
                                        <p:cTn id="11" dur="1000"/>
                                        <p:tgtEl>
                                          <p:spTgt spid="164"/>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63"/>
                                        </p:tgtEl>
                                        <p:attrNameLst>
                                          <p:attrName>style.visibility</p:attrName>
                                        </p:attrNameLst>
                                      </p:cBhvr>
                                      <p:to>
                                        <p:strVal val="visible"/>
                                      </p:to>
                                    </p:set>
                                    <p:animEffect transition="in" filter="fade">
                                      <p:cBhvr>
                                        <p:cTn id="15" dur="1000"/>
                                        <p:tgtEl>
                                          <p:spTgt spid="163"/>
                                        </p:tgtEl>
                                      </p:cBhvr>
                                    </p:animEffect>
                                  </p:childTnLst>
                                </p:cTn>
                              </p:par>
                            </p:childTnLst>
                          </p:cTn>
                        </p:par>
                        <p:par>
                          <p:cTn id="16" fill="hold">
                            <p:stCondLst>
                              <p:cond delay="3000"/>
                            </p:stCondLst>
                            <p:childTnLst>
                              <p:par>
                                <p:cTn id="17" presetID="10" presetClass="entr" presetSubtype="0" fill="hold" nodeType="afterEffect">
                                  <p:stCondLst>
                                    <p:cond delay="0"/>
                                  </p:stCondLst>
                                  <p:childTnLst>
                                    <p:set>
                                      <p:cBhvr>
                                        <p:cTn id="18" dur="1" fill="hold">
                                          <p:stCondLst>
                                            <p:cond delay="0"/>
                                          </p:stCondLst>
                                        </p:cTn>
                                        <p:tgtEl>
                                          <p:spTgt spid="168"/>
                                        </p:tgtEl>
                                        <p:attrNameLst>
                                          <p:attrName>style.visibility</p:attrName>
                                        </p:attrNameLst>
                                      </p:cBhvr>
                                      <p:to>
                                        <p:strVal val="visible"/>
                                      </p:to>
                                    </p:set>
                                    <p:animEffect transition="in" filter="fade">
                                      <p:cBhvr>
                                        <p:cTn id="19" dur="1000"/>
                                        <p:tgtEl>
                                          <p:spTgt spid="168"/>
                                        </p:tgtEl>
                                      </p:cBhvr>
                                    </p:animEffect>
                                  </p:childTnLst>
                                </p:cTn>
                              </p:par>
                            </p:childTnLst>
                          </p:cTn>
                        </p:par>
                        <p:par>
                          <p:cTn id="20" fill="hold">
                            <p:stCondLst>
                              <p:cond delay="4000"/>
                            </p:stCondLst>
                            <p:childTnLst>
                              <p:par>
                                <p:cTn id="21" presetID="10" presetClass="entr" presetSubtype="0" fill="hold" nodeType="afterEffect">
                                  <p:stCondLst>
                                    <p:cond delay="0"/>
                                  </p:stCondLst>
                                  <p:childTnLst>
                                    <p:set>
                                      <p:cBhvr>
                                        <p:cTn id="22" dur="1" fill="hold">
                                          <p:stCondLst>
                                            <p:cond delay="0"/>
                                          </p:stCondLst>
                                        </p:cTn>
                                        <p:tgtEl>
                                          <p:spTgt spid="172"/>
                                        </p:tgtEl>
                                        <p:attrNameLst>
                                          <p:attrName>style.visibility</p:attrName>
                                        </p:attrNameLst>
                                      </p:cBhvr>
                                      <p:to>
                                        <p:strVal val="visible"/>
                                      </p:to>
                                    </p:set>
                                    <p:animEffect transition="in" filter="fade">
                                      <p:cBhvr>
                                        <p:cTn id="23" dur="1000"/>
                                        <p:tgtEl>
                                          <p:spTgt spid="172"/>
                                        </p:tgtEl>
                                      </p:cBhvr>
                                    </p:animEffect>
                                  </p:childTnLst>
                                </p:cTn>
                              </p:par>
                            </p:childTnLst>
                          </p:cTn>
                        </p:par>
                        <p:par>
                          <p:cTn id="24" fill="hold">
                            <p:stCondLst>
                              <p:cond delay="5000"/>
                            </p:stCondLst>
                            <p:childTnLst>
                              <p:par>
                                <p:cTn id="25" presetID="10" presetClass="entr" presetSubtype="0" fill="hold" nodeType="afterEffect">
                                  <p:stCondLst>
                                    <p:cond delay="0"/>
                                  </p:stCondLst>
                                  <p:childTnLst>
                                    <p:set>
                                      <p:cBhvr>
                                        <p:cTn id="26" dur="1" fill="hold">
                                          <p:stCondLst>
                                            <p:cond delay="0"/>
                                          </p:stCondLst>
                                        </p:cTn>
                                        <p:tgtEl>
                                          <p:spTgt spid="169"/>
                                        </p:tgtEl>
                                        <p:attrNameLst>
                                          <p:attrName>style.visibility</p:attrName>
                                        </p:attrNameLst>
                                      </p:cBhvr>
                                      <p:to>
                                        <p:strVal val="visible"/>
                                      </p:to>
                                    </p:set>
                                    <p:animEffect transition="in" filter="fade">
                                      <p:cBhvr>
                                        <p:cTn id="27" dur="1000"/>
                                        <p:tgtEl>
                                          <p:spTgt spid="169"/>
                                        </p:tgtEl>
                                      </p:cBhvr>
                                    </p:animEffect>
                                  </p:childTnLst>
                                </p:cTn>
                              </p:par>
                            </p:childTnLst>
                          </p:cTn>
                        </p:par>
                        <p:par>
                          <p:cTn id="28" fill="hold">
                            <p:stCondLst>
                              <p:cond delay="6000"/>
                            </p:stCondLst>
                            <p:childTnLst>
                              <p:par>
                                <p:cTn id="29" presetID="10" presetClass="entr" presetSubtype="0" fill="hold" nodeType="afterEffect">
                                  <p:stCondLst>
                                    <p:cond delay="0"/>
                                  </p:stCondLst>
                                  <p:childTnLst>
                                    <p:set>
                                      <p:cBhvr>
                                        <p:cTn id="30" dur="1" fill="hold">
                                          <p:stCondLst>
                                            <p:cond delay="0"/>
                                          </p:stCondLst>
                                        </p:cTn>
                                        <p:tgtEl>
                                          <p:spTgt spid="171"/>
                                        </p:tgtEl>
                                        <p:attrNameLst>
                                          <p:attrName>style.visibility</p:attrName>
                                        </p:attrNameLst>
                                      </p:cBhvr>
                                      <p:to>
                                        <p:strVal val="visible"/>
                                      </p:to>
                                    </p:set>
                                    <p:animEffect transition="in" filter="fade">
                                      <p:cBhvr>
                                        <p:cTn id="31" dur="1000"/>
                                        <p:tgtEl>
                                          <p:spTgt spid="171"/>
                                        </p:tgtEl>
                                      </p:cBhvr>
                                    </p:animEffect>
                                  </p:childTnLst>
                                </p:cTn>
                              </p:par>
                            </p:childTnLst>
                          </p:cTn>
                        </p:par>
                        <p:par>
                          <p:cTn id="32" fill="hold">
                            <p:stCondLst>
                              <p:cond delay="7000"/>
                            </p:stCondLst>
                            <p:childTnLst>
                              <p:par>
                                <p:cTn id="33" presetID="10" presetClass="entr" presetSubtype="0" fill="hold" nodeType="afterEffect">
                                  <p:stCondLst>
                                    <p:cond delay="0"/>
                                  </p:stCondLst>
                                  <p:childTnLst>
                                    <p:set>
                                      <p:cBhvr>
                                        <p:cTn id="34" dur="1" fill="hold">
                                          <p:stCondLst>
                                            <p:cond delay="0"/>
                                          </p:stCondLst>
                                        </p:cTn>
                                        <p:tgtEl>
                                          <p:spTgt spid="166"/>
                                        </p:tgtEl>
                                        <p:attrNameLst>
                                          <p:attrName>style.visibility</p:attrName>
                                        </p:attrNameLst>
                                      </p:cBhvr>
                                      <p:to>
                                        <p:strVal val="visible"/>
                                      </p:to>
                                    </p:set>
                                    <p:animEffect transition="in" filter="fade">
                                      <p:cBhvr>
                                        <p:cTn id="35" dur="1000"/>
                                        <p:tgtEl>
                                          <p:spTgt spid="166"/>
                                        </p:tgtEl>
                                      </p:cBhvr>
                                    </p:animEffect>
                                  </p:childTnLst>
                                </p:cTn>
                              </p:par>
                            </p:childTnLst>
                          </p:cTn>
                        </p:par>
                        <p:par>
                          <p:cTn id="36" fill="hold">
                            <p:stCondLst>
                              <p:cond delay="8000"/>
                            </p:stCondLst>
                            <p:childTnLst>
                              <p:par>
                                <p:cTn id="37" presetID="10" presetClass="entr" presetSubtype="0" fill="hold" nodeType="afterEffect">
                                  <p:stCondLst>
                                    <p:cond delay="0"/>
                                  </p:stCondLst>
                                  <p:childTnLst>
                                    <p:set>
                                      <p:cBhvr>
                                        <p:cTn id="38" dur="1" fill="hold">
                                          <p:stCondLst>
                                            <p:cond delay="0"/>
                                          </p:stCondLst>
                                        </p:cTn>
                                        <p:tgtEl>
                                          <p:spTgt spid="176"/>
                                        </p:tgtEl>
                                        <p:attrNameLst>
                                          <p:attrName>style.visibility</p:attrName>
                                        </p:attrNameLst>
                                      </p:cBhvr>
                                      <p:to>
                                        <p:strVal val="visible"/>
                                      </p:to>
                                    </p:set>
                                    <p:animEffect transition="in" filter="fade">
                                      <p:cBhvr>
                                        <p:cTn id="39" dur="1000"/>
                                        <p:tgtEl>
                                          <p:spTgt spid="176"/>
                                        </p:tgtEl>
                                      </p:cBhvr>
                                    </p:animEffect>
                                  </p:childTnLst>
                                </p:cTn>
                              </p:par>
                            </p:childTnLst>
                          </p:cTn>
                        </p:par>
                        <p:par>
                          <p:cTn id="40" fill="hold">
                            <p:stCondLst>
                              <p:cond delay="9000"/>
                            </p:stCondLst>
                            <p:childTnLst>
                              <p:par>
                                <p:cTn id="41" presetID="10" presetClass="entr" presetSubtype="0" fill="hold" nodeType="afterEffect">
                                  <p:stCondLst>
                                    <p:cond delay="0"/>
                                  </p:stCondLst>
                                  <p:childTnLst>
                                    <p:set>
                                      <p:cBhvr>
                                        <p:cTn id="42" dur="1" fill="hold">
                                          <p:stCondLst>
                                            <p:cond delay="0"/>
                                          </p:stCondLst>
                                        </p:cTn>
                                        <p:tgtEl>
                                          <p:spTgt spid="167"/>
                                        </p:tgtEl>
                                        <p:attrNameLst>
                                          <p:attrName>style.visibility</p:attrName>
                                        </p:attrNameLst>
                                      </p:cBhvr>
                                      <p:to>
                                        <p:strVal val="visible"/>
                                      </p:to>
                                    </p:set>
                                    <p:animEffect transition="in" filter="fade">
                                      <p:cBhvr>
                                        <p:cTn id="43" dur="1000"/>
                                        <p:tgtEl>
                                          <p:spTgt spid="167"/>
                                        </p:tgtEl>
                                      </p:cBhvr>
                                    </p:animEffect>
                                  </p:childTnLst>
                                </p:cTn>
                              </p:par>
                            </p:childTnLst>
                          </p:cTn>
                        </p:par>
                        <p:par>
                          <p:cTn id="44" fill="hold">
                            <p:stCondLst>
                              <p:cond delay="10000"/>
                            </p:stCondLst>
                            <p:childTnLst>
                              <p:par>
                                <p:cTn id="45" presetID="10" presetClass="entr" presetSubtype="0" fill="hold" nodeType="afterEffect">
                                  <p:stCondLst>
                                    <p:cond delay="0"/>
                                  </p:stCondLst>
                                  <p:childTnLst>
                                    <p:set>
                                      <p:cBhvr>
                                        <p:cTn id="46" dur="1" fill="hold">
                                          <p:stCondLst>
                                            <p:cond delay="0"/>
                                          </p:stCondLst>
                                        </p:cTn>
                                        <p:tgtEl>
                                          <p:spTgt spid="173"/>
                                        </p:tgtEl>
                                        <p:attrNameLst>
                                          <p:attrName>style.visibility</p:attrName>
                                        </p:attrNameLst>
                                      </p:cBhvr>
                                      <p:to>
                                        <p:strVal val="visible"/>
                                      </p:to>
                                    </p:set>
                                    <p:animEffect transition="in" filter="fade">
                                      <p:cBhvr>
                                        <p:cTn id="47" dur="1000"/>
                                        <p:tgtEl>
                                          <p:spTgt spid="173"/>
                                        </p:tgtEl>
                                      </p:cBhvr>
                                    </p:animEffect>
                                  </p:childTnLst>
                                </p:cTn>
                              </p:par>
                            </p:childTnLst>
                          </p:cTn>
                        </p:par>
                        <p:par>
                          <p:cTn id="48" fill="hold">
                            <p:stCondLst>
                              <p:cond delay="11000"/>
                            </p:stCondLst>
                            <p:childTnLst>
                              <p:par>
                                <p:cTn id="49" presetID="10" presetClass="entr" presetSubtype="0" fill="hold" nodeType="afterEffect">
                                  <p:stCondLst>
                                    <p:cond delay="0"/>
                                  </p:stCondLst>
                                  <p:childTnLst>
                                    <p:set>
                                      <p:cBhvr>
                                        <p:cTn id="50" dur="1" fill="hold">
                                          <p:stCondLst>
                                            <p:cond delay="0"/>
                                          </p:stCondLst>
                                        </p:cTn>
                                        <p:tgtEl>
                                          <p:spTgt spid="165"/>
                                        </p:tgtEl>
                                        <p:attrNameLst>
                                          <p:attrName>style.visibility</p:attrName>
                                        </p:attrNameLst>
                                      </p:cBhvr>
                                      <p:to>
                                        <p:strVal val="visible"/>
                                      </p:to>
                                    </p:set>
                                    <p:animEffect transition="in" filter="fade">
                                      <p:cBhvr>
                                        <p:cTn id="51" dur="1000"/>
                                        <p:tgtEl>
                                          <p:spTgt spid="165"/>
                                        </p:tgtEl>
                                      </p:cBhvr>
                                    </p:animEffect>
                                  </p:childTnLst>
                                </p:cTn>
                              </p:par>
                            </p:childTnLst>
                          </p:cTn>
                        </p:par>
                        <p:par>
                          <p:cTn id="52" fill="hold">
                            <p:stCondLst>
                              <p:cond delay="12000"/>
                            </p:stCondLst>
                            <p:childTnLst>
                              <p:par>
                                <p:cTn id="53" presetID="10" presetClass="entr" presetSubtype="0" fill="hold" nodeType="afterEffect">
                                  <p:stCondLst>
                                    <p:cond delay="0"/>
                                  </p:stCondLst>
                                  <p:childTnLst>
                                    <p:set>
                                      <p:cBhvr>
                                        <p:cTn id="54" dur="1" fill="hold">
                                          <p:stCondLst>
                                            <p:cond delay="0"/>
                                          </p:stCondLst>
                                        </p:cTn>
                                        <p:tgtEl>
                                          <p:spTgt spid="175"/>
                                        </p:tgtEl>
                                        <p:attrNameLst>
                                          <p:attrName>style.visibility</p:attrName>
                                        </p:attrNameLst>
                                      </p:cBhvr>
                                      <p:to>
                                        <p:strVal val="visible"/>
                                      </p:to>
                                    </p:set>
                                    <p:animEffect transition="in" filter="fade">
                                      <p:cBhvr>
                                        <p:cTn id="55" dur="1000"/>
                                        <p:tgtEl>
                                          <p:spTgt spid="175"/>
                                        </p:tgtEl>
                                      </p:cBhvr>
                                    </p:animEffect>
                                  </p:childTnLst>
                                </p:cTn>
                              </p:par>
                            </p:childTnLst>
                          </p:cTn>
                        </p:par>
                        <p:par>
                          <p:cTn id="56" fill="hold">
                            <p:stCondLst>
                              <p:cond delay="13000"/>
                            </p:stCondLst>
                            <p:childTnLst>
                              <p:par>
                                <p:cTn id="57" presetID="10" presetClass="entr" presetSubtype="0" fill="hold" nodeType="afterEffect">
                                  <p:stCondLst>
                                    <p:cond delay="0"/>
                                  </p:stCondLst>
                                  <p:childTnLst>
                                    <p:set>
                                      <p:cBhvr>
                                        <p:cTn id="58" dur="1" fill="hold">
                                          <p:stCondLst>
                                            <p:cond delay="0"/>
                                          </p:stCondLst>
                                        </p:cTn>
                                        <p:tgtEl>
                                          <p:spTgt spid="170"/>
                                        </p:tgtEl>
                                        <p:attrNameLst>
                                          <p:attrName>style.visibility</p:attrName>
                                        </p:attrNameLst>
                                      </p:cBhvr>
                                      <p:to>
                                        <p:strVal val="visible"/>
                                      </p:to>
                                    </p:set>
                                    <p:animEffect transition="in" filter="fade">
                                      <p:cBhvr>
                                        <p:cTn id="59" dur="1000"/>
                                        <p:tgtEl>
                                          <p:spTgt spid="170"/>
                                        </p:tgtEl>
                                      </p:cBhvr>
                                    </p:animEffect>
                                  </p:childTnLst>
                                </p:cTn>
                              </p:par>
                            </p:childTnLst>
                          </p:cTn>
                        </p:par>
                        <p:par>
                          <p:cTn id="60" fill="hold">
                            <p:stCondLst>
                              <p:cond delay="14000"/>
                            </p:stCondLst>
                            <p:childTnLst>
                              <p:par>
                                <p:cTn id="61" presetID="10" presetClass="entr" presetSubtype="0" fill="hold" nodeType="afterEffect">
                                  <p:stCondLst>
                                    <p:cond delay="0"/>
                                  </p:stCondLst>
                                  <p:childTnLst>
                                    <p:set>
                                      <p:cBhvr>
                                        <p:cTn id="62" dur="1" fill="hold">
                                          <p:stCondLst>
                                            <p:cond delay="0"/>
                                          </p:stCondLst>
                                        </p:cTn>
                                        <p:tgtEl>
                                          <p:spTgt spid="174"/>
                                        </p:tgtEl>
                                        <p:attrNameLst>
                                          <p:attrName>style.visibility</p:attrName>
                                        </p:attrNameLst>
                                      </p:cBhvr>
                                      <p:to>
                                        <p:strVal val="visible"/>
                                      </p:to>
                                    </p:set>
                                    <p:animEffect transition="in" filter="fade">
                                      <p:cBhvr>
                                        <p:cTn id="63" dur="10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80"/>
        <p:cNvGrpSpPr/>
        <p:nvPr/>
      </p:nvGrpSpPr>
      <p:grpSpPr>
        <a:xfrm>
          <a:off x="0" y="0"/>
          <a:ext cx="0" cy="0"/>
          <a:chOff x="0" y="0"/>
          <a:chExt cx="0" cy="0"/>
        </a:xfrm>
      </p:grpSpPr>
      <p:sp>
        <p:nvSpPr>
          <p:cNvPr id="181" name="Google Shape;181;p26"/>
          <p:cNvSpPr txBox="1"/>
          <p:nvPr/>
        </p:nvSpPr>
        <p:spPr>
          <a:xfrm>
            <a:off x="479300" y="331825"/>
            <a:ext cx="30000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Hashtags​</a:t>
            </a:r>
            <a:endParaRPr sz="4500" b="1" u="sng">
              <a:latin typeface="Playfair Display"/>
              <a:ea typeface="Playfair Display"/>
              <a:cs typeface="Playfair Display"/>
              <a:sym typeface="Playfair Display"/>
            </a:endParaRPr>
          </a:p>
        </p:txBody>
      </p:sp>
      <p:pic>
        <p:nvPicPr>
          <p:cNvPr id="182" name="Google Shape;182;p26" descr="a man is sitting on a couch with his hands in the air and the word hashtag written on the screen . (provided by Tenor)"/>
          <p:cNvPicPr preferRelativeResize="0"/>
          <p:nvPr/>
        </p:nvPicPr>
        <p:blipFill>
          <a:blip r:embed="rId3">
            <a:alphaModFix/>
          </a:blip>
          <a:stretch>
            <a:fillRect/>
          </a:stretch>
        </p:blipFill>
        <p:spPr>
          <a:xfrm>
            <a:off x="4713325" y="726000"/>
            <a:ext cx="3691500" cy="3691500"/>
          </a:xfrm>
          <a:prstGeom prst="rect">
            <a:avLst/>
          </a:prstGeom>
          <a:noFill/>
          <a:ln w="28575" cap="flat" cmpd="sng">
            <a:solidFill>
              <a:schemeClr val="dk2"/>
            </a:solidFill>
            <a:prstDash val="solid"/>
            <a:round/>
            <a:headEnd type="none" w="sm" len="sm"/>
            <a:tailEnd type="none" w="sm" len="sm"/>
          </a:ln>
        </p:spPr>
      </p:pic>
      <p:sp>
        <p:nvSpPr>
          <p:cNvPr id="183" name="Google Shape;183;p26"/>
          <p:cNvSpPr txBox="1"/>
          <p:nvPr/>
        </p:nvSpPr>
        <p:spPr>
          <a:xfrm>
            <a:off x="1284650" y="2039450"/>
            <a:ext cx="4596000" cy="687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2500">
              <a:solidFill>
                <a:srgbClr val="47D45A"/>
              </a:solidFill>
            </a:endParaRPr>
          </a:p>
          <a:p>
            <a:pPr marL="0" lvl="0" indent="0" algn="l" rtl="0">
              <a:spcBef>
                <a:spcPts val="0"/>
              </a:spcBef>
              <a:spcAft>
                <a:spcPts val="0"/>
              </a:spcAft>
              <a:buClr>
                <a:schemeClr val="dk1"/>
              </a:buClr>
              <a:buSzPts val="1100"/>
              <a:buFont typeface="Arial"/>
              <a:buNone/>
            </a:pPr>
            <a:endParaRPr sz="1800">
              <a:solidFill>
                <a:schemeClr val="dk2"/>
              </a:solidFill>
            </a:endParaRPr>
          </a:p>
          <a:p>
            <a:pPr marL="0" lvl="0" indent="0" algn="l" rtl="0">
              <a:spcBef>
                <a:spcPts val="0"/>
              </a:spcBef>
              <a:spcAft>
                <a:spcPts val="0"/>
              </a:spcAft>
              <a:buNone/>
            </a:pPr>
            <a:endParaRPr sz="1800">
              <a:solidFill>
                <a:schemeClr val="dk2"/>
              </a:solidFill>
            </a:endParaRPr>
          </a:p>
        </p:txBody>
      </p:sp>
      <p:sp>
        <p:nvSpPr>
          <p:cNvPr id="184" name="Google Shape;184;p26"/>
          <p:cNvSpPr txBox="1"/>
          <p:nvPr/>
        </p:nvSpPr>
        <p:spPr>
          <a:xfrm>
            <a:off x="673525" y="1490400"/>
            <a:ext cx="4383300" cy="1553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900">
                <a:solidFill>
                  <a:schemeClr val="dk1"/>
                </a:solidFill>
                <a:latin typeface="Caveat"/>
                <a:ea typeface="Caveat"/>
                <a:cs typeface="Caveat"/>
                <a:sym typeface="Caveat"/>
              </a:rPr>
              <a:t>#girlsweekend</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#readingfestival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#GWR</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#sustainabletravel</a:t>
            </a:r>
            <a:endParaRPr sz="3900">
              <a:solidFill>
                <a:schemeClr val="dk1"/>
              </a:solidFill>
              <a:latin typeface="Caveat"/>
              <a:ea typeface="Caveat"/>
              <a:cs typeface="Caveat"/>
              <a:sym typeface="Caveat"/>
            </a:endParaRPr>
          </a:p>
          <a:p>
            <a:pPr marL="0" lvl="0" indent="0" algn="l" rtl="0">
              <a:spcBef>
                <a:spcPts val="0"/>
              </a:spcBef>
              <a:spcAft>
                <a:spcPts val="0"/>
              </a:spcAft>
              <a:buNone/>
            </a:pPr>
            <a:r>
              <a:rPr lang="en-GB" sz="3900">
                <a:solidFill>
                  <a:schemeClr val="dk1"/>
                </a:solidFill>
                <a:latin typeface="Caveat"/>
                <a:ea typeface="Caveat"/>
                <a:cs typeface="Caveat"/>
                <a:sym typeface="Caveat"/>
              </a:rPr>
              <a:t>#fromstationtostage</a:t>
            </a:r>
            <a:endParaRPr sz="3900">
              <a:solidFill>
                <a:schemeClr val="dk1"/>
              </a:solidFill>
              <a:latin typeface="Caveat"/>
              <a:ea typeface="Caveat"/>
              <a:cs typeface="Caveat"/>
              <a:sym typeface="Caveat"/>
            </a:endParaRPr>
          </a:p>
          <a:p>
            <a:pPr marL="0" lvl="0" indent="0" algn="l" rtl="0">
              <a:spcBef>
                <a:spcPts val="0"/>
              </a:spcBef>
              <a:spcAft>
                <a:spcPts val="0"/>
              </a:spcAft>
              <a:buNone/>
            </a:pPr>
            <a:endParaRPr sz="3900">
              <a:solidFill>
                <a:schemeClr val="dk1"/>
              </a:solidFill>
              <a:latin typeface="Caveat"/>
              <a:ea typeface="Caveat"/>
              <a:cs typeface="Caveat"/>
              <a:sym typeface="Cavea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1"/>
                                        </p:tgtEl>
                                        <p:attrNameLst>
                                          <p:attrName>style.visibility</p:attrName>
                                        </p:attrNameLst>
                                      </p:cBhvr>
                                      <p:to>
                                        <p:strVal val="visible"/>
                                      </p:to>
                                    </p:set>
                                    <p:animEffect transition="in" filter="fade">
                                      <p:cBhvr>
                                        <p:cTn id="7" dur="1000"/>
                                        <p:tgtEl>
                                          <p:spTgt spid="18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
                                        </p:tgtEl>
                                        <p:attrNameLst>
                                          <p:attrName>style.visibility</p:attrName>
                                        </p:attrNameLst>
                                      </p:cBhvr>
                                      <p:to>
                                        <p:strVal val="visible"/>
                                      </p:to>
                                    </p:set>
                                    <p:animEffect transition="in" filter="fade">
                                      <p:cBhvr>
                                        <p:cTn id="12" dur="1000"/>
                                        <p:tgtEl>
                                          <p:spTgt spid="18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2"/>
                                        </p:tgtEl>
                                        <p:attrNameLst>
                                          <p:attrName>style.visibility</p:attrName>
                                        </p:attrNameLst>
                                      </p:cBhvr>
                                      <p:to>
                                        <p:strVal val="visible"/>
                                      </p:to>
                                    </p:set>
                                    <p:animEffect transition="in" filter="fade">
                                      <p:cBhvr>
                                        <p:cTn id="17" dur="1000"/>
                                        <p:tgtEl>
                                          <p:spTgt spid="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88"/>
        <p:cNvGrpSpPr/>
        <p:nvPr/>
      </p:nvGrpSpPr>
      <p:grpSpPr>
        <a:xfrm>
          <a:off x="0" y="0"/>
          <a:ext cx="0" cy="0"/>
          <a:chOff x="0" y="0"/>
          <a:chExt cx="0" cy="0"/>
        </a:xfrm>
      </p:grpSpPr>
      <p:sp>
        <p:nvSpPr>
          <p:cNvPr id="189" name="Google Shape;189;p27"/>
          <p:cNvSpPr txBox="1"/>
          <p:nvPr/>
        </p:nvSpPr>
        <p:spPr>
          <a:xfrm>
            <a:off x="276525" y="297425"/>
            <a:ext cx="6900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Content Ideas​</a:t>
            </a:r>
            <a:endParaRPr sz="4500" b="1" u="sng">
              <a:latin typeface="Playfair Display"/>
              <a:ea typeface="Playfair Display"/>
              <a:cs typeface="Playfair Display"/>
              <a:sym typeface="Playfair Display"/>
            </a:endParaRPr>
          </a:p>
        </p:txBody>
      </p:sp>
      <p:pic>
        <p:nvPicPr>
          <p:cNvPr id="190" name="Google Shape;190;p27"/>
          <p:cNvPicPr preferRelativeResize="0"/>
          <p:nvPr/>
        </p:nvPicPr>
        <p:blipFill>
          <a:blip r:embed="rId3">
            <a:alphaModFix/>
          </a:blip>
          <a:stretch>
            <a:fillRect/>
          </a:stretch>
        </p:blipFill>
        <p:spPr>
          <a:xfrm>
            <a:off x="6187175" y="221213"/>
            <a:ext cx="2773050" cy="1868325"/>
          </a:xfrm>
          <a:prstGeom prst="rect">
            <a:avLst/>
          </a:prstGeom>
          <a:noFill/>
          <a:ln w="38100" cap="flat" cmpd="sng">
            <a:solidFill>
              <a:schemeClr val="dk1"/>
            </a:solidFill>
            <a:prstDash val="solid"/>
            <a:round/>
            <a:headEnd type="none" w="sm" len="sm"/>
            <a:tailEnd type="none" w="sm" len="sm"/>
          </a:ln>
        </p:spPr>
      </p:pic>
      <p:pic>
        <p:nvPicPr>
          <p:cNvPr id="191" name="Google Shape;191;p27"/>
          <p:cNvPicPr preferRelativeResize="0"/>
          <p:nvPr/>
        </p:nvPicPr>
        <p:blipFill>
          <a:blip r:embed="rId4">
            <a:alphaModFix/>
          </a:blip>
          <a:stretch>
            <a:fillRect/>
          </a:stretch>
        </p:blipFill>
        <p:spPr>
          <a:xfrm>
            <a:off x="113225" y="1468550"/>
            <a:ext cx="5781375" cy="32501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89"/>
                                        </p:tgtEl>
                                        <p:attrNameLst>
                                          <p:attrName>style.visibility</p:attrName>
                                        </p:attrNameLst>
                                      </p:cBhvr>
                                      <p:to>
                                        <p:strVal val="visible"/>
                                      </p:to>
                                    </p:set>
                                    <p:anim calcmode="lin" valueType="num">
                                      <p:cBhvr additive="base">
                                        <p:cTn id="7" dur="1000"/>
                                        <p:tgtEl>
                                          <p:spTgt spid="189"/>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91"/>
                                        </p:tgtEl>
                                        <p:attrNameLst>
                                          <p:attrName>style.visibility</p:attrName>
                                        </p:attrNameLst>
                                      </p:cBhvr>
                                      <p:to>
                                        <p:strVal val="visible"/>
                                      </p:to>
                                    </p:set>
                                    <p:anim calcmode="lin" valueType="num">
                                      <p:cBhvr additive="base">
                                        <p:cTn id="12" dur="1000"/>
                                        <p:tgtEl>
                                          <p:spTgt spid="191"/>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90"/>
                                        </p:tgtEl>
                                        <p:attrNameLst>
                                          <p:attrName>style.visibility</p:attrName>
                                        </p:attrNameLst>
                                      </p:cBhvr>
                                      <p:to>
                                        <p:strVal val="visible"/>
                                      </p:to>
                                    </p:set>
                                    <p:anim calcmode="lin" valueType="num">
                                      <p:cBhvr additive="base">
                                        <p:cTn id="17" dur="1000"/>
                                        <p:tgtEl>
                                          <p:spTgt spid="19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95"/>
        <p:cNvGrpSpPr/>
        <p:nvPr/>
      </p:nvGrpSpPr>
      <p:grpSpPr>
        <a:xfrm>
          <a:off x="0" y="0"/>
          <a:ext cx="0" cy="0"/>
          <a:chOff x="0" y="0"/>
          <a:chExt cx="0" cy="0"/>
        </a:xfrm>
      </p:grpSpPr>
      <p:sp>
        <p:nvSpPr>
          <p:cNvPr id="196" name="Google Shape;196;p28"/>
          <p:cNvSpPr txBox="1"/>
          <p:nvPr/>
        </p:nvSpPr>
        <p:spPr>
          <a:xfrm>
            <a:off x="972675" y="54950"/>
            <a:ext cx="7275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Visual and Video Content​</a:t>
            </a:r>
            <a:endParaRPr sz="4500" b="1" u="sng">
              <a:latin typeface="Playfair Display"/>
              <a:ea typeface="Playfair Display"/>
              <a:cs typeface="Playfair Display"/>
              <a:sym typeface="Playfair Display"/>
            </a:endParaRPr>
          </a:p>
        </p:txBody>
      </p:sp>
      <p:pic>
        <p:nvPicPr>
          <p:cNvPr id="197" name="Google Shape;197;p28"/>
          <p:cNvPicPr preferRelativeResize="0"/>
          <p:nvPr/>
        </p:nvPicPr>
        <p:blipFill rotWithShape="1">
          <a:blip r:embed="rId3">
            <a:alphaModFix/>
          </a:blip>
          <a:srcRect b="14059"/>
          <a:stretch/>
        </p:blipFill>
        <p:spPr>
          <a:xfrm>
            <a:off x="2873700" y="932152"/>
            <a:ext cx="3222850" cy="42113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96"/>
                                        </p:tgtEl>
                                        <p:attrNameLst>
                                          <p:attrName>style.visibility</p:attrName>
                                        </p:attrNameLst>
                                      </p:cBhvr>
                                      <p:to>
                                        <p:strVal val="visible"/>
                                      </p:to>
                                    </p:set>
                                    <p:anim calcmode="lin" valueType="num">
                                      <p:cBhvr additive="base">
                                        <p:cTn id="7" dur="1000"/>
                                        <p:tgtEl>
                                          <p:spTgt spid="196"/>
                                        </p:tgtEl>
                                        <p:attrNameLst>
                                          <p:attrName>ppt_y</p:attrName>
                                        </p:attrNameLst>
                                      </p:cBhvr>
                                      <p:tavLst>
                                        <p:tav tm="0">
                                          <p:val>
                                            <p:strVal val="#ppt_y-1"/>
                                          </p:val>
                                        </p:tav>
                                        <p:tav tm="100000">
                                          <p:val>
                                            <p:strVal val="#ppt_y"/>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97"/>
                                        </p:tgtEl>
                                        <p:attrNameLst>
                                          <p:attrName>style.visibility</p:attrName>
                                        </p:attrNameLst>
                                      </p:cBhvr>
                                      <p:to>
                                        <p:strVal val="visible"/>
                                      </p:to>
                                    </p:set>
                                    <p:anim calcmode="lin" valueType="num">
                                      <p:cBhvr additive="base">
                                        <p:cTn id="12" dur="1000"/>
                                        <p:tgtEl>
                                          <p:spTgt spid="19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252"/>
        <p:cNvGrpSpPr/>
        <p:nvPr/>
      </p:nvGrpSpPr>
      <p:grpSpPr>
        <a:xfrm>
          <a:off x="0" y="0"/>
          <a:ext cx="0" cy="0"/>
          <a:chOff x="0" y="0"/>
          <a:chExt cx="0" cy="0"/>
        </a:xfrm>
      </p:grpSpPr>
      <p:sp>
        <p:nvSpPr>
          <p:cNvPr id="253" name="Google Shape;253;p34"/>
          <p:cNvSpPr txBox="1"/>
          <p:nvPr/>
        </p:nvSpPr>
        <p:spPr>
          <a:xfrm>
            <a:off x="270725" y="169175"/>
            <a:ext cx="64689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TikTok</a:t>
            </a:r>
            <a:r>
              <a:rPr lang="en-GB" sz="4500" b="1" u="sng">
                <a:solidFill>
                  <a:schemeClr val="dk1"/>
                </a:solidFill>
                <a:latin typeface="Times New Roman"/>
                <a:ea typeface="Times New Roman"/>
                <a:cs typeface="Times New Roman"/>
                <a:sym typeface="Times New Roman"/>
              </a:rPr>
              <a:t>​</a:t>
            </a:r>
            <a:endParaRPr sz="4500" b="1" u="sng">
              <a:latin typeface="Times New Roman"/>
              <a:ea typeface="Times New Roman"/>
              <a:cs typeface="Times New Roman"/>
              <a:sym typeface="Times New Roman"/>
            </a:endParaRPr>
          </a:p>
        </p:txBody>
      </p:sp>
      <p:sp>
        <p:nvSpPr>
          <p:cNvPr id="254" name="Google Shape;254;p34"/>
          <p:cNvSpPr txBox="1"/>
          <p:nvPr/>
        </p:nvSpPr>
        <p:spPr>
          <a:xfrm>
            <a:off x="54200" y="1276950"/>
            <a:ext cx="4590900" cy="34479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2000">
                <a:solidFill>
                  <a:schemeClr val="dk1"/>
                </a:solidFill>
              </a:rPr>
              <a:t> </a:t>
            </a:r>
            <a:endParaRPr sz="2000">
              <a:solidFill>
                <a:schemeClr val="dk1"/>
              </a:solidFill>
            </a:endParaRPr>
          </a:p>
          <a:p>
            <a:pPr marL="0" lvl="0" indent="0" algn="l" rtl="0">
              <a:lnSpc>
                <a:spcPct val="115000"/>
              </a:lnSpc>
              <a:spcBef>
                <a:spcPts val="0"/>
              </a:spcBef>
              <a:spcAft>
                <a:spcPts val="0"/>
              </a:spcAft>
              <a:buNone/>
            </a:pPr>
            <a:r>
              <a:rPr lang="en-GB" sz="2000">
                <a:solidFill>
                  <a:schemeClr val="dk1"/>
                </a:solidFill>
              </a:rPr>
              <a:t>⇒Globally the largest social media platform Vicente, V (2021)​.</a:t>
            </a:r>
            <a:endParaRPr sz="2000">
              <a:solidFill>
                <a:schemeClr val="dk1"/>
              </a:solidFill>
            </a:endParaRPr>
          </a:p>
          <a:p>
            <a:pPr marL="0" lvl="0" indent="0" algn="l" rtl="0">
              <a:lnSpc>
                <a:spcPct val="115000"/>
              </a:lnSpc>
              <a:spcBef>
                <a:spcPts val="0"/>
              </a:spcBef>
              <a:spcAft>
                <a:spcPts val="0"/>
              </a:spcAft>
              <a:buNone/>
            </a:pPr>
            <a:r>
              <a:rPr lang="en-GB" sz="2000">
                <a:solidFill>
                  <a:schemeClr val="dk1"/>
                </a:solidFill>
              </a:rPr>
              <a:t>​</a:t>
            </a:r>
            <a:endParaRPr sz="2000">
              <a:solidFill>
                <a:schemeClr val="dk1"/>
              </a:solidFill>
            </a:endParaRPr>
          </a:p>
          <a:p>
            <a:pPr marL="0" lvl="0" indent="0" algn="l" rtl="0">
              <a:lnSpc>
                <a:spcPct val="115000"/>
              </a:lnSpc>
              <a:spcBef>
                <a:spcPts val="0"/>
              </a:spcBef>
              <a:spcAft>
                <a:spcPts val="0"/>
              </a:spcAft>
              <a:buNone/>
            </a:pPr>
            <a:r>
              <a:rPr lang="en-GB" sz="2000">
                <a:solidFill>
                  <a:schemeClr val="dk1"/>
                </a:solidFill>
              </a:rPr>
              <a:t>⇒ FYP, why is it</a:t>
            </a:r>
            <a:endParaRPr sz="20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GB" sz="2000">
                <a:solidFill>
                  <a:schemeClr val="dk1"/>
                </a:solidFill>
              </a:rPr>
              <a:t> important?</a:t>
            </a:r>
            <a:endParaRPr sz="2000">
              <a:solidFill>
                <a:schemeClr val="dk1"/>
              </a:solidFill>
            </a:endParaRPr>
          </a:p>
          <a:p>
            <a:pPr marL="0" lvl="0" indent="0" algn="l" rtl="0">
              <a:lnSpc>
                <a:spcPct val="115000"/>
              </a:lnSpc>
              <a:spcBef>
                <a:spcPts val="0"/>
              </a:spcBef>
              <a:spcAft>
                <a:spcPts val="0"/>
              </a:spcAft>
              <a:buNone/>
            </a:pPr>
            <a:endParaRPr sz="2000">
              <a:solidFill>
                <a:schemeClr val="dk1"/>
              </a:solidFill>
            </a:endParaRPr>
          </a:p>
          <a:p>
            <a:pPr marL="0" lvl="0" indent="0" algn="l" rtl="0">
              <a:lnSpc>
                <a:spcPct val="115000"/>
              </a:lnSpc>
              <a:spcBef>
                <a:spcPts val="0"/>
              </a:spcBef>
              <a:spcAft>
                <a:spcPts val="0"/>
              </a:spcAft>
              <a:buNone/>
            </a:pPr>
            <a:r>
              <a:rPr lang="en-GB" sz="2000">
                <a:solidFill>
                  <a:schemeClr val="dk1"/>
                </a:solidFill>
              </a:rPr>
              <a:t>⇒Trends attract our customer profile </a:t>
            </a:r>
            <a:endParaRPr sz="2000">
              <a:solidFill>
                <a:schemeClr val="dk1"/>
              </a:solidFill>
            </a:endParaRPr>
          </a:p>
          <a:p>
            <a:pPr marL="0" lvl="0" indent="0" algn="l" rtl="0">
              <a:lnSpc>
                <a:spcPct val="115000"/>
              </a:lnSpc>
              <a:spcBef>
                <a:spcPts val="0"/>
              </a:spcBef>
              <a:spcAft>
                <a:spcPts val="0"/>
              </a:spcAft>
              <a:buNone/>
            </a:pPr>
            <a:r>
              <a:rPr lang="en-GB" sz="2800">
                <a:solidFill>
                  <a:schemeClr val="dk1"/>
                </a:solidFill>
              </a:rPr>
              <a:t>​</a:t>
            </a:r>
            <a:endParaRPr sz="2800">
              <a:solidFill>
                <a:schemeClr val="dk1"/>
              </a:solidFill>
            </a:endParaRPr>
          </a:p>
        </p:txBody>
      </p:sp>
      <p:sp>
        <p:nvSpPr>
          <p:cNvPr id="255" name="Google Shape;255;p34"/>
          <p:cNvSpPr txBox="1"/>
          <p:nvPr/>
        </p:nvSpPr>
        <p:spPr>
          <a:xfrm>
            <a:off x="4491050" y="3294525"/>
            <a:ext cx="4590900" cy="1416000"/>
          </a:xfrm>
          <a:prstGeom prst="rect">
            <a:avLst/>
          </a:prstGeom>
          <a:noFill/>
          <a:ln w="38100"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en-GB" sz="2000">
                <a:solidFill>
                  <a:schemeClr val="dk1"/>
                </a:solidFill>
              </a:rPr>
              <a:t>Similar Web demographics show the range between 18 years old to 34 are the most popular ages that have the social media platform.​</a:t>
            </a:r>
            <a:endParaRPr/>
          </a:p>
        </p:txBody>
      </p:sp>
      <p:pic>
        <p:nvPicPr>
          <p:cNvPr id="256" name="Google Shape;256;p34" descr="A green circle with black squares&#10;&#10;Description automatically generated"/>
          <p:cNvPicPr preferRelativeResize="0"/>
          <p:nvPr/>
        </p:nvPicPr>
        <p:blipFill>
          <a:blip r:embed="rId3">
            <a:alphaModFix/>
          </a:blip>
          <a:stretch>
            <a:fillRect/>
          </a:stretch>
        </p:blipFill>
        <p:spPr>
          <a:xfrm>
            <a:off x="4762013" y="169175"/>
            <a:ext cx="4243325" cy="2532300"/>
          </a:xfrm>
          <a:prstGeom prst="rect">
            <a:avLst/>
          </a:prstGeom>
          <a:noFill/>
          <a:ln w="38100" cap="flat" cmpd="sng">
            <a:solidFill>
              <a:schemeClr val="dk1"/>
            </a:solidFill>
            <a:prstDash val="solid"/>
            <a:round/>
            <a:headEnd type="none" w="sm" len="sm"/>
            <a:tailEnd type="none" w="sm" len="sm"/>
          </a:ln>
        </p:spPr>
      </p:pic>
      <p:pic>
        <p:nvPicPr>
          <p:cNvPr id="257" name="Google Shape;257;p34" descr="Tik Tok Logo PNG Image - PurePNG | Free transparent CC0 PNG Image Library"/>
          <p:cNvPicPr preferRelativeResize="0"/>
          <p:nvPr/>
        </p:nvPicPr>
        <p:blipFill>
          <a:blip r:embed="rId4">
            <a:alphaModFix/>
          </a:blip>
          <a:stretch>
            <a:fillRect/>
          </a:stretch>
        </p:blipFill>
        <p:spPr>
          <a:xfrm>
            <a:off x="2741050" y="-12"/>
            <a:ext cx="1528250" cy="1872275"/>
          </a:xfrm>
          <a:prstGeom prst="rect">
            <a:avLst/>
          </a:prstGeom>
          <a:noFill/>
          <a:ln>
            <a:noFill/>
          </a:ln>
        </p:spPr>
      </p:pic>
      <p:sp>
        <p:nvSpPr>
          <p:cNvPr id="258" name="Google Shape;258;p34"/>
          <p:cNvSpPr txBox="1"/>
          <p:nvPr/>
        </p:nvSpPr>
        <p:spPr>
          <a:xfrm>
            <a:off x="7682926" y="3384377"/>
            <a:ext cx="1322400" cy="1236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t> </a:t>
            </a:r>
            <a:endParaRPr/>
          </a:p>
        </p:txBody>
      </p:sp>
      <p:pic>
        <p:nvPicPr>
          <p:cNvPr id="259" name="Google Shape;259;p34" descr="infinity-imagined.tumblr.com shows a picture of the earth from space (provided by Tenor)"/>
          <p:cNvPicPr preferRelativeResize="0"/>
          <p:nvPr/>
        </p:nvPicPr>
        <p:blipFill>
          <a:blip r:embed="rId5">
            <a:alphaModFix/>
          </a:blip>
          <a:stretch>
            <a:fillRect/>
          </a:stretch>
        </p:blipFill>
        <p:spPr>
          <a:xfrm>
            <a:off x="2946900" y="2516700"/>
            <a:ext cx="1322400" cy="1322400"/>
          </a:xfrm>
          <a:prstGeom prst="rect">
            <a:avLst/>
          </a:prstGeom>
          <a:noFill/>
          <a:ln>
            <a:noFill/>
          </a:ln>
        </p:spPr>
      </p:pic>
      <p:sp>
        <p:nvSpPr>
          <p:cNvPr id="260" name="Google Shape;260;p34"/>
          <p:cNvSpPr txBox="1"/>
          <p:nvPr/>
        </p:nvSpPr>
        <p:spPr>
          <a:xfrm>
            <a:off x="127475" y="4710525"/>
            <a:ext cx="4363500" cy="381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1100" b="1">
                <a:solidFill>
                  <a:schemeClr val="dk1"/>
                </a:solidFill>
              </a:rPr>
              <a:t>Rajnerowicz, K. (2023)             Davey, L (2024)​.</a:t>
            </a:r>
            <a:endParaRPr sz="900" b="1">
              <a:solidFill>
                <a:schemeClr val="dk2"/>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264"/>
        <p:cNvGrpSpPr/>
        <p:nvPr/>
      </p:nvGrpSpPr>
      <p:grpSpPr>
        <a:xfrm>
          <a:off x="0" y="0"/>
          <a:ext cx="0" cy="0"/>
          <a:chOff x="0" y="0"/>
          <a:chExt cx="0" cy="0"/>
        </a:xfrm>
      </p:grpSpPr>
      <p:sp>
        <p:nvSpPr>
          <p:cNvPr id="265" name="Google Shape;265;p35"/>
          <p:cNvSpPr txBox="1">
            <a:spLocks noGrp="1"/>
          </p:cNvSpPr>
          <p:nvPr>
            <p:ph type="title"/>
          </p:nvPr>
        </p:nvSpPr>
        <p:spPr>
          <a:xfrm>
            <a:off x="216125" y="213100"/>
            <a:ext cx="4504500" cy="9843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4520" b="1" u="sng">
                <a:latin typeface="Playfair Display"/>
                <a:ea typeface="Playfair Display"/>
                <a:cs typeface="Playfair Display"/>
                <a:sym typeface="Playfair Display"/>
              </a:rPr>
              <a:t>Google trends</a:t>
            </a:r>
            <a:endParaRPr sz="4520" b="1" u="sng">
              <a:latin typeface="Playfair Display"/>
              <a:ea typeface="Playfair Display"/>
              <a:cs typeface="Playfair Display"/>
              <a:sym typeface="Playfair Display"/>
            </a:endParaRPr>
          </a:p>
        </p:txBody>
      </p:sp>
      <p:sp>
        <p:nvSpPr>
          <p:cNvPr id="266" name="Google Shape;266;p35"/>
          <p:cNvSpPr txBox="1">
            <a:spLocks noGrp="1"/>
          </p:cNvSpPr>
          <p:nvPr>
            <p:ph type="body" idx="1"/>
          </p:nvPr>
        </p:nvSpPr>
        <p:spPr>
          <a:xfrm>
            <a:off x="150450" y="1504300"/>
            <a:ext cx="4184400" cy="2714100"/>
          </a:xfrm>
          <a:prstGeom prst="rect">
            <a:avLst/>
          </a:prstGeom>
          <a:ln>
            <a:noFill/>
          </a:ln>
        </p:spPr>
        <p:txBody>
          <a:bodyPr spcFirstLastPara="1" wrap="square" lIns="91425" tIns="91425" rIns="91425" bIns="91425" anchor="t" anchorCtr="0">
            <a:normAutofit/>
          </a:bodyPr>
          <a:lstStyle/>
          <a:p>
            <a:pPr marL="457200" lvl="0" indent="0" algn="l" rtl="0">
              <a:spcBef>
                <a:spcPts val="0"/>
              </a:spcBef>
              <a:spcAft>
                <a:spcPts val="0"/>
              </a:spcAft>
              <a:buNone/>
            </a:pPr>
            <a:r>
              <a:rPr lang="en-GB" sz="1850">
                <a:solidFill>
                  <a:schemeClr val="dk1"/>
                </a:solidFill>
                <a:latin typeface="Calibri"/>
                <a:ea typeface="Calibri"/>
                <a:cs typeface="Calibri"/>
                <a:sym typeface="Calibri"/>
              </a:rPr>
              <a:t>What is more popular?</a:t>
            </a:r>
            <a:endParaRPr sz="1850">
              <a:solidFill>
                <a:schemeClr val="dk1"/>
              </a:solidFill>
              <a:latin typeface="Calibri"/>
              <a:ea typeface="Calibri"/>
              <a:cs typeface="Calibri"/>
              <a:sym typeface="Calibri"/>
            </a:endParaRPr>
          </a:p>
          <a:p>
            <a:pPr marL="0" lvl="0" indent="0" algn="l" rtl="0">
              <a:spcBef>
                <a:spcPts val="0"/>
              </a:spcBef>
              <a:spcAft>
                <a:spcPts val="0"/>
              </a:spcAft>
              <a:buNone/>
            </a:pPr>
            <a:endParaRPr sz="1850">
              <a:solidFill>
                <a:schemeClr val="dk1"/>
              </a:solidFill>
              <a:latin typeface="Calibri"/>
              <a:ea typeface="Calibri"/>
              <a:cs typeface="Calibri"/>
              <a:sym typeface="Calibri"/>
            </a:endParaRPr>
          </a:p>
          <a:p>
            <a:pPr marL="457200" lvl="0" indent="0" algn="l" rtl="0">
              <a:spcBef>
                <a:spcPts val="0"/>
              </a:spcBef>
              <a:spcAft>
                <a:spcPts val="0"/>
              </a:spcAft>
              <a:buNone/>
            </a:pPr>
            <a:endParaRPr sz="1850">
              <a:solidFill>
                <a:schemeClr val="dk1"/>
              </a:solidFill>
              <a:latin typeface="Calibri"/>
              <a:ea typeface="Calibri"/>
              <a:cs typeface="Calibri"/>
              <a:sym typeface="Calibri"/>
            </a:endParaRPr>
          </a:p>
          <a:p>
            <a:pPr marL="0" lvl="0" indent="0" algn="l" rtl="0">
              <a:spcBef>
                <a:spcPts val="0"/>
              </a:spcBef>
              <a:spcAft>
                <a:spcPts val="0"/>
              </a:spcAft>
              <a:buNone/>
            </a:pPr>
            <a:endParaRPr sz="1850">
              <a:solidFill>
                <a:schemeClr val="dk1"/>
              </a:solidFill>
              <a:latin typeface="Calibri"/>
              <a:ea typeface="Calibri"/>
              <a:cs typeface="Calibri"/>
              <a:sym typeface="Calibri"/>
            </a:endParaRPr>
          </a:p>
          <a:p>
            <a:pPr marL="0" lvl="0" indent="0" algn="l" rtl="0">
              <a:spcBef>
                <a:spcPts val="0"/>
              </a:spcBef>
              <a:spcAft>
                <a:spcPts val="0"/>
              </a:spcAft>
              <a:buNone/>
            </a:pPr>
            <a:endParaRPr sz="1850">
              <a:solidFill>
                <a:schemeClr val="dk1"/>
              </a:solidFill>
              <a:latin typeface="Calibri"/>
              <a:ea typeface="Calibri"/>
              <a:cs typeface="Calibri"/>
              <a:sym typeface="Calibri"/>
            </a:endParaRPr>
          </a:p>
          <a:p>
            <a:pPr marL="0" lvl="0" indent="0" algn="l" rtl="0">
              <a:spcBef>
                <a:spcPts val="0"/>
              </a:spcBef>
              <a:spcAft>
                <a:spcPts val="1200"/>
              </a:spcAft>
              <a:buNone/>
            </a:pPr>
            <a:endParaRPr/>
          </a:p>
        </p:txBody>
      </p:sp>
      <p:sp>
        <p:nvSpPr>
          <p:cNvPr id="267" name="Google Shape;267;p35"/>
          <p:cNvSpPr/>
          <p:nvPr/>
        </p:nvSpPr>
        <p:spPr>
          <a:xfrm>
            <a:off x="216125" y="1671113"/>
            <a:ext cx="317400" cy="175200"/>
          </a:xfrm>
          <a:prstGeom prst="rightArrow">
            <a:avLst>
              <a:gd name="adj1" fmla="val 50000"/>
              <a:gd name="adj2" fmla="val 50000"/>
            </a:avLst>
          </a:prstGeom>
          <a:solidFill>
            <a:srgbClr val="20124D"/>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68" name="Google Shape;268;p35"/>
          <p:cNvPicPr preferRelativeResize="0"/>
          <p:nvPr/>
        </p:nvPicPr>
        <p:blipFill>
          <a:blip r:embed="rId3">
            <a:alphaModFix/>
          </a:blip>
          <a:stretch>
            <a:fillRect/>
          </a:stretch>
        </p:blipFill>
        <p:spPr>
          <a:xfrm>
            <a:off x="4386950" y="0"/>
            <a:ext cx="4504350" cy="2487064"/>
          </a:xfrm>
          <a:prstGeom prst="rect">
            <a:avLst/>
          </a:prstGeom>
          <a:noFill/>
          <a:ln>
            <a:noFill/>
          </a:ln>
        </p:spPr>
      </p:pic>
      <p:pic>
        <p:nvPicPr>
          <p:cNvPr id="269" name="Google Shape;269;p35"/>
          <p:cNvPicPr preferRelativeResize="0"/>
          <p:nvPr/>
        </p:nvPicPr>
        <p:blipFill>
          <a:blip r:embed="rId4">
            <a:alphaModFix/>
          </a:blip>
          <a:stretch>
            <a:fillRect/>
          </a:stretch>
        </p:blipFill>
        <p:spPr>
          <a:xfrm>
            <a:off x="217550" y="2320062"/>
            <a:ext cx="4050201" cy="2434428"/>
          </a:xfrm>
          <a:prstGeom prst="rect">
            <a:avLst/>
          </a:prstGeom>
          <a:noFill/>
          <a:ln w="38100" cap="flat" cmpd="sng">
            <a:solidFill>
              <a:schemeClr val="dk1"/>
            </a:solidFill>
            <a:prstDash val="solid"/>
            <a:round/>
            <a:headEnd type="none" w="sm" len="sm"/>
            <a:tailEnd type="none" w="sm" len="sm"/>
          </a:ln>
        </p:spPr>
      </p:pic>
      <p:pic>
        <p:nvPicPr>
          <p:cNvPr id="270" name="Google Shape;270;p35"/>
          <p:cNvPicPr preferRelativeResize="0"/>
          <p:nvPr/>
        </p:nvPicPr>
        <p:blipFill>
          <a:blip r:embed="rId5">
            <a:alphaModFix/>
          </a:blip>
          <a:stretch>
            <a:fillRect/>
          </a:stretch>
        </p:blipFill>
        <p:spPr>
          <a:xfrm>
            <a:off x="4841100" y="2320075"/>
            <a:ext cx="4050201" cy="2434400"/>
          </a:xfrm>
          <a:prstGeom prst="rect">
            <a:avLst/>
          </a:prstGeom>
          <a:noFill/>
          <a:ln w="38100" cap="flat" cmpd="sng">
            <a:solidFill>
              <a:schemeClr val="dk1"/>
            </a:solidFill>
            <a:prstDash val="solid"/>
            <a:round/>
            <a:headEnd type="none" w="sm" len="sm"/>
            <a:tailEnd type="none" w="sm" len="sm"/>
          </a:ln>
        </p:spPr>
      </p:pic>
      <p:sp>
        <p:nvSpPr>
          <p:cNvPr id="271" name="Google Shape;271;p35"/>
          <p:cNvSpPr txBox="1"/>
          <p:nvPr/>
        </p:nvSpPr>
        <p:spPr>
          <a:xfrm>
            <a:off x="7458725" y="4754500"/>
            <a:ext cx="2247000" cy="402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GB" sz="1100" b="1">
                <a:solidFill>
                  <a:schemeClr val="dk1"/>
                </a:solidFill>
              </a:rPr>
              <a:t>‌Google Trends (2015)</a:t>
            </a:r>
            <a:endParaRPr sz="1100" b="1">
              <a:solidFill>
                <a:schemeClr val="dk2"/>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275"/>
        <p:cNvGrpSpPr/>
        <p:nvPr/>
      </p:nvGrpSpPr>
      <p:grpSpPr>
        <a:xfrm>
          <a:off x="0" y="0"/>
          <a:ext cx="0" cy="0"/>
          <a:chOff x="0" y="0"/>
          <a:chExt cx="0" cy="0"/>
        </a:xfrm>
      </p:grpSpPr>
      <p:pic>
        <p:nvPicPr>
          <p:cNvPr id="276" name="Google Shape;276;p36"/>
          <p:cNvPicPr preferRelativeResize="0"/>
          <p:nvPr/>
        </p:nvPicPr>
        <p:blipFill>
          <a:blip r:embed="rId3">
            <a:alphaModFix/>
          </a:blip>
          <a:stretch>
            <a:fillRect/>
          </a:stretch>
        </p:blipFill>
        <p:spPr>
          <a:xfrm>
            <a:off x="757100" y="2699325"/>
            <a:ext cx="3458326" cy="1995200"/>
          </a:xfrm>
          <a:prstGeom prst="rect">
            <a:avLst/>
          </a:prstGeom>
          <a:noFill/>
          <a:ln w="38100" cap="flat" cmpd="sng">
            <a:solidFill>
              <a:schemeClr val="dk1"/>
            </a:solidFill>
            <a:prstDash val="solid"/>
            <a:round/>
            <a:headEnd type="none" w="sm" len="sm"/>
            <a:tailEnd type="none" w="sm" len="sm"/>
          </a:ln>
        </p:spPr>
      </p:pic>
      <p:sp>
        <p:nvSpPr>
          <p:cNvPr id="277" name="Google Shape;277;p36"/>
          <p:cNvSpPr txBox="1"/>
          <p:nvPr/>
        </p:nvSpPr>
        <p:spPr>
          <a:xfrm>
            <a:off x="0" y="193425"/>
            <a:ext cx="6657600" cy="1300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3700" b="1" u="sng">
                <a:solidFill>
                  <a:schemeClr val="dk1"/>
                </a:solidFill>
                <a:latin typeface="Playfair Display"/>
                <a:ea typeface="Playfair Display"/>
                <a:cs typeface="Playfair Display"/>
                <a:sym typeface="Playfair Display"/>
              </a:rPr>
              <a:t>Great Western Railway and Sustainability</a:t>
            </a:r>
            <a:endParaRPr sz="3700" b="1" u="sng">
              <a:solidFill>
                <a:schemeClr val="dk1"/>
              </a:solidFill>
              <a:latin typeface="Playfair Display"/>
              <a:ea typeface="Playfair Display"/>
              <a:cs typeface="Playfair Display"/>
              <a:sym typeface="Playfair Display"/>
            </a:endParaRPr>
          </a:p>
        </p:txBody>
      </p:sp>
      <p:pic>
        <p:nvPicPr>
          <p:cNvPr id="278" name="Google Shape;278;p36"/>
          <p:cNvPicPr preferRelativeResize="0"/>
          <p:nvPr/>
        </p:nvPicPr>
        <p:blipFill>
          <a:blip r:embed="rId4">
            <a:alphaModFix/>
          </a:blip>
          <a:stretch>
            <a:fillRect/>
          </a:stretch>
        </p:blipFill>
        <p:spPr>
          <a:xfrm>
            <a:off x="4960325" y="2699325"/>
            <a:ext cx="3605701" cy="1995200"/>
          </a:xfrm>
          <a:prstGeom prst="rect">
            <a:avLst/>
          </a:prstGeom>
          <a:noFill/>
          <a:ln w="38100" cap="flat" cmpd="sng">
            <a:solidFill>
              <a:schemeClr val="dk1"/>
            </a:solidFill>
            <a:prstDash val="solid"/>
            <a:round/>
            <a:headEnd type="none" w="sm" len="sm"/>
            <a:tailEnd type="none" w="sm" len="sm"/>
          </a:ln>
        </p:spPr>
      </p:pic>
      <p:pic>
        <p:nvPicPr>
          <p:cNvPr id="279" name="Google Shape;279;p36"/>
          <p:cNvPicPr preferRelativeResize="0"/>
          <p:nvPr/>
        </p:nvPicPr>
        <p:blipFill>
          <a:blip r:embed="rId5">
            <a:alphaModFix/>
          </a:blip>
          <a:stretch>
            <a:fillRect/>
          </a:stretch>
        </p:blipFill>
        <p:spPr>
          <a:xfrm>
            <a:off x="6938954" y="102575"/>
            <a:ext cx="2205044" cy="2280774"/>
          </a:xfrm>
          <a:prstGeom prst="rect">
            <a:avLst/>
          </a:prstGeom>
          <a:noFill/>
          <a:ln>
            <a:noFill/>
          </a:ln>
        </p:spPr>
      </p:pic>
      <p:sp>
        <p:nvSpPr>
          <p:cNvPr id="280" name="Google Shape;280;p36"/>
          <p:cNvSpPr txBox="1"/>
          <p:nvPr/>
        </p:nvSpPr>
        <p:spPr>
          <a:xfrm>
            <a:off x="5694650" y="4789500"/>
            <a:ext cx="2698800" cy="354000"/>
          </a:xfrm>
          <a:prstGeom prst="rect">
            <a:avLst/>
          </a:prstGeom>
          <a:noFill/>
          <a:ln>
            <a:noFill/>
          </a:ln>
        </p:spPr>
        <p:txBody>
          <a:bodyPr spcFirstLastPara="1" wrap="square" lIns="91425" tIns="91425" rIns="91425" bIns="91425" anchor="t" anchorCtr="0">
            <a:spAutoFit/>
          </a:bodyPr>
          <a:lstStyle/>
          <a:p>
            <a:pPr marL="457200" lvl="0" indent="0" algn="l" rtl="0">
              <a:lnSpc>
                <a:spcPct val="150000"/>
              </a:lnSpc>
              <a:spcBef>
                <a:spcPts val="0"/>
              </a:spcBef>
              <a:spcAft>
                <a:spcPts val="0"/>
              </a:spcAft>
              <a:buNone/>
            </a:pPr>
            <a:r>
              <a:rPr lang="en-GB" sz="1100" b="1">
                <a:solidFill>
                  <a:schemeClr val="dk1"/>
                </a:solidFill>
              </a:rPr>
              <a:t>Statista (2024)</a:t>
            </a:r>
            <a:endParaRPr sz="1100" b="1">
              <a:solidFill>
                <a:schemeClr val="dk2"/>
              </a:solidFill>
            </a:endParaRPr>
          </a:p>
        </p:txBody>
      </p:sp>
      <p:sp>
        <p:nvSpPr>
          <p:cNvPr id="281" name="Google Shape;281;p36"/>
          <p:cNvSpPr txBox="1"/>
          <p:nvPr/>
        </p:nvSpPr>
        <p:spPr>
          <a:xfrm>
            <a:off x="1553325" y="4789500"/>
            <a:ext cx="1721700" cy="256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GB" sz="1100" b="1">
                <a:solidFill>
                  <a:schemeClr val="dk1"/>
                </a:solidFill>
              </a:rPr>
              <a:t>Google Trends (2015)</a:t>
            </a:r>
            <a:endParaRPr sz="1100" b="1">
              <a:solidFill>
                <a:schemeClr val="dk2"/>
              </a:solidFill>
            </a:endParaRPr>
          </a:p>
        </p:txBody>
      </p:sp>
      <p:sp>
        <p:nvSpPr>
          <p:cNvPr id="282" name="Google Shape;282;p36"/>
          <p:cNvSpPr txBox="1"/>
          <p:nvPr/>
        </p:nvSpPr>
        <p:spPr>
          <a:xfrm>
            <a:off x="757100" y="1751150"/>
            <a:ext cx="1782900" cy="46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200">
                <a:solidFill>
                  <a:schemeClr val="dk1"/>
                </a:solidFill>
              </a:rPr>
              <a:t>→</a:t>
            </a:r>
            <a:r>
              <a:rPr lang="en-GB" sz="1800">
                <a:solidFill>
                  <a:schemeClr val="dk1"/>
                </a:solidFill>
              </a:rPr>
              <a:t> </a:t>
            </a:r>
            <a:r>
              <a:rPr lang="en-GB" sz="2100">
                <a:solidFill>
                  <a:schemeClr val="dk1"/>
                </a:solidFill>
              </a:rPr>
              <a:t>Trends</a:t>
            </a:r>
            <a:endParaRPr sz="210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286"/>
        <p:cNvGrpSpPr/>
        <p:nvPr/>
      </p:nvGrpSpPr>
      <p:grpSpPr>
        <a:xfrm>
          <a:off x="0" y="0"/>
          <a:ext cx="0" cy="0"/>
          <a:chOff x="0" y="0"/>
          <a:chExt cx="0" cy="0"/>
        </a:xfrm>
      </p:grpSpPr>
      <p:sp>
        <p:nvSpPr>
          <p:cNvPr id="287" name="Google Shape;287;p37"/>
          <p:cNvSpPr txBox="1"/>
          <p:nvPr/>
        </p:nvSpPr>
        <p:spPr>
          <a:xfrm>
            <a:off x="354372" y="136000"/>
            <a:ext cx="59184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4500" b="1" u="sng">
                <a:solidFill>
                  <a:schemeClr val="dk1"/>
                </a:solidFill>
                <a:latin typeface="Playfair Display"/>
                <a:ea typeface="Playfair Display"/>
                <a:cs typeface="Playfair Display"/>
                <a:sym typeface="Playfair Display"/>
              </a:rPr>
              <a:t>Theories</a:t>
            </a:r>
            <a:r>
              <a:rPr lang="en-GB" sz="4500" b="1">
                <a:solidFill>
                  <a:schemeClr val="dk1"/>
                </a:solidFill>
                <a:latin typeface="Times New Roman"/>
                <a:ea typeface="Times New Roman"/>
                <a:cs typeface="Times New Roman"/>
                <a:sym typeface="Times New Roman"/>
              </a:rPr>
              <a:t>​</a:t>
            </a:r>
            <a:endParaRPr sz="4500" b="1">
              <a:latin typeface="Times New Roman"/>
              <a:ea typeface="Times New Roman"/>
              <a:cs typeface="Times New Roman"/>
              <a:sym typeface="Times New Roman"/>
            </a:endParaRPr>
          </a:p>
        </p:txBody>
      </p:sp>
      <p:pic>
        <p:nvPicPr>
          <p:cNvPr id="288" name="Google Shape;288;p37"/>
          <p:cNvPicPr preferRelativeResize="0"/>
          <p:nvPr/>
        </p:nvPicPr>
        <p:blipFill>
          <a:blip r:embed="rId3">
            <a:alphaModFix/>
          </a:blip>
          <a:stretch>
            <a:fillRect/>
          </a:stretch>
        </p:blipFill>
        <p:spPr>
          <a:xfrm>
            <a:off x="5131475" y="2003632"/>
            <a:ext cx="3466775" cy="3123719"/>
          </a:xfrm>
          <a:prstGeom prst="rect">
            <a:avLst/>
          </a:prstGeom>
          <a:noFill/>
          <a:ln>
            <a:noFill/>
          </a:ln>
        </p:spPr>
      </p:pic>
      <p:pic>
        <p:nvPicPr>
          <p:cNvPr id="289" name="Google Shape;289;p37"/>
          <p:cNvPicPr preferRelativeResize="0"/>
          <p:nvPr/>
        </p:nvPicPr>
        <p:blipFill>
          <a:blip r:embed="rId4">
            <a:alphaModFix/>
          </a:blip>
          <a:stretch>
            <a:fillRect/>
          </a:stretch>
        </p:blipFill>
        <p:spPr>
          <a:xfrm>
            <a:off x="7335175" y="205875"/>
            <a:ext cx="1139625" cy="1139625"/>
          </a:xfrm>
          <a:prstGeom prst="rect">
            <a:avLst/>
          </a:prstGeom>
          <a:noFill/>
          <a:ln>
            <a:noFill/>
          </a:ln>
        </p:spPr>
      </p:pic>
      <p:pic>
        <p:nvPicPr>
          <p:cNvPr id="290" name="Google Shape;290;p37"/>
          <p:cNvPicPr preferRelativeResize="0"/>
          <p:nvPr/>
        </p:nvPicPr>
        <p:blipFill>
          <a:blip r:embed="rId5">
            <a:alphaModFix/>
          </a:blip>
          <a:stretch>
            <a:fillRect/>
          </a:stretch>
        </p:blipFill>
        <p:spPr>
          <a:xfrm>
            <a:off x="5290544" y="293925"/>
            <a:ext cx="1262556" cy="1051574"/>
          </a:xfrm>
          <a:prstGeom prst="rect">
            <a:avLst/>
          </a:prstGeom>
          <a:noFill/>
          <a:ln>
            <a:noFill/>
          </a:ln>
        </p:spPr>
      </p:pic>
      <p:pic>
        <p:nvPicPr>
          <p:cNvPr id="291" name="Google Shape;291;p37"/>
          <p:cNvPicPr preferRelativeResize="0"/>
          <p:nvPr/>
        </p:nvPicPr>
        <p:blipFill>
          <a:blip r:embed="rId6">
            <a:alphaModFix/>
          </a:blip>
          <a:stretch>
            <a:fillRect/>
          </a:stretch>
        </p:blipFill>
        <p:spPr>
          <a:xfrm>
            <a:off x="3610924" y="293925"/>
            <a:ext cx="813501" cy="1051576"/>
          </a:xfrm>
          <a:prstGeom prst="rect">
            <a:avLst/>
          </a:prstGeom>
          <a:noFill/>
          <a:ln>
            <a:noFill/>
          </a:ln>
        </p:spPr>
      </p:pic>
      <p:sp>
        <p:nvSpPr>
          <p:cNvPr id="292" name="Google Shape;292;p37"/>
          <p:cNvSpPr txBox="1"/>
          <p:nvPr/>
        </p:nvSpPr>
        <p:spPr>
          <a:xfrm>
            <a:off x="3211050" y="1579125"/>
            <a:ext cx="1847700" cy="51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Ethos/Credibility </a:t>
            </a:r>
            <a:endParaRPr sz="1800">
              <a:solidFill>
                <a:schemeClr val="dk1"/>
              </a:solidFill>
            </a:endParaRPr>
          </a:p>
        </p:txBody>
      </p:sp>
      <p:sp>
        <p:nvSpPr>
          <p:cNvPr id="293" name="Google Shape;293;p37"/>
          <p:cNvSpPr txBox="1"/>
          <p:nvPr/>
        </p:nvSpPr>
        <p:spPr>
          <a:xfrm>
            <a:off x="5221775" y="1615125"/>
            <a:ext cx="1896300" cy="388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Pathos/Emotion</a:t>
            </a:r>
            <a:endParaRPr sz="1800">
              <a:solidFill>
                <a:schemeClr val="dk1"/>
              </a:solidFill>
            </a:endParaRPr>
          </a:p>
        </p:txBody>
      </p:sp>
      <p:sp>
        <p:nvSpPr>
          <p:cNvPr id="294" name="Google Shape;294;p37"/>
          <p:cNvSpPr txBox="1"/>
          <p:nvPr/>
        </p:nvSpPr>
        <p:spPr>
          <a:xfrm>
            <a:off x="7201250" y="1615125"/>
            <a:ext cx="1608300" cy="299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Logos/Logic</a:t>
            </a:r>
            <a:endParaRPr sz="1800">
              <a:solidFill>
                <a:schemeClr val="dk1"/>
              </a:solidFill>
            </a:endParaRPr>
          </a:p>
        </p:txBody>
      </p:sp>
      <p:sp>
        <p:nvSpPr>
          <p:cNvPr id="295" name="Google Shape;295;p37"/>
          <p:cNvSpPr/>
          <p:nvPr/>
        </p:nvSpPr>
        <p:spPr>
          <a:xfrm>
            <a:off x="227375" y="2032600"/>
            <a:ext cx="317400" cy="214500"/>
          </a:xfrm>
          <a:prstGeom prst="rightArrow">
            <a:avLst>
              <a:gd name="adj1" fmla="val 50000"/>
              <a:gd name="adj2" fmla="val 50000"/>
            </a:avLst>
          </a:prstGeom>
          <a:solidFill>
            <a:schemeClr val="accent6"/>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6" name="Google Shape;296;p37"/>
          <p:cNvSpPr txBox="1"/>
          <p:nvPr/>
        </p:nvSpPr>
        <p:spPr>
          <a:xfrm>
            <a:off x="944025" y="2034350"/>
            <a:ext cx="4187400" cy="8772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Introduction to what RACE framework is, Sestino, A., Prete, M.I., Piper, L. and Guido, G. (2021).</a:t>
            </a:r>
            <a:endParaRPr sz="1800">
              <a:solidFill>
                <a:schemeClr val="dk1"/>
              </a:solidFill>
            </a:endParaRPr>
          </a:p>
        </p:txBody>
      </p:sp>
      <p:sp>
        <p:nvSpPr>
          <p:cNvPr id="297" name="Google Shape;297;p37"/>
          <p:cNvSpPr/>
          <p:nvPr/>
        </p:nvSpPr>
        <p:spPr>
          <a:xfrm>
            <a:off x="227375" y="3124375"/>
            <a:ext cx="317400" cy="214500"/>
          </a:xfrm>
          <a:prstGeom prst="rightArrow">
            <a:avLst>
              <a:gd name="adj1" fmla="val 50000"/>
              <a:gd name="adj2" fmla="val 50000"/>
            </a:avLst>
          </a:prstGeom>
          <a:solidFill>
            <a:schemeClr val="accent6"/>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8" name="Google Shape;298;p37"/>
          <p:cNvSpPr txBox="1"/>
          <p:nvPr/>
        </p:nvSpPr>
        <p:spPr>
          <a:xfrm>
            <a:off x="944025" y="3076950"/>
            <a:ext cx="4187400" cy="9771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Why is the RACE framework beneficial?Hollebeek, L.D. and Sprott, D.E. (2021).</a:t>
            </a:r>
            <a:endParaRPr sz="1800">
              <a:solidFill>
                <a:schemeClr val="dk1"/>
              </a:solidFill>
            </a:endParaRPr>
          </a:p>
        </p:txBody>
      </p:sp>
      <p:sp>
        <p:nvSpPr>
          <p:cNvPr id="299" name="Google Shape;299;p37"/>
          <p:cNvSpPr/>
          <p:nvPr/>
        </p:nvSpPr>
        <p:spPr>
          <a:xfrm>
            <a:off x="227375" y="4216150"/>
            <a:ext cx="317400" cy="214500"/>
          </a:xfrm>
          <a:prstGeom prst="rightArrow">
            <a:avLst>
              <a:gd name="adj1" fmla="val 50000"/>
              <a:gd name="adj2" fmla="val 50000"/>
            </a:avLst>
          </a:prstGeom>
          <a:solidFill>
            <a:schemeClr val="accent6"/>
          </a:solidFill>
          <a:ln w="1905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00" name="Google Shape;300;p37"/>
          <p:cNvSpPr txBox="1"/>
          <p:nvPr/>
        </p:nvSpPr>
        <p:spPr>
          <a:xfrm>
            <a:off x="941975" y="4219450"/>
            <a:ext cx="4187400" cy="8238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Ethos and why we have used this for our campaign, Mike, C. (2024).</a:t>
            </a:r>
            <a:endParaRPr sz="1800">
              <a:solidFill>
                <a:schemeClr val="dk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304"/>
        <p:cNvGrpSpPr/>
        <p:nvPr/>
      </p:nvGrpSpPr>
      <p:grpSpPr>
        <a:xfrm>
          <a:off x="0" y="0"/>
          <a:ext cx="0" cy="0"/>
          <a:chOff x="0" y="0"/>
          <a:chExt cx="0" cy="0"/>
        </a:xfrm>
      </p:grpSpPr>
      <p:sp>
        <p:nvSpPr>
          <p:cNvPr id="305" name="Google Shape;305;p38"/>
          <p:cNvSpPr txBox="1">
            <a:spLocks noGrp="1"/>
          </p:cNvSpPr>
          <p:nvPr>
            <p:ph type="title"/>
          </p:nvPr>
        </p:nvSpPr>
        <p:spPr>
          <a:xfrm>
            <a:off x="921900" y="1967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4520" b="1" u="sng">
                <a:latin typeface="Playfair Display"/>
                <a:ea typeface="Playfair Display"/>
                <a:cs typeface="Playfair Display"/>
                <a:sym typeface="Playfair Display"/>
              </a:rPr>
              <a:t>Instagram and Facebook</a:t>
            </a:r>
            <a:endParaRPr sz="4520" b="1" u="sng">
              <a:latin typeface="Playfair Display"/>
              <a:ea typeface="Playfair Display"/>
              <a:cs typeface="Playfair Display"/>
              <a:sym typeface="Playfair Display"/>
            </a:endParaRPr>
          </a:p>
        </p:txBody>
      </p:sp>
      <p:pic>
        <p:nvPicPr>
          <p:cNvPr id="306" name="Google Shape;306;p38"/>
          <p:cNvPicPr preferRelativeResize="0"/>
          <p:nvPr/>
        </p:nvPicPr>
        <p:blipFill>
          <a:blip r:embed="rId3">
            <a:alphaModFix/>
          </a:blip>
          <a:stretch>
            <a:fillRect/>
          </a:stretch>
        </p:blipFill>
        <p:spPr>
          <a:xfrm>
            <a:off x="605325" y="873725"/>
            <a:ext cx="1872600" cy="1872600"/>
          </a:xfrm>
          <a:prstGeom prst="rect">
            <a:avLst/>
          </a:prstGeom>
          <a:noFill/>
          <a:ln>
            <a:noFill/>
          </a:ln>
        </p:spPr>
      </p:pic>
      <p:pic>
        <p:nvPicPr>
          <p:cNvPr id="307" name="Google Shape;307;p38"/>
          <p:cNvPicPr preferRelativeResize="0"/>
          <p:nvPr/>
        </p:nvPicPr>
        <p:blipFill>
          <a:blip r:embed="rId4">
            <a:alphaModFix/>
          </a:blip>
          <a:stretch>
            <a:fillRect/>
          </a:stretch>
        </p:blipFill>
        <p:spPr>
          <a:xfrm>
            <a:off x="6547350" y="777100"/>
            <a:ext cx="2065848" cy="2065848"/>
          </a:xfrm>
          <a:prstGeom prst="rect">
            <a:avLst/>
          </a:prstGeom>
          <a:noFill/>
          <a:ln>
            <a:noFill/>
          </a:ln>
        </p:spPr>
      </p:pic>
      <p:sp>
        <p:nvSpPr>
          <p:cNvPr id="308" name="Google Shape;308;p38"/>
          <p:cNvSpPr/>
          <p:nvPr/>
        </p:nvSpPr>
        <p:spPr>
          <a:xfrm>
            <a:off x="2848925" y="1573200"/>
            <a:ext cx="2924400" cy="620700"/>
          </a:xfrm>
          <a:prstGeom prst="leftRightArrow">
            <a:avLst>
              <a:gd name="adj1" fmla="val 50000"/>
              <a:gd name="adj2" fmla="val 50000"/>
            </a:avLst>
          </a:prstGeom>
          <a:solidFill>
            <a:srgbClr val="20124D"/>
          </a:solidFill>
          <a:ln w="3810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309" name="Google Shape;309;p38"/>
          <p:cNvPicPr preferRelativeResize="0"/>
          <p:nvPr/>
        </p:nvPicPr>
        <p:blipFill>
          <a:blip r:embed="rId5">
            <a:alphaModFix/>
          </a:blip>
          <a:stretch>
            <a:fillRect/>
          </a:stretch>
        </p:blipFill>
        <p:spPr>
          <a:xfrm>
            <a:off x="2502312" y="2125805"/>
            <a:ext cx="4213899" cy="2936971"/>
          </a:xfrm>
          <a:prstGeom prst="rect">
            <a:avLst/>
          </a:prstGeom>
          <a:noFill/>
          <a:ln>
            <a:noFill/>
          </a:ln>
        </p:spPr>
      </p:pic>
      <p:sp>
        <p:nvSpPr>
          <p:cNvPr id="310" name="Google Shape;310;p38"/>
          <p:cNvSpPr txBox="1"/>
          <p:nvPr/>
        </p:nvSpPr>
        <p:spPr>
          <a:xfrm>
            <a:off x="7362150" y="4708775"/>
            <a:ext cx="3000000" cy="3540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1200"/>
              </a:spcAft>
              <a:buNone/>
            </a:pPr>
            <a:r>
              <a:rPr lang="en-GB" sz="1100" b="1">
                <a:solidFill>
                  <a:schemeClr val="dk1"/>
                </a:solidFill>
              </a:rPr>
              <a:t>Callahan, M. (2024)</a:t>
            </a:r>
            <a:endParaRPr sz="1300"/>
          </a:p>
        </p:txBody>
      </p:sp>
      <p:sp>
        <p:nvSpPr>
          <p:cNvPr id="311" name="Google Shape;311;p38"/>
          <p:cNvSpPr txBox="1"/>
          <p:nvPr/>
        </p:nvSpPr>
        <p:spPr>
          <a:xfrm>
            <a:off x="0" y="4708775"/>
            <a:ext cx="3000000" cy="354000"/>
          </a:xfrm>
          <a:prstGeom prst="rect">
            <a:avLst/>
          </a:prstGeom>
          <a:noFill/>
          <a:ln>
            <a:noFill/>
          </a:ln>
        </p:spPr>
        <p:txBody>
          <a:bodyPr spcFirstLastPara="1" wrap="square" lIns="91425" tIns="91425" rIns="91425" bIns="91425" anchor="t" anchorCtr="0">
            <a:spAutoFit/>
          </a:bodyPr>
          <a:lstStyle/>
          <a:p>
            <a:pPr marL="457200" lvl="0" indent="0" algn="l" rtl="0">
              <a:lnSpc>
                <a:spcPct val="115000"/>
              </a:lnSpc>
              <a:spcBef>
                <a:spcPts val="1200"/>
              </a:spcBef>
              <a:spcAft>
                <a:spcPts val="1200"/>
              </a:spcAft>
              <a:buNone/>
            </a:pPr>
            <a:r>
              <a:rPr lang="en-GB" sz="1100" b="1">
                <a:solidFill>
                  <a:schemeClr val="dk1"/>
                </a:solidFill>
              </a:rPr>
              <a:t>‌Dixon, S.J. (2024)</a:t>
            </a:r>
            <a:endParaRPr sz="1100" b="1"/>
          </a:p>
        </p:txBody>
      </p:sp>
      <p:sp>
        <p:nvSpPr>
          <p:cNvPr id="312" name="Google Shape;312;p38"/>
          <p:cNvSpPr/>
          <p:nvPr/>
        </p:nvSpPr>
        <p:spPr>
          <a:xfrm>
            <a:off x="364725" y="3100550"/>
            <a:ext cx="240600" cy="354000"/>
          </a:xfrm>
          <a:prstGeom prst="star4">
            <a:avLst>
              <a:gd name="adj" fmla="val 12500"/>
            </a:avLst>
          </a:prstGeom>
          <a:solidFill>
            <a:srgbClr val="4C113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3" name="Google Shape;313;p38"/>
          <p:cNvSpPr/>
          <p:nvPr/>
        </p:nvSpPr>
        <p:spPr>
          <a:xfrm>
            <a:off x="8613200" y="3100550"/>
            <a:ext cx="240600" cy="354000"/>
          </a:xfrm>
          <a:prstGeom prst="star4">
            <a:avLst>
              <a:gd name="adj" fmla="val 12500"/>
            </a:avLst>
          </a:prstGeom>
          <a:solidFill>
            <a:srgbClr val="4C113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4" name="Google Shape;314;p38"/>
          <p:cNvSpPr/>
          <p:nvPr/>
        </p:nvSpPr>
        <p:spPr>
          <a:xfrm>
            <a:off x="605325" y="3828175"/>
            <a:ext cx="502500" cy="572700"/>
          </a:xfrm>
          <a:prstGeom prst="star4">
            <a:avLst>
              <a:gd name="adj" fmla="val 12500"/>
            </a:avLst>
          </a:prstGeom>
          <a:solidFill>
            <a:srgbClr val="4C113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5" name="Google Shape;315;p38"/>
          <p:cNvSpPr/>
          <p:nvPr/>
        </p:nvSpPr>
        <p:spPr>
          <a:xfrm>
            <a:off x="7872127" y="3828175"/>
            <a:ext cx="502500" cy="620700"/>
          </a:xfrm>
          <a:prstGeom prst="star4">
            <a:avLst>
              <a:gd name="adj" fmla="val 12500"/>
            </a:avLst>
          </a:prstGeom>
          <a:solidFill>
            <a:srgbClr val="4C113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16" name="Google Shape;316;p38"/>
          <p:cNvSpPr txBox="1"/>
          <p:nvPr/>
        </p:nvSpPr>
        <p:spPr>
          <a:xfrm>
            <a:off x="692950" y="2522768"/>
            <a:ext cx="1872600" cy="997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Why did we choose Tiktok as the social media platform?</a:t>
            </a:r>
            <a:endParaRPr sz="1800">
              <a:solidFill>
                <a:schemeClr val="dk1"/>
              </a:solidFill>
            </a:endParaRPr>
          </a:p>
        </p:txBody>
      </p:sp>
      <p:sp>
        <p:nvSpPr>
          <p:cNvPr id="317" name="Google Shape;317;p38"/>
          <p:cNvSpPr txBox="1"/>
          <p:nvPr/>
        </p:nvSpPr>
        <p:spPr>
          <a:xfrm>
            <a:off x="6547350" y="2524675"/>
            <a:ext cx="2303400" cy="130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1"/>
                </a:solidFill>
              </a:rPr>
              <a:t>The difference between Instagram, Facebook and Tiktok.</a:t>
            </a:r>
            <a:endParaRPr sz="1800">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74"/>
        <p:cNvGrpSpPr/>
        <p:nvPr/>
      </p:nvGrpSpPr>
      <p:grpSpPr>
        <a:xfrm>
          <a:off x="0" y="0"/>
          <a:ext cx="0" cy="0"/>
          <a:chOff x="0" y="0"/>
          <a:chExt cx="0" cy="0"/>
        </a:xfrm>
      </p:grpSpPr>
      <p:sp>
        <p:nvSpPr>
          <p:cNvPr id="375" name="Google Shape;375;p4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376" name="Google Shape;376;p4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377" name="Google Shape;377;p43"/>
          <p:cNvPicPr preferRelativeResize="0"/>
          <p:nvPr/>
        </p:nvPicPr>
        <p:blipFill>
          <a:blip r:embed="rId3">
            <a:alphaModFix/>
          </a:blip>
          <a:stretch>
            <a:fillRect/>
          </a:stretch>
        </p:blipFill>
        <p:spPr>
          <a:xfrm>
            <a:off x="0" y="2232"/>
            <a:ext cx="9144003" cy="5139037"/>
          </a:xfrm>
          <a:prstGeom prst="rect">
            <a:avLst/>
          </a:prstGeom>
          <a:noFill/>
          <a:ln>
            <a:noFill/>
          </a:ln>
        </p:spPr>
      </p:pic>
      <p:pic>
        <p:nvPicPr>
          <p:cNvPr id="378" name="Google Shape;378;p43" descr="A green logo with a white background&#10;&#10;Description automatically generated"/>
          <p:cNvPicPr preferRelativeResize="0"/>
          <p:nvPr/>
        </p:nvPicPr>
        <p:blipFill>
          <a:blip r:embed="rId4">
            <a:alphaModFix/>
          </a:blip>
          <a:stretch>
            <a:fillRect/>
          </a:stretch>
        </p:blipFill>
        <p:spPr>
          <a:xfrm>
            <a:off x="430600" y="963050"/>
            <a:ext cx="2419350" cy="2133600"/>
          </a:xfrm>
          <a:prstGeom prst="rect">
            <a:avLst/>
          </a:prstGeom>
          <a:noFill/>
          <a:ln>
            <a:noFill/>
          </a:ln>
        </p:spPr>
      </p:pic>
      <p:pic>
        <p:nvPicPr>
          <p:cNvPr id="379" name="Google Shape;379;p43" descr="A yellow text on a red background&#10;&#10;Description automatically generated"/>
          <p:cNvPicPr preferRelativeResize="0"/>
          <p:nvPr/>
        </p:nvPicPr>
        <p:blipFill>
          <a:blip r:embed="rId5">
            <a:alphaModFix/>
          </a:blip>
          <a:stretch>
            <a:fillRect/>
          </a:stretch>
        </p:blipFill>
        <p:spPr>
          <a:xfrm>
            <a:off x="299850" y="2933825"/>
            <a:ext cx="2857500" cy="1104900"/>
          </a:xfrm>
          <a:prstGeom prst="rect">
            <a:avLst/>
          </a:prstGeom>
          <a:noFill/>
          <a:ln>
            <a:noFill/>
          </a:ln>
        </p:spPr>
      </p:pic>
      <p:sp>
        <p:nvSpPr>
          <p:cNvPr id="380" name="Google Shape;380;p43"/>
          <p:cNvSpPr txBox="1"/>
          <p:nvPr/>
        </p:nvSpPr>
        <p:spPr>
          <a:xfrm>
            <a:off x="7393075" y="720475"/>
            <a:ext cx="13041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Arwen </a:t>
            </a:r>
            <a:endParaRPr sz="2400" b="1">
              <a:solidFill>
                <a:schemeClr val="dk1"/>
              </a:solidFill>
              <a:highlight>
                <a:schemeClr val="lt1"/>
              </a:highlight>
            </a:endParaRPr>
          </a:p>
        </p:txBody>
      </p:sp>
      <p:sp>
        <p:nvSpPr>
          <p:cNvPr id="381" name="Google Shape;381;p43"/>
          <p:cNvSpPr txBox="1"/>
          <p:nvPr/>
        </p:nvSpPr>
        <p:spPr>
          <a:xfrm>
            <a:off x="7462675" y="1719725"/>
            <a:ext cx="1164900" cy="572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Daisy</a:t>
            </a:r>
            <a:endParaRPr sz="2400" b="1">
              <a:solidFill>
                <a:schemeClr val="dk1"/>
              </a:solidFill>
              <a:highlight>
                <a:schemeClr val="lt1"/>
              </a:highlight>
            </a:endParaRPr>
          </a:p>
        </p:txBody>
      </p:sp>
      <p:sp>
        <p:nvSpPr>
          <p:cNvPr id="382" name="Google Shape;382;p43"/>
          <p:cNvSpPr txBox="1"/>
          <p:nvPr/>
        </p:nvSpPr>
        <p:spPr>
          <a:xfrm>
            <a:off x="7393075" y="2697713"/>
            <a:ext cx="1304100" cy="51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Karina</a:t>
            </a:r>
            <a:endParaRPr sz="2400" b="1">
              <a:solidFill>
                <a:schemeClr val="dk1"/>
              </a:solidFill>
              <a:highlight>
                <a:schemeClr val="lt1"/>
              </a:highlight>
            </a:endParaRPr>
          </a:p>
        </p:txBody>
      </p:sp>
      <p:sp>
        <p:nvSpPr>
          <p:cNvPr id="383" name="Google Shape;383;p43"/>
          <p:cNvSpPr txBox="1"/>
          <p:nvPr/>
        </p:nvSpPr>
        <p:spPr>
          <a:xfrm>
            <a:off x="7665475" y="3613325"/>
            <a:ext cx="759300" cy="51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b="1">
                <a:solidFill>
                  <a:schemeClr val="dk1"/>
                </a:solidFill>
                <a:highlight>
                  <a:schemeClr val="lt1"/>
                </a:highlight>
              </a:rPr>
              <a:t>Nia</a:t>
            </a:r>
            <a:endParaRPr sz="2700" b="1">
              <a:solidFill>
                <a:schemeClr val="dk1"/>
              </a:solidFill>
              <a:highlight>
                <a:schemeClr val="lt1"/>
              </a:highlight>
            </a:endParaRPr>
          </a:p>
        </p:txBody>
      </p:sp>
      <p:pic>
        <p:nvPicPr>
          <p:cNvPr id="384" name="Google Shape;384;p43" title="ticket to the band - Made with Clipchamp_1736442521818.mp4">
            <a:hlinkClick r:id="rId6"/>
          </p:cNvPr>
          <p:cNvPicPr preferRelativeResize="0"/>
          <p:nvPr/>
        </p:nvPicPr>
        <p:blipFill>
          <a:blip r:embed="rId7">
            <a:alphaModFix/>
          </a:blip>
          <a:stretch>
            <a:fillRect/>
          </a:stretch>
        </p:blipFill>
        <p:spPr>
          <a:xfrm>
            <a:off x="8324275" y="4755700"/>
            <a:ext cx="819725" cy="38780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47D45A"/>
        </a:solidFill>
        <a:effectLst/>
      </p:bgPr>
    </p:bg>
    <p:spTree>
      <p:nvGrpSpPr>
        <p:cNvPr id="1" name="Shape 400"/>
        <p:cNvGrpSpPr/>
        <p:nvPr/>
      </p:nvGrpSpPr>
      <p:grpSpPr>
        <a:xfrm>
          <a:off x="0" y="0"/>
          <a:ext cx="0" cy="0"/>
          <a:chOff x="0" y="0"/>
          <a:chExt cx="0" cy="0"/>
        </a:xfrm>
      </p:grpSpPr>
      <p:sp>
        <p:nvSpPr>
          <p:cNvPr id="401" name="Google Shape;401;p46"/>
          <p:cNvSpPr txBox="1">
            <a:spLocks noGrp="1"/>
          </p:cNvSpPr>
          <p:nvPr>
            <p:ph type="title"/>
          </p:nvPr>
        </p:nvSpPr>
        <p:spPr>
          <a:xfrm>
            <a:off x="311700" y="2164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4022" b="1" u="sng">
                <a:latin typeface="Playfair Display"/>
                <a:ea typeface="Playfair Display"/>
                <a:cs typeface="Playfair Display"/>
                <a:sym typeface="Playfair Display"/>
              </a:rPr>
              <a:t>Karina’s References</a:t>
            </a:r>
            <a:r>
              <a:rPr lang="en-GB" b="1"/>
              <a:t> </a:t>
            </a:r>
            <a:endParaRPr b="1"/>
          </a:p>
        </p:txBody>
      </p:sp>
      <p:sp>
        <p:nvSpPr>
          <p:cNvPr id="402" name="Google Shape;402;p46"/>
          <p:cNvSpPr txBox="1">
            <a:spLocks noGrp="1"/>
          </p:cNvSpPr>
          <p:nvPr>
            <p:ph type="body" idx="1"/>
          </p:nvPr>
        </p:nvSpPr>
        <p:spPr>
          <a:xfrm>
            <a:off x="124800" y="957100"/>
            <a:ext cx="8520600" cy="3416400"/>
          </a:xfrm>
          <a:prstGeom prst="rect">
            <a:avLst/>
          </a:prstGeom>
          <a:solidFill>
            <a:srgbClr val="47D45A"/>
          </a:solidFill>
          <a:ln>
            <a:noFill/>
          </a:ln>
        </p:spPr>
        <p:txBody>
          <a:bodyPr spcFirstLastPara="1" wrap="square" lIns="91425" tIns="91425" rIns="91425" bIns="91425" anchor="t" anchorCtr="0">
            <a:normAutofit fontScale="25000" lnSpcReduction="20000"/>
          </a:bodyPr>
          <a:lstStyle/>
          <a:p>
            <a:pPr marL="457200" lvl="0" indent="-292100" algn="l" rtl="0">
              <a:spcBef>
                <a:spcPts val="0"/>
              </a:spcBef>
              <a:spcAft>
                <a:spcPts val="0"/>
              </a:spcAft>
              <a:buClr>
                <a:schemeClr val="dk1"/>
              </a:buClr>
              <a:buSzPct val="100000"/>
              <a:buChar char="●"/>
            </a:pPr>
            <a:r>
              <a:rPr lang="en-GB" sz="4000">
                <a:solidFill>
                  <a:schemeClr val="dk1"/>
                </a:solidFill>
              </a:rPr>
              <a:t>Davey, L. (2024). </a:t>
            </a:r>
            <a:r>
              <a:rPr lang="en-GB" sz="4000" i="1">
                <a:solidFill>
                  <a:schemeClr val="dk1"/>
                </a:solidFill>
              </a:rPr>
              <a:t>10 benefits of advertising on TikTok in 2024 - LeadsBridge</a:t>
            </a:r>
            <a:r>
              <a:rPr lang="en-GB" sz="4000">
                <a:solidFill>
                  <a:schemeClr val="dk1"/>
                </a:solidFill>
              </a:rPr>
              <a:t>. (online) LeadsBridge. Available at:</a:t>
            </a:r>
            <a:r>
              <a:rPr lang="en-GB" sz="4000">
                <a:solidFill>
                  <a:schemeClr val="dk1"/>
                </a:solidFill>
                <a:uFill>
                  <a:noFill/>
                </a:uFill>
                <a:hlinkClick r:id="rId3">
                  <a:extLst>
                    <a:ext uri="{A12FA001-AC4F-418D-AE19-62706E023703}">
                      <ahyp:hlinkClr xmlns:ahyp="http://schemas.microsoft.com/office/drawing/2018/hyperlinkcolor" val="tx"/>
                    </a:ext>
                  </a:extLst>
                </a:hlinkClick>
              </a:rPr>
              <a:t> </a:t>
            </a:r>
            <a:r>
              <a:rPr lang="en-GB" sz="4000" u="sng">
                <a:solidFill>
                  <a:schemeClr val="dk1"/>
                </a:solidFill>
                <a:hlinkClick r:id="rId4">
                  <a:extLst>
                    <a:ext uri="{A12FA001-AC4F-418D-AE19-62706E023703}">
                      <ahyp:hlinkClr xmlns:ahyp="http://schemas.microsoft.com/office/drawing/2018/hyperlinkcolor" val="tx"/>
                    </a:ext>
                  </a:extLst>
                </a:hlinkClick>
              </a:rPr>
              <a:t>https://leadsbridge.com/blog/benefits-of-advertising-on-tiktok/.​</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Rajnerowicz, K. (2023). </a:t>
            </a:r>
            <a:r>
              <a:rPr lang="en-GB" sz="4000" i="1">
                <a:solidFill>
                  <a:schemeClr val="dk1"/>
                </a:solidFill>
              </a:rPr>
              <a:t>15 TikTok Statistics &amp; Trends You Should Know in 2022</a:t>
            </a:r>
            <a:r>
              <a:rPr lang="en-GB" sz="4000">
                <a:solidFill>
                  <a:schemeClr val="dk1"/>
                </a:solidFill>
              </a:rPr>
              <a:t>. (online) Tidio. Available at:</a:t>
            </a:r>
            <a:r>
              <a:rPr lang="en-GB" sz="4000">
                <a:solidFill>
                  <a:schemeClr val="dk1"/>
                </a:solidFill>
                <a:uFill>
                  <a:noFill/>
                </a:uFill>
                <a:hlinkClick r:id="rId5">
                  <a:extLst>
                    <a:ext uri="{A12FA001-AC4F-418D-AE19-62706E023703}">
                      <ahyp:hlinkClr xmlns:ahyp="http://schemas.microsoft.com/office/drawing/2018/hyperlinkcolor" val="tx"/>
                    </a:ext>
                  </a:extLst>
                </a:hlinkClick>
              </a:rPr>
              <a:t> </a:t>
            </a:r>
            <a:r>
              <a:rPr lang="en-GB" sz="4000" u="sng">
                <a:solidFill>
                  <a:schemeClr val="dk1"/>
                </a:solidFill>
                <a:hlinkClick r:id="rId6">
                  <a:extLst>
                    <a:ext uri="{A12FA001-AC4F-418D-AE19-62706E023703}">
                      <ahyp:hlinkClr xmlns:ahyp="http://schemas.microsoft.com/office/drawing/2018/hyperlinkcolor" val="tx"/>
                    </a:ext>
                  </a:extLst>
                </a:hlinkClick>
              </a:rPr>
              <a:t>https://www.tidio.com/blog/tiktok-statistics/.​</a:t>
            </a:r>
            <a:endParaRPr sz="4000">
              <a:solidFill>
                <a:schemeClr val="dk1"/>
              </a:solidFill>
            </a:endParaRPr>
          </a:p>
          <a:p>
            <a:pPr marL="457200" lvl="0" indent="-292100" algn="l" rtl="0">
              <a:lnSpc>
                <a:spcPct val="100000"/>
              </a:lnSpc>
              <a:spcBef>
                <a:spcPts val="0"/>
              </a:spcBef>
              <a:spcAft>
                <a:spcPts val="0"/>
              </a:spcAft>
              <a:buClr>
                <a:schemeClr val="dk1"/>
              </a:buClr>
              <a:buSzPct val="100000"/>
              <a:buChar char="●"/>
            </a:pPr>
            <a:r>
              <a:rPr lang="en-GB" sz="4000">
                <a:solidFill>
                  <a:schemeClr val="dk1"/>
                </a:solidFill>
              </a:rPr>
              <a:t>Google Trends (2015). </a:t>
            </a:r>
            <a:r>
              <a:rPr lang="en-GB" sz="4000" i="1">
                <a:solidFill>
                  <a:schemeClr val="dk1"/>
                </a:solidFill>
              </a:rPr>
              <a:t>Google Trends</a:t>
            </a:r>
            <a:r>
              <a:rPr lang="en-GB" sz="4000">
                <a:solidFill>
                  <a:schemeClr val="dk1"/>
                </a:solidFill>
              </a:rPr>
              <a:t>. (online) Google Trends. Available at: https://trends.google.co.uk/trends/explore?geo=GB&amp;q=girls%20weekend (Accessed 12 Jan. 2025).</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‌Google Trends (2015). </a:t>
            </a:r>
            <a:r>
              <a:rPr lang="en-GB" sz="4000" i="1">
                <a:solidFill>
                  <a:schemeClr val="dk1"/>
                </a:solidFill>
              </a:rPr>
              <a:t>Google Trends</a:t>
            </a:r>
            <a:r>
              <a:rPr lang="en-GB" sz="4000">
                <a:solidFill>
                  <a:schemeClr val="dk1"/>
                </a:solidFill>
              </a:rPr>
              <a:t>. (online) Google Trends. Available at: https://trends.google.co.uk/trends/explore?geo=GB&amp;q=%2Fm%2F03b6v8 (Accessed 12 Jan. 2025).</a:t>
            </a:r>
            <a:endParaRPr sz="4000">
              <a:solidFill>
                <a:schemeClr val="dk1"/>
              </a:solidFill>
            </a:endParaRPr>
          </a:p>
          <a:p>
            <a:pPr marL="457200" lvl="0" indent="-292100" algn="l" rtl="0">
              <a:lnSpc>
                <a:spcPct val="150000"/>
              </a:lnSpc>
              <a:spcBef>
                <a:spcPts val="0"/>
              </a:spcBef>
              <a:spcAft>
                <a:spcPts val="0"/>
              </a:spcAft>
              <a:buClr>
                <a:schemeClr val="dk1"/>
              </a:buClr>
              <a:buSzPct val="100000"/>
              <a:buChar char="●"/>
            </a:pPr>
            <a:r>
              <a:rPr lang="en-GB" sz="4000">
                <a:solidFill>
                  <a:schemeClr val="dk1"/>
                </a:solidFill>
              </a:rPr>
              <a:t>Statista (2024). </a:t>
            </a:r>
            <a:r>
              <a:rPr lang="en-GB" sz="4000" i="1">
                <a:solidFill>
                  <a:schemeClr val="dk1"/>
                </a:solidFill>
              </a:rPr>
              <a:t>Global travelers: views on green travel 2020</a:t>
            </a:r>
            <a:r>
              <a:rPr lang="en-GB" sz="4000">
                <a:solidFill>
                  <a:schemeClr val="dk1"/>
                </a:solidFill>
              </a:rPr>
              <a:t>. (online) Statista. Available at: </a:t>
            </a:r>
            <a:r>
              <a:rPr lang="en-GB" sz="4000" u="sng">
                <a:solidFill>
                  <a:schemeClr val="dk1"/>
                </a:solidFill>
                <a:hlinkClick r:id="rId7">
                  <a:extLst>
                    <a:ext uri="{A12FA001-AC4F-418D-AE19-62706E023703}">
                      <ahyp:hlinkClr xmlns:ahyp="http://schemas.microsoft.com/office/drawing/2018/hyperlinkcolor" val="tx"/>
                    </a:ext>
                  </a:extLst>
                </a:hlinkClick>
              </a:rPr>
              <a:t>https://www.statista.com/statistics/1126996/traveler-attitudes-sustainability/</a:t>
            </a:r>
            <a:r>
              <a:rPr lang="en-GB" sz="4000">
                <a:solidFill>
                  <a:schemeClr val="dk1"/>
                </a:solidFill>
              </a:rPr>
              <a:t>.</a:t>
            </a:r>
            <a:endParaRPr sz="4000">
              <a:solidFill>
                <a:schemeClr val="dk1"/>
              </a:solidFill>
            </a:endParaRPr>
          </a:p>
          <a:p>
            <a:pPr marL="457200" lvl="0" indent="-292100" algn="l" rtl="0">
              <a:lnSpc>
                <a:spcPct val="150000"/>
              </a:lnSpc>
              <a:spcBef>
                <a:spcPts val="0"/>
              </a:spcBef>
              <a:spcAft>
                <a:spcPts val="0"/>
              </a:spcAft>
              <a:buClr>
                <a:schemeClr val="dk1"/>
              </a:buClr>
              <a:buSzPct val="100000"/>
              <a:buChar char="●"/>
            </a:pPr>
            <a:r>
              <a:rPr lang="en-GB" sz="4000">
                <a:solidFill>
                  <a:schemeClr val="dk1"/>
                </a:solidFill>
              </a:rPr>
              <a:t>Sestino, A., Prete, M.I., Piper, L. and Guido, G. (2021). The future of online marketing strategies and digital tools: new challenges and contributions to RACE framework. </a:t>
            </a:r>
            <a:r>
              <a:rPr lang="en-GB" sz="4000" i="1">
                <a:solidFill>
                  <a:schemeClr val="dk1"/>
                </a:solidFill>
              </a:rPr>
              <a:t>International Journal of Electronic Trade</a:t>
            </a:r>
            <a:r>
              <a:rPr lang="en-GB" sz="4000">
                <a:solidFill>
                  <a:schemeClr val="dk1"/>
                </a:solidFill>
              </a:rPr>
              <a:t>, (online) 1(1), p.1. doi:https://doi.org/10.1504/ijetrade.2021.10042594.</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‌Hollebeek, L.D. and Sprott, D.E. (2021). </a:t>
            </a:r>
            <a:r>
              <a:rPr lang="en-GB" sz="4000" i="1">
                <a:solidFill>
                  <a:schemeClr val="dk1"/>
                </a:solidFill>
              </a:rPr>
              <a:t>Handbook of research on customer engagement</a:t>
            </a:r>
            <a:r>
              <a:rPr lang="en-GB" sz="4000">
                <a:solidFill>
                  <a:schemeClr val="dk1"/>
                </a:solidFill>
              </a:rPr>
              <a:t>. Cheltenham, Uk ; Northampton, Ma, Usa: Edward Elgar Publishing.</a:t>
            </a:r>
            <a:endParaRPr sz="4000">
              <a:solidFill>
                <a:schemeClr val="dk1"/>
              </a:solidFill>
            </a:endParaRPr>
          </a:p>
          <a:p>
            <a:pPr marL="457200" lvl="0" indent="-292100" algn="l" rtl="0">
              <a:lnSpc>
                <a:spcPct val="150000"/>
              </a:lnSpc>
              <a:spcBef>
                <a:spcPts val="0"/>
              </a:spcBef>
              <a:spcAft>
                <a:spcPts val="0"/>
              </a:spcAft>
              <a:buClr>
                <a:schemeClr val="dk1"/>
              </a:buClr>
              <a:buSzPct val="100000"/>
              <a:buChar char="●"/>
            </a:pPr>
            <a:r>
              <a:rPr lang="en-GB" sz="4000">
                <a:solidFill>
                  <a:schemeClr val="dk1"/>
                </a:solidFill>
              </a:rPr>
              <a:t>Mike, C. (2024). </a:t>
            </a:r>
            <a:r>
              <a:rPr lang="en-GB" sz="4000" i="1">
                <a:solidFill>
                  <a:schemeClr val="dk1"/>
                </a:solidFill>
              </a:rPr>
              <a:t>Understanding Ethos: The Key to Persuasive Rhetoric</a:t>
            </a:r>
            <a:r>
              <a:rPr lang="en-GB" sz="4000">
                <a:solidFill>
                  <a:schemeClr val="dk1"/>
                </a:solidFill>
              </a:rPr>
              <a:t>. (online) Learningleaders.com. Available at: https://www.learningleaders.com/insights/understanding-ethos-the-key-to-persuasive-rhetoric.</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‌Diah, P., Gede, A., Ni, Ni Kadek Swandewi and Made Uttari Pitanatri (2024). WINNING OVER THE GEN Z: EMPIRICAL INSIGHTS INTO SOCIAL MEDIA BEHAVIOUR DURING TRAVEL. </a:t>
            </a:r>
            <a:r>
              <a:rPr lang="en-GB" sz="4000" i="1">
                <a:solidFill>
                  <a:schemeClr val="dk1"/>
                </a:solidFill>
              </a:rPr>
              <a:t>International Journal of Professional Business Review</a:t>
            </a:r>
            <a:r>
              <a:rPr lang="en-GB" sz="4000">
                <a:solidFill>
                  <a:schemeClr val="dk1"/>
                </a:solidFill>
              </a:rPr>
              <a:t>, 9(8), pp.e04884–e04884. doi:https://doi.org/10.26668/businessreview/2024.v9i8.4884.</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‌Dixon, S.J. (2024). </a:t>
            </a:r>
            <a:r>
              <a:rPr lang="en-GB" sz="4000" i="1">
                <a:solidFill>
                  <a:schemeClr val="dk1"/>
                </a:solidFill>
              </a:rPr>
              <a:t>Most popular social networks worldwide as of April 2024, by number of monthly active users</a:t>
            </a:r>
            <a:r>
              <a:rPr lang="en-GB" sz="4000">
                <a:solidFill>
                  <a:schemeClr val="dk1"/>
                </a:solidFill>
              </a:rPr>
              <a:t>. (online) Statista. Available at: https://www.statista.com/statistics/272014/global-social-networks-ranked-by-number-of-users/.</a:t>
            </a:r>
            <a:endParaRPr sz="4000">
              <a:solidFill>
                <a:schemeClr val="dk1"/>
              </a:solidFill>
            </a:endParaRPr>
          </a:p>
          <a:p>
            <a:pPr marL="457200" lvl="0" indent="-292100" algn="l" rtl="0">
              <a:spcBef>
                <a:spcPts val="0"/>
              </a:spcBef>
              <a:spcAft>
                <a:spcPts val="0"/>
              </a:spcAft>
              <a:buClr>
                <a:schemeClr val="dk1"/>
              </a:buClr>
              <a:buSzPct val="100000"/>
              <a:buChar char="●"/>
            </a:pPr>
            <a:r>
              <a:rPr lang="en-GB" sz="4000">
                <a:solidFill>
                  <a:schemeClr val="dk1"/>
                </a:solidFill>
              </a:rPr>
              <a:t>‌Callahan, M. (2024). </a:t>
            </a:r>
            <a:r>
              <a:rPr lang="en-GB" sz="4000" i="1">
                <a:solidFill>
                  <a:schemeClr val="dk1"/>
                </a:solidFill>
              </a:rPr>
              <a:t>Comparing Facebook, Instagram, and TikTok for Small Business Promotion</a:t>
            </a:r>
            <a:r>
              <a:rPr lang="en-GB" sz="4000">
                <a:solidFill>
                  <a:schemeClr val="dk1"/>
                </a:solidFill>
              </a:rPr>
              <a:t>. (online) Media A La Carte. Available at: https://www.mediaalacarte.com/post/comparing-facebook-instagram-and-tiktok-for-small-business-promotion.</a:t>
            </a:r>
            <a:endParaRPr sz="4000">
              <a:solidFill>
                <a:schemeClr val="dk1"/>
              </a:solidFill>
            </a:endParaRPr>
          </a:p>
          <a:p>
            <a:pPr marL="0" lvl="0" indent="0" algn="l" rtl="0">
              <a:spcBef>
                <a:spcPts val="1200"/>
              </a:spcBef>
              <a:spcAft>
                <a:spcPts val="0"/>
              </a:spcAft>
              <a:buNone/>
            </a:pPr>
            <a:endParaRPr sz="1100">
              <a:solidFill>
                <a:schemeClr val="dk1"/>
              </a:solidFill>
              <a:latin typeface="Calibri"/>
              <a:ea typeface="Calibri"/>
              <a:cs typeface="Calibri"/>
              <a:sym typeface="Calibri"/>
            </a:endParaRPr>
          </a:p>
          <a:p>
            <a:pPr marL="457200" lvl="0" indent="0" algn="l" rtl="0">
              <a:spcBef>
                <a:spcPts val="1200"/>
              </a:spcBef>
              <a:spcAft>
                <a:spcPts val="0"/>
              </a:spcAft>
              <a:buNone/>
            </a:pPr>
            <a:endParaRPr sz="1100">
              <a:solidFill>
                <a:schemeClr val="dk1"/>
              </a:solidFill>
              <a:latin typeface="Calibri"/>
              <a:ea typeface="Calibri"/>
              <a:cs typeface="Calibri"/>
              <a:sym typeface="Calibri"/>
            </a:endParaRPr>
          </a:p>
          <a:p>
            <a:pPr marL="457200" lvl="0" indent="0" algn="l" rtl="0">
              <a:spcBef>
                <a:spcPts val="1200"/>
              </a:spcBef>
              <a:spcAft>
                <a:spcPts val="0"/>
              </a:spcAft>
              <a:buNone/>
            </a:pPr>
            <a:endParaRPr sz="4800">
              <a:solidFill>
                <a:schemeClr val="dk1"/>
              </a:solidFill>
              <a:latin typeface="Calibri"/>
              <a:ea typeface="Calibri"/>
              <a:cs typeface="Calibri"/>
              <a:sym typeface="Calibri"/>
            </a:endParaRPr>
          </a:p>
          <a:p>
            <a:pPr marL="0" lvl="0" indent="0" algn="l" rtl="0">
              <a:lnSpc>
                <a:spcPct val="150000"/>
              </a:lnSpc>
              <a:spcBef>
                <a:spcPts val="1200"/>
              </a:spcBef>
              <a:spcAft>
                <a:spcPts val="0"/>
              </a:spcAft>
              <a:buNone/>
            </a:pPr>
            <a:endParaRPr sz="1350">
              <a:solidFill>
                <a:schemeClr val="dk1"/>
              </a:solidFill>
              <a:latin typeface="Calibri"/>
              <a:ea typeface="Calibri"/>
              <a:cs typeface="Calibri"/>
              <a:sym typeface="Calibri"/>
            </a:endParaRPr>
          </a:p>
          <a:p>
            <a:pPr marL="457200" lvl="0" indent="0" algn="l" rtl="0">
              <a:spcBef>
                <a:spcPts val="1200"/>
              </a:spcBef>
              <a:spcAft>
                <a:spcPts val="0"/>
              </a:spcAft>
              <a:buNone/>
            </a:pPr>
            <a:endParaRPr sz="1250">
              <a:solidFill>
                <a:schemeClr val="dk1"/>
              </a:solidFill>
              <a:latin typeface="Calibri"/>
              <a:ea typeface="Calibri"/>
              <a:cs typeface="Calibri"/>
              <a:sym typeface="Calibri"/>
            </a:endParaRPr>
          </a:p>
          <a:p>
            <a:pPr marL="457200" lvl="0" indent="0" algn="l" rtl="0">
              <a:spcBef>
                <a:spcPts val="1200"/>
              </a:spcBef>
              <a:spcAft>
                <a:spcPts val="0"/>
              </a:spcAft>
              <a:buNone/>
            </a:pPr>
            <a:endParaRPr sz="1200">
              <a:solidFill>
                <a:schemeClr val="dk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412"/>
        <p:cNvGrpSpPr/>
        <p:nvPr/>
      </p:nvGrpSpPr>
      <p:grpSpPr>
        <a:xfrm>
          <a:off x="0" y="0"/>
          <a:ext cx="0" cy="0"/>
          <a:chOff x="0" y="0"/>
          <a:chExt cx="0" cy="0"/>
        </a:xfrm>
      </p:grpSpPr>
      <p:sp>
        <p:nvSpPr>
          <p:cNvPr id="413" name="Google Shape;413;p48"/>
          <p:cNvSpPr txBox="1">
            <a:spLocks noGrp="1"/>
          </p:cNvSpPr>
          <p:nvPr>
            <p:ph type="title"/>
          </p:nvPr>
        </p:nvSpPr>
        <p:spPr>
          <a:xfrm>
            <a:off x="311700" y="3688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620" b="1" u="sng">
                <a:latin typeface="Playfair Display"/>
                <a:ea typeface="Playfair Display"/>
                <a:cs typeface="Playfair Display"/>
                <a:sym typeface="Playfair Display"/>
              </a:rPr>
              <a:t>References that were used as a Group</a:t>
            </a:r>
            <a:endParaRPr sz="3620" b="1" u="sng">
              <a:latin typeface="Playfair Display"/>
              <a:ea typeface="Playfair Display"/>
              <a:cs typeface="Playfair Display"/>
              <a:sym typeface="Playfair Display"/>
            </a:endParaRPr>
          </a:p>
        </p:txBody>
      </p:sp>
      <p:sp>
        <p:nvSpPr>
          <p:cNvPr id="414" name="Google Shape;414;p4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SimilarWeb (2024). </a:t>
            </a:r>
            <a:r>
              <a:rPr lang="en-GB" sz="1200" i="1">
                <a:solidFill>
                  <a:schemeClr val="dk1"/>
                </a:solidFill>
              </a:rPr>
              <a:t>Demographics</a:t>
            </a:r>
            <a:r>
              <a:rPr lang="en-GB" sz="1200">
                <a:solidFill>
                  <a:schemeClr val="dk1"/>
                </a:solidFill>
              </a:rPr>
              <a:t>. (online) Similarweb. Available at:</a:t>
            </a:r>
            <a:r>
              <a:rPr lang="en-GB" sz="1200">
                <a:solidFill>
                  <a:schemeClr val="dk1"/>
                </a:solidFill>
                <a:uFill>
                  <a:noFill/>
                </a:uFill>
                <a:hlinkClick r:id="rId3">
                  <a:extLst>
                    <a:ext uri="{A12FA001-AC4F-418D-AE19-62706E023703}">
                      <ahyp:hlinkClr xmlns:ahyp="http://schemas.microsoft.com/office/drawing/2018/hyperlinkcolor" val="tx"/>
                    </a:ext>
                  </a:extLst>
                </a:hlinkClick>
              </a:rPr>
              <a:t> </a:t>
            </a:r>
            <a:r>
              <a:rPr lang="en-GB" sz="1200" u="sng">
                <a:solidFill>
                  <a:schemeClr val="dk1"/>
                </a:solidFill>
                <a:hlinkClick r:id="rId3">
                  <a:extLst>
                    <a:ext uri="{A12FA001-AC4F-418D-AE19-62706E023703}">
                      <ahyp:hlinkClr xmlns:ahyp="http://schemas.microsoft.com/office/drawing/2018/hyperlinkcolor" val="tx"/>
                    </a:ext>
                  </a:extLst>
                </a:hlinkClick>
              </a:rPr>
              <a:t>https://pro.similarweb.com/#/digitalsuite/websiteanalysis/audience-demographics/</a:t>
            </a:r>
            <a:r>
              <a:rPr lang="en-GB" sz="1200">
                <a:solidFill>
                  <a:schemeClr val="dk1"/>
                </a:solidFill>
              </a:rPr>
              <a:t>.​</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‌Jin, Joy. “Colors and Emotions: How Different Colors Affect Perception and Mood.” </a:t>
            </a:r>
            <a:r>
              <a:rPr lang="en-GB" sz="1200" i="1">
                <a:solidFill>
                  <a:schemeClr val="dk1"/>
                </a:solidFill>
              </a:rPr>
              <a:t>Looka</a:t>
            </a:r>
            <a:r>
              <a:rPr lang="en-GB" sz="1200">
                <a:solidFill>
                  <a:schemeClr val="dk1"/>
                </a:solidFill>
              </a:rPr>
              <a:t>, (12/11/19), looka.com/blog/colors-and-emotions/. (Accessed 08/01/25).​</a:t>
            </a:r>
            <a:endParaRPr sz="1200">
              <a:solidFill>
                <a:schemeClr val="dk1"/>
              </a:solidFill>
            </a:endParaRPr>
          </a:p>
          <a:p>
            <a:pPr marL="457200" lvl="0" indent="-304800" algn="l" rtl="0">
              <a:lnSpc>
                <a:spcPct val="150000"/>
              </a:lnSpc>
              <a:spcBef>
                <a:spcPts val="0"/>
              </a:spcBef>
              <a:spcAft>
                <a:spcPts val="0"/>
              </a:spcAft>
              <a:buClr>
                <a:schemeClr val="dk1"/>
              </a:buClr>
              <a:buSzPts val="1200"/>
              <a:buChar char="●"/>
            </a:pPr>
            <a:r>
              <a:rPr lang="en-GB" sz="1200">
                <a:solidFill>
                  <a:schemeClr val="dk1"/>
                </a:solidFill>
              </a:rPr>
              <a:t>www.gwr.com. (n.d.). </a:t>
            </a:r>
            <a:r>
              <a:rPr lang="en-GB" sz="1200" i="1">
                <a:solidFill>
                  <a:schemeClr val="dk1"/>
                </a:solidFill>
              </a:rPr>
              <a:t>Sustainability | Great Western Railway</a:t>
            </a:r>
            <a:r>
              <a:rPr lang="en-GB" sz="1200">
                <a:solidFill>
                  <a:schemeClr val="dk1"/>
                </a:solidFill>
              </a:rPr>
              <a:t>. (online) Available at: https://www.gwr.com/about-gwr/what-you-can-expect/sustainability.</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‌Gwr.com. (2025). </a:t>
            </a:r>
            <a:r>
              <a:rPr lang="en-GB" sz="1200" i="1">
                <a:solidFill>
                  <a:schemeClr val="dk1"/>
                </a:solidFill>
              </a:rPr>
              <a:t>Travel Offers, Deals &amp; Discounts | Great Western Railway</a:t>
            </a:r>
            <a:r>
              <a:rPr lang="en-GB" sz="1200">
                <a:solidFill>
                  <a:schemeClr val="dk1"/>
                </a:solidFill>
              </a:rPr>
              <a:t>. (online) Available at: https://www.gwr.com/your-tickets/ways-to-save/offers (Accessed 9 Jan. 2025).</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‌Statista. (n.d.). </a:t>
            </a:r>
            <a:r>
              <a:rPr lang="en-GB" sz="1200" i="1">
                <a:solidFill>
                  <a:schemeClr val="dk1"/>
                </a:solidFill>
              </a:rPr>
              <a:t>UK festival attendance groups 2019</a:t>
            </a:r>
            <a:r>
              <a:rPr lang="en-GB" sz="1200">
                <a:solidFill>
                  <a:schemeClr val="dk1"/>
                </a:solidFill>
              </a:rPr>
              <a:t>. (online) Available at: https://www.statista.com/statistics/1097904/uk-festival-attendance-groups/.</a:t>
            </a:r>
            <a:endParaRPr sz="12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2073</Words>
  <Application>Microsoft Office PowerPoint</Application>
  <PresentationFormat>On-screen Show (16:9)</PresentationFormat>
  <Paragraphs>185</Paragraphs>
  <Slides>19</Slides>
  <Notes>18</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Playfair Display</vt:lpstr>
      <vt:lpstr>Roboto</vt:lpstr>
      <vt:lpstr>Times New Roman</vt:lpstr>
      <vt:lpstr>Arial</vt:lpstr>
      <vt:lpstr>Calibri</vt:lpstr>
      <vt:lpstr>Caveat</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Google trends</vt:lpstr>
      <vt:lpstr>PowerPoint Presentation</vt:lpstr>
      <vt:lpstr>PowerPoint Presentation</vt:lpstr>
      <vt:lpstr>Instagram and Facebook</vt:lpstr>
      <vt:lpstr>PowerPoint Presentation</vt:lpstr>
      <vt:lpstr>Karina’s References </vt:lpstr>
      <vt:lpstr>References that were used as a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Karina-Carmel Cretu (2404425)</cp:lastModifiedBy>
  <cp:revision>3</cp:revision>
  <dcterms:modified xsi:type="dcterms:W3CDTF">2025-01-14T23:08:29Z</dcterms:modified>
</cp:coreProperties>
</file>