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01" r:id="rId1"/>
  </p:sldMasterIdLst>
  <p:notesMasterIdLst>
    <p:notesMasterId r:id="rId15"/>
  </p:notesMasterIdLst>
  <p:sldIdLst>
    <p:sldId id="256" r:id="rId2"/>
    <p:sldId id="257" r:id="rId3"/>
    <p:sldId id="275" r:id="rId4"/>
    <p:sldId id="282" r:id="rId5"/>
    <p:sldId id="274" r:id="rId6"/>
    <p:sldId id="276" r:id="rId7"/>
    <p:sldId id="281" r:id="rId8"/>
    <p:sldId id="278" r:id="rId9"/>
    <p:sldId id="285" r:id="rId10"/>
    <p:sldId id="286" r:id="rId11"/>
    <p:sldId id="283" r:id="rId12"/>
    <p:sldId id="264" r:id="rId13"/>
    <p:sldId id="28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66" autoAdjust="0"/>
    <p:restoredTop sz="67289" autoAdjust="0"/>
  </p:normalViewPr>
  <p:slideViewPr>
    <p:cSldViewPr snapToGrid="0">
      <p:cViewPr>
        <p:scale>
          <a:sx n="50" d="100"/>
          <a:sy n="50" d="100"/>
        </p:scale>
        <p:origin x="1632" y="12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53A44-5E41-497B-96C0-E86055FB2F56}" type="doc">
      <dgm:prSet loTypeId="urn:microsoft.com/office/officeart/2005/8/layout/lProcess2" loCatId="list" qsTypeId="urn:microsoft.com/office/officeart/2005/8/quickstyle/simple1" qsCatId="simple" csTypeId="urn:microsoft.com/office/officeart/2005/8/colors/colorful1" csCatId="colorful" phldr="1"/>
      <dgm:spPr/>
      <dgm:t>
        <a:bodyPr/>
        <a:lstStyle/>
        <a:p>
          <a:endParaRPr lang="en-US"/>
        </a:p>
      </dgm:t>
    </dgm:pt>
    <dgm:pt modelId="{8F701AB2-0394-4201-9767-005B9071DC66}">
      <dgm:prSet phldrT="[Text]"/>
      <dgm:spPr/>
      <dgm:t>
        <a:bodyPr/>
        <a:lstStyle/>
        <a:p>
          <a:r>
            <a:rPr lang="en-US" b="1" dirty="0"/>
            <a:t>Health</a:t>
          </a:r>
        </a:p>
      </dgm:t>
    </dgm:pt>
    <dgm:pt modelId="{5B7FFECD-1644-4B8A-BC87-52F3A66B1966}" type="parTrans" cxnId="{ADF5292F-4F6A-414F-9A68-CBDBAF9FD604}">
      <dgm:prSet/>
      <dgm:spPr/>
      <dgm:t>
        <a:bodyPr/>
        <a:lstStyle/>
        <a:p>
          <a:endParaRPr lang="en-US"/>
        </a:p>
      </dgm:t>
    </dgm:pt>
    <dgm:pt modelId="{FAB2E0E3-A519-45EF-BBED-89809023FE01}" type="sibTrans" cxnId="{ADF5292F-4F6A-414F-9A68-CBDBAF9FD604}">
      <dgm:prSet/>
      <dgm:spPr/>
      <dgm:t>
        <a:bodyPr/>
        <a:lstStyle/>
        <a:p>
          <a:endParaRPr lang="en-US"/>
        </a:p>
      </dgm:t>
    </dgm:pt>
    <dgm:pt modelId="{5033D600-BEB0-4E22-B0BC-D3F907A0A0EA}">
      <dgm:prSet phldrT="[Text]"/>
      <dgm:spPr/>
      <dgm:t>
        <a:bodyPr/>
        <a:lstStyle/>
        <a:p>
          <a:r>
            <a:rPr lang="en-US" b="1" dirty="0"/>
            <a:t>Well-being</a:t>
          </a:r>
        </a:p>
      </dgm:t>
    </dgm:pt>
    <dgm:pt modelId="{3A2C0E48-5958-4A0F-97F5-AAD0C2AF423C}" type="parTrans" cxnId="{6FE2C2DF-22C9-4236-810A-C9B7E8D4890D}">
      <dgm:prSet/>
      <dgm:spPr/>
      <dgm:t>
        <a:bodyPr/>
        <a:lstStyle/>
        <a:p>
          <a:endParaRPr lang="en-US"/>
        </a:p>
      </dgm:t>
    </dgm:pt>
    <dgm:pt modelId="{91AC9AEC-B990-4EF5-9695-CC482BCCC8C3}" type="sibTrans" cxnId="{6FE2C2DF-22C9-4236-810A-C9B7E8D4890D}">
      <dgm:prSet/>
      <dgm:spPr/>
      <dgm:t>
        <a:bodyPr/>
        <a:lstStyle/>
        <a:p>
          <a:endParaRPr lang="en-US"/>
        </a:p>
      </dgm:t>
    </dgm:pt>
    <dgm:pt modelId="{108645A2-9FA6-4691-AE1C-FB2F9C2DD3E2}">
      <dgm:prSet phldrT="[Text]"/>
      <dgm:spPr/>
      <dgm:t>
        <a:bodyPr/>
        <a:lstStyle/>
        <a:p>
          <a:r>
            <a:rPr lang="en-US" b="1" dirty="0"/>
            <a:t>Sustainable Development</a:t>
          </a:r>
        </a:p>
      </dgm:t>
    </dgm:pt>
    <dgm:pt modelId="{38F93804-A318-4511-9326-D2ABA60BDFB8}" type="parTrans" cxnId="{E178861E-86A9-4284-8F34-C3BA7DC4EF1B}">
      <dgm:prSet/>
      <dgm:spPr/>
      <dgm:t>
        <a:bodyPr/>
        <a:lstStyle/>
        <a:p>
          <a:endParaRPr lang="en-US"/>
        </a:p>
      </dgm:t>
    </dgm:pt>
    <dgm:pt modelId="{9075AE97-78C7-42A1-8286-9C4330B8B500}" type="sibTrans" cxnId="{E178861E-86A9-4284-8F34-C3BA7DC4EF1B}">
      <dgm:prSet/>
      <dgm:spPr/>
      <dgm:t>
        <a:bodyPr/>
        <a:lstStyle/>
        <a:p>
          <a:endParaRPr lang="en-US"/>
        </a:p>
      </dgm:t>
    </dgm:pt>
    <dgm:pt modelId="{DD444078-F492-4805-B8AC-F9C32671E103}">
      <dgm:prSet phldrT="[Text]"/>
      <dgm:spPr/>
      <dgm:t>
        <a:bodyPr/>
        <a:lstStyle/>
        <a:p>
          <a:r>
            <a:rPr lang="en-US" b="0" dirty="0"/>
            <a:t>WHO sees health as a state of physical, mental and social wellbeing and not merely the absence of disease or infirmity (WHO, 1948).</a:t>
          </a:r>
        </a:p>
      </dgm:t>
    </dgm:pt>
    <dgm:pt modelId="{4F1783DB-B1F3-4680-A825-5F9E997E5239}" type="parTrans" cxnId="{3DE536DB-8654-4BDE-87C8-F3F5DAEBC216}">
      <dgm:prSet/>
      <dgm:spPr/>
      <dgm:t>
        <a:bodyPr/>
        <a:lstStyle/>
        <a:p>
          <a:endParaRPr lang="en-US"/>
        </a:p>
      </dgm:t>
    </dgm:pt>
    <dgm:pt modelId="{72930435-E0E7-4A29-89E6-80AC73615524}" type="sibTrans" cxnId="{3DE536DB-8654-4BDE-87C8-F3F5DAEBC216}">
      <dgm:prSet/>
      <dgm:spPr/>
      <dgm:t>
        <a:bodyPr/>
        <a:lstStyle/>
        <a:p>
          <a:endParaRPr lang="en-US"/>
        </a:p>
      </dgm:t>
    </dgm:pt>
    <dgm:pt modelId="{2AF3B316-272C-424B-BB62-11E97E806721}">
      <dgm:prSet phldrT="[Text]"/>
      <dgm:spPr/>
      <dgm:t>
        <a:bodyPr/>
        <a:lstStyle/>
        <a:p>
          <a:r>
            <a:rPr lang="en-US" b="0" dirty="0"/>
            <a:t>It is a multi-faceted term that encompasses emotional, social, independence, safety, and meaningful activities.</a:t>
          </a:r>
        </a:p>
      </dgm:t>
    </dgm:pt>
    <dgm:pt modelId="{C06A0663-6267-4811-AEA3-230D8A1D61E7}" type="parTrans" cxnId="{5882BAE7-1E22-420D-A46D-15F2EE48A420}">
      <dgm:prSet/>
      <dgm:spPr/>
      <dgm:t>
        <a:bodyPr/>
        <a:lstStyle/>
        <a:p>
          <a:endParaRPr lang="en-US"/>
        </a:p>
      </dgm:t>
    </dgm:pt>
    <dgm:pt modelId="{DB83D3E2-6E37-400B-90C2-28E9C981BA13}" type="sibTrans" cxnId="{5882BAE7-1E22-420D-A46D-15F2EE48A420}">
      <dgm:prSet/>
      <dgm:spPr/>
      <dgm:t>
        <a:bodyPr/>
        <a:lstStyle/>
        <a:p>
          <a:endParaRPr lang="en-US"/>
        </a:p>
      </dgm:t>
    </dgm:pt>
    <dgm:pt modelId="{F6B32846-0191-4792-948C-18B9EABEDAB6}">
      <dgm:prSet phldrT="[Text]"/>
      <dgm:spPr/>
      <dgm:t>
        <a:bodyPr/>
        <a:lstStyle/>
        <a:p>
          <a:r>
            <a:rPr lang="en-US" b="1"/>
            <a:t>Development that meets the needs of the present without negating the needs of future generations (WCED, 1987).</a:t>
          </a:r>
          <a:endParaRPr lang="en-US" b="1" dirty="0"/>
        </a:p>
      </dgm:t>
    </dgm:pt>
    <dgm:pt modelId="{6C8920AC-D87B-4C68-9670-87A059C9EAAF}" type="parTrans" cxnId="{5C0A901B-CFFC-44C6-B586-EF3A2301B1B0}">
      <dgm:prSet/>
      <dgm:spPr/>
      <dgm:t>
        <a:bodyPr/>
        <a:lstStyle/>
        <a:p>
          <a:endParaRPr lang="en-US"/>
        </a:p>
      </dgm:t>
    </dgm:pt>
    <dgm:pt modelId="{3D48AA3C-39D5-4464-9642-A23B99FAC9B7}" type="sibTrans" cxnId="{5C0A901B-CFFC-44C6-B586-EF3A2301B1B0}">
      <dgm:prSet/>
      <dgm:spPr/>
      <dgm:t>
        <a:bodyPr/>
        <a:lstStyle/>
        <a:p>
          <a:endParaRPr lang="en-US"/>
        </a:p>
      </dgm:t>
    </dgm:pt>
    <dgm:pt modelId="{9E4FA8CD-AECC-4674-B851-0624C1792FD9}" type="pres">
      <dgm:prSet presAssocID="{4EE53A44-5E41-497B-96C0-E86055FB2F56}" presName="theList" presStyleCnt="0">
        <dgm:presLayoutVars>
          <dgm:dir/>
          <dgm:animLvl val="lvl"/>
          <dgm:resizeHandles val="exact"/>
        </dgm:presLayoutVars>
      </dgm:prSet>
      <dgm:spPr/>
    </dgm:pt>
    <dgm:pt modelId="{4035E93D-76CA-4E46-A182-3E9F7F06DB5B}" type="pres">
      <dgm:prSet presAssocID="{8F701AB2-0394-4201-9767-005B9071DC66}" presName="compNode" presStyleCnt="0"/>
      <dgm:spPr/>
    </dgm:pt>
    <dgm:pt modelId="{495E055A-74EE-4C5C-B099-CA544B9C19E9}" type="pres">
      <dgm:prSet presAssocID="{8F701AB2-0394-4201-9767-005B9071DC66}" presName="aNode" presStyleLbl="bgShp" presStyleIdx="0" presStyleCnt="3"/>
      <dgm:spPr/>
    </dgm:pt>
    <dgm:pt modelId="{644C7409-7746-4EB4-A5AA-8E22B97B54B3}" type="pres">
      <dgm:prSet presAssocID="{8F701AB2-0394-4201-9767-005B9071DC66}" presName="textNode" presStyleLbl="bgShp" presStyleIdx="0" presStyleCnt="3"/>
      <dgm:spPr/>
    </dgm:pt>
    <dgm:pt modelId="{23B3F30E-2402-42B2-B324-568D4CFF5CF4}" type="pres">
      <dgm:prSet presAssocID="{8F701AB2-0394-4201-9767-005B9071DC66}" presName="compChildNode" presStyleCnt="0"/>
      <dgm:spPr/>
    </dgm:pt>
    <dgm:pt modelId="{94B3E642-5F1F-40CF-ACA2-631C75D1A0FC}" type="pres">
      <dgm:prSet presAssocID="{8F701AB2-0394-4201-9767-005B9071DC66}" presName="theInnerList" presStyleCnt="0"/>
      <dgm:spPr/>
    </dgm:pt>
    <dgm:pt modelId="{085A2F0C-A112-4BAC-A07A-AC6B20713C67}" type="pres">
      <dgm:prSet presAssocID="{DD444078-F492-4805-B8AC-F9C32671E103}" presName="childNode" presStyleLbl="node1" presStyleIdx="0" presStyleCnt="3">
        <dgm:presLayoutVars>
          <dgm:bulletEnabled val="1"/>
        </dgm:presLayoutVars>
      </dgm:prSet>
      <dgm:spPr/>
    </dgm:pt>
    <dgm:pt modelId="{8BA7BE42-8439-4310-8310-A83E60F382F1}" type="pres">
      <dgm:prSet presAssocID="{8F701AB2-0394-4201-9767-005B9071DC66}" presName="aSpace" presStyleCnt="0"/>
      <dgm:spPr/>
    </dgm:pt>
    <dgm:pt modelId="{E4CF30B3-4A6F-44B4-A97F-23C708A08B7C}" type="pres">
      <dgm:prSet presAssocID="{5033D600-BEB0-4E22-B0BC-D3F907A0A0EA}" presName="compNode" presStyleCnt="0"/>
      <dgm:spPr/>
    </dgm:pt>
    <dgm:pt modelId="{C9B05516-8C0F-49CF-A0FA-09466BFAF72E}" type="pres">
      <dgm:prSet presAssocID="{5033D600-BEB0-4E22-B0BC-D3F907A0A0EA}" presName="aNode" presStyleLbl="bgShp" presStyleIdx="1" presStyleCnt="3"/>
      <dgm:spPr/>
    </dgm:pt>
    <dgm:pt modelId="{2CAC0E45-A52C-4E04-93DB-DAF7C80E8475}" type="pres">
      <dgm:prSet presAssocID="{5033D600-BEB0-4E22-B0BC-D3F907A0A0EA}" presName="textNode" presStyleLbl="bgShp" presStyleIdx="1" presStyleCnt="3"/>
      <dgm:spPr/>
    </dgm:pt>
    <dgm:pt modelId="{525B4500-4293-4BDA-8D10-3D4CFE8B9E42}" type="pres">
      <dgm:prSet presAssocID="{5033D600-BEB0-4E22-B0BC-D3F907A0A0EA}" presName="compChildNode" presStyleCnt="0"/>
      <dgm:spPr/>
    </dgm:pt>
    <dgm:pt modelId="{2BC4507B-43EF-4E79-B924-6798D578C853}" type="pres">
      <dgm:prSet presAssocID="{5033D600-BEB0-4E22-B0BC-D3F907A0A0EA}" presName="theInnerList" presStyleCnt="0"/>
      <dgm:spPr/>
    </dgm:pt>
    <dgm:pt modelId="{7A13F791-FA7A-48C0-A312-B32747FBE357}" type="pres">
      <dgm:prSet presAssocID="{2AF3B316-272C-424B-BB62-11E97E806721}" presName="childNode" presStyleLbl="node1" presStyleIdx="1" presStyleCnt="3">
        <dgm:presLayoutVars>
          <dgm:bulletEnabled val="1"/>
        </dgm:presLayoutVars>
      </dgm:prSet>
      <dgm:spPr/>
    </dgm:pt>
    <dgm:pt modelId="{37EF7FC2-A16F-4373-B533-59948B78C5A2}" type="pres">
      <dgm:prSet presAssocID="{5033D600-BEB0-4E22-B0BC-D3F907A0A0EA}" presName="aSpace" presStyleCnt="0"/>
      <dgm:spPr/>
    </dgm:pt>
    <dgm:pt modelId="{DF81BD91-9F3D-4E2F-A2E4-A594F6266B6F}" type="pres">
      <dgm:prSet presAssocID="{108645A2-9FA6-4691-AE1C-FB2F9C2DD3E2}" presName="compNode" presStyleCnt="0"/>
      <dgm:spPr/>
    </dgm:pt>
    <dgm:pt modelId="{CB485322-3071-4306-BF3C-791BF2589F76}" type="pres">
      <dgm:prSet presAssocID="{108645A2-9FA6-4691-AE1C-FB2F9C2DD3E2}" presName="aNode" presStyleLbl="bgShp" presStyleIdx="2" presStyleCnt="3"/>
      <dgm:spPr/>
    </dgm:pt>
    <dgm:pt modelId="{9A475909-26CC-4967-B141-C5C43173E7D0}" type="pres">
      <dgm:prSet presAssocID="{108645A2-9FA6-4691-AE1C-FB2F9C2DD3E2}" presName="textNode" presStyleLbl="bgShp" presStyleIdx="2" presStyleCnt="3"/>
      <dgm:spPr/>
    </dgm:pt>
    <dgm:pt modelId="{E0305233-5C84-460F-888D-D76F2057D212}" type="pres">
      <dgm:prSet presAssocID="{108645A2-9FA6-4691-AE1C-FB2F9C2DD3E2}" presName="compChildNode" presStyleCnt="0"/>
      <dgm:spPr/>
    </dgm:pt>
    <dgm:pt modelId="{1B6C590E-C555-4517-BC7D-380471B0A946}" type="pres">
      <dgm:prSet presAssocID="{108645A2-9FA6-4691-AE1C-FB2F9C2DD3E2}" presName="theInnerList" presStyleCnt="0"/>
      <dgm:spPr/>
    </dgm:pt>
    <dgm:pt modelId="{357743F5-F49B-4466-B921-EA62DAD79FD2}" type="pres">
      <dgm:prSet presAssocID="{F6B32846-0191-4792-948C-18B9EABEDAB6}" presName="childNode" presStyleLbl="node1" presStyleIdx="2" presStyleCnt="3">
        <dgm:presLayoutVars>
          <dgm:bulletEnabled val="1"/>
        </dgm:presLayoutVars>
      </dgm:prSet>
      <dgm:spPr/>
    </dgm:pt>
  </dgm:ptLst>
  <dgm:cxnLst>
    <dgm:cxn modelId="{1E62E814-062B-47C1-A9D0-CF26B690AFE5}" type="presOf" srcId="{2AF3B316-272C-424B-BB62-11E97E806721}" destId="{7A13F791-FA7A-48C0-A312-B32747FBE357}" srcOrd="0" destOrd="0" presId="urn:microsoft.com/office/officeart/2005/8/layout/lProcess2"/>
    <dgm:cxn modelId="{5C0A901B-CFFC-44C6-B586-EF3A2301B1B0}" srcId="{108645A2-9FA6-4691-AE1C-FB2F9C2DD3E2}" destId="{F6B32846-0191-4792-948C-18B9EABEDAB6}" srcOrd="0" destOrd="0" parTransId="{6C8920AC-D87B-4C68-9670-87A059C9EAAF}" sibTransId="{3D48AA3C-39D5-4464-9642-A23B99FAC9B7}"/>
    <dgm:cxn modelId="{E178861E-86A9-4284-8F34-C3BA7DC4EF1B}" srcId="{4EE53A44-5E41-497B-96C0-E86055FB2F56}" destId="{108645A2-9FA6-4691-AE1C-FB2F9C2DD3E2}" srcOrd="2" destOrd="0" parTransId="{38F93804-A318-4511-9326-D2ABA60BDFB8}" sibTransId="{9075AE97-78C7-42A1-8286-9C4330B8B500}"/>
    <dgm:cxn modelId="{ADF5292F-4F6A-414F-9A68-CBDBAF9FD604}" srcId="{4EE53A44-5E41-497B-96C0-E86055FB2F56}" destId="{8F701AB2-0394-4201-9767-005B9071DC66}" srcOrd="0" destOrd="0" parTransId="{5B7FFECD-1644-4B8A-BC87-52F3A66B1966}" sibTransId="{FAB2E0E3-A519-45EF-BBED-89809023FE01}"/>
    <dgm:cxn modelId="{6CE3DA33-D450-481F-B098-30B400989918}" type="presOf" srcId="{F6B32846-0191-4792-948C-18B9EABEDAB6}" destId="{357743F5-F49B-4466-B921-EA62DAD79FD2}" srcOrd="0" destOrd="0" presId="urn:microsoft.com/office/officeart/2005/8/layout/lProcess2"/>
    <dgm:cxn modelId="{6DFADB44-FAEA-44EA-A616-9A75015C69C0}" type="presOf" srcId="{8F701AB2-0394-4201-9767-005B9071DC66}" destId="{495E055A-74EE-4C5C-B099-CA544B9C19E9}" srcOrd="0" destOrd="0" presId="urn:microsoft.com/office/officeart/2005/8/layout/lProcess2"/>
    <dgm:cxn modelId="{55CAEA77-2ACF-40AA-ACA0-949CD1B9F94C}" type="presOf" srcId="{DD444078-F492-4805-B8AC-F9C32671E103}" destId="{085A2F0C-A112-4BAC-A07A-AC6B20713C67}" srcOrd="0" destOrd="0" presId="urn:microsoft.com/office/officeart/2005/8/layout/lProcess2"/>
    <dgm:cxn modelId="{CB3B8383-60DC-47C1-98AA-31B1BDCAE940}" type="presOf" srcId="{5033D600-BEB0-4E22-B0BC-D3F907A0A0EA}" destId="{2CAC0E45-A52C-4E04-93DB-DAF7C80E8475}" srcOrd="1" destOrd="0" presId="urn:microsoft.com/office/officeart/2005/8/layout/lProcess2"/>
    <dgm:cxn modelId="{A459FAA0-9EF6-4F33-91D3-CDB3B4AD8A19}" type="presOf" srcId="{5033D600-BEB0-4E22-B0BC-D3F907A0A0EA}" destId="{C9B05516-8C0F-49CF-A0FA-09466BFAF72E}" srcOrd="0" destOrd="0" presId="urn:microsoft.com/office/officeart/2005/8/layout/lProcess2"/>
    <dgm:cxn modelId="{758EDDC7-858A-458C-AC9C-A42C7BDD15E9}" type="presOf" srcId="{108645A2-9FA6-4691-AE1C-FB2F9C2DD3E2}" destId="{9A475909-26CC-4967-B141-C5C43173E7D0}" srcOrd="1" destOrd="0" presId="urn:microsoft.com/office/officeart/2005/8/layout/lProcess2"/>
    <dgm:cxn modelId="{3DE536DB-8654-4BDE-87C8-F3F5DAEBC216}" srcId="{8F701AB2-0394-4201-9767-005B9071DC66}" destId="{DD444078-F492-4805-B8AC-F9C32671E103}" srcOrd="0" destOrd="0" parTransId="{4F1783DB-B1F3-4680-A825-5F9E997E5239}" sibTransId="{72930435-E0E7-4A29-89E6-80AC73615524}"/>
    <dgm:cxn modelId="{C6B8A7DC-1A2A-40EC-81B2-48D215002244}" type="presOf" srcId="{8F701AB2-0394-4201-9767-005B9071DC66}" destId="{644C7409-7746-4EB4-A5AA-8E22B97B54B3}" srcOrd="1" destOrd="0" presId="urn:microsoft.com/office/officeart/2005/8/layout/lProcess2"/>
    <dgm:cxn modelId="{6FE2C2DF-22C9-4236-810A-C9B7E8D4890D}" srcId="{4EE53A44-5E41-497B-96C0-E86055FB2F56}" destId="{5033D600-BEB0-4E22-B0BC-D3F907A0A0EA}" srcOrd="1" destOrd="0" parTransId="{3A2C0E48-5958-4A0F-97F5-AAD0C2AF423C}" sibTransId="{91AC9AEC-B990-4EF5-9695-CC482BCCC8C3}"/>
    <dgm:cxn modelId="{DE9AA8E7-9DC5-4E9D-843F-0F19E16C4223}" type="presOf" srcId="{108645A2-9FA6-4691-AE1C-FB2F9C2DD3E2}" destId="{CB485322-3071-4306-BF3C-791BF2589F76}" srcOrd="0" destOrd="0" presId="urn:microsoft.com/office/officeart/2005/8/layout/lProcess2"/>
    <dgm:cxn modelId="{5882BAE7-1E22-420D-A46D-15F2EE48A420}" srcId="{5033D600-BEB0-4E22-B0BC-D3F907A0A0EA}" destId="{2AF3B316-272C-424B-BB62-11E97E806721}" srcOrd="0" destOrd="0" parTransId="{C06A0663-6267-4811-AEA3-230D8A1D61E7}" sibTransId="{DB83D3E2-6E37-400B-90C2-28E9C981BA13}"/>
    <dgm:cxn modelId="{9DEDC6ED-7D79-4374-9A89-CE048FD96C23}" type="presOf" srcId="{4EE53A44-5E41-497B-96C0-E86055FB2F56}" destId="{9E4FA8CD-AECC-4674-B851-0624C1792FD9}" srcOrd="0" destOrd="0" presId="urn:microsoft.com/office/officeart/2005/8/layout/lProcess2"/>
    <dgm:cxn modelId="{28F9C948-BA35-4C3D-8EA1-8E0691A4C34F}" type="presParOf" srcId="{9E4FA8CD-AECC-4674-B851-0624C1792FD9}" destId="{4035E93D-76CA-4E46-A182-3E9F7F06DB5B}" srcOrd="0" destOrd="0" presId="urn:microsoft.com/office/officeart/2005/8/layout/lProcess2"/>
    <dgm:cxn modelId="{C1A0F542-5A85-43B9-AB9E-60CD87673294}" type="presParOf" srcId="{4035E93D-76CA-4E46-A182-3E9F7F06DB5B}" destId="{495E055A-74EE-4C5C-B099-CA544B9C19E9}" srcOrd="0" destOrd="0" presId="urn:microsoft.com/office/officeart/2005/8/layout/lProcess2"/>
    <dgm:cxn modelId="{05B0DDA1-D9B8-4B57-B0AC-390F6091D01D}" type="presParOf" srcId="{4035E93D-76CA-4E46-A182-3E9F7F06DB5B}" destId="{644C7409-7746-4EB4-A5AA-8E22B97B54B3}" srcOrd="1" destOrd="0" presId="urn:microsoft.com/office/officeart/2005/8/layout/lProcess2"/>
    <dgm:cxn modelId="{6FC57684-9239-48A4-A537-C317458D2C22}" type="presParOf" srcId="{4035E93D-76CA-4E46-A182-3E9F7F06DB5B}" destId="{23B3F30E-2402-42B2-B324-568D4CFF5CF4}" srcOrd="2" destOrd="0" presId="urn:microsoft.com/office/officeart/2005/8/layout/lProcess2"/>
    <dgm:cxn modelId="{3C9FEDB0-1BF2-431F-8DCE-5E4EDF4515F0}" type="presParOf" srcId="{23B3F30E-2402-42B2-B324-568D4CFF5CF4}" destId="{94B3E642-5F1F-40CF-ACA2-631C75D1A0FC}" srcOrd="0" destOrd="0" presId="urn:microsoft.com/office/officeart/2005/8/layout/lProcess2"/>
    <dgm:cxn modelId="{AA42421C-5015-4CB7-9D93-D4735718179C}" type="presParOf" srcId="{94B3E642-5F1F-40CF-ACA2-631C75D1A0FC}" destId="{085A2F0C-A112-4BAC-A07A-AC6B20713C67}" srcOrd="0" destOrd="0" presId="urn:microsoft.com/office/officeart/2005/8/layout/lProcess2"/>
    <dgm:cxn modelId="{461994ED-925F-44DC-AA28-41A4CB6A8008}" type="presParOf" srcId="{9E4FA8CD-AECC-4674-B851-0624C1792FD9}" destId="{8BA7BE42-8439-4310-8310-A83E60F382F1}" srcOrd="1" destOrd="0" presId="urn:microsoft.com/office/officeart/2005/8/layout/lProcess2"/>
    <dgm:cxn modelId="{619C3E3D-13F8-476E-9BB2-D984F96531D8}" type="presParOf" srcId="{9E4FA8CD-AECC-4674-B851-0624C1792FD9}" destId="{E4CF30B3-4A6F-44B4-A97F-23C708A08B7C}" srcOrd="2" destOrd="0" presId="urn:microsoft.com/office/officeart/2005/8/layout/lProcess2"/>
    <dgm:cxn modelId="{223CFCFE-840C-4097-BDE7-65FFBA318FFD}" type="presParOf" srcId="{E4CF30B3-4A6F-44B4-A97F-23C708A08B7C}" destId="{C9B05516-8C0F-49CF-A0FA-09466BFAF72E}" srcOrd="0" destOrd="0" presId="urn:microsoft.com/office/officeart/2005/8/layout/lProcess2"/>
    <dgm:cxn modelId="{30E37467-7987-4ADB-ABD8-B12255AD99A6}" type="presParOf" srcId="{E4CF30B3-4A6F-44B4-A97F-23C708A08B7C}" destId="{2CAC0E45-A52C-4E04-93DB-DAF7C80E8475}" srcOrd="1" destOrd="0" presId="urn:microsoft.com/office/officeart/2005/8/layout/lProcess2"/>
    <dgm:cxn modelId="{E05CAE2C-686C-44B0-A19D-40AE32EC9B7D}" type="presParOf" srcId="{E4CF30B3-4A6F-44B4-A97F-23C708A08B7C}" destId="{525B4500-4293-4BDA-8D10-3D4CFE8B9E42}" srcOrd="2" destOrd="0" presId="urn:microsoft.com/office/officeart/2005/8/layout/lProcess2"/>
    <dgm:cxn modelId="{457C0973-6B08-41C4-86EF-9C750A7F9102}" type="presParOf" srcId="{525B4500-4293-4BDA-8D10-3D4CFE8B9E42}" destId="{2BC4507B-43EF-4E79-B924-6798D578C853}" srcOrd="0" destOrd="0" presId="urn:microsoft.com/office/officeart/2005/8/layout/lProcess2"/>
    <dgm:cxn modelId="{DEABE3CC-6242-4877-8CF5-EE44EEFFB918}" type="presParOf" srcId="{2BC4507B-43EF-4E79-B924-6798D578C853}" destId="{7A13F791-FA7A-48C0-A312-B32747FBE357}" srcOrd="0" destOrd="0" presId="urn:microsoft.com/office/officeart/2005/8/layout/lProcess2"/>
    <dgm:cxn modelId="{E5087673-A5A5-432B-872E-A7A6DCAF21EC}" type="presParOf" srcId="{9E4FA8CD-AECC-4674-B851-0624C1792FD9}" destId="{37EF7FC2-A16F-4373-B533-59948B78C5A2}" srcOrd="3" destOrd="0" presId="urn:microsoft.com/office/officeart/2005/8/layout/lProcess2"/>
    <dgm:cxn modelId="{ABB88161-4EB5-4567-9D0F-4D9E85F97695}" type="presParOf" srcId="{9E4FA8CD-AECC-4674-B851-0624C1792FD9}" destId="{DF81BD91-9F3D-4E2F-A2E4-A594F6266B6F}" srcOrd="4" destOrd="0" presId="urn:microsoft.com/office/officeart/2005/8/layout/lProcess2"/>
    <dgm:cxn modelId="{D9D27C98-AB04-4FA5-969C-AF5888534064}" type="presParOf" srcId="{DF81BD91-9F3D-4E2F-A2E4-A594F6266B6F}" destId="{CB485322-3071-4306-BF3C-791BF2589F76}" srcOrd="0" destOrd="0" presId="urn:microsoft.com/office/officeart/2005/8/layout/lProcess2"/>
    <dgm:cxn modelId="{10184035-4EBE-486D-9B58-0B06C5838366}" type="presParOf" srcId="{DF81BD91-9F3D-4E2F-A2E4-A594F6266B6F}" destId="{9A475909-26CC-4967-B141-C5C43173E7D0}" srcOrd="1" destOrd="0" presId="urn:microsoft.com/office/officeart/2005/8/layout/lProcess2"/>
    <dgm:cxn modelId="{B480429A-B9AB-487E-8C12-3FF37ECB686C}" type="presParOf" srcId="{DF81BD91-9F3D-4E2F-A2E4-A594F6266B6F}" destId="{E0305233-5C84-460F-888D-D76F2057D212}" srcOrd="2" destOrd="0" presId="urn:microsoft.com/office/officeart/2005/8/layout/lProcess2"/>
    <dgm:cxn modelId="{A58FBDAD-BCF6-4558-B153-608C94337E13}" type="presParOf" srcId="{E0305233-5C84-460F-888D-D76F2057D212}" destId="{1B6C590E-C555-4517-BC7D-380471B0A946}" srcOrd="0" destOrd="0" presId="urn:microsoft.com/office/officeart/2005/8/layout/lProcess2"/>
    <dgm:cxn modelId="{8F96D24D-67E6-47F1-AB2E-5E59662BA437}" type="presParOf" srcId="{1B6C590E-C555-4517-BC7D-380471B0A946}" destId="{357743F5-F49B-4466-B921-EA62DAD79FD2}"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D3282B-F540-4387-9AEE-BFDC7AA854A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9E649E58-6119-497E-8C59-FD34D04B1BB7}">
      <dgm:prSet phldrT="[Text]"/>
      <dgm:spPr/>
      <dgm:t>
        <a:bodyPr/>
        <a:lstStyle/>
        <a:p>
          <a:r>
            <a:rPr lang="en-US" b="1" dirty="0"/>
            <a:t>In 2015, the United Nations set 17 Sustainable Development Goals (SDGs) as part of the 2030 Agenda (United Nations, 2015).</a:t>
          </a:r>
          <a:endParaRPr lang="en-US" dirty="0"/>
        </a:p>
      </dgm:t>
    </dgm:pt>
    <dgm:pt modelId="{AFBC0C1B-9C70-4A4D-93C0-0ADA73FE808F}" type="parTrans" cxnId="{7BC3A8C2-54B9-4279-A0BF-1974238ECCF5}">
      <dgm:prSet/>
      <dgm:spPr/>
      <dgm:t>
        <a:bodyPr/>
        <a:lstStyle/>
        <a:p>
          <a:endParaRPr lang="en-US"/>
        </a:p>
      </dgm:t>
    </dgm:pt>
    <dgm:pt modelId="{F99BCA31-B7CD-4651-A1DA-80D9FF8DE79D}" type="sibTrans" cxnId="{7BC3A8C2-54B9-4279-A0BF-1974238ECCF5}">
      <dgm:prSet/>
      <dgm:spPr/>
      <dgm:t>
        <a:bodyPr/>
        <a:lstStyle/>
        <a:p>
          <a:endParaRPr lang="en-US"/>
        </a:p>
      </dgm:t>
    </dgm:pt>
    <dgm:pt modelId="{E692772D-9637-4457-8809-17B1A89A2BE0}">
      <dgm:prSet phldrT="[Text]"/>
      <dgm:spPr/>
      <dgm:t>
        <a:bodyPr/>
        <a:lstStyle/>
        <a:p>
          <a:r>
            <a:rPr lang="en-US" b="1" dirty="0"/>
            <a:t>Ensure healthy lives and promote wellbeing for all at all ages.</a:t>
          </a:r>
        </a:p>
      </dgm:t>
    </dgm:pt>
    <dgm:pt modelId="{5A350982-596E-416E-B787-8C7EC7BFA39E}" type="parTrans" cxnId="{36E74A22-6906-4133-97E7-06A4E1DD2CAE}">
      <dgm:prSet/>
      <dgm:spPr/>
      <dgm:t>
        <a:bodyPr/>
        <a:lstStyle/>
        <a:p>
          <a:endParaRPr lang="en-US"/>
        </a:p>
      </dgm:t>
    </dgm:pt>
    <dgm:pt modelId="{4BBAB0B1-925F-44D6-87FF-BBAD3CEF4640}" type="sibTrans" cxnId="{36E74A22-6906-4133-97E7-06A4E1DD2CAE}">
      <dgm:prSet/>
      <dgm:spPr/>
      <dgm:t>
        <a:bodyPr/>
        <a:lstStyle/>
        <a:p>
          <a:endParaRPr lang="en-US"/>
        </a:p>
      </dgm:t>
    </dgm:pt>
    <dgm:pt modelId="{28A79E68-CABD-4E94-8872-9A99B36215CB}">
      <dgm:prSet phldrT="[Text]"/>
      <dgm:spPr/>
      <dgm:t>
        <a:bodyPr/>
        <a:lstStyle/>
        <a:p>
          <a:r>
            <a:rPr lang="en-US" b="1" dirty="0"/>
            <a:t>The other SDGs affecting health outcomes include SDG 1 (poverty), SDG 4 (education), SDG 5 (gender equality), and SDG 6 (clean water) and SDG 11 (sustainable cities).</a:t>
          </a:r>
        </a:p>
      </dgm:t>
    </dgm:pt>
    <dgm:pt modelId="{F8620C27-A19B-4391-A3FB-211A3957BE2E}" type="parTrans" cxnId="{EFF60976-487E-4B4B-A71D-DE55414D019C}">
      <dgm:prSet/>
      <dgm:spPr/>
      <dgm:t>
        <a:bodyPr/>
        <a:lstStyle/>
        <a:p>
          <a:endParaRPr lang="en-US"/>
        </a:p>
      </dgm:t>
    </dgm:pt>
    <dgm:pt modelId="{FDBF4EAB-D467-4B52-B67C-6FA6D7BC6DC0}" type="sibTrans" cxnId="{EFF60976-487E-4B4B-A71D-DE55414D019C}">
      <dgm:prSet/>
      <dgm:spPr/>
      <dgm:t>
        <a:bodyPr/>
        <a:lstStyle/>
        <a:p>
          <a:endParaRPr lang="en-US"/>
        </a:p>
      </dgm:t>
    </dgm:pt>
    <dgm:pt modelId="{984B791A-B26A-4D11-A359-B9EF6293F9EE}">
      <dgm:prSet phldrT="[Text]"/>
      <dgm:spPr/>
      <dgm:t>
        <a:bodyPr/>
        <a:lstStyle/>
        <a:p>
          <a:r>
            <a:rPr lang="en-US" b="1" dirty="0"/>
            <a:t>WHO calls for multi-sectoral coordinated action for the broad determinants of health (WHO, 2014).</a:t>
          </a:r>
        </a:p>
      </dgm:t>
    </dgm:pt>
    <dgm:pt modelId="{2FBDE43E-1A50-487B-A345-9BD4887BC7E3}" type="parTrans" cxnId="{AD3214CA-ECF7-4D22-BFA1-A219A5D170C2}">
      <dgm:prSet/>
      <dgm:spPr/>
      <dgm:t>
        <a:bodyPr/>
        <a:lstStyle/>
        <a:p>
          <a:endParaRPr lang="en-US"/>
        </a:p>
      </dgm:t>
    </dgm:pt>
    <dgm:pt modelId="{16B14D38-7754-4BF0-8178-4AC521FEEF78}" type="sibTrans" cxnId="{AD3214CA-ECF7-4D22-BFA1-A219A5D170C2}">
      <dgm:prSet/>
      <dgm:spPr/>
      <dgm:t>
        <a:bodyPr/>
        <a:lstStyle/>
        <a:p>
          <a:endParaRPr lang="en-US"/>
        </a:p>
      </dgm:t>
    </dgm:pt>
    <dgm:pt modelId="{D28EBA1C-0FD4-48C0-9C54-DED082608807}">
      <dgm:prSet phldrT="[Text]"/>
      <dgm:spPr/>
      <dgm:t>
        <a:bodyPr/>
        <a:lstStyle/>
        <a:p>
          <a:r>
            <a:rPr lang="en-US" b="1" dirty="0"/>
            <a:t>Healthcare organisations can help by preventing waste, buying responsibly, saving energy and also by managing waste responsibly.</a:t>
          </a:r>
        </a:p>
      </dgm:t>
    </dgm:pt>
    <dgm:pt modelId="{0E18F929-C06B-4183-BC9E-58B7C4F3EE60}" type="parTrans" cxnId="{16E69038-20EA-441F-AFC0-BC1F7AF3F564}">
      <dgm:prSet/>
      <dgm:spPr/>
      <dgm:t>
        <a:bodyPr/>
        <a:lstStyle/>
        <a:p>
          <a:endParaRPr lang="en-US"/>
        </a:p>
      </dgm:t>
    </dgm:pt>
    <dgm:pt modelId="{D601B6A5-0098-4C7D-BA68-A22D2BDF8277}" type="sibTrans" cxnId="{16E69038-20EA-441F-AFC0-BC1F7AF3F564}">
      <dgm:prSet/>
      <dgm:spPr/>
      <dgm:t>
        <a:bodyPr/>
        <a:lstStyle/>
        <a:p>
          <a:endParaRPr lang="en-US"/>
        </a:p>
      </dgm:t>
    </dgm:pt>
    <dgm:pt modelId="{567321D1-30E6-4B48-8750-A02BC8CC9D3F}">
      <dgm:prSet phldrT="[Text]"/>
      <dgm:spPr/>
      <dgm:t>
        <a:bodyPr/>
        <a:lstStyle/>
        <a:p>
          <a:r>
            <a:rPr lang="en-US" b="1" dirty="0"/>
            <a:t>Benefits include better health of the population, less damage to the environment, and greater community resilience (Weeks, Weinstein and Lavista, 2023).</a:t>
          </a:r>
        </a:p>
      </dgm:t>
    </dgm:pt>
    <dgm:pt modelId="{2511B50E-17CA-467D-AA56-11D7EA862D67}" type="parTrans" cxnId="{5294DD1D-6CC9-46E7-9F5F-8504487850D5}">
      <dgm:prSet/>
      <dgm:spPr/>
      <dgm:t>
        <a:bodyPr/>
        <a:lstStyle/>
        <a:p>
          <a:endParaRPr lang="en-US"/>
        </a:p>
      </dgm:t>
    </dgm:pt>
    <dgm:pt modelId="{4CEBBB10-406B-49D6-8362-3174184CB5C8}" type="sibTrans" cxnId="{5294DD1D-6CC9-46E7-9F5F-8504487850D5}">
      <dgm:prSet/>
      <dgm:spPr/>
      <dgm:t>
        <a:bodyPr/>
        <a:lstStyle/>
        <a:p>
          <a:endParaRPr lang="en-US"/>
        </a:p>
      </dgm:t>
    </dgm:pt>
    <dgm:pt modelId="{6B2BEFFB-B96E-44B2-93FE-05D96B07B0D1}">
      <dgm:prSet phldrT="[Text]"/>
      <dgm:spPr/>
      <dgm:t>
        <a:bodyPr/>
        <a:lstStyle/>
        <a:p>
          <a:r>
            <a:rPr lang="en-US" b="1" dirty="0"/>
            <a:t>International commitments need local funding, measurable targets and accountable implementation – critical </a:t>
          </a:r>
          <a:r>
            <a:rPr lang="en-US" b="1"/>
            <a:t>challenge.</a:t>
          </a:r>
          <a:endParaRPr lang="en-US" b="1" dirty="0"/>
        </a:p>
      </dgm:t>
    </dgm:pt>
    <dgm:pt modelId="{4C08091D-FE34-44EC-B18A-B99DE54703A8}" type="parTrans" cxnId="{B00EB51D-767B-4C98-8DCA-E2674EDC24C7}">
      <dgm:prSet/>
      <dgm:spPr/>
      <dgm:t>
        <a:bodyPr/>
        <a:lstStyle/>
        <a:p>
          <a:endParaRPr lang="en-US"/>
        </a:p>
      </dgm:t>
    </dgm:pt>
    <dgm:pt modelId="{4E9C5532-A166-4851-A82D-6C227310E6BA}" type="sibTrans" cxnId="{B00EB51D-767B-4C98-8DCA-E2674EDC24C7}">
      <dgm:prSet/>
      <dgm:spPr/>
      <dgm:t>
        <a:bodyPr/>
        <a:lstStyle/>
        <a:p>
          <a:endParaRPr lang="en-US"/>
        </a:p>
      </dgm:t>
    </dgm:pt>
    <dgm:pt modelId="{72624238-1A67-4D54-AB8A-979587DA2A70}" type="pres">
      <dgm:prSet presAssocID="{2FD3282B-F540-4387-9AEE-BFDC7AA854AF}" presName="vert0" presStyleCnt="0">
        <dgm:presLayoutVars>
          <dgm:dir/>
          <dgm:animOne val="branch"/>
          <dgm:animLvl val="lvl"/>
        </dgm:presLayoutVars>
      </dgm:prSet>
      <dgm:spPr/>
    </dgm:pt>
    <dgm:pt modelId="{768B37C3-ACE3-4063-8A31-4B5D84CC5AF7}" type="pres">
      <dgm:prSet presAssocID="{9E649E58-6119-497E-8C59-FD34D04B1BB7}" presName="thickLine" presStyleLbl="alignNode1" presStyleIdx="0" presStyleCnt="7"/>
      <dgm:spPr/>
    </dgm:pt>
    <dgm:pt modelId="{C7A5A186-FFC4-4DC2-9A2B-2BEDE0DF9071}" type="pres">
      <dgm:prSet presAssocID="{9E649E58-6119-497E-8C59-FD34D04B1BB7}" presName="horz1" presStyleCnt="0"/>
      <dgm:spPr/>
    </dgm:pt>
    <dgm:pt modelId="{423D4673-CE8C-42AE-B503-EDC06B13B690}" type="pres">
      <dgm:prSet presAssocID="{9E649E58-6119-497E-8C59-FD34D04B1BB7}" presName="tx1" presStyleLbl="revTx" presStyleIdx="0" presStyleCnt="7"/>
      <dgm:spPr/>
    </dgm:pt>
    <dgm:pt modelId="{CC5A351E-BEA7-4494-8FC7-723D6AD2B88C}" type="pres">
      <dgm:prSet presAssocID="{9E649E58-6119-497E-8C59-FD34D04B1BB7}" presName="vert1" presStyleCnt="0"/>
      <dgm:spPr/>
    </dgm:pt>
    <dgm:pt modelId="{764089AE-3CE2-402C-B1A5-76FADA8A7D6D}" type="pres">
      <dgm:prSet presAssocID="{E692772D-9637-4457-8809-17B1A89A2BE0}" presName="thickLine" presStyleLbl="alignNode1" presStyleIdx="1" presStyleCnt="7"/>
      <dgm:spPr/>
    </dgm:pt>
    <dgm:pt modelId="{54718686-B5FF-452D-A9A5-61452A231A8B}" type="pres">
      <dgm:prSet presAssocID="{E692772D-9637-4457-8809-17B1A89A2BE0}" presName="horz1" presStyleCnt="0"/>
      <dgm:spPr/>
    </dgm:pt>
    <dgm:pt modelId="{BB7B6755-B34C-4313-BE95-D5239F96952F}" type="pres">
      <dgm:prSet presAssocID="{E692772D-9637-4457-8809-17B1A89A2BE0}" presName="tx1" presStyleLbl="revTx" presStyleIdx="1" presStyleCnt="7"/>
      <dgm:spPr/>
    </dgm:pt>
    <dgm:pt modelId="{AD7C9B78-06E4-49BD-A914-3892097FE679}" type="pres">
      <dgm:prSet presAssocID="{E692772D-9637-4457-8809-17B1A89A2BE0}" presName="vert1" presStyleCnt="0"/>
      <dgm:spPr/>
    </dgm:pt>
    <dgm:pt modelId="{9F39168E-BCC2-431B-812A-A004C769813A}" type="pres">
      <dgm:prSet presAssocID="{28A79E68-CABD-4E94-8872-9A99B36215CB}" presName="thickLine" presStyleLbl="alignNode1" presStyleIdx="2" presStyleCnt="7"/>
      <dgm:spPr/>
    </dgm:pt>
    <dgm:pt modelId="{34D9108A-7204-4717-97CF-156BBE335ACB}" type="pres">
      <dgm:prSet presAssocID="{28A79E68-CABD-4E94-8872-9A99B36215CB}" presName="horz1" presStyleCnt="0"/>
      <dgm:spPr/>
    </dgm:pt>
    <dgm:pt modelId="{40DC96AF-9BE9-4F0B-8B01-2874F938D527}" type="pres">
      <dgm:prSet presAssocID="{28A79E68-CABD-4E94-8872-9A99B36215CB}" presName="tx1" presStyleLbl="revTx" presStyleIdx="2" presStyleCnt="7"/>
      <dgm:spPr/>
    </dgm:pt>
    <dgm:pt modelId="{73CFCE91-235A-4C89-8ECC-5D8F2E10542C}" type="pres">
      <dgm:prSet presAssocID="{28A79E68-CABD-4E94-8872-9A99B36215CB}" presName="vert1" presStyleCnt="0"/>
      <dgm:spPr/>
    </dgm:pt>
    <dgm:pt modelId="{3FD2D7B8-4320-4CD7-9ADC-FF082D948A56}" type="pres">
      <dgm:prSet presAssocID="{984B791A-B26A-4D11-A359-B9EF6293F9EE}" presName="thickLine" presStyleLbl="alignNode1" presStyleIdx="3" presStyleCnt="7"/>
      <dgm:spPr/>
    </dgm:pt>
    <dgm:pt modelId="{0AC4E111-D42A-4A07-9BCC-FB145F596C98}" type="pres">
      <dgm:prSet presAssocID="{984B791A-B26A-4D11-A359-B9EF6293F9EE}" presName="horz1" presStyleCnt="0"/>
      <dgm:spPr/>
    </dgm:pt>
    <dgm:pt modelId="{1752E140-89C6-43D3-80CD-C0832957AA01}" type="pres">
      <dgm:prSet presAssocID="{984B791A-B26A-4D11-A359-B9EF6293F9EE}" presName="tx1" presStyleLbl="revTx" presStyleIdx="3" presStyleCnt="7"/>
      <dgm:spPr/>
    </dgm:pt>
    <dgm:pt modelId="{5B1B02F9-E66A-4239-82DA-05B3B507FE10}" type="pres">
      <dgm:prSet presAssocID="{984B791A-B26A-4D11-A359-B9EF6293F9EE}" presName="vert1" presStyleCnt="0"/>
      <dgm:spPr/>
    </dgm:pt>
    <dgm:pt modelId="{AACCD614-5B5E-444E-9DB7-2F2606480795}" type="pres">
      <dgm:prSet presAssocID="{D28EBA1C-0FD4-48C0-9C54-DED082608807}" presName="thickLine" presStyleLbl="alignNode1" presStyleIdx="4" presStyleCnt="7"/>
      <dgm:spPr/>
    </dgm:pt>
    <dgm:pt modelId="{7F34C232-07FE-4545-A78B-DB68E91AEE78}" type="pres">
      <dgm:prSet presAssocID="{D28EBA1C-0FD4-48C0-9C54-DED082608807}" presName="horz1" presStyleCnt="0"/>
      <dgm:spPr/>
    </dgm:pt>
    <dgm:pt modelId="{BF4657D2-4BEB-46F8-9BE0-BABCEAC8A53C}" type="pres">
      <dgm:prSet presAssocID="{D28EBA1C-0FD4-48C0-9C54-DED082608807}" presName="tx1" presStyleLbl="revTx" presStyleIdx="4" presStyleCnt="7"/>
      <dgm:spPr/>
    </dgm:pt>
    <dgm:pt modelId="{35D0B294-912C-4312-95AB-799D1EB0DCAD}" type="pres">
      <dgm:prSet presAssocID="{D28EBA1C-0FD4-48C0-9C54-DED082608807}" presName="vert1" presStyleCnt="0"/>
      <dgm:spPr/>
    </dgm:pt>
    <dgm:pt modelId="{38007AE4-C198-435C-898D-D49C8FFE3901}" type="pres">
      <dgm:prSet presAssocID="{567321D1-30E6-4B48-8750-A02BC8CC9D3F}" presName="thickLine" presStyleLbl="alignNode1" presStyleIdx="5" presStyleCnt="7"/>
      <dgm:spPr/>
    </dgm:pt>
    <dgm:pt modelId="{F7B99F22-B0CE-48A8-A6D3-A4B604CB4338}" type="pres">
      <dgm:prSet presAssocID="{567321D1-30E6-4B48-8750-A02BC8CC9D3F}" presName="horz1" presStyleCnt="0"/>
      <dgm:spPr/>
    </dgm:pt>
    <dgm:pt modelId="{1612F887-EF6E-458D-BEEA-DC92534ACF99}" type="pres">
      <dgm:prSet presAssocID="{567321D1-30E6-4B48-8750-A02BC8CC9D3F}" presName="tx1" presStyleLbl="revTx" presStyleIdx="5" presStyleCnt="7"/>
      <dgm:spPr/>
    </dgm:pt>
    <dgm:pt modelId="{87473D13-AF70-4B76-B9A1-9980C64B7588}" type="pres">
      <dgm:prSet presAssocID="{567321D1-30E6-4B48-8750-A02BC8CC9D3F}" presName="vert1" presStyleCnt="0"/>
      <dgm:spPr/>
    </dgm:pt>
    <dgm:pt modelId="{968FDD3A-1358-466E-B6E9-F570B1B701D3}" type="pres">
      <dgm:prSet presAssocID="{6B2BEFFB-B96E-44B2-93FE-05D96B07B0D1}" presName="thickLine" presStyleLbl="alignNode1" presStyleIdx="6" presStyleCnt="7"/>
      <dgm:spPr/>
    </dgm:pt>
    <dgm:pt modelId="{FEBDE93F-CD27-4F0F-AD8E-BC69BBF67E78}" type="pres">
      <dgm:prSet presAssocID="{6B2BEFFB-B96E-44B2-93FE-05D96B07B0D1}" presName="horz1" presStyleCnt="0"/>
      <dgm:spPr/>
    </dgm:pt>
    <dgm:pt modelId="{DA36A164-410C-465E-8490-3DE6026F7565}" type="pres">
      <dgm:prSet presAssocID="{6B2BEFFB-B96E-44B2-93FE-05D96B07B0D1}" presName="tx1" presStyleLbl="revTx" presStyleIdx="6" presStyleCnt="7"/>
      <dgm:spPr/>
    </dgm:pt>
    <dgm:pt modelId="{3D500FE7-0A01-420D-8B5F-13792BDDFA15}" type="pres">
      <dgm:prSet presAssocID="{6B2BEFFB-B96E-44B2-93FE-05D96B07B0D1}" presName="vert1" presStyleCnt="0"/>
      <dgm:spPr/>
    </dgm:pt>
  </dgm:ptLst>
  <dgm:cxnLst>
    <dgm:cxn modelId="{DF834916-5E87-4FCA-8CC3-533FDB0DF0DD}" type="presOf" srcId="{984B791A-B26A-4D11-A359-B9EF6293F9EE}" destId="{1752E140-89C6-43D3-80CD-C0832957AA01}" srcOrd="0" destOrd="0" presId="urn:microsoft.com/office/officeart/2008/layout/LinedList"/>
    <dgm:cxn modelId="{F7F08A1A-E724-4EFC-ABFE-7CEB8653BC0A}" type="presOf" srcId="{D28EBA1C-0FD4-48C0-9C54-DED082608807}" destId="{BF4657D2-4BEB-46F8-9BE0-BABCEAC8A53C}" srcOrd="0" destOrd="0" presId="urn:microsoft.com/office/officeart/2008/layout/LinedList"/>
    <dgm:cxn modelId="{B00EB51D-767B-4C98-8DCA-E2674EDC24C7}" srcId="{2FD3282B-F540-4387-9AEE-BFDC7AA854AF}" destId="{6B2BEFFB-B96E-44B2-93FE-05D96B07B0D1}" srcOrd="6" destOrd="0" parTransId="{4C08091D-FE34-44EC-B18A-B99DE54703A8}" sibTransId="{4E9C5532-A166-4851-A82D-6C227310E6BA}"/>
    <dgm:cxn modelId="{5294DD1D-6CC9-46E7-9F5F-8504487850D5}" srcId="{2FD3282B-F540-4387-9AEE-BFDC7AA854AF}" destId="{567321D1-30E6-4B48-8750-A02BC8CC9D3F}" srcOrd="5" destOrd="0" parTransId="{2511B50E-17CA-467D-AA56-11D7EA862D67}" sibTransId="{4CEBBB10-406B-49D6-8362-3174184CB5C8}"/>
    <dgm:cxn modelId="{36E74A22-6906-4133-97E7-06A4E1DD2CAE}" srcId="{2FD3282B-F540-4387-9AEE-BFDC7AA854AF}" destId="{E692772D-9637-4457-8809-17B1A89A2BE0}" srcOrd="1" destOrd="0" parTransId="{5A350982-596E-416E-B787-8C7EC7BFA39E}" sibTransId="{4BBAB0B1-925F-44D6-87FF-BBAD3CEF4640}"/>
    <dgm:cxn modelId="{16E69038-20EA-441F-AFC0-BC1F7AF3F564}" srcId="{2FD3282B-F540-4387-9AEE-BFDC7AA854AF}" destId="{D28EBA1C-0FD4-48C0-9C54-DED082608807}" srcOrd="4" destOrd="0" parTransId="{0E18F929-C06B-4183-BC9E-58B7C4F3EE60}" sibTransId="{D601B6A5-0098-4C7D-BA68-A22D2BDF8277}"/>
    <dgm:cxn modelId="{2B51593A-2CB8-44A0-A684-7CD640126BCB}" type="presOf" srcId="{E692772D-9637-4457-8809-17B1A89A2BE0}" destId="{BB7B6755-B34C-4313-BE95-D5239F96952F}" srcOrd="0" destOrd="0" presId="urn:microsoft.com/office/officeart/2008/layout/LinedList"/>
    <dgm:cxn modelId="{52599455-1742-4E6D-ADD2-18838126F93F}" type="presOf" srcId="{6B2BEFFB-B96E-44B2-93FE-05D96B07B0D1}" destId="{DA36A164-410C-465E-8490-3DE6026F7565}" srcOrd="0" destOrd="0" presId="urn:microsoft.com/office/officeart/2008/layout/LinedList"/>
    <dgm:cxn modelId="{EFF60976-487E-4B4B-A71D-DE55414D019C}" srcId="{2FD3282B-F540-4387-9AEE-BFDC7AA854AF}" destId="{28A79E68-CABD-4E94-8872-9A99B36215CB}" srcOrd="2" destOrd="0" parTransId="{F8620C27-A19B-4391-A3FB-211A3957BE2E}" sibTransId="{FDBF4EAB-D467-4B52-B67C-6FA6D7BC6DC0}"/>
    <dgm:cxn modelId="{1E660A9F-34CD-4F8C-BDAC-46F6D9532786}" type="presOf" srcId="{28A79E68-CABD-4E94-8872-9A99B36215CB}" destId="{40DC96AF-9BE9-4F0B-8B01-2874F938D527}" srcOrd="0" destOrd="0" presId="urn:microsoft.com/office/officeart/2008/layout/LinedList"/>
    <dgm:cxn modelId="{CB3541A6-C095-449D-938D-473281AD54FA}" type="presOf" srcId="{2FD3282B-F540-4387-9AEE-BFDC7AA854AF}" destId="{72624238-1A67-4D54-AB8A-979587DA2A70}" srcOrd="0" destOrd="0" presId="urn:microsoft.com/office/officeart/2008/layout/LinedList"/>
    <dgm:cxn modelId="{7BC3A8C2-54B9-4279-A0BF-1974238ECCF5}" srcId="{2FD3282B-F540-4387-9AEE-BFDC7AA854AF}" destId="{9E649E58-6119-497E-8C59-FD34D04B1BB7}" srcOrd="0" destOrd="0" parTransId="{AFBC0C1B-9C70-4A4D-93C0-0ADA73FE808F}" sibTransId="{F99BCA31-B7CD-4651-A1DA-80D9FF8DE79D}"/>
    <dgm:cxn modelId="{AD3214CA-ECF7-4D22-BFA1-A219A5D170C2}" srcId="{2FD3282B-F540-4387-9AEE-BFDC7AA854AF}" destId="{984B791A-B26A-4D11-A359-B9EF6293F9EE}" srcOrd="3" destOrd="0" parTransId="{2FBDE43E-1A50-487B-A345-9BD4887BC7E3}" sibTransId="{16B14D38-7754-4BF0-8178-4AC521FEEF78}"/>
    <dgm:cxn modelId="{7ABC71E1-000A-4D90-A5E1-129DE8675021}" type="presOf" srcId="{567321D1-30E6-4B48-8750-A02BC8CC9D3F}" destId="{1612F887-EF6E-458D-BEEA-DC92534ACF99}" srcOrd="0" destOrd="0" presId="urn:microsoft.com/office/officeart/2008/layout/LinedList"/>
    <dgm:cxn modelId="{DC0356FC-A9EA-43A1-9481-77A73CA92B9B}" type="presOf" srcId="{9E649E58-6119-497E-8C59-FD34D04B1BB7}" destId="{423D4673-CE8C-42AE-B503-EDC06B13B690}" srcOrd="0" destOrd="0" presId="urn:microsoft.com/office/officeart/2008/layout/LinedList"/>
    <dgm:cxn modelId="{BCC30C19-C88C-4B9A-A27D-934D01300AA9}" type="presParOf" srcId="{72624238-1A67-4D54-AB8A-979587DA2A70}" destId="{768B37C3-ACE3-4063-8A31-4B5D84CC5AF7}" srcOrd="0" destOrd="0" presId="urn:microsoft.com/office/officeart/2008/layout/LinedList"/>
    <dgm:cxn modelId="{632384DA-C27E-4271-9452-3DE52DDE7A2C}" type="presParOf" srcId="{72624238-1A67-4D54-AB8A-979587DA2A70}" destId="{C7A5A186-FFC4-4DC2-9A2B-2BEDE0DF9071}" srcOrd="1" destOrd="0" presId="urn:microsoft.com/office/officeart/2008/layout/LinedList"/>
    <dgm:cxn modelId="{E4C2DC01-DE68-431A-8BC1-33F0119C3582}" type="presParOf" srcId="{C7A5A186-FFC4-4DC2-9A2B-2BEDE0DF9071}" destId="{423D4673-CE8C-42AE-B503-EDC06B13B690}" srcOrd="0" destOrd="0" presId="urn:microsoft.com/office/officeart/2008/layout/LinedList"/>
    <dgm:cxn modelId="{6E38FE3C-1E82-4C6B-9FB1-A6D3F2912798}" type="presParOf" srcId="{C7A5A186-FFC4-4DC2-9A2B-2BEDE0DF9071}" destId="{CC5A351E-BEA7-4494-8FC7-723D6AD2B88C}" srcOrd="1" destOrd="0" presId="urn:microsoft.com/office/officeart/2008/layout/LinedList"/>
    <dgm:cxn modelId="{33655F65-6F3D-474B-A954-14A18DC31A81}" type="presParOf" srcId="{72624238-1A67-4D54-AB8A-979587DA2A70}" destId="{764089AE-3CE2-402C-B1A5-76FADA8A7D6D}" srcOrd="2" destOrd="0" presId="urn:microsoft.com/office/officeart/2008/layout/LinedList"/>
    <dgm:cxn modelId="{199B6A04-D83B-459A-BFC6-22CBBC25C773}" type="presParOf" srcId="{72624238-1A67-4D54-AB8A-979587DA2A70}" destId="{54718686-B5FF-452D-A9A5-61452A231A8B}" srcOrd="3" destOrd="0" presId="urn:microsoft.com/office/officeart/2008/layout/LinedList"/>
    <dgm:cxn modelId="{FE7FE4A8-68F1-4F84-BD37-29B709036BA6}" type="presParOf" srcId="{54718686-B5FF-452D-A9A5-61452A231A8B}" destId="{BB7B6755-B34C-4313-BE95-D5239F96952F}" srcOrd="0" destOrd="0" presId="urn:microsoft.com/office/officeart/2008/layout/LinedList"/>
    <dgm:cxn modelId="{BE15F7D7-FB3A-4098-A76D-63C621E2FA5E}" type="presParOf" srcId="{54718686-B5FF-452D-A9A5-61452A231A8B}" destId="{AD7C9B78-06E4-49BD-A914-3892097FE679}" srcOrd="1" destOrd="0" presId="urn:microsoft.com/office/officeart/2008/layout/LinedList"/>
    <dgm:cxn modelId="{136737A2-5477-47E5-8188-E01DDAFB9616}" type="presParOf" srcId="{72624238-1A67-4D54-AB8A-979587DA2A70}" destId="{9F39168E-BCC2-431B-812A-A004C769813A}" srcOrd="4" destOrd="0" presId="urn:microsoft.com/office/officeart/2008/layout/LinedList"/>
    <dgm:cxn modelId="{A608FE1E-6106-42FB-9702-E2404C4FAB59}" type="presParOf" srcId="{72624238-1A67-4D54-AB8A-979587DA2A70}" destId="{34D9108A-7204-4717-97CF-156BBE335ACB}" srcOrd="5" destOrd="0" presId="urn:microsoft.com/office/officeart/2008/layout/LinedList"/>
    <dgm:cxn modelId="{F5305BE7-9433-4E34-B513-644AF559B383}" type="presParOf" srcId="{34D9108A-7204-4717-97CF-156BBE335ACB}" destId="{40DC96AF-9BE9-4F0B-8B01-2874F938D527}" srcOrd="0" destOrd="0" presId="urn:microsoft.com/office/officeart/2008/layout/LinedList"/>
    <dgm:cxn modelId="{3AF74B72-40A0-4E5D-976B-A12120C29348}" type="presParOf" srcId="{34D9108A-7204-4717-97CF-156BBE335ACB}" destId="{73CFCE91-235A-4C89-8ECC-5D8F2E10542C}" srcOrd="1" destOrd="0" presId="urn:microsoft.com/office/officeart/2008/layout/LinedList"/>
    <dgm:cxn modelId="{EFC03EA8-62BE-40E3-A909-0D30871A66FF}" type="presParOf" srcId="{72624238-1A67-4D54-AB8A-979587DA2A70}" destId="{3FD2D7B8-4320-4CD7-9ADC-FF082D948A56}" srcOrd="6" destOrd="0" presId="urn:microsoft.com/office/officeart/2008/layout/LinedList"/>
    <dgm:cxn modelId="{6F27731E-53E7-44D1-9606-C876FD8F29E1}" type="presParOf" srcId="{72624238-1A67-4D54-AB8A-979587DA2A70}" destId="{0AC4E111-D42A-4A07-9BCC-FB145F596C98}" srcOrd="7" destOrd="0" presId="urn:microsoft.com/office/officeart/2008/layout/LinedList"/>
    <dgm:cxn modelId="{5B34D6FD-9F76-4407-BB46-62CC3E459ED3}" type="presParOf" srcId="{0AC4E111-D42A-4A07-9BCC-FB145F596C98}" destId="{1752E140-89C6-43D3-80CD-C0832957AA01}" srcOrd="0" destOrd="0" presId="urn:microsoft.com/office/officeart/2008/layout/LinedList"/>
    <dgm:cxn modelId="{8F27C787-0B11-4CE7-A4BA-0153112CF0CD}" type="presParOf" srcId="{0AC4E111-D42A-4A07-9BCC-FB145F596C98}" destId="{5B1B02F9-E66A-4239-82DA-05B3B507FE10}" srcOrd="1" destOrd="0" presId="urn:microsoft.com/office/officeart/2008/layout/LinedList"/>
    <dgm:cxn modelId="{34951F7C-09D5-4D80-B580-55EEDC714C13}" type="presParOf" srcId="{72624238-1A67-4D54-AB8A-979587DA2A70}" destId="{AACCD614-5B5E-444E-9DB7-2F2606480795}" srcOrd="8" destOrd="0" presId="urn:microsoft.com/office/officeart/2008/layout/LinedList"/>
    <dgm:cxn modelId="{4365B6E9-6E51-4F24-86AD-8BA78F16AB82}" type="presParOf" srcId="{72624238-1A67-4D54-AB8A-979587DA2A70}" destId="{7F34C232-07FE-4545-A78B-DB68E91AEE78}" srcOrd="9" destOrd="0" presId="urn:microsoft.com/office/officeart/2008/layout/LinedList"/>
    <dgm:cxn modelId="{CFEF7991-354F-47AF-873A-835A3B6A6940}" type="presParOf" srcId="{7F34C232-07FE-4545-A78B-DB68E91AEE78}" destId="{BF4657D2-4BEB-46F8-9BE0-BABCEAC8A53C}" srcOrd="0" destOrd="0" presId="urn:microsoft.com/office/officeart/2008/layout/LinedList"/>
    <dgm:cxn modelId="{3214164C-1506-4D49-8FB2-ED14B2BE39C6}" type="presParOf" srcId="{7F34C232-07FE-4545-A78B-DB68E91AEE78}" destId="{35D0B294-912C-4312-95AB-799D1EB0DCAD}" srcOrd="1" destOrd="0" presId="urn:microsoft.com/office/officeart/2008/layout/LinedList"/>
    <dgm:cxn modelId="{35EEACF9-3752-499D-BEFC-1734311CE573}" type="presParOf" srcId="{72624238-1A67-4D54-AB8A-979587DA2A70}" destId="{38007AE4-C198-435C-898D-D49C8FFE3901}" srcOrd="10" destOrd="0" presId="urn:microsoft.com/office/officeart/2008/layout/LinedList"/>
    <dgm:cxn modelId="{DD133157-EB85-4BEC-AA75-043C71D5244F}" type="presParOf" srcId="{72624238-1A67-4D54-AB8A-979587DA2A70}" destId="{F7B99F22-B0CE-48A8-A6D3-A4B604CB4338}" srcOrd="11" destOrd="0" presId="urn:microsoft.com/office/officeart/2008/layout/LinedList"/>
    <dgm:cxn modelId="{69EFC98F-49FD-4275-B15B-D2C56BDF5839}" type="presParOf" srcId="{F7B99F22-B0CE-48A8-A6D3-A4B604CB4338}" destId="{1612F887-EF6E-458D-BEEA-DC92534ACF99}" srcOrd="0" destOrd="0" presId="urn:microsoft.com/office/officeart/2008/layout/LinedList"/>
    <dgm:cxn modelId="{58A03669-2AD6-49F9-9355-82E91BEA8540}" type="presParOf" srcId="{F7B99F22-B0CE-48A8-A6D3-A4B604CB4338}" destId="{87473D13-AF70-4B76-B9A1-9980C64B7588}" srcOrd="1" destOrd="0" presId="urn:microsoft.com/office/officeart/2008/layout/LinedList"/>
    <dgm:cxn modelId="{A4805800-93D2-4E8E-B1CD-5CA46AE9D426}" type="presParOf" srcId="{72624238-1A67-4D54-AB8A-979587DA2A70}" destId="{968FDD3A-1358-466E-B6E9-F570B1B701D3}" srcOrd="12" destOrd="0" presId="urn:microsoft.com/office/officeart/2008/layout/LinedList"/>
    <dgm:cxn modelId="{DB7E9646-9E9D-4F36-89DE-451BF1015FA3}" type="presParOf" srcId="{72624238-1A67-4D54-AB8A-979587DA2A70}" destId="{FEBDE93F-CD27-4F0F-AD8E-BC69BBF67E78}" srcOrd="13" destOrd="0" presId="urn:microsoft.com/office/officeart/2008/layout/LinedList"/>
    <dgm:cxn modelId="{3E2AB21A-D0F5-4BC1-A000-788301A0E866}" type="presParOf" srcId="{FEBDE93F-CD27-4F0F-AD8E-BC69BBF67E78}" destId="{DA36A164-410C-465E-8490-3DE6026F7565}" srcOrd="0" destOrd="0" presId="urn:microsoft.com/office/officeart/2008/layout/LinedList"/>
    <dgm:cxn modelId="{150584B4-5435-40D4-87A7-233A6A3F51E4}" type="presParOf" srcId="{FEBDE93F-CD27-4F0F-AD8E-BC69BBF67E78}" destId="{3D500FE7-0A01-420D-8B5F-13792BDDFA1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90CFC4-400D-4024-BB45-3219D7B5BFA0}" type="doc">
      <dgm:prSet loTypeId="urn:microsoft.com/office/officeart/2005/8/layout/process4" loCatId="list" qsTypeId="urn:microsoft.com/office/officeart/2005/8/quickstyle/simple5" qsCatId="simple" csTypeId="urn:microsoft.com/office/officeart/2005/8/colors/accent1_1" csCatId="accent1" phldr="1"/>
      <dgm:spPr/>
      <dgm:t>
        <a:bodyPr/>
        <a:lstStyle/>
        <a:p>
          <a:endParaRPr lang="en-US"/>
        </a:p>
      </dgm:t>
    </dgm:pt>
    <dgm:pt modelId="{2E95B1B7-5CFB-4455-A6BE-1A9C155EB377}">
      <dgm:prSet custT="1"/>
      <dgm:spPr/>
      <dgm:t>
        <a:bodyPr/>
        <a:lstStyle/>
        <a:p>
          <a:r>
            <a:rPr lang="en-US" sz="1400" b="1"/>
            <a:t> Holistic care takes into account physical illness as well as mental health, relationships, culture, housing, income and individual preferences.</a:t>
          </a:r>
          <a:endParaRPr lang="en-US" sz="1400" b="1" dirty="0"/>
        </a:p>
      </dgm:t>
    </dgm:pt>
    <dgm:pt modelId="{B3336944-F8A5-42D1-90A9-3F7711ACD404}" type="parTrans" cxnId="{DDF6E1FE-1336-4F1D-8144-4D29AA1BC417}">
      <dgm:prSet/>
      <dgm:spPr/>
      <dgm:t>
        <a:bodyPr/>
        <a:lstStyle/>
        <a:p>
          <a:endParaRPr lang="en-US" sz="1400"/>
        </a:p>
      </dgm:t>
    </dgm:pt>
    <dgm:pt modelId="{569387BA-03CB-4CDF-88CF-8E535E873948}" type="sibTrans" cxnId="{DDF6E1FE-1336-4F1D-8144-4D29AA1BC417}">
      <dgm:prSet/>
      <dgm:spPr/>
      <dgm:t>
        <a:bodyPr/>
        <a:lstStyle/>
        <a:p>
          <a:endParaRPr lang="en-US" sz="1400"/>
        </a:p>
      </dgm:t>
    </dgm:pt>
    <dgm:pt modelId="{2969EE65-3AD9-4A6B-83E9-761C5E6E8AFF}">
      <dgm:prSet custT="1"/>
      <dgm:spPr/>
      <dgm:t>
        <a:bodyPr/>
        <a:lstStyle/>
        <a:p>
          <a:r>
            <a:rPr lang="en-US" sz="1400" b="1" dirty="0"/>
            <a:t>Integrated care involves coordinating the work of professionals and organisations, minimising duplication of services and the gaps between health, social care and community.</a:t>
          </a:r>
        </a:p>
      </dgm:t>
    </dgm:pt>
    <dgm:pt modelId="{50475A7F-1CB0-4AE7-8E0D-BCEE9967CB5F}" type="parTrans" cxnId="{C156BFCE-F958-45EC-A64E-28D1B22ED1BD}">
      <dgm:prSet/>
      <dgm:spPr/>
      <dgm:t>
        <a:bodyPr/>
        <a:lstStyle/>
        <a:p>
          <a:endParaRPr lang="en-US"/>
        </a:p>
      </dgm:t>
    </dgm:pt>
    <dgm:pt modelId="{678F0C68-8E66-4A26-9265-63A9BCCEE7BC}" type="sibTrans" cxnId="{C156BFCE-F958-45EC-A64E-28D1B22ED1BD}">
      <dgm:prSet/>
      <dgm:spPr/>
      <dgm:t>
        <a:bodyPr/>
        <a:lstStyle/>
        <a:p>
          <a:endParaRPr lang="en-US"/>
        </a:p>
      </dgm:t>
    </dgm:pt>
    <dgm:pt modelId="{E495B13B-7D5E-416D-BDC1-DB4EB8061477}">
      <dgm:prSet custT="1"/>
      <dgm:spPr/>
      <dgm:t>
        <a:bodyPr/>
        <a:lstStyle/>
        <a:p>
          <a:r>
            <a:rPr lang="en-US" sz="1400" b="1" dirty="0"/>
            <a:t>Some practical mechanisms are multidisciplinary teams, shared care plans, referral pathways and named care coordinators.</a:t>
          </a:r>
        </a:p>
      </dgm:t>
    </dgm:pt>
    <dgm:pt modelId="{1920AF80-7C61-4AF2-9849-CC308AA7D2F9}" type="parTrans" cxnId="{2C553A25-2B70-452F-BD28-9B89276E2326}">
      <dgm:prSet/>
      <dgm:spPr/>
      <dgm:t>
        <a:bodyPr/>
        <a:lstStyle/>
        <a:p>
          <a:endParaRPr lang="en-US"/>
        </a:p>
      </dgm:t>
    </dgm:pt>
    <dgm:pt modelId="{DC81C85F-D9F3-43A2-90B6-A574DA5023FD}" type="sibTrans" cxnId="{2C553A25-2B70-452F-BD28-9B89276E2326}">
      <dgm:prSet/>
      <dgm:spPr/>
      <dgm:t>
        <a:bodyPr/>
        <a:lstStyle/>
        <a:p>
          <a:endParaRPr lang="en-US"/>
        </a:p>
      </dgm:t>
    </dgm:pt>
    <dgm:pt modelId="{872BDB6B-D8A1-4482-9E1F-960D16B88537}">
      <dgm:prSet custT="1"/>
      <dgm:spPr/>
      <dgm:t>
        <a:bodyPr/>
        <a:lstStyle/>
        <a:p>
          <a:r>
            <a:rPr lang="en-US" sz="1400" b="1" dirty="0"/>
            <a:t>Health in All Policies (HiAP) is an approach that prompts governments to take account of health and equity aspects across all sectors (WHO, 2014).</a:t>
          </a:r>
        </a:p>
      </dgm:t>
    </dgm:pt>
    <dgm:pt modelId="{F7DAD21B-A642-49A6-9B39-BBE204D3DCBD}" type="parTrans" cxnId="{2B5C4FF8-3400-466E-88EC-0410F2F57D4A}">
      <dgm:prSet/>
      <dgm:spPr/>
      <dgm:t>
        <a:bodyPr/>
        <a:lstStyle/>
        <a:p>
          <a:endParaRPr lang="en-US"/>
        </a:p>
      </dgm:t>
    </dgm:pt>
    <dgm:pt modelId="{4EA7E5AB-4313-4BD4-83CC-D0E4B806B391}" type="sibTrans" cxnId="{2B5C4FF8-3400-466E-88EC-0410F2F57D4A}">
      <dgm:prSet/>
      <dgm:spPr/>
      <dgm:t>
        <a:bodyPr/>
        <a:lstStyle/>
        <a:p>
          <a:endParaRPr lang="en-US"/>
        </a:p>
      </dgm:t>
    </dgm:pt>
    <dgm:pt modelId="{D2CC70EA-193D-495E-9213-8EEE17DEEFCF}">
      <dgm:prSet custT="1"/>
      <dgm:spPr/>
      <dgm:t>
        <a:bodyPr/>
        <a:lstStyle/>
        <a:p>
          <a:r>
            <a:rPr lang="en-US" sz="1400" b="1" dirty="0"/>
            <a:t>Collaboration can enhance continuity, patient experience and management of complex needs.</a:t>
          </a:r>
        </a:p>
      </dgm:t>
    </dgm:pt>
    <dgm:pt modelId="{E323470B-D568-44D4-B886-0B63FE3EFC0A}" type="parTrans" cxnId="{B5F413D9-9B46-4BE9-8026-E36EDB31AF84}">
      <dgm:prSet/>
      <dgm:spPr/>
      <dgm:t>
        <a:bodyPr/>
        <a:lstStyle/>
        <a:p>
          <a:endParaRPr lang="en-US"/>
        </a:p>
      </dgm:t>
    </dgm:pt>
    <dgm:pt modelId="{DE9E905B-D729-4643-8D40-CD4BCD094302}" type="sibTrans" cxnId="{B5F413D9-9B46-4BE9-8026-E36EDB31AF84}">
      <dgm:prSet/>
      <dgm:spPr/>
      <dgm:t>
        <a:bodyPr/>
        <a:lstStyle/>
        <a:p>
          <a:endParaRPr lang="en-US"/>
        </a:p>
      </dgm:t>
    </dgm:pt>
    <dgm:pt modelId="{8908D9CA-EC51-4FF5-A817-2D76AF86C16B}">
      <dgm:prSet custT="1"/>
      <dgm:spPr/>
      <dgm:t>
        <a:bodyPr/>
        <a:lstStyle/>
        <a:p>
          <a:r>
            <a:rPr lang="en-US" sz="1400" b="1" dirty="0"/>
            <a:t>There are barriers to implementation - lack of integration of funding; lack of information systems that are compatible with one another; unclear accountability and professional boundaries (Rieger et al., 2023).</a:t>
          </a:r>
        </a:p>
      </dgm:t>
    </dgm:pt>
    <dgm:pt modelId="{08C302F7-9878-4FDE-B9AF-C53BBFBDA241}" type="parTrans" cxnId="{8D2264B1-E02A-4E51-AC0F-0D601386F4AC}">
      <dgm:prSet/>
      <dgm:spPr/>
      <dgm:t>
        <a:bodyPr/>
        <a:lstStyle/>
        <a:p>
          <a:endParaRPr lang="en-US"/>
        </a:p>
      </dgm:t>
    </dgm:pt>
    <dgm:pt modelId="{130D9007-5E34-4760-A0AE-5C0B545996B1}" type="sibTrans" cxnId="{8D2264B1-E02A-4E51-AC0F-0D601386F4AC}">
      <dgm:prSet/>
      <dgm:spPr/>
      <dgm:t>
        <a:bodyPr/>
        <a:lstStyle/>
        <a:p>
          <a:endParaRPr lang="en-US"/>
        </a:p>
      </dgm:t>
    </dgm:pt>
    <dgm:pt modelId="{E9309283-F794-4677-B6E9-8D032CCA68CA}" type="pres">
      <dgm:prSet presAssocID="{6F90CFC4-400D-4024-BB45-3219D7B5BFA0}" presName="Name0" presStyleCnt="0">
        <dgm:presLayoutVars>
          <dgm:dir/>
          <dgm:animLvl val="lvl"/>
          <dgm:resizeHandles val="exact"/>
        </dgm:presLayoutVars>
      </dgm:prSet>
      <dgm:spPr/>
    </dgm:pt>
    <dgm:pt modelId="{8A20D910-5F6B-4870-935B-EA657679EB0D}" type="pres">
      <dgm:prSet presAssocID="{8908D9CA-EC51-4FF5-A817-2D76AF86C16B}" presName="boxAndChildren" presStyleCnt="0"/>
      <dgm:spPr/>
    </dgm:pt>
    <dgm:pt modelId="{9D2CFC58-EEDF-4904-B387-59DE293ED83D}" type="pres">
      <dgm:prSet presAssocID="{8908D9CA-EC51-4FF5-A817-2D76AF86C16B}" presName="parentTextBox" presStyleLbl="node1" presStyleIdx="0" presStyleCnt="6"/>
      <dgm:spPr/>
    </dgm:pt>
    <dgm:pt modelId="{1B25CE80-C55C-4DAE-8DDB-2783F6E2B07C}" type="pres">
      <dgm:prSet presAssocID="{DE9E905B-D729-4643-8D40-CD4BCD094302}" presName="sp" presStyleCnt="0"/>
      <dgm:spPr/>
    </dgm:pt>
    <dgm:pt modelId="{DBA93660-4B07-45FD-8C11-F0524DBBBDA8}" type="pres">
      <dgm:prSet presAssocID="{D2CC70EA-193D-495E-9213-8EEE17DEEFCF}" presName="arrowAndChildren" presStyleCnt="0"/>
      <dgm:spPr/>
    </dgm:pt>
    <dgm:pt modelId="{45E3BDB0-12F5-4449-8006-DC683352F072}" type="pres">
      <dgm:prSet presAssocID="{D2CC70EA-193D-495E-9213-8EEE17DEEFCF}" presName="parentTextArrow" presStyleLbl="node1" presStyleIdx="1" presStyleCnt="6"/>
      <dgm:spPr/>
    </dgm:pt>
    <dgm:pt modelId="{40F77502-BA0D-4237-B4CA-E986BB4DAAB0}" type="pres">
      <dgm:prSet presAssocID="{4EA7E5AB-4313-4BD4-83CC-D0E4B806B391}" presName="sp" presStyleCnt="0"/>
      <dgm:spPr/>
    </dgm:pt>
    <dgm:pt modelId="{63EB2AE6-5202-4DF0-BF58-FE2005A241EB}" type="pres">
      <dgm:prSet presAssocID="{872BDB6B-D8A1-4482-9E1F-960D16B88537}" presName="arrowAndChildren" presStyleCnt="0"/>
      <dgm:spPr/>
    </dgm:pt>
    <dgm:pt modelId="{EFA92350-1365-49BB-A9F3-0DA9B402FD11}" type="pres">
      <dgm:prSet presAssocID="{872BDB6B-D8A1-4482-9E1F-960D16B88537}" presName="parentTextArrow" presStyleLbl="node1" presStyleIdx="2" presStyleCnt="6"/>
      <dgm:spPr/>
    </dgm:pt>
    <dgm:pt modelId="{66AB938B-FBA1-401F-A126-215301FBED64}" type="pres">
      <dgm:prSet presAssocID="{DC81C85F-D9F3-43A2-90B6-A574DA5023FD}" presName="sp" presStyleCnt="0"/>
      <dgm:spPr/>
    </dgm:pt>
    <dgm:pt modelId="{53DFB1FA-D433-481C-A92E-40B2852149E6}" type="pres">
      <dgm:prSet presAssocID="{E495B13B-7D5E-416D-BDC1-DB4EB8061477}" presName="arrowAndChildren" presStyleCnt="0"/>
      <dgm:spPr/>
    </dgm:pt>
    <dgm:pt modelId="{483EC06F-9B4C-4B71-A0ED-86A76FDE19DB}" type="pres">
      <dgm:prSet presAssocID="{E495B13B-7D5E-416D-BDC1-DB4EB8061477}" presName="parentTextArrow" presStyleLbl="node1" presStyleIdx="3" presStyleCnt="6"/>
      <dgm:spPr/>
    </dgm:pt>
    <dgm:pt modelId="{865207B8-F157-4C25-B6DA-95621DF426F9}" type="pres">
      <dgm:prSet presAssocID="{678F0C68-8E66-4A26-9265-63A9BCCEE7BC}" presName="sp" presStyleCnt="0"/>
      <dgm:spPr/>
    </dgm:pt>
    <dgm:pt modelId="{2E962D7D-700A-427C-8EEB-499FDB7E9199}" type="pres">
      <dgm:prSet presAssocID="{2969EE65-3AD9-4A6B-83E9-761C5E6E8AFF}" presName="arrowAndChildren" presStyleCnt="0"/>
      <dgm:spPr/>
    </dgm:pt>
    <dgm:pt modelId="{2DD5C119-3F54-445A-8F71-8BC86A64049F}" type="pres">
      <dgm:prSet presAssocID="{2969EE65-3AD9-4A6B-83E9-761C5E6E8AFF}" presName="parentTextArrow" presStyleLbl="node1" presStyleIdx="4" presStyleCnt="6"/>
      <dgm:spPr/>
    </dgm:pt>
    <dgm:pt modelId="{6AE61A4D-2176-409D-B9F3-A4CA2C5B9663}" type="pres">
      <dgm:prSet presAssocID="{569387BA-03CB-4CDF-88CF-8E535E873948}" presName="sp" presStyleCnt="0"/>
      <dgm:spPr/>
    </dgm:pt>
    <dgm:pt modelId="{98A856A3-673B-4BE3-A1F8-5446EA0BEE3F}" type="pres">
      <dgm:prSet presAssocID="{2E95B1B7-5CFB-4455-A6BE-1A9C155EB377}" presName="arrowAndChildren" presStyleCnt="0"/>
      <dgm:spPr/>
    </dgm:pt>
    <dgm:pt modelId="{3F800AD5-8068-4394-9D6D-77442E726826}" type="pres">
      <dgm:prSet presAssocID="{2E95B1B7-5CFB-4455-A6BE-1A9C155EB377}" presName="parentTextArrow" presStyleLbl="node1" presStyleIdx="5" presStyleCnt="6"/>
      <dgm:spPr/>
    </dgm:pt>
  </dgm:ptLst>
  <dgm:cxnLst>
    <dgm:cxn modelId="{CB18D506-9F06-47EF-844F-356281D0A0D6}" type="presOf" srcId="{E495B13B-7D5E-416D-BDC1-DB4EB8061477}" destId="{483EC06F-9B4C-4B71-A0ED-86A76FDE19DB}" srcOrd="0" destOrd="0" presId="urn:microsoft.com/office/officeart/2005/8/layout/process4"/>
    <dgm:cxn modelId="{21F14E18-0F91-4DAA-97B7-FA3AC2128FA8}" type="presOf" srcId="{8908D9CA-EC51-4FF5-A817-2D76AF86C16B}" destId="{9D2CFC58-EEDF-4904-B387-59DE293ED83D}" srcOrd="0" destOrd="0" presId="urn:microsoft.com/office/officeart/2005/8/layout/process4"/>
    <dgm:cxn modelId="{2C553A25-2B70-452F-BD28-9B89276E2326}" srcId="{6F90CFC4-400D-4024-BB45-3219D7B5BFA0}" destId="{E495B13B-7D5E-416D-BDC1-DB4EB8061477}" srcOrd="2" destOrd="0" parTransId="{1920AF80-7C61-4AF2-9849-CC308AA7D2F9}" sibTransId="{DC81C85F-D9F3-43A2-90B6-A574DA5023FD}"/>
    <dgm:cxn modelId="{83FCFC5E-A249-4255-800D-18C32247D7CF}" type="presOf" srcId="{2E95B1B7-5CFB-4455-A6BE-1A9C155EB377}" destId="{3F800AD5-8068-4394-9D6D-77442E726826}" srcOrd="0" destOrd="0" presId="urn:microsoft.com/office/officeart/2005/8/layout/process4"/>
    <dgm:cxn modelId="{EE05F17C-A2F3-4002-8591-69654A1D6E98}" type="presOf" srcId="{6F90CFC4-400D-4024-BB45-3219D7B5BFA0}" destId="{E9309283-F794-4677-B6E9-8D032CCA68CA}" srcOrd="0" destOrd="0" presId="urn:microsoft.com/office/officeart/2005/8/layout/process4"/>
    <dgm:cxn modelId="{7DF37293-A167-4F56-B43B-87DA1E182D64}" type="presOf" srcId="{D2CC70EA-193D-495E-9213-8EEE17DEEFCF}" destId="{45E3BDB0-12F5-4449-8006-DC683352F072}" srcOrd="0" destOrd="0" presId="urn:microsoft.com/office/officeart/2005/8/layout/process4"/>
    <dgm:cxn modelId="{8D2264B1-E02A-4E51-AC0F-0D601386F4AC}" srcId="{6F90CFC4-400D-4024-BB45-3219D7B5BFA0}" destId="{8908D9CA-EC51-4FF5-A817-2D76AF86C16B}" srcOrd="5" destOrd="0" parTransId="{08C302F7-9878-4FDE-B9AF-C53BBFBDA241}" sibTransId="{130D9007-5E34-4760-A0AE-5C0B545996B1}"/>
    <dgm:cxn modelId="{332E92B2-420A-429F-99DF-0117DDE1FAB4}" type="presOf" srcId="{872BDB6B-D8A1-4482-9E1F-960D16B88537}" destId="{EFA92350-1365-49BB-A9F3-0DA9B402FD11}" srcOrd="0" destOrd="0" presId="urn:microsoft.com/office/officeart/2005/8/layout/process4"/>
    <dgm:cxn modelId="{C156BFCE-F958-45EC-A64E-28D1B22ED1BD}" srcId="{6F90CFC4-400D-4024-BB45-3219D7B5BFA0}" destId="{2969EE65-3AD9-4A6B-83E9-761C5E6E8AFF}" srcOrd="1" destOrd="0" parTransId="{50475A7F-1CB0-4AE7-8E0D-BCEE9967CB5F}" sibTransId="{678F0C68-8E66-4A26-9265-63A9BCCEE7BC}"/>
    <dgm:cxn modelId="{B5F413D9-9B46-4BE9-8026-E36EDB31AF84}" srcId="{6F90CFC4-400D-4024-BB45-3219D7B5BFA0}" destId="{D2CC70EA-193D-495E-9213-8EEE17DEEFCF}" srcOrd="4" destOrd="0" parTransId="{E323470B-D568-44D4-B886-0B63FE3EFC0A}" sibTransId="{DE9E905B-D729-4643-8D40-CD4BCD094302}"/>
    <dgm:cxn modelId="{C49751E8-E556-459E-92DF-8C078F8E4C2F}" type="presOf" srcId="{2969EE65-3AD9-4A6B-83E9-761C5E6E8AFF}" destId="{2DD5C119-3F54-445A-8F71-8BC86A64049F}" srcOrd="0" destOrd="0" presId="urn:microsoft.com/office/officeart/2005/8/layout/process4"/>
    <dgm:cxn modelId="{2B5C4FF8-3400-466E-88EC-0410F2F57D4A}" srcId="{6F90CFC4-400D-4024-BB45-3219D7B5BFA0}" destId="{872BDB6B-D8A1-4482-9E1F-960D16B88537}" srcOrd="3" destOrd="0" parTransId="{F7DAD21B-A642-49A6-9B39-BBE204D3DCBD}" sibTransId="{4EA7E5AB-4313-4BD4-83CC-D0E4B806B391}"/>
    <dgm:cxn modelId="{DDF6E1FE-1336-4F1D-8144-4D29AA1BC417}" srcId="{6F90CFC4-400D-4024-BB45-3219D7B5BFA0}" destId="{2E95B1B7-5CFB-4455-A6BE-1A9C155EB377}" srcOrd="0" destOrd="0" parTransId="{B3336944-F8A5-42D1-90A9-3F7711ACD404}" sibTransId="{569387BA-03CB-4CDF-88CF-8E535E873948}"/>
    <dgm:cxn modelId="{183088E2-2E4D-4E61-89D9-8B45716346BE}" type="presParOf" srcId="{E9309283-F794-4677-B6E9-8D032CCA68CA}" destId="{8A20D910-5F6B-4870-935B-EA657679EB0D}" srcOrd="0" destOrd="0" presId="urn:microsoft.com/office/officeart/2005/8/layout/process4"/>
    <dgm:cxn modelId="{5C8FF26D-4155-423B-9D09-8CDB05599C9A}" type="presParOf" srcId="{8A20D910-5F6B-4870-935B-EA657679EB0D}" destId="{9D2CFC58-EEDF-4904-B387-59DE293ED83D}" srcOrd="0" destOrd="0" presId="urn:microsoft.com/office/officeart/2005/8/layout/process4"/>
    <dgm:cxn modelId="{9D6CB208-48BA-481B-BC29-3BD62B98829C}" type="presParOf" srcId="{E9309283-F794-4677-B6E9-8D032CCA68CA}" destId="{1B25CE80-C55C-4DAE-8DDB-2783F6E2B07C}" srcOrd="1" destOrd="0" presId="urn:microsoft.com/office/officeart/2005/8/layout/process4"/>
    <dgm:cxn modelId="{D5249C11-3C51-4EC5-AFA1-C48D07E2D31C}" type="presParOf" srcId="{E9309283-F794-4677-B6E9-8D032CCA68CA}" destId="{DBA93660-4B07-45FD-8C11-F0524DBBBDA8}" srcOrd="2" destOrd="0" presId="urn:microsoft.com/office/officeart/2005/8/layout/process4"/>
    <dgm:cxn modelId="{9881E731-0FBF-4E14-9A9E-B9ED85523DE7}" type="presParOf" srcId="{DBA93660-4B07-45FD-8C11-F0524DBBBDA8}" destId="{45E3BDB0-12F5-4449-8006-DC683352F072}" srcOrd="0" destOrd="0" presId="urn:microsoft.com/office/officeart/2005/8/layout/process4"/>
    <dgm:cxn modelId="{0F9B9F4A-70EB-402A-96A2-CD8A9A2163CB}" type="presParOf" srcId="{E9309283-F794-4677-B6E9-8D032CCA68CA}" destId="{40F77502-BA0D-4237-B4CA-E986BB4DAAB0}" srcOrd="3" destOrd="0" presId="urn:microsoft.com/office/officeart/2005/8/layout/process4"/>
    <dgm:cxn modelId="{D8BA5B8C-8698-4AD7-99BD-DB2A6B8C790D}" type="presParOf" srcId="{E9309283-F794-4677-B6E9-8D032CCA68CA}" destId="{63EB2AE6-5202-4DF0-BF58-FE2005A241EB}" srcOrd="4" destOrd="0" presId="urn:microsoft.com/office/officeart/2005/8/layout/process4"/>
    <dgm:cxn modelId="{4EC52A2F-1D43-4A5F-AA41-E88B7AA95116}" type="presParOf" srcId="{63EB2AE6-5202-4DF0-BF58-FE2005A241EB}" destId="{EFA92350-1365-49BB-A9F3-0DA9B402FD11}" srcOrd="0" destOrd="0" presId="urn:microsoft.com/office/officeart/2005/8/layout/process4"/>
    <dgm:cxn modelId="{75946813-0027-4EB6-90B9-734862595D4F}" type="presParOf" srcId="{E9309283-F794-4677-B6E9-8D032CCA68CA}" destId="{66AB938B-FBA1-401F-A126-215301FBED64}" srcOrd="5" destOrd="0" presId="urn:microsoft.com/office/officeart/2005/8/layout/process4"/>
    <dgm:cxn modelId="{824E6466-C06B-445D-9CE8-6DD1881CB3F7}" type="presParOf" srcId="{E9309283-F794-4677-B6E9-8D032CCA68CA}" destId="{53DFB1FA-D433-481C-A92E-40B2852149E6}" srcOrd="6" destOrd="0" presId="urn:microsoft.com/office/officeart/2005/8/layout/process4"/>
    <dgm:cxn modelId="{ECE14E6D-DBF0-4045-8CBD-8FE0CE6A2E56}" type="presParOf" srcId="{53DFB1FA-D433-481C-A92E-40B2852149E6}" destId="{483EC06F-9B4C-4B71-A0ED-86A76FDE19DB}" srcOrd="0" destOrd="0" presId="urn:microsoft.com/office/officeart/2005/8/layout/process4"/>
    <dgm:cxn modelId="{E3211AC6-BA18-40CD-A071-CA4077998109}" type="presParOf" srcId="{E9309283-F794-4677-B6E9-8D032CCA68CA}" destId="{865207B8-F157-4C25-B6DA-95621DF426F9}" srcOrd="7" destOrd="0" presId="urn:microsoft.com/office/officeart/2005/8/layout/process4"/>
    <dgm:cxn modelId="{FEECACF6-C7E2-4D56-AD20-5C2164461479}" type="presParOf" srcId="{E9309283-F794-4677-B6E9-8D032CCA68CA}" destId="{2E962D7D-700A-427C-8EEB-499FDB7E9199}" srcOrd="8" destOrd="0" presId="urn:microsoft.com/office/officeart/2005/8/layout/process4"/>
    <dgm:cxn modelId="{C81AD834-3943-4DC8-A0F9-F04D31C3E9B4}" type="presParOf" srcId="{2E962D7D-700A-427C-8EEB-499FDB7E9199}" destId="{2DD5C119-3F54-445A-8F71-8BC86A64049F}" srcOrd="0" destOrd="0" presId="urn:microsoft.com/office/officeart/2005/8/layout/process4"/>
    <dgm:cxn modelId="{BA366670-FD70-4002-AE2B-5BC03E3338A6}" type="presParOf" srcId="{E9309283-F794-4677-B6E9-8D032CCA68CA}" destId="{6AE61A4D-2176-409D-B9F3-A4CA2C5B9663}" srcOrd="9" destOrd="0" presId="urn:microsoft.com/office/officeart/2005/8/layout/process4"/>
    <dgm:cxn modelId="{3F7C3885-AD71-4984-98D3-50820E47B15D}" type="presParOf" srcId="{E9309283-F794-4677-B6E9-8D032CCA68CA}" destId="{98A856A3-673B-4BE3-A1F8-5446EA0BEE3F}" srcOrd="10" destOrd="0" presId="urn:microsoft.com/office/officeart/2005/8/layout/process4"/>
    <dgm:cxn modelId="{895BBC82-B865-48AF-A800-156B8937D947}" type="presParOf" srcId="{98A856A3-673B-4BE3-A1F8-5446EA0BEE3F}" destId="{3F800AD5-8068-4394-9D6D-77442E72682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D3282B-F540-4387-9AEE-BFDC7AA854A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9E649E58-6119-497E-8C59-FD34D04B1BB7}">
      <dgm:prSet phldrT="[Text]"/>
      <dgm:spPr/>
      <dgm:t>
        <a:bodyPr/>
        <a:lstStyle/>
        <a:p>
          <a:r>
            <a:rPr lang="en-US" b="1" dirty="0"/>
            <a:t>Biological factors - disability and physical functioning, pain, medication, genetics, disease processes).</a:t>
          </a:r>
          <a:endParaRPr lang="en-US" dirty="0"/>
        </a:p>
      </dgm:t>
    </dgm:pt>
    <dgm:pt modelId="{AFBC0C1B-9C70-4A4D-93C0-0ADA73FE808F}" type="parTrans" cxnId="{7BC3A8C2-54B9-4279-A0BF-1974238ECCF5}">
      <dgm:prSet/>
      <dgm:spPr/>
      <dgm:t>
        <a:bodyPr/>
        <a:lstStyle/>
        <a:p>
          <a:endParaRPr lang="en-US"/>
        </a:p>
      </dgm:t>
    </dgm:pt>
    <dgm:pt modelId="{F99BCA31-B7CD-4651-A1DA-80D9FF8DE79D}" type="sibTrans" cxnId="{7BC3A8C2-54B9-4279-A0BF-1974238ECCF5}">
      <dgm:prSet/>
      <dgm:spPr/>
      <dgm:t>
        <a:bodyPr/>
        <a:lstStyle/>
        <a:p>
          <a:endParaRPr lang="en-US"/>
        </a:p>
      </dgm:t>
    </dgm:pt>
    <dgm:pt modelId="{72191992-D600-4887-A02C-9F03DF2DED12}">
      <dgm:prSet phldrT="[Text]"/>
      <dgm:spPr/>
      <dgm:t>
        <a:bodyPr/>
        <a:lstStyle/>
        <a:p>
          <a:r>
            <a:rPr lang="en-US" b="1" dirty="0"/>
            <a:t>Psychological factors - stress, beliefs, motivation, cognition, coping mechanisms and emotional wellbeing.</a:t>
          </a:r>
        </a:p>
      </dgm:t>
    </dgm:pt>
    <dgm:pt modelId="{5E2988EA-F8A8-4AFA-A709-D90C59305D33}" type="parTrans" cxnId="{4FF4EE4B-B35A-4E63-AB04-543150DC94AB}">
      <dgm:prSet/>
      <dgm:spPr/>
      <dgm:t>
        <a:bodyPr/>
        <a:lstStyle/>
        <a:p>
          <a:endParaRPr lang="en-US"/>
        </a:p>
      </dgm:t>
    </dgm:pt>
    <dgm:pt modelId="{AECB2ED5-EECB-48C6-9426-3801F9B732C4}" type="sibTrans" cxnId="{4FF4EE4B-B35A-4E63-AB04-543150DC94AB}">
      <dgm:prSet/>
      <dgm:spPr/>
      <dgm:t>
        <a:bodyPr/>
        <a:lstStyle/>
        <a:p>
          <a:endParaRPr lang="en-US"/>
        </a:p>
      </dgm:t>
    </dgm:pt>
    <dgm:pt modelId="{415D7953-DA82-4768-B506-759910C9E78A}">
      <dgm:prSet phldrT="[Text]"/>
      <dgm:spPr/>
      <dgm:t>
        <a:bodyPr/>
        <a:lstStyle/>
        <a:p>
          <a:r>
            <a:rPr lang="en-US" b="1" dirty="0"/>
            <a:t>Social - income, housing, family relationships, employment, culture, discrimination/community support.</a:t>
          </a:r>
        </a:p>
      </dgm:t>
    </dgm:pt>
    <dgm:pt modelId="{0797707F-FA93-46F4-BBF9-629D6EAE2F2B}" type="parTrans" cxnId="{F1946931-2228-4FAA-A17F-3D66AEAAB842}">
      <dgm:prSet/>
      <dgm:spPr/>
      <dgm:t>
        <a:bodyPr/>
        <a:lstStyle/>
        <a:p>
          <a:endParaRPr lang="en-US"/>
        </a:p>
      </dgm:t>
    </dgm:pt>
    <dgm:pt modelId="{26F887B8-988B-4F6D-8275-A02E8841C0BF}" type="sibTrans" cxnId="{F1946931-2228-4FAA-A17F-3D66AEAAB842}">
      <dgm:prSet/>
      <dgm:spPr/>
      <dgm:t>
        <a:bodyPr/>
        <a:lstStyle/>
        <a:p>
          <a:endParaRPr lang="en-US"/>
        </a:p>
      </dgm:t>
    </dgm:pt>
    <dgm:pt modelId="{E7E06D77-82FE-4EDB-BC8C-636AFC63BBB4}">
      <dgm:prSet phldrT="[Text]"/>
      <dgm:spPr/>
      <dgm:t>
        <a:bodyPr/>
        <a:lstStyle/>
        <a:p>
          <a:r>
            <a:rPr lang="en-US" b="1" dirty="0"/>
            <a:t>Model is suitable for comprehensive evaluation, individual care planning and decision-making (Bolton, 2023).</a:t>
          </a:r>
        </a:p>
      </dgm:t>
    </dgm:pt>
    <dgm:pt modelId="{B593F396-CFEA-499F-908D-DD06CE1FED6E}" type="parTrans" cxnId="{CADDEF24-E091-4AAD-B3A0-C449611DA33F}">
      <dgm:prSet/>
      <dgm:spPr/>
      <dgm:t>
        <a:bodyPr/>
        <a:lstStyle/>
        <a:p>
          <a:endParaRPr lang="en-US"/>
        </a:p>
      </dgm:t>
    </dgm:pt>
    <dgm:pt modelId="{3D36F1BD-013F-4744-BDDF-79097BAAF971}" type="sibTrans" cxnId="{CADDEF24-E091-4AAD-B3A0-C449611DA33F}">
      <dgm:prSet/>
      <dgm:spPr/>
      <dgm:t>
        <a:bodyPr/>
        <a:lstStyle/>
        <a:p>
          <a:endParaRPr lang="en-US"/>
        </a:p>
      </dgm:t>
    </dgm:pt>
    <dgm:pt modelId="{827CC5F0-6135-4790-8052-AA50F65CAC8A}">
      <dgm:prSet phldrT="[Text]"/>
      <dgm:spPr/>
      <dgm:t>
        <a:bodyPr/>
        <a:lstStyle/>
        <a:p>
          <a:r>
            <a:rPr lang="en-US" b="1" dirty="0"/>
            <a:t>Example -chronic pain management can include medical, psychological, rehabilitation, and workplace changes.</a:t>
          </a:r>
        </a:p>
      </dgm:t>
    </dgm:pt>
    <dgm:pt modelId="{E3622849-D888-4AB4-8F28-2BD1A6D85C48}" type="parTrans" cxnId="{F5373DFF-3273-4989-8DC9-17A8BA4D4203}">
      <dgm:prSet/>
      <dgm:spPr/>
      <dgm:t>
        <a:bodyPr/>
        <a:lstStyle/>
        <a:p>
          <a:endParaRPr lang="en-US"/>
        </a:p>
      </dgm:t>
    </dgm:pt>
    <dgm:pt modelId="{3C16E142-77CC-47C6-9570-A9871E51BE49}" type="sibTrans" cxnId="{F5373DFF-3273-4989-8DC9-17A8BA4D4203}">
      <dgm:prSet/>
      <dgm:spPr/>
      <dgm:t>
        <a:bodyPr/>
        <a:lstStyle/>
        <a:p>
          <a:endParaRPr lang="en-US"/>
        </a:p>
      </dgm:t>
    </dgm:pt>
    <dgm:pt modelId="{9A17DEFA-1252-4F5D-8507-5662722037E4}">
      <dgm:prSet phldrT="[Text]"/>
      <dgm:spPr/>
      <dgm:t>
        <a:bodyPr/>
        <a:lstStyle/>
        <a:p>
          <a:r>
            <a:rPr lang="en-US" b="1" dirty="0"/>
            <a:t>Limitation - If professionals don't use evidence, systematic tools and action plan, the assessment can be superficial (Roberts, 2023).</a:t>
          </a:r>
        </a:p>
      </dgm:t>
    </dgm:pt>
    <dgm:pt modelId="{50705E71-4C58-40EA-9233-76BB669D6B0E}" type="parTrans" cxnId="{1E29AE62-ED3A-4B27-BB14-4ED237CFBC83}">
      <dgm:prSet/>
      <dgm:spPr/>
      <dgm:t>
        <a:bodyPr/>
        <a:lstStyle/>
        <a:p>
          <a:endParaRPr lang="en-US"/>
        </a:p>
      </dgm:t>
    </dgm:pt>
    <dgm:pt modelId="{C7DA7DBA-A0C5-46EC-9EE0-5AF171D778B2}" type="sibTrans" cxnId="{1E29AE62-ED3A-4B27-BB14-4ED237CFBC83}">
      <dgm:prSet/>
      <dgm:spPr/>
      <dgm:t>
        <a:bodyPr/>
        <a:lstStyle/>
        <a:p>
          <a:endParaRPr lang="en-US"/>
        </a:p>
      </dgm:t>
    </dgm:pt>
    <dgm:pt modelId="{72624238-1A67-4D54-AB8A-979587DA2A70}" type="pres">
      <dgm:prSet presAssocID="{2FD3282B-F540-4387-9AEE-BFDC7AA854AF}" presName="vert0" presStyleCnt="0">
        <dgm:presLayoutVars>
          <dgm:dir/>
          <dgm:animOne val="branch"/>
          <dgm:animLvl val="lvl"/>
        </dgm:presLayoutVars>
      </dgm:prSet>
      <dgm:spPr/>
    </dgm:pt>
    <dgm:pt modelId="{768B37C3-ACE3-4063-8A31-4B5D84CC5AF7}" type="pres">
      <dgm:prSet presAssocID="{9E649E58-6119-497E-8C59-FD34D04B1BB7}" presName="thickLine" presStyleLbl="alignNode1" presStyleIdx="0" presStyleCnt="6"/>
      <dgm:spPr/>
    </dgm:pt>
    <dgm:pt modelId="{C7A5A186-FFC4-4DC2-9A2B-2BEDE0DF9071}" type="pres">
      <dgm:prSet presAssocID="{9E649E58-6119-497E-8C59-FD34D04B1BB7}" presName="horz1" presStyleCnt="0"/>
      <dgm:spPr/>
    </dgm:pt>
    <dgm:pt modelId="{423D4673-CE8C-42AE-B503-EDC06B13B690}" type="pres">
      <dgm:prSet presAssocID="{9E649E58-6119-497E-8C59-FD34D04B1BB7}" presName="tx1" presStyleLbl="revTx" presStyleIdx="0" presStyleCnt="6"/>
      <dgm:spPr/>
    </dgm:pt>
    <dgm:pt modelId="{CC5A351E-BEA7-4494-8FC7-723D6AD2B88C}" type="pres">
      <dgm:prSet presAssocID="{9E649E58-6119-497E-8C59-FD34D04B1BB7}" presName="vert1" presStyleCnt="0"/>
      <dgm:spPr/>
    </dgm:pt>
    <dgm:pt modelId="{91023EAE-FF10-4AA1-A5CC-910FB87C63D4}" type="pres">
      <dgm:prSet presAssocID="{72191992-D600-4887-A02C-9F03DF2DED12}" presName="thickLine" presStyleLbl="alignNode1" presStyleIdx="1" presStyleCnt="6"/>
      <dgm:spPr/>
    </dgm:pt>
    <dgm:pt modelId="{96AB50AB-EFAF-4ABC-A6E2-6110F3297236}" type="pres">
      <dgm:prSet presAssocID="{72191992-D600-4887-A02C-9F03DF2DED12}" presName="horz1" presStyleCnt="0"/>
      <dgm:spPr/>
    </dgm:pt>
    <dgm:pt modelId="{A0AD02A7-FD31-48FA-9108-F0EFC2EEC3F2}" type="pres">
      <dgm:prSet presAssocID="{72191992-D600-4887-A02C-9F03DF2DED12}" presName="tx1" presStyleLbl="revTx" presStyleIdx="1" presStyleCnt="6"/>
      <dgm:spPr/>
    </dgm:pt>
    <dgm:pt modelId="{4FF47766-EFD1-4BD7-99FD-FA56FC601B3F}" type="pres">
      <dgm:prSet presAssocID="{72191992-D600-4887-A02C-9F03DF2DED12}" presName="vert1" presStyleCnt="0"/>
      <dgm:spPr/>
    </dgm:pt>
    <dgm:pt modelId="{0CB82E94-852C-41E7-B026-C60DEE79A282}" type="pres">
      <dgm:prSet presAssocID="{415D7953-DA82-4768-B506-759910C9E78A}" presName="thickLine" presStyleLbl="alignNode1" presStyleIdx="2" presStyleCnt="6"/>
      <dgm:spPr/>
    </dgm:pt>
    <dgm:pt modelId="{B015CAEF-D2FA-4B5C-B65D-F6525DBE2DCF}" type="pres">
      <dgm:prSet presAssocID="{415D7953-DA82-4768-B506-759910C9E78A}" presName="horz1" presStyleCnt="0"/>
      <dgm:spPr/>
    </dgm:pt>
    <dgm:pt modelId="{9B58830E-7F2C-4F1F-ACA1-F9BFCEC9D922}" type="pres">
      <dgm:prSet presAssocID="{415D7953-DA82-4768-B506-759910C9E78A}" presName="tx1" presStyleLbl="revTx" presStyleIdx="2" presStyleCnt="6"/>
      <dgm:spPr/>
    </dgm:pt>
    <dgm:pt modelId="{3E99AA16-AF19-4C50-861E-52AD8AEFFE21}" type="pres">
      <dgm:prSet presAssocID="{415D7953-DA82-4768-B506-759910C9E78A}" presName="vert1" presStyleCnt="0"/>
      <dgm:spPr/>
    </dgm:pt>
    <dgm:pt modelId="{BC981926-6DBC-496C-8595-A1C499D27A9D}" type="pres">
      <dgm:prSet presAssocID="{E7E06D77-82FE-4EDB-BC8C-636AFC63BBB4}" presName="thickLine" presStyleLbl="alignNode1" presStyleIdx="3" presStyleCnt="6"/>
      <dgm:spPr/>
    </dgm:pt>
    <dgm:pt modelId="{A17278B7-EDEA-47FE-9B96-79E587ADD288}" type="pres">
      <dgm:prSet presAssocID="{E7E06D77-82FE-4EDB-BC8C-636AFC63BBB4}" presName="horz1" presStyleCnt="0"/>
      <dgm:spPr/>
    </dgm:pt>
    <dgm:pt modelId="{A466A7F7-CF1C-4EBC-92F1-F95CE1DC50A9}" type="pres">
      <dgm:prSet presAssocID="{E7E06D77-82FE-4EDB-BC8C-636AFC63BBB4}" presName="tx1" presStyleLbl="revTx" presStyleIdx="3" presStyleCnt="6"/>
      <dgm:spPr/>
    </dgm:pt>
    <dgm:pt modelId="{5F0C2679-CF82-4029-9182-052D4D3544D7}" type="pres">
      <dgm:prSet presAssocID="{E7E06D77-82FE-4EDB-BC8C-636AFC63BBB4}" presName="vert1" presStyleCnt="0"/>
      <dgm:spPr/>
    </dgm:pt>
    <dgm:pt modelId="{7CE84608-F5F3-49E2-BE70-E9851C154F27}" type="pres">
      <dgm:prSet presAssocID="{827CC5F0-6135-4790-8052-AA50F65CAC8A}" presName="thickLine" presStyleLbl="alignNode1" presStyleIdx="4" presStyleCnt="6"/>
      <dgm:spPr/>
    </dgm:pt>
    <dgm:pt modelId="{41E8582B-2958-4144-8F4C-4F53A1054D06}" type="pres">
      <dgm:prSet presAssocID="{827CC5F0-6135-4790-8052-AA50F65CAC8A}" presName="horz1" presStyleCnt="0"/>
      <dgm:spPr/>
    </dgm:pt>
    <dgm:pt modelId="{EF103DEA-37FD-4A67-887E-4E3759CB6549}" type="pres">
      <dgm:prSet presAssocID="{827CC5F0-6135-4790-8052-AA50F65CAC8A}" presName="tx1" presStyleLbl="revTx" presStyleIdx="4" presStyleCnt="6"/>
      <dgm:spPr/>
    </dgm:pt>
    <dgm:pt modelId="{47615046-1327-48B7-8CD4-7CD77DF927DF}" type="pres">
      <dgm:prSet presAssocID="{827CC5F0-6135-4790-8052-AA50F65CAC8A}" presName="vert1" presStyleCnt="0"/>
      <dgm:spPr/>
    </dgm:pt>
    <dgm:pt modelId="{BCA17FAA-0621-4087-9A4C-F772911B2F28}" type="pres">
      <dgm:prSet presAssocID="{9A17DEFA-1252-4F5D-8507-5662722037E4}" presName="thickLine" presStyleLbl="alignNode1" presStyleIdx="5" presStyleCnt="6"/>
      <dgm:spPr/>
    </dgm:pt>
    <dgm:pt modelId="{AA19F67E-8EE8-4AE4-89CB-D772CBD5A608}" type="pres">
      <dgm:prSet presAssocID="{9A17DEFA-1252-4F5D-8507-5662722037E4}" presName="horz1" presStyleCnt="0"/>
      <dgm:spPr/>
    </dgm:pt>
    <dgm:pt modelId="{891A7CAD-FBF3-481E-8EA5-09C050928F66}" type="pres">
      <dgm:prSet presAssocID="{9A17DEFA-1252-4F5D-8507-5662722037E4}" presName="tx1" presStyleLbl="revTx" presStyleIdx="5" presStyleCnt="6"/>
      <dgm:spPr/>
    </dgm:pt>
    <dgm:pt modelId="{1E16F79D-F29C-408E-A312-FAF8A99C7C61}" type="pres">
      <dgm:prSet presAssocID="{9A17DEFA-1252-4F5D-8507-5662722037E4}" presName="vert1" presStyleCnt="0"/>
      <dgm:spPr/>
    </dgm:pt>
  </dgm:ptLst>
  <dgm:cxnLst>
    <dgm:cxn modelId="{CADDEF24-E091-4AAD-B3A0-C449611DA33F}" srcId="{2FD3282B-F540-4387-9AEE-BFDC7AA854AF}" destId="{E7E06D77-82FE-4EDB-BC8C-636AFC63BBB4}" srcOrd="3" destOrd="0" parTransId="{B593F396-CFEA-499F-908D-DD06CE1FED6E}" sibTransId="{3D36F1BD-013F-4744-BDDF-79097BAAF971}"/>
    <dgm:cxn modelId="{F1946931-2228-4FAA-A17F-3D66AEAAB842}" srcId="{2FD3282B-F540-4387-9AEE-BFDC7AA854AF}" destId="{415D7953-DA82-4768-B506-759910C9E78A}" srcOrd="2" destOrd="0" parTransId="{0797707F-FA93-46F4-BBF9-629D6EAE2F2B}" sibTransId="{26F887B8-988B-4F6D-8275-A02E8841C0BF}"/>
    <dgm:cxn modelId="{4FF4EE4B-B35A-4E63-AB04-543150DC94AB}" srcId="{2FD3282B-F540-4387-9AEE-BFDC7AA854AF}" destId="{72191992-D600-4887-A02C-9F03DF2DED12}" srcOrd="1" destOrd="0" parTransId="{5E2988EA-F8A8-4AFA-A709-D90C59305D33}" sibTransId="{AECB2ED5-EECB-48C6-9426-3801F9B732C4}"/>
    <dgm:cxn modelId="{1E29AE62-ED3A-4B27-BB14-4ED237CFBC83}" srcId="{2FD3282B-F540-4387-9AEE-BFDC7AA854AF}" destId="{9A17DEFA-1252-4F5D-8507-5662722037E4}" srcOrd="5" destOrd="0" parTransId="{50705E71-4C58-40EA-9233-76BB669D6B0E}" sibTransId="{C7DA7DBA-A0C5-46EC-9EE0-5AF171D778B2}"/>
    <dgm:cxn modelId="{7B126778-AB8E-4916-8B44-E5EE0642A8EE}" type="presOf" srcId="{E7E06D77-82FE-4EDB-BC8C-636AFC63BBB4}" destId="{A466A7F7-CF1C-4EBC-92F1-F95CE1DC50A9}" srcOrd="0" destOrd="0" presId="urn:microsoft.com/office/officeart/2008/layout/LinedList"/>
    <dgm:cxn modelId="{03D96B8E-6A72-4EB0-B831-1879AF55C8A7}" type="presOf" srcId="{72191992-D600-4887-A02C-9F03DF2DED12}" destId="{A0AD02A7-FD31-48FA-9108-F0EFC2EEC3F2}" srcOrd="0" destOrd="0" presId="urn:microsoft.com/office/officeart/2008/layout/LinedList"/>
    <dgm:cxn modelId="{92985C96-FD40-4614-86C3-1E92885C0A93}" type="presOf" srcId="{9A17DEFA-1252-4F5D-8507-5662722037E4}" destId="{891A7CAD-FBF3-481E-8EA5-09C050928F66}" srcOrd="0" destOrd="0" presId="urn:microsoft.com/office/officeart/2008/layout/LinedList"/>
    <dgm:cxn modelId="{CB3541A6-C095-449D-938D-473281AD54FA}" type="presOf" srcId="{2FD3282B-F540-4387-9AEE-BFDC7AA854AF}" destId="{72624238-1A67-4D54-AB8A-979587DA2A70}" srcOrd="0" destOrd="0" presId="urn:microsoft.com/office/officeart/2008/layout/LinedList"/>
    <dgm:cxn modelId="{5B460FC1-819F-4E4B-B420-00DD7F75EDB4}" type="presOf" srcId="{415D7953-DA82-4768-B506-759910C9E78A}" destId="{9B58830E-7F2C-4F1F-ACA1-F9BFCEC9D922}" srcOrd="0" destOrd="0" presId="urn:microsoft.com/office/officeart/2008/layout/LinedList"/>
    <dgm:cxn modelId="{7BC3A8C2-54B9-4279-A0BF-1974238ECCF5}" srcId="{2FD3282B-F540-4387-9AEE-BFDC7AA854AF}" destId="{9E649E58-6119-497E-8C59-FD34D04B1BB7}" srcOrd="0" destOrd="0" parTransId="{AFBC0C1B-9C70-4A4D-93C0-0ADA73FE808F}" sibTransId="{F99BCA31-B7CD-4651-A1DA-80D9FF8DE79D}"/>
    <dgm:cxn modelId="{ECA9EBEF-9080-488B-9D91-654A2613AF98}" type="presOf" srcId="{827CC5F0-6135-4790-8052-AA50F65CAC8A}" destId="{EF103DEA-37FD-4A67-887E-4E3759CB6549}" srcOrd="0" destOrd="0" presId="urn:microsoft.com/office/officeart/2008/layout/LinedList"/>
    <dgm:cxn modelId="{DC0356FC-A9EA-43A1-9481-77A73CA92B9B}" type="presOf" srcId="{9E649E58-6119-497E-8C59-FD34D04B1BB7}" destId="{423D4673-CE8C-42AE-B503-EDC06B13B690}" srcOrd="0" destOrd="0" presId="urn:microsoft.com/office/officeart/2008/layout/LinedList"/>
    <dgm:cxn modelId="{F5373DFF-3273-4989-8DC9-17A8BA4D4203}" srcId="{2FD3282B-F540-4387-9AEE-BFDC7AA854AF}" destId="{827CC5F0-6135-4790-8052-AA50F65CAC8A}" srcOrd="4" destOrd="0" parTransId="{E3622849-D888-4AB4-8F28-2BD1A6D85C48}" sibTransId="{3C16E142-77CC-47C6-9570-A9871E51BE49}"/>
    <dgm:cxn modelId="{BCC30C19-C88C-4B9A-A27D-934D01300AA9}" type="presParOf" srcId="{72624238-1A67-4D54-AB8A-979587DA2A70}" destId="{768B37C3-ACE3-4063-8A31-4B5D84CC5AF7}" srcOrd="0" destOrd="0" presId="urn:microsoft.com/office/officeart/2008/layout/LinedList"/>
    <dgm:cxn modelId="{632384DA-C27E-4271-9452-3DE52DDE7A2C}" type="presParOf" srcId="{72624238-1A67-4D54-AB8A-979587DA2A70}" destId="{C7A5A186-FFC4-4DC2-9A2B-2BEDE0DF9071}" srcOrd="1" destOrd="0" presId="urn:microsoft.com/office/officeart/2008/layout/LinedList"/>
    <dgm:cxn modelId="{E4C2DC01-DE68-431A-8BC1-33F0119C3582}" type="presParOf" srcId="{C7A5A186-FFC4-4DC2-9A2B-2BEDE0DF9071}" destId="{423D4673-CE8C-42AE-B503-EDC06B13B690}" srcOrd="0" destOrd="0" presId="urn:microsoft.com/office/officeart/2008/layout/LinedList"/>
    <dgm:cxn modelId="{6E38FE3C-1E82-4C6B-9FB1-A6D3F2912798}" type="presParOf" srcId="{C7A5A186-FFC4-4DC2-9A2B-2BEDE0DF9071}" destId="{CC5A351E-BEA7-4494-8FC7-723D6AD2B88C}" srcOrd="1" destOrd="0" presId="urn:microsoft.com/office/officeart/2008/layout/LinedList"/>
    <dgm:cxn modelId="{73527BD1-ABFC-46C1-A098-010C1BA0C99B}" type="presParOf" srcId="{72624238-1A67-4D54-AB8A-979587DA2A70}" destId="{91023EAE-FF10-4AA1-A5CC-910FB87C63D4}" srcOrd="2" destOrd="0" presId="urn:microsoft.com/office/officeart/2008/layout/LinedList"/>
    <dgm:cxn modelId="{D83F58AB-1DA9-4594-8533-385BE9BBBBBC}" type="presParOf" srcId="{72624238-1A67-4D54-AB8A-979587DA2A70}" destId="{96AB50AB-EFAF-4ABC-A6E2-6110F3297236}" srcOrd="3" destOrd="0" presId="urn:microsoft.com/office/officeart/2008/layout/LinedList"/>
    <dgm:cxn modelId="{1B4CF8B2-B032-4816-939A-3B8D3133F624}" type="presParOf" srcId="{96AB50AB-EFAF-4ABC-A6E2-6110F3297236}" destId="{A0AD02A7-FD31-48FA-9108-F0EFC2EEC3F2}" srcOrd="0" destOrd="0" presId="urn:microsoft.com/office/officeart/2008/layout/LinedList"/>
    <dgm:cxn modelId="{7A80340D-7DBF-4EE9-9510-8A8B172AF13B}" type="presParOf" srcId="{96AB50AB-EFAF-4ABC-A6E2-6110F3297236}" destId="{4FF47766-EFD1-4BD7-99FD-FA56FC601B3F}" srcOrd="1" destOrd="0" presId="urn:microsoft.com/office/officeart/2008/layout/LinedList"/>
    <dgm:cxn modelId="{8BE8835C-02F7-4D2D-80FD-33F4BA99EBBF}" type="presParOf" srcId="{72624238-1A67-4D54-AB8A-979587DA2A70}" destId="{0CB82E94-852C-41E7-B026-C60DEE79A282}" srcOrd="4" destOrd="0" presId="urn:microsoft.com/office/officeart/2008/layout/LinedList"/>
    <dgm:cxn modelId="{58D0849F-B2D5-4257-BD95-9DBEBFD53F34}" type="presParOf" srcId="{72624238-1A67-4D54-AB8A-979587DA2A70}" destId="{B015CAEF-D2FA-4B5C-B65D-F6525DBE2DCF}" srcOrd="5" destOrd="0" presId="urn:microsoft.com/office/officeart/2008/layout/LinedList"/>
    <dgm:cxn modelId="{32AD94A3-8A8A-48C0-89C9-10C9F04AA5A9}" type="presParOf" srcId="{B015CAEF-D2FA-4B5C-B65D-F6525DBE2DCF}" destId="{9B58830E-7F2C-4F1F-ACA1-F9BFCEC9D922}" srcOrd="0" destOrd="0" presId="urn:microsoft.com/office/officeart/2008/layout/LinedList"/>
    <dgm:cxn modelId="{B5E3DF31-B5FF-423A-BD46-7F8890485431}" type="presParOf" srcId="{B015CAEF-D2FA-4B5C-B65D-F6525DBE2DCF}" destId="{3E99AA16-AF19-4C50-861E-52AD8AEFFE21}" srcOrd="1" destOrd="0" presId="urn:microsoft.com/office/officeart/2008/layout/LinedList"/>
    <dgm:cxn modelId="{1E623778-814A-4540-9DFD-B4CE3391B9D2}" type="presParOf" srcId="{72624238-1A67-4D54-AB8A-979587DA2A70}" destId="{BC981926-6DBC-496C-8595-A1C499D27A9D}" srcOrd="6" destOrd="0" presId="urn:microsoft.com/office/officeart/2008/layout/LinedList"/>
    <dgm:cxn modelId="{601BFA93-FE6D-4406-8587-CAEE124C6DA1}" type="presParOf" srcId="{72624238-1A67-4D54-AB8A-979587DA2A70}" destId="{A17278B7-EDEA-47FE-9B96-79E587ADD288}" srcOrd="7" destOrd="0" presId="urn:microsoft.com/office/officeart/2008/layout/LinedList"/>
    <dgm:cxn modelId="{FC47C27A-F5CC-4361-BDDF-7EFC3D158E41}" type="presParOf" srcId="{A17278B7-EDEA-47FE-9B96-79E587ADD288}" destId="{A466A7F7-CF1C-4EBC-92F1-F95CE1DC50A9}" srcOrd="0" destOrd="0" presId="urn:microsoft.com/office/officeart/2008/layout/LinedList"/>
    <dgm:cxn modelId="{8ACEEC2C-EDA5-44CB-A1FE-702D3AEFEC64}" type="presParOf" srcId="{A17278B7-EDEA-47FE-9B96-79E587ADD288}" destId="{5F0C2679-CF82-4029-9182-052D4D3544D7}" srcOrd="1" destOrd="0" presId="urn:microsoft.com/office/officeart/2008/layout/LinedList"/>
    <dgm:cxn modelId="{F87F6446-D5E2-4046-9D96-BD68F6F3951A}" type="presParOf" srcId="{72624238-1A67-4D54-AB8A-979587DA2A70}" destId="{7CE84608-F5F3-49E2-BE70-E9851C154F27}" srcOrd="8" destOrd="0" presId="urn:microsoft.com/office/officeart/2008/layout/LinedList"/>
    <dgm:cxn modelId="{7641616E-E45A-46CC-BD28-D9A81D37740E}" type="presParOf" srcId="{72624238-1A67-4D54-AB8A-979587DA2A70}" destId="{41E8582B-2958-4144-8F4C-4F53A1054D06}" srcOrd="9" destOrd="0" presId="urn:microsoft.com/office/officeart/2008/layout/LinedList"/>
    <dgm:cxn modelId="{ABE0C02B-2C4A-4107-96AA-084B852FBAC6}" type="presParOf" srcId="{41E8582B-2958-4144-8F4C-4F53A1054D06}" destId="{EF103DEA-37FD-4A67-887E-4E3759CB6549}" srcOrd="0" destOrd="0" presId="urn:microsoft.com/office/officeart/2008/layout/LinedList"/>
    <dgm:cxn modelId="{18602D4C-911B-4BDD-9054-3FC0D4CF7D24}" type="presParOf" srcId="{41E8582B-2958-4144-8F4C-4F53A1054D06}" destId="{47615046-1327-48B7-8CD4-7CD77DF927DF}" srcOrd="1" destOrd="0" presId="urn:microsoft.com/office/officeart/2008/layout/LinedList"/>
    <dgm:cxn modelId="{84C15AE8-DA65-4354-A202-B9088F0CC950}" type="presParOf" srcId="{72624238-1A67-4D54-AB8A-979587DA2A70}" destId="{BCA17FAA-0621-4087-9A4C-F772911B2F28}" srcOrd="10" destOrd="0" presId="urn:microsoft.com/office/officeart/2008/layout/LinedList"/>
    <dgm:cxn modelId="{AD41C3EA-D173-421F-A60F-7F18FE163B0D}" type="presParOf" srcId="{72624238-1A67-4D54-AB8A-979587DA2A70}" destId="{AA19F67E-8EE8-4AE4-89CB-D772CBD5A608}" srcOrd="11" destOrd="0" presId="urn:microsoft.com/office/officeart/2008/layout/LinedList"/>
    <dgm:cxn modelId="{9550E34E-C080-4446-AB22-CF2AF1BF5C24}" type="presParOf" srcId="{AA19F67E-8EE8-4AE4-89CB-D772CBD5A608}" destId="{891A7CAD-FBF3-481E-8EA5-09C050928F66}" srcOrd="0" destOrd="0" presId="urn:microsoft.com/office/officeart/2008/layout/LinedList"/>
    <dgm:cxn modelId="{DD1E7222-19CC-41B8-91A3-4D78555D41DD}" type="presParOf" srcId="{AA19F67E-8EE8-4AE4-89CB-D772CBD5A608}" destId="{1E16F79D-F29C-408E-A312-FAF8A99C7C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754EA3-3E72-4339-ADB8-839D8617963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74FC5C8-8D83-4B2F-9887-677B5F766A6C}">
      <dgm:prSet phldrT="[Text]" custT="1"/>
      <dgm:spPr/>
      <dgm:t>
        <a:bodyPr/>
        <a:lstStyle/>
        <a:p>
          <a:r>
            <a:rPr lang="en-US" sz="1800" b="1" dirty="0"/>
            <a:t>Prevention and early intervention, mental health provision, rehabilitation and accessible primary care are all part of a holistic health policy.</a:t>
          </a:r>
        </a:p>
      </dgm:t>
    </dgm:pt>
    <dgm:pt modelId="{140F2D6B-BDF6-4142-900A-4D0D688FBA23}" type="parTrans" cxnId="{763A8928-4532-4B12-8974-0537CABE1284}">
      <dgm:prSet/>
      <dgm:spPr/>
      <dgm:t>
        <a:bodyPr/>
        <a:lstStyle/>
        <a:p>
          <a:endParaRPr lang="en-US" sz="4800"/>
        </a:p>
      </dgm:t>
    </dgm:pt>
    <dgm:pt modelId="{1298E6DD-F99E-455A-B42E-1193A1107127}" type="sibTrans" cxnId="{763A8928-4532-4B12-8974-0537CABE1284}">
      <dgm:prSet/>
      <dgm:spPr/>
      <dgm:t>
        <a:bodyPr/>
        <a:lstStyle/>
        <a:p>
          <a:endParaRPr lang="en-US" sz="4800"/>
        </a:p>
      </dgm:t>
    </dgm:pt>
    <dgm:pt modelId="{3BC3F460-6D4D-479E-AD6D-F5CF89776F47}">
      <dgm:prSet phldrT="[Text]" custT="1"/>
      <dgm:spPr/>
      <dgm:t>
        <a:bodyPr/>
        <a:lstStyle/>
        <a:p>
          <a:r>
            <a:rPr lang="en-US" sz="1800" b="1" dirty="0"/>
            <a:t>The objective of universal health coverage is to provide access to essential quality care, without financial hardship (WHO, 2023).</a:t>
          </a:r>
        </a:p>
      </dgm:t>
    </dgm:pt>
    <dgm:pt modelId="{BDD9D211-1EE8-4EA7-B5E5-1C7150C4B98F}" type="parTrans" cxnId="{1921374D-0A2F-4B68-A474-0BE2E8679D43}">
      <dgm:prSet/>
      <dgm:spPr/>
      <dgm:t>
        <a:bodyPr/>
        <a:lstStyle/>
        <a:p>
          <a:endParaRPr lang="en-US" sz="2400"/>
        </a:p>
      </dgm:t>
    </dgm:pt>
    <dgm:pt modelId="{7C268D0C-2E96-4EA1-BA95-03110ABDBA5F}" type="sibTrans" cxnId="{1921374D-0A2F-4B68-A474-0BE2E8679D43}">
      <dgm:prSet/>
      <dgm:spPr/>
      <dgm:t>
        <a:bodyPr/>
        <a:lstStyle/>
        <a:p>
          <a:endParaRPr lang="en-US" sz="2400"/>
        </a:p>
      </dgm:t>
    </dgm:pt>
    <dgm:pt modelId="{ABCC7580-2D91-49F3-82B1-FBBAE847CC33}">
      <dgm:prSet phldrT="[Text]" custT="1"/>
      <dgm:spPr/>
      <dgm:t>
        <a:bodyPr/>
        <a:lstStyle/>
        <a:p>
          <a:r>
            <a:rPr lang="en-US" sz="1800" b="1" dirty="0"/>
            <a:t>HIA promotes thinking across different sectors about health outcomes and health inequalities (WHO, 2014).</a:t>
          </a:r>
        </a:p>
      </dgm:t>
    </dgm:pt>
    <dgm:pt modelId="{A4DE7059-FFD7-4873-9771-B35C5EF58ABD}" type="parTrans" cxnId="{4FD09307-97C3-4187-9AD9-562137BB90A6}">
      <dgm:prSet/>
      <dgm:spPr/>
      <dgm:t>
        <a:bodyPr/>
        <a:lstStyle/>
        <a:p>
          <a:endParaRPr lang="en-US" sz="2400"/>
        </a:p>
      </dgm:t>
    </dgm:pt>
    <dgm:pt modelId="{74AA0ABC-2F19-4E98-BBB2-102EA8C25DC7}" type="sibTrans" cxnId="{4FD09307-97C3-4187-9AD9-562137BB90A6}">
      <dgm:prSet/>
      <dgm:spPr/>
      <dgm:t>
        <a:bodyPr/>
        <a:lstStyle/>
        <a:p>
          <a:endParaRPr lang="en-US" sz="2400"/>
        </a:p>
      </dgm:t>
    </dgm:pt>
    <dgm:pt modelId="{E08807C5-3D99-4778-9F2C-9AFAFCC8DD28}">
      <dgm:prSet phldrT="[Text]" custT="1"/>
      <dgm:spPr/>
      <dgm:t>
        <a:bodyPr/>
        <a:lstStyle/>
        <a:p>
          <a:r>
            <a:rPr lang="en-US" sz="1800" b="1" dirty="0"/>
            <a:t>The characteristics of good governance are transparency of leadership, clear responsibilities, public participation and measurable targets (Sari, 2023).</a:t>
          </a:r>
        </a:p>
      </dgm:t>
    </dgm:pt>
    <dgm:pt modelId="{66A76382-5A08-4C61-8EA7-54AC39D4711B}" type="parTrans" cxnId="{F3B90FA5-E822-475C-87EE-52D359830559}">
      <dgm:prSet/>
      <dgm:spPr/>
      <dgm:t>
        <a:bodyPr/>
        <a:lstStyle/>
        <a:p>
          <a:endParaRPr lang="en-US" sz="2400"/>
        </a:p>
      </dgm:t>
    </dgm:pt>
    <dgm:pt modelId="{E7FCF86B-C003-4489-B6EB-C114268ED196}" type="sibTrans" cxnId="{F3B90FA5-E822-475C-87EE-52D359830559}">
      <dgm:prSet/>
      <dgm:spPr/>
      <dgm:t>
        <a:bodyPr/>
        <a:lstStyle/>
        <a:p>
          <a:endParaRPr lang="en-US" sz="2400"/>
        </a:p>
      </dgm:t>
    </dgm:pt>
    <dgm:pt modelId="{D5024216-2E9A-476E-A18E-65BF92ECAB87}">
      <dgm:prSet phldrT="[Text]" custT="1"/>
      <dgm:spPr/>
      <dgm:t>
        <a:bodyPr/>
        <a:lstStyle/>
        <a:p>
          <a:r>
            <a:rPr lang="en-US" sz="1800" b="1" dirty="0"/>
            <a:t>Barriers to implementation include limited funding for short-term duration, lack of staffing, regulatory demands, and non-contiguous budgets and incompatible data systems.</a:t>
          </a:r>
        </a:p>
      </dgm:t>
    </dgm:pt>
    <dgm:pt modelId="{995F1133-8C61-43EC-949F-3E2DABBAEC43}" type="parTrans" cxnId="{15795E0B-B6B4-4F8E-B7B4-1073AB47ABB5}">
      <dgm:prSet/>
      <dgm:spPr/>
      <dgm:t>
        <a:bodyPr/>
        <a:lstStyle/>
        <a:p>
          <a:endParaRPr lang="en-US" sz="2400"/>
        </a:p>
      </dgm:t>
    </dgm:pt>
    <dgm:pt modelId="{9CBC89CE-0A81-4FDB-ABDA-DD05DA6BAB2E}" type="sibTrans" cxnId="{15795E0B-B6B4-4F8E-B7B4-1073AB47ABB5}">
      <dgm:prSet/>
      <dgm:spPr/>
      <dgm:t>
        <a:bodyPr/>
        <a:lstStyle/>
        <a:p>
          <a:endParaRPr lang="en-US" sz="2400"/>
        </a:p>
      </dgm:t>
    </dgm:pt>
    <dgm:pt modelId="{63D09746-B17D-496C-A7E2-35D9845140F9}">
      <dgm:prSet phldrT="[Text]" custT="1"/>
      <dgm:spPr/>
      <dgm:t>
        <a:bodyPr/>
        <a:lstStyle/>
        <a:p>
          <a:r>
            <a:rPr lang="en-US" sz="1800" b="1" dirty="0"/>
            <a:t>Prevention might have long-term effects which do not show up in the budgets of individual </a:t>
          </a:r>
          <a:r>
            <a:rPr lang="en-US" sz="1800" b="1" dirty="0" err="1"/>
            <a:t>organisations</a:t>
          </a:r>
          <a:r>
            <a:rPr lang="en-US" sz="1800" b="1" dirty="0"/>
            <a:t> (WHO, 2026).</a:t>
          </a:r>
        </a:p>
      </dgm:t>
    </dgm:pt>
    <dgm:pt modelId="{5FED5153-4AB5-4181-BC34-58B42F456D79}" type="parTrans" cxnId="{AE68FA78-087B-49A4-96E9-4A9DDA64C3D1}">
      <dgm:prSet/>
      <dgm:spPr/>
      <dgm:t>
        <a:bodyPr/>
        <a:lstStyle/>
        <a:p>
          <a:endParaRPr lang="en-US" sz="2400"/>
        </a:p>
      </dgm:t>
    </dgm:pt>
    <dgm:pt modelId="{22267EE8-E26D-46CA-BD1B-60F8749968ED}" type="sibTrans" cxnId="{AE68FA78-087B-49A4-96E9-4A9DDA64C3D1}">
      <dgm:prSet/>
      <dgm:spPr/>
      <dgm:t>
        <a:bodyPr/>
        <a:lstStyle/>
        <a:p>
          <a:endParaRPr lang="en-US" sz="2400"/>
        </a:p>
      </dgm:t>
    </dgm:pt>
    <dgm:pt modelId="{82577321-C413-4082-8542-E4C17E32163B}" type="pres">
      <dgm:prSet presAssocID="{8A754EA3-3E72-4339-ADB8-839D8617963A}" presName="diagram" presStyleCnt="0">
        <dgm:presLayoutVars>
          <dgm:dir/>
          <dgm:resizeHandles val="exact"/>
        </dgm:presLayoutVars>
      </dgm:prSet>
      <dgm:spPr/>
    </dgm:pt>
    <dgm:pt modelId="{19E7D803-1921-42C9-BC67-7D4CFA259ECE}" type="pres">
      <dgm:prSet presAssocID="{C74FC5C8-8D83-4B2F-9887-677B5F766A6C}" presName="node" presStyleLbl="node1" presStyleIdx="0" presStyleCnt="6">
        <dgm:presLayoutVars>
          <dgm:bulletEnabled val="1"/>
        </dgm:presLayoutVars>
      </dgm:prSet>
      <dgm:spPr/>
    </dgm:pt>
    <dgm:pt modelId="{5AAE2D34-4DDE-4F36-92CD-7B9585DB7830}" type="pres">
      <dgm:prSet presAssocID="{1298E6DD-F99E-455A-B42E-1193A1107127}" presName="sibTrans" presStyleCnt="0"/>
      <dgm:spPr/>
    </dgm:pt>
    <dgm:pt modelId="{F84CE69A-BA4B-4193-B3B3-02843A5B1EBE}" type="pres">
      <dgm:prSet presAssocID="{3BC3F460-6D4D-479E-AD6D-F5CF89776F47}" presName="node" presStyleLbl="node1" presStyleIdx="1" presStyleCnt="6">
        <dgm:presLayoutVars>
          <dgm:bulletEnabled val="1"/>
        </dgm:presLayoutVars>
      </dgm:prSet>
      <dgm:spPr/>
    </dgm:pt>
    <dgm:pt modelId="{0729AC71-23B5-49F9-BE74-E97BDA40681A}" type="pres">
      <dgm:prSet presAssocID="{7C268D0C-2E96-4EA1-BA95-03110ABDBA5F}" presName="sibTrans" presStyleCnt="0"/>
      <dgm:spPr/>
    </dgm:pt>
    <dgm:pt modelId="{D70298E2-7F28-4BC8-A7F6-6F1CCED96AB8}" type="pres">
      <dgm:prSet presAssocID="{ABCC7580-2D91-49F3-82B1-FBBAE847CC33}" presName="node" presStyleLbl="node1" presStyleIdx="2" presStyleCnt="6">
        <dgm:presLayoutVars>
          <dgm:bulletEnabled val="1"/>
        </dgm:presLayoutVars>
      </dgm:prSet>
      <dgm:spPr/>
    </dgm:pt>
    <dgm:pt modelId="{6F629D19-AD5E-479C-8DBE-27B57ADA438F}" type="pres">
      <dgm:prSet presAssocID="{74AA0ABC-2F19-4E98-BBB2-102EA8C25DC7}" presName="sibTrans" presStyleCnt="0"/>
      <dgm:spPr/>
    </dgm:pt>
    <dgm:pt modelId="{DE6E4D78-A9AF-42B8-8F4A-C91A877FAE36}" type="pres">
      <dgm:prSet presAssocID="{E08807C5-3D99-4778-9F2C-9AFAFCC8DD28}" presName="node" presStyleLbl="node1" presStyleIdx="3" presStyleCnt="6">
        <dgm:presLayoutVars>
          <dgm:bulletEnabled val="1"/>
        </dgm:presLayoutVars>
      </dgm:prSet>
      <dgm:spPr/>
    </dgm:pt>
    <dgm:pt modelId="{F628AA3E-914C-48A3-BF3D-A04D9968C9FF}" type="pres">
      <dgm:prSet presAssocID="{E7FCF86B-C003-4489-B6EB-C114268ED196}" presName="sibTrans" presStyleCnt="0"/>
      <dgm:spPr/>
    </dgm:pt>
    <dgm:pt modelId="{CD20309B-993B-4DD2-BC76-48CE3E412327}" type="pres">
      <dgm:prSet presAssocID="{D5024216-2E9A-476E-A18E-65BF92ECAB87}" presName="node" presStyleLbl="node1" presStyleIdx="4" presStyleCnt="6">
        <dgm:presLayoutVars>
          <dgm:bulletEnabled val="1"/>
        </dgm:presLayoutVars>
      </dgm:prSet>
      <dgm:spPr/>
    </dgm:pt>
    <dgm:pt modelId="{9014D9B9-6EC5-4F4D-B06E-A9CEE87CF72C}" type="pres">
      <dgm:prSet presAssocID="{9CBC89CE-0A81-4FDB-ABDA-DD05DA6BAB2E}" presName="sibTrans" presStyleCnt="0"/>
      <dgm:spPr/>
    </dgm:pt>
    <dgm:pt modelId="{40969CDE-9DC2-41BB-9D99-7B7A41E744E2}" type="pres">
      <dgm:prSet presAssocID="{63D09746-B17D-496C-A7E2-35D9845140F9}" presName="node" presStyleLbl="node1" presStyleIdx="5" presStyleCnt="6">
        <dgm:presLayoutVars>
          <dgm:bulletEnabled val="1"/>
        </dgm:presLayoutVars>
      </dgm:prSet>
      <dgm:spPr/>
    </dgm:pt>
  </dgm:ptLst>
  <dgm:cxnLst>
    <dgm:cxn modelId="{4FD09307-97C3-4187-9AD9-562137BB90A6}" srcId="{8A754EA3-3E72-4339-ADB8-839D8617963A}" destId="{ABCC7580-2D91-49F3-82B1-FBBAE847CC33}" srcOrd="2" destOrd="0" parTransId="{A4DE7059-FFD7-4873-9771-B35C5EF58ABD}" sibTransId="{74AA0ABC-2F19-4E98-BBB2-102EA8C25DC7}"/>
    <dgm:cxn modelId="{15795E0B-B6B4-4F8E-B7B4-1073AB47ABB5}" srcId="{8A754EA3-3E72-4339-ADB8-839D8617963A}" destId="{D5024216-2E9A-476E-A18E-65BF92ECAB87}" srcOrd="4" destOrd="0" parTransId="{995F1133-8C61-43EC-949F-3E2DABBAEC43}" sibTransId="{9CBC89CE-0A81-4FDB-ABDA-DD05DA6BAB2E}"/>
    <dgm:cxn modelId="{763A8928-4532-4B12-8974-0537CABE1284}" srcId="{8A754EA3-3E72-4339-ADB8-839D8617963A}" destId="{C74FC5C8-8D83-4B2F-9887-677B5F766A6C}" srcOrd="0" destOrd="0" parTransId="{140F2D6B-BDF6-4142-900A-4D0D688FBA23}" sibTransId="{1298E6DD-F99E-455A-B42E-1193A1107127}"/>
    <dgm:cxn modelId="{86DBEB38-A670-496C-B75E-D06BC3FCBCA0}" type="presOf" srcId="{E08807C5-3D99-4778-9F2C-9AFAFCC8DD28}" destId="{DE6E4D78-A9AF-42B8-8F4A-C91A877FAE36}" srcOrd="0" destOrd="0" presId="urn:microsoft.com/office/officeart/2005/8/layout/default"/>
    <dgm:cxn modelId="{6ABCF24C-0C6A-45C1-93E6-7DC18546627C}" type="presOf" srcId="{63D09746-B17D-496C-A7E2-35D9845140F9}" destId="{40969CDE-9DC2-41BB-9D99-7B7A41E744E2}" srcOrd="0" destOrd="0" presId="urn:microsoft.com/office/officeart/2005/8/layout/default"/>
    <dgm:cxn modelId="{1921374D-0A2F-4B68-A474-0BE2E8679D43}" srcId="{8A754EA3-3E72-4339-ADB8-839D8617963A}" destId="{3BC3F460-6D4D-479E-AD6D-F5CF89776F47}" srcOrd="1" destOrd="0" parTransId="{BDD9D211-1EE8-4EA7-B5E5-1C7150C4B98F}" sibTransId="{7C268D0C-2E96-4EA1-BA95-03110ABDBA5F}"/>
    <dgm:cxn modelId="{AE68FA78-087B-49A4-96E9-4A9DDA64C3D1}" srcId="{8A754EA3-3E72-4339-ADB8-839D8617963A}" destId="{63D09746-B17D-496C-A7E2-35D9845140F9}" srcOrd="5" destOrd="0" parTransId="{5FED5153-4AB5-4181-BC34-58B42F456D79}" sibTransId="{22267EE8-E26D-46CA-BD1B-60F8749968ED}"/>
    <dgm:cxn modelId="{36C8007C-4A44-4986-AE97-1C22A8269D63}" type="presOf" srcId="{D5024216-2E9A-476E-A18E-65BF92ECAB87}" destId="{CD20309B-993B-4DD2-BC76-48CE3E412327}" srcOrd="0" destOrd="0" presId="urn:microsoft.com/office/officeart/2005/8/layout/default"/>
    <dgm:cxn modelId="{3FF98289-F88A-4787-9E51-CF248407F3FC}" type="presOf" srcId="{C74FC5C8-8D83-4B2F-9887-677B5F766A6C}" destId="{19E7D803-1921-42C9-BC67-7D4CFA259ECE}" srcOrd="0" destOrd="0" presId="urn:microsoft.com/office/officeart/2005/8/layout/default"/>
    <dgm:cxn modelId="{F3B90FA5-E822-475C-87EE-52D359830559}" srcId="{8A754EA3-3E72-4339-ADB8-839D8617963A}" destId="{E08807C5-3D99-4778-9F2C-9AFAFCC8DD28}" srcOrd="3" destOrd="0" parTransId="{66A76382-5A08-4C61-8EA7-54AC39D4711B}" sibTransId="{E7FCF86B-C003-4489-B6EB-C114268ED196}"/>
    <dgm:cxn modelId="{29FAF4BE-6D8F-42B5-9400-68EE3CC8B4BF}" type="presOf" srcId="{3BC3F460-6D4D-479E-AD6D-F5CF89776F47}" destId="{F84CE69A-BA4B-4193-B3B3-02843A5B1EBE}" srcOrd="0" destOrd="0" presId="urn:microsoft.com/office/officeart/2005/8/layout/default"/>
    <dgm:cxn modelId="{1FC721E2-B005-4478-A4A4-8E7DF2A8367B}" type="presOf" srcId="{ABCC7580-2D91-49F3-82B1-FBBAE847CC33}" destId="{D70298E2-7F28-4BC8-A7F6-6F1CCED96AB8}" srcOrd="0" destOrd="0" presId="urn:microsoft.com/office/officeart/2005/8/layout/default"/>
    <dgm:cxn modelId="{E2F601F6-12D2-4713-9C67-09DC82C54A60}" type="presOf" srcId="{8A754EA3-3E72-4339-ADB8-839D8617963A}" destId="{82577321-C413-4082-8542-E4C17E32163B}" srcOrd="0" destOrd="0" presId="urn:microsoft.com/office/officeart/2005/8/layout/default"/>
    <dgm:cxn modelId="{E3033C12-09ED-485E-8688-3EFD773DAF59}" type="presParOf" srcId="{82577321-C413-4082-8542-E4C17E32163B}" destId="{19E7D803-1921-42C9-BC67-7D4CFA259ECE}" srcOrd="0" destOrd="0" presId="urn:microsoft.com/office/officeart/2005/8/layout/default"/>
    <dgm:cxn modelId="{08D6358A-6792-4300-8017-7F0ED35FDD45}" type="presParOf" srcId="{82577321-C413-4082-8542-E4C17E32163B}" destId="{5AAE2D34-4DDE-4F36-92CD-7B9585DB7830}" srcOrd="1" destOrd="0" presId="urn:microsoft.com/office/officeart/2005/8/layout/default"/>
    <dgm:cxn modelId="{B2B2F746-2621-420E-9E40-407C1F5E445A}" type="presParOf" srcId="{82577321-C413-4082-8542-E4C17E32163B}" destId="{F84CE69A-BA4B-4193-B3B3-02843A5B1EBE}" srcOrd="2" destOrd="0" presId="urn:microsoft.com/office/officeart/2005/8/layout/default"/>
    <dgm:cxn modelId="{84A65DC6-CC60-465D-89E3-51750F984CEF}" type="presParOf" srcId="{82577321-C413-4082-8542-E4C17E32163B}" destId="{0729AC71-23B5-49F9-BE74-E97BDA40681A}" srcOrd="3" destOrd="0" presId="urn:microsoft.com/office/officeart/2005/8/layout/default"/>
    <dgm:cxn modelId="{99738434-A52E-465C-97A9-E035C761120C}" type="presParOf" srcId="{82577321-C413-4082-8542-E4C17E32163B}" destId="{D70298E2-7F28-4BC8-A7F6-6F1CCED96AB8}" srcOrd="4" destOrd="0" presId="urn:microsoft.com/office/officeart/2005/8/layout/default"/>
    <dgm:cxn modelId="{C36D305C-B818-4AA8-9716-C8003D561828}" type="presParOf" srcId="{82577321-C413-4082-8542-E4C17E32163B}" destId="{6F629D19-AD5E-479C-8DBE-27B57ADA438F}" srcOrd="5" destOrd="0" presId="urn:microsoft.com/office/officeart/2005/8/layout/default"/>
    <dgm:cxn modelId="{E75259B1-41F4-48E0-9678-82DDB60592DD}" type="presParOf" srcId="{82577321-C413-4082-8542-E4C17E32163B}" destId="{DE6E4D78-A9AF-42B8-8F4A-C91A877FAE36}" srcOrd="6" destOrd="0" presId="urn:microsoft.com/office/officeart/2005/8/layout/default"/>
    <dgm:cxn modelId="{BCAEF509-6765-4D90-B828-676F49DBF4A2}" type="presParOf" srcId="{82577321-C413-4082-8542-E4C17E32163B}" destId="{F628AA3E-914C-48A3-BF3D-A04D9968C9FF}" srcOrd="7" destOrd="0" presId="urn:microsoft.com/office/officeart/2005/8/layout/default"/>
    <dgm:cxn modelId="{F63686F2-0370-4EAD-8937-353C8490AA5C}" type="presParOf" srcId="{82577321-C413-4082-8542-E4C17E32163B}" destId="{CD20309B-993B-4DD2-BC76-48CE3E412327}" srcOrd="8" destOrd="0" presId="urn:microsoft.com/office/officeart/2005/8/layout/default"/>
    <dgm:cxn modelId="{4FB555AD-7F95-4408-A935-B32016A520FD}" type="presParOf" srcId="{82577321-C413-4082-8542-E4C17E32163B}" destId="{9014D9B9-6EC5-4F4D-B06E-A9CEE87CF72C}" srcOrd="9" destOrd="0" presId="urn:microsoft.com/office/officeart/2005/8/layout/default"/>
    <dgm:cxn modelId="{3E4D9C44-8702-4016-B724-0648C5130A78}" type="presParOf" srcId="{82577321-C413-4082-8542-E4C17E32163B}" destId="{40969CDE-9DC2-41BB-9D99-7B7A41E744E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D550E71-0486-4F9B-A411-7A137B3229F6}" type="doc">
      <dgm:prSet loTypeId="urn:microsoft.com/office/officeart/2005/8/layout/chevronAccent+Icon" loCatId="officeonline" qsTypeId="urn:microsoft.com/office/officeart/2005/8/quickstyle/simple1" qsCatId="simple" csTypeId="urn:microsoft.com/office/officeart/2005/8/colors/colorful1" csCatId="colorful" phldr="1"/>
      <dgm:spPr/>
      <dgm:t>
        <a:bodyPr/>
        <a:lstStyle/>
        <a:p>
          <a:endParaRPr lang="en-US"/>
        </a:p>
      </dgm:t>
    </dgm:pt>
    <dgm:pt modelId="{818B95BC-8893-4D80-9E0D-CF3E06C2A5EF}">
      <dgm:prSet phldrT="[Text]" custT="1"/>
      <dgm:spPr/>
      <dgm:t>
        <a:bodyPr/>
        <a:lstStyle/>
        <a:p>
          <a:r>
            <a:rPr lang="en-US" sz="2000" b="1" dirty="0"/>
            <a:t>Illustrative case</a:t>
          </a:r>
        </a:p>
      </dgm:t>
    </dgm:pt>
    <dgm:pt modelId="{C2AA4D7B-4D02-4185-9C3B-D976088B8432}" type="parTrans" cxnId="{9ACF0FE4-4A67-44A4-BEE0-5FE2EE758B26}">
      <dgm:prSet/>
      <dgm:spPr/>
      <dgm:t>
        <a:bodyPr/>
        <a:lstStyle/>
        <a:p>
          <a:endParaRPr lang="en-US"/>
        </a:p>
      </dgm:t>
    </dgm:pt>
    <dgm:pt modelId="{FB029411-3580-40BA-ACA9-DA91A8B1FD8A}" type="sibTrans" cxnId="{9ACF0FE4-4A67-44A4-BEE0-5FE2EE758B26}">
      <dgm:prSet/>
      <dgm:spPr/>
      <dgm:t>
        <a:bodyPr/>
        <a:lstStyle/>
        <a:p>
          <a:endParaRPr lang="en-US"/>
        </a:p>
      </dgm:t>
    </dgm:pt>
    <dgm:pt modelId="{1561C444-6B0F-4784-832B-D4BCD1E26558}">
      <dgm:prSet phldrT="[Text]" custT="1"/>
      <dgm:spPr/>
      <dgm:t>
        <a:bodyPr/>
        <a:lstStyle/>
        <a:p>
          <a:r>
            <a:rPr lang="en-US" sz="1400" b="1" dirty="0"/>
            <a:t>Readmissions, quality of life, continuity, patient experience, staff workload, cost to be considered.</a:t>
          </a:r>
        </a:p>
      </dgm:t>
    </dgm:pt>
    <dgm:pt modelId="{4D7620BA-B9D2-477E-95AB-38DBE327ED92}" type="parTrans" cxnId="{D79928BF-EB8F-42D8-9F09-C47B38026904}">
      <dgm:prSet/>
      <dgm:spPr/>
      <dgm:t>
        <a:bodyPr/>
        <a:lstStyle/>
        <a:p>
          <a:endParaRPr lang="en-US"/>
        </a:p>
      </dgm:t>
    </dgm:pt>
    <dgm:pt modelId="{9B941460-E142-409F-AB7F-CD32C8779F55}" type="sibTrans" cxnId="{D79928BF-EB8F-42D8-9F09-C47B38026904}">
      <dgm:prSet/>
      <dgm:spPr/>
      <dgm:t>
        <a:bodyPr/>
        <a:lstStyle/>
        <a:p>
          <a:endParaRPr lang="en-US"/>
        </a:p>
      </dgm:t>
    </dgm:pt>
    <dgm:pt modelId="{D57E7D49-81B9-4AC3-98AC-49688559667F}">
      <dgm:prSet phldrT="[Text]" custT="1"/>
      <dgm:spPr/>
      <dgm:t>
        <a:bodyPr/>
        <a:lstStyle/>
        <a:p>
          <a:r>
            <a:rPr lang="en-US" sz="1400" b="1" dirty="0"/>
            <a:t>Critical risk - Digital exclusion/poorly co-ordinated referrals can threaten the benefits of integrated care.</a:t>
          </a:r>
        </a:p>
      </dgm:t>
    </dgm:pt>
    <dgm:pt modelId="{76992905-F286-42FC-8998-A11C6FA2ED66}" type="parTrans" cxnId="{56E4B814-487F-4633-8EF4-CFF1AB5B0D1B}">
      <dgm:prSet/>
      <dgm:spPr/>
      <dgm:t>
        <a:bodyPr/>
        <a:lstStyle/>
        <a:p>
          <a:endParaRPr lang="en-US"/>
        </a:p>
      </dgm:t>
    </dgm:pt>
    <dgm:pt modelId="{0069F9DE-5EBF-4952-A348-DBDF3F8E83EF}" type="sibTrans" cxnId="{56E4B814-487F-4633-8EF4-CFF1AB5B0D1B}">
      <dgm:prSet/>
      <dgm:spPr/>
      <dgm:t>
        <a:bodyPr/>
        <a:lstStyle/>
        <a:p>
          <a:endParaRPr lang="en-US"/>
        </a:p>
      </dgm:t>
    </dgm:pt>
    <dgm:pt modelId="{AD6F0C58-D1C0-43BF-A17F-EFC2160838BC}">
      <dgm:prSet phldrT="[Text]" custT="1"/>
      <dgm:spPr/>
      <dgm:t>
        <a:bodyPr/>
        <a:lstStyle/>
        <a:p>
          <a:r>
            <a:rPr lang="en-US" sz="1400" b="1" dirty="0"/>
            <a:t>There is a named discharge coordinator who connects hospital teams, primary care, the community nursing and social care.</a:t>
          </a:r>
        </a:p>
      </dgm:t>
    </dgm:pt>
    <dgm:pt modelId="{F9C29D0C-F825-4DB4-885F-7C5D787CB7F0}" type="parTrans" cxnId="{23F4FC9F-EAD8-44A3-9831-0F6CD371C7B3}">
      <dgm:prSet/>
      <dgm:spPr/>
      <dgm:t>
        <a:bodyPr/>
        <a:lstStyle/>
        <a:p>
          <a:endParaRPr lang="en-US"/>
        </a:p>
      </dgm:t>
    </dgm:pt>
    <dgm:pt modelId="{243B334A-C09A-4DF1-BE4B-1CA486C4EC28}" type="sibTrans" cxnId="{23F4FC9F-EAD8-44A3-9831-0F6CD371C7B3}">
      <dgm:prSet/>
      <dgm:spPr/>
      <dgm:t>
        <a:bodyPr/>
        <a:lstStyle/>
        <a:p>
          <a:endParaRPr lang="en-US"/>
        </a:p>
      </dgm:t>
    </dgm:pt>
    <dgm:pt modelId="{7BAD2C38-A426-4DDA-8273-6175141041DC}">
      <dgm:prSet phldrT="[Text]"/>
      <dgm:spPr/>
      <dgm:t>
        <a:bodyPr/>
        <a:lstStyle/>
        <a:p>
          <a:endParaRPr lang="en-US" sz="2300" b="1" dirty="0"/>
        </a:p>
      </dgm:t>
    </dgm:pt>
    <dgm:pt modelId="{B61583F9-3D61-4391-B640-9D7B3F30628F}" type="parTrans" cxnId="{E1C8F267-A43E-4F3F-9113-2D3273ED3BD9}">
      <dgm:prSet/>
      <dgm:spPr/>
      <dgm:t>
        <a:bodyPr/>
        <a:lstStyle/>
        <a:p>
          <a:endParaRPr lang="en-US"/>
        </a:p>
      </dgm:t>
    </dgm:pt>
    <dgm:pt modelId="{9262DC4D-3EF6-4FD8-915F-CA25DC5D8F14}" type="sibTrans" cxnId="{E1C8F267-A43E-4F3F-9113-2D3273ED3BD9}">
      <dgm:prSet/>
      <dgm:spPr/>
      <dgm:t>
        <a:bodyPr/>
        <a:lstStyle/>
        <a:p>
          <a:endParaRPr lang="en-US"/>
        </a:p>
      </dgm:t>
    </dgm:pt>
    <dgm:pt modelId="{00521BAF-E4E9-47F1-BCD7-24FF3C30982E}">
      <dgm:prSet phldrT="[Text]" custT="1"/>
      <dgm:spPr/>
      <dgm:t>
        <a:bodyPr/>
        <a:lstStyle/>
        <a:p>
          <a:r>
            <a:rPr lang="en-US" sz="2000" b="1" dirty="0"/>
            <a:t>When a patient is admitted with heart failure, a review of their medication, nutrition, mental health and social-care needs are done.</a:t>
          </a:r>
        </a:p>
      </dgm:t>
    </dgm:pt>
    <dgm:pt modelId="{DEF17858-71A4-46CF-94F1-A67C2BDC1F0A}" type="parTrans" cxnId="{0F5123A2-D324-4A54-A981-C76FF5CCCA12}">
      <dgm:prSet/>
      <dgm:spPr/>
      <dgm:t>
        <a:bodyPr/>
        <a:lstStyle/>
        <a:p>
          <a:endParaRPr lang="en-US"/>
        </a:p>
      </dgm:t>
    </dgm:pt>
    <dgm:pt modelId="{FCD99EF6-41F7-4A53-8156-DDA0B241F873}" type="sibTrans" cxnId="{0F5123A2-D324-4A54-A981-C76FF5CCCA12}">
      <dgm:prSet/>
      <dgm:spPr/>
      <dgm:t>
        <a:bodyPr/>
        <a:lstStyle/>
        <a:p>
          <a:endParaRPr lang="en-US"/>
        </a:p>
      </dgm:t>
    </dgm:pt>
    <dgm:pt modelId="{83ADE78C-F65E-4049-A122-E675D43E0635}" type="pres">
      <dgm:prSet presAssocID="{CD550E71-0486-4F9B-A411-7A137B3229F6}" presName="Name0" presStyleCnt="0">
        <dgm:presLayoutVars>
          <dgm:dir/>
          <dgm:resizeHandles val="exact"/>
        </dgm:presLayoutVars>
      </dgm:prSet>
      <dgm:spPr/>
    </dgm:pt>
    <dgm:pt modelId="{C1246F00-F354-4401-A5F1-70B7D237F70F}" type="pres">
      <dgm:prSet presAssocID="{818B95BC-8893-4D80-9E0D-CF3E06C2A5EF}" presName="composite" presStyleCnt="0"/>
      <dgm:spPr/>
    </dgm:pt>
    <dgm:pt modelId="{36D58B5F-049E-481D-979E-66F453650276}" type="pres">
      <dgm:prSet presAssocID="{818B95BC-8893-4D80-9E0D-CF3E06C2A5EF}" presName="bgChev" presStyleLbl="node1" presStyleIdx="0" presStyleCnt="2"/>
      <dgm:spPr/>
    </dgm:pt>
    <dgm:pt modelId="{BBB76201-BFE1-412E-A99B-A477B6B2588E}" type="pres">
      <dgm:prSet presAssocID="{818B95BC-8893-4D80-9E0D-CF3E06C2A5EF}" presName="txNode" presStyleLbl="fgAcc1" presStyleIdx="0" presStyleCnt="2" custScaleY="116698">
        <dgm:presLayoutVars>
          <dgm:bulletEnabled val="1"/>
        </dgm:presLayoutVars>
      </dgm:prSet>
      <dgm:spPr/>
    </dgm:pt>
    <dgm:pt modelId="{7ED8FEDC-D0D1-4376-8D3B-02380C0C71E3}" type="pres">
      <dgm:prSet presAssocID="{FB029411-3580-40BA-ACA9-DA91A8B1FD8A}" presName="compositeSpace" presStyleCnt="0"/>
      <dgm:spPr/>
    </dgm:pt>
    <dgm:pt modelId="{E34CC23D-B15D-4267-8FF9-ADA174FAF009}" type="pres">
      <dgm:prSet presAssocID="{7BAD2C38-A426-4DDA-8273-6175141041DC}" presName="composite" presStyleCnt="0"/>
      <dgm:spPr/>
    </dgm:pt>
    <dgm:pt modelId="{BBA8FAB2-C1A7-472C-A5AB-A9691001C306}" type="pres">
      <dgm:prSet presAssocID="{7BAD2C38-A426-4DDA-8273-6175141041DC}" presName="bgChev" presStyleLbl="node1" presStyleIdx="1" presStyleCnt="2"/>
      <dgm:spPr/>
    </dgm:pt>
    <dgm:pt modelId="{7F95A065-DEC3-4538-B3B6-38C52DA68076}" type="pres">
      <dgm:prSet presAssocID="{7BAD2C38-A426-4DDA-8273-6175141041DC}" presName="txNode" presStyleLbl="fgAcc1" presStyleIdx="1" presStyleCnt="2" custScaleY="118111">
        <dgm:presLayoutVars>
          <dgm:bulletEnabled val="1"/>
        </dgm:presLayoutVars>
      </dgm:prSet>
      <dgm:spPr/>
    </dgm:pt>
  </dgm:ptLst>
  <dgm:cxnLst>
    <dgm:cxn modelId="{56E4B814-487F-4633-8EF4-CFF1AB5B0D1B}" srcId="{7BAD2C38-A426-4DDA-8273-6175141041DC}" destId="{D57E7D49-81B9-4AC3-98AC-49688559667F}" srcOrd="2" destOrd="0" parTransId="{76992905-F286-42FC-8998-A11C6FA2ED66}" sibTransId="{0069F9DE-5EBF-4952-A348-DBDF3F8E83EF}"/>
    <dgm:cxn modelId="{5208612C-E017-4D8B-8033-43D31C4BB058}" type="presOf" srcId="{D57E7D49-81B9-4AC3-98AC-49688559667F}" destId="{7F95A065-DEC3-4538-B3B6-38C52DA68076}" srcOrd="0" destOrd="3" presId="urn:microsoft.com/office/officeart/2005/8/layout/chevronAccent+Icon"/>
    <dgm:cxn modelId="{E1C8F267-A43E-4F3F-9113-2D3273ED3BD9}" srcId="{CD550E71-0486-4F9B-A411-7A137B3229F6}" destId="{7BAD2C38-A426-4DDA-8273-6175141041DC}" srcOrd="1" destOrd="0" parTransId="{B61583F9-3D61-4391-B640-9D7B3F30628F}" sibTransId="{9262DC4D-3EF6-4FD8-915F-CA25DC5D8F14}"/>
    <dgm:cxn modelId="{207B1071-1EF8-4D89-AADF-33CB59DB7E94}" type="presOf" srcId="{7BAD2C38-A426-4DDA-8273-6175141041DC}" destId="{7F95A065-DEC3-4538-B3B6-38C52DA68076}" srcOrd="0" destOrd="0" presId="urn:microsoft.com/office/officeart/2005/8/layout/chevronAccent+Icon"/>
    <dgm:cxn modelId="{46BCCA89-C119-4D95-B92B-74E25E202BC2}" type="presOf" srcId="{00521BAF-E4E9-47F1-BCD7-24FF3C30982E}" destId="{BBB76201-BFE1-412E-A99B-A477B6B2588E}" srcOrd="0" destOrd="1" presId="urn:microsoft.com/office/officeart/2005/8/layout/chevronAccent+Icon"/>
    <dgm:cxn modelId="{23F4FC9F-EAD8-44A3-9831-0F6CD371C7B3}" srcId="{7BAD2C38-A426-4DDA-8273-6175141041DC}" destId="{AD6F0C58-D1C0-43BF-A17F-EFC2160838BC}" srcOrd="0" destOrd="0" parTransId="{F9C29D0C-F825-4DB4-885F-7C5D787CB7F0}" sibTransId="{243B334A-C09A-4DF1-BE4B-1CA486C4EC28}"/>
    <dgm:cxn modelId="{0F5123A2-D324-4A54-A981-C76FF5CCCA12}" srcId="{818B95BC-8893-4D80-9E0D-CF3E06C2A5EF}" destId="{00521BAF-E4E9-47F1-BCD7-24FF3C30982E}" srcOrd="0" destOrd="0" parTransId="{DEF17858-71A4-46CF-94F1-A67C2BDC1F0A}" sibTransId="{FCD99EF6-41F7-4A53-8156-DDA0B241F873}"/>
    <dgm:cxn modelId="{43E6BFAB-9107-4901-93B6-4774FF3819E2}" type="presOf" srcId="{818B95BC-8893-4D80-9E0D-CF3E06C2A5EF}" destId="{BBB76201-BFE1-412E-A99B-A477B6B2588E}" srcOrd="0" destOrd="0" presId="urn:microsoft.com/office/officeart/2005/8/layout/chevronAccent+Icon"/>
    <dgm:cxn modelId="{FEC31AAE-8475-45BF-B61C-20C8E3456B62}" type="presOf" srcId="{AD6F0C58-D1C0-43BF-A17F-EFC2160838BC}" destId="{7F95A065-DEC3-4538-B3B6-38C52DA68076}" srcOrd="0" destOrd="1" presId="urn:microsoft.com/office/officeart/2005/8/layout/chevronAccent+Icon"/>
    <dgm:cxn modelId="{D79928BF-EB8F-42D8-9F09-C47B38026904}" srcId="{7BAD2C38-A426-4DDA-8273-6175141041DC}" destId="{1561C444-6B0F-4784-832B-D4BCD1E26558}" srcOrd="1" destOrd="0" parTransId="{4D7620BA-B9D2-477E-95AB-38DBE327ED92}" sibTransId="{9B941460-E142-409F-AB7F-CD32C8779F55}"/>
    <dgm:cxn modelId="{118250CD-77AA-418A-8CE5-91FC9B4DFE53}" type="presOf" srcId="{CD550E71-0486-4F9B-A411-7A137B3229F6}" destId="{83ADE78C-F65E-4049-A122-E675D43E0635}" srcOrd="0" destOrd="0" presId="urn:microsoft.com/office/officeart/2005/8/layout/chevronAccent+Icon"/>
    <dgm:cxn modelId="{9ACF0FE4-4A67-44A4-BEE0-5FE2EE758B26}" srcId="{CD550E71-0486-4F9B-A411-7A137B3229F6}" destId="{818B95BC-8893-4D80-9E0D-CF3E06C2A5EF}" srcOrd="0" destOrd="0" parTransId="{C2AA4D7B-4D02-4185-9C3B-D976088B8432}" sibTransId="{FB029411-3580-40BA-ACA9-DA91A8B1FD8A}"/>
    <dgm:cxn modelId="{BFE486EC-17BA-4E31-9E3D-FF77A94661B4}" type="presOf" srcId="{1561C444-6B0F-4784-832B-D4BCD1E26558}" destId="{7F95A065-DEC3-4538-B3B6-38C52DA68076}" srcOrd="0" destOrd="2" presId="urn:microsoft.com/office/officeart/2005/8/layout/chevronAccent+Icon"/>
    <dgm:cxn modelId="{3A91B887-3F5D-4E36-9F93-402F7F0CC179}" type="presParOf" srcId="{83ADE78C-F65E-4049-A122-E675D43E0635}" destId="{C1246F00-F354-4401-A5F1-70B7D237F70F}" srcOrd="0" destOrd="0" presId="urn:microsoft.com/office/officeart/2005/8/layout/chevronAccent+Icon"/>
    <dgm:cxn modelId="{75CF624A-DB00-48A9-872D-70330772CE42}" type="presParOf" srcId="{C1246F00-F354-4401-A5F1-70B7D237F70F}" destId="{36D58B5F-049E-481D-979E-66F453650276}" srcOrd="0" destOrd="0" presId="urn:microsoft.com/office/officeart/2005/8/layout/chevronAccent+Icon"/>
    <dgm:cxn modelId="{B58A1D41-1EE3-4BB8-9088-B17C1CFA0BD4}" type="presParOf" srcId="{C1246F00-F354-4401-A5F1-70B7D237F70F}" destId="{BBB76201-BFE1-412E-A99B-A477B6B2588E}" srcOrd="1" destOrd="0" presId="urn:microsoft.com/office/officeart/2005/8/layout/chevronAccent+Icon"/>
    <dgm:cxn modelId="{A30C15D4-539B-48FD-95FA-1C375E03AE2E}" type="presParOf" srcId="{83ADE78C-F65E-4049-A122-E675D43E0635}" destId="{7ED8FEDC-D0D1-4376-8D3B-02380C0C71E3}" srcOrd="1" destOrd="0" presId="urn:microsoft.com/office/officeart/2005/8/layout/chevronAccent+Icon"/>
    <dgm:cxn modelId="{CCEF9300-B628-4605-B176-C64F392DD7DD}" type="presParOf" srcId="{83ADE78C-F65E-4049-A122-E675D43E0635}" destId="{E34CC23D-B15D-4267-8FF9-ADA174FAF009}" srcOrd="2" destOrd="0" presId="urn:microsoft.com/office/officeart/2005/8/layout/chevronAccent+Icon"/>
    <dgm:cxn modelId="{C8CCBBD3-5752-4214-97D8-4E2431B5DB25}" type="presParOf" srcId="{E34CC23D-B15D-4267-8FF9-ADA174FAF009}" destId="{BBA8FAB2-C1A7-472C-A5AB-A9691001C306}" srcOrd="0" destOrd="0" presId="urn:microsoft.com/office/officeart/2005/8/layout/chevronAccent+Icon"/>
    <dgm:cxn modelId="{068C02AA-EAE9-432B-8E20-DF99A4B62CD0}" type="presParOf" srcId="{E34CC23D-B15D-4267-8FF9-ADA174FAF009}" destId="{7F95A065-DEC3-4538-B3B6-38C52DA68076}"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D550E71-0486-4F9B-A411-7A137B3229F6}" type="doc">
      <dgm:prSet loTypeId="urn:diagrams.loki3.com/BracketList" loCatId="officeonline" qsTypeId="urn:microsoft.com/office/officeart/2005/8/quickstyle/simple1" qsCatId="simple" csTypeId="urn:microsoft.com/office/officeart/2005/8/colors/accent6_1" csCatId="accent6" phldr="1"/>
      <dgm:spPr/>
      <dgm:t>
        <a:bodyPr/>
        <a:lstStyle/>
        <a:p>
          <a:endParaRPr lang="en-US"/>
        </a:p>
      </dgm:t>
    </dgm:pt>
    <dgm:pt modelId="{818B95BC-8893-4D80-9E0D-CF3E06C2A5EF}">
      <dgm:prSet phldrT="[Text]"/>
      <dgm:spPr/>
      <dgm:t>
        <a:bodyPr/>
        <a:lstStyle/>
        <a:p>
          <a:r>
            <a:rPr lang="en-US" b="1" dirty="0"/>
            <a:t> Health Promotion Campaigns</a:t>
          </a:r>
        </a:p>
      </dgm:t>
    </dgm:pt>
    <dgm:pt modelId="{C2AA4D7B-4D02-4185-9C3B-D976088B8432}" type="parTrans" cxnId="{9ACF0FE4-4A67-44A4-BEE0-5FE2EE758B26}">
      <dgm:prSet/>
      <dgm:spPr/>
      <dgm:t>
        <a:bodyPr/>
        <a:lstStyle/>
        <a:p>
          <a:endParaRPr lang="en-US"/>
        </a:p>
      </dgm:t>
    </dgm:pt>
    <dgm:pt modelId="{FB029411-3580-40BA-ACA9-DA91A8B1FD8A}" type="sibTrans" cxnId="{9ACF0FE4-4A67-44A4-BEE0-5FE2EE758B26}">
      <dgm:prSet/>
      <dgm:spPr/>
      <dgm:t>
        <a:bodyPr/>
        <a:lstStyle/>
        <a:p>
          <a:endParaRPr lang="en-US"/>
        </a:p>
      </dgm:t>
    </dgm:pt>
    <dgm:pt modelId="{4FDF6B90-FA53-4E9C-8B35-F19BA4B160CE}">
      <dgm:prSet phldrT="[Text]"/>
      <dgm:spPr/>
      <dgm:t>
        <a:bodyPr/>
        <a:lstStyle/>
        <a:p>
          <a:r>
            <a:rPr lang="en-US" b="1" dirty="0"/>
            <a:t>Factors Influencing Effectiveness</a:t>
          </a:r>
        </a:p>
      </dgm:t>
    </dgm:pt>
    <dgm:pt modelId="{954D2428-EB2A-4A96-97DB-0980127D9A9F}" type="parTrans" cxnId="{F22170EC-1523-4E8C-8C0E-1CF6E08F5F0C}">
      <dgm:prSet/>
      <dgm:spPr/>
      <dgm:t>
        <a:bodyPr/>
        <a:lstStyle/>
        <a:p>
          <a:endParaRPr lang="en-US"/>
        </a:p>
      </dgm:t>
    </dgm:pt>
    <dgm:pt modelId="{FD01BD48-7210-4C65-835D-E528399E9ECA}" type="sibTrans" cxnId="{F22170EC-1523-4E8C-8C0E-1CF6E08F5F0C}">
      <dgm:prSet/>
      <dgm:spPr/>
      <dgm:t>
        <a:bodyPr/>
        <a:lstStyle/>
        <a:p>
          <a:endParaRPr lang="en-US"/>
        </a:p>
      </dgm:t>
    </dgm:pt>
    <dgm:pt modelId="{D932639B-3107-49A2-B259-F5C5FB57D6E7}">
      <dgm:prSet phldrT="[Text]"/>
      <dgm:spPr/>
      <dgm:t>
        <a:bodyPr/>
        <a:lstStyle/>
        <a:p>
          <a:r>
            <a:rPr lang="en-US" b="1" dirty="0"/>
            <a:t>Healthy Environments</a:t>
          </a:r>
        </a:p>
      </dgm:t>
    </dgm:pt>
    <dgm:pt modelId="{40879AB3-4D6F-4B47-B280-94EC64555339}" type="parTrans" cxnId="{C0C8F03D-AD6E-4968-851A-5F3F8EAC1D0A}">
      <dgm:prSet/>
      <dgm:spPr/>
      <dgm:t>
        <a:bodyPr/>
        <a:lstStyle/>
        <a:p>
          <a:endParaRPr lang="en-US"/>
        </a:p>
      </dgm:t>
    </dgm:pt>
    <dgm:pt modelId="{91C5E4DA-06EB-4499-B2DD-CE32CD4C5047}" type="sibTrans" cxnId="{C0C8F03D-AD6E-4968-851A-5F3F8EAC1D0A}">
      <dgm:prSet/>
      <dgm:spPr/>
      <dgm:t>
        <a:bodyPr/>
        <a:lstStyle/>
        <a:p>
          <a:endParaRPr lang="en-US"/>
        </a:p>
      </dgm:t>
    </dgm:pt>
    <dgm:pt modelId="{D11B49C0-B8D7-4119-9EC9-4DA95846E2CA}">
      <dgm:prSet phldrT="[Text]"/>
      <dgm:spPr/>
      <dgm:t>
        <a:bodyPr/>
        <a:lstStyle/>
        <a:p>
          <a:r>
            <a:rPr lang="en-US" b="1" dirty="0"/>
            <a:t>Benefits for Community Wellbeing</a:t>
          </a:r>
        </a:p>
      </dgm:t>
    </dgm:pt>
    <dgm:pt modelId="{504A534D-A17E-4446-A52D-E6FD28655080}" type="parTrans" cxnId="{C1DD017E-5A83-4103-A561-98BA798F4CD1}">
      <dgm:prSet/>
      <dgm:spPr/>
      <dgm:t>
        <a:bodyPr/>
        <a:lstStyle/>
        <a:p>
          <a:endParaRPr lang="en-US"/>
        </a:p>
      </dgm:t>
    </dgm:pt>
    <dgm:pt modelId="{E5F5094E-F362-44BE-9422-C233313AA05C}" type="sibTrans" cxnId="{C1DD017E-5A83-4103-A561-98BA798F4CD1}">
      <dgm:prSet/>
      <dgm:spPr/>
      <dgm:t>
        <a:bodyPr/>
        <a:lstStyle/>
        <a:p>
          <a:endParaRPr lang="en-US"/>
        </a:p>
      </dgm:t>
    </dgm:pt>
    <dgm:pt modelId="{C1D43E0A-70D4-4CBF-8FA7-69663BDB5BD8}">
      <dgm:prSet phldrT="[Text]"/>
      <dgm:spPr/>
      <dgm:t>
        <a:bodyPr/>
        <a:lstStyle/>
        <a:p>
          <a:r>
            <a:rPr lang="en-US" b="1" dirty="0"/>
            <a:t>Limitations and Challenges</a:t>
          </a:r>
        </a:p>
      </dgm:t>
    </dgm:pt>
    <dgm:pt modelId="{0D630E73-15BA-4DCE-A850-C61008FB1531}" type="parTrans" cxnId="{61CECFFF-BDA5-4F53-92C2-D8B07DDD3E71}">
      <dgm:prSet/>
      <dgm:spPr/>
      <dgm:t>
        <a:bodyPr/>
        <a:lstStyle/>
        <a:p>
          <a:endParaRPr lang="en-US"/>
        </a:p>
      </dgm:t>
    </dgm:pt>
    <dgm:pt modelId="{61C12C89-060A-4275-8DB1-E3DE2AE9F9F8}" type="sibTrans" cxnId="{61CECFFF-BDA5-4F53-92C2-D8B07DDD3E71}">
      <dgm:prSet/>
      <dgm:spPr/>
      <dgm:t>
        <a:bodyPr/>
        <a:lstStyle/>
        <a:p>
          <a:endParaRPr lang="en-US"/>
        </a:p>
      </dgm:t>
    </dgm:pt>
    <dgm:pt modelId="{8C5BB8A2-D215-4DAD-AF6E-E5A1D22940DC}">
      <dgm:prSet phldrT="[Text]"/>
      <dgm:spPr/>
      <dgm:t>
        <a:bodyPr/>
        <a:lstStyle/>
        <a:p>
          <a:r>
            <a:rPr lang="en-US" b="1" dirty="0"/>
            <a:t>Evaluation and Impact</a:t>
          </a:r>
        </a:p>
      </dgm:t>
    </dgm:pt>
    <dgm:pt modelId="{B36414F0-FC8F-42E8-8A45-D5286EAF7C7D}" type="parTrans" cxnId="{802D0439-B0D8-4C41-BFC6-4D2D925E7F40}">
      <dgm:prSet/>
      <dgm:spPr/>
      <dgm:t>
        <a:bodyPr/>
        <a:lstStyle/>
        <a:p>
          <a:endParaRPr lang="en-US"/>
        </a:p>
      </dgm:t>
    </dgm:pt>
    <dgm:pt modelId="{9EB4F165-B86B-4094-8F9E-CA33C6C1FE67}" type="sibTrans" cxnId="{802D0439-B0D8-4C41-BFC6-4D2D925E7F40}">
      <dgm:prSet/>
      <dgm:spPr/>
      <dgm:t>
        <a:bodyPr/>
        <a:lstStyle/>
        <a:p>
          <a:endParaRPr lang="en-US"/>
        </a:p>
      </dgm:t>
    </dgm:pt>
    <dgm:pt modelId="{4A855D05-E24D-4910-9E89-039D9497B84A}">
      <dgm:prSet phldrT="[Text]"/>
      <dgm:spPr/>
      <dgm:t>
        <a:bodyPr/>
        <a:lstStyle/>
        <a:p>
          <a:r>
            <a:rPr lang="en-US" b="0" dirty="0"/>
            <a:t>Your campaign can raise awareness about vaccines, quitting smoking, healthy eating, and exercise and mental health.</a:t>
          </a:r>
        </a:p>
      </dgm:t>
    </dgm:pt>
    <dgm:pt modelId="{E870874C-5A8A-46CA-B8F3-FBA357DB82CA}" type="parTrans" cxnId="{044E6B99-807C-42F4-92DC-64C96B937817}">
      <dgm:prSet/>
      <dgm:spPr/>
      <dgm:t>
        <a:bodyPr/>
        <a:lstStyle/>
        <a:p>
          <a:endParaRPr lang="en-US"/>
        </a:p>
      </dgm:t>
    </dgm:pt>
    <dgm:pt modelId="{7234C51A-C291-4F1A-AF8B-5515E93C7976}" type="sibTrans" cxnId="{044E6B99-807C-42F4-92DC-64C96B937817}">
      <dgm:prSet/>
      <dgm:spPr/>
      <dgm:t>
        <a:bodyPr/>
        <a:lstStyle/>
        <a:p>
          <a:endParaRPr lang="en-US"/>
        </a:p>
      </dgm:t>
    </dgm:pt>
    <dgm:pt modelId="{B757F826-0493-4995-BD32-9CD055D2C323}">
      <dgm:prSet phldrT="[Text]"/>
      <dgm:spPr/>
      <dgm:t>
        <a:bodyPr/>
        <a:lstStyle/>
        <a:p>
          <a:r>
            <a:rPr lang="en-US" b="0" dirty="0"/>
            <a:t>Effectiveness is contingent on public trust and cultural importance, as well as communication and practical opportunities to act (Bolton, 2023).</a:t>
          </a:r>
        </a:p>
      </dgm:t>
    </dgm:pt>
    <dgm:pt modelId="{A2EFBD00-A348-49E6-8A8F-9F878F7D6B45}" type="parTrans" cxnId="{03011034-89E3-47B8-BD10-6DDC6EAE50C5}">
      <dgm:prSet/>
      <dgm:spPr/>
      <dgm:t>
        <a:bodyPr/>
        <a:lstStyle/>
        <a:p>
          <a:endParaRPr lang="en-US"/>
        </a:p>
      </dgm:t>
    </dgm:pt>
    <dgm:pt modelId="{549E3513-288E-460C-BDC5-933B300DF64F}" type="sibTrans" cxnId="{03011034-89E3-47B8-BD10-6DDC6EAE50C5}">
      <dgm:prSet/>
      <dgm:spPr/>
      <dgm:t>
        <a:bodyPr/>
        <a:lstStyle/>
        <a:p>
          <a:endParaRPr lang="en-US"/>
        </a:p>
      </dgm:t>
    </dgm:pt>
    <dgm:pt modelId="{CB924DCC-5873-45D3-97E6-683C25730BAD}">
      <dgm:prSet phldrT="[Text]"/>
      <dgm:spPr/>
      <dgm:t>
        <a:bodyPr/>
        <a:lstStyle/>
        <a:p>
          <a:r>
            <a:rPr lang="en-US" b="0" dirty="0"/>
            <a:t>Environmental factors such as clean air, safe walking and cycling infrastructure, green spaces, sanitation and healthy school and workplace environment (Sari, 2023).</a:t>
          </a:r>
        </a:p>
      </dgm:t>
    </dgm:pt>
    <dgm:pt modelId="{DA4A0EAF-AFF6-4310-A964-989EC1B91588}" type="parTrans" cxnId="{EFC8ADCF-CEA0-4A25-B4EF-9E8954CC343B}">
      <dgm:prSet/>
      <dgm:spPr/>
      <dgm:t>
        <a:bodyPr/>
        <a:lstStyle/>
        <a:p>
          <a:endParaRPr lang="en-US"/>
        </a:p>
      </dgm:t>
    </dgm:pt>
    <dgm:pt modelId="{036B3B47-B979-4E51-ABD6-8AEC0BA5EC4D}" type="sibTrans" cxnId="{EFC8ADCF-CEA0-4A25-B4EF-9E8954CC343B}">
      <dgm:prSet/>
      <dgm:spPr/>
      <dgm:t>
        <a:bodyPr/>
        <a:lstStyle/>
        <a:p>
          <a:endParaRPr lang="en-US"/>
        </a:p>
      </dgm:t>
    </dgm:pt>
    <dgm:pt modelId="{BA8255DD-167E-459C-AC09-DC9A8FD62F30}">
      <dgm:prSet phldrT="[Text]"/>
      <dgm:spPr/>
      <dgm:t>
        <a:bodyPr/>
        <a:lstStyle/>
        <a:p>
          <a:r>
            <a:rPr lang="en-US" b="0" dirty="0"/>
            <a:t>Healthier environments can encourage physical activity, </a:t>
          </a:r>
          <a:r>
            <a:rPr lang="en-US" b="0" dirty="0" err="1"/>
            <a:t>minimise</a:t>
          </a:r>
          <a:r>
            <a:rPr lang="en-US" b="0" dirty="0"/>
            <a:t> exposure to environmental hazards and enhance community wellbeing.</a:t>
          </a:r>
        </a:p>
      </dgm:t>
    </dgm:pt>
    <dgm:pt modelId="{5F8B3AE9-49E6-4B8E-9E13-AE7BCAFE73D3}" type="parTrans" cxnId="{90C09F49-B2A7-48E9-8DBA-61E9992A42AC}">
      <dgm:prSet/>
      <dgm:spPr/>
      <dgm:t>
        <a:bodyPr/>
        <a:lstStyle/>
        <a:p>
          <a:endParaRPr lang="en-US"/>
        </a:p>
      </dgm:t>
    </dgm:pt>
    <dgm:pt modelId="{651383F9-9AA3-45E1-92B1-232073D83742}" type="sibTrans" cxnId="{90C09F49-B2A7-48E9-8DBA-61E9992A42AC}">
      <dgm:prSet/>
      <dgm:spPr/>
      <dgm:t>
        <a:bodyPr/>
        <a:lstStyle/>
        <a:p>
          <a:endParaRPr lang="en-US"/>
        </a:p>
      </dgm:t>
    </dgm:pt>
    <dgm:pt modelId="{B3908FAB-7DF2-498D-AE59-E900F8E5E8D3}">
      <dgm:prSet phldrT="[Text]"/>
      <dgm:spPr/>
      <dgm:t>
        <a:bodyPr/>
        <a:lstStyle/>
        <a:p>
          <a:r>
            <a:rPr lang="en-US" b="0"/>
            <a:t>Where poverty and unsafe neighbourhoods or high cost of food restrict choices, campaigns alone may have limited impact.</a:t>
          </a:r>
          <a:endParaRPr lang="en-US" b="0" dirty="0"/>
        </a:p>
      </dgm:t>
    </dgm:pt>
    <dgm:pt modelId="{CBAE32D3-3623-4E9F-891C-4031CE7E80B0}" type="parTrans" cxnId="{8131327D-1647-474E-A9FF-300D6C253F72}">
      <dgm:prSet/>
      <dgm:spPr/>
      <dgm:t>
        <a:bodyPr/>
        <a:lstStyle/>
        <a:p>
          <a:endParaRPr lang="en-US"/>
        </a:p>
      </dgm:t>
    </dgm:pt>
    <dgm:pt modelId="{2647E9F0-D0FE-4E68-A20D-A36D2516BB64}" type="sibTrans" cxnId="{8131327D-1647-474E-A9FF-300D6C253F72}">
      <dgm:prSet/>
      <dgm:spPr/>
      <dgm:t>
        <a:bodyPr/>
        <a:lstStyle/>
        <a:p>
          <a:endParaRPr lang="en-US"/>
        </a:p>
      </dgm:t>
    </dgm:pt>
    <dgm:pt modelId="{B3558121-0B27-4A63-9CCF-1A396DD51E9E}">
      <dgm:prSet phldrT="[Text]"/>
      <dgm:spPr/>
      <dgm:t>
        <a:bodyPr/>
        <a:lstStyle/>
        <a:p>
          <a:r>
            <a:rPr lang="en-US" b="0" dirty="0"/>
            <a:t>Assessment should focus on </a:t>
          </a:r>
          <a:r>
            <a:rPr lang="en-US" b="0" dirty="0" err="1"/>
            <a:t>behaviours</a:t>
          </a:r>
          <a:r>
            <a:rPr lang="en-US" b="0" dirty="0"/>
            <a:t> achieved, coverage of the population and disparities among social groups (WHO, 2025).</a:t>
          </a:r>
        </a:p>
      </dgm:t>
    </dgm:pt>
    <dgm:pt modelId="{FC6640FB-8E38-43A7-9EC3-7CD93EB94324}" type="parTrans" cxnId="{0504F3E0-EBB9-48B0-9D38-CC0F00A8C511}">
      <dgm:prSet/>
      <dgm:spPr/>
      <dgm:t>
        <a:bodyPr/>
        <a:lstStyle/>
        <a:p>
          <a:endParaRPr lang="en-US"/>
        </a:p>
      </dgm:t>
    </dgm:pt>
    <dgm:pt modelId="{57969D26-18A6-409A-AAE4-ABD69F779CEF}" type="sibTrans" cxnId="{0504F3E0-EBB9-48B0-9D38-CC0F00A8C511}">
      <dgm:prSet/>
      <dgm:spPr/>
      <dgm:t>
        <a:bodyPr/>
        <a:lstStyle/>
        <a:p>
          <a:endParaRPr lang="en-US"/>
        </a:p>
      </dgm:t>
    </dgm:pt>
    <dgm:pt modelId="{6157672F-F960-49D7-9AA9-5008B6A5E366}" type="pres">
      <dgm:prSet presAssocID="{CD550E71-0486-4F9B-A411-7A137B3229F6}" presName="Name0" presStyleCnt="0">
        <dgm:presLayoutVars>
          <dgm:dir/>
          <dgm:animLvl val="lvl"/>
          <dgm:resizeHandles val="exact"/>
        </dgm:presLayoutVars>
      </dgm:prSet>
      <dgm:spPr/>
    </dgm:pt>
    <dgm:pt modelId="{2E796949-35A9-47B2-9788-4D00632485CA}" type="pres">
      <dgm:prSet presAssocID="{818B95BC-8893-4D80-9E0D-CF3E06C2A5EF}" presName="linNode" presStyleCnt="0"/>
      <dgm:spPr/>
    </dgm:pt>
    <dgm:pt modelId="{BF3518F1-1454-45F9-9440-2FAE9EDBDA52}" type="pres">
      <dgm:prSet presAssocID="{818B95BC-8893-4D80-9E0D-CF3E06C2A5EF}" presName="parTx" presStyleLbl="revTx" presStyleIdx="0" presStyleCnt="6">
        <dgm:presLayoutVars>
          <dgm:chMax val="1"/>
          <dgm:bulletEnabled val="1"/>
        </dgm:presLayoutVars>
      </dgm:prSet>
      <dgm:spPr/>
    </dgm:pt>
    <dgm:pt modelId="{CF17EE1A-F806-4C73-80A7-3F45108F5C40}" type="pres">
      <dgm:prSet presAssocID="{818B95BC-8893-4D80-9E0D-CF3E06C2A5EF}" presName="bracket" presStyleLbl="parChTrans1D1" presStyleIdx="0" presStyleCnt="6"/>
      <dgm:spPr/>
    </dgm:pt>
    <dgm:pt modelId="{02A4B29A-8CF7-465B-92C5-B44B65C15B57}" type="pres">
      <dgm:prSet presAssocID="{818B95BC-8893-4D80-9E0D-CF3E06C2A5EF}" presName="spH" presStyleCnt="0"/>
      <dgm:spPr/>
    </dgm:pt>
    <dgm:pt modelId="{C4822D17-00F3-4DAD-8C92-B946B05086B6}" type="pres">
      <dgm:prSet presAssocID="{818B95BC-8893-4D80-9E0D-CF3E06C2A5EF}" presName="desTx" presStyleLbl="node1" presStyleIdx="0" presStyleCnt="6">
        <dgm:presLayoutVars>
          <dgm:bulletEnabled val="1"/>
        </dgm:presLayoutVars>
      </dgm:prSet>
      <dgm:spPr/>
    </dgm:pt>
    <dgm:pt modelId="{AF1E87BE-87E7-4D1B-B5C0-B09865F7E2D0}" type="pres">
      <dgm:prSet presAssocID="{FB029411-3580-40BA-ACA9-DA91A8B1FD8A}" presName="spV" presStyleCnt="0"/>
      <dgm:spPr/>
    </dgm:pt>
    <dgm:pt modelId="{3A30E49B-3D29-4B91-939E-7B8FE71C01A3}" type="pres">
      <dgm:prSet presAssocID="{4FDF6B90-FA53-4E9C-8B35-F19BA4B160CE}" presName="linNode" presStyleCnt="0"/>
      <dgm:spPr/>
    </dgm:pt>
    <dgm:pt modelId="{06AC43D9-8673-4D01-A1C0-B8FF2EB8D9E0}" type="pres">
      <dgm:prSet presAssocID="{4FDF6B90-FA53-4E9C-8B35-F19BA4B160CE}" presName="parTx" presStyleLbl="revTx" presStyleIdx="1" presStyleCnt="6">
        <dgm:presLayoutVars>
          <dgm:chMax val="1"/>
          <dgm:bulletEnabled val="1"/>
        </dgm:presLayoutVars>
      </dgm:prSet>
      <dgm:spPr/>
    </dgm:pt>
    <dgm:pt modelId="{3BCC5AB1-67C9-4D53-B3B9-3E51A684C3A6}" type="pres">
      <dgm:prSet presAssocID="{4FDF6B90-FA53-4E9C-8B35-F19BA4B160CE}" presName="bracket" presStyleLbl="parChTrans1D1" presStyleIdx="1" presStyleCnt="6"/>
      <dgm:spPr/>
    </dgm:pt>
    <dgm:pt modelId="{2802E4D7-0589-42A8-88E2-0108FC6D6CDB}" type="pres">
      <dgm:prSet presAssocID="{4FDF6B90-FA53-4E9C-8B35-F19BA4B160CE}" presName="spH" presStyleCnt="0"/>
      <dgm:spPr/>
    </dgm:pt>
    <dgm:pt modelId="{CA9AC3D9-D44E-40C7-94EE-E0B1A9EC03B4}" type="pres">
      <dgm:prSet presAssocID="{4FDF6B90-FA53-4E9C-8B35-F19BA4B160CE}" presName="desTx" presStyleLbl="node1" presStyleIdx="1" presStyleCnt="6">
        <dgm:presLayoutVars>
          <dgm:bulletEnabled val="1"/>
        </dgm:presLayoutVars>
      </dgm:prSet>
      <dgm:spPr/>
    </dgm:pt>
    <dgm:pt modelId="{B7F48EF9-9180-49F2-967F-92DFA65C697D}" type="pres">
      <dgm:prSet presAssocID="{FD01BD48-7210-4C65-835D-E528399E9ECA}" presName="spV" presStyleCnt="0"/>
      <dgm:spPr/>
    </dgm:pt>
    <dgm:pt modelId="{0225781C-C74A-473C-A3DE-B699E0E9705B}" type="pres">
      <dgm:prSet presAssocID="{D932639B-3107-49A2-B259-F5C5FB57D6E7}" presName="linNode" presStyleCnt="0"/>
      <dgm:spPr/>
    </dgm:pt>
    <dgm:pt modelId="{67844CAF-ADCF-4C32-AA64-B5822670DF6D}" type="pres">
      <dgm:prSet presAssocID="{D932639B-3107-49A2-B259-F5C5FB57D6E7}" presName="parTx" presStyleLbl="revTx" presStyleIdx="2" presStyleCnt="6">
        <dgm:presLayoutVars>
          <dgm:chMax val="1"/>
          <dgm:bulletEnabled val="1"/>
        </dgm:presLayoutVars>
      </dgm:prSet>
      <dgm:spPr/>
    </dgm:pt>
    <dgm:pt modelId="{8B86F552-B0CE-4884-8879-E0BCC802540E}" type="pres">
      <dgm:prSet presAssocID="{D932639B-3107-49A2-B259-F5C5FB57D6E7}" presName="bracket" presStyleLbl="parChTrans1D1" presStyleIdx="2" presStyleCnt="6"/>
      <dgm:spPr/>
    </dgm:pt>
    <dgm:pt modelId="{DE61B6ED-8B72-460D-9149-449AF0A4C65D}" type="pres">
      <dgm:prSet presAssocID="{D932639B-3107-49A2-B259-F5C5FB57D6E7}" presName="spH" presStyleCnt="0"/>
      <dgm:spPr/>
    </dgm:pt>
    <dgm:pt modelId="{E931DEC3-412E-4366-98E1-2E6F92A992E4}" type="pres">
      <dgm:prSet presAssocID="{D932639B-3107-49A2-B259-F5C5FB57D6E7}" presName="desTx" presStyleLbl="node1" presStyleIdx="2" presStyleCnt="6">
        <dgm:presLayoutVars>
          <dgm:bulletEnabled val="1"/>
        </dgm:presLayoutVars>
      </dgm:prSet>
      <dgm:spPr/>
    </dgm:pt>
    <dgm:pt modelId="{A31033D2-3C0B-46E2-8B46-2670CE886B1F}" type="pres">
      <dgm:prSet presAssocID="{91C5E4DA-06EB-4499-B2DD-CE32CD4C5047}" presName="spV" presStyleCnt="0"/>
      <dgm:spPr/>
    </dgm:pt>
    <dgm:pt modelId="{11F7D461-BC77-433E-95DB-0EDDF3EBD529}" type="pres">
      <dgm:prSet presAssocID="{D11B49C0-B8D7-4119-9EC9-4DA95846E2CA}" presName="linNode" presStyleCnt="0"/>
      <dgm:spPr/>
    </dgm:pt>
    <dgm:pt modelId="{E348EA97-2827-48FA-BC30-946A12C2F580}" type="pres">
      <dgm:prSet presAssocID="{D11B49C0-B8D7-4119-9EC9-4DA95846E2CA}" presName="parTx" presStyleLbl="revTx" presStyleIdx="3" presStyleCnt="6">
        <dgm:presLayoutVars>
          <dgm:chMax val="1"/>
          <dgm:bulletEnabled val="1"/>
        </dgm:presLayoutVars>
      </dgm:prSet>
      <dgm:spPr/>
    </dgm:pt>
    <dgm:pt modelId="{19816EAD-DA4C-4023-80C3-EBC4389338A4}" type="pres">
      <dgm:prSet presAssocID="{D11B49C0-B8D7-4119-9EC9-4DA95846E2CA}" presName="bracket" presStyleLbl="parChTrans1D1" presStyleIdx="3" presStyleCnt="6"/>
      <dgm:spPr/>
    </dgm:pt>
    <dgm:pt modelId="{D237B783-1912-4001-8FEB-A2B7BB58FC4B}" type="pres">
      <dgm:prSet presAssocID="{D11B49C0-B8D7-4119-9EC9-4DA95846E2CA}" presName="spH" presStyleCnt="0"/>
      <dgm:spPr/>
    </dgm:pt>
    <dgm:pt modelId="{723591FE-2DD7-4855-9B1C-6646DCB026F3}" type="pres">
      <dgm:prSet presAssocID="{D11B49C0-B8D7-4119-9EC9-4DA95846E2CA}" presName="desTx" presStyleLbl="node1" presStyleIdx="3" presStyleCnt="6">
        <dgm:presLayoutVars>
          <dgm:bulletEnabled val="1"/>
        </dgm:presLayoutVars>
      </dgm:prSet>
      <dgm:spPr/>
    </dgm:pt>
    <dgm:pt modelId="{3CEEEF75-2B26-4CAC-93DC-4043F8DFE1B1}" type="pres">
      <dgm:prSet presAssocID="{E5F5094E-F362-44BE-9422-C233313AA05C}" presName="spV" presStyleCnt="0"/>
      <dgm:spPr/>
    </dgm:pt>
    <dgm:pt modelId="{8A859CBD-848E-49D5-9DFE-6AC222E5A0C0}" type="pres">
      <dgm:prSet presAssocID="{C1D43E0A-70D4-4CBF-8FA7-69663BDB5BD8}" presName="linNode" presStyleCnt="0"/>
      <dgm:spPr/>
    </dgm:pt>
    <dgm:pt modelId="{579253BC-351C-4337-B0A8-DA83DCCADDD2}" type="pres">
      <dgm:prSet presAssocID="{C1D43E0A-70D4-4CBF-8FA7-69663BDB5BD8}" presName="parTx" presStyleLbl="revTx" presStyleIdx="4" presStyleCnt="6">
        <dgm:presLayoutVars>
          <dgm:chMax val="1"/>
          <dgm:bulletEnabled val="1"/>
        </dgm:presLayoutVars>
      </dgm:prSet>
      <dgm:spPr/>
    </dgm:pt>
    <dgm:pt modelId="{DD3CC698-3F38-42A6-82E0-B5AFB71886E7}" type="pres">
      <dgm:prSet presAssocID="{C1D43E0A-70D4-4CBF-8FA7-69663BDB5BD8}" presName="bracket" presStyleLbl="parChTrans1D1" presStyleIdx="4" presStyleCnt="6"/>
      <dgm:spPr/>
    </dgm:pt>
    <dgm:pt modelId="{26966E99-6AB3-4D1D-B44A-CABBA2FB46C7}" type="pres">
      <dgm:prSet presAssocID="{C1D43E0A-70D4-4CBF-8FA7-69663BDB5BD8}" presName="spH" presStyleCnt="0"/>
      <dgm:spPr/>
    </dgm:pt>
    <dgm:pt modelId="{83264909-ED15-48FA-9A6F-FD4DC9EF94EB}" type="pres">
      <dgm:prSet presAssocID="{C1D43E0A-70D4-4CBF-8FA7-69663BDB5BD8}" presName="desTx" presStyleLbl="node1" presStyleIdx="4" presStyleCnt="6">
        <dgm:presLayoutVars>
          <dgm:bulletEnabled val="1"/>
        </dgm:presLayoutVars>
      </dgm:prSet>
      <dgm:spPr/>
    </dgm:pt>
    <dgm:pt modelId="{E7601EDC-EF84-4472-8693-A4278BB33A6E}" type="pres">
      <dgm:prSet presAssocID="{61C12C89-060A-4275-8DB1-E3DE2AE9F9F8}" presName="spV" presStyleCnt="0"/>
      <dgm:spPr/>
    </dgm:pt>
    <dgm:pt modelId="{801C6803-F6F7-4E38-9AAE-9DE324A4FA2C}" type="pres">
      <dgm:prSet presAssocID="{8C5BB8A2-D215-4DAD-AF6E-E5A1D22940DC}" presName="linNode" presStyleCnt="0"/>
      <dgm:spPr/>
    </dgm:pt>
    <dgm:pt modelId="{7104FE1B-AF59-4FEA-A559-DD2C7116FE21}" type="pres">
      <dgm:prSet presAssocID="{8C5BB8A2-D215-4DAD-AF6E-E5A1D22940DC}" presName="parTx" presStyleLbl="revTx" presStyleIdx="5" presStyleCnt="6">
        <dgm:presLayoutVars>
          <dgm:chMax val="1"/>
          <dgm:bulletEnabled val="1"/>
        </dgm:presLayoutVars>
      </dgm:prSet>
      <dgm:spPr/>
    </dgm:pt>
    <dgm:pt modelId="{309FFF1A-5BDA-41B5-9DE7-B4D334CAEEB7}" type="pres">
      <dgm:prSet presAssocID="{8C5BB8A2-D215-4DAD-AF6E-E5A1D22940DC}" presName="bracket" presStyleLbl="parChTrans1D1" presStyleIdx="5" presStyleCnt="6"/>
      <dgm:spPr/>
    </dgm:pt>
    <dgm:pt modelId="{5F6A04C2-0602-4713-AC13-BB8ECE84CB48}" type="pres">
      <dgm:prSet presAssocID="{8C5BB8A2-D215-4DAD-AF6E-E5A1D22940DC}" presName="spH" presStyleCnt="0"/>
      <dgm:spPr/>
    </dgm:pt>
    <dgm:pt modelId="{A72CFA70-29E4-4DD8-B82B-C1ABDCF968FB}" type="pres">
      <dgm:prSet presAssocID="{8C5BB8A2-D215-4DAD-AF6E-E5A1D22940DC}" presName="desTx" presStyleLbl="node1" presStyleIdx="5" presStyleCnt="6">
        <dgm:presLayoutVars>
          <dgm:bulletEnabled val="1"/>
        </dgm:presLayoutVars>
      </dgm:prSet>
      <dgm:spPr/>
    </dgm:pt>
  </dgm:ptLst>
  <dgm:cxnLst>
    <dgm:cxn modelId="{47E78D00-0764-402B-B0BD-4562428279AD}" type="presOf" srcId="{C1D43E0A-70D4-4CBF-8FA7-69663BDB5BD8}" destId="{579253BC-351C-4337-B0A8-DA83DCCADDD2}" srcOrd="0" destOrd="0" presId="urn:diagrams.loki3.com/BracketList"/>
    <dgm:cxn modelId="{0C72EF1D-40B4-4AA0-974C-3540F2DF812B}" type="presOf" srcId="{818B95BC-8893-4D80-9E0D-CF3E06C2A5EF}" destId="{BF3518F1-1454-45F9-9440-2FAE9EDBDA52}" srcOrd="0" destOrd="0" presId="urn:diagrams.loki3.com/BracketList"/>
    <dgm:cxn modelId="{8E10B72B-6A20-49D7-AEBB-5612092E9B66}" type="presOf" srcId="{B3908FAB-7DF2-498D-AE59-E900F8E5E8D3}" destId="{83264909-ED15-48FA-9A6F-FD4DC9EF94EB}" srcOrd="0" destOrd="0" presId="urn:diagrams.loki3.com/BracketList"/>
    <dgm:cxn modelId="{03011034-89E3-47B8-BD10-6DDC6EAE50C5}" srcId="{4FDF6B90-FA53-4E9C-8B35-F19BA4B160CE}" destId="{B757F826-0493-4995-BD32-9CD055D2C323}" srcOrd="0" destOrd="0" parTransId="{A2EFBD00-A348-49E6-8A8F-9F878F7D6B45}" sibTransId="{549E3513-288E-460C-BDC5-933B300DF64F}"/>
    <dgm:cxn modelId="{802D0439-B0D8-4C41-BFC6-4D2D925E7F40}" srcId="{CD550E71-0486-4F9B-A411-7A137B3229F6}" destId="{8C5BB8A2-D215-4DAD-AF6E-E5A1D22940DC}" srcOrd="5" destOrd="0" parTransId="{B36414F0-FC8F-42E8-8A45-D5286EAF7C7D}" sibTransId="{9EB4F165-B86B-4094-8F9E-CA33C6C1FE67}"/>
    <dgm:cxn modelId="{C0C8F03D-AD6E-4968-851A-5F3F8EAC1D0A}" srcId="{CD550E71-0486-4F9B-A411-7A137B3229F6}" destId="{D932639B-3107-49A2-B259-F5C5FB57D6E7}" srcOrd="2" destOrd="0" parTransId="{40879AB3-4D6F-4B47-B280-94EC64555339}" sibTransId="{91C5E4DA-06EB-4499-B2DD-CE32CD4C5047}"/>
    <dgm:cxn modelId="{90C09F49-B2A7-48E9-8DBA-61E9992A42AC}" srcId="{D11B49C0-B8D7-4119-9EC9-4DA95846E2CA}" destId="{BA8255DD-167E-459C-AC09-DC9A8FD62F30}" srcOrd="0" destOrd="0" parTransId="{5F8B3AE9-49E6-4B8E-9E13-AE7BCAFE73D3}" sibTransId="{651383F9-9AA3-45E1-92B1-232073D83742}"/>
    <dgm:cxn modelId="{C590B94D-7726-4FD6-BC1A-EF96EB88C39A}" type="presOf" srcId="{B757F826-0493-4995-BD32-9CD055D2C323}" destId="{CA9AC3D9-D44E-40C7-94EE-E0B1A9EC03B4}" srcOrd="0" destOrd="0" presId="urn:diagrams.loki3.com/BracketList"/>
    <dgm:cxn modelId="{9F691751-E9E9-458F-8532-CFFE9A2CE899}" type="presOf" srcId="{4FDF6B90-FA53-4E9C-8B35-F19BA4B160CE}" destId="{06AC43D9-8673-4D01-A1C0-B8FF2EB8D9E0}" srcOrd="0" destOrd="0" presId="urn:diagrams.loki3.com/BracketList"/>
    <dgm:cxn modelId="{4E10EB64-6E4E-4712-8F8C-356F29BE1392}" type="presOf" srcId="{4A855D05-E24D-4910-9E89-039D9497B84A}" destId="{C4822D17-00F3-4DAD-8C92-B946B05086B6}" srcOrd="0" destOrd="0" presId="urn:diagrams.loki3.com/BracketList"/>
    <dgm:cxn modelId="{8131327D-1647-474E-A9FF-300D6C253F72}" srcId="{C1D43E0A-70D4-4CBF-8FA7-69663BDB5BD8}" destId="{B3908FAB-7DF2-498D-AE59-E900F8E5E8D3}" srcOrd="0" destOrd="0" parTransId="{CBAE32D3-3623-4E9F-891C-4031CE7E80B0}" sibTransId="{2647E9F0-D0FE-4E68-A20D-A36D2516BB64}"/>
    <dgm:cxn modelId="{C1DD017E-5A83-4103-A561-98BA798F4CD1}" srcId="{CD550E71-0486-4F9B-A411-7A137B3229F6}" destId="{D11B49C0-B8D7-4119-9EC9-4DA95846E2CA}" srcOrd="3" destOrd="0" parTransId="{504A534D-A17E-4446-A52D-E6FD28655080}" sibTransId="{E5F5094E-F362-44BE-9422-C233313AA05C}"/>
    <dgm:cxn modelId="{560DF485-37D5-4F1B-B0CE-D4CD6672FBAB}" type="presOf" srcId="{D932639B-3107-49A2-B259-F5C5FB57D6E7}" destId="{67844CAF-ADCF-4C32-AA64-B5822670DF6D}" srcOrd="0" destOrd="0" presId="urn:diagrams.loki3.com/BracketList"/>
    <dgm:cxn modelId="{CA7B0890-0867-448B-AFCB-409FA707540A}" type="presOf" srcId="{B3558121-0B27-4A63-9CCF-1A396DD51E9E}" destId="{A72CFA70-29E4-4DD8-B82B-C1ABDCF968FB}" srcOrd="0" destOrd="0" presId="urn:diagrams.loki3.com/BracketList"/>
    <dgm:cxn modelId="{044E6B99-807C-42F4-92DC-64C96B937817}" srcId="{818B95BC-8893-4D80-9E0D-CF3E06C2A5EF}" destId="{4A855D05-E24D-4910-9E89-039D9497B84A}" srcOrd="0" destOrd="0" parTransId="{E870874C-5A8A-46CA-B8F3-FBA357DB82CA}" sibTransId="{7234C51A-C291-4F1A-AF8B-5515E93C7976}"/>
    <dgm:cxn modelId="{7AC02FA8-7B37-4EAA-944D-FDFC7B32D4F3}" type="presOf" srcId="{D11B49C0-B8D7-4119-9EC9-4DA95846E2CA}" destId="{E348EA97-2827-48FA-BC30-946A12C2F580}" srcOrd="0" destOrd="0" presId="urn:diagrams.loki3.com/BracketList"/>
    <dgm:cxn modelId="{325666B1-CB0E-4621-9353-21ECDB62FE23}" type="presOf" srcId="{8C5BB8A2-D215-4DAD-AF6E-E5A1D22940DC}" destId="{7104FE1B-AF59-4FEA-A559-DD2C7116FE21}" srcOrd="0" destOrd="0" presId="urn:diagrams.loki3.com/BracketList"/>
    <dgm:cxn modelId="{155963CF-B754-4ADF-B282-3A83F1C1B480}" type="presOf" srcId="{BA8255DD-167E-459C-AC09-DC9A8FD62F30}" destId="{723591FE-2DD7-4855-9B1C-6646DCB026F3}" srcOrd="0" destOrd="0" presId="urn:diagrams.loki3.com/BracketList"/>
    <dgm:cxn modelId="{EFC8ADCF-CEA0-4A25-B4EF-9E8954CC343B}" srcId="{D932639B-3107-49A2-B259-F5C5FB57D6E7}" destId="{CB924DCC-5873-45D3-97E6-683C25730BAD}" srcOrd="0" destOrd="0" parTransId="{DA4A0EAF-AFF6-4310-A964-989EC1B91588}" sibTransId="{036B3B47-B979-4E51-ABD6-8AEC0BA5EC4D}"/>
    <dgm:cxn modelId="{86367BD0-968A-4374-97E9-D800A27C090E}" type="presOf" srcId="{CD550E71-0486-4F9B-A411-7A137B3229F6}" destId="{6157672F-F960-49D7-9AA9-5008B6A5E366}" srcOrd="0" destOrd="0" presId="urn:diagrams.loki3.com/BracketList"/>
    <dgm:cxn modelId="{94E891DD-AABD-40F7-ADED-B114004B0CD3}" type="presOf" srcId="{CB924DCC-5873-45D3-97E6-683C25730BAD}" destId="{E931DEC3-412E-4366-98E1-2E6F92A992E4}" srcOrd="0" destOrd="0" presId="urn:diagrams.loki3.com/BracketList"/>
    <dgm:cxn modelId="{0504F3E0-EBB9-48B0-9D38-CC0F00A8C511}" srcId="{8C5BB8A2-D215-4DAD-AF6E-E5A1D22940DC}" destId="{B3558121-0B27-4A63-9CCF-1A396DD51E9E}" srcOrd="0" destOrd="0" parTransId="{FC6640FB-8E38-43A7-9EC3-7CD93EB94324}" sibTransId="{57969D26-18A6-409A-AAE4-ABD69F779CEF}"/>
    <dgm:cxn modelId="{9ACF0FE4-4A67-44A4-BEE0-5FE2EE758B26}" srcId="{CD550E71-0486-4F9B-A411-7A137B3229F6}" destId="{818B95BC-8893-4D80-9E0D-CF3E06C2A5EF}" srcOrd="0" destOrd="0" parTransId="{C2AA4D7B-4D02-4185-9C3B-D976088B8432}" sibTransId="{FB029411-3580-40BA-ACA9-DA91A8B1FD8A}"/>
    <dgm:cxn modelId="{F22170EC-1523-4E8C-8C0E-1CF6E08F5F0C}" srcId="{CD550E71-0486-4F9B-A411-7A137B3229F6}" destId="{4FDF6B90-FA53-4E9C-8B35-F19BA4B160CE}" srcOrd="1" destOrd="0" parTransId="{954D2428-EB2A-4A96-97DB-0980127D9A9F}" sibTransId="{FD01BD48-7210-4C65-835D-E528399E9ECA}"/>
    <dgm:cxn modelId="{61CECFFF-BDA5-4F53-92C2-D8B07DDD3E71}" srcId="{CD550E71-0486-4F9B-A411-7A137B3229F6}" destId="{C1D43E0A-70D4-4CBF-8FA7-69663BDB5BD8}" srcOrd="4" destOrd="0" parTransId="{0D630E73-15BA-4DCE-A850-C61008FB1531}" sibTransId="{61C12C89-060A-4275-8DB1-E3DE2AE9F9F8}"/>
    <dgm:cxn modelId="{87C12650-B157-42D2-8E7A-9B7267510F8A}" type="presParOf" srcId="{6157672F-F960-49D7-9AA9-5008B6A5E366}" destId="{2E796949-35A9-47B2-9788-4D00632485CA}" srcOrd="0" destOrd="0" presId="urn:diagrams.loki3.com/BracketList"/>
    <dgm:cxn modelId="{B35BC9F6-E8AA-4BE7-895B-35FA81E9DC32}" type="presParOf" srcId="{2E796949-35A9-47B2-9788-4D00632485CA}" destId="{BF3518F1-1454-45F9-9440-2FAE9EDBDA52}" srcOrd="0" destOrd="0" presId="urn:diagrams.loki3.com/BracketList"/>
    <dgm:cxn modelId="{E6E19FB7-016D-4ECE-9B47-59E4BAA27260}" type="presParOf" srcId="{2E796949-35A9-47B2-9788-4D00632485CA}" destId="{CF17EE1A-F806-4C73-80A7-3F45108F5C40}" srcOrd="1" destOrd="0" presId="urn:diagrams.loki3.com/BracketList"/>
    <dgm:cxn modelId="{30F781F2-FCAB-446A-9BDE-6235D44A1B33}" type="presParOf" srcId="{2E796949-35A9-47B2-9788-4D00632485CA}" destId="{02A4B29A-8CF7-465B-92C5-B44B65C15B57}" srcOrd="2" destOrd="0" presId="urn:diagrams.loki3.com/BracketList"/>
    <dgm:cxn modelId="{D3C6E750-9D8D-46DD-AD1C-FCCC19CFC15A}" type="presParOf" srcId="{2E796949-35A9-47B2-9788-4D00632485CA}" destId="{C4822D17-00F3-4DAD-8C92-B946B05086B6}" srcOrd="3" destOrd="0" presId="urn:diagrams.loki3.com/BracketList"/>
    <dgm:cxn modelId="{861DA315-E4F6-40FF-B0C1-FF9F06BF94BD}" type="presParOf" srcId="{6157672F-F960-49D7-9AA9-5008B6A5E366}" destId="{AF1E87BE-87E7-4D1B-B5C0-B09865F7E2D0}" srcOrd="1" destOrd="0" presId="urn:diagrams.loki3.com/BracketList"/>
    <dgm:cxn modelId="{511E0B84-9261-47B0-928D-E641916707AC}" type="presParOf" srcId="{6157672F-F960-49D7-9AA9-5008B6A5E366}" destId="{3A30E49B-3D29-4B91-939E-7B8FE71C01A3}" srcOrd="2" destOrd="0" presId="urn:diagrams.loki3.com/BracketList"/>
    <dgm:cxn modelId="{41661AF8-E6A6-4C40-9766-2A2854B82E14}" type="presParOf" srcId="{3A30E49B-3D29-4B91-939E-7B8FE71C01A3}" destId="{06AC43D9-8673-4D01-A1C0-B8FF2EB8D9E0}" srcOrd="0" destOrd="0" presId="urn:diagrams.loki3.com/BracketList"/>
    <dgm:cxn modelId="{42E7AA4D-90DF-41B7-9A4C-DCD25191C3DB}" type="presParOf" srcId="{3A30E49B-3D29-4B91-939E-7B8FE71C01A3}" destId="{3BCC5AB1-67C9-4D53-B3B9-3E51A684C3A6}" srcOrd="1" destOrd="0" presId="urn:diagrams.loki3.com/BracketList"/>
    <dgm:cxn modelId="{A378DB25-ACF9-4756-B164-8449A5CD7066}" type="presParOf" srcId="{3A30E49B-3D29-4B91-939E-7B8FE71C01A3}" destId="{2802E4D7-0589-42A8-88E2-0108FC6D6CDB}" srcOrd="2" destOrd="0" presId="urn:diagrams.loki3.com/BracketList"/>
    <dgm:cxn modelId="{3058A629-915F-46AE-9A51-126A1939ECC3}" type="presParOf" srcId="{3A30E49B-3D29-4B91-939E-7B8FE71C01A3}" destId="{CA9AC3D9-D44E-40C7-94EE-E0B1A9EC03B4}" srcOrd="3" destOrd="0" presId="urn:diagrams.loki3.com/BracketList"/>
    <dgm:cxn modelId="{9EBEAFAD-B8EB-4292-B5AC-F74EA45941CC}" type="presParOf" srcId="{6157672F-F960-49D7-9AA9-5008B6A5E366}" destId="{B7F48EF9-9180-49F2-967F-92DFA65C697D}" srcOrd="3" destOrd="0" presId="urn:diagrams.loki3.com/BracketList"/>
    <dgm:cxn modelId="{260D8B2F-91F3-45C7-A9F0-E2AC3BEF251D}" type="presParOf" srcId="{6157672F-F960-49D7-9AA9-5008B6A5E366}" destId="{0225781C-C74A-473C-A3DE-B699E0E9705B}" srcOrd="4" destOrd="0" presId="urn:diagrams.loki3.com/BracketList"/>
    <dgm:cxn modelId="{ABF83C15-AB33-4F8B-9C0D-76A43752BDDF}" type="presParOf" srcId="{0225781C-C74A-473C-A3DE-B699E0E9705B}" destId="{67844CAF-ADCF-4C32-AA64-B5822670DF6D}" srcOrd="0" destOrd="0" presId="urn:diagrams.loki3.com/BracketList"/>
    <dgm:cxn modelId="{ACB95316-D929-460D-B1BD-F46959607552}" type="presParOf" srcId="{0225781C-C74A-473C-A3DE-B699E0E9705B}" destId="{8B86F552-B0CE-4884-8879-E0BCC802540E}" srcOrd="1" destOrd="0" presId="urn:diagrams.loki3.com/BracketList"/>
    <dgm:cxn modelId="{429886D4-8A53-489E-8C2D-B97F2CD82550}" type="presParOf" srcId="{0225781C-C74A-473C-A3DE-B699E0E9705B}" destId="{DE61B6ED-8B72-460D-9149-449AF0A4C65D}" srcOrd="2" destOrd="0" presId="urn:diagrams.loki3.com/BracketList"/>
    <dgm:cxn modelId="{97E95DBB-C23D-49B2-AE1F-955588459E2F}" type="presParOf" srcId="{0225781C-C74A-473C-A3DE-B699E0E9705B}" destId="{E931DEC3-412E-4366-98E1-2E6F92A992E4}" srcOrd="3" destOrd="0" presId="urn:diagrams.loki3.com/BracketList"/>
    <dgm:cxn modelId="{620CC984-F826-4471-B334-BD924A540B0D}" type="presParOf" srcId="{6157672F-F960-49D7-9AA9-5008B6A5E366}" destId="{A31033D2-3C0B-46E2-8B46-2670CE886B1F}" srcOrd="5" destOrd="0" presId="urn:diagrams.loki3.com/BracketList"/>
    <dgm:cxn modelId="{F347BD6B-14A4-453A-A4CC-145B4FD20C2E}" type="presParOf" srcId="{6157672F-F960-49D7-9AA9-5008B6A5E366}" destId="{11F7D461-BC77-433E-95DB-0EDDF3EBD529}" srcOrd="6" destOrd="0" presId="urn:diagrams.loki3.com/BracketList"/>
    <dgm:cxn modelId="{E2688E68-4E4D-49F6-A930-A98D2BF25856}" type="presParOf" srcId="{11F7D461-BC77-433E-95DB-0EDDF3EBD529}" destId="{E348EA97-2827-48FA-BC30-946A12C2F580}" srcOrd="0" destOrd="0" presId="urn:diagrams.loki3.com/BracketList"/>
    <dgm:cxn modelId="{1C917C80-2B7B-4927-9663-175208C3E7E8}" type="presParOf" srcId="{11F7D461-BC77-433E-95DB-0EDDF3EBD529}" destId="{19816EAD-DA4C-4023-80C3-EBC4389338A4}" srcOrd="1" destOrd="0" presId="urn:diagrams.loki3.com/BracketList"/>
    <dgm:cxn modelId="{A2A97C23-1E38-40E1-A853-334AA730DA75}" type="presParOf" srcId="{11F7D461-BC77-433E-95DB-0EDDF3EBD529}" destId="{D237B783-1912-4001-8FEB-A2B7BB58FC4B}" srcOrd="2" destOrd="0" presId="urn:diagrams.loki3.com/BracketList"/>
    <dgm:cxn modelId="{FC508C73-7274-4079-AB8A-424346752BD2}" type="presParOf" srcId="{11F7D461-BC77-433E-95DB-0EDDF3EBD529}" destId="{723591FE-2DD7-4855-9B1C-6646DCB026F3}" srcOrd="3" destOrd="0" presId="urn:diagrams.loki3.com/BracketList"/>
    <dgm:cxn modelId="{81FA6F50-F0DC-45D4-96A1-CD62278B5986}" type="presParOf" srcId="{6157672F-F960-49D7-9AA9-5008B6A5E366}" destId="{3CEEEF75-2B26-4CAC-93DC-4043F8DFE1B1}" srcOrd="7" destOrd="0" presId="urn:diagrams.loki3.com/BracketList"/>
    <dgm:cxn modelId="{5253D0F5-6B0E-4308-9872-D174C3359B08}" type="presParOf" srcId="{6157672F-F960-49D7-9AA9-5008B6A5E366}" destId="{8A859CBD-848E-49D5-9DFE-6AC222E5A0C0}" srcOrd="8" destOrd="0" presId="urn:diagrams.loki3.com/BracketList"/>
    <dgm:cxn modelId="{9B0EF35A-04DC-4AB3-BE12-BAC6600EE3F9}" type="presParOf" srcId="{8A859CBD-848E-49D5-9DFE-6AC222E5A0C0}" destId="{579253BC-351C-4337-B0A8-DA83DCCADDD2}" srcOrd="0" destOrd="0" presId="urn:diagrams.loki3.com/BracketList"/>
    <dgm:cxn modelId="{2637E6BC-736E-4194-8DB5-6333263970DB}" type="presParOf" srcId="{8A859CBD-848E-49D5-9DFE-6AC222E5A0C0}" destId="{DD3CC698-3F38-42A6-82E0-B5AFB71886E7}" srcOrd="1" destOrd="0" presId="urn:diagrams.loki3.com/BracketList"/>
    <dgm:cxn modelId="{1A9EF518-D980-4A18-B141-B6D8F13998EB}" type="presParOf" srcId="{8A859CBD-848E-49D5-9DFE-6AC222E5A0C0}" destId="{26966E99-6AB3-4D1D-B44A-CABBA2FB46C7}" srcOrd="2" destOrd="0" presId="urn:diagrams.loki3.com/BracketList"/>
    <dgm:cxn modelId="{F1D8DFC5-2BCA-4F06-839B-5D8AE26F0FF5}" type="presParOf" srcId="{8A859CBD-848E-49D5-9DFE-6AC222E5A0C0}" destId="{83264909-ED15-48FA-9A6F-FD4DC9EF94EB}" srcOrd="3" destOrd="0" presId="urn:diagrams.loki3.com/BracketList"/>
    <dgm:cxn modelId="{6F4CC8D1-5462-4AA0-975A-09CC79EBA9BA}" type="presParOf" srcId="{6157672F-F960-49D7-9AA9-5008B6A5E366}" destId="{E7601EDC-EF84-4472-8693-A4278BB33A6E}" srcOrd="9" destOrd="0" presId="urn:diagrams.loki3.com/BracketList"/>
    <dgm:cxn modelId="{3E8C89AE-0F61-4533-BE1B-5D537FA2E3DF}" type="presParOf" srcId="{6157672F-F960-49D7-9AA9-5008B6A5E366}" destId="{801C6803-F6F7-4E38-9AAE-9DE324A4FA2C}" srcOrd="10" destOrd="0" presId="urn:diagrams.loki3.com/BracketList"/>
    <dgm:cxn modelId="{85FBF893-0D9C-47EB-8D8F-0DD9603C9FA9}" type="presParOf" srcId="{801C6803-F6F7-4E38-9AAE-9DE324A4FA2C}" destId="{7104FE1B-AF59-4FEA-A559-DD2C7116FE21}" srcOrd="0" destOrd="0" presId="urn:diagrams.loki3.com/BracketList"/>
    <dgm:cxn modelId="{A67B0EED-987B-4864-915B-7C03F38B0BD3}" type="presParOf" srcId="{801C6803-F6F7-4E38-9AAE-9DE324A4FA2C}" destId="{309FFF1A-5BDA-41B5-9DE7-B4D334CAEEB7}" srcOrd="1" destOrd="0" presId="urn:diagrams.loki3.com/BracketList"/>
    <dgm:cxn modelId="{FCE4EF1B-E98E-4191-9C96-17BA23649DB0}" type="presParOf" srcId="{801C6803-F6F7-4E38-9AAE-9DE324A4FA2C}" destId="{5F6A04C2-0602-4713-AC13-BB8ECE84CB48}" srcOrd="2" destOrd="0" presId="urn:diagrams.loki3.com/BracketList"/>
    <dgm:cxn modelId="{D50AF304-6A41-44F4-AFA6-28EA1DC7505A}" type="presParOf" srcId="{801C6803-F6F7-4E38-9AAE-9DE324A4FA2C}" destId="{A72CFA70-29E4-4DD8-B82B-C1ABDCF968FB}"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0851F54-F019-4ADD-9D6A-670ECCB8A5E7}"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3DD527BB-318E-4208-A6A9-1A1125013059}">
      <dgm:prSet phldrT="[Text]" custT="1"/>
      <dgm:spPr/>
      <dgm:t>
        <a:bodyPr/>
        <a:lstStyle/>
        <a:p>
          <a:r>
            <a:rPr lang="en-US" sz="1800" b="1" dirty="0"/>
            <a:t>Critical Evaluation</a:t>
          </a:r>
        </a:p>
      </dgm:t>
    </dgm:pt>
    <dgm:pt modelId="{B79EE051-7834-473C-AF1A-7C1023857F9C}" type="parTrans" cxnId="{230DE3D6-E38A-4858-AFF6-3F354A0F8283}">
      <dgm:prSet/>
      <dgm:spPr/>
      <dgm:t>
        <a:bodyPr/>
        <a:lstStyle/>
        <a:p>
          <a:endParaRPr lang="en-US" sz="1600"/>
        </a:p>
      </dgm:t>
    </dgm:pt>
    <dgm:pt modelId="{4F0F6800-6A1C-4DB9-993E-80363293B74A}" type="sibTrans" cxnId="{230DE3D6-E38A-4858-AFF6-3F354A0F8283}">
      <dgm:prSet/>
      <dgm:spPr/>
      <dgm:t>
        <a:bodyPr/>
        <a:lstStyle/>
        <a:p>
          <a:endParaRPr lang="en-US" sz="1600"/>
        </a:p>
      </dgm:t>
    </dgm:pt>
    <dgm:pt modelId="{18E165C0-F0E6-4DAD-9800-E5B4ED3DCA56}">
      <dgm:prSet phldrT="[Text]" custT="1"/>
      <dgm:spPr/>
      <dgm:t>
        <a:bodyPr/>
        <a:lstStyle/>
        <a:p>
          <a:r>
            <a:rPr lang="en-US" sz="1800" dirty="0"/>
            <a:t>Implementation quality, workforce capacity and local context and inter-organisational collaboration are determining factors for benefits.</a:t>
          </a:r>
        </a:p>
      </dgm:t>
    </dgm:pt>
    <dgm:pt modelId="{D825D2C5-4520-4A45-86FD-16AFD438848D}" type="parTrans" cxnId="{9DEDE5E4-5827-49B0-8182-3C1168095BEA}">
      <dgm:prSet/>
      <dgm:spPr/>
      <dgm:t>
        <a:bodyPr/>
        <a:lstStyle/>
        <a:p>
          <a:endParaRPr lang="en-US"/>
        </a:p>
      </dgm:t>
    </dgm:pt>
    <dgm:pt modelId="{D99A0ADD-7EFD-4E0F-876E-EEEABBDCD591}" type="sibTrans" cxnId="{9DEDE5E4-5827-49B0-8182-3C1168095BEA}">
      <dgm:prSet/>
      <dgm:spPr/>
      <dgm:t>
        <a:bodyPr/>
        <a:lstStyle/>
        <a:p>
          <a:endParaRPr lang="en-US"/>
        </a:p>
      </dgm:t>
    </dgm:pt>
    <dgm:pt modelId="{6AE32ABB-CE5D-4F97-8DF6-9C3EB17EEB17}">
      <dgm:prSet phldrT="[Text]" custT="1"/>
      <dgm:spPr/>
      <dgm:t>
        <a:bodyPr/>
        <a:lstStyle/>
        <a:p>
          <a:r>
            <a:rPr lang="en-US" sz="1800" b="1" dirty="0"/>
            <a:t>Recommendations</a:t>
          </a:r>
        </a:p>
      </dgm:t>
    </dgm:pt>
    <dgm:pt modelId="{55A668A4-F5A9-4AC6-9CDF-DED817A1181B}" type="parTrans" cxnId="{112F92B5-8CB5-4B48-BE4F-117DD4A20E41}">
      <dgm:prSet/>
      <dgm:spPr/>
      <dgm:t>
        <a:bodyPr/>
        <a:lstStyle/>
        <a:p>
          <a:endParaRPr lang="en-US"/>
        </a:p>
      </dgm:t>
    </dgm:pt>
    <dgm:pt modelId="{7314DB90-61FC-4D80-94AC-ABBBD0CEBEC2}" type="sibTrans" cxnId="{112F92B5-8CB5-4B48-BE4F-117DD4A20E41}">
      <dgm:prSet/>
      <dgm:spPr/>
      <dgm:t>
        <a:bodyPr/>
        <a:lstStyle/>
        <a:p>
          <a:endParaRPr lang="en-US"/>
        </a:p>
      </dgm:t>
    </dgm:pt>
    <dgm:pt modelId="{498EB3FD-26BB-45EF-8CBD-D937E271A3AD}">
      <dgm:prSet phldrT="[Text]" custT="1"/>
      <dgm:spPr/>
      <dgm:t>
        <a:bodyPr/>
        <a:lstStyle/>
        <a:p>
          <a:r>
            <a:rPr lang="en-US" sz="1800" dirty="0"/>
            <a:t>Co-design pathways with patients, carers, frontline professionals and community organisations.</a:t>
          </a:r>
        </a:p>
      </dgm:t>
    </dgm:pt>
    <dgm:pt modelId="{E28F0755-DE16-4166-B89D-104596BA3CBA}" type="parTrans" cxnId="{C8B05833-96B7-4408-A4D8-CF45B7097361}">
      <dgm:prSet/>
      <dgm:spPr/>
      <dgm:t>
        <a:bodyPr/>
        <a:lstStyle/>
        <a:p>
          <a:endParaRPr lang="en-US"/>
        </a:p>
      </dgm:t>
    </dgm:pt>
    <dgm:pt modelId="{A4DA3F1E-4579-437C-83CF-66931280993B}" type="sibTrans" cxnId="{C8B05833-96B7-4408-A4D8-CF45B7097361}">
      <dgm:prSet/>
      <dgm:spPr/>
      <dgm:t>
        <a:bodyPr/>
        <a:lstStyle/>
        <a:p>
          <a:endParaRPr lang="en-US"/>
        </a:p>
      </dgm:t>
    </dgm:pt>
    <dgm:pt modelId="{53BAD4F4-B8E7-4ACD-A993-7BB282E65042}">
      <dgm:prSet phldrT="[Text]" custT="1"/>
      <dgm:spPr/>
      <dgm:t>
        <a:bodyPr/>
        <a:lstStyle/>
        <a:p>
          <a:r>
            <a:rPr lang="en-US" sz="1800" dirty="0"/>
            <a:t>Preventive, workforce, care coordination and accessible digital and non-digital services.</a:t>
          </a:r>
        </a:p>
      </dgm:t>
    </dgm:pt>
    <dgm:pt modelId="{2C8C20C1-1D9B-411E-9C5F-0C66A9D19245}" type="parTrans" cxnId="{DD4C07B0-959F-4FDA-8EDC-DAA39110CA33}">
      <dgm:prSet/>
      <dgm:spPr/>
      <dgm:t>
        <a:bodyPr/>
        <a:lstStyle/>
        <a:p>
          <a:endParaRPr lang="en-US"/>
        </a:p>
      </dgm:t>
    </dgm:pt>
    <dgm:pt modelId="{680BA5D6-4969-42EA-87A3-1276D1FE014C}" type="sibTrans" cxnId="{DD4C07B0-959F-4FDA-8EDC-DAA39110CA33}">
      <dgm:prSet/>
      <dgm:spPr/>
      <dgm:t>
        <a:bodyPr/>
        <a:lstStyle/>
        <a:p>
          <a:endParaRPr lang="en-US"/>
        </a:p>
      </dgm:t>
    </dgm:pt>
    <dgm:pt modelId="{C56C757A-1463-4F27-8A2B-863D339C6DE8}">
      <dgm:prSet phldrT="[Text]" custT="1"/>
      <dgm:spPr/>
      <dgm:t>
        <a:bodyPr/>
        <a:lstStyle/>
        <a:p>
          <a:r>
            <a:rPr lang="en-US" sz="1800" dirty="0"/>
            <a:t>Assess clinical outcomes, wellbeing, patient experience, equity, workforce impact, cost and environmental sustainability.</a:t>
          </a:r>
        </a:p>
      </dgm:t>
    </dgm:pt>
    <dgm:pt modelId="{B1B8394F-7ABF-465E-BBB0-B0E2A0C7924E}" type="parTrans" cxnId="{C6B4EBE8-0EF6-4ADF-A552-47869F98CCFA}">
      <dgm:prSet/>
      <dgm:spPr/>
      <dgm:t>
        <a:bodyPr/>
        <a:lstStyle/>
        <a:p>
          <a:endParaRPr lang="en-US"/>
        </a:p>
      </dgm:t>
    </dgm:pt>
    <dgm:pt modelId="{93512676-7982-4F13-A471-A66895D47997}" type="sibTrans" cxnId="{C6B4EBE8-0EF6-4ADF-A552-47869F98CCFA}">
      <dgm:prSet/>
      <dgm:spPr/>
      <dgm:t>
        <a:bodyPr/>
        <a:lstStyle/>
        <a:p>
          <a:endParaRPr lang="en-US"/>
        </a:p>
      </dgm:t>
    </dgm:pt>
    <dgm:pt modelId="{128BFB19-F5C9-47B7-B5E4-ACBCEC280480}">
      <dgm:prSet phldrT="[Text]" custT="1"/>
      <dgm:spPr/>
      <dgm:t>
        <a:bodyPr/>
        <a:lstStyle/>
        <a:p>
          <a:r>
            <a:rPr lang="en-US" sz="1800" b="1" dirty="0"/>
            <a:t>Conclusion</a:t>
          </a:r>
        </a:p>
      </dgm:t>
    </dgm:pt>
    <dgm:pt modelId="{9FF62C80-8188-45E8-A3A9-BB707072F549}" type="parTrans" cxnId="{0B6DD194-7561-4667-9D2F-107390EEC0E9}">
      <dgm:prSet/>
      <dgm:spPr/>
      <dgm:t>
        <a:bodyPr/>
        <a:lstStyle/>
        <a:p>
          <a:endParaRPr lang="en-US"/>
        </a:p>
      </dgm:t>
    </dgm:pt>
    <dgm:pt modelId="{61EB4CE2-F8B4-4B01-9897-0CF0091BEC7C}" type="sibTrans" cxnId="{0B6DD194-7561-4667-9D2F-107390EEC0E9}">
      <dgm:prSet/>
      <dgm:spPr/>
      <dgm:t>
        <a:bodyPr/>
        <a:lstStyle/>
        <a:p>
          <a:endParaRPr lang="en-US"/>
        </a:p>
      </dgm:t>
    </dgm:pt>
    <dgm:pt modelId="{6368F0B1-E878-4350-90F8-2C313E943B28}">
      <dgm:prSet phldrT="[Text]" custT="1"/>
      <dgm:spPr/>
      <dgm:t>
        <a:bodyPr/>
        <a:lstStyle/>
        <a:p>
          <a:r>
            <a:rPr lang="en-US" sz="1800"/>
            <a:t>Integration must be meaningful, which means system-level change, long-term accountability (and action) with regard to the social determinants of health.</a:t>
          </a:r>
          <a:endParaRPr lang="en-US" sz="1800" dirty="0"/>
        </a:p>
      </dgm:t>
    </dgm:pt>
    <dgm:pt modelId="{43F302AE-6A9B-4E54-937E-671364734592}" type="parTrans" cxnId="{FD287259-C88E-433D-B597-7A13D0952C08}">
      <dgm:prSet/>
      <dgm:spPr/>
      <dgm:t>
        <a:bodyPr/>
        <a:lstStyle/>
        <a:p>
          <a:endParaRPr lang="en-US"/>
        </a:p>
      </dgm:t>
    </dgm:pt>
    <dgm:pt modelId="{20DCAE7D-3AFB-4C07-8EB8-B67BB75799B3}" type="sibTrans" cxnId="{FD287259-C88E-433D-B597-7A13D0952C08}">
      <dgm:prSet/>
      <dgm:spPr/>
      <dgm:t>
        <a:bodyPr/>
        <a:lstStyle/>
        <a:p>
          <a:endParaRPr lang="en-US"/>
        </a:p>
      </dgm:t>
    </dgm:pt>
    <dgm:pt modelId="{60F773CF-4710-40A6-A442-67F5DDF377A9}">
      <dgm:prSet phldrT="[Text]" custT="1"/>
      <dgm:spPr/>
      <dgm:t>
        <a:bodyPr/>
        <a:lstStyle/>
        <a:p>
          <a:r>
            <a:rPr lang="en-US" sz="1800"/>
            <a:t>Incorporating health, wellbeing and sustainability can enhance person-centred care, prevention and continuity.</a:t>
          </a:r>
          <a:endParaRPr lang="en-US" sz="1800" dirty="0"/>
        </a:p>
      </dgm:t>
    </dgm:pt>
    <dgm:pt modelId="{08C18CE9-C86E-4428-B89F-E027F6E05022}" type="parTrans" cxnId="{CEA705FF-F4F4-4492-8169-7E3ECC28D34C}">
      <dgm:prSet/>
      <dgm:spPr/>
      <dgm:t>
        <a:bodyPr/>
        <a:lstStyle/>
        <a:p>
          <a:endParaRPr lang="en-US"/>
        </a:p>
      </dgm:t>
    </dgm:pt>
    <dgm:pt modelId="{7B0A1545-BF58-418A-B37A-EFCE23378EDC}" type="sibTrans" cxnId="{CEA705FF-F4F4-4492-8169-7E3ECC28D34C}">
      <dgm:prSet/>
      <dgm:spPr/>
      <dgm:t>
        <a:bodyPr/>
        <a:lstStyle/>
        <a:p>
          <a:endParaRPr lang="en-US"/>
        </a:p>
      </dgm:t>
    </dgm:pt>
    <dgm:pt modelId="{AAE30491-8F45-4B2C-A960-CA1F553E94AD}">
      <dgm:prSet phldrT="[Text]" custT="1"/>
      <dgm:spPr/>
      <dgm:t>
        <a:bodyPr/>
        <a:lstStyle/>
        <a:p>
          <a:r>
            <a:rPr lang="en-US" sz="1800"/>
            <a:t>Organisations should focus on population needs in the local area and evidence and service user experience.</a:t>
          </a:r>
          <a:endParaRPr lang="en-US" sz="1800" dirty="0"/>
        </a:p>
      </dgm:t>
    </dgm:pt>
    <dgm:pt modelId="{38B33A4F-549E-40C4-9C5D-D7391EAD6027}" type="parTrans" cxnId="{131301EE-5D50-4E7E-9F64-EC41FB081005}">
      <dgm:prSet/>
      <dgm:spPr/>
      <dgm:t>
        <a:bodyPr/>
        <a:lstStyle/>
        <a:p>
          <a:endParaRPr lang="en-US"/>
        </a:p>
      </dgm:t>
    </dgm:pt>
    <dgm:pt modelId="{3469A4B8-C6AB-4DC6-B750-430A173CCAA3}" type="sibTrans" cxnId="{131301EE-5D50-4E7E-9F64-EC41FB081005}">
      <dgm:prSet/>
      <dgm:spPr/>
      <dgm:t>
        <a:bodyPr/>
        <a:lstStyle/>
        <a:p>
          <a:endParaRPr lang="en-US"/>
        </a:p>
      </dgm:t>
    </dgm:pt>
    <dgm:pt modelId="{29552189-AA20-49BB-B036-272F1120DC58}" type="pres">
      <dgm:prSet presAssocID="{10851F54-F019-4ADD-9D6A-670ECCB8A5E7}" presName="linear" presStyleCnt="0">
        <dgm:presLayoutVars>
          <dgm:dir/>
          <dgm:animLvl val="lvl"/>
          <dgm:resizeHandles val="exact"/>
        </dgm:presLayoutVars>
      </dgm:prSet>
      <dgm:spPr/>
    </dgm:pt>
    <dgm:pt modelId="{7F33261F-4B6C-4F0E-99A9-75BE507513D5}" type="pres">
      <dgm:prSet presAssocID="{3DD527BB-318E-4208-A6A9-1A1125013059}" presName="parentLin" presStyleCnt="0"/>
      <dgm:spPr/>
    </dgm:pt>
    <dgm:pt modelId="{A4284940-E9E2-4C9F-B25F-93ADB5349FC6}" type="pres">
      <dgm:prSet presAssocID="{3DD527BB-318E-4208-A6A9-1A1125013059}" presName="parentLeftMargin" presStyleLbl="node1" presStyleIdx="0" presStyleCnt="3"/>
      <dgm:spPr/>
    </dgm:pt>
    <dgm:pt modelId="{471E75A6-AB6A-483D-8B83-F687303AA146}" type="pres">
      <dgm:prSet presAssocID="{3DD527BB-318E-4208-A6A9-1A1125013059}" presName="parentText" presStyleLbl="node1" presStyleIdx="0" presStyleCnt="3">
        <dgm:presLayoutVars>
          <dgm:chMax val="0"/>
          <dgm:bulletEnabled val="1"/>
        </dgm:presLayoutVars>
      </dgm:prSet>
      <dgm:spPr/>
    </dgm:pt>
    <dgm:pt modelId="{95E55049-8E27-4739-9E71-DCE8313C704A}" type="pres">
      <dgm:prSet presAssocID="{3DD527BB-318E-4208-A6A9-1A1125013059}" presName="negativeSpace" presStyleCnt="0"/>
      <dgm:spPr/>
    </dgm:pt>
    <dgm:pt modelId="{B52AC430-0F79-4ECE-A6BD-4092C7912111}" type="pres">
      <dgm:prSet presAssocID="{3DD527BB-318E-4208-A6A9-1A1125013059}" presName="childText" presStyleLbl="conFgAcc1" presStyleIdx="0" presStyleCnt="3">
        <dgm:presLayoutVars>
          <dgm:bulletEnabled val="1"/>
        </dgm:presLayoutVars>
      </dgm:prSet>
      <dgm:spPr/>
    </dgm:pt>
    <dgm:pt modelId="{10AF6C3F-93AA-4F6F-8142-57D4CDF2314A}" type="pres">
      <dgm:prSet presAssocID="{4F0F6800-6A1C-4DB9-993E-80363293B74A}" presName="spaceBetweenRectangles" presStyleCnt="0"/>
      <dgm:spPr/>
    </dgm:pt>
    <dgm:pt modelId="{302F740A-8448-485E-BD5F-C6A0E1230858}" type="pres">
      <dgm:prSet presAssocID="{6AE32ABB-CE5D-4F97-8DF6-9C3EB17EEB17}" presName="parentLin" presStyleCnt="0"/>
      <dgm:spPr/>
    </dgm:pt>
    <dgm:pt modelId="{1F8DE61F-7A26-4911-A7C9-89FC59E56BB8}" type="pres">
      <dgm:prSet presAssocID="{6AE32ABB-CE5D-4F97-8DF6-9C3EB17EEB17}" presName="parentLeftMargin" presStyleLbl="node1" presStyleIdx="0" presStyleCnt="3"/>
      <dgm:spPr/>
    </dgm:pt>
    <dgm:pt modelId="{563EF081-F2FA-4AA4-AD61-4A104D4E0EDF}" type="pres">
      <dgm:prSet presAssocID="{6AE32ABB-CE5D-4F97-8DF6-9C3EB17EEB17}" presName="parentText" presStyleLbl="node1" presStyleIdx="1" presStyleCnt="3">
        <dgm:presLayoutVars>
          <dgm:chMax val="0"/>
          <dgm:bulletEnabled val="1"/>
        </dgm:presLayoutVars>
      </dgm:prSet>
      <dgm:spPr/>
    </dgm:pt>
    <dgm:pt modelId="{C5163908-3FB3-4110-BEA7-FB4596461A2F}" type="pres">
      <dgm:prSet presAssocID="{6AE32ABB-CE5D-4F97-8DF6-9C3EB17EEB17}" presName="negativeSpace" presStyleCnt="0"/>
      <dgm:spPr/>
    </dgm:pt>
    <dgm:pt modelId="{72A2BF22-89A0-4F54-B182-A348C4B83D4E}" type="pres">
      <dgm:prSet presAssocID="{6AE32ABB-CE5D-4F97-8DF6-9C3EB17EEB17}" presName="childText" presStyleLbl="conFgAcc1" presStyleIdx="1" presStyleCnt="3">
        <dgm:presLayoutVars>
          <dgm:bulletEnabled val="1"/>
        </dgm:presLayoutVars>
      </dgm:prSet>
      <dgm:spPr/>
    </dgm:pt>
    <dgm:pt modelId="{AF0E257E-38FA-4718-AD1D-AC1ECDEF3AA8}" type="pres">
      <dgm:prSet presAssocID="{7314DB90-61FC-4D80-94AC-ABBBD0CEBEC2}" presName="spaceBetweenRectangles" presStyleCnt="0"/>
      <dgm:spPr/>
    </dgm:pt>
    <dgm:pt modelId="{A5A3B13E-269D-4890-AC19-0AE6B36F5D33}" type="pres">
      <dgm:prSet presAssocID="{128BFB19-F5C9-47B7-B5E4-ACBCEC280480}" presName="parentLin" presStyleCnt="0"/>
      <dgm:spPr/>
    </dgm:pt>
    <dgm:pt modelId="{73B31536-AFC2-4863-AE79-97CACDE19B72}" type="pres">
      <dgm:prSet presAssocID="{128BFB19-F5C9-47B7-B5E4-ACBCEC280480}" presName="parentLeftMargin" presStyleLbl="node1" presStyleIdx="1" presStyleCnt="3"/>
      <dgm:spPr/>
    </dgm:pt>
    <dgm:pt modelId="{70337CD3-3447-4B8D-AD71-FC8930DBF550}" type="pres">
      <dgm:prSet presAssocID="{128BFB19-F5C9-47B7-B5E4-ACBCEC280480}" presName="parentText" presStyleLbl="node1" presStyleIdx="2" presStyleCnt="3">
        <dgm:presLayoutVars>
          <dgm:chMax val="0"/>
          <dgm:bulletEnabled val="1"/>
        </dgm:presLayoutVars>
      </dgm:prSet>
      <dgm:spPr/>
    </dgm:pt>
    <dgm:pt modelId="{B40A839D-2955-481F-BCEB-823AAB1875A0}" type="pres">
      <dgm:prSet presAssocID="{128BFB19-F5C9-47B7-B5E4-ACBCEC280480}" presName="negativeSpace" presStyleCnt="0"/>
      <dgm:spPr/>
    </dgm:pt>
    <dgm:pt modelId="{52988667-B316-4D16-9E54-4DA6C109BEA5}" type="pres">
      <dgm:prSet presAssocID="{128BFB19-F5C9-47B7-B5E4-ACBCEC280480}" presName="childText" presStyleLbl="conFgAcc1" presStyleIdx="2" presStyleCnt="3">
        <dgm:presLayoutVars>
          <dgm:bulletEnabled val="1"/>
        </dgm:presLayoutVars>
      </dgm:prSet>
      <dgm:spPr/>
    </dgm:pt>
  </dgm:ptLst>
  <dgm:cxnLst>
    <dgm:cxn modelId="{7AD67F0D-ED35-411A-84B7-F3AC7AA27838}" type="presOf" srcId="{3DD527BB-318E-4208-A6A9-1A1125013059}" destId="{A4284940-E9E2-4C9F-B25F-93ADB5349FC6}" srcOrd="0" destOrd="0" presId="urn:microsoft.com/office/officeart/2005/8/layout/list1"/>
    <dgm:cxn modelId="{B165C31E-E42A-4112-8357-5E609CDC2839}" type="presOf" srcId="{498EB3FD-26BB-45EF-8CBD-D937E271A3AD}" destId="{72A2BF22-89A0-4F54-B182-A348C4B83D4E}" srcOrd="0" destOrd="1" presId="urn:microsoft.com/office/officeart/2005/8/layout/list1"/>
    <dgm:cxn modelId="{0CC10824-ABB1-4755-8D83-A69DEA150086}" type="presOf" srcId="{6368F0B1-E878-4350-90F8-2C313E943B28}" destId="{52988667-B316-4D16-9E54-4DA6C109BEA5}" srcOrd="0" destOrd="0" presId="urn:microsoft.com/office/officeart/2005/8/layout/list1"/>
    <dgm:cxn modelId="{9DB9712C-F882-400B-AA14-C9043655FBB3}" type="presOf" srcId="{128BFB19-F5C9-47B7-B5E4-ACBCEC280480}" destId="{70337CD3-3447-4B8D-AD71-FC8930DBF550}" srcOrd="1" destOrd="0" presId="urn:microsoft.com/office/officeart/2005/8/layout/list1"/>
    <dgm:cxn modelId="{C8B05833-96B7-4408-A4D8-CF45B7097361}" srcId="{6AE32ABB-CE5D-4F97-8DF6-9C3EB17EEB17}" destId="{498EB3FD-26BB-45EF-8CBD-D937E271A3AD}" srcOrd="1" destOrd="0" parTransId="{E28F0755-DE16-4166-B89D-104596BA3CBA}" sibTransId="{A4DA3F1E-4579-437C-83CF-66931280993B}"/>
    <dgm:cxn modelId="{26F01046-D2D0-45A9-945B-330FC11C85E7}" type="presOf" srcId="{53BAD4F4-B8E7-4ACD-A993-7BB282E65042}" destId="{72A2BF22-89A0-4F54-B182-A348C4B83D4E}" srcOrd="0" destOrd="2" presId="urn:microsoft.com/office/officeart/2005/8/layout/list1"/>
    <dgm:cxn modelId="{A2B41746-929E-4AB1-AFB4-A0A1CEA5A5A3}" type="presOf" srcId="{6AE32ABB-CE5D-4F97-8DF6-9C3EB17EEB17}" destId="{563EF081-F2FA-4AA4-AD61-4A104D4E0EDF}" srcOrd="1" destOrd="0" presId="urn:microsoft.com/office/officeart/2005/8/layout/list1"/>
    <dgm:cxn modelId="{FD287259-C88E-433D-B597-7A13D0952C08}" srcId="{128BFB19-F5C9-47B7-B5E4-ACBCEC280480}" destId="{6368F0B1-E878-4350-90F8-2C313E943B28}" srcOrd="0" destOrd="0" parTransId="{43F302AE-6A9B-4E54-937E-671364734592}" sibTransId="{20DCAE7D-3AFB-4C07-8EB8-B67BB75799B3}"/>
    <dgm:cxn modelId="{26C9A078-D2AF-4072-9C7E-080FA40A9205}" type="presOf" srcId="{10851F54-F019-4ADD-9D6A-670ECCB8A5E7}" destId="{29552189-AA20-49BB-B036-272F1120DC58}" srcOrd="0" destOrd="0" presId="urn:microsoft.com/office/officeart/2005/8/layout/list1"/>
    <dgm:cxn modelId="{CFA16F84-1935-4E91-B0D9-1E6127E66264}" type="presOf" srcId="{18E165C0-F0E6-4DAD-9800-E5B4ED3DCA56}" destId="{B52AC430-0F79-4ECE-A6BD-4092C7912111}" srcOrd="0" destOrd="1" presId="urn:microsoft.com/office/officeart/2005/8/layout/list1"/>
    <dgm:cxn modelId="{0B6DD194-7561-4667-9D2F-107390EEC0E9}" srcId="{10851F54-F019-4ADD-9D6A-670ECCB8A5E7}" destId="{128BFB19-F5C9-47B7-B5E4-ACBCEC280480}" srcOrd="2" destOrd="0" parTransId="{9FF62C80-8188-45E8-A3A9-BB707072F549}" sibTransId="{61EB4CE2-F8B4-4B01-9897-0CF0091BEC7C}"/>
    <dgm:cxn modelId="{9273A797-4E78-4707-8C89-A350BBE6B7DE}" type="presOf" srcId="{C56C757A-1463-4F27-8A2B-863D339C6DE8}" destId="{72A2BF22-89A0-4F54-B182-A348C4B83D4E}" srcOrd="0" destOrd="3" presId="urn:microsoft.com/office/officeart/2005/8/layout/list1"/>
    <dgm:cxn modelId="{93BC8AA9-F4F7-400B-8567-678A447A78A8}" type="presOf" srcId="{128BFB19-F5C9-47B7-B5E4-ACBCEC280480}" destId="{73B31536-AFC2-4863-AE79-97CACDE19B72}" srcOrd="0" destOrd="0" presId="urn:microsoft.com/office/officeart/2005/8/layout/list1"/>
    <dgm:cxn modelId="{DD4C07B0-959F-4FDA-8EDC-DAA39110CA33}" srcId="{6AE32ABB-CE5D-4F97-8DF6-9C3EB17EEB17}" destId="{53BAD4F4-B8E7-4ACD-A993-7BB282E65042}" srcOrd="2" destOrd="0" parTransId="{2C8C20C1-1D9B-411E-9C5F-0C66A9D19245}" sibTransId="{680BA5D6-4969-42EA-87A3-1276D1FE014C}"/>
    <dgm:cxn modelId="{112F92B5-8CB5-4B48-BE4F-117DD4A20E41}" srcId="{10851F54-F019-4ADD-9D6A-670ECCB8A5E7}" destId="{6AE32ABB-CE5D-4F97-8DF6-9C3EB17EEB17}" srcOrd="1" destOrd="0" parTransId="{55A668A4-F5A9-4AC6-9CDF-DED817A1181B}" sibTransId="{7314DB90-61FC-4D80-94AC-ABBBD0CEBEC2}"/>
    <dgm:cxn modelId="{A72FC2CA-9D45-4CC9-8A2A-96D88D2438EB}" type="presOf" srcId="{60F773CF-4710-40A6-A442-67F5DDF377A9}" destId="{B52AC430-0F79-4ECE-A6BD-4092C7912111}" srcOrd="0" destOrd="0" presId="urn:microsoft.com/office/officeart/2005/8/layout/list1"/>
    <dgm:cxn modelId="{230DE3D6-E38A-4858-AFF6-3F354A0F8283}" srcId="{10851F54-F019-4ADD-9D6A-670ECCB8A5E7}" destId="{3DD527BB-318E-4208-A6A9-1A1125013059}" srcOrd="0" destOrd="0" parTransId="{B79EE051-7834-473C-AF1A-7C1023857F9C}" sibTransId="{4F0F6800-6A1C-4DB9-993E-80363293B74A}"/>
    <dgm:cxn modelId="{BCB195E4-8A7F-4DC4-9E8F-A1C3081B0CEC}" type="presOf" srcId="{AAE30491-8F45-4B2C-A960-CA1F553E94AD}" destId="{72A2BF22-89A0-4F54-B182-A348C4B83D4E}" srcOrd="0" destOrd="0" presId="urn:microsoft.com/office/officeart/2005/8/layout/list1"/>
    <dgm:cxn modelId="{9DEDE5E4-5827-49B0-8182-3C1168095BEA}" srcId="{3DD527BB-318E-4208-A6A9-1A1125013059}" destId="{18E165C0-F0E6-4DAD-9800-E5B4ED3DCA56}" srcOrd="1" destOrd="0" parTransId="{D825D2C5-4520-4A45-86FD-16AFD438848D}" sibTransId="{D99A0ADD-7EFD-4E0F-876E-EEEABBDCD591}"/>
    <dgm:cxn modelId="{0E6C8CE6-7C33-4FDD-A8B2-FB0D0DD29F75}" type="presOf" srcId="{3DD527BB-318E-4208-A6A9-1A1125013059}" destId="{471E75A6-AB6A-483D-8B83-F687303AA146}" srcOrd="1" destOrd="0" presId="urn:microsoft.com/office/officeart/2005/8/layout/list1"/>
    <dgm:cxn modelId="{C6B4EBE8-0EF6-4ADF-A552-47869F98CCFA}" srcId="{6AE32ABB-CE5D-4F97-8DF6-9C3EB17EEB17}" destId="{C56C757A-1463-4F27-8A2B-863D339C6DE8}" srcOrd="3" destOrd="0" parTransId="{B1B8394F-7ABF-465E-BBB0-B0E2A0C7924E}" sibTransId="{93512676-7982-4F13-A471-A66895D47997}"/>
    <dgm:cxn modelId="{64F043EC-7E2D-41EB-8500-9702C221AFBF}" type="presOf" srcId="{6AE32ABB-CE5D-4F97-8DF6-9C3EB17EEB17}" destId="{1F8DE61F-7A26-4911-A7C9-89FC59E56BB8}" srcOrd="0" destOrd="0" presId="urn:microsoft.com/office/officeart/2005/8/layout/list1"/>
    <dgm:cxn modelId="{131301EE-5D50-4E7E-9F64-EC41FB081005}" srcId="{6AE32ABB-CE5D-4F97-8DF6-9C3EB17EEB17}" destId="{AAE30491-8F45-4B2C-A960-CA1F553E94AD}" srcOrd="0" destOrd="0" parTransId="{38B33A4F-549E-40C4-9C5D-D7391EAD6027}" sibTransId="{3469A4B8-C6AB-4DC6-B750-430A173CCAA3}"/>
    <dgm:cxn modelId="{CEA705FF-F4F4-4492-8169-7E3ECC28D34C}" srcId="{3DD527BB-318E-4208-A6A9-1A1125013059}" destId="{60F773CF-4710-40A6-A442-67F5DDF377A9}" srcOrd="0" destOrd="0" parTransId="{08C18CE9-C86E-4428-B89F-E027F6E05022}" sibTransId="{7B0A1545-BF58-418A-B37A-EFCE23378EDC}"/>
    <dgm:cxn modelId="{33008308-93DC-4235-8C40-BB5C9FC78361}" type="presParOf" srcId="{29552189-AA20-49BB-B036-272F1120DC58}" destId="{7F33261F-4B6C-4F0E-99A9-75BE507513D5}" srcOrd="0" destOrd="0" presId="urn:microsoft.com/office/officeart/2005/8/layout/list1"/>
    <dgm:cxn modelId="{E456DB0C-D62A-4281-87EF-F8CB90387B8A}" type="presParOf" srcId="{7F33261F-4B6C-4F0E-99A9-75BE507513D5}" destId="{A4284940-E9E2-4C9F-B25F-93ADB5349FC6}" srcOrd="0" destOrd="0" presId="urn:microsoft.com/office/officeart/2005/8/layout/list1"/>
    <dgm:cxn modelId="{C385EBE1-DC52-4B30-BA28-1D3A7AC04C68}" type="presParOf" srcId="{7F33261F-4B6C-4F0E-99A9-75BE507513D5}" destId="{471E75A6-AB6A-483D-8B83-F687303AA146}" srcOrd="1" destOrd="0" presId="urn:microsoft.com/office/officeart/2005/8/layout/list1"/>
    <dgm:cxn modelId="{FC32143E-C5A0-4E97-9E7A-59358D10074E}" type="presParOf" srcId="{29552189-AA20-49BB-B036-272F1120DC58}" destId="{95E55049-8E27-4739-9E71-DCE8313C704A}" srcOrd="1" destOrd="0" presId="urn:microsoft.com/office/officeart/2005/8/layout/list1"/>
    <dgm:cxn modelId="{65AE5503-C043-46EB-8EA4-904D0945CA9A}" type="presParOf" srcId="{29552189-AA20-49BB-B036-272F1120DC58}" destId="{B52AC430-0F79-4ECE-A6BD-4092C7912111}" srcOrd="2" destOrd="0" presId="urn:microsoft.com/office/officeart/2005/8/layout/list1"/>
    <dgm:cxn modelId="{AD2A99F3-56B8-4418-9182-E855C4A97590}" type="presParOf" srcId="{29552189-AA20-49BB-B036-272F1120DC58}" destId="{10AF6C3F-93AA-4F6F-8142-57D4CDF2314A}" srcOrd="3" destOrd="0" presId="urn:microsoft.com/office/officeart/2005/8/layout/list1"/>
    <dgm:cxn modelId="{61236510-9AC6-433B-BE1B-8E351F5E1362}" type="presParOf" srcId="{29552189-AA20-49BB-B036-272F1120DC58}" destId="{302F740A-8448-485E-BD5F-C6A0E1230858}" srcOrd="4" destOrd="0" presId="urn:microsoft.com/office/officeart/2005/8/layout/list1"/>
    <dgm:cxn modelId="{C014D1D8-6CAA-4252-8B63-F26216B1BD34}" type="presParOf" srcId="{302F740A-8448-485E-BD5F-C6A0E1230858}" destId="{1F8DE61F-7A26-4911-A7C9-89FC59E56BB8}" srcOrd="0" destOrd="0" presId="urn:microsoft.com/office/officeart/2005/8/layout/list1"/>
    <dgm:cxn modelId="{06CD643D-8463-40BA-99DF-5BAB018DC64A}" type="presParOf" srcId="{302F740A-8448-485E-BD5F-C6A0E1230858}" destId="{563EF081-F2FA-4AA4-AD61-4A104D4E0EDF}" srcOrd="1" destOrd="0" presId="urn:microsoft.com/office/officeart/2005/8/layout/list1"/>
    <dgm:cxn modelId="{EB2942A3-03F6-421C-8B58-B181CE34DDCC}" type="presParOf" srcId="{29552189-AA20-49BB-B036-272F1120DC58}" destId="{C5163908-3FB3-4110-BEA7-FB4596461A2F}" srcOrd="5" destOrd="0" presId="urn:microsoft.com/office/officeart/2005/8/layout/list1"/>
    <dgm:cxn modelId="{59C08F75-A250-4A61-BFF0-D328208DE302}" type="presParOf" srcId="{29552189-AA20-49BB-B036-272F1120DC58}" destId="{72A2BF22-89A0-4F54-B182-A348C4B83D4E}" srcOrd="6" destOrd="0" presId="urn:microsoft.com/office/officeart/2005/8/layout/list1"/>
    <dgm:cxn modelId="{67F20688-171C-42D3-AA84-B747B6215357}" type="presParOf" srcId="{29552189-AA20-49BB-B036-272F1120DC58}" destId="{AF0E257E-38FA-4718-AD1D-AC1ECDEF3AA8}" srcOrd="7" destOrd="0" presId="urn:microsoft.com/office/officeart/2005/8/layout/list1"/>
    <dgm:cxn modelId="{B4503513-82F2-4011-A5C0-9FC9901BB5A0}" type="presParOf" srcId="{29552189-AA20-49BB-B036-272F1120DC58}" destId="{A5A3B13E-269D-4890-AC19-0AE6B36F5D33}" srcOrd="8" destOrd="0" presId="urn:microsoft.com/office/officeart/2005/8/layout/list1"/>
    <dgm:cxn modelId="{140D0A3D-4F4D-49D3-80F6-35CEAC032000}" type="presParOf" srcId="{A5A3B13E-269D-4890-AC19-0AE6B36F5D33}" destId="{73B31536-AFC2-4863-AE79-97CACDE19B72}" srcOrd="0" destOrd="0" presId="urn:microsoft.com/office/officeart/2005/8/layout/list1"/>
    <dgm:cxn modelId="{941018D9-8809-453D-B77F-5D640663F0BF}" type="presParOf" srcId="{A5A3B13E-269D-4890-AC19-0AE6B36F5D33}" destId="{70337CD3-3447-4B8D-AD71-FC8930DBF550}" srcOrd="1" destOrd="0" presId="urn:microsoft.com/office/officeart/2005/8/layout/list1"/>
    <dgm:cxn modelId="{EA7C51D3-A3DC-4C73-A7D3-7AECA5ECE311}" type="presParOf" srcId="{29552189-AA20-49BB-B036-272F1120DC58}" destId="{B40A839D-2955-481F-BCEB-823AAB1875A0}" srcOrd="9" destOrd="0" presId="urn:microsoft.com/office/officeart/2005/8/layout/list1"/>
    <dgm:cxn modelId="{5708B7C4-562E-4A97-AD74-2CE78A45CE34}" type="presParOf" srcId="{29552189-AA20-49BB-B036-272F1120DC58}" destId="{52988667-B316-4D16-9E54-4DA6C109BEA5}"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5E055A-74EE-4C5C-B099-CA544B9C19E9}">
      <dsp:nvSpPr>
        <dsp:cNvPr id="0" name=""/>
        <dsp:cNvSpPr/>
      </dsp:nvSpPr>
      <dsp:spPr>
        <a:xfrm>
          <a:off x="1295" y="0"/>
          <a:ext cx="3369212" cy="251459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t>Health</a:t>
          </a:r>
        </a:p>
      </dsp:txBody>
      <dsp:txXfrm>
        <a:off x="1295" y="0"/>
        <a:ext cx="3369212" cy="754380"/>
      </dsp:txXfrm>
    </dsp:sp>
    <dsp:sp modelId="{085A2F0C-A112-4BAC-A07A-AC6B20713C67}">
      <dsp:nvSpPr>
        <dsp:cNvPr id="0" name=""/>
        <dsp:cNvSpPr/>
      </dsp:nvSpPr>
      <dsp:spPr>
        <a:xfrm>
          <a:off x="338217" y="754380"/>
          <a:ext cx="2695370" cy="163449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b="0" kern="1200" dirty="0"/>
            <a:t>WHO sees health as a state of physical, mental and social wellbeing and not merely the absence of disease or infirmity (WHO, 1948).</a:t>
          </a:r>
        </a:p>
      </dsp:txBody>
      <dsp:txXfrm>
        <a:off x="386090" y="802253"/>
        <a:ext cx="2599624" cy="1538744"/>
      </dsp:txXfrm>
    </dsp:sp>
    <dsp:sp modelId="{C9B05516-8C0F-49CF-A0FA-09466BFAF72E}">
      <dsp:nvSpPr>
        <dsp:cNvPr id="0" name=""/>
        <dsp:cNvSpPr/>
      </dsp:nvSpPr>
      <dsp:spPr>
        <a:xfrm>
          <a:off x="3623199" y="0"/>
          <a:ext cx="3369212" cy="251459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t>Well-being</a:t>
          </a:r>
        </a:p>
      </dsp:txBody>
      <dsp:txXfrm>
        <a:off x="3623199" y="0"/>
        <a:ext cx="3369212" cy="754380"/>
      </dsp:txXfrm>
    </dsp:sp>
    <dsp:sp modelId="{7A13F791-FA7A-48C0-A312-B32747FBE357}">
      <dsp:nvSpPr>
        <dsp:cNvPr id="0" name=""/>
        <dsp:cNvSpPr/>
      </dsp:nvSpPr>
      <dsp:spPr>
        <a:xfrm>
          <a:off x="3960120" y="754380"/>
          <a:ext cx="2695370" cy="163449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b="0" kern="1200" dirty="0"/>
            <a:t>It is a multi-faceted term that encompasses emotional, social, independence, safety, and meaningful activities.</a:t>
          </a:r>
        </a:p>
      </dsp:txBody>
      <dsp:txXfrm>
        <a:off x="4007993" y="802253"/>
        <a:ext cx="2599624" cy="1538744"/>
      </dsp:txXfrm>
    </dsp:sp>
    <dsp:sp modelId="{CB485322-3071-4306-BF3C-791BF2589F76}">
      <dsp:nvSpPr>
        <dsp:cNvPr id="0" name=""/>
        <dsp:cNvSpPr/>
      </dsp:nvSpPr>
      <dsp:spPr>
        <a:xfrm>
          <a:off x="7245103" y="0"/>
          <a:ext cx="3369212" cy="251459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t>Sustainable Development</a:t>
          </a:r>
        </a:p>
      </dsp:txBody>
      <dsp:txXfrm>
        <a:off x="7245103" y="0"/>
        <a:ext cx="3369212" cy="754380"/>
      </dsp:txXfrm>
    </dsp:sp>
    <dsp:sp modelId="{357743F5-F49B-4466-B921-EA62DAD79FD2}">
      <dsp:nvSpPr>
        <dsp:cNvPr id="0" name=""/>
        <dsp:cNvSpPr/>
      </dsp:nvSpPr>
      <dsp:spPr>
        <a:xfrm>
          <a:off x="7582024" y="754380"/>
          <a:ext cx="2695370" cy="163449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b="1" kern="1200"/>
            <a:t>Development that meets the needs of the present without negating the needs of future generations (WCED, 1987).</a:t>
          </a:r>
          <a:endParaRPr lang="en-US" sz="1700" b="1" kern="1200" dirty="0"/>
        </a:p>
      </dsp:txBody>
      <dsp:txXfrm>
        <a:off x="7629897" y="802253"/>
        <a:ext cx="2599624" cy="1538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8B37C3-ACE3-4063-8A31-4B5D84CC5AF7}">
      <dsp:nvSpPr>
        <dsp:cNvPr id="0" name=""/>
        <dsp:cNvSpPr/>
      </dsp:nvSpPr>
      <dsp:spPr>
        <a:xfrm>
          <a:off x="0" y="684"/>
          <a:ext cx="563419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3D4673-CE8C-42AE-B503-EDC06B13B690}">
      <dsp:nvSpPr>
        <dsp:cNvPr id="0" name=""/>
        <dsp:cNvSpPr/>
      </dsp:nvSpPr>
      <dsp:spPr>
        <a:xfrm>
          <a:off x="0" y="684"/>
          <a:ext cx="5634193" cy="801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In 2015, the United Nations set 17 Sustainable Development Goals (SDGs) as part of the 2030 Agenda (United Nations, 2015).</a:t>
          </a:r>
          <a:endParaRPr lang="en-US" sz="1600" kern="1200" dirty="0"/>
        </a:p>
      </dsp:txBody>
      <dsp:txXfrm>
        <a:off x="0" y="684"/>
        <a:ext cx="5634193" cy="801142"/>
      </dsp:txXfrm>
    </dsp:sp>
    <dsp:sp modelId="{764089AE-3CE2-402C-B1A5-76FADA8A7D6D}">
      <dsp:nvSpPr>
        <dsp:cNvPr id="0" name=""/>
        <dsp:cNvSpPr/>
      </dsp:nvSpPr>
      <dsp:spPr>
        <a:xfrm>
          <a:off x="0" y="801827"/>
          <a:ext cx="563419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7B6755-B34C-4313-BE95-D5239F96952F}">
      <dsp:nvSpPr>
        <dsp:cNvPr id="0" name=""/>
        <dsp:cNvSpPr/>
      </dsp:nvSpPr>
      <dsp:spPr>
        <a:xfrm>
          <a:off x="0" y="801827"/>
          <a:ext cx="5634193" cy="801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Ensure healthy lives and promote wellbeing for all at all ages.</a:t>
          </a:r>
        </a:p>
      </dsp:txBody>
      <dsp:txXfrm>
        <a:off x="0" y="801827"/>
        <a:ext cx="5634193" cy="801142"/>
      </dsp:txXfrm>
    </dsp:sp>
    <dsp:sp modelId="{9F39168E-BCC2-431B-812A-A004C769813A}">
      <dsp:nvSpPr>
        <dsp:cNvPr id="0" name=""/>
        <dsp:cNvSpPr/>
      </dsp:nvSpPr>
      <dsp:spPr>
        <a:xfrm>
          <a:off x="0" y="1602970"/>
          <a:ext cx="5634193"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DC96AF-9BE9-4F0B-8B01-2874F938D527}">
      <dsp:nvSpPr>
        <dsp:cNvPr id="0" name=""/>
        <dsp:cNvSpPr/>
      </dsp:nvSpPr>
      <dsp:spPr>
        <a:xfrm>
          <a:off x="0" y="1602970"/>
          <a:ext cx="5634193" cy="801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The other SDGs affecting health outcomes include SDG 1 (poverty), SDG 4 (education), SDG 5 (gender equality), and SDG 6 (clean water) and SDG 11 (sustainable cities).</a:t>
          </a:r>
        </a:p>
      </dsp:txBody>
      <dsp:txXfrm>
        <a:off x="0" y="1602970"/>
        <a:ext cx="5634193" cy="801142"/>
      </dsp:txXfrm>
    </dsp:sp>
    <dsp:sp modelId="{3FD2D7B8-4320-4CD7-9ADC-FF082D948A56}">
      <dsp:nvSpPr>
        <dsp:cNvPr id="0" name=""/>
        <dsp:cNvSpPr/>
      </dsp:nvSpPr>
      <dsp:spPr>
        <a:xfrm>
          <a:off x="0" y="2404112"/>
          <a:ext cx="563419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52E140-89C6-43D3-80CD-C0832957AA01}">
      <dsp:nvSpPr>
        <dsp:cNvPr id="0" name=""/>
        <dsp:cNvSpPr/>
      </dsp:nvSpPr>
      <dsp:spPr>
        <a:xfrm>
          <a:off x="0" y="2404112"/>
          <a:ext cx="5634193" cy="801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WHO calls for multi-sectoral coordinated action for the broad determinants of health (WHO, 2014).</a:t>
          </a:r>
        </a:p>
      </dsp:txBody>
      <dsp:txXfrm>
        <a:off x="0" y="2404112"/>
        <a:ext cx="5634193" cy="801142"/>
      </dsp:txXfrm>
    </dsp:sp>
    <dsp:sp modelId="{AACCD614-5B5E-444E-9DB7-2F2606480795}">
      <dsp:nvSpPr>
        <dsp:cNvPr id="0" name=""/>
        <dsp:cNvSpPr/>
      </dsp:nvSpPr>
      <dsp:spPr>
        <a:xfrm>
          <a:off x="0" y="3205255"/>
          <a:ext cx="5634193"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4657D2-4BEB-46F8-9BE0-BABCEAC8A53C}">
      <dsp:nvSpPr>
        <dsp:cNvPr id="0" name=""/>
        <dsp:cNvSpPr/>
      </dsp:nvSpPr>
      <dsp:spPr>
        <a:xfrm>
          <a:off x="0" y="3205255"/>
          <a:ext cx="5634193" cy="801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Healthcare organisations can help by preventing waste, buying responsibly, saving energy and also by managing waste responsibly.</a:t>
          </a:r>
        </a:p>
      </dsp:txBody>
      <dsp:txXfrm>
        <a:off x="0" y="3205255"/>
        <a:ext cx="5634193" cy="801142"/>
      </dsp:txXfrm>
    </dsp:sp>
    <dsp:sp modelId="{38007AE4-C198-435C-898D-D49C8FFE3901}">
      <dsp:nvSpPr>
        <dsp:cNvPr id="0" name=""/>
        <dsp:cNvSpPr/>
      </dsp:nvSpPr>
      <dsp:spPr>
        <a:xfrm>
          <a:off x="0" y="4006397"/>
          <a:ext cx="563419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12F887-EF6E-458D-BEEA-DC92534ACF99}">
      <dsp:nvSpPr>
        <dsp:cNvPr id="0" name=""/>
        <dsp:cNvSpPr/>
      </dsp:nvSpPr>
      <dsp:spPr>
        <a:xfrm>
          <a:off x="0" y="4006397"/>
          <a:ext cx="5634193" cy="801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Benefits include better health of the population, less damage to the environment, and greater community resilience (Weeks, Weinstein and Lavista, 2023).</a:t>
          </a:r>
        </a:p>
      </dsp:txBody>
      <dsp:txXfrm>
        <a:off x="0" y="4006397"/>
        <a:ext cx="5634193" cy="801142"/>
      </dsp:txXfrm>
    </dsp:sp>
    <dsp:sp modelId="{968FDD3A-1358-466E-B6E9-F570B1B701D3}">
      <dsp:nvSpPr>
        <dsp:cNvPr id="0" name=""/>
        <dsp:cNvSpPr/>
      </dsp:nvSpPr>
      <dsp:spPr>
        <a:xfrm>
          <a:off x="0" y="4807540"/>
          <a:ext cx="563419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36A164-410C-465E-8490-3DE6026F7565}">
      <dsp:nvSpPr>
        <dsp:cNvPr id="0" name=""/>
        <dsp:cNvSpPr/>
      </dsp:nvSpPr>
      <dsp:spPr>
        <a:xfrm>
          <a:off x="0" y="4807540"/>
          <a:ext cx="5634193" cy="801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International commitments need local funding, measurable targets and accountable implementation – critical </a:t>
          </a:r>
          <a:r>
            <a:rPr lang="en-US" sz="1600" b="1" kern="1200"/>
            <a:t>challenge.</a:t>
          </a:r>
          <a:endParaRPr lang="en-US" sz="1600" b="1" kern="1200" dirty="0"/>
        </a:p>
      </dsp:txBody>
      <dsp:txXfrm>
        <a:off x="0" y="4807540"/>
        <a:ext cx="5634193" cy="8011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CFC58-EEDF-4904-B387-59DE293ED83D}">
      <dsp:nvSpPr>
        <dsp:cNvPr id="0" name=""/>
        <dsp:cNvSpPr/>
      </dsp:nvSpPr>
      <dsp:spPr>
        <a:xfrm>
          <a:off x="0" y="4252091"/>
          <a:ext cx="11107710" cy="558084"/>
        </a:xfrm>
        <a:prstGeom prst="rect">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There are barriers to implementation - lack of integration of funding; lack of information systems that are compatible with one another; unclear accountability and professional boundaries (Rieger et al., 2023).</a:t>
          </a:r>
        </a:p>
      </dsp:txBody>
      <dsp:txXfrm>
        <a:off x="0" y="4252091"/>
        <a:ext cx="11107710" cy="558084"/>
      </dsp:txXfrm>
    </dsp:sp>
    <dsp:sp modelId="{45E3BDB0-12F5-4449-8006-DC683352F072}">
      <dsp:nvSpPr>
        <dsp:cNvPr id="0" name=""/>
        <dsp:cNvSpPr/>
      </dsp:nvSpPr>
      <dsp:spPr>
        <a:xfrm rot="10800000">
          <a:off x="0" y="3402128"/>
          <a:ext cx="11107710" cy="858334"/>
        </a:xfrm>
        <a:prstGeom prst="upArrowCallout">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Collaboration can enhance continuity, patient experience and management of complex needs.</a:t>
          </a:r>
        </a:p>
      </dsp:txBody>
      <dsp:txXfrm rot="10800000">
        <a:off x="0" y="3402128"/>
        <a:ext cx="11107710" cy="557720"/>
      </dsp:txXfrm>
    </dsp:sp>
    <dsp:sp modelId="{EFA92350-1365-49BB-A9F3-0DA9B402FD11}">
      <dsp:nvSpPr>
        <dsp:cNvPr id="0" name=""/>
        <dsp:cNvSpPr/>
      </dsp:nvSpPr>
      <dsp:spPr>
        <a:xfrm rot="10800000">
          <a:off x="0" y="2552165"/>
          <a:ext cx="11107710" cy="858334"/>
        </a:xfrm>
        <a:prstGeom prst="upArrowCallout">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Health in All Policies (HiAP) is an approach that prompts governments to take account of health and equity aspects across all sectors (WHO, 2014).</a:t>
          </a:r>
        </a:p>
      </dsp:txBody>
      <dsp:txXfrm rot="10800000">
        <a:off x="0" y="2552165"/>
        <a:ext cx="11107710" cy="557720"/>
      </dsp:txXfrm>
    </dsp:sp>
    <dsp:sp modelId="{483EC06F-9B4C-4B71-A0ED-86A76FDE19DB}">
      <dsp:nvSpPr>
        <dsp:cNvPr id="0" name=""/>
        <dsp:cNvSpPr/>
      </dsp:nvSpPr>
      <dsp:spPr>
        <a:xfrm rot="10800000">
          <a:off x="0" y="1702202"/>
          <a:ext cx="11107710" cy="858334"/>
        </a:xfrm>
        <a:prstGeom prst="upArrowCallout">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Some practical mechanisms are multidisciplinary teams, shared care plans, referral pathways and named care coordinators.</a:t>
          </a:r>
        </a:p>
      </dsp:txBody>
      <dsp:txXfrm rot="10800000">
        <a:off x="0" y="1702202"/>
        <a:ext cx="11107710" cy="557720"/>
      </dsp:txXfrm>
    </dsp:sp>
    <dsp:sp modelId="{2DD5C119-3F54-445A-8F71-8BC86A64049F}">
      <dsp:nvSpPr>
        <dsp:cNvPr id="0" name=""/>
        <dsp:cNvSpPr/>
      </dsp:nvSpPr>
      <dsp:spPr>
        <a:xfrm rot="10800000">
          <a:off x="0" y="852239"/>
          <a:ext cx="11107710" cy="858334"/>
        </a:xfrm>
        <a:prstGeom prst="upArrowCallout">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Integrated care involves coordinating the work of professionals and organisations, minimising duplication of services and the gaps between health, social care and community.</a:t>
          </a:r>
        </a:p>
      </dsp:txBody>
      <dsp:txXfrm rot="10800000">
        <a:off x="0" y="852239"/>
        <a:ext cx="11107710" cy="557720"/>
      </dsp:txXfrm>
    </dsp:sp>
    <dsp:sp modelId="{3F800AD5-8068-4394-9D6D-77442E726826}">
      <dsp:nvSpPr>
        <dsp:cNvPr id="0" name=""/>
        <dsp:cNvSpPr/>
      </dsp:nvSpPr>
      <dsp:spPr>
        <a:xfrm rot="10800000">
          <a:off x="0" y="2276"/>
          <a:ext cx="11107710" cy="858334"/>
        </a:xfrm>
        <a:prstGeom prst="upArrowCallout">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a:t> Holistic care takes into account physical illness as well as mental health, relationships, culture, housing, income and individual preferences.</a:t>
          </a:r>
          <a:endParaRPr lang="en-US" sz="1400" b="1" kern="1200" dirty="0"/>
        </a:p>
      </dsp:txBody>
      <dsp:txXfrm rot="10800000">
        <a:off x="0" y="2276"/>
        <a:ext cx="11107710" cy="5577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8B37C3-ACE3-4063-8A31-4B5D84CC5AF7}">
      <dsp:nvSpPr>
        <dsp:cNvPr id="0" name=""/>
        <dsp:cNvSpPr/>
      </dsp:nvSpPr>
      <dsp:spPr>
        <a:xfrm>
          <a:off x="0" y="2150"/>
          <a:ext cx="598646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3D4673-CE8C-42AE-B503-EDC06B13B690}">
      <dsp:nvSpPr>
        <dsp:cNvPr id="0" name=""/>
        <dsp:cNvSpPr/>
      </dsp:nvSpPr>
      <dsp:spPr>
        <a:xfrm>
          <a:off x="0" y="2150"/>
          <a:ext cx="5986462" cy="733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Biological factors - disability and physical functioning, pain, medication, genetics, disease processes).</a:t>
          </a:r>
          <a:endParaRPr lang="en-US" sz="1600" kern="1200" dirty="0"/>
        </a:p>
      </dsp:txBody>
      <dsp:txXfrm>
        <a:off x="0" y="2150"/>
        <a:ext cx="5986462" cy="733184"/>
      </dsp:txXfrm>
    </dsp:sp>
    <dsp:sp modelId="{91023EAE-FF10-4AA1-A5CC-910FB87C63D4}">
      <dsp:nvSpPr>
        <dsp:cNvPr id="0" name=""/>
        <dsp:cNvSpPr/>
      </dsp:nvSpPr>
      <dsp:spPr>
        <a:xfrm>
          <a:off x="0" y="735334"/>
          <a:ext cx="598646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AD02A7-FD31-48FA-9108-F0EFC2EEC3F2}">
      <dsp:nvSpPr>
        <dsp:cNvPr id="0" name=""/>
        <dsp:cNvSpPr/>
      </dsp:nvSpPr>
      <dsp:spPr>
        <a:xfrm>
          <a:off x="0" y="735334"/>
          <a:ext cx="5986462" cy="733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Psychological factors - stress, beliefs, motivation, cognition, coping mechanisms and emotional wellbeing.</a:t>
          </a:r>
        </a:p>
      </dsp:txBody>
      <dsp:txXfrm>
        <a:off x="0" y="735334"/>
        <a:ext cx="5986462" cy="733184"/>
      </dsp:txXfrm>
    </dsp:sp>
    <dsp:sp modelId="{0CB82E94-852C-41E7-B026-C60DEE79A282}">
      <dsp:nvSpPr>
        <dsp:cNvPr id="0" name=""/>
        <dsp:cNvSpPr/>
      </dsp:nvSpPr>
      <dsp:spPr>
        <a:xfrm>
          <a:off x="0" y="1468519"/>
          <a:ext cx="598646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58830E-7F2C-4F1F-ACA1-F9BFCEC9D922}">
      <dsp:nvSpPr>
        <dsp:cNvPr id="0" name=""/>
        <dsp:cNvSpPr/>
      </dsp:nvSpPr>
      <dsp:spPr>
        <a:xfrm>
          <a:off x="0" y="1468519"/>
          <a:ext cx="5986462" cy="733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Social - income, housing, family relationships, employment, culture, discrimination/community support.</a:t>
          </a:r>
        </a:p>
      </dsp:txBody>
      <dsp:txXfrm>
        <a:off x="0" y="1468519"/>
        <a:ext cx="5986462" cy="733184"/>
      </dsp:txXfrm>
    </dsp:sp>
    <dsp:sp modelId="{BC981926-6DBC-496C-8595-A1C499D27A9D}">
      <dsp:nvSpPr>
        <dsp:cNvPr id="0" name=""/>
        <dsp:cNvSpPr/>
      </dsp:nvSpPr>
      <dsp:spPr>
        <a:xfrm>
          <a:off x="0" y="2201703"/>
          <a:ext cx="5986462"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66A7F7-CF1C-4EBC-92F1-F95CE1DC50A9}">
      <dsp:nvSpPr>
        <dsp:cNvPr id="0" name=""/>
        <dsp:cNvSpPr/>
      </dsp:nvSpPr>
      <dsp:spPr>
        <a:xfrm>
          <a:off x="0" y="2201704"/>
          <a:ext cx="5986462" cy="733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Model is suitable for comprehensive evaluation, individual care planning and decision-making (Bolton, 2023).</a:t>
          </a:r>
        </a:p>
      </dsp:txBody>
      <dsp:txXfrm>
        <a:off x="0" y="2201704"/>
        <a:ext cx="5986462" cy="733184"/>
      </dsp:txXfrm>
    </dsp:sp>
    <dsp:sp modelId="{7CE84608-F5F3-49E2-BE70-E9851C154F27}">
      <dsp:nvSpPr>
        <dsp:cNvPr id="0" name=""/>
        <dsp:cNvSpPr/>
      </dsp:nvSpPr>
      <dsp:spPr>
        <a:xfrm>
          <a:off x="0" y="2934888"/>
          <a:ext cx="5986462"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103DEA-37FD-4A67-887E-4E3759CB6549}">
      <dsp:nvSpPr>
        <dsp:cNvPr id="0" name=""/>
        <dsp:cNvSpPr/>
      </dsp:nvSpPr>
      <dsp:spPr>
        <a:xfrm>
          <a:off x="0" y="2934888"/>
          <a:ext cx="5986462" cy="733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Example -chronic pain management can include medical, psychological, rehabilitation, and workplace changes.</a:t>
          </a:r>
        </a:p>
      </dsp:txBody>
      <dsp:txXfrm>
        <a:off x="0" y="2934888"/>
        <a:ext cx="5986462" cy="733184"/>
      </dsp:txXfrm>
    </dsp:sp>
    <dsp:sp modelId="{BCA17FAA-0621-4087-9A4C-F772911B2F28}">
      <dsp:nvSpPr>
        <dsp:cNvPr id="0" name=""/>
        <dsp:cNvSpPr/>
      </dsp:nvSpPr>
      <dsp:spPr>
        <a:xfrm>
          <a:off x="0" y="3668073"/>
          <a:ext cx="598646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1A7CAD-FBF3-481E-8EA5-09C050928F66}">
      <dsp:nvSpPr>
        <dsp:cNvPr id="0" name=""/>
        <dsp:cNvSpPr/>
      </dsp:nvSpPr>
      <dsp:spPr>
        <a:xfrm>
          <a:off x="0" y="3668073"/>
          <a:ext cx="5986462" cy="733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Limitation - If professionals don't use evidence, systematic tools and action plan, the assessment can be superficial (Roberts, 2023).</a:t>
          </a:r>
        </a:p>
      </dsp:txBody>
      <dsp:txXfrm>
        <a:off x="0" y="3668073"/>
        <a:ext cx="5986462" cy="7331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E7D803-1921-42C9-BC67-7D4CFA259ECE}">
      <dsp:nvSpPr>
        <dsp:cNvPr id="0" name=""/>
        <dsp:cNvSpPr/>
      </dsp:nvSpPr>
      <dsp:spPr>
        <a:xfrm>
          <a:off x="0" y="597064"/>
          <a:ext cx="3431281" cy="205876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Prevention and early intervention, mental health provision, rehabilitation and accessible primary care are all part of a holistic health policy.</a:t>
          </a:r>
        </a:p>
      </dsp:txBody>
      <dsp:txXfrm>
        <a:off x="0" y="597064"/>
        <a:ext cx="3431281" cy="2058769"/>
      </dsp:txXfrm>
    </dsp:sp>
    <dsp:sp modelId="{F84CE69A-BA4B-4193-B3B3-02843A5B1EBE}">
      <dsp:nvSpPr>
        <dsp:cNvPr id="0" name=""/>
        <dsp:cNvSpPr/>
      </dsp:nvSpPr>
      <dsp:spPr>
        <a:xfrm>
          <a:off x="3774410" y="597064"/>
          <a:ext cx="3431281" cy="205876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The objective of universal health coverage is to provide access to essential quality care, without financial hardship (WHO, 2023).</a:t>
          </a:r>
        </a:p>
      </dsp:txBody>
      <dsp:txXfrm>
        <a:off x="3774410" y="597064"/>
        <a:ext cx="3431281" cy="2058769"/>
      </dsp:txXfrm>
    </dsp:sp>
    <dsp:sp modelId="{D70298E2-7F28-4BC8-A7F6-6F1CCED96AB8}">
      <dsp:nvSpPr>
        <dsp:cNvPr id="0" name=""/>
        <dsp:cNvSpPr/>
      </dsp:nvSpPr>
      <dsp:spPr>
        <a:xfrm>
          <a:off x="7548820" y="597064"/>
          <a:ext cx="3431281" cy="205876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HIA promotes thinking across different sectors about health outcomes and health inequalities (WHO, 2014).</a:t>
          </a:r>
        </a:p>
      </dsp:txBody>
      <dsp:txXfrm>
        <a:off x="7548820" y="597064"/>
        <a:ext cx="3431281" cy="2058769"/>
      </dsp:txXfrm>
    </dsp:sp>
    <dsp:sp modelId="{DE6E4D78-A9AF-42B8-8F4A-C91A877FAE36}">
      <dsp:nvSpPr>
        <dsp:cNvPr id="0" name=""/>
        <dsp:cNvSpPr/>
      </dsp:nvSpPr>
      <dsp:spPr>
        <a:xfrm>
          <a:off x="0" y="2998962"/>
          <a:ext cx="3431281" cy="205876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The characteristics of good governance are transparency of leadership, clear responsibilities, public participation and measurable targets (Sari, 2023).</a:t>
          </a:r>
        </a:p>
      </dsp:txBody>
      <dsp:txXfrm>
        <a:off x="0" y="2998962"/>
        <a:ext cx="3431281" cy="2058769"/>
      </dsp:txXfrm>
    </dsp:sp>
    <dsp:sp modelId="{CD20309B-993B-4DD2-BC76-48CE3E412327}">
      <dsp:nvSpPr>
        <dsp:cNvPr id="0" name=""/>
        <dsp:cNvSpPr/>
      </dsp:nvSpPr>
      <dsp:spPr>
        <a:xfrm>
          <a:off x="3774410" y="2998962"/>
          <a:ext cx="3431281" cy="205876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Barriers to implementation include limited funding for short-term duration, lack of staffing, regulatory demands, and non-contiguous budgets and incompatible data systems.</a:t>
          </a:r>
        </a:p>
      </dsp:txBody>
      <dsp:txXfrm>
        <a:off x="3774410" y="2998962"/>
        <a:ext cx="3431281" cy="2058769"/>
      </dsp:txXfrm>
    </dsp:sp>
    <dsp:sp modelId="{40969CDE-9DC2-41BB-9D99-7B7A41E744E2}">
      <dsp:nvSpPr>
        <dsp:cNvPr id="0" name=""/>
        <dsp:cNvSpPr/>
      </dsp:nvSpPr>
      <dsp:spPr>
        <a:xfrm>
          <a:off x="7548820" y="2998962"/>
          <a:ext cx="3431281" cy="205876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Prevention might have long-term effects which do not show up in the budgets of individual </a:t>
          </a:r>
          <a:r>
            <a:rPr lang="en-US" sz="1800" b="1" kern="1200" dirty="0" err="1"/>
            <a:t>organisations</a:t>
          </a:r>
          <a:r>
            <a:rPr lang="en-US" sz="1800" b="1" kern="1200" dirty="0"/>
            <a:t> (WHO, 2026).</a:t>
          </a:r>
        </a:p>
      </dsp:txBody>
      <dsp:txXfrm>
        <a:off x="7548820" y="2998962"/>
        <a:ext cx="3431281" cy="20587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58B5F-049E-481D-979E-66F453650276}">
      <dsp:nvSpPr>
        <dsp:cNvPr id="0" name=""/>
        <dsp:cNvSpPr/>
      </dsp:nvSpPr>
      <dsp:spPr>
        <a:xfrm>
          <a:off x="5040" y="983882"/>
          <a:ext cx="5237094" cy="2021518"/>
        </a:xfrm>
        <a:prstGeom prst="chevron">
          <a:avLst>
            <a:gd name="adj" fmla="val 4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B76201-BFE1-412E-A99B-A477B6B2588E}">
      <dsp:nvSpPr>
        <dsp:cNvPr id="0" name=""/>
        <dsp:cNvSpPr/>
      </dsp:nvSpPr>
      <dsp:spPr>
        <a:xfrm>
          <a:off x="1401598" y="1320485"/>
          <a:ext cx="4422435" cy="2359071"/>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0" lvl="0" indent="0" algn="l" defTabSz="889000">
            <a:lnSpc>
              <a:spcPct val="90000"/>
            </a:lnSpc>
            <a:spcBef>
              <a:spcPct val="0"/>
            </a:spcBef>
            <a:spcAft>
              <a:spcPct val="35000"/>
            </a:spcAft>
            <a:buNone/>
          </a:pPr>
          <a:r>
            <a:rPr lang="en-US" sz="2000" b="1" kern="1200" dirty="0"/>
            <a:t>Illustrative case</a:t>
          </a:r>
        </a:p>
        <a:p>
          <a:pPr marL="228600" lvl="1" indent="-228600" algn="l" defTabSz="889000">
            <a:lnSpc>
              <a:spcPct val="90000"/>
            </a:lnSpc>
            <a:spcBef>
              <a:spcPct val="0"/>
            </a:spcBef>
            <a:spcAft>
              <a:spcPct val="15000"/>
            </a:spcAft>
            <a:buChar char="•"/>
          </a:pPr>
          <a:r>
            <a:rPr lang="en-US" sz="2000" b="1" kern="1200" dirty="0"/>
            <a:t>When a patient is admitted with heart failure, a review of their medication, nutrition, mental health and social-care needs are done.</a:t>
          </a:r>
        </a:p>
      </dsp:txBody>
      <dsp:txXfrm>
        <a:off x="1470693" y="1389580"/>
        <a:ext cx="4284245" cy="2220881"/>
      </dsp:txXfrm>
    </dsp:sp>
    <dsp:sp modelId="{BBA8FAB2-C1A7-472C-A5AB-A9691001C306}">
      <dsp:nvSpPr>
        <dsp:cNvPr id="0" name=""/>
        <dsp:cNvSpPr/>
      </dsp:nvSpPr>
      <dsp:spPr>
        <a:xfrm>
          <a:off x="5986965" y="976741"/>
          <a:ext cx="5237094" cy="2021518"/>
        </a:xfrm>
        <a:prstGeom prst="chevron">
          <a:avLst>
            <a:gd name="adj" fmla="val 4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95A065-DEC3-4538-B3B6-38C52DA68076}">
      <dsp:nvSpPr>
        <dsp:cNvPr id="0" name=""/>
        <dsp:cNvSpPr/>
      </dsp:nvSpPr>
      <dsp:spPr>
        <a:xfrm>
          <a:off x="7383524" y="1299062"/>
          <a:ext cx="4422435" cy="2387635"/>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l" defTabSz="1022350">
            <a:lnSpc>
              <a:spcPct val="90000"/>
            </a:lnSpc>
            <a:spcBef>
              <a:spcPct val="0"/>
            </a:spcBef>
            <a:spcAft>
              <a:spcPct val="35000"/>
            </a:spcAft>
            <a:buNone/>
          </a:pPr>
          <a:endParaRPr lang="en-US" sz="2300" b="1" kern="1200" dirty="0"/>
        </a:p>
        <a:p>
          <a:pPr marL="114300" lvl="1" indent="-114300" algn="l" defTabSz="622300">
            <a:lnSpc>
              <a:spcPct val="90000"/>
            </a:lnSpc>
            <a:spcBef>
              <a:spcPct val="0"/>
            </a:spcBef>
            <a:spcAft>
              <a:spcPct val="15000"/>
            </a:spcAft>
            <a:buChar char="•"/>
          </a:pPr>
          <a:r>
            <a:rPr lang="en-US" sz="1400" b="1" kern="1200" dirty="0"/>
            <a:t>There is a named discharge coordinator who connects hospital teams, primary care, the community nursing and social care.</a:t>
          </a:r>
        </a:p>
        <a:p>
          <a:pPr marL="114300" lvl="1" indent="-114300" algn="l" defTabSz="622300">
            <a:lnSpc>
              <a:spcPct val="90000"/>
            </a:lnSpc>
            <a:spcBef>
              <a:spcPct val="0"/>
            </a:spcBef>
            <a:spcAft>
              <a:spcPct val="15000"/>
            </a:spcAft>
            <a:buChar char="•"/>
          </a:pPr>
          <a:r>
            <a:rPr lang="en-US" sz="1400" b="1" kern="1200" dirty="0"/>
            <a:t>Readmissions, quality of life, continuity, patient experience, staff workload, cost to be considered.</a:t>
          </a:r>
        </a:p>
        <a:p>
          <a:pPr marL="114300" lvl="1" indent="-114300" algn="l" defTabSz="622300">
            <a:lnSpc>
              <a:spcPct val="90000"/>
            </a:lnSpc>
            <a:spcBef>
              <a:spcPct val="0"/>
            </a:spcBef>
            <a:spcAft>
              <a:spcPct val="15000"/>
            </a:spcAft>
            <a:buChar char="•"/>
          </a:pPr>
          <a:r>
            <a:rPr lang="en-US" sz="1400" b="1" kern="1200" dirty="0"/>
            <a:t>Critical risk - Digital exclusion/poorly co-ordinated referrals can threaten the benefits of integrated care.</a:t>
          </a:r>
        </a:p>
      </dsp:txBody>
      <dsp:txXfrm>
        <a:off x="7453455" y="1368993"/>
        <a:ext cx="4282573" cy="22477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518F1-1454-45F9-9440-2FAE9EDBDA52}">
      <dsp:nvSpPr>
        <dsp:cNvPr id="0" name=""/>
        <dsp:cNvSpPr/>
      </dsp:nvSpPr>
      <dsp:spPr>
        <a:xfrm>
          <a:off x="5475" y="86792"/>
          <a:ext cx="2800469" cy="63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48260" rIns="135128" bIns="48260" numCol="1" spcCol="1270" anchor="ctr" anchorCtr="0">
          <a:noAutofit/>
        </a:bodyPr>
        <a:lstStyle/>
        <a:p>
          <a:pPr marL="0" lvl="0" indent="0" algn="r" defTabSz="844550">
            <a:lnSpc>
              <a:spcPct val="90000"/>
            </a:lnSpc>
            <a:spcBef>
              <a:spcPct val="0"/>
            </a:spcBef>
            <a:spcAft>
              <a:spcPct val="35000"/>
            </a:spcAft>
            <a:buNone/>
          </a:pPr>
          <a:r>
            <a:rPr lang="en-US" sz="1900" b="1" kern="1200" dirty="0"/>
            <a:t> Health Promotion Campaigns</a:t>
          </a:r>
        </a:p>
      </dsp:txBody>
      <dsp:txXfrm>
        <a:off x="5475" y="86792"/>
        <a:ext cx="2800469" cy="634837"/>
      </dsp:txXfrm>
    </dsp:sp>
    <dsp:sp modelId="{CF17EE1A-F806-4C73-80A7-3F45108F5C40}">
      <dsp:nvSpPr>
        <dsp:cNvPr id="0" name=""/>
        <dsp:cNvSpPr/>
      </dsp:nvSpPr>
      <dsp:spPr>
        <a:xfrm>
          <a:off x="2805945" y="57034"/>
          <a:ext cx="560093" cy="694353"/>
        </a:xfrm>
        <a:prstGeom prst="leftBrace">
          <a:avLst>
            <a:gd name="adj1" fmla="val 35000"/>
            <a:gd name="adj2" fmla="val 50000"/>
          </a:avLst>
        </a:pr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4822D17-00F3-4DAD-8C92-B946B05086B6}">
      <dsp:nvSpPr>
        <dsp:cNvPr id="0" name=""/>
        <dsp:cNvSpPr/>
      </dsp:nvSpPr>
      <dsp:spPr>
        <a:xfrm>
          <a:off x="3590076" y="57034"/>
          <a:ext cx="7617278" cy="694353"/>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Char char="•"/>
          </a:pPr>
          <a:r>
            <a:rPr lang="en-US" sz="1900" b="0" kern="1200" dirty="0"/>
            <a:t>Your campaign can raise awareness about vaccines, quitting smoking, healthy eating, and exercise and mental health.</a:t>
          </a:r>
        </a:p>
      </dsp:txBody>
      <dsp:txXfrm>
        <a:off x="3590076" y="57034"/>
        <a:ext cx="7617278" cy="694353"/>
      </dsp:txXfrm>
    </dsp:sp>
    <dsp:sp modelId="{06AC43D9-8673-4D01-A1C0-B8FF2EB8D9E0}">
      <dsp:nvSpPr>
        <dsp:cNvPr id="0" name=""/>
        <dsp:cNvSpPr/>
      </dsp:nvSpPr>
      <dsp:spPr>
        <a:xfrm>
          <a:off x="5475" y="849545"/>
          <a:ext cx="2800469" cy="63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48260" rIns="135128" bIns="48260" numCol="1" spcCol="1270" anchor="ctr" anchorCtr="0">
          <a:noAutofit/>
        </a:bodyPr>
        <a:lstStyle/>
        <a:p>
          <a:pPr marL="0" lvl="0" indent="0" algn="r" defTabSz="844550">
            <a:lnSpc>
              <a:spcPct val="90000"/>
            </a:lnSpc>
            <a:spcBef>
              <a:spcPct val="0"/>
            </a:spcBef>
            <a:spcAft>
              <a:spcPct val="35000"/>
            </a:spcAft>
            <a:buNone/>
          </a:pPr>
          <a:r>
            <a:rPr lang="en-US" sz="1900" b="1" kern="1200" dirty="0"/>
            <a:t>Factors Influencing Effectiveness</a:t>
          </a:r>
        </a:p>
      </dsp:txBody>
      <dsp:txXfrm>
        <a:off x="5475" y="849545"/>
        <a:ext cx="2800469" cy="634837"/>
      </dsp:txXfrm>
    </dsp:sp>
    <dsp:sp modelId="{3BCC5AB1-67C9-4D53-B3B9-3E51A684C3A6}">
      <dsp:nvSpPr>
        <dsp:cNvPr id="0" name=""/>
        <dsp:cNvSpPr/>
      </dsp:nvSpPr>
      <dsp:spPr>
        <a:xfrm>
          <a:off x="2805945" y="819787"/>
          <a:ext cx="560093" cy="694353"/>
        </a:xfrm>
        <a:prstGeom prst="leftBrace">
          <a:avLst>
            <a:gd name="adj1" fmla="val 35000"/>
            <a:gd name="adj2" fmla="val 50000"/>
          </a:avLst>
        </a:pr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A9AC3D9-D44E-40C7-94EE-E0B1A9EC03B4}">
      <dsp:nvSpPr>
        <dsp:cNvPr id="0" name=""/>
        <dsp:cNvSpPr/>
      </dsp:nvSpPr>
      <dsp:spPr>
        <a:xfrm>
          <a:off x="3590076" y="819787"/>
          <a:ext cx="7617278" cy="694353"/>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Char char="•"/>
          </a:pPr>
          <a:r>
            <a:rPr lang="en-US" sz="1900" b="0" kern="1200" dirty="0"/>
            <a:t>Effectiveness is contingent on public trust and cultural importance, as well as communication and practical opportunities to act (Bolton, 2023).</a:t>
          </a:r>
        </a:p>
      </dsp:txBody>
      <dsp:txXfrm>
        <a:off x="3590076" y="819787"/>
        <a:ext cx="7617278" cy="694353"/>
      </dsp:txXfrm>
    </dsp:sp>
    <dsp:sp modelId="{67844CAF-ADCF-4C32-AA64-B5822670DF6D}">
      <dsp:nvSpPr>
        <dsp:cNvPr id="0" name=""/>
        <dsp:cNvSpPr/>
      </dsp:nvSpPr>
      <dsp:spPr>
        <a:xfrm>
          <a:off x="5475" y="1864691"/>
          <a:ext cx="2800469" cy="376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48260" rIns="135128" bIns="48260" numCol="1" spcCol="1270" anchor="ctr" anchorCtr="0">
          <a:noAutofit/>
        </a:bodyPr>
        <a:lstStyle/>
        <a:p>
          <a:pPr marL="0" lvl="0" indent="0" algn="r" defTabSz="844550">
            <a:lnSpc>
              <a:spcPct val="90000"/>
            </a:lnSpc>
            <a:spcBef>
              <a:spcPct val="0"/>
            </a:spcBef>
            <a:spcAft>
              <a:spcPct val="35000"/>
            </a:spcAft>
            <a:buNone/>
          </a:pPr>
          <a:r>
            <a:rPr lang="en-US" sz="1900" b="1" kern="1200" dirty="0"/>
            <a:t>Healthy Environments</a:t>
          </a:r>
        </a:p>
      </dsp:txBody>
      <dsp:txXfrm>
        <a:off x="5475" y="1864691"/>
        <a:ext cx="2800469" cy="376200"/>
      </dsp:txXfrm>
    </dsp:sp>
    <dsp:sp modelId="{8B86F552-B0CE-4884-8879-E0BCC802540E}">
      <dsp:nvSpPr>
        <dsp:cNvPr id="0" name=""/>
        <dsp:cNvSpPr/>
      </dsp:nvSpPr>
      <dsp:spPr>
        <a:xfrm>
          <a:off x="2805945" y="1582541"/>
          <a:ext cx="560093" cy="940500"/>
        </a:xfrm>
        <a:prstGeom prst="leftBrace">
          <a:avLst>
            <a:gd name="adj1" fmla="val 35000"/>
            <a:gd name="adj2" fmla="val 50000"/>
          </a:avLst>
        </a:pr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31DEC3-412E-4366-98E1-2E6F92A992E4}">
      <dsp:nvSpPr>
        <dsp:cNvPr id="0" name=""/>
        <dsp:cNvSpPr/>
      </dsp:nvSpPr>
      <dsp:spPr>
        <a:xfrm>
          <a:off x="3590076" y="1582541"/>
          <a:ext cx="7617278" cy="940500"/>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Char char="•"/>
          </a:pPr>
          <a:r>
            <a:rPr lang="en-US" sz="1900" b="0" kern="1200" dirty="0"/>
            <a:t>Environmental factors such as clean air, safe walking and cycling infrastructure, green spaces, sanitation and healthy school and workplace environment (Sari, 2023).</a:t>
          </a:r>
        </a:p>
      </dsp:txBody>
      <dsp:txXfrm>
        <a:off x="3590076" y="1582541"/>
        <a:ext cx="7617278" cy="940500"/>
      </dsp:txXfrm>
    </dsp:sp>
    <dsp:sp modelId="{E348EA97-2827-48FA-BC30-946A12C2F580}">
      <dsp:nvSpPr>
        <dsp:cNvPr id="0" name=""/>
        <dsp:cNvSpPr/>
      </dsp:nvSpPr>
      <dsp:spPr>
        <a:xfrm>
          <a:off x="5475" y="2621199"/>
          <a:ext cx="2800469" cy="63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48260" rIns="135128" bIns="48260" numCol="1" spcCol="1270" anchor="ctr" anchorCtr="0">
          <a:noAutofit/>
        </a:bodyPr>
        <a:lstStyle/>
        <a:p>
          <a:pPr marL="0" lvl="0" indent="0" algn="r" defTabSz="844550">
            <a:lnSpc>
              <a:spcPct val="90000"/>
            </a:lnSpc>
            <a:spcBef>
              <a:spcPct val="0"/>
            </a:spcBef>
            <a:spcAft>
              <a:spcPct val="35000"/>
            </a:spcAft>
            <a:buNone/>
          </a:pPr>
          <a:r>
            <a:rPr lang="en-US" sz="1900" b="1" kern="1200" dirty="0"/>
            <a:t>Benefits for Community Wellbeing</a:t>
          </a:r>
        </a:p>
      </dsp:txBody>
      <dsp:txXfrm>
        <a:off x="5475" y="2621199"/>
        <a:ext cx="2800469" cy="634837"/>
      </dsp:txXfrm>
    </dsp:sp>
    <dsp:sp modelId="{19816EAD-DA4C-4023-80C3-EBC4389338A4}">
      <dsp:nvSpPr>
        <dsp:cNvPr id="0" name=""/>
        <dsp:cNvSpPr/>
      </dsp:nvSpPr>
      <dsp:spPr>
        <a:xfrm>
          <a:off x="2805945" y="2591441"/>
          <a:ext cx="560093" cy="694353"/>
        </a:xfrm>
        <a:prstGeom prst="leftBrace">
          <a:avLst>
            <a:gd name="adj1" fmla="val 35000"/>
            <a:gd name="adj2" fmla="val 50000"/>
          </a:avLst>
        </a:pr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23591FE-2DD7-4855-9B1C-6646DCB026F3}">
      <dsp:nvSpPr>
        <dsp:cNvPr id="0" name=""/>
        <dsp:cNvSpPr/>
      </dsp:nvSpPr>
      <dsp:spPr>
        <a:xfrm>
          <a:off x="3590076" y="2591441"/>
          <a:ext cx="7617278" cy="694353"/>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Char char="•"/>
          </a:pPr>
          <a:r>
            <a:rPr lang="en-US" sz="1900" b="0" kern="1200" dirty="0"/>
            <a:t>Healthier environments can encourage physical activity, </a:t>
          </a:r>
          <a:r>
            <a:rPr lang="en-US" sz="1900" b="0" kern="1200" dirty="0" err="1"/>
            <a:t>minimise</a:t>
          </a:r>
          <a:r>
            <a:rPr lang="en-US" sz="1900" b="0" kern="1200" dirty="0"/>
            <a:t> exposure to environmental hazards and enhance community wellbeing.</a:t>
          </a:r>
        </a:p>
      </dsp:txBody>
      <dsp:txXfrm>
        <a:off x="3590076" y="2591441"/>
        <a:ext cx="7617278" cy="694353"/>
      </dsp:txXfrm>
    </dsp:sp>
    <dsp:sp modelId="{579253BC-351C-4337-B0A8-DA83DCCADDD2}">
      <dsp:nvSpPr>
        <dsp:cNvPr id="0" name=""/>
        <dsp:cNvSpPr/>
      </dsp:nvSpPr>
      <dsp:spPr>
        <a:xfrm>
          <a:off x="5475" y="3383952"/>
          <a:ext cx="2800469" cy="63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48260" rIns="135128" bIns="48260" numCol="1" spcCol="1270" anchor="ctr" anchorCtr="0">
          <a:noAutofit/>
        </a:bodyPr>
        <a:lstStyle/>
        <a:p>
          <a:pPr marL="0" lvl="0" indent="0" algn="r" defTabSz="844550">
            <a:lnSpc>
              <a:spcPct val="90000"/>
            </a:lnSpc>
            <a:spcBef>
              <a:spcPct val="0"/>
            </a:spcBef>
            <a:spcAft>
              <a:spcPct val="35000"/>
            </a:spcAft>
            <a:buNone/>
          </a:pPr>
          <a:r>
            <a:rPr lang="en-US" sz="1900" b="1" kern="1200" dirty="0"/>
            <a:t>Limitations and Challenges</a:t>
          </a:r>
        </a:p>
      </dsp:txBody>
      <dsp:txXfrm>
        <a:off x="5475" y="3383952"/>
        <a:ext cx="2800469" cy="634837"/>
      </dsp:txXfrm>
    </dsp:sp>
    <dsp:sp modelId="{DD3CC698-3F38-42A6-82E0-B5AFB71886E7}">
      <dsp:nvSpPr>
        <dsp:cNvPr id="0" name=""/>
        <dsp:cNvSpPr/>
      </dsp:nvSpPr>
      <dsp:spPr>
        <a:xfrm>
          <a:off x="2805945" y="3354194"/>
          <a:ext cx="560093" cy="694353"/>
        </a:xfrm>
        <a:prstGeom prst="leftBrace">
          <a:avLst>
            <a:gd name="adj1" fmla="val 35000"/>
            <a:gd name="adj2" fmla="val 50000"/>
          </a:avLst>
        </a:pr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3264909-ED15-48FA-9A6F-FD4DC9EF94EB}">
      <dsp:nvSpPr>
        <dsp:cNvPr id="0" name=""/>
        <dsp:cNvSpPr/>
      </dsp:nvSpPr>
      <dsp:spPr>
        <a:xfrm>
          <a:off x="3590076" y="3354194"/>
          <a:ext cx="7617278" cy="694353"/>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Char char="•"/>
          </a:pPr>
          <a:r>
            <a:rPr lang="en-US" sz="1900" b="0" kern="1200"/>
            <a:t>Where poverty and unsafe neighbourhoods or high cost of food restrict choices, campaigns alone may have limited impact.</a:t>
          </a:r>
          <a:endParaRPr lang="en-US" sz="1900" b="0" kern="1200" dirty="0"/>
        </a:p>
      </dsp:txBody>
      <dsp:txXfrm>
        <a:off x="3590076" y="3354194"/>
        <a:ext cx="7617278" cy="694353"/>
      </dsp:txXfrm>
    </dsp:sp>
    <dsp:sp modelId="{7104FE1B-AF59-4FEA-A559-DD2C7116FE21}">
      <dsp:nvSpPr>
        <dsp:cNvPr id="0" name=""/>
        <dsp:cNvSpPr/>
      </dsp:nvSpPr>
      <dsp:spPr>
        <a:xfrm>
          <a:off x="5475" y="4269779"/>
          <a:ext cx="2800469" cy="376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48260" rIns="135128" bIns="48260" numCol="1" spcCol="1270" anchor="ctr" anchorCtr="0">
          <a:noAutofit/>
        </a:bodyPr>
        <a:lstStyle/>
        <a:p>
          <a:pPr marL="0" lvl="0" indent="0" algn="r" defTabSz="844550">
            <a:lnSpc>
              <a:spcPct val="90000"/>
            </a:lnSpc>
            <a:spcBef>
              <a:spcPct val="0"/>
            </a:spcBef>
            <a:spcAft>
              <a:spcPct val="35000"/>
            </a:spcAft>
            <a:buNone/>
          </a:pPr>
          <a:r>
            <a:rPr lang="en-US" sz="1900" b="1" kern="1200" dirty="0"/>
            <a:t>Evaluation and Impact</a:t>
          </a:r>
        </a:p>
      </dsp:txBody>
      <dsp:txXfrm>
        <a:off x="5475" y="4269779"/>
        <a:ext cx="2800469" cy="376200"/>
      </dsp:txXfrm>
    </dsp:sp>
    <dsp:sp modelId="{309FFF1A-5BDA-41B5-9DE7-B4D334CAEEB7}">
      <dsp:nvSpPr>
        <dsp:cNvPr id="0" name=""/>
        <dsp:cNvSpPr/>
      </dsp:nvSpPr>
      <dsp:spPr>
        <a:xfrm>
          <a:off x="2805945" y="4116948"/>
          <a:ext cx="560093" cy="681862"/>
        </a:xfrm>
        <a:prstGeom prst="leftBrace">
          <a:avLst>
            <a:gd name="adj1" fmla="val 35000"/>
            <a:gd name="adj2" fmla="val 50000"/>
          </a:avLst>
        </a:pr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2CFA70-29E4-4DD8-B82B-C1ABDCF968FB}">
      <dsp:nvSpPr>
        <dsp:cNvPr id="0" name=""/>
        <dsp:cNvSpPr/>
      </dsp:nvSpPr>
      <dsp:spPr>
        <a:xfrm>
          <a:off x="3590076" y="4116948"/>
          <a:ext cx="7617278" cy="681862"/>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Char char="•"/>
          </a:pPr>
          <a:r>
            <a:rPr lang="en-US" sz="1900" b="0" kern="1200" dirty="0"/>
            <a:t>Assessment should focus on </a:t>
          </a:r>
          <a:r>
            <a:rPr lang="en-US" sz="1900" b="0" kern="1200" dirty="0" err="1"/>
            <a:t>behaviours</a:t>
          </a:r>
          <a:r>
            <a:rPr lang="en-US" sz="1900" b="0" kern="1200" dirty="0"/>
            <a:t> achieved, coverage of the population and disparities among social groups (WHO, 2025).</a:t>
          </a:r>
        </a:p>
      </dsp:txBody>
      <dsp:txXfrm>
        <a:off x="3590076" y="4116948"/>
        <a:ext cx="7617278" cy="6818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AC430-0F79-4ECE-A6BD-4092C7912111}">
      <dsp:nvSpPr>
        <dsp:cNvPr id="0" name=""/>
        <dsp:cNvSpPr/>
      </dsp:nvSpPr>
      <dsp:spPr>
        <a:xfrm>
          <a:off x="0" y="263564"/>
          <a:ext cx="10561320" cy="155295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9676" tIns="354076" rIns="819676"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Incorporating health, wellbeing and sustainability can enhance person-centred care, prevention and continuity.</a:t>
          </a:r>
          <a:endParaRPr lang="en-US" sz="1800" kern="1200" dirty="0"/>
        </a:p>
        <a:p>
          <a:pPr marL="171450" lvl="1" indent="-171450" algn="l" defTabSz="800100">
            <a:lnSpc>
              <a:spcPct val="90000"/>
            </a:lnSpc>
            <a:spcBef>
              <a:spcPct val="0"/>
            </a:spcBef>
            <a:spcAft>
              <a:spcPct val="15000"/>
            </a:spcAft>
            <a:buChar char="•"/>
          </a:pPr>
          <a:r>
            <a:rPr lang="en-US" sz="1800" kern="1200" dirty="0"/>
            <a:t>Implementation quality, workforce capacity and local context and inter-organisational collaboration are determining factors for benefits.</a:t>
          </a:r>
        </a:p>
      </dsp:txBody>
      <dsp:txXfrm>
        <a:off x="0" y="263564"/>
        <a:ext cx="10561320" cy="1552950"/>
      </dsp:txXfrm>
    </dsp:sp>
    <dsp:sp modelId="{471E75A6-AB6A-483D-8B83-F687303AA146}">
      <dsp:nvSpPr>
        <dsp:cNvPr id="0" name=""/>
        <dsp:cNvSpPr/>
      </dsp:nvSpPr>
      <dsp:spPr>
        <a:xfrm>
          <a:off x="528066" y="12644"/>
          <a:ext cx="7392924" cy="5018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35" tIns="0" rIns="279435" bIns="0" numCol="1" spcCol="1270" anchor="ctr" anchorCtr="0">
          <a:noAutofit/>
        </a:bodyPr>
        <a:lstStyle/>
        <a:p>
          <a:pPr marL="0" lvl="0" indent="0" algn="l" defTabSz="800100">
            <a:lnSpc>
              <a:spcPct val="90000"/>
            </a:lnSpc>
            <a:spcBef>
              <a:spcPct val="0"/>
            </a:spcBef>
            <a:spcAft>
              <a:spcPct val="35000"/>
            </a:spcAft>
            <a:buNone/>
          </a:pPr>
          <a:r>
            <a:rPr lang="en-US" sz="1800" b="1" kern="1200" dirty="0"/>
            <a:t>Critical Evaluation</a:t>
          </a:r>
        </a:p>
      </dsp:txBody>
      <dsp:txXfrm>
        <a:off x="552564" y="37142"/>
        <a:ext cx="7343928" cy="452844"/>
      </dsp:txXfrm>
    </dsp:sp>
    <dsp:sp modelId="{72A2BF22-89A0-4F54-B182-A348C4B83D4E}">
      <dsp:nvSpPr>
        <dsp:cNvPr id="0" name=""/>
        <dsp:cNvSpPr/>
      </dsp:nvSpPr>
      <dsp:spPr>
        <a:xfrm>
          <a:off x="0" y="2159235"/>
          <a:ext cx="10561320" cy="240975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9676" tIns="354076" rIns="819676"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Organisations should focus on population needs in the local area and evidence and service user experience.</a:t>
          </a:r>
          <a:endParaRPr lang="en-US" sz="1800" kern="1200" dirty="0"/>
        </a:p>
        <a:p>
          <a:pPr marL="171450" lvl="1" indent="-171450" algn="l" defTabSz="800100">
            <a:lnSpc>
              <a:spcPct val="90000"/>
            </a:lnSpc>
            <a:spcBef>
              <a:spcPct val="0"/>
            </a:spcBef>
            <a:spcAft>
              <a:spcPct val="15000"/>
            </a:spcAft>
            <a:buChar char="•"/>
          </a:pPr>
          <a:r>
            <a:rPr lang="en-US" sz="1800" kern="1200" dirty="0"/>
            <a:t>Co-design pathways with patients, carers, frontline professionals and community organisations.</a:t>
          </a:r>
        </a:p>
        <a:p>
          <a:pPr marL="171450" lvl="1" indent="-171450" algn="l" defTabSz="800100">
            <a:lnSpc>
              <a:spcPct val="90000"/>
            </a:lnSpc>
            <a:spcBef>
              <a:spcPct val="0"/>
            </a:spcBef>
            <a:spcAft>
              <a:spcPct val="15000"/>
            </a:spcAft>
            <a:buChar char="•"/>
          </a:pPr>
          <a:r>
            <a:rPr lang="en-US" sz="1800" kern="1200" dirty="0"/>
            <a:t>Preventive, workforce, care coordination and accessible digital and non-digital services.</a:t>
          </a:r>
        </a:p>
        <a:p>
          <a:pPr marL="171450" lvl="1" indent="-171450" algn="l" defTabSz="800100">
            <a:lnSpc>
              <a:spcPct val="90000"/>
            </a:lnSpc>
            <a:spcBef>
              <a:spcPct val="0"/>
            </a:spcBef>
            <a:spcAft>
              <a:spcPct val="15000"/>
            </a:spcAft>
            <a:buChar char="•"/>
          </a:pPr>
          <a:r>
            <a:rPr lang="en-US" sz="1800" kern="1200" dirty="0"/>
            <a:t>Assess clinical outcomes, wellbeing, patient experience, equity, workforce impact, cost and environmental sustainability.</a:t>
          </a:r>
        </a:p>
      </dsp:txBody>
      <dsp:txXfrm>
        <a:off x="0" y="2159235"/>
        <a:ext cx="10561320" cy="2409750"/>
      </dsp:txXfrm>
    </dsp:sp>
    <dsp:sp modelId="{563EF081-F2FA-4AA4-AD61-4A104D4E0EDF}">
      <dsp:nvSpPr>
        <dsp:cNvPr id="0" name=""/>
        <dsp:cNvSpPr/>
      </dsp:nvSpPr>
      <dsp:spPr>
        <a:xfrm>
          <a:off x="528066" y="1908315"/>
          <a:ext cx="7392924" cy="50184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35" tIns="0" rIns="279435" bIns="0" numCol="1" spcCol="1270" anchor="ctr" anchorCtr="0">
          <a:noAutofit/>
        </a:bodyPr>
        <a:lstStyle/>
        <a:p>
          <a:pPr marL="0" lvl="0" indent="0" algn="l" defTabSz="800100">
            <a:lnSpc>
              <a:spcPct val="90000"/>
            </a:lnSpc>
            <a:spcBef>
              <a:spcPct val="0"/>
            </a:spcBef>
            <a:spcAft>
              <a:spcPct val="35000"/>
            </a:spcAft>
            <a:buNone/>
          </a:pPr>
          <a:r>
            <a:rPr lang="en-US" sz="1800" b="1" kern="1200" dirty="0"/>
            <a:t>Recommendations</a:t>
          </a:r>
        </a:p>
      </dsp:txBody>
      <dsp:txXfrm>
        <a:off x="552564" y="1932813"/>
        <a:ext cx="7343928" cy="452844"/>
      </dsp:txXfrm>
    </dsp:sp>
    <dsp:sp modelId="{52988667-B316-4D16-9E54-4DA6C109BEA5}">
      <dsp:nvSpPr>
        <dsp:cNvPr id="0" name=""/>
        <dsp:cNvSpPr/>
      </dsp:nvSpPr>
      <dsp:spPr>
        <a:xfrm>
          <a:off x="0" y="4911705"/>
          <a:ext cx="10561320" cy="990675"/>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9676" tIns="354076" rIns="819676"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Integration must be meaningful, which means system-level change, long-term accountability (and action) with regard to the social determinants of health.</a:t>
          </a:r>
          <a:endParaRPr lang="en-US" sz="1800" kern="1200" dirty="0"/>
        </a:p>
      </dsp:txBody>
      <dsp:txXfrm>
        <a:off x="0" y="4911705"/>
        <a:ext cx="10561320" cy="990675"/>
      </dsp:txXfrm>
    </dsp:sp>
    <dsp:sp modelId="{70337CD3-3447-4B8D-AD71-FC8930DBF550}">
      <dsp:nvSpPr>
        <dsp:cNvPr id="0" name=""/>
        <dsp:cNvSpPr/>
      </dsp:nvSpPr>
      <dsp:spPr>
        <a:xfrm>
          <a:off x="528066" y="4660785"/>
          <a:ext cx="7392924" cy="50184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35" tIns="0" rIns="279435" bIns="0" numCol="1" spcCol="1270" anchor="ctr" anchorCtr="0">
          <a:noAutofit/>
        </a:bodyPr>
        <a:lstStyle/>
        <a:p>
          <a:pPr marL="0" lvl="0" indent="0" algn="l" defTabSz="800100">
            <a:lnSpc>
              <a:spcPct val="90000"/>
            </a:lnSpc>
            <a:spcBef>
              <a:spcPct val="0"/>
            </a:spcBef>
            <a:spcAft>
              <a:spcPct val="35000"/>
            </a:spcAft>
            <a:buNone/>
          </a:pPr>
          <a:r>
            <a:rPr lang="en-US" sz="1800" b="1" kern="1200" dirty="0"/>
            <a:t>Conclusion</a:t>
          </a:r>
        </a:p>
      </dsp:txBody>
      <dsp:txXfrm>
        <a:off x="552564" y="4685283"/>
        <a:ext cx="7343928"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FF68FA-A846-43D2-9EAC-2B914092D43D}" type="datetimeFigureOut">
              <a:rPr lang="en-US" smtClean="0"/>
              <a:t>10/17/26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2B6107-7DD7-4158-8271-6B0BABB13DA6}" type="slidenum">
              <a:rPr lang="en-US" smtClean="0"/>
              <a:t>‹#›</a:t>
            </a:fld>
            <a:endParaRPr lang="en-US"/>
          </a:p>
        </p:txBody>
      </p:sp>
    </p:spTree>
    <p:extLst>
      <p:ext uri="{BB962C8B-B14F-4D97-AF65-F5344CB8AC3E}">
        <p14:creationId xmlns:p14="http://schemas.microsoft.com/office/powerpoint/2010/main" val="719359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health and social care, health, wellbeing and sustainable development are now more significant as the health outcomes achieved cannot be attributed to the presence or absence of disease. While clinical diagnosis and treatment are crucial, mental health, family relationships, income, housing, education and access to community resources also all play a role in individuals' experiences. Sustainable development takes this view one step further, by considering whether current practices are enhancing human well-being at an acceptable economic, social or environmental cost to future generations (WCED, 1987). The main message of this presentation is that these three concepts should be combined in the planning, delivery and assessment of care. For instance, a hospital can cure an acute illness but have only a partial success if the patient is moved back to an inappropriate home or if those who could have helped them are not available. Likewise, a digital health </a:t>
            </a:r>
            <a:r>
              <a:rPr lang="en-US" sz="1200" b="0" i="0" kern="1200" dirty="0" err="1">
                <a:solidFill>
                  <a:schemeClr val="tx1"/>
                </a:solidFill>
                <a:effectLst/>
                <a:latin typeface="+mn-lt"/>
                <a:ea typeface="+mn-ea"/>
                <a:cs typeface="+mn-cs"/>
              </a:rPr>
              <a:t>programme</a:t>
            </a:r>
            <a:r>
              <a:rPr lang="en-US" sz="1200" b="0" i="0" kern="1200" dirty="0">
                <a:solidFill>
                  <a:schemeClr val="tx1"/>
                </a:solidFill>
                <a:effectLst/>
                <a:latin typeface="+mn-lt"/>
                <a:ea typeface="+mn-ea"/>
                <a:cs typeface="+mn-cs"/>
              </a:rPr>
              <a:t> might make it more convenient for patients to access some health services but less convenient for others who lack access to the internet. It is therefore essential to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the potential limits, implementation challenges and distributional effects of integration as well, to reach the level of distinction. The presentation discusses the contribution that theoretical frameworks, governance arrangements and practical service models can make towards addressing these issues.</a:t>
            </a:r>
            <a:endParaRPr lang="en-US" dirty="0"/>
          </a:p>
        </p:txBody>
      </p:sp>
      <p:sp>
        <p:nvSpPr>
          <p:cNvPr id="4" name="Slide Number Placeholder 3"/>
          <p:cNvSpPr>
            <a:spLocks noGrp="1"/>
          </p:cNvSpPr>
          <p:nvPr>
            <p:ph type="sldNum" sz="quarter" idx="5"/>
          </p:nvPr>
        </p:nvSpPr>
        <p:spPr/>
        <p:txBody>
          <a:bodyPr/>
          <a:lstStyle/>
          <a:p>
            <a:fld id="{AC2B6107-7DD7-4158-8271-6B0BABB13DA6}" type="slidenum">
              <a:rPr lang="en-US" smtClean="0"/>
              <a:t>2</a:t>
            </a:fld>
            <a:endParaRPr lang="en-US"/>
          </a:p>
        </p:txBody>
      </p:sp>
    </p:spTree>
    <p:extLst>
      <p:ext uri="{BB962C8B-B14F-4D97-AF65-F5344CB8AC3E}">
        <p14:creationId xmlns:p14="http://schemas.microsoft.com/office/powerpoint/2010/main" val="830507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2E54D-4CA9-8CDD-5EF2-E1A9873872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61BF76-9495-8C82-28E7-F339CF4437C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9FAF345-3455-CBD2-5767-1B045412AE69}"/>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What is important about the WHO's definition of health is that it challenges a narrow biomedical understanding that sees health as the absence of disease (WHO, 1948). It recognizes physical, mental and social aspects, and prompts professionals to have a look at the broader context that affects an individual's condition. However, the definition has drawbacks. People who live with chronic illness, disability or long-term mental health conditions may not strive for a concept of complete wellbeing. A better way to think of this is to acknowledge that individuals may experience wellbeing despite having chronic health conditions. Wellbeing adds to this by incorporating dignity, autonomy, emotional security, social participation and the capacity to engage in personally valued goals. Sustainable development brings in a longer-term lens, and services must take into account future generations and resources (WCED, 1987). These concepts are not mutually exclusive. For instance, a treatment might be effective clinically, but not at all effective for the person's quality of life if there is no effort to reduce social isolation. Likewise, if an effective intervention is based on practices or funding that are not sustainable from an ecological perspective, the intervention is unlikely to be continued. Therefore, services are encouraged to incorporate multi-dimensional measures such as clinical effectiveness, lived experience, social outcomes, and sustainability.</a:t>
            </a:r>
            <a:endParaRPr lang="en-US" dirty="0"/>
          </a:p>
        </p:txBody>
      </p:sp>
      <p:sp>
        <p:nvSpPr>
          <p:cNvPr id="4" name="Slide Number Placeholder 3">
            <a:extLst>
              <a:ext uri="{FF2B5EF4-FFF2-40B4-BE49-F238E27FC236}">
                <a16:creationId xmlns:a16="http://schemas.microsoft.com/office/drawing/2014/main" id="{A40A048C-6D6E-2035-2CA0-92B2CDF71669}"/>
              </a:ext>
            </a:extLst>
          </p:cNvPr>
          <p:cNvSpPr>
            <a:spLocks noGrp="1"/>
          </p:cNvSpPr>
          <p:nvPr>
            <p:ph type="sldNum" sz="quarter" idx="5"/>
          </p:nvPr>
        </p:nvSpPr>
        <p:spPr/>
        <p:txBody>
          <a:bodyPr/>
          <a:lstStyle/>
          <a:p>
            <a:fld id="{AC2B6107-7DD7-4158-8271-6B0BABB13DA6}" type="slidenum">
              <a:rPr lang="en-US" smtClean="0"/>
              <a:t>3</a:t>
            </a:fld>
            <a:endParaRPr lang="en-US"/>
          </a:p>
        </p:txBody>
      </p:sp>
    </p:spTree>
    <p:extLst>
      <p:ext uri="{BB962C8B-B14F-4D97-AF65-F5344CB8AC3E}">
        <p14:creationId xmlns:p14="http://schemas.microsoft.com/office/powerpoint/2010/main" val="2640686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40CB0-84CF-ACB4-3620-3C8E1BA3F4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EAD74C-3319-4202-E8D4-03CE50B9791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BD00900-0A50-8FBB-CE1F-772450DE0EB8}"/>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Sustainable Development Goals offer an international blueprint to solve the interdependent social, economic and environmental problems. Although SDG 3 is directly related to health and wellbeing, further progress will require the contributions of other SDGs such as poverty reduction, education, gender equality, clean water and sustainable communities (United Nations, 2015). The interconnectedness is significant in health and social care as the health risks of individuals are shaped by the circumstances of their lives, their work and how they can access services. For example, air pollution and poor housing and occupational exposure may impact respiratory health. Not all these issues can be addressed through healthcare services alone and may require the involvement of the housing authorities, environmental agencies and communities. Healthcare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also have responsibilities with regard to their own impact on the environment, such as energy use, procurement and the provision of food and waste management. But simply using sustainability jargon does not guarantee a transformation with impact.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can be bound by financial resources, conflicting priorities and lack of control over broader determinants. The challenge is to see if international commitments become funded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and measurable indicators and responsibilities. However, there is a need for local priorities to be identified using population data and community participation to ensure effective implementation.</a:t>
            </a:r>
            <a:endParaRPr lang="en-US" dirty="0"/>
          </a:p>
        </p:txBody>
      </p:sp>
      <p:sp>
        <p:nvSpPr>
          <p:cNvPr id="4" name="Slide Number Placeholder 3">
            <a:extLst>
              <a:ext uri="{FF2B5EF4-FFF2-40B4-BE49-F238E27FC236}">
                <a16:creationId xmlns:a16="http://schemas.microsoft.com/office/drawing/2014/main" id="{57474740-D97D-AFFF-EF44-388A157D85F6}"/>
              </a:ext>
            </a:extLst>
          </p:cNvPr>
          <p:cNvSpPr>
            <a:spLocks noGrp="1"/>
          </p:cNvSpPr>
          <p:nvPr>
            <p:ph type="sldNum" sz="quarter" idx="5"/>
          </p:nvPr>
        </p:nvSpPr>
        <p:spPr/>
        <p:txBody>
          <a:bodyPr/>
          <a:lstStyle/>
          <a:p>
            <a:fld id="{AC2B6107-7DD7-4158-8271-6B0BABB13DA6}" type="slidenum">
              <a:rPr lang="en-US" smtClean="0"/>
              <a:t>4</a:t>
            </a:fld>
            <a:endParaRPr lang="en-US"/>
          </a:p>
        </p:txBody>
      </p:sp>
    </p:spTree>
    <p:extLst>
      <p:ext uri="{BB962C8B-B14F-4D97-AF65-F5344CB8AC3E}">
        <p14:creationId xmlns:p14="http://schemas.microsoft.com/office/powerpoint/2010/main" val="1000332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58FB4-8AA4-6B4A-B8B6-A6F722777D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EF902C-00A0-8A26-1AB7-59948FE7F2D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EBF6F74-AA40-B229-13A4-B7BC17943430}"/>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Holistic and integrated approaches are those that are focused on the whole person and not on isolated problems. A person with diabetes may require diabetes medications, dietary recommendations, psychological counseling and help with financial issues that could prevent them from obtaining healthy food. These services can work separately, leading patients to duplicate evaluations and receive conflicting counsel and miss chances for care prevention. Integrated care aims to align professionals around common goals to enhance care continuity and facilitate informed decision making. The Health in All Policies approach of the WHO goes further and asks other sectors of society (including transport, housing, education and employment) to think about the impact their policies have on health and health equity (WHO, 2014). However, integration is not an easy process. Regulations and eligibility criteria and </a:t>
            </a: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priorities could differ when it comes to professionals. Appropriate consent, confidentiality protections and governance are also needed to share information. In addition, multidisciplinary discussions and coordination work takes staff time. It is important for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to therefore differentiate between meaningful integration and forming of yet another committee or referral form. Responsibilities must be clearly defined, communication facilities must be available, patient must be involved and outcomes must be evaluated for effectiveness. This could include continuity of care, avoidable admissions, patient-reported wellbeing and how people are supported in a timely way without delay.</a:t>
            </a:r>
            <a:endParaRPr lang="en-US" dirty="0"/>
          </a:p>
        </p:txBody>
      </p:sp>
      <p:sp>
        <p:nvSpPr>
          <p:cNvPr id="4" name="Slide Number Placeholder 3">
            <a:extLst>
              <a:ext uri="{FF2B5EF4-FFF2-40B4-BE49-F238E27FC236}">
                <a16:creationId xmlns:a16="http://schemas.microsoft.com/office/drawing/2014/main" id="{053E93C9-F50A-344C-7871-1FE04CE7131B}"/>
              </a:ext>
            </a:extLst>
          </p:cNvPr>
          <p:cNvSpPr>
            <a:spLocks noGrp="1"/>
          </p:cNvSpPr>
          <p:nvPr>
            <p:ph type="sldNum" sz="quarter" idx="5"/>
          </p:nvPr>
        </p:nvSpPr>
        <p:spPr/>
        <p:txBody>
          <a:bodyPr/>
          <a:lstStyle/>
          <a:p>
            <a:fld id="{AC2B6107-7DD7-4158-8271-6B0BABB13DA6}" type="slidenum">
              <a:rPr lang="en-US" smtClean="0"/>
              <a:t>5</a:t>
            </a:fld>
            <a:endParaRPr lang="en-US"/>
          </a:p>
        </p:txBody>
      </p:sp>
    </p:spTree>
    <p:extLst>
      <p:ext uri="{BB962C8B-B14F-4D97-AF65-F5344CB8AC3E}">
        <p14:creationId xmlns:p14="http://schemas.microsoft.com/office/powerpoint/2010/main" val="619019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40CB0-84CF-ACB4-3620-3C8E1BA3F4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EAD74C-3319-4202-E8D4-03CE50B9791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BD00900-0A50-8FBB-CE1F-772450DE0EB8}"/>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George Engel's biopsychosocial model offers a theoretical basis to understanding the relationship between health, wellbeing and social circumstances (Engel, 1977). It questions the reductionist approach in which illness is only explained by biological processes. The model, however, acknowledges that biological, psychological and social dimensions are intertwined and have an impact on both illness experience and response to treatment. Take the case of a person that suffers from chronic pain. While medication and physical rehab may be important, so can anxiety, lack of sleep, insecure employment, and even limited family support, which can impact functioning and recovery. A biopsychosocial evaluation allows a health professional to understand these factors and formulate a comprehensive treatment plan. The model is relevant in particular to long term conditions, mental health, rehabilitation and social care. It does not, however, necessarily offer an effective application or ensure a better outcome. Assessments can be too general, and practitioners could find issues and be unable to get the resources to solve them. To overcome this constraint, teams should link each identified need to an intervention that can be achieved, a professional who is responsible for the intervention, and a measurable outcome. The model should be used in addition to, and not instead of, evidence-based clinical assessment and treatment.</a:t>
            </a:r>
            <a:endParaRPr lang="en-US" dirty="0"/>
          </a:p>
        </p:txBody>
      </p:sp>
      <p:sp>
        <p:nvSpPr>
          <p:cNvPr id="4" name="Slide Number Placeholder 3">
            <a:extLst>
              <a:ext uri="{FF2B5EF4-FFF2-40B4-BE49-F238E27FC236}">
                <a16:creationId xmlns:a16="http://schemas.microsoft.com/office/drawing/2014/main" id="{57474740-D97D-AFFF-EF44-388A157D85F6}"/>
              </a:ext>
            </a:extLst>
          </p:cNvPr>
          <p:cNvSpPr>
            <a:spLocks noGrp="1"/>
          </p:cNvSpPr>
          <p:nvPr>
            <p:ph type="sldNum" sz="quarter" idx="5"/>
          </p:nvPr>
        </p:nvSpPr>
        <p:spPr/>
        <p:txBody>
          <a:bodyPr/>
          <a:lstStyle/>
          <a:p>
            <a:fld id="{AC2B6107-7DD7-4158-8271-6B0BABB13DA6}" type="slidenum">
              <a:rPr lang="en-US" smtClean="0"/>
              <a:t>6</a:t>
            </a:fld>
            <a:endParaRPr lang="en-US"/>
          </a:p>
        </p:txBody>
      </p:sp>
    </p:spTree>
    <p:extLst>
      <p:ext uri="{BB962C8B-B14F-4D97-AF65-F5344CB8AC3E}">
        <p14:creationId xmlns:p14="http://schemas.microsoft.com/office/powerpoint/2010/main" val="1000332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A08DFE-1BA9-EC50-CB88-89BCF464A3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0DD7FD-DA32-3506-ED46-CFCA8725A19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E0C7610-978A-FB5A-C524-E5F647EF54A8}"/>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Policy and governance play a role in whether or not holistic health and wellbeing approaches are possible and consistent. Preventive care, mental health supports, rehabilitation and community services can prevent people being taken away from independent living and avoid unnecessary deterioration. But this calls for ongoing investment and collaboration between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The importance of universal health coverage is due to the fact that access to important services should not be the cause of financial hardship (WHO, 2023). However, it is not possible to guarantee timely appointments, culturally appropriate care or effective communication with financial coverage. Health in All Policies also takes a wider governance approach, understanding that outside health sector decisions can have a deep impact on the health of populations (WHO, 2014). For instance, there are housing standards and transport planning that can impact on respiratory health, physical activity and access to appointments. Funding cycles are often short; there are few qualified personnel; and regulations and </a:t>
            </a: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goals may focus on activity rather than prevention. One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may pay for the coordination and another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pays for the reduced admissions. To address this, a shared vision, coordinated funding, clarity with regard to accountability and robust evaluation is needed. Policymakers should evaluate the accessibility, effectiveness, affordability, and sustainability of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as well as their introduction.</a:t>
            </a:r>
            <a:endParaRPr lang="en-US" dirty="0"/>
          </a:p>
        </p:txBody>
      </p:sp>
      <p:sp>
        <p:nvSpPr>
          <p:cNvPr id="4" name="Slide Number Placeholder 3">
            <a:extLst>
              <a:ext uri="{FF2B5EF4-FFF2-40B4-BE49-F238E27FC236}">
                <a16:creationId xmlns:a16="http://schemas.microsoft.com/office/drawing/2014/main" id="{B0BBB3A4-2D0D-7040-D93D-F134F90A7473}"/>
              </a:ext>
            </a:extLst>
          </p:cNvPr>
          <p:cNvSpPr>
            <a:spLocks noGrp="1"/>
          </p:cNvSpPr>
          <p:nvPr>
            <p:ph type="sldNum" sz="quarter" idx="5"/>
          </p:nvPr>
        </p:nvSpPr>
        <p:spPr/>
        <p:txBody>
          <a:bodyPr/>
          <a:lstStyle/>
          <a:p>
            <a:fld id="{AC2B6107-7DD7-4158-8271-6B0BABB13DA6}" type="slidenum">
              <a:rPr lang="en-US" smtClean="0"/>
              <a:t>7</a:t>
            </a:fld>
            <a:endParaRPr lang="en-US"/>
          </a:p>
        </p:txBody>
      </p:sp>
    </p:spTree>
    <p:extLst>
      <p:ext uri="{BB962C8B-B14F-4D97-AF65-F5344CB8AC3E}">
        <p14:creationId xmlns:p14="http://schemas.microsoft.com/office/powerpoint/2010/main" val="419781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9A69F-38EE-9CA4-0A16-164A9DFB12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6BCEF5-A5A2-4D6A-1440-4C725AD830F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0B26637-E9A5-6C0F-C877-6585CD300945}"/>
              </a:ext>
            </a:extLst>
          </p:cNvPr>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Integrated service delivery puts the principles of a whole child approach into practice. Wellness </a:t>
            </a:r>
            <a:r>
              <a:rPr lang="en-US" sz="1200" b="0" i="0" kern="1200" dirty="0" err="1">
                <a:solidFill>
                  <a:schemeClr val="tx1"/>
                </a:solidFill>
                <a:effectLst/>
                <a:latin typeface="+mn-lt"/>
                <a:ea typeface="+mn-ea"/>
                <a:cs typeface="+mn-cs"/>
              </a:rPr>
              <a:t>programme</a:t>
            </a:r>
            <a:r>
              <a:rPr lang="en-US" sz="1200" b="0" i="0" kern="1200" dirty="0">
                <a:solidFill>
                  <a:schemeClr val="tx1"/>
                </a:solidFill>
                <a:effectLst/>
                <a:latin typeface="+mn-lt"/>
                <a:ea typeface="+mn-ea"/>
                <a:cs typeface="+mn-cs"/>
              </a:rPr>
              <a:t> can help to facilitate a healthy lifestyle and self management, and community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can help to link individuals to local resources and to overcome access issues to formal services. For some, telehealth can be more convenient, particularly for those who have trouble travelling or require frequent monitoring. But it should not be used in every clinical situation and should not be used instead of face-to-face support when physical examination, complex communication or personal preference dictate that support needs to be provided such as this. A typical example is a patient who is admitted to hospital for heart failure. The multidisciplinary team reviews the person's housing situation, access to follow up, ability to manage medicines, emotional wellbeing, and nutrition as well as medical </a:t>
            </a:r>
            <a:r>
              <a:rPr lang="en-US" sz="1200" b="0" i="0" kern="1200" dirty="0" err="1">
                <a:solidFill>
                  <a:schemeClr val="tx1"/>
                </a:solidFill>
                <a:effectLst/>
                <a:latin typeface="+mn-lt"/>
                <a:ea typeface="+mn-ea"/>
                <a:cs typeface="+mn-cs"/>
              </a:rPr>
              <a:t>stabilisation</a:t>
            </a:r>
            <a:r>
              <a:rPr lang="en-US" sz="1200" b="0" i="0" kern="1200" dirty="0">
                <a:solidFill>
                  <a:schemeClr val="tx1"/>
                </a:solidFill>
                <a:effectLst/>
                <a:latin typeface="+mn-lt"/>
                <a:ea typeface="+mn-ea"/>
                <a:cs typeface="+mn-cs"/>
              </a:rPr>
              <a:t> and medication review. Named discharge coordinator is in place to coordinate communication between hospital staff and the primary care, community nursing and social care. This approach takes into account that safe discharge is not just about clinical stability. However, staff capacity and referral systems are needed to ensure good co-ordination. People with limited digital access, literacy and technology may also be excluded with digital options. Non-digital alternatives should therefore be maintained in services and outcomes (such as avoidable readmissions, patient-reported quality of life, continuity and equity of access) assessed. It is an illustrative pathway and not an assessment of a hospital </a:t>
            </a:r>
            <a:r>
              <a:rPr lang="en-US" sz="1200" b="0" i="0" kern="1200" dirty="0" err="1">
                <a:solidFill>
                  <a:schemeClr val="tx1"/>
                </a:solidFill>
                <a:effectLst/>
                <a:latin typeface="+mn-lt"/>
                <a:ea typeface="+mn-ea"/>
                <a:cs typeface="+mn-cs"/>
              </a:rPr>
              <a:t>programme</a:t>
            </a:r>
            <a:r>
              <a:rPr lang="en-US" sz="1200" b="0" i="0" kern="1200" dirty="0">
                <a:solidFill>
                  <a:schemeClr val="tx1"/>
                </a:solidFill>
                <a:effectLst/>
                <a:latin typeface="+mn-lt"/>
                <a:ea typeface="+mn-ea"/>
                <a:cs typeface="+mn-cs"/>
              </a:rPr>
              <a:t>.</a:t>
            </a:r>
            <a:endParaRPr lang="en-US" dirty="0"/>
          </a:p>
        </p:txBody>
      </p:sp>
      <p:sp>
        <p:nvSpPr>
          <p:cNvPr id="4" name="Slide Number Placeholder 3">
            <a:extLst>
              <a:ext uri="{FF2B5EF4-FFF2-40B4-BE49-F238E27FC236}">
                <a16:creationId xmlns:a16="http://schemas.microsoft.com/office/drawing/2014/main" id="{4D9F03C3-C954-09DF-F15B-1B1718CC3056}"/>
              </a:ext>
            </a:extLst>
          </p:cNvPr>
          <p:cNvSpPr>
            <a:spLocks noGrp="1"/>
          </p:cNvSpPr>
          <p:nvPr>
            <p:ph type="sldNum" sz="quarter" idx="5"/>
          </p:nvPr>
        </p:nvSpPr>
        <p:spPr/>
        <p:txBody>
          <a:bodyPr/>
          <a:lstStyle/>
          <a:p>
            <a:fld id="{AC2B6107-7DD7-4158-8271-6B0BABB13DA6}" type="slidenum">
              <a:rPr lang="en-US" smtClean="0"/>
              <a:t>8</a:t>
            </a:fld>
            <a:endParaRPr lang="en-US"/>
          </a:p>
        </p:txBody>
      </p:sp>
    </p:spTree>
    <p:extLst>
      <p:ext uri="{BB962C8B-B14F-4D97-AF65-F5344CB8AC3E}">
        <p14:creationId xmlns:p14="http://schemas.microsoft.com/office/powerpoint/2010/main" val="1200404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78915-3B02-F91A-EA1D-CCD4B32028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2106A2-7288-854D-B960-1F565523E7F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CF2922F-B4FF-1275-179D-43E0681BA5EF}"/>
              </a:ext>
            </a:extLst>
          </p:cNvPr>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Public health campaigns aim to prevent disease and enhance wellbeing in a whole population not just focused on those already utilizing health services. Campaigns that focus on vaccination, tobacco use, physical activity and awareness of nutrition and mental health can raise awareness and promote healthier behaviors. But knowing something doesn't always mean doing it. People might know that they need to get active, but not have a safe place to do so, or be told to eat well and healthy while being food insecure. Hence, successful public health will always incorporate communication along with environmental and structural interventions. Healthier choices are made easier through safe walking routes, green spaces, clean air, sanitation and healthy workplace policies. The importance of action on the wider determinants of health is highlighted by the fact that social and environmental factors shape the exposure to risks and access to resources (WHO, 2025). Campaigns must be assessed, not necessarily by the number of people reached or materials distributed, but in a critical way. Relevant measures are changes in </a:t>
            </a:r>
            <a:r>
              <a:rPr lang="en-US" sz="1200" b="0" i="0" kern="1200" dirty="0" err="1">
                <a:solidFill>
                  <a:schemeClr val="tx1"/>
                </a:solidFill>
                <a:effectLst/>
                <a:latin typeface="+mn-lt"/>
                <a:ea typeface="+mn-ea"/>
                <a:cs typeface="+mn-cs"/>
              </a:rPr>
              <a:t>behaviour</a:t>
            </a:r>
            <a:r>
              <a:rPr lang="en-US" sz="1200" b="0" i="0" kern="1200" dirty="0">
                <a:solidFill>
                  <a:schemeClr val="tx1"/>
                </a:solidFill>
                <a:effectLst/>
                <a:latin typeface="+mn-lt"/>
                <a:ea typeface="+mn-ea"/>
                <a:cs typeface="+mn-cs"/>
              </a:rPr>
              <a:t>, service use, health outcomes and inequitable distribution of benefits among population groups. Overall positive results, with lower rates among disadvantaged communities, could be a sign of a campaign that is not reaching those communities. Initiatives can be culturally appropriate and relevant to local needs through community engagement and communication.</a:t>
            </a:r>
            <a:endParaRPr lang="en-US" dirty="0"/>
          </a:p>
        </p:txBody>
      </p:sp>
      <p:sp>
        <p:nvSpPr>
          <p:cNvPr id="4" name="Slide Number Placeholder 3">
            <a:extLst>
              <a:ext uri="{FF2B5EF4-FFF2-40B4-BE49-F238E27FC236}">
                <a16:creationId xmlns:a16="http://schemas.microsoft.com/office/drawing/2014/main" id="{4BBC27D6-38AA-0B19-2E0C-0A16B67A4936}"/>
              </a:ext>
            </a:extLst>
          </p:cNvPr>
          <p:cNvSpPr>
            <a:spLocks noGrp="1"/>
          </p:cNvSpPr>
          <p:nvPr>
            <p:ph type="sldNum" sz="quarter" idx="5"/>
          </p:nvPr>
        </p:nvSpPr>
        <p:spPr/>
        <p:txBody>
          <a:bodyPr/>
          <a:lstStyle/>
          <a:p>
            <a:fld id="{AC2B6107-7DD7-4158-8271-6B0BABB13DA6}" type="slidenum">
              <a:rPr lang="en-US" smtClean="0"/>
              <a:t>9</a:t>
            </a:fld>
            <a:endParaRPr lang="en-US"/>
          </a:p>
        </p:txBody>
      </p:sp>
    </p:spTree>
    <p:extLst>
      <p:ext uri="{BB962C8B-B14F-4D97-AF65-F5344CB8AC3E}">
        <p14:creationId xmlns:p14="http://schemas.microsoft.com/office/powerpoint/2010/main" val="6317712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B90E3-39D2-2A51-415C-496A0E4ED5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7B3822-0DF2-C0F0-1C70-0297174F2DB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A110810-3218-C5B7-00F2-298E882C0174}"/>
              </a:ext>
            </a:extLst>
          </p:cNvPr>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Equity is key to sustainable health and social care as improvements in average health and social care outcomes do not always translate to a similar improvement in outcomes for all population groups. Health inequalities may be due to income, education, housing, geographical location, disability, discrimination and access to appropriate services. These factors affect the exposure to health risks, as well as access to effective care (WHO 2023). This means that offering the same service to each individual can re-create inequities when different thresholds are encountered. Universal health coverage is an important foundation since it enables access to essential services and makes people less liable to financial hardship. Trusted support, such as interpreters, accessible information, outreach services, flexible appointments and transport assistance are however, possible additions to universal provision, if needed. Alternatives for those unable to use online platforms should also be offered with digital services.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should review the disaggregated data around waiting times, service uptake, patient experiences and outcomes to look for patterns of exclusion. Confidentiality and no discriminatory assumptions are required when collecting data. Service users and community groups should be involved in solution design as they might be aware of practical issues which formal reporting systems do not address. Ultimately, the goal is not just equal service availability, but fair access, effective participation and a decrease in avoidable inequalities in health outcomes.</a:t>
            </a:r>
            <a:endParaRPr lang="en-US" dirty="0"/>
          </a:p>
        </p:txBody>
      </p:sp>
      <p:sp>
        <p:nvSpPr>
          <p:cNvPr id="4" name="Slide Number Placeholder 3">
            <a:extLst>
              <a:ext uri="{FF2B5EF4-FFF2-40B4-BE49-F238E27FC236}">
                <a16:creationId xmlns:a16="http://schemas.microsoft.com/office/drawing/2014/main" id="{E6048606-9C07-70BD-D756-BC661CEDB00D}"/>
              </a:ext>
            </a:extLst>
          </p:cNvPr>
          <p:cNvSpPr>
            <a:spLocks noGrp="1"/>
          </p:cNvSpPr>
          <p:nvPr>
            <p:ph type="sldNum" sz="quarter" idx="5"/>
          </p:nvPr>
        </p:nvSpPr>
        <p:spPr/>
        <p:txBody>
          <a:bodyPr/>
          <a:lstStyle/>
          <a:p>
            <a:fld id="{AC2B6107-7DD7-4158-8271-6B0BABB13DA6}" type="slidenum">
              <a:rPr lang="en-US" smtClean="0"/>
              <a:t>10</a:t>
            </a:fld>
            <a:endParaRPr lang="en-US"/>
          </a:p>
        </p:txBody>
      </p:sp>
    </p:spTree>
    <p:extLst>
      <p:ext uri="{BB962C8B-B14F-4D97-AF65-F5344CB8AC3E}">
        <p14:creationId xmlns:p14="http://schemas.microsoft.com/office/powerpoint/2010/main" val="3902994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BCA5C-08E0-C58F-69FF-CE864F5EE8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C5E2C9-3BB7-6CC3-210C-012D46004E4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A886D5E-09CD-731D-8295-A2CE77E98252}"/>
              </a:ext>
            </a:extLst>
          </p:cNvPr>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Overall, this presentation has indicated that there is evidence and frameworks that support the idea that health, wellbeing and sustainable development are mutually reinforcing priorities. The holistic assessment can help practitioners to understand the individual needs, integrated care can help with continuity and preventive public health interventions can help to tackle risks prior to the need for more intensive intervention. Sustainable development also promotes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to think about environmental responsibilities and long-term sustainability of services. However, integration is not necessarily effective. May place greater demands on administration, need more capacity and may present problems where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are budgeted or held separately. Digital innovation can help some to access services, but it can also harm others, and preventive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will find it hard to show immediate financial impacts when they deliver long-term benefits. Four recommendations follow. First,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will </a:t>
            </a:r>
            <a:r>
              <a:rPr lang="en-US" sz="1200" b="0" i="0" kern="1200" dirty="0" err="1">
                <a:solidFill>
                  <a:schemeClr val="tx1"/>
                </a:solidFill>
                <a:effectLst/>
                <a:latin typeface="+mn-lt"/>
                <a:ea typeface="+mn-ea"/>
                <a:cs typeface="+mn-cs"/>
              </a:rPr>
              <a:t>prioritise</a:t>
            </a:r>
            <a:r>
              <a:rPr lang="en-US" sz="1200" b="0" i="0" kern="1200" dirty="0">
                <a:solidFill>
                  <a:schemeClr val="tx1"/>
                </a:solidFill>
                <a:effectLst/>
                <a:latin typeface="+mn-lt"/>
                <a:ea typeface="+mn-ea"/>
                <a:cs typeface="+mn-cs"/>
              </a:rPr>
              <a:t> based on local evidence and lived experience. Second, care pathways should be co-designed and have clearly assigned responsibilities. Thirdly, investment should be for prevention, staff development and coordination. Fourthly, clinical effectiveness, wellbeing, equity, patient experience, workforce impact, financial sustainability and environmental outcomes should all be included in evaluation. In general, there is a need for more than individual life style advice for sustainable and person-</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care. It must involve collaboration and coordination between services and throughout society and be held accountable for results and future impact.</a:t>
            </a:r>
            <a:endParaRPr lang="en-US" dirty="0"/>
          </a:p>
        </p:txBody>
      </p:sp>
      <p:sp>
        <p:nvSpPr>
          <p:cNvPr id="4" name="Slide Number Placeholder 3">
            <a:extLst>
              <a:ext uri="{FF2B5EF4-FFF2-40B4-BE49-F238E27FC236}">
                <a16:creationId xmlns:a16="http://schemas.microsoft.com/office/drawing/2014/main" id="{9BDD1C92-7125-5D05-ABD7-70F5861070E2}"/>
              </a:ext>
            </a:extLst>
          </p:cNvPr>
          <p:cNvSpPr>
            <a:spLocks noGrp="1"/>
          </p:cNvSpPr>
          <p:nvPr>
            <p:ph type="sldNum" sz="quarter" idx="5"/>
          </p:nvPr>
        </p:nvSpPr>
        <p:spPr/>
        <p:txBody>
          <a:bodyPr/>
          <a:lstStyle/>
          <a:p>
            <a:fld id="{AC2B6107-7DD7-4158-8271-6B0BABB13DA6}" type="slidenum">
              <a:rPr lang="en-US" smtClean="0"/>
              <a:t>11</a:t>
            </a:fld>
            <a:endParaRPr lang="en-US"/>
          </a:p>
        </p:txBody>
      </p:sp>
    </p:spTree>
    <p:extLst>
      <p:ext uri="{BB962C8B-B14F-4D97-AF65-F5344CB8AC3E}">
        <p14:creationId xmlns:p14="http://schemas.microsoft.com/office/powerpoint/2010/main" val="25358285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5923F103-BC34-4FE4-A40E-EDDEECFDA5D0}" type="datetimeFigureOut">
              <a:rPr lang="en-US" smtClean="0"/>
              <a:pPr/>
              <a:t>10/17/26</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6529290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10/17/26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9501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10/17/26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852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10/17/26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7858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10/17/26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04658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10/17/26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54322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7C8D7E02-BCB8-4D50-A234-369438C08659}" type="datetimeFigureOut">
              <a:rPr lang="en-US" smtClean="0"/>
              <a:t>10/17/26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0869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10/17/26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168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10/17/26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80772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10/17/26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70742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817956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837219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132473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8603223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6006404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10/17/26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13971628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10/17/26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1594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BE451C3-0FF4-47C4-B829-773ADF60F88C}" type="datetimeFigureOut">
              <a:rPr lang="en-US" smtClean="0"/>
              <a:t>10/17/26</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1802633"/>
      </p:ext>
    </p:extLst>
  </p:cSld>
  <p:clrMap bg1="dk1" tx1="lt1" bg2="dk2" tx2="lt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 id="2147483914" r:id="rId13"/>
    <p:sldLayoutId id="2147483915" r:id="rId14"/>
    <p:sldLayoutId id="2147483916" r:id="rId15"/>
    <p:sldLayoutId id="2147483917" r:id="rId16"/>
    <p:sldLayoutId id="2147483918"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1869948"/>
          </a:xfrm>
        </p:spPr>
        <p:txBody>
          <a:bodyPr>
            <a:normAutofit fontScale="90000"/>
          </a:bodyPr>
          <a:lstStyle/>
          <a:p>
            <a:pPr algn="ctr"/>
            <a:r>
              <a:rPr lang="en-GB" sz="7200" dirty="0"/>
              <a:t>Component 1 –presentation</a:t>
            </a:r>
            <a:endParaRPr lang="en-US" dirty="0"/>
          </a:p>
        </p:txBody>
      </p:sp>
      <p:sp>
        <p:nvSpPr>
          <p:cNvPr id="3" name="Subtitle 2"/>
          <p:cNvSpPr>
            <a:spLocks noGrp="1"/>
          </p:cNvSpPr>
          <p:nvPr>
            <p:ph type="subTitle" idx="1"/>
          </p:nvPr>
        </p:nvSpPr>
        <p:spPr>
          <a:xfrm>
            <a:off x="1261872" y="3286125"/>
            <a:ext cx="9418320" cy="3206115"/>
          </a:xfrm>
        </p:spPr>
        <p:txBody>
          <a:bodyPr>
            <a:normAutofit/>
          </a:bodyPr>
          <a:lstStyle/>
          <a:p>
            <a:pPr algn="ctr"/>
            <a:r>
              <a:rPr lang="en-GB" sz="2800" dirty="0"/>
              <a:t>STUDENT NAME: AMAL </a:t>
            </a:r>
            <a:r>
              <a:rPr lang="en-GB" sz="2800" dirty="0" err="1"/>
              <a:t>GHADBHAN</a:t>
            </a:r>
            <a:endParaRPr lang="en-US" sz="2800" dirty="0"/>
          </a:p>
          <a:p>
            <a:pPr algn="ctr"/>
            <a:r>
              <a:rPr lang="en-GB" sz="2800" dirty="0"/>
              <a:t>STUDENT ID: 2241718</a:t>
            </a:r>
            <a:endParaRPr lang="en-US" sz="2800" dirty="0"/>
          </a:p>
          <a:p>
            <a:pPr algn="ctr"/>
            <a:r>
              <a:rPr lang="en-US" sz="2800" dirty="0"/>
              <a:t>BMHP6030 - Health, Wellbeing and Sustainable Development</a:t>
            </a:r>
          </a:p>
        </p:txBody>
      </p:sp>
    </p:spTree>
    <p:extLst>
      <p:ext uri="{BB962C8B-B14F-4D97-AF65-F5344CB8AC3E}">
        <p14:creationId xmlns:p14="http://schemas.microsoft.com/office/powerpoint/2010/main" val="1295025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Introduction and rationale</a:t>
            </a:r>
          </a:p>
        </p:txBody>
      </p:sp>
      <p:sp>
        <p:nvSpPr>
          <p:cNvPr id="3" name="Content Placeholder 2"/>
          <p:cNvSpPr>
            <a:spLocks noGrp="1"/>
          </p:cNvSpPr>
          <p:nvPr>
            <p:ph idx="1"/>
          </p:nvPr>
        </p:nvSpPr>
        <p:spPr>
          <a:xfrm>
            <a:off x="300039" y="900111"/>
            <a:ext cx="5795961" cy="5600701"/>
          </a:xfrm>
        </p:spPr>
        <p:txBody>
          <a:bodyPr numCol="1" spcCol="274320" anchor="ctr">
            <a:normAutofit fontScale="92500" lnSpcReduction="10000"/>
          </a:bodyPr>
          <a:lstStyle/>
          <a:p>
            <a:pPr algn="just">
              <a:lnSpc>
                <a:spcPct val="110000"/>
              </a:lnSpc>
            </a:pPr>
            <a:r>
              <a:rPr lang="en-US" sz="2000" dirty="0">
                <a:latin typeface="Arial" panose="020B0604020202020204" pitchFamily="34" charset="0"/>
                <a:cs typeface="Arial" panose="020B0604020202020204" pitchFamily="34" charset="0"/>
              </a:rPr>
              <a:t>There are links between health, wellbeing and sustainable development as contemporary priorities for health and social care.</a:t>
            </a:r>
          </a:p>
          <a:p>
            <a:pPr algn="just">
              <a:lnSpc>
                <a:spcPct val="110000"/>
              </a:lnSpc>
            </a:pPr>
            <a:r>
              <a:rPr lang="en-US" sz="2000" dirty="0">
                <a:latin typeface="Arial" panose="020B0604020202020204" pitchFamily="34" charset="0"/>
                <a:cs typeface="Arial" panose="020B0604020202020204" pitchFamily="34" charset="0"/>
              </a:rPr>
              <a:t>Health is more than merely the absence of disease; it is physical, mental and social wellbeing (WHO, 1948).</a:t>
            </a:r>
          </a:p>
          <a:p>
            <a:pPr algn="just">
              <a:lnSpc>
                <a:spcPct val="110000"/>
              </a:lnSpc>
            </a:pPr>
            <a:r>
              <a:rPr lang="en-US" sz="2000" dirty="0">
                <a:latin typeface="Arial" panose="020B0604020202020204" pitchFamily="34" charset="0"/>
                <a:cs typeface="Arial" panose="020B0604020202020204" pitchFamily="34" charset="0"/>
              </a:rPr>
              <a:t>Wellbeing incorporates emotional resilience, independence, dignity, relationships and quality of life.</a:t>
            </a:r>
          </a:p>
          <a:p>
            <a:pPr algn="just">
              <a:lnSpc>
                <a:spcPct val="110000"/>
              </a:lnSpc>
            </a:pPr>
            <a:r>
              <a:rPr lang="en-US" sz="2000" dirty="0">
                <a:latin typeface="Arial" panose="020B0604020202020204" pitchFamily="34" charset="0"/>
                <a:cs typeface="Arial" panose="020B0604020202020204" pitchFamily="34" charset="0"/>
              </a:rPr>
              <a:t>The concept of sustainable development is "development that meets the needs of the present without compromising the ability of future generations to meet their own needs" (WCED, 1987).</a:t>
            </a:r>
          </a:p>
          <a:p>
            <a:pPr algn="just">
              <a:lnSpc>
                <a:spcPct val="110000"/>
              </a:lnSpc>
            </a:pPr>
            <a:r>
              <a:rPr lang="en-US" sz="2000" dirty="0">
                <a:latin typeface="Arial" panose="020B0604020202020204" pitchFamily="34" charset="0"/>
                <a:cs typeface="Arial" panose="020B0604020202020204" pitchFamily="34" charset="0"/>
              </a:rPr>
              <a:t>An integrated approach takes account of the fact that healthcare and social and environmental factors influence health outcomes.</a:t>
            </a:r>
          </a:p>
        </p:txBody>
      </p:sp>
      <p:pic>
        <p:nvPicPr>
          <p:cNvPr id="5" name="Picture 4">
            <a:extLst>
              <a:ext uri="{FF2B5EF4-FFF2-40B4-BE49-F238E27FC236}">
                <a16:creationId xmlns:a16="http://schemas.microsoft.com/office/drawing/2014/main" id="{81E6E1E7-AFF6-B885-2A52-9E0482CA1FD1}"/>
              </a:ext>
            </a:extLst>
          </p:cNvPr>
          <p:cNvPicPr>
            <a:picLocks noChangeAspect="1"/>
          </p:cNvPicPr>
          <p:nvPr/>
        </p:nvPicPr>
        <p:blipFill>
          <a:blip r:embed="rId3"/>
          <a:stretch>
            <a:fillRect/>
          </a:stretch>
        </p:blipFill>
        <p:spPr>
          <a:xfrm>
            <a:off x="6210848" y="1082024"/>
            <a:ext cx="5829300" cy="5418788"/>
          </a:xfrm>
          <a:prstGeom prst="rect">
            <a:avLst/>
          </a:prstGeom>
        </p:spPr>
      </p:pic>
    </p:spTree>
    <p:extLst>
      <p:ext uri="{BB962C8B-B14F-4D97-AF65-F5344CB8AC3E}">
        <p14:creationId xmlns:p14="http://schemas.microsoft.com/office/powerpoint/2010/main" val="3565382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1C8AE0-0E8D-3747-9861-2AFBC66ECE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4C972D-0441-6701-A027-AC20200D0D3E}"/>
              </a:ext>
            </a:extLst>
          </p:cNvPr>
          <p:cNvSpPr>
            <a:spLocks noGrp="1"/>
          </p:cNvSpPr>
          <p:nvPr>
            <p:ph type="title"/>
          </p:nvPr>
        </p:nvSpPr>
        <p:spPr>
          <a:xfrm>
            <a:off x="0" y="0"/>
            <a:ext cx="12191999" cy="677863"/>
          </a:xfrm>
        </p:spPr>
        <p:txBody>
          <a:bodyPr>
            <a:noAutofit/>
          </a:bodyPr>
          <a:lstStyle/>
          <a:p>
            <a:pPr algn="ctr"/>
            <a:r>
              <a:rPr lang="en-US" sz="2400" b="1" dirty="0"/>
              <a:t>Definition and discussion of key concepts</a:t>
            </a:r>
          </a:p>
        </p:txBody>
      </p:sp>
      <p:graphicFrame>
        <p:nvGraphicFramePr>
          <p:cNvPr id="4" name="Diagram 3">
            <a:extLst>
              <a:ext uri="{FF2B5EF4-FFF2-40B4-BE49-F238E27FC236}">
                <a16:creationId xmlns:a16="http://schemas.microsoft.com/office/drawing/2014/main" id="{D0ECA09B-2F07-A8AD-263E-389CE29ADB4C}"/>
              </a:ext>
            </a:extLst>
          </p:cNvPr>
          <p:cNvGraphicFramePr/>
          <p:nvPr>
            <p:extLst>
              <p:ext uri="{D42A27DB-BD31-4B8C-83A1-F6EECF244321}">
                <p14:modId xmlns:p14="http://schemas.microsoft.com/office/powerpoint/2010/main" val="2524225376"/>
              </p:ext>
            </p:extLst>
          </p:nvPr>
        </p:nvGraphicFramePr>
        <p:xfrm>
          <a:off x="788193" y="828676"/>
          <a:ext cx="10615612" cy="2514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2B0A29B-D66A-055F-C941-12F8C4A5CCB3}"/>
              </a:ext>
            </a:extLst>
          </p:cNvPr>
          <p:cNvSpPr txBox="1"/>
          <p:nvPr/>
        </p:nvSpPr>
        <p:spPr>
          <a:xfrm>
            <a:off x="788193" y="3565520"/>
            <a:ext cx="10615612" cy="3046988"/>
          </a:xfrm>
          <a:prstGeom prst="rect">
            <a:avLst/>
          </a:prstGeom>
          <a:solidFill>
            <a:schemeClr val="accent6">
              <a:lumMod val="5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US" sz="2400" dirty="0"/>
              <a:t>There is a degree of overlap between Health and wellbeing and wellbeing also considers personal experience, life satisfaction and social participation.</a:t>
            </a:r>
          </a:p>
          <a:p>
            <a:pPr marL="342900" indent="-342900">
              <a:buFont typeface="Arial" panose="020B0604020202020204" pitchFamily="34" charset="0"/>
              <a:buChar char="•"/>
            </a:pPr>
            <a:r>
              <a:rPr lang="en-US" sz="2400" dirty="0"/>
              <a:t>Sustainability encompasses environmental protection, social justice and long-term sustainability of services (Henderson and </a:t>
            </a:r>
            <a:r>
              <a:rPr lang="en-US" sz="2400" dirty="0" err="1"/>
              <a:t>Loreau</a:t>
            </a:r>
            <a:r>
              <a:rPr lang="en-US" sz="2400" dirty="0"/>
              <a:t>, 2023).</a:t>
            </a:r>
          </a:p>
          <a:p>
            <a:pPr marL="342900" indent="-342900">
              <a:buFont typeface="Arial" panose="020B0604020202020204" pitchFamily="34" charset="0"/>
              <a:buChar char="•"/>
            </a:pPr>
            <a:r>
              <a:rPr lang="en-US" sz="2400" dirty="0"/>
              <a:t>Healthy lives and wellbeing for all at every age is a component of the Sustainable Development Goal 3 of the United Nations (UN, 2015) as set by the WHO.</a:t>
            </a:r>
          </a:p>
          <a:p>
            <a:pPr marL="342900" indent="-342900">
              <a:buFont typeface="Arial" panose="020B0604020202020204" pitchFamily="34" charset="0"/>
              <a:buChar char="•"/>
            </a:pPr>
            <a:r>
              <a:rPr lang="en-US" sz="2400" dirty="0"/>
              <a:t>A key implication is that services need to look at quality of life and equity as well as clinical outcomes.</a:t>
            </a:r>
          </a:p>
        </p:txBody>
      </p:sp>
    </p:spTree>
    <p:extLst>
      <p:ext uri="{BB962C8B-B14F-4D97-AF65-F5344CB8AC3E}">
        <p14:creationId xmlns:p14="http://schemas.microsoft.com/office/powerpoint/2010/main" val="2398635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C081A-CCC0-342F-2665-8E22AEF2F8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B380C-FA9A-E5AB-43BE-8AE515E5D1DE}"/>
              </a:ext>
            </a:extLst>
          </p:cNvPr>
          <p:cNvSpPr>
            <a:spLocks noGrp="1"/>
          </p:cNvSpPr>
          <p:nvPr>
            <p:ph type="title"/>
          </p:nvPr>
        </p:nvSpPr>
        <p:spPr>
          <a:xfrm>
            <a:off x="0" y="0"/>
            <a:ext cx="12191999" cy="677863"/>
          </a:xfrm>
        </p:spPr>
        <p:txBody>
          <a:bodyPr>
            <a:noAutofit/>
          </a:bodyPr>
          <a:lstStyle/>
          <a:p>
            <a:pPr algn="ctr"/>
            <a:r>
              <a:rPr lang="en-US" sz="2000" b="1" dirty="0">
                <a:latin typeface="Arial" panose="020B0604020202020204" pitchFamily="34" charset="0"/>
                <a:cs typeface="Arial" panose="020B0604020202020204" pitchFamily="34" charset="0"/>
              </a:rPr>
              <a:t>Sustainable development and the Sustainable Development Goals</a:t>
            </a:r>
          </a:p>
        </p:txBody>
      </p:sp>
      <p:graphicFrame>
        <p:nvGraphicFramePr>
          <p:cNvPr id="3" name="Diagram 2">
            <a:extLst>
              <a:ext uri="{FF2B5EF4-FFF2-40B4-BE49-F238E27FC236}">
                <a16:creationId xmlns:a16="http://schemas.microsoft.com/office/drawing/2014/main" id="{F0E0E684-3F2C-5BAD-7B96-31A723E05E4B}"/>
              </a:ext>
            </a:extLst>
          </p:cNvPr>
          <p:cNvGraphicFramePr/>
          <p:nvPr>
            <p:extLst>
              <p:ext uri="{D42A27DB-BD31-4B8C-83A1-F6EECF244321}">
                <p14:modId xmlns:p14="http://schemas.microsoft.com/office/powerpoint/2010/main" val="3947780182"/>
              </p:ext>
            </p:extLst>
          </p:nvPr>
        </p:nvGraphicFramePr>
        <p:xfrm>
          <a:off x="809470" y="1034320"/>
          <a:ext cx="5634193" cy="5609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0931D4A6-C29E-BEE7-8C7E-5C4151745735}"/>
              </a:ext>
            </a:extLst>
          </p:cNvPr>
          <p:cNvPicPr>
            <a:picLocks noChangeAspect="1"/>
          </p:cNvPicPr>
          <p:nvPr/>
        </p:nvPicPr>
        <p:blipFill>
          <a:blip r:embed="rId8"/>
          <a:stretch>
            <a:fillRect/>
          </a:stretch>
        </p:blipFill>
        <p:spPr>
          <a:xfrm>
            <a:off x="6634163" y="1034319"/>
            <a:ext cx="5038725" cy="5337905"/>
          </a:xfrm>
          <a:prstGeom prst="rect">
            <a:avLst/>
          </a:prstGeom>
        </p:spPr>
      </p:pic>
    </p:spTree>
    <p:extLst>
      <p:ext uri="{BB962C8B-B14F-4D97-AF65-F5344CB8AC3E}">
        <p14:creationId xmlns:p14="http://schemas.microsoft.com/office/powerpoint/2010/main" val="3582996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348C5-1280-1C36-DEF4-BAC861EEDB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DC3AD0-3273-F299-AFAD-9EE3A31E2916}"/>
              </a:ext>
            </a:extLst>
          </p:cNvPr>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Integration of health and wellbeing approaches</a:t>
            </a:r>
          </a:p>
        </p:txBody>
      </p:sp>
      <p:graphicFrame>
        <p:nvGraphicFramePr>
          <p:cNvPr id="3" name="Diagram 2">
            <a:extLst>
              <a:ext uri="{FF2B5EF4-FFF2-40B4-BE49-F238E27FC236}">
                <a16:creationId xmlns:a16="http://schemas.microsoft.com/office/drawing/2014/main" id="{873D9FCC-1DDD-2540-6FC9-509A3FB20194}"/>
              </a:ext>
            </a:extLst>
          </p:cNvPr>
          <p:cNvGraphicFramePr/>
          <p:nvPr>
            <p:extLst>
              <p:ext uri="{D42A27DB-BD31-4B8C-83A1-F6EECF244321}">
                <p14:modId xmlns:p14="http://schemas.microsoft.com/office/powerpoint/2010/main" val="2603278398"/>
              </p:ext>
            </p:extLst>
          </p:nvPr>
        </p:nvGraphicFramePr>
        <p:xfrm>
          <a:off x="509667" y="719667"/>
          <a:ext cx="11107710" cy="4812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60CBC81-FD3C-865E-B9A5-552E8495ABC6}"/>
              </a:ext>
            </a:extLst>
          </p:cNvPr>
          <p:cNvSpPr txBox="1"/>
          <p:nvPr/>
        </p:nvSpPr>
        <p:spPr>
          <a:xfrm>
            <a:off x="509667" y="5722834"/>
            <a:ext cx="11103033" cy="830997"/>
          </a:xfrm>
          <a:prstGeom prst="rect">
            <a:avLst/>
          </a:prstGeom>
          <a:solidFill>
            <a:schemeClr val="accent6">
              <a:lumMod val="50000"/>
            </a:schemeClr>
          </a:solidFill>
          <a:ln>
            <a:solidFill>
              <a:schemeClr val="accent1"/>
            </a:solidFill>
          </a:ln>
        </p:spPr>
        <p:txBody>
          <a:bodyPr wrap="square" rtlCol="0">
            <a:spAutoFit/>
          </a:bodyPr>
          <a:lstStyle/>
          <a:p>
            <a:pPr algn="ctr"/>
            <a:r>
              <a:rPr lang="en-US" sz="2400" b="1" i="1" dirty="0"/>
              <a:t>Critical evaluation - Integration is successful when co-ordination results in measurable gains and not extra work.</a:t>
            </a:r>
          </a:p>
        </p:txBody>
      </p:sp>
    </p:spTree>
    <p:extLst>
      <p:ext uri="{BB962C8B-B14F-4D97-AF65-F5344CB8AC3E}">
        <p14:creationId xmlns:p14="http://schemas.microsoft.com/office/powerpoint/2010/main" val="1200923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C081A-CCC0-342F-2665-8E22AEF2F8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B380C-FA9A-E5AB-43BE-8AE515E5D1DE}"/>
              </a:ext>
            </a:extLst>
          </p:cNvPr>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Theoretical perspectives: the biopsychosocial model</a:t>
            </a:r>
          </a:p>
        </p:txBody>
      </p:sp>
      <p:sp>
        <p:nvSpPr>
          <p:cNvPr id="4" name="TextBox 3">
            <a:extLst>
              <a:ext uri="{FF2B5EF4-FFF2-40B4-BE49-F238E27FC236}">
                <a16:creationId xmlns:a16="http://schemas.microsoft.com/office/drawing/2014/main" id="{C4DC2084-1A86-15F4-B89F-AAAD925D7FBB}"/>
              </a:ext>
            </a:extLst>
          </p:cNvPr>
          <p:cNvSpPr txBox="1"/>
          <p:nvPr/>
        </p:nvSpPr>
        <p:spPr>
          <a:xfrm>
            <a:off x="931067" y="770563"/>
            <a:ext cx="10329863" cy="1200329"/>
          </a:xfrm>
          <a:prstGeom prst="rect">
            <a:avLst/>
          </a:prstGeom>
          <a:solidFill>
            <a:schemeClr val="accent6">
              <a:lumMod val="50000"/>
            </a:schemeClr>
          </a:solidFill>
          <a:ln>
            <a:solidFill>
              <a:schemeClr val="accent1"/>
            </a:solidFill>
          </a:ln>
        </p:spPr>
        <p:txBody>
          <a:bodyPr wrap="square" rtlCol="0">
            <a:spAutoFit/>
          </a:bodyPr>
          <a:lstStyle/>
          <a:p>
            <a:pPr algn="ctr"/>
            <a:r>
              <a:rPr lang="en-US" sz="2400" dirty="0"/>
              <a:t>Engel's biopsychosocial model offers an alternative to the notion that illness and health service </a:t>
            </a:r>
            <a:r>
              <a:rPr lang="en-US" sz="2400" dirty="0" err="1"/>
              <a:t>utilisation</a:t>
            </a:r>
            <a:r>
              <a:rPr lang="en-US" sz="2400" dirty="0"/>
              <a:t> can be understood through biological processes alone (Engel, 1977).</a:t>
            </a:r>
          </a:p>
        </p:txBody>
      </p:sp>
      <p:graphicFrame>
        <p:nvGraphicFramePr>
          <p:cNvPr id="6" name="Diagram 5">
            <a:extLst>
              <a:ext uri="{FF2B5EF4-FFF2-40B4-BE49-F238E27FC236}">
                <a16:creationId xmlns:a16="http://schemas.microsoft.com/office/drawing/2014/main" id="{81072F2E-C92F-24A5-4A34-C2CDE0FC1BA2}"/>
              </a:ext>
            </a:extLst>
          </p:cNvPr>
          <p:cNvGraphicFramePr/>
          <p:nvPr>
            <p:extLst>
              <p:ext uri="{D42A27DB-BD31-4B8C-83A1-F6EECF244321}">
                <p14:modId xmlns:p14="http://schemas.microsoft.com/office/powerpoint/2010/main" val="54095028"/>
              </p:ext>
            </p:extLst>
          </p:nvPr>
        </p:nvGraphicFramePr>
        <p:xfrm>
          <a:off x="457200" y="2240280"/>
          <a:ext cx="5986463" cy="44034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F0431708-67C2-0758-6C52-CC13E3B1F79E}"/>
              </a:ext>
            </a:extLst>
          </p:cNvPr>
          <p:cNvPicPr>
            <a:picLocks noChangeAspect="1"/>
          </p:cNvPicPr>
          <p:nvPr/>
        </p:nvPicPr>
        <p:blipFill>
          <a:blip r:embed="rId8"/>
          <a:stretch>
            <a:fillRect/>
          </a:stretch>
        </p:blipFill>
        <p:spPr>
          <a:xfrm>
            <a:off x="6756082" y="2240280"/>
            <a:ext cx="4978718" cy="4257675"/>
          </a:xfrm>
          <a:prstGeom prst="rect">
            <a:avLst/>
          </a:prstGeom>
        </p:spPr>
      </p:pic>
    </p:spTree>
    <p:extLst>
      <p:ext uri="{BB962C8B-B14F-4D97-AF65-F5344CB8AC3E}">
        <p14:creationId xmlns:p14="http://schemas.microsoft.com/office/powerpoint/2010/main" val="1571591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BCFED3-E8BB-8913-81B2-8B7F8BB0FC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11FD43-3041-48C7-252A-5F14C986C169}"/>
              </a:ext>
            </a:extLst>
          </p:cNvPr>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Policy, governance and implementation barriers</a:t>
            </a:r>
          </a:p>
        </p:txBody>
      </p:sp>
      <p:graphicFrame>
        <p:nvGraphicFramePr>
          <p:cNvPr id="4" name="Diagram 3">
            <a:extLst>
              <a:ext uri="{FF2B5EF4-FFF2-40B4-BE49-F238E27FC236}">
                <a16:creationId xmlns:a16="http://schemas.microsoft.com/office/drawing/2014/main" id="{6883E1B6-1173-ABCB-C328-DE9C6CEED746}"/>
              </a:ext>
            </a:extLst>
          </p:cNvPr>
          <p:cNvGraphicFramePr/>
          <p:nvPr>
            <p:extLst>
              <p:ext uri="{D42A27DB-BD31-4B8C-83A1-F6EECF244321}">
                <p14:modId xmlns:p14="http://schemas.microsoft.com/office/powerpoint/2010/main" val="733790287"/>
              </p:ext>
            </p:extLst>
          </p:nvPr>
        </p:nvGraphicFramePr>
        <p:xfrm>
          <a:off x="617538" y="928687"/>
          <a:ext cx="10980102" cy="56547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8727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FCB5B-78BD-6A70-C707-BD35EA3AFB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C444FF-99A5-76B6-C3E0-8B6361A7A5BD}"/>
              </a:ext>
            </a:extLst>
          </p:cNvPr>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Service delivery: practical integration and case example</a:t>
            </a:r>
          </a:p>
        </p:txBody>
      </p:sp>
      <p:graphicFrame>
        <p:nvGraphicFramePr>
          <p:cNvPr id="5" name="Content Placeholder 4">
            <a:extLst>
              <a:ext uri="{FF2B5EF4-FFF2-40B4-BE49-F238E27FC236}">
                <a16:creationId xmlns:a16="http://schemas.microsoft.com/office/drawing/2014/main" id="{CEEECCC6-E231-8CE1-8BDA-16EAFEE117B8}"/>
              </a:ext>
            </a:extLst>
          </p:cNvPr>
          <p:cNvGraphicFramePr>
            <a:graphicFrameLocks noGrp="1"/>
          </p:cNvGraphicFramePr>
          <p:nvPr>
            <p:ph idx="1"/>
            <p:extLst>
              <p:ext uri="{D42A27DB-BD31-4B8C-83A1-F6EECF244321}">
                <p14:modId xmlns:p14="http://schemas.microsoft.com/office/powerpoint/2010/main" val="2848990791"/>
              </p:ext>
            </p:extLst>
          </p:nvPr>
        </p:nvGraphicFramePr>
        <p:xfrm>
          <a:off x="171450" y="2057400"/>
          <a:ext cx="11811000" cy="46634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09F04CCE-6055-C955-B273-FEEF4C3747D4}"/>
              </a:ext>
            </a:extLst>
          </p:cNvPr>
          <p:cNvSpPr txBox="1"/>
          <p:nvPr/>
        </p:nvSpPr>
        <p:spPr>
          <a:xfrm>
            <a:off x="1017269" y="921703"/>
            <a:ext cx="10157460" cy="1323439"/>
          </a:xfrm>
          <a:prstGeom prst="rect">
            <a:avLst/>
          </a:prstGeom>
          <a:solidFill>
            <a:schemeClr val="accent6">
              <a:lumMod val="5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US" sz="2000" dirty="0"/>
              <a:t>Wellness </a:t>
            </a:r>
            <a:r>
              <a:rPr lang="en-US" sz="2000" dirty="0" err="1"/>
              <a:t>programmes</a:t>
            </a:r>
            <a:r>
              <a:rPr lang="en-US" sz="2000" dirty="0"/>
              <a:t> can involve physical activity, nutrition education, smoking cessation, stress management and self-management education.</a:t>
            </a:r>
          </a:p>
          <a:p>
            <a:pPr marL="285750" indent="-285750">
              <a:buFont typeface="Arial" panose="020B0604020202020204" pitchFamily="34" charset="0"/>
              <a:buChar char="•"/>
            </a:pPr>
            <a:r>
              <a:rPr lang="en-US" sz="2000" dirty="0"/>
              <a:t>Telehealth may facilitate remote consultations, monitoring and follow up as appropriate.</a:t>
            </a:r>
          </a:p>
          <a:p>
            <a:pPr marL="285750" indent="-285750">
              <a:buFont typeface="Arial" panose="020B0604020202020204" pitchFamily="34" charset="0"/>
              <a:buChar char="•"/>
            </a:pPr>
            <a:r>
              <a:rPr lang="en-US" sz="2000" dirty="0"/>
              <a:t>Community health programs can offset these transport, cost, stigma and distance concerns.</a:t>
            </a:r>
          </a:p>
        </p:txBody>
      </p:sp>
    </p:spTree>
    <p:extLst>
      <p:ext uri="{BB962C8B-B14F-4D97-AF65-F5344CB8AC3E}">
        <p14:creationId xmlns:p14="http://schemas.microsoft.com/office/powerpoint/2010/main" val="1854969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2D651-36F2-3737-540C-EC4D09B891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CD3E1F-6FD3-87AF-0F7D-434AF3DCDCCF}"/>
              </a:ext>
            </a:extLst>
          </p:cNvPr>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Public health initiatives and sustainable environments</a:t>
            </a:r>
          </a:p>
        </p:txBody>
      </p:sp>
      <p:graphicFrame>
        <p:nvGraphicFramePr>
          <p:cNvPr id="5" name="Content Placeholder 4">
            <a:extLst>
              <a:ext uri="{FF2B5EF4-FFF2-40B4-BE49-F238E27FC236}">
                <a16:creationId xmlns:a16="http://schemas.microsoft.com/office/drawing/2014/main" id="{1F5CF811-B453-F97C-032F-774C225BDE13}"/>
              </a:ext>
            </a:extLst>
          </p:cNvPr>
          <p:cNvGraphicFramePr>
            <a:graphicFrameLocks noGrp="1"/>
          </p:cNvGraphicFramePr>
          <p:nvPr>
            <p:ph idx="1"/>
            <p:extLst>
              <p:ext uri="{D42A27DB-BD31-4B8C-83A1-F6EECF244321}">
                <p14:modId xmlns:p14="http://schemas.microsoft.com/office/powerpoint/2010/main" val="4263897245"/>
              </p:ext>
            </p:extLst>
          </p:nvPr>
        </p:nvGraphicFramePr>
        <p:xfrm>
          <a:off x="171450" y="1859280"/>
          <a:ext cx="11212830" cy="48558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3767F05-0ACC-4C82-FF43-185B30349EE6}"/>
              </a:ext>
            </a:extLst>
          </p:cNvPr>
          <p:cNvSpPr txBox="1"/>
          <p:nvPr/>
        </p:nvSpPr>
        <p:spPr>
          <a:xfrm>
            <a:off x="1485900" y="849323"/>
            <a:ext cx="9172576" cy="646331"/>
          </a:xfrm>
          <a:prstGeom prst="rect">
            <a:avLst/>
          </a:prstGeom>
          <a:solidFill>
            <a:schemeClr val="accent6">
              <a:lumMod val="50000"/>
            </a:schemeClr>
          </a:solidFill>
          <a:ln>
            <a:solidFill>
              <a:schemeClr val="accent1"/>
            </a:solidFill>
          </a:ln>
        </p:spPr>
        <p:txBody>
          <a:bodyPr wrap="square" rtlCol="0">
            <a:spAutoFit/>
          </a:bodyPr>
          <a:lstStyle/>
          <a:p>
            <a:pPr algn="ctr"/>
            <a:r>
              <a:rPr lang="en-US" dirty="0"/>
              <a:t>Public health works to improve health by preventing, monitoring, preventing and taking action on broad determinants.</a:t>
            </a:r>
          </a:p>
        </p:txBody>
      </p:sp>
    </p:spTree>
    <p:extLst>
      <p:ext uri="{BB962C8B-B14F-4D97-AF65-F5344CB8AC3E}">
        <p14:creationId xmlns:p14="http://schemas.microsoft.com/office/powerpoint/2010/main" val="163702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591497-1436-A88D-3557-EDB2F4B167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D2044-3427-D5B3-5879-948FA07EA321}"/>
              </a:ext>
            </a:extLst>
          </p:cNvPr>
          <p:cNvSpPr>
            <a:spLocks noGrp="1"/>
          </p:cNvSpPr>
          <p:nvPr>
            <p:ph type="title"/>
          </p:nvPr>
        </p:nvSpPr>
        <p:spPr>
          <a:xfrm>
            <a:off x="0" y="0"/>
            <a:ext cx="12191999" cy="568643"/>
          </a:xfrm>
        </p:spPr>
        <p:txBody>
          <a:bodyPr>
            <a:noAutofit/>
          </a:bodyPr>
          <a:lstStyle/>
          <a:p>
            <a:pPr algn="ctr"/>
            <a:r>
              <a:rPr lang="en-US" sz="2000" b="1" dirty="0">
                <a:latin typeface="Arial" panose="020B0604020202020204" pitchFamily="34" charset="0"/>
                <a:cs typeface="Arial" panose="020B0604020202020204" pitchFamily="34" charset="0"/>
              </a:rPr>
              <a:t>Equity, access and reducing health inequalities</a:t>
            </a:r>
          </a:p>
        </p:txBody>
      </p:sp>
      <p:sp>
        <p:nvSpPr>
          <p:cNvPr id="3" name="TextBox 2">
            <a:extLst>
              <a:ext uri="{FF2B5EF4-FFF2-40B4-BE49-F238E27FC236}">
                <a16:creationId xmlns:a16="http://schemas.microsoft.com/office/drawing/2014/main" id="{0E3FB55D-78A9-6270-FD2B-C8FDDF8DAC32}"/>
              </a:ext>
            </a:extLst>
          </p:cNvPr>
          <p:cNvSpPr txBox="1"/>
          <p:nvPr/>
        </p:nvSpPr>
        <p:spPr>
          <a:xfrm>
            <a:off x="371950" y="859661"/>
            <a:ext cx="5922169" cy="5909310"/>
          </a:xfrm>
          <a:prstGeom prst="rect">
            <a:avLst/>
          </a:prstGeom>
          <a:solidFill>
            <a:schemeClr val="accent6">
              <a:lumMod val="50000"/>
            </a:schemeClr>
          </a:solidFill>
          <a:ln>
            <a:solidFill>
              <a:schemeClr val="accent1"/>
            </a:solidFill>
          </a:ln>
        </p:spPr>
        <p:txBody>
          <a:bodyPr wrap="square" rtlCol="0">
            <a:spAutoFit/>
          </a:bodyPr>
          <a:lstStyle/>
          <a:p>
            <a:pPr marL="285750" indent="-285750">
              <a:buFont typeface="Wingdings" panose="05000000000000000000" pitchFamily="2" charset="2"/>
              <a:buChar char="ü"/>
            </a:pPr>
            <a:r>
              <a:rPr lang="en-US" dirty="0"/>
              <a:t>Health inequities are differences in health based on population group that are avoidable, unfair and systematic (WHO, 2025).</a:t>
            </a:r>
          </a:p>
          <a:p>
            <a:pPr marL="285750" indent="-285750">
              <a:buFont typeface="Wingdings" panose="05000000000000000000" pitchFamily="2" charset="2"/>
              <a:buChar char="ü"/>
            </a:pPr>
            <a:r>
              <a:rPr lang="en-US" dirty="0"/>
              <a:t>Barriers such as service costs, transport, inaccessibility of facilities, language, stigma, discrimination and digital exclusion.</a:t>
            </a:r>
          </a:p>
          <a:p>
            <a:pPr marL="285750" indent="-285750">
              <a:buFont typeface="Wingdings" panose="05000000000000000000" pitchFamily="2" charset="2"/>
              <a:buChar char="ü"/>
            </a:pPr>
            <a:r>
              <a:rPr lang="en-US" dirty="0"/>
              <a:t>Access to essential services without exposing people to financial hardship is achieved through universal health coverage (WHO, 2023).</a:t>
            </a:r>
          </a:p>
          <a:p>
            <a:pPr marL="285750" indent="-285750">
              <a:buFont typeface="Wingdings" panose="05000000000000000000" pitchFamily="2" charset="2"/>
              <a:buChar char="ü"/>
            </a:pPr>
            <a:r>
              <a:rPr lang="en-US" dirty="0"/>
              <a:t>This can involve targeted interventions such as interpreters, outreach clinics, disability-accessible premises and transport assistance and culturally responsive care.</a:t>
            </a:r>
          </a:p>
          <a:p>
            <a:pPr marL="285750" indent="-285750">
              <a:buFont typeface="Wingdings" panose="05000000000000000000" pitchFamily="2" charset="2"/>
              <a:buChar char="ü"/>
            </a:pPr>
            <a:r>
              <a:rPr lang="en-US" dirty="0"/>
              <a:t>Equality is not the same as equity – individuals might need differing forms or levels of support to achieve fairness (Rieger et al., 2023).</a:t>
            </a:r>
          </a:p>
          <a:p>
            <a:pPr marL="285750" indent="-285750">
              <a:buFont typeface="Wingdings" panose="05000000000000000000" pitchFamily="2" charset="2"/>
              <a:buChar char="ü"/>
            </a:pPr>
            <a:r>
              <a:rPr lang="en-US" dirty="0"/>
              <a:t>Audits of services should include a consideration of access, waiting times, outcomes and patient experience for demographic and socioeconomic groups.</a:t>
            </a:r>
          </a:p>
          <a:p>
            <a:pPr marL="285750" indent="-285750">
              <a:buFont typeface="Wingdings" panose="05000000000000000000" pitchFamily="2" charset="2"/>
              <a:buChar char="ü"/>
            </a:pPr>
            <a:r>
              <a:rPr lang="en-US" dirty="0" err="1"/>
              <a:t>Organisational</a:t>
            </a:r>
            <a:r>
              <a:rPr lang="en-US" dirty="0"/>
              <a:t> performance data may not reflect barriers, which meaningful community engagement can uncover.</a:t>
            </a:r>
          </a:p>
        </p:txBody>
      </p:sp>
      <p:pic>
        <p:nvPicPr>
          <p:cNvPr id="8" name="Picture 7">
            <a:extLst>
              <a:ext uri="{FF2B5EF4-FFF2-40B4-BE49-F238E27FC236}">
                <a16:creationId xmlns:a16="http://schemas.microsoft.com/office/drawing/2014/main" id="{FF7D08C2-B803-5A20-61C6-F8C2F1195F81}"/>
              </a:ext>
            </a:extLst>
          </p:cNvPr>
          <p:cNvPicPr>
            <a:picLocks noChangeAspect="1"/>
          </p:cNvPicPr>
          <p:nvPr/>
        </p:nvPicPr>
        <p:blipFill>
          <a:blip r:embed="rId3"/>
          <a:stretch>
            <a:fillRect/>
          </a:stretch>
        </p:blipFill>
        <p:spPr>
          <a:xfrm>
            <a:off x="6461760" y="859661"/>
            <a:ext cx="5358290" cy="5632311"/>
          </a:xfrm>
          <a:prstGeom prst="rect">
            <a:avLst/>
          </a:prstGeom>
        </p:spPr>
      </p:pic>
    </p:spTree>
    <p:extLst>
      <p:ext uri="{BB962C8B-B14F-4D97-AF65-F5344CB8AC3E}">
        <p14:creationId xmlns:p14="http://schemas.microsoft.com/office/powerpoint/2010/main" val="784339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4E66D7-E4B5-F4E0-A1C7-2DBA2D33C7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11AE5B-F804-D10A-E24B-44FC8333F884}"/>
              </a:ext>
            </a:extLst>
          </p:cNvPr>
          <p:cNvSpPr>
            <a:spLocks noGrp="1"/>
          </p:cNvSpPr>
          <p:nvPr>
            <p:ph type="title"/>
          </p:nvPr>
        </p:nvSpPr>
        <p:spPr>
          <a:xfrm>
            <a:off x="0" y="0"/>
            <a:ext cx="12191999" cy="568643"/>
          </a:xfrm>
        </p:spPr>
        <p:txBody>
          <a:bodyPr>
            <a:noAutofit/>
          </a:bodyPr>
          <a:lstStyle/>
          <a:p>
            <a:pPr algn="ctr"/>
            <a:r>
              <a:rPr lang="en-US" sz="2400" b="1" dirty="0">
                <a:latin typeface="Arial" panose="020B0604020202020204" pitchFamily="34" charset="0"/>
                <a:cs typeface="Arial" panose="020B0604020202020204" pitchFamily="34" charset="0"/>
              </a:rPr>
              <a:t>Critical evaluation, recommendations and conclusion</a:t>
            </a:r>
          </a:p>
        </p:txBody>
      </p:sp>
      <p:graphicFrame>
        <p:nvGraphicFramePr>
          <p:cNvPr id="9" name="Content Placeholder 8">
            <a:extLst>
              <a:ext uri="{FF2B5EF4-FFF2-40B4-BE49-F238E27FC236}">
                <a16:creationId xmlns:a16="http://schemas.microsoft.com/office/drawing/2014/main" id="{CCBC2713-1116-C05A-7045-99BFD1F0B885}"/>
              </a:ext>
            </a:extLst>
          </p:cNvPr>
          <p:cNvGraphicFramePr>
            <a:graphicFrameLocks noGrp="1"/>
          </p:cNvGraphicFramePr>
          <p:nvPr>
            <p:ph idx="1"/>
            <p:extLst>
              <p:ext uri="{D42A27DB-BD31-4B8C-83A1-F6EECF244321}">
                <p14:modId xmlns:p14="http://schemas.microsoft.com/office/powerpoint/2010/main" val="612212323"/>
              </p:ext>
            </p:extLst>
          </p:nvPr>
        </p:nvGraphicFramePr>
        <p:xfrm>
          <a:off x="807720" y="742950"/>
          <a:ext cx="10561320" cy="5915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7110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6134" y="78581"/>
            <a:ext cx="9692640" cy="478632"/>
          </a:xfrm>
        </p:spPr>
        <p:txBody>
          <a:bodyPr>
            <a:noAutofit/>
          </a:bodyPr>
          <a:lstStyle/>
          <a:p>
            <a:pPr algn="ctr"/>
            <a:r>
              <a:rPr lang="en-US" sz="24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342900" y="671514"/>
            <a:ext cx="11525250" cy="6107905"/>
          </a:xfrm>
        </p:spPr>
        <p:txBody>
          <a:bodyPr>
            <a:normAutofit/>
          </a:bodyPr>
          <a:lstStyle/>
          <a:p>
            <a:r>
              <a:rPr lang="en-US" dirty="0"/>
              <a:t>Bolton, D. (2023) “A revitalized biopsychosocial model: Core theory, research paradigms, and clinical implications,” </a:t>
            </a:r>
            <a:r>
              <a:rPr lang="en-US" i="1" dirty="0"/>
              <a:t>Psychological Medicine</a:t>
            </a:r>
            <a:r>
              <a:rPr lang="en-US" dirty="0"/>
              <a:t>, 53(16), pp. 1–8. Available at: https://doi.org/10.1017/s0033291723002660.</a:t>
            </a:r>
          </a:p>
          <a:p>
            <a:r>
              <a:rPr lang="en-US" dirty="0"/>
              <a:t>Engel, G.L. (1977) “The need for a new medical model: A challenge for biomedicine,” </a:t>
            </a:r>
            <a:r>
              <a:rPr lang="en-US" i="1" dirty="0"/>
              <a:t>Science</a:t>
            </a:r>
            <a:r>
              <a:rPr lang="en-US" dirty="0"/>
              <a:t>, 196(4286), pp. 129–136. Available at: https://doi.org/https://doi.org/10.1126/science.847460.</a:t>
            </a:r>
          </a:p>
          <a:p>
            <a:r>
              <a:rPr lang="en-US" dirty="0"/>
              <a:t>Henderson, K. and </a:t>
            </a:r>
            <a:r>
              <a:rPr lang="en-US" dirty="0" err="1"/>
              <a:t>Loreau</a:t>
            </a:r>
            <a:r>
              <a:rPr lang="en-US" dirty="0"/>
              <a:t>, M. (2023) “A model of sustainable development goals: Challenges and opportunities in promoting human well-being and environmental sustainability,” </a:t>
            </a:r>
            <a:r>
              <a:rPr lang="en-US" i="1" dirty="0"/>
              <a:t>Ecological Modelling</a:t>
            </a:r>
            <a:r>
              <a:rPr lang="en-US" dirty="0"/>
              <a:t>, 475(1), p. 110164.</a:t>
            </a:r>
          </a:p>
          <a:p>
            <a:r>
              <a:rPr lang="en-US" dirty="0"/>
              <a:t>Rieger, E., Costanza, R., Kubiszewski, I. and Dugdale, P. (2023) </a:t>
            </a:r>
            <a:r>
              <a:rPr lang="en-US" i="1" dirty="0"/>
              <a:t>Toward an Integrated Science of Wellbeing</a:t>
            </a:r>
            <a:r>
              <a:rPr lang="en-US" dirty="0"/>
              <a:t>. Oxford University Press.</a:t>
            </a:r>
          </a:p>
          <a:p>
            <a:r>
              <a:rPr lang="en-US" dirty="0"/>
              <a:t>Roberts, A. (2023) “The biopsychosocial model: Its use and abuse,” </a:t>
            </a:r>
            <a:r>
              <a:rPr lang="en-US" i="1" dirty="0"/>
              <a:t>Medicine, Health Care, and Philosophy</a:t>
            </a:r>
            <a:r>
              <a:rPr lang="en-US" dirty="0"/>
              <a:t>, 26(3), pp. 1–18. Available at: https://doi.org/10.1007/s11019-023-10150-2.</a:t>
            </a:r>
          </a:p>
          <a:p>
            <a:r>
              <a:rPr lang="en-US" dirty="0"/>
              <a:t>Sari, A.R. (2023) “The impact of good governance on the quality of public management decision making,” </a:t>
            </a:r>
            <a:r>
              <a:rPr lang="en-US" i="1" dirty="0"/>
              <a:t>Journal of Contemporary Administration and Management (ADMAN)</a:t>
            </a:r>
            <a:r>
              <a:rPr lang="en-US" dirty="0"/>
              <a:t>, 1(2), pp. 39–46. Available at: https://doi.org/10.61100/adman.v1i2.21.</a:t>
            </a:r>
          </a:p>
          <a:p>
            <a:r>
              <a:rPr lang="en-US" dirty="0"/>
              <a:t>United Nations (2015) </a:t>
            </a:r>
            <a:r>
              <a:rPr lang="en-US" i="1" dirty="0"/>
              <a:t>Transforming our world: The 2030 agenda for sustainable development</a:t>
            </a:r>
            <a:r>
              <a:rPr lang="en-US" dirty="0"/>
              <a:t>, </a:t>
            </a:r>
            <a:r>
              <a:rPr lang="en-US" i="1" dirty="0"/>
              <a:t>United Nations</a:t>
            </a:r>
            <a:r>
              <a:rPr lang="en-US" dirty="0"/>
              <a:t>. Available at: https://sdgs.un.org/2030agenda.</a:t>
            </a:r>
          </a:p>
        </p:txBody>
      </p:sp>
    </p:spTree>
    <p:extLst>
      <p:ext uri="{BB962C8B-B14F-4D97-AF65-F5344CB8AC3E}">
        <p14:creationId xmlns:p14="http://schemas.microsoft.com/office/powerpoint/2010/main" val="166537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A4C4B-6369-AFA2-C232-06D2957285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724AAA-DB3A-5E1F-B466-981552C06A28}"/>
              </a:ext>
            </a:extLst>
          </p:cNvPr>
          <p:cNvSpPr>
            <a:spLocks noGrp="1"/>
          </p:cNvSpPr>
          <p:nvPr>
            <p:ph type="title"/>
          </p:nvPr>
        </p:nvSpPr>
        <p:spPr>
          <a:xfrm>
            <a:off x="1076134" y="78581"/>
            <a:ext cx="9692640" cy="478632"/>
          </a:xfrm>
        </p:spPr>
        <p:txBody>
          <a:bodyPr>
            <a:noAutofit/>
          </a:bodyPr>
          <a:lstStyle/>
          <a:p>
            <a:pPr algn="ctr"/>
            <a:r>
              <a:rPr lang="en-US" sz="2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F346D52-DC35-82CE-7F8B-99D1D5BA3597}"/>
              </a:ext>
            </a:extLst>
          </p:cNvPr>
          <p:cNvSpPr>
            <a:spLocks noGrp="1"/>
          </p:cNvSpPr>
          <p:nvPr>
            <p:ph idx="1"/>
          </p:nvPr>
        </p:nvSpPr>
        <p:spPr>
          <a:xfrm>
            <a:off x="342900" y="671514"/>
            <a:ext cx="11525250" cy="6107905"/>
          </a:xfrm>
        </p:spPr>
        <p:txBody>
          <a:bodyPr>
            <a:normAutofit/>
          </a:bodyPr>
          <a:lstStyle/>
          <a:p>
            <a:r>
              <a:rPr lang="en-US" dirty="0"/>
              <a:t>WCED (1987) “Report of the World Commission on Environment and Development :,” </a:t>
            </a:r>
            <a:r>
              <a:rPr lang="en-US" i="1" dirty="0"/>
              <a:t>United Nations Digital Library System</a:t>
            </a:r>
            <a:r>
              <a:rPr lang="en-US" dirty="0"/>
              <a:t> [Preprint]. Available at: https://digitallibrary.un.org/record/139811?ln=en.</a:t>
            </a:r>
          </a:p>
          <a:p>
            <a:r>
              <a:rPr lang="en-US" dirty="0"/>
              <a:t>Weeks, W.B., Weinstein, J.N. and Lavista, J.M. (2023) “All Sustainable Development Goals Support Good Health and Well-Being,” </a:t>
            </a:r>
            <a:r>
              <a:rPr lang="en-US" i="1" dirty="0"/>
              <a:t>International Journal of Public Health</a:t>
            </a:r>
            <a:r>
              <a:rPr lang="en-US" dirty="0"/>
              <a:t>, 68. Available at: https://doi.org/10.3389/ijph.2023.1606901.</a:t>
            </a:r>
          </a:p>
          <a:p>
            <a:r>
              <a:rPr lang="en-US" dirty="0"/>
              <a:t>WHO (1948) </a:t>
            </a:r>
            <a:r>
              <a:rPr lang="en-US" i="1" dirty="0"/>
              <a:t>Constitution of the world health organization</a:t>
            </a:r>
            <a:r>
              <a:rPr lang="en-US" dirty="0"/>
              <a:t>, </a:t>
            </a:r>
            <a:r>
              <a:rPr lang="en-US" i="1" dirty="0"/>
              <a:t>World Health Organization</a:t>
            </a:r>
            <a:r>
              <a:rPr lang="en-US" dirty="0"/>
              <a:t>. Available at: https://www.who.int/about/governance/constitution.</a:t>
            </a:r>
          </a:p>
          <a:p>
            <a:r>
              <a:rPr lang="en-US" dirty="0"/>
              <a:t>WHO (2014) </a:t>
            </a:r>
            <a:r>
              <a:rPr lang="en-US" i="1" dirty="0"/>
              <a:t>Health in all policies: Helsinki statement. Framework for country action</a:t>
            </a:r>
            <a:r>
              <a:rPr lang="en-US" dirty="0"/>
              <a:t>, </a:t>
            </a:r>
            <a:r>
              <a:rPr lang="en-US" i="1" dirty="0"/>
              <a:t>www.who.int</a:t>
            </a:r>
            <a:r>
              <a:rPr lang="en-US" dirty="0"/>
              <a:t>. Available at: https://www.who.int/publications/i/item/9789241506908.</a:t>
            </a:r>
          </a:p>
          <a:p>
            <a:r>
              <a:rPr lang="en-US" dirty="0"/>
              <a:t>WHO (2023) </a:t>
            </a:r>
            <a:r>
              <a:rPr lang="en-US" i="1" dirty="0"/>
              <a:t>Universal health coverage</a:t>
            </a:r>
            <a:r>
              <a:rPr lang="en-US" dirty="0"/>
              <a:t>, </a:t>
            </a:r>
            <a:r>
              <a:rPr lang="en-US" i="1" dirty="0"/>
              <a:t>www.who.int</a:t>
            </a:r>
            <a:r>
              <a:rPr lang="en-US" dirty="0"/>
              <a:t>. Available at: https://www.who.int/health-topics/universal-health-coverage.</a:t>
            </a:r>
          </a:p>
          <a:p>
            <a:r>
              <a:rPr lang="en-US" dirty="0"/>
              <a:t>WHO (2025) </a:t>
            </a:r>
            <a:r>
              <a:rPr lang="en-US" i="1" dirty="0"/>
              <a:t>Social determinants of health</a:t>
            </a:r>
            <a:r>
              <a:rPr lang="en-US" dirty="0"/>
              <a:t>, </a:t>
            </a:r>
            <a:r>
              <a:rPr lang="en-US" i="1" dirty="0"/>
              <a:t>World Health Organization</a:t>
            </a:r>
            <a:r>
              <a:rPr lang="en-US" dirty="0"/>
              <a:t>. Available at: https://www.who.int/health-topics/social-determinants-of-health.</a:t>
            </a:r>
          </a:p>
          <a:p>
            <a:r>
              <a:rPr lang="en-US" dirty="0"/>
              <a:t>WHO (2026) </a:t>
            </a:r>
            <a:r>
              <a:rPr lang="en-US" i="1" dirty="0"/>
              <a:t>Enhanced well-being</a:t>
            </a:r>
            <a:r>
              <a:rPr lang="en-US" dirty="0"/>
              <a:t>, </a:t>
            </a:r>
            <a:r>
              <a:rPr lang="en-US" i="1" dirty="0"/>
              <a:t>Who.int</a:t>
            </a:r>
            <a:r>
              <a:rPr lang="en-US" dirty="0"/>
              <a:t>. Available at: https://www.who.int/teams/health-promotion/enhanced-wellbeing.</a:t>
            </a:r>
          </a:p>
        </p:txBody>
      </p:sp>
    </p:spTree>
    <p:extLst>
      <p:ext uri="{BB962C8B-B14F-4D97-AF65-F5344CB8AC3E}">
        <p14:creationId xmlns:p14="http://schemas.microsoft.com/office/powerpoint/2010/main" val="30440396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TM03457452[[fn=Celestial]]</Template>
  <TotalTime>2881</TotalTime>
  <Words>4573</Words>
  <Application>Microsoft Office PowerPoint</Application>
  <PresentationFormat>Widescreen</PresentationFormat>
  <Paragraphs>132</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Celestial</vt:lpstr>
      <vt:lpstr>Component 1 –presentation</vt:lpstr>
      <vt:lpstr>Introduction and rationale</vt:lpstr>
      <vt:lpstr>Definition and discussion of key concepts</vt:lpstr>
      <vt:lpstr>Sustainable development and the Sustainable Development Goals</vt:lpstr>
      <vt:lpstr>Integration of health and wellbeing approaches</vt:lpstr>
      <vt:lpstr>Theoretical perspectives: the biopsychosocial model</vt:lpstr>
      <vt:lpstr>Policy, governance and implementation barriers</vt:lpstr>
      <vt:lpstr>Service delivery: practical integration and case example</vt:lpstr>
      <vt:lpstr>Public health initiatives and sustainable environments</vt:lpstr>
      <vt:lpstr>Equity, access and reducing health inequalities</vt:lpstr>
      <vt:lpstr>Critical evaluation, recommendations and 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Costa Coffee</dc:title>
  <dc:creator>ADEEL</dc:creator>
  <cp:lastModifiedBy>Mina Mustafa</cp:lastModifiedBy>
  <cp:revision>129</cp:revision>
  <dcterms:created xsi:type="dcterms:W3CDTF">2024-01-09T23:40:03Z</dcterms:created>
  <dcterms:modified xsi:type="dcterms:W3CDTF">2026-10-17T19:39:22Z</dcterms:modified>
</cp:coreProperties>
</file>