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sh Lewis (1805618)" initials="JL(" lastIdx="2" clrIdx="0">
    <p:extLst>
      <p:ext uri="{19B8F6BF-5375-455C-9EA6-DF929625EA0E}">
        <p15:presenceInfo xmlns:p15="http://schemas.microsoft.com/office/powerpoint/2012/main" userId="Josh Lewis (180561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inimized">
    <p:restoredLeft sz="15000" autoAdjust="0"/>
    <p:restoredTop sz="27458" autoAdjust="0"/>
  </p:normalViewPr>
  <p:slideViewPr>
    <p:cSldViewPr snapToGrid="0">
      <p:cViewPr>
        <p:scale>
          <a:sx n="50" d="100"/>
          <a:sy n="50" d="100"/>
        </p:scale>
        <p:origin x="15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92D82-3449-4FCC-8DA2-1FD70BF74457}"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E472FB-EE48-4022-94BF-0CD04A32E79C}" type="slidenum">
              <a:rPr lang="en-GB" smtClean="0"/>
              <a:t>‹#›</a:t>
            </a:fld>
            <a:endParaRPr lang="en-GB"/>
          </a:p>
        </p:txBody>
      </p:sp>
    </p:spTree>
    <p:extLst>
      <p:ext uri="{BB962C8B-B14F-4D97-AF65-F5344CB8AC3E}">
        <p14:creationId xmlns:p14="http://schemas.microsoft.com/office/powerpoint/2010/main" val="263245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Fig1. (Griffiths &amp; Fletcher, 2021)</a:t>
            </a:r>
          </a:p>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1</a:t>
            </a:fld>
            <a:endParaRPr lang="en-GB"/>
          </a:p>
        </p:txBody>
      </p:sp>
    </p:spTree>
    <p:extLst>
      <p:ext uri="{BB962C8B-B14F-4D97-AF65-F5344CB8AC3E}">
        <p14:creationId xmlns:p14="http://schemas.microsoft.com/office/powerpoint/2010/main" val="1170892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Introduction</a:t>
            </a:r>
          </a:p>
          <a:p>
            <a:r>
              <a:rPr lang="en-GB" u="none" dirty="0"/>
              <a:t>Fig2. (</a:t>
            </a:r>
            <a:r>
              <a:rPr lang="en-GB" u="none" dirty="0" err="1"/>
              <a:t>Donlicar</a:t>
            </a:r>
            <a:r>
              <a:rPr lang="en-GB" u="none" dirty="0"/>
              <a:t>, 2017)</a:t>
            </a:r>
          </a:p>
          <a:p>
            <a:endParaRPr lang="en-GB" u="none" dirty="0"/>
          </a:p>
          <a:p>
            <a:r>
              <a:rPr lang="en-GB" dirty="0"/>
              <a:t>This presentation seeks to identify and summarise the business themes present in the book, Peer-to-Peer Accommodation Networks: Pushing the boundaries by Sarah </a:t>
            </a:r>
            <a:r>
              <a:rPr lang="en-GB" dirty="0" err="1"/>
              <a:t>Dolnicar</a:t>
            </a:r>
            <a:r>
              <a:rPr lang="en-GB" dirty="0"/>
              <a:t> published in 2017. </a:t>
            </a:r>
          </a:p>
          <a:p>
            <a:endParaRPr lang="en-GB" dirty="0"/>
          </a:p>
          <a:p>
            <a:r>
              <a:rPr lang="en-GB" dirty="0"/>
              <a:t>To provide greater in-depth examination, three chapters from the book have been chosen for analysis. Chapter 2: The sharing Economy, Chapter 8: Networks Becoming One-Stop Travel Shops and Chapter 15: Types of network Members</a:t>
            </a:r>
          </a:p>
          <a:p>
            <a:endParaRPr lang="en-GB" dirty="0"/>
          </a:p>
          <a:p>
            <a:r>
              <a:rPr lang="en-GB" dirty="0"/>
              <a:t>The themes aimed to explore within the chapters include:</a:t>
            </a:r>
          </a:p>
          <a:p>
            <a:pPr marL="171450" indent="-171450">
              <a:buFont typeface="Arial" panose="020B0604020202020204" pitchFamily="34" charset="0"/>
              <a:buChar char="•"/>
            </a:pPr>
            <a:r>
              <a:rPr lang="en-GB" dirty="0"/>
              <a:t>The Sharing Economy</a:t>
            </a:r>
          </a:p>
          <a:p>
            <a:pPr marL="171450" indent="-171450">
              <a:buFont typeface="Arial" panose="020B0604020202020204" pitchFamily="34" charset="0"/>
              <a:buChar char="•"/>
            </a:pPr>
            <a:r>
              <a:rPr lang="en-GB" dirty="0"/>
              <a:t>Collaborative Consumption</a:t>
            </a:r>
          </a:p>
          <a:p>
            <a:pPr marL="171450" indent="-171450">
              <a:buFont typeface="Arial" panose="020B0604020202020204" pitchFamily="34" charset="0"/>
              <a:buChar char="•"/>
            </a:pPr>
            <a:r>
              <a:rPr lang="en-GB" dirty="0"/>
              <a:t>E-Commerce</a:t>
            </a:r>
          </a:p>
          <a:p>
            <a:pPr marL="171450" indent="-171450">
              <a:buFont typeface="Arial" panose="020B0604020202020204" pitchFamily="34" charset="0"/>
              <a:buChar char="•"/>
            </a:pPr>
            <a:r>
              <a:rPr lang="en-GB" dirty="0"/>
              <a:t>Perspectives</a:t>
            </a:r>
          </a:p>
          <a:p>
            <a:pPr marL="171450" indent="-171450">
              <a:buFont typeface="Arial" panose="020B0604020202020204" pitchFamily="34" charset="0"/>
              <a:buChar char="•"/>
            </a:pPr>
            <a:r>
              <a:rPr lang="en-GB" dirty="0"/>
              <a:t>Digital Disruption</a:t>
            </a:r>
          </a:p>
          <a:p>
            <a:pPr marL="171450" indent="-171450">
              <a:buFont typeface="Arial" panose="020B0604020202020204" pitchFamily="34" charset="0"/>
              <a:buChar char="•"/>
            </a:pPr>
            <a:r>
              <a:rPr lang="en-GB" dirty="0"/>
              <a:t>Value creation</a:t>
            </a:r>
          </a:p>
          <a:p>
            <a:pPr marL="171450" indent="-171450">
              <a:buFont typeface="Arial" panose="020B0604020202020204" pitchFamily="34" charset="0"/>
              <a:buChar char="•"/>
            </a:pPr>
            <a:r>
              <a:rPr lang="en-GB" dirty="0"/>
              <a:t>Business Models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Following on from identifying and summarising the themes, the aim is to critique them in light of their relevance to Air B&amp;B and digital business in 2021. </a:t>
            </a:r>
          </a:p>
        </p:txBody>
      </p:sp>
      <p:sp>
        <p:nvSpPr>
          <p:cNvPr id="4" name="Slide Number Placeholder 3"/>
          <p:cNvSpPr>
            <a:spLocks noGrp="1"/>
          </p:cNvSpPr>
          <p:nvPr>
            <p:ph type="sldNum" sz="quarter" idx="5"/>
          </p:nvPr>
        </p:nvSpPr>
        <p:spPr/>
        <p:txBody>
          <a:bodyPr/>
          <a:lstStyle/>
          <a:p>
            <a:fld id="{10E472FB-EE48-4022-94BF-0CD04A32E79C}" type="slidenum">
              <a:rPr lang="en-GB" smtClean="0"/>
              <a:t>2</a:t>
            </a:fld>
            <a:endParaRPr lang="en-GB"/>
          </a:p>
        </p:txBody>
      </p:sp>
    </p:spTree>
    <p:extLst>
      <p:ext uri="{BB962C8B-B14F-4D97-AF65-F5344CB8AC3E}">
        <p14:creationId xmlns:p14="http://schemas.microsoft.com/office/powerpoint/2010/main" val="2915701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begin, the themes that emerge form this chapter are the sharing economy, Peer-to-Peer business model and Value creation.  The focus of the chapter relates to exploring the question raised.  “Are peer-to-peer accommodation networks part of the sharing economy?” (Reinhold &amp;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Dolnicar</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2017) The author sets out to determine whether platforms such as Airbnb who have managed to accumulate large numbers of both ‘buyers’ and ‘sellers’ should be categorised as part of the sharing economy. </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Reinhold &amp;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Dolnicar</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(2017) Concluded that although many authors disagree on the true meaning of ‘sharing’, they all agree that a specific context of exchange is present within a sharing economy. Furtherly stating that the context of exchange is determined by nature of participants and relationships they engage in. Two independent parties participating in the exchange assume roles of the buyer and seller.</a:t>
            </a:r>
          </a:p>
          <a:p>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authors draw attention to an important aspect of the share economy, where an exchange takes place. As show in the diagram the differentiation between sharing and exchanging. Notably, ‘sharing’ creates a sense of joint ownership. To avoid this assumption monetary exchange is used to ensure no sense of ownership.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peer-to-peer business model is another theme that seen throughout this chapter.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Dolnicar</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(2017) specifies that in relation to accommodation networks, there are three key actors. The facilitators of the network, the hosts, and the guest. All three actors are independent of one another.  </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author also specifies that “exchanges occur among equals or peers.” (Reinhold &amp;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Dolnicar</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2017) meaning the exchange takes place between to parties of equal status.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author provides a summary of distinct characteristics that demonstrate vale creation in peer-to-peer networks and the sharing economy. Platform dependence, the platform creates value by acting as facilitators where the peers can connect. Secondly, technology dependence. ICT allows interactions at scale of high speed and flexibility, thus creating value for both ‘buyers’ and ‘sellers’.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3</a:t>
            </a:fld>
            <a:endParaRPr lang="en-GB"/>
          </a:p>
        </p:txBody>
      </p:sp>
    </p:spTree>
    <p:extLst>
      <p:ext uri="{BB962C8B-B14F-4D97-AF65-F5344CB8AC3E}">
        <p14:creationId xmlns:p14="http://schemas.microsoft.com/office/powerpoint/2010/main" val="981355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rPr>
              <a:t>Alternative definitions describe the sharing economy as: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Eckhardt and </a:t>
            </a:r>
            <a:r>
              <a:rPr lang="en-GB" sz="1800" dirty="0" err="1">
                <a:effectLst/>
                <a:latin typeface="Calibri" panose="020F0502020204030204" pitchFamily="34" charset="0"/>
                <a:ea typeface="Times New Roman" panose="02020603050405020304" pitchFamily="18" charset="0"/>
              </a:rPr>
              <a:t>Bardhi</a:t>
            </a:r>
            <a:r>
              <a:rPr lang="en-GB" sz="1800" dirty="0">
                <a:effectLst/>
                <a:latin typeface="Calibri" panose="020F0502020204030204" pitchFamily="34" charset="0"/>
                <a:ea typeface="Times New Roman" panose="02020603050405020304" pitchFamily="18" charset="0"/>
              </a:rPr>
              <a:t> (2016) The access economy, or peer-to-peer, economy, […] provides temporary access to consumption resources for a fee or for free without a transfer of ownership”.</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Calibri" panose="020F0502020204030204" pitchFamily="34" charset="0"/>
                <a:ea typeface="Times New Roman" panose="02020603050405020304" pitchFamily="18" charset="0"/>
              </a:rPr>
              <a:t>Frenken</a:t>
            </a:r>
            <a:r>
              <a:rPr lang="en-GB" sz="1800" dirty="0">
                <a:effectLst/>
                <a:latin typeface="Calibri" panose="020F0502020204030204" pitchFamily="34" charset="0"/>
                <a:ea typeface="Times New Roman" panose="02020603050405020304" pitchFamily="18" charset="0"/>
              </a:rPr>
              <a:t> and </a:t>
            </a:r>
            <a:r>
              <a:rPr lang="en-GB" sz="1800" dirty="0" err="1">
                <a:effectLst/>
                <a:latin typeface="Calibri" panose="020F0502020204030204" pitchFamily="34" charset="0"/>
                <a:ea typeface="Times New Roman" panose="02020603050405020304" pitchFamily="18" charset="0"/>
              </a:rPr>
              <a:t>schor</a:t>
            </a:r>
            <a:r>
              <a:rPr lang="en-GB" sz="1800" dirty="0">
                <a:effectLst/>
                <a:latin typeface="Calibri" panose="020F0502020204030204" pitchFamily="34" charset="0"/>
                <a:ea typeface="Times New Roman" panose="02020603050405020304" pitchFamily="18" charset="0"/>
              </a:rPr>
              <a:t> (2017) Define the sharing economy as ‘consumers granting each other temporary access to under-utilized physical assets (‘idle capacity’), possibly for money”.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a:t>
            </a:r>
            <a:r>
              <a:rPr lang="en-GB" sz="1800" dirty="0" err="1">
                <a:solidFill>
                  <a:srgbClr val="000000"/>
                </a:solidFill>
                <a:effectLst/>
                <a:latin typeface="Calibri" panose="020F0502020204030204" pitchFamily="34" charset="0"/>
                <a:ea typeface="Times New Roman" panose="02020603050405020304" pitchFamily="18" charset="0"/>
              </a:rPr>
              <a:t>Acquier</a:t>
            </a:r>
            <a:r>
              <a:rPr lang="en-GB" sz="1800" dirty="0">
                <a:solidFill>
                  <a:srgbClr val="000000"/>
                </a:solidFill>
                <a:effectLst/>
                <a:latin typeface="Calibri" panose="020F0502020204030204" pitchFamily="34" charset="0"/>
                <a:ea typeface="Times New Roman" panose="02020603050405020304" pitchFamily="18" charset="0"/>
              </a:rPr>
              <a:t>, </a:t>
            </a:r>
            <a:r>
              <a:rPr lang="en-GB" sz="1800" dirty="0" err="1">
                <a:solidFill>
                  <a:srgbClr val="000000"/>
                </a:solidFill>
                <a:effectLst/>
                <a:latin typeface="Calibri" panose="020F0502020204030204" pitchFamily="34" charset="0"/>
                <a:ea typeface="Times New Roman" panose="02020603050405020304" pitchFamily="18" charset="0"/>
              </a:rPr>
              <a:t>Daudigeos</a:t>
            </a:r>
            <a:r>
              <a:rPr lang="en-GB" sz="1800" dirty="0">
                <a:solidFill>
                  <a:srgbClr val="000000"/>
                </a:solidFill>
                <a:effectLst/>
                <a:latin typeface="Calibri" panose="020F0502020204030204" pitchFamily="34" charset="0"/>
                <a:ea typeface="Times New Roman" panose="02020603050405020304" pitchFamily="18" charset="0"/>
              </a:rPr>
              <a:t> &amp; </a:t>
            </a:r>
            <a:r>
              <a:rPr lang="en-GB" sz="1800" dirty="0" err="1">
                <a:solidFill>
                  <a:srgbClr val="000000"/>
                </a:solidFill>
                <a:effectLst/>
                <a:latin typeface="Calibri" panose="020F0502020204030204" pitchFamily="34" charset="0"/>
                <a:ea typeface="Times New Roman" panose="02020603050405020304" pitchFamily="18" charset="0"/>
              </a:rPr>
              <a:t>Pinkse</a:t>
            </a:r>
            <a:r>
              <a:rPr lang="en-GB" sz="1800" dirty="0">
                <a:solidFill>
                  <a:srgbClr val="000000"/>
                </a:solidFill>
                <a:effectLst/>
                <a:latin typeface="Calibri" panose="020F0502020204030204" pitchFamily="34" charset="0"/>
                <a:ea typeface="Times New Roman" panose="02020603050405020304" pitchFamily="18" charset="0"/>
              </a:rPr>
              <a:t>, 2017)</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Although these definitions provide more detail, they share the same concept as defined by Sarah </a:t>
            </a:r>
            <a:r>
              <a:rPr lang="en-GB" sz="1800" dirty="0" err="1">
                <a:effectLst/>
                <a:latin typeface="Calibri" panose="020F0502020204030204" pitchFamily="34" charset="0"/>
                <a:ea typeface="Times New Roman" panose="02020603050405020304" pitchFamily="18" charset="0"/>
              </a:rPr>
              <a:t>Dolnicar</a:t>
            </a:r>
            <a:r>
              <a:rPr lang="en-GB" sz="1800" dirty="0">
                <a:effectLst/>
                <a:latin typeface="Calibri" panose="020F0502020204030204" pitchFamily="34" charset="0"/>
                <a:ea typeface="Times New Roman" panose="02020603050405020304" pitchFamily="18" charset="0"/>
              </a:rPr>
              <a:t> in chapter two. Two parties engaging in an exchange. Sara </a:t>
            </a:r>
            <a:r>
              <a:rPr lang="en-GB" sz="1800" dirty="0" err="1">
                <a:effectLst/>
                <a:latin typeface="Calibri" panose="020F0502020204030204" pitchFamily="34" charset="0"/>
                <a:ea typeface="Times New Roman" panose="02020603050405020304" pitchFamily="18" charset="0"/>
              </a:rPr>
              <a:t>Dolnicar</a:t>
            </a:r>
            <a:r>
              <a:rPr lang="en-GB" sz="1800" dirty="0">
                <a:effectLst/>
                <a:latin typeface="Calibri" panose="020F0502020204030204" pitchFamily="34" charset="0"/>
                <a:ea typeface="Times New Roman" panose="02020603050405020304" pitchFamily="18" charset="0"/>
              </a:rPr>
              <a:t> emphasised on the importance on a monetary exchange. In contrast the alternative definition states that the exchange may take place for free buy importantly without a transfer of ownership. The purpose behind the sharing economy is to efficiently use under utilised assets. </a:t>
            </a:r>
          </a:p>
          <a:p>
            <a:endParaRPr lang="en-GB" sz="1800" dirty="0">
              <a:effectLst/>
              <a:latin typeface="Calibri" panose="020F0502020204030204" pitchFamily="34"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A peer-to-peer economy is described as: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“A peer-to-peer (P2P) economy is a decentralized model whereby two individuals interact to buy or sell goods and services directly with each other or produce goods and service together, without an intermediary third-party or the use of an incorporated entity or business firm.” (Investopedia, 2020)</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This view on peer-to-peer economy is different from the one presented in chapter two by Sarah </a:t>
            </a:r>
            <a:r>
              <a:rPr lang="en-GB" sz="1800" dirty="0" err="1">
                <a:solidFill>
                  <a:srgbClr val="111111"/>
                </a:solidFill>
                <a:effectLst/>
                <a:latin typeface="Calibri" panose="020F0502020204030204" pitchFamily="34" charset="0"/>
                <a:ea typeface="Times New Roman" panose="02020603050405020304" pitchFamily="18" charset="0"/>
              </a:rPr>
              <a:t>Dolnica</a:t>
            </a:r>
            <a:r>
              <a:rPr lang="en-GB" sz="1800" dirty="0">
                <a:solidFill>
                  <a:srgbClr val="111111"/>
                </a:solidFill>
                <a:effectLst/>
                <a:latin typeface="Calibri" panose="020F0502020204030204" pitchFamily="34" charset="0"/>
                <a:ea typeface="Times New Roman" panose="02020603050405020304" pitchFamily="18" charset="0"/>
              </a:rPr>
              <a:t>, although they both agree that peer-to-peer is an exchange between two parties of equal status. One view state that the participants should engage in an exchange directly with each other without the use of a third-party or business entity. Whereas </a:t>
            </a:r>
            <a:r>
              <a:rPr lang="en-GB" sz="1800" dirty="0" err="1">
                <a:solidFill>
                  <a:srgbClr val="111111"/>
                </a:solidFill>
                <a:effectLst/>
                <a:latin typeface="Calibri" panose="020F0502020204030204" pitchFamily="34" charset="0"/>
                <a:ea typeface="Times New Roman" panose="02020603050405020304" pitchFamily="18" charset="0"/>
              </a:rPr>
              <a:t>Dolnica</a:t>
            </a:r>
            <a:r>
              <a:rPr lang="en-GB" sz="1800" dirty="0">
                <a:solidFill>
                  <a:srgbClr val="111111"/>
                </a:solidFill>
                <a:effectLst/>
                <a:latin typeface="Calibri" panose="020F0502020204030204" pitchFamily="34" charset="0"/>
                <a:ea typeface="Times New Roman" panose="02020603050405020304" pitchFamily="18" charset="0"/>
              </a:rPr>
              <a:t> suggests three parties are involved.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I believe the difference in views is because of the context in which both views are referred too. In chapter two, they are applying the theme to a peer-to-peer business model where a platform is used simply to connect the two parties. The second view refers to a peer-to-peer economy where it would be more common to complete an exchange without using a third party. </a:t>
            </a:r>
          </a:p>
          <a:p>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11111"/>
                </a:solidFill>
                <a:effectLst/>
                <a:latin typeface="Calibri" panose="020F0502020204030204" pitchFamily="34" charset="0"/>
                <a:ea typeface="Times New Roman" panose="02020603050405020304" pitchFamily="18" charset="0"/>
              </a:rPr>
              <a:t>Michel Bauwens describes value creation in relation to a capitalist economy where institutions regulate exchanges and the distribution of value. Similarities are seen in value creation within the peer-to-peer and sharing economy, the businesses providing the platform for exchange create value through connecting peers enabling them to carry out the exchange. In both cases there are three identical characteristics. An exchange takes place, regulated by third party leading to the creation and distribution of value. </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4</a:t>
            </a:fld>
            <a:endParaRPr lang="en-GB"/>
          </a:p>
        </p:txBody>
      </p:sp>
    </p:spTree>
    <p:extLst>
      <p:ext uri="{BB962C8B-B14F-4D97-AF65-F5344CB8AC3E}">
        <p14:creationId xmlns:p14="http://schemas.microsoft.com/office/powerpoint/2010/main" val="3872390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111111"/>
                </a:solidFill>
                <a:effectLst/>
                <a:latin typeface="Calibri" panose="020F0502020204030204" pitchFamily="34" charset="0"/>
                <a:ea typeface="Times New Roman" panose="02020603050405020304" pitchFamily="18" charset="0"/>
              </a:rPr>
              <a:t>Airbnb is a great example of value creation within the sharing economy. Airbnb relies on the assumption that people have vacant space and allows them to exchange use of this space for money. “Airbnb is a marketplace that facilitates the exchange between the two and provides an online reservation system that facilitates transactions in a trustworthy and reliable manner” (Michael, 2015).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This relates directly to what was mentioned in chapter two, Airbnb acts as the one of three actors within the peer-to-peer model by facilitating the transaction.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As shown in the business model canvas, Airbnb’s value propositions include allowing the host to gain by renting space, fully insured by Airbnb. Additionally, guests can book homestays instead of hotels often at a discounted rate in comparison.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Airbnb’s key activities include building a network of both hosts and guests. Peers are then able to engage in regulated exchanges safely. </a:t>
            </a:r>
          </a:p>
          <a:p>
            <a:endParaRPr lang="en-GB" sz="1800" dirty="0">
              <a:solidFill>
                <a:srgbClr val="111111"/>
              </a:solidFill>
              <a:effectLst/>
              <a:latin typeface="Calibri" panose="020F050202020403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5</a:t>
            </a:fld>
            <a:endParaRPr lang="en-GB"/>
          </a:p>
        </p:txBody>
      </p:sp>
    </p:spTree>
    <p:extLst>
      <p:ext uri="{BB962C8B-B14F-4D97-AF65-F5344CB8AC3E}">
        <p14:creationId xmlns:p14="http://schemas.microsoft.com/office/powerpoint/2010/main" val="2573229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11111"/>
                </a:solidFill>
                <a:effectLst/>
                <a:latin typeface="Calibri" panose="020F0502020204030204" pitchFamily="34" charset="0"/>
                <a:ea typeface="Times New Roman" panose="02020603050405020304" pitchFamily="18" charset="0"/>
              </a:rPr>
              <a:t>The focus of this chapter is weather peer-to-peer accommodation networks, primarily Airbnb are developing into one stop travel shops. The author asks “Will tourists soon be able to book everything from airport transport, plane tickets, accommodation, local transport, tours and travel insurance online?” (Gardiner &amp; </a:t>
            </a:r>
            <a:r>
              <a:rPr lang="en-GB" sz="1800" dirty="0" err="1">
                <a:solidFill>
                  <a:srgbClr val="111111"/>
                </a:solidFill>
                <a:effectLst/>
                <a:latin typeface="Calibri" panose="020F0502020204030204" pitchFamily="34" charset="0"/>
                <a:ea typeface="Times New Roman" panose="02020603050405020304" pitchFamily="18" charset="0"/>
              </a:rPr>
              <a:t>Dolnicar</a:t>
            </a:r>
            <a:r>
              <a:rPr lang="en-GB" sz="1800" dirty="0">
                <a:solidFill>
                  <a:srgbClr val="111111"/>
                </a:solidFill>
                <a:effectLst/>
                <a:latin typeface="Calibri" panose="020F0502020204030204" pitchFamily="34" charset="0"/>
                <a:ea typeface="Times New Roman" panose="02020603050405020304" pitchFamily="18" charset="0"/>
              </a:rPr>
              <a:t>, 2017) From the question raised, The immediate themes that come to mind are Digital disruption and E-commerce.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11111"/>
                </a:solidFill>
                <a:effectLst/>
                <a:latin typeface="Calibri" panose="020F0502020204030204" pitchFamily="34" charset="0"/>
                <a:ea typeface="Times New Roman" panose="02020603050405020304" pitchFamily="18" charset="0"/>
              </a:rPr>
              <a:t>“The concept of digital disruption is often framed as a type of environmental turbulence induced by digital innovation.” (Skog, </a:t>
            </a:r>
            <a:r>
              <a:rPr lang="en-GB" sz="1800" dirty="0" err="1">
                <a:solidFill>
                  <a:srgbClr val="111111"/>
                </a:solidFill>
                <a:effectLst/>
                <a:latin typeface="Calibri" panose="020F0502020204030204" pitchFamily="34" charset="0"/>
                <a:ea typeface="Times New Roman" panose="02020603050405020304" pitchFamily="18" charset="0"/>
              </a:rPr>
              <a:t>Wimelius</a:t>
            </a:r>
            <a:r>
              <a:rPr lang="en-GB" sz="1800" dirty="0">
                <a:solidFill>
                  <a:srgbClr val="111111"/>
                </a:solidFill>
                <a:effectLst/>
                <a:latin typeface="Calibri" panose="020F0502020204030204" pitchFamily="34" charset="0"/>
                <a:ea typeface="Times New Roman" panose="02020603050405020304" pitchFamily="18" charset="0"/>
              </a:rPr>
              <a:t> &amp; Sandberg 2018) Within business theory, a disruptive innovation is an innovation that creates a new market and value network that eventually disrupts an existing market, displacing established market-leading firms and products.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11111"/>
                </a:solidFill>
                <a:effectLst/>
                <a:latin typeface="Calibri" panose="020F0502020204030204" pitchFamily="34" charset="0"/>
                <a:ea typeface="Times New Roman" panose="02020603050405020304" pitchFamily="18" charset="0"/>
              </a:rPr>
              <a:t>Electronic commerce includes any form of economic activity conducted via electronic connections” (Wigand, 2021) Ecommerce refers to the buying and selling of goods online and the transfer of money and data to execute the transaction. Ecommerce is commonly used to refer the sale of physical products online. But it also describes any kind of commercial transaction facilitated through the internet.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111111"/>
              </a:solidFill>
              <a:effectLst/>
              <a:latin typeface="Calibri" panose="020F050202020403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6</a:t>
            </a:fld>
            <a:endParaRPr lang="en-GB"/>
          </a:p>
        </p:txBody>
      </p:sp>
    </p:spTree>
    <p:extLst>
      <p:ext uri="{BB962C8B-B14F-4D97-AF65-F5344CB8AC3E}">
        <p14:creationId xmlns:p14="http://schemas.microsoft.com/office/powerpoint/2010/main" val="574354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111111"/>
                </a:solidFill>
                <a:effectLst/>
                <a:latin typeface="Calibri" panose="020F0502020204030204" pitchFamily="34" charset="0"/>
                <a:ea typeface="Times New Roman" panose="02020603050405020304" pitchFamily="18" charset="0"/>
              </a:rPr>
              <a:t>The chapter begins by suggesting that once platforms such as Airbnb accumulate a significant number of buyers and sellers participating in trades. They then evolve into a position of strength allowing them to expand what they sell to travellers. </a:t>
            </a:r>
            <a:endParaRPr lang="en-GB" sz="1800" dirty="0">
              <a:effectLst/>
              <a:latin typeface="Times New Roman" panose="02020603050405020304" pitchFamily="18" charset="0"/>
              <a:ea typeface="Times New Roman" panose="02020603050405020304" pitchFamily="18" charset="0"/>
            </a:endParaRPr>
          </a:p>
          <a:p>
            <a:endParaRPr lang="en-GB" sz="1800" dirty="0">
              <a:solidFill>
                <a:srgbClr val="111111"/>
              </a:solidFill>
              <a:effectLst/>
              <a:latin typeface="Calibri" panose="020F0502020204030204" pitchFamily="34"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Back in 2016, Airliner Lufthansa sold premium economy seats from Frankfurt to New York on the Airbnb platform. Additionally, KLM offered the opportunity for three winners to spend the night in an airplane apartment via the Airbnb platform. (Gardiner &amp; </a:t>
            </a:r>
            <a:r>
              <a:rPr lang="en-GB" sz="1800" dirty="0" err="1">
                <a:solidFill>
                  <a:srgbClr val="111111"/>
                </a:solidFill>
                <a:effectLst/>
                <a:latin typeface="Calibri" panose="020F0502020204030204" pitchFamily="34" charset="0"/>
                <a:ea typeface="Times New Roman" panose="02020603050405020304" pitchFamily="18" charset="0"/>
              </a:rPr>
              <a:t>Dolnicar</a:t>
            </a:r>
            <a:r>
              <a:rPr lang="en-GB" sz="1800" dirty="0">
                <a:solidFill>
                  <a:srgbClr val="111111"/>
                </a:solidFill>
                <a:effectLst/>
                <a:latin typeface="Calibri" panose="020F0502020204030204" pitchFamily="34" charset="0"/>
                <a:ea typeface="Times New Roman" panose="02020603050405020304" pitchFamily="18" charset="0"/>
              </a:rPr>
              <a:t> 2017) </a:t>
            </a:r>
            <a:endParaRPr lang="en-GB" sz="1800" dirty="0">
              <a:effectLst/>
              <a:latin typeface="Times New Roman" panose="02020603050405020304" pitchFamily="18" charset="0"/>
              <a:ea typeface="Times New Roman" panose="02020603050405020304" pitchFamily="18" charset="0"/>
            </a:endParaRPr>
          </a:p>
          <a:p>
            <a:endParaRPr lang="en-GB" sz="1800" dirty="0">
              <a:solidFill>
                <a:srgbClr val="111111"/>
              </a:solidFill>
              <a:effectLst/>
              <a:latin typeface="Calibri" panose="020F0502020204030204" pitchFamily="34"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These are prime examples of how platforms such as Airbnb transition into one stop shops after acquiring large amounts of customers. It is also a good example of how digital disruption occurs, in this case Airbnb caused disruption in the travel and tourism sector through digital innovation and being able to cover all the travellers needs on one platform. Selling airline tickets causes disruption to tour operators and directly correlates to the theory of digital disruption where Airbnb have created a  new market and value network that eventually disrupts the existing market, displacing established market-leading firms and products.</a:t>
            </a:r>
          </a:p>
          <a:p>
            <a:endParaRPr lang="en-GB" sz="1800" dirty="0">
              <a:solidFill>
                <a:srgbClr val="111111"/>
              </a:solidFill>
              <a:effectLst/>
              <a:latin typeface="Calibri" panose="020F0502020204030204" pitchFamily="34"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Further evidence that digital disruption is a theme presented throughout chapter 8 is displayed in the table. The table represents the introduction of experiences available on the Airbnb platform. The author beliefs that these categories have the highest potential of competing directly with mainstream tourism industries, another prime example of displacing established products. </a:t>
            </a:r>
          </a:p>
          <a:p>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A theme that correlates with digital disruption is Ecommerce. Disturbing the mainstream market and drawing consumers to the Airbnb platform forces consumers to engage in ecommerce. Prices of experiences offered range from as low as 39AUD up to 271AUD. </a:t>
            </a:r>
          </a:p>
          <a:p>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Further evidence that Airbnb has disrupted mainstream markets can be found within the company’s valuation. From 2016 – 2019 the business saw growth in the region of $5 billion. (Statista, 2019) The end of 2020 saw the business valued at around $100 million. </a:t>
            </a:r>
            <a:r>
              <a:rPr lang="en-GB" sz="1800" dirty="0">
                <a:solidFill>
                  <a:srgbClr val="000000"/>
                </a:solidFill>
                <a:effectLst/>
                <a:latin typeface="Arial" panose="020B0604020202020204" pitchFamily="34" charset="0"/>
                <a:ea typeface="Times New Roman" panose="02020603050405020304" pitchFamily="18" charset="0"/>
              </a:rPr>
              <a:t>(Trainer, 2020)</a:t>
            </a:r>
            <a:r>
              <a:rPr lang="en-GB" sz="1800" dirty="0">
                <a:effectLst/>
                <a:latin typeface="Times New Roman" panose="02020603050405020304" pitchFamily="18" charset="0"/>
                <a:ea typeface="Times New Roman" panose="02020603050405020304" pitchFamily="18" charset="0"/>
              </a:rPr>
              <a:t> For context, Airbnb is worth double the market cap of the world’s largest hotel company, Marriott. (Goldstein, 2020)</a:t>
            </a:r>
          </a:p>
          <a:p>
            <a:endParaRPr lang="en-GB" sz="1800" dirty="0">
              <a:solidFill>
                <a:srgbClr val="000000"/>
              </a:solidFill>
              <a:effectLst/>
              <a:latin typeface="Arial" panose="020B0604020202020204" pitchFamily="34" charset="0"/>
              <a:ea typeface="Calibri" panose="020F0502020204030204" pitchFamily="34" charset="0"/>
            </a:endParaRPr>
          </a:p>
          <a:p>
            <a:r>
              <a:rPr lang="en-GB" sz="1800" dirty="0">
                <a:solidFill>
                  <a:srgbClr val="000000"/>
                </a:solidFill>
                <a:effectLst/>
                <a:latin typeface="Arial" panose="020B0604020202020204" pitchFamily="34" charset="0"/>
                <a:ea typeface="Calibri" panose="020F0502020204030204" pitchFamily="34" charset="0"/>
              </a:rPr>
              <a:t>These numbers are relevant to both themes identified in chapter 8. The extraordinary market cap Airbnb has compared to its closest mainstream rival, demonstrates the extent of digital disruption in the sector. Also, all of Airbnb exchanges are carried out through ecommerce highlighting the important role it plays within the business. </a:t>
            </a:r>
            <a:endParaRPr lang="en-GB" sz="1800" dirty="0">
              <a:solidFill>
                <a:srgbClr val="111111"/>
              </a:solidFill>
              <a:effectLst/>
              <a:latin typeface="Calibri" panose="020F0502020204030204" pitchFamily="34" charset="0"/>
              <a:ea typeface="Times New Roman" panose="02020603050405020304" pitchFamily="18" charset="0"/>
            </a:endParaRPr>
          </a:p>
          <a:p>
            <a:endParaRPr lang="en-GB" sz="1800" dirty="0">
              <a:solidFill>
                <a:srgbClr val="111111"/>
              </a:solidFill>
              <a:effectLst/>
              <a:latin typeface="Calibri" panose="020F0502020204030204" pitchFamily="34" charset="0"/>
              <a:ea typeface="Times New Roman" panose="02020603050405020304" pitchFamily="18" charset="0"/>
            </a:endParaRPr>
          </a:p>
          <a:p>
            <a:endParaRPr lang="en-GB" sz="1800" dirty="0">
              <a:solidFill>
                <a:srgbClr val="111111"/>
              </a:solidFill>
              <a:effectLst/>
              <a:latin typeface="Calibri" panose="020F0502020204030204" pitchFamily="34" charset="0"/>
              <a:ea typeface="Times New Roman" panose="02020603050405020304" pitchFamily="18" charset="0"/>
            </a:endParaRPr>
          </a:p>
          <a:p>
            <a:endParaRPr lang="en-GB" sz="1800" dirty="0">
              <a:solidFill>
                <a:srgbClr val="111111"/>
              </a:solidFill>
              <a:effectLst/>
              <a:latin typeface="Calibri" panose="020F0502020204030204" pitchFamily="34" charset="0"/>
              <a:ea typeface="Times New Roman" panose="02020603050405020304" pitchFamily="18" charset="0"/>
            </a:endParaRPr>
          </a:p>
          <a:p>
            <a:endParaRPr lang="en-GB" sz="1800" dirty="0">
              <a:solidFill>
                <a:srgbClr val="111111"/>
              </a:solidFill>
              <a:effectLst/>
              <a:latin typeface="Calibri" panose="020F050202020403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7</a:t>
            </a:fld>
            <a:endParaRPr lang="en-GB"/>
          </a:p>
        </p:txBody>
      </p:sp>
    </p:spTree>
    <p:extLst>
      <p:ext uri="{BB962C8B-B14F-4D97-AF65-F5344CB8AC3E}">
        <p14:creationId xmlns:p14="http://schemas.microsoft.com/office/powerpoint/2010/main" val="3516870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111111"/>
                </a:solidFill>
                <a:effectLst/>
                <a:latin typeface="Calibri" panose="020F0502020204030204" pitchFamily="34" charset="0"/>
                <a:ea typeface="Times New Roman" panose="02020603050405020304" pitchFamily="18" charset="0"/>
              </a:rPr>
              <a:t>Belk (1998) argues and theorizes that you are what you own. However, with the Internet we have many ways to express our identity without ownership. </a:t>
            </a:r>
          </a:p>
          <a:p>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Times New Roman" panose="02020603050405020304" pitchFamily="18" charset="0"/>
                <a:ea typeface="Times New Roman" panose="02020603050405020304" pitchFamily="18" charset="0"/>
                <a:cs typeface="Calibri" panose="020F0502020204030204" pitchFamily="34" charset="0"/>
              </a:rPr>
              <a:t>“</a:t>
            </a:r>
            <a:r>
              <a:rPr lang="en-GB" sz="1800" dirty="0">
                <a:solidFill>
                  <a:srgbClr val="111111"/>
                </a:solidFill>
                <a:effectLst/>
                <a:latin typeface="Calibri" panose="020F0502020204030204" pitchFamily="34" charset="0"/>
                <a:ea typeface="Times New Roman" panose="02020603050405020304" pitchFamily="18" charset="0"/>
              </a:rPr>
              <a:t>Collaborative consumption is the shared use of a good or service by a group.’’ (Chen, 2020) it is a form of sharing or peer-to-peer renting. It gives individuals opportunity for access without needed to own it.</a:t>
            </a:r>
          </a:p>
          <a:p>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Collaborative consumption is a common theme within the sharing economy because individuals rent out underused assets. It was a common way to access and use high end assets when full ownership is not needed. In more recent times Collaborative consumption is favoured over full ownership for a variety of products. Such as tools, cars, property and even electronics. Renting out assets when they are not being used creates value and turn them into a sort of commodity. </a:t>
            </a:r>
          </a:p>
          <a:p>
            <a:endParaRPr lang="en-GB" sz="1800" dirty="0">
              <a:solidFill>
                <a:srgbClr val="111111"/>
              </a:solidFill>
              <a:effectLst/>
              <a:latin typeface="Calibri" panose="020F0502020204030204" pitchFamily="34"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Collaborative consumption within chapter 15:</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11111"/>
                </a:solidFill>
                <a:effectLst/>
                <a:latin typeface="Calibri" panose="020F0502020204030204" pitchFamily="34" charset="0"/>
                <a:ea typeface="Times New Roman" panose="02020603050405020304" pitchFamily="18" charset="0"/>
              </a:rPr>
              <a:t>Collaborative consumption is a theme which is present in chapter 15 for example, “Variability among guests means that people searching for short-term accommodation have different needs” (Hardy &amp; </a:t>
            </a:r>
            <a:r>
              <a:rPr lang="en-GB" sz="1800" dirty="0" err="1">
                <a:solidFill>
                  <a:srgbClr val="111111"/>
                </a:solidFill>
                <a:effectLst/>
                <a:latin typeface="Calibri" panose="020F0502020204030204" pitchFamily="34" charset="0"/>
                <a:ea typeface="Times New Roman" panose="02020603050405020304" pitchFamily="18" charset="0"/>
              </a:rPr>
              <a:t>Dolnicar</a:t>
            </a:r>
            <a:r>
              <a:rPr lang="en-GB" sz="1800" dirty="0">
                <a:solidFill>
                  <a:srgbClr val="111111"/>
                </a:solidFill>
                <a:effectLst/>
                <a:latin typeface="Calibri" panose="020F0502020204030204" pitchFamily="34" charset="0"/>
                <a:ea typeface="Times New Roman" panose="02020603050405020304" pitchFamily="18" charset="0"/>
              </a:rPr>
              <a:t>, 2017) This statement in the chapter coincides with the characteristics of a collaborative consumption. Guests seeking the accommodation are sharing use of the accommodation to suit their needs. Hosts renting the accommodation are utilising under used assets. </a:t>
            </a:r>
            <a:endParaRPr lang="en-GB" sz="1800" dirty="0">
              <a:effectLst/>
              <a:latin typeface="Times New Roman" panose="02020603050405020304" pitchFamily="18" charset="0"/>
              <a:ea typeface="Times New Roman" panose="02020603050405020304" pitchFamily="18" charset="0"/>
            </a:endParaRPr>
          </a:p>
          <a:p>
            <a:endParaRPr lang="en-GB" sz="1800" dirty="0">
              <a:solidFill>
                <a:srgbClr val="111111"/>
              </a:solidFill>
              <a:effectLst/>
              <a:latin typeface="Calibri" panose="020F050202020403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8</a:t>
            </a:fld>
            <a:endParaRPr lang="en-GB"/>
          </a:p>
        </p:txBody>
      </p:sp>
    </p:spTree>
    <p:extLst>
      <p:ext uri="{BB962C8B-B14F-4D97-AF65-F5344CB8AC3E}">
        <p14:creationId xmlns:p14="http://schemas.microsoft.com/office/powerpoint/2010/main" val="3156015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472FB-EE48-4022-94BF-0CD04A32E79C}" type="slidenum">
              <a:rPr lang="en-GB" smtClean="0"/>
              <a:t>9</a:t>
            </a:fld>
            <a:endParaRPr lang="en-GB"/>
          </a:p>
        </p:txBody>
      </p:sp>
    </p:spTree>
    <p:extLst>
      <p:ext uri="{BB962C8B-B14F-4D97-AF65-F5344CB8AC3E}">
        <p14:creationId xmlns:p14="http://schemas.microsoft.com/office/powerpoint/2010/main" val="1140747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2824C48-18BB-477B-892A-CA0D8953FFF4}" type="datetimeFigureOut">
              <a:rPr lang="en-GB" smtClean="0"/>
              <a:t>23/02/2021</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2541410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824C48-18BB-477B-892A-CA0D8953FFF4}"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305236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2824C48-18BB-477B-892A-CA0D8953FFF4}" type="datetimeFigureOut">
              <a:rPr lang="en-GB" smtClean="0"/>
              <a:t>23/02/2021</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130908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824C48-18BB-477B-892A-CA0D8953FFF4}"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907035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824C48-18BB-477B-892A-CA0D8953FFF4}" type="datetimeFigureOut">
              <a:rPr lang="en-GB" smtClean="0"/>
              <a:t>23/02/2021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3074293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824C48-18BB-477B-892A-CA0D8953FFF4}" type="datetimeFigureOut">
              <a:rPr lang="en-GB" smtClean="0"/>
              <a:t>23/02/2021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2657683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824C48-18BB-477B-892A-CA0D8953FFF4}" type="datetimeFigureOut">
              <a:rPr lang="en-GB" smtClean="0"/>
              <a:t>23/02/2021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4118985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824C48-18BB-477B-892A-CA0D8953FFF4}"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1981118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824C48-18BB-477B-892A-CA0D8953FFF4}"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3197380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824C48-18BB-477B-892A-CA0D8953FFF4}"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1581298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2824C48-18BB-477B-892A-CA0D8953FFF4}" type="datetimeFigureOut">
              <a:rPr lang="en-GB" smtClean="0"/>
              <a:t>23/02/2021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1900420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2824C48-18BB-477B-892A-CA0D8953FFF4}" type="datetimeFigureOut">
              <a:rPr lang="en-GB" smtClean="0"/>
              <a:t>23/02/2021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5AB9F70-092D-4CCC-9947-44987B73040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9666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2824C48-18BB-477B-892A-CA0D8953FFF4}" type="datetimeFigureOut">
              <a:rPr lang="en-GB" smtClean="0"/>
              <a:t>23/02/2021</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447369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2824C48-18BB-477B-892A-CA0D8953FFF4}" type="datetimeFigureOut">
              <a:rPr lang="en-GB" smtClean="0"/>
              <a:t>23/02/2021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3845364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2824C48-18BB-477B-892A-CA0D8953FFF4}" type="datetimeFigureOut">
              <a:rPr lang="en-GB" smtClean="0"/>
              <a:t>23/02/2021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1458211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824C48-18BB-477B-892A-CA0D8953FFF4}"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26789612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2824C48-18BB-477B-892A-CA0D8953FFF4}" type="datetimeFigureOut">
              <a:rPr lang="en-GB" smtClean="0"/>
              <a:t>23/02/2021</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5AB9F70-092D-4CCC-9947-44987B730400}" type="slidenum">
              <a:rPr lang="en-GB" smtClean="0"/>
              <a:t>‹#›</a:t>
            </a:fld>
            <a:endParaRPr lang="en-GB"/>
          </a:p>
        </p:txBody>
      </p:sp>
    </p:spTree>
    <p:extLst>
      <p:ext uri="{BB962C8B-B14F-4D97-AF65-F5344CB8AC3E}">
        <p14:creationId xmlns:p14="http://schemas.microsoft.com/office/powerpoint/2010/main" val="1015566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824C48-18BB-477B-892A-CA0D8953FFF4}" type="datetimeFigureOut">
              <a:rPr lang="en-GB" smtClean="0"/>
              <a:t>23/02/2021</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AB9F70-092D-4CCC-9947-44987B730400}" type="slidenum">
              <a:rPr lang="en-GB" smtClean="0"/>
              <a:t>‹#›</a:t>
            </a:fld>
            <a:endParaRPr lang="en-GB"/>
          </a:p>
        </p:txBody>
      </p:sp>
    </p:spTree>
    <p:extLst>
      <p:ext uri="{BB962C8B-B14F-4D97-AF65-F5344CB8AC3E}">
        <p14:creationId xmlns:p14="http://schemas.microsoft.com/office/powerpoint/2010/main" val="4048985467"/>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hyperlink" Target="https://digital.hbs.edu/platform-rctom/submission/airbnb-and-the-sharing-economy-creating-value-for-everyone/" TargetMode="External"/><Relationship Id="rId7" Type="http://schemas.openxmlformats.org/officeDocument/2006/relationships/hyperlink" Target="https://www.statista.com/statistics/339845/company-value-and-equity-funding-of-airbnb/" TargetMode="External"/><Relationship Id="rId2" Type="http://schemas.openxmlformats.org/officeDocument/2006/relationships/hyperlink" Target="http://file/C:/Users/Josh%20Lewis/Downloads/AcquierDaudigeosPinkse_TFSC_2017%20(1).pdf" TargetMode="External"/><Relationship Id="rId1" Type="http://schemas.openxmlformats.org/officeDocument/2006/relationships/slideLayout" Target="../slideLayouts/slideLayout7.xml"/><Relationship Id="rId6" Type="http://schemas.openxmlformats.org/officeDocument/2006/relationships/hyperlink" Target="https://library.oapen.org/bitstream/id/8c26ef66-8bbd-4aa2-ad44-e0e47d3bcc9e/640674.pdf" TargetMode="External"/><Relationship Id="rId5" Type="http://schemas.openxmlformats.org/officeDocument/2006/relationships/hyperlink" Target="https://dx.doi.org/10.23912/9781911396512&#8211;3606" TargetMode="External"/><Relationship Id="rId4" Type="http://schemas.openxmlformats.org/officeDocument/2006/relationships/hyperlink" Target="https://www.investopedia.com/terms/c/collaborative-consumption.asp#:~:text=Collaborative%20consumption%20is%20the%20shared,good%20and%20bear%20its%20cos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81AF0-1B5C-48C9-AD1E-961856A06827}"/>
              </a:ext>
            </a:extLst>
          </p:cNvPr>
          <p:cNvSpPr>
            <a:spLocks noGrp="1"/>
          </p:cNvSpPr>
          <p:nvPr>
            <p:ph type="ctrTitle"/>
          </p:nvPr>
        </p:nvSpPr>
        <p:spPr>
          <a:xfrm>
            <a:off x="290426" y="778200"/>
            <a:ext cx="9448800" cy="2928747"/>
          </a:xfrm>
        </p:spPr>
        <p:txBody>
          <a:bodyPr>
            <a:noAutofit/>
          </a:bodyPr>
          <a:lstStyle/>
          <a:p>
            <a:pPr algn="ctr">
              <a:lnSpc>
                <a:spcPct val="100000"/>
              </a:lnSpc>
            </a:pPr>
            <a:r>
              <a:rPr lang="en-US" sz="2800" dirty="0"/>
              <a:t>JOSHUA Lewis: 1805618</a:t>
            </a:r>
            <a:br>
              <a:rPr lang="en-US" sz="2800" dirty="0"/>
            </a:br>
            <a:r>
              <a:rPr lang="en-US" sz="2800" dirty="0"/>
              <a:t>BA BUSINESS and Management</a:t>
            </a:r>
            <a:br>
              <a:rPr lang="en-US" sz="2800" dirty="0"/>
            </a:br>
            <a:r>
              <a:rPr lang="en-US" sz="2800" dirty="0"/>
              <a:t>Digital business: BMSP6002</a:t>
            </a:r>
            <a:br>
              <a:rPr lang="en-US" sz="2800" dirty="0"/>
            </a:br>
            <a:r>
              <a:rPr lang="en-US" sz="2800" dirty="0"/>
              <a:t>Lecturer: DR Roisin MULLINS</a:t>
            </a:r>
            <a:br>
              <a:rPr lang="en-US" sz="2800" dirty="0"/>
            </a:br>
            <a:br>
              <a:rPr lang="en-US" sz="2800" dirty="0"/>
            </a:br>
            <a:r>
              <a:rPr lang="en-US" sz="2800" dirty="0"/>
              <a:t>PRESENTATION: BUSINESS THEMES</a:t>
            </a:r>
            <a:endParaRPr lang="en-GB" sz="2800" dirty="0"/>
          </a:p>
        </p:txBody>
      </p:sp>
      <p:sp>
        <p:nvSpPr>
          <p:cNvPr id="3" name="Subtitle 2">
            <a:extLst>
              <a:ext uri="{FF2B5EF4-FFF2-40B4-BE49-F238E27FC236}">
                <a16:creationId xmlns:a16="http://schemas.microsoft.com/office/drawing/2014/main" id="{0D6E5EFC-805C-4A32-88D8-C25AC409C602}"/>
              </a:ext>
            </a:extLst>
          </p:cNvPr>
          <p:cNvSpPr>
            <a:spLocks noGrp="1"/>
          </p:cNvSpPr>
          <p:nvPr>
            <p:ph type="subTitle" idx="1"/>
          </p:nvPr>
        </p:nvSpPr>
        <p:spPr>
          <a:xfrm>
            <a:off x="271669" y="3565939"/>
            <a:ext cx="9448800" cy="685800"/>
          </a:xfrm>
        </p:spPr>
        <p:txBody>
          <a:bodyPr/>
          <a:lstStyle/>
          <a:p>
            <a:endParaRPr lang="en-GB" dirty="0"/>
          </a:p>
          <a:p>
            <a:endParaRPr lang="en-GB" dirty="0"/>
          </a:p>
        </p:txBody>
      </p:sp>
      <p:pic>
        <p:nvPicPr>
          <p:cNvPr id="9" name="Picture 8" descr="Text&#10;&#10;Description automatically generated">
            <a:extLst>
              <a:ext uri="{FF2B5EF4-FFF2-40B4-BE49-F238E27FC236}">
                <a16:creationId xmlns:a16="http://schemas.microsoft.com/office/drawing/2014/main" id="{B13D36D9-489E-4F41-886E-EBAECAE53A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9691" y="1193087"/>
            <a:ext cx="2564263" cy="209897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423658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Flowchart: Alternate Process 6">
            <a:extLst>
              <a:ext uri="{FF2B5EF4-FFF2-40B4-BE49-F238E27FC236}">
                <a16:creationId xmlns:a16="http://schemas.microsoft.com/office/drawing/2014/main" id="{D6B74505-5C90-4AA9-9180-BCE74165580A}"/>
              </a:ext>
            </a:extLst>
          </p:cNvPr>
          <p:cNvSpPr/>
          <p:nvPr/>
        </p:nvSpPr>
        <p:spPr>
          <a:xfrm>
            <a:off x="655092" y="1351128"/>
            <a:ext cx="3971499" cy="5377218"/>
          </a:xfrm>
          <a:prstGeom prst="flowChartAlternateProcess">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9866454-A89F-45F3-9824-CD06A46F92B0}"/>
              </a:ext>
            </a:extLst>
          </p:cNvPr>
          <p:cNvSpPr txBox="1"/>
          <p:nvPr/>
        </p:nvSpPr>
        <p:spPr>
          <a:xfrm>
            <a:off x="5279344" y="432114"/>
            <a:ext cx="6678597" cy="2012517"/>
          </a:xfrm>
          <a:prstGeom prst="rect">
            <a:avLst/>
          </a:prstGeom>
          <a:noFill/>
          <a:ln w="19050">
            <a:noFill/>
            <a:prstDash val="dash"/>
          </a:ln>
        </p:spPr>
        <p:txBody>
          <a:bodyPr vert="horz" lIns="91440" tIns="45720" rIns="91440" bIns="45720" rtlCol="0" anchor="b">
            <a:normAutofit/>
          </a:bodyPr>
          <a:lstStyle/>
          <a:p>
            <a:pPr defTabSz="914400">
              <a:lnSpc>
                <a:spcPct val="90000"/>
              </a:lnSpc>
              <a:spcBef>
                <a:spcPct val="0"/>
              </a:spcBef>
              <a:spcAft>
                <a:spcPts val="600"/>
              </a:spcAft>
            </a:pPr>
            <a:r>
              <a:rPr lang="en-US" sz="3200" cap="all" dirty="0">
                <a:solidFill>
                  <a:schemeClr val="bg1"/>
                </a:solidFill>
                <a:latin typeface="+mj-lt"/>
                <a:ea typeface="+mj-ea"/>
                <a:cs typeface="+mj-cs"/>
              </a:rPr>
              <a:t>Peer-to-Peer Accommodation Networks: </a:t>
            </a:r>
          </a:p>
          <a:p>
            <a:pPr defTabSz="914400">
              <a:lnSpc>
                <a:spcPct val="90000"/>
              </a:lnSpc>
              <a:spcBef>
                <a:spcPct val="0"/>
              </a:spcBef>
              <a:spcAft>
                <a:spcPts val="600"/>
              </a:spcAft>
            </a:pPr>
            <a:r>
              <a:rPr lang="en-US" sz="3200" cap="all" dirty="0">
                <a:solidFill>
                  <a:schemeClr val="bg1"/>
                </a:solidFill>
                <a:latin typeface="+mj-lt"/>
                <a:ea typeface="+mj-ea"/>
                <a:cs typeface="+mj-cs"/>
              </a:rPr>
              <a:t>Pushing the boundaries </a:t>
            </a:r>
          </a:p>
          <a:p>
            <a:pPr defTabSz="914400">
              <a:lnSpc>
                <a:spcPct val="90000"/>
              </a:lnSpc>
              <a:spcBef>
                <a:spcPct val="0"/>
              </a:spcBef>
              <a:spcAft>
                <a:spcPts val="600"/>
              </a:spcAft>
            </a:pPr>
            <a:r>
              <a:rPr lang="en-US" sz="2800" cap="all" dirty="0">
                <a:solidFill>
                  <a:schemeClr val="bg1"/>
                </a:solidFill>
                <a:latin typeface="+mj-lt"/>
                <a:ea typeface="+mj-ea"/>
                <a:cs typeface="+mj-cs"/>
              </a:rPr>
              <a:t>By Sarah Dolnicar (2017) </a:t>
            </a:r>
          </a:p>
        </p:txBody>
      </p:sp>
      <p:pic>
        <p:nvPicPr>
          <p:cNvPr id="5" name="Picture 4" descr="A picture containing text&#10;&#10;Description automatically generated">
            <a:extLst>
              <a:ext uri="{FF2B5EF4-FFF2-40B4-BE49-F238E27FC236}">
                <a16:creationId xmlns:a16="http://schemas.microsoft.com/office/drawing/2014/main" id="{06A3EC1F-A1D3-4DF4-A83F-69B19CD786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0378" y="1609745"/>
            <a:ext cx="3222813" cy="4846335"/>
          </a:xfrm>
          <a:prstGeom prst="rect">
            <a:avLst/>
          </a:prstGeom>
        </p:spPr>
      </p:pic>
      <p:sp>
        <p:nvSpPr>
          <p:cNvPr id="6" name="TextBox 5">
            <a:extLst>
              <a:ext uri="{FF2B5EF4-FFF2-40B4-BE49-F238E27FC236}">
                <a16:creationId xmlns:a16="http://schemas.microsoft.com/office/drawing/2014/main" id="{BB49A877-47A9-4DFB-8BA5-8BF85DB06ECB}"/>
              </a:ext>
            </a:extLst>
          </p:cNvPr>
          <p:cNvSpPr txBox="1"/>
          <p:nvPr/>
        </p:nvSpPr>
        <p:spPr>
          <a:xfrm>
            <a:off x="5279344" y="2670367"/>
            <a:ext cx="6126430" cy="3242041"/>
          </a:xfrm>
          <a:prstGeom prst="rect">
            <a:avLst/>
          </a:prstGeom>
          <a:noFill/>
        </p:spPr>
        <p:txBody>
          <a:bodyPr wrap="square" rtlCol="0">
            <a:spAutoFit/>
          </a:bodyPr>
          <a:lstStyle/>
          <a:p>
            <a:pPr>
              <a:lnSpc>
                <a:spcPct val="150000"/>
              </a:lnSpc>
            </a:pPr>
            <a:r>
              <a:rPr lang="en-GB" sz="2800" dirty="0">
                <a:solidFill>
                  <a:schemeClr val="bg1"/>
                </a:solidFill>
              </a:rPr>
              <a:t>Chapter 2: The Sharing Economy </a:t>
            </a:r>
          </a:p>
          <a:p>
            <a:pPr>
              <a:lnSpc>
                <a:spcPct val="150000"/>
              </a:lnSpc>
            </a:pPr>
            <a:r>
              <a:rPr lang="en-GB" sz="2800" dirty="0">
                <a:solidFill>
                  <a:schemeClr val="bg1"/>
                </a:solidFill>
              </a:rPr>
              <a:t>Chapter 8: Networks Becoming One-Stop Travel Shops </a:t>
            </a:r>
          </a:p>
          <a:p>
            <a:pPr>
              <a:lnSpc>
                <a:spcPct val="150000"/>
              </a:lnSpc>
            </a:pPr>
            <a:r>
              <a:rPr lang="en-GB" sz="2800" dirty="0">
                <a:solidFill>
                  <a:schemeClr val="bg1"/>
                </a:solidFill>
              </a:rPr>
              <a:t>Chapter 15: Types of Network Members     </a:t>
            </a:r>
            <a:endParaRPr lang="en-GB" sz="2800" dirty="0"/>
          </a:p>
        </p:txBody>
      </p:sp>
      <p:pic>
        <p:nvPicPr>
          <p:cNvPr id="8" name="Audio 7">
            <a:hlinkClick r:id="" action="ppaction://media"/>
            <a:extLst>
              <a:ext uri="{FF2B5EF4-FFF2-40B4-BE49-F238E27FC236}">
                <a16:creationId xmlns:a16="http://schemas.microsoft.com/office/drawing/2014/main" id="{BF085DF7-6015-48E8-AD1D-A00A3D0C4E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980999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7016"/>
    </mc:Choice>
    <mc:Fallback>
      <p:transition spd="slow" advTm="57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Oval 16">
            <a:extLst>
              <a:ext uri="{FF2B5EF4-FFF2-40B4-BE49-F238E27FC236}">
                <a16:creationId xmlns:a16="http://schemas.microsoft.com/office/drawing/2014/main" id="{77A6058A-5180-4DE6-A425-A9A70FAEF694}"/>
              </a:ext>
            </a:extLst>
          </p:cNvPr>
          <p:cNvSpPr/>
          <p:nvPr/>
        </p:nvSpPr>
        <p:spPr>
          <a:xfrm>
            <a:off x="6053086" y="3910998"/>
            <a:ext cx="5814541" cy="235380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1BEAC870-1CC3-4976-B356-81578E766FEB}"/>
              </a:ext>
            </a:extLst>
          </p:cNvPr>
          <p:cNvSpPr txBox="1"/>
          <p:nvPr/>
        </p:nvSpPr>
        <p:spPr>
          <a:xfrm>
            <a:off x="4701433" y="325969"/>
            <a:ext cx="6980664" cy="584775"/>
          </a:xfrm>
          <a:prstGeom prst="rect">
            <a:avLst/>
          </a:prstGeom>
          <a:noFill/>
        </p:spPr>
        <p:txBody>
          <a:bodyPr wrap="square" rtlCol="0">
            <a:spAutoFit/>
          </a:bodyPr>
          <a:lstStyle/>
          <a:p>
            <a:pPr algn="ctr"/>
            <a:r>
              <a:rPr lang="en-GB" sz="3200" u="sng" dirty="0"/>
              <a:t>Chapter 2: The Sharing Economy</a:t>
            </a:r>
          </a:p>
        </p:txBody>
      </p:sp>
      <p:pic>
        <p:nvPicPr>
          <p:cNvPr id="4" name="Picture 3" descr="Graphical user interface, text, application&#10;&#10;Description automatically generated with medium confidence">
            <a:extLst>
              <a:ext uri="{FF2B5EF4-FFF2-40B4-BE49-F238E27FC236}">
                <a16:creationId xmlns:a16="http://schemas.microsoft.com/office/drawing/2014/main" id="{55D4AC2A-6CE0-4C25-970B-5B64A56CF1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56752" y="1009597"/>
            <a:ext cx="6710875" cy="2265275"/>
          </a:xfrm>
          <a:prstGeom prst="rect">
            <a:avLst/>
          </a:prstGeom>
        </p:spPr>
      </p:pic>
      <p:sp>
        <p:nvSpPr>
          <p:cNvPr id="5" name="TextBox 4">
            <a:extLst>
              <a:ext uri="{FF2B5EF4-FFF2-40B4-BE49-F238E27FC236}">
                <a16:creationId xmlns:a16="http://schemas.microsoft.com/office/drawing/2014/main" id="{8C09B613-06D6-4831-B374-75A8D910FF4C}"/>
              </a:ext>
            </a:extLst>
          </p:cNvPr>
          <p:cNvSpPr txBox="1"/>
          <p:nvPr/>
        </p:nvSpPr>
        <p:spPr>
          <a:xfrm>
            <a:off x="190500" y="1407572"/>
            <a:ext cx="4683211" cy="1631216"/>
          </a:xfrm>
          <a:prstGeom prst="rect">
            <a:avLst/>
          </a:prstGeom>
          <a:noFill/>
        </p:spPr>
        <p:txBody>
          <a:bodyPr wrap="square" rtlCol="0">
            <a:spAutoFit/>
          </a:bodyPr>
          <a:lstStyle/>
          <a:p>
            <a:r>
              <a:rPr lang="en-GB" sz="2800" dirty="0"/>
              <a:t>Themes:</a:t>
            </a:r>
          </a:p>
          <a:p>
            <a:pPr marL="285750" indent="-285750">
              <a:buFont typeface="Arial" panose="020B0604020202020204" pitchFamily="34" charset="0"/>
              <a:buChar char="•"/>
            </a:pPr>
            <a:r>
              <a:rPr lang="en-GB" sz="2400" dirty="0"/>
              <a:t>The Sharing Economy</a:t>
            </a:r>
          </a:p>
          <a:p>
            <a:pPr marL="285750" indent="-285750">
              <a:buFont typeface="Arial" panose="020B0604020202020204" pitchFamily="34" charset="0"/>
              <a:buChar char="•"/>
            </a:pPr>
            <a:r>
              <a:rPr lang="en-GB" sz="2400" dirty="0"/>
              <a:t>Peer-to-Peer business model</a:t>
            </a:r>
          </a:p>
          <a:p>
            <a:pPr marL="285750" indent="-285750">
              <a:buFont typeface="Arial" panose="020B0604020202020204" pitchFamily="34" charset="0"/>
              <a:buChar char="•"/>
            </a:pPr>
            <a:r>
              <a:rPr lang="en-GB" sz="2400" dirty="0"/>
              <a:t>Value creation </a:t>
            </a:r>
          </a:p>
        </p:txBody>
      </p:sp>
      <p:cxnSp>
        <p:nvCxnSpPr>
          <p:cNvPr id="7" name="Straight Connector 6">
            <a:extLst>
              <a:ext uri="{FF2B5EF4-FFF2-40B4-BE49-F238E27FC236}">
                <a16:creationId xmlns:a16="http://schemas.microsoft.com/office/drawing/2014/main" id="{09E202E9-93D5-4485-AB2C-8C543AF7D975}"/>
              </a:ext>
            </a:extLst>
          </p:cNvPr>
          <p:cNvCxnSpPr>
            <a:cxnSpLocks/>
          </p:cNvCxnSpPr>
          <p:nvPr/>
        </p:nvCxnSpPr>
        <p:spPr>
          <a:xfrm>
            <a:off x="4873711" y="1009597"/>
            <a:ext cx="0" cy="2265275"/>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FD7887C-EA87-40C6-AD13-649DFDAF88CD}"/>
              </a:ext>
            </a:extLst>
          </p:cNvPr>
          <p:cNvSpPr txBox="1"/>
          <p:nvPr/>
        </p:nvSpPr>
        <p:spPr>
          <a:xfrm>
            <a:off x="10119368" y="3274872"/>
            <a:ext cx="2072632" cy="369332"/>
          </a:xfrm>
          <a:prstGeom prst="rect">
            <a:avLst/>
          </a:prstGeom>
          <a:noFill/>
        </p:spPr>
        <p:txBody>
          <a:bodyPr wrap="square" rtlCol="0">
            <a:spAutoFit/>
          </a:bodyPr>
          <a:lstStyle/>
          <a:p>
            <a:r>
              <a:rPr lang="en-GB" kern="12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kern="1200" dirty="0" err="1">
                <a:effectLst/>
                <a:latin typeface="Calibri" panose="020F0502020204030204" pitchFamily="34" charset="0"/>
                <a:ea typeface="Times New Roman" panose="02020603050405020304" pitchFamily="18" charset="0"/>
                <a:cs typeface="Times New Roman" panose="02020603050405020304" pitchFamily="18" charset="0"/>
              </a:rPr>
              <a:t>Dolnicar</a:t>
            </a:r>
            <a:r>
              <a:rPr lang="en-GB" kern="1200" dirty="0">
                <a:effectLst/>
                <a:latin typeface="Calibri" panose="020F0502020204030204" pitchFamily="34" charset="0"/>
                <a:ea typeface="Times New Roman" panose="02020603050405020304" pitchFamily="18" charset="0"/>
                <a:cs typeface="Times New Roman" panose="02020603050405020304" pitchFamily="18" charset="0"/>
              </a:rPr>
              <a:t>, 2017)</a:t>
            </a:r>
            <a:endParaRPr lang="en-GB" dirty="0"/>
          </a:p>
        </p:txBody>
      </p:sp>
      <p:pic>
        <p:nvPicPr>
          <p:cNvPr id="11" name="Picture 10" descr="Table&#10;&#10;Description automatically generated">
            <a:extLst>
              <a:ext uri="{FF2B5EF4-FFF2-40B4-BE49-F238E27FC236}">
                <a16:creationId xmlns:a16="http://schemas.microsoft.com/office/drawing/2014/main" id="{304D2C1F-2166-4EE8-9B83-3FDA1F1A6E8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8166" y="3459538"/>
            <a:ext cx="5256142" cy="2907800"/>
          </a:xfrm>
          <a:prstGeom prst="rect">
            <a:avLst/>
          </a:prstGeom>
        </p:spPr>
      </p:pic>
      <p:sp>
        <p:nvSpPr>
          <p:cNvPr id="15" name="TextBox 14">
            <a:extLst>
              <a:ext uri="{FF2B5EF4-FFF2-40B4-BE49-F238E27FC236}">
                <a16:creationId xmlns:a16="http://schemas.microsoft.com/office/drawing/2014/main" id="{94446727-86AF-4408-BAD9-4C14F82933ED}"/>
              </a:ext>
            </a:extLst>
          </p:cNvPr>
          <p:cNvSpPr txBox="1"/>
          <p:nvPr/>
        </p:nvSpPr>
        <p:spPr>
          <a:xfrm>
            <a:off x="4010235" y="6347365"/>
            <a:ext cx="229303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Dolnicar</a:t>
            </a:r>
            <a:r>
              <a:rPr lang="en-GB" dirty="0">
                <a:latin typeface="Calibri" panose="020F0502020204030204" pitchFamily="34" charset="0"/>
                <a:cs typeface="Calibri" panose="020F0502020204030204" pitchFamily="34" charset="0"/>
              </a:rPr>
              <a:t>, 2017</a:t>
            </a:r>
            <a:r>
              <a:rPr lang="en-GB" dirty="0"/>
              <a:t>)</a:t>
            </a:r>
          </a:p>
        </p:txBody>
      </p:sp>
      <p:sp>
        <p:nvSpPr>
          <p:cNvPr id="16" name="TextBox 15">
            <a:extLst>
              <a:ext uri="{FF2B5EF4-FFF2-40B4-BE49-F238E27FC236}">
                <a16:creationId xmlns:a16="http://schemas.microsoft.com/office/drawing/2014/main" id="{1CFAB41A-E11F-4D0C-9E4F-FF42FC84181E}"/>
              </a:ext>
            </a:extLst>
          </p:cNvPr>
          <p:cNvSpPr txBox="1"/>
          <p:nvPr/>
        </p:nvSpPr>
        <p:spPr>
          <a:xfrm>
            <a:off x="6256657" y="4178677"/>
            <a:ext cx="5425440" cy="2462213"/>
          </a:xfrm>
          <a:prstGeom prst="rect">
            <a:avLst/>
          </a:prstGeom>
          <a:noFill/>
        </p:spPr>
        <p:txBody>
          <a:bodyPr wrap="square" rtlCol="0">
            <a:spAutoFit/>
          </a:bodyPr>
          <a:lstStyle/>
          <a:p>
            <a:pPr algn="ctr"/>
            <a:r>
              <a:rPr lang="en-GB" sz="2800" dirty="0"/>
              <a:t>Peer-to-Peer: </a:t>
            </a:r>
          </a:p>
          <a:p>
            <a:pPr algn="ctr"/>
            <a:r>
              <a:rPr lang="en-GB" sz="2800" dirty="0"/>
              <a:t>An exchange that takes place between parties of equal status</a:t>
            </a:r>
          </a:p>
          <a:p>
            <a:endParaRPr lang="en-GB" sz="2400" dirty="0"/>
          </a:p>
          <a:p>
            <a:endParaRPr lang="en-GB" dirty="0"/>
          </a:p>
        </p:txBody>
      </p:sp>
      <p:pic>
        <p:nvPicPr>
          <p:cNvPr id="22" name="Audio 21">
            <a:hlinkClick r:id="" action="ppaction://media"/>
            <a:extLst>
              <a:ext uri="{FF2B5EF4-FFF2-40B4-BE49-F238E27FC236}">
                <a16:creationId xmlns:a16="http://schemas.microsoft.com/office/drawing/2014/main" id="{576F56C2-A787-40AD-8D31-14B9BE3E38F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18384764"/>
      </p:ext>
    </p:extLst>
  </p:cSld>
  <p:clrMapOvr>
    <a:masterClrMapping/>
  </p:clrMapOvr>
  <mc:AlternateContent xmlns:mc="http://schemas.openxmlformats.org/markup-compatibility/2006">
    <mc:Choice xmlns:p14="http://schemas.microsoft.com/office/powerpoint/2010/main" Requires="p14">
      <p:transition spd="slow" p14:dur="2000" advTm="130360"/>
    </mc:Choice>
    <mc:Fallback>
      <p:transition spd="slow" advTm="130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97313B-D3CB-4A01-8937-4E8B79606AD0}"/>
              </a:ext>
            </a:extLst>
          </p:cNvPr>
          <p:cNvSpPr txBox="1"/>
          <p:nvPr/>
        </p:nvSpPr>
        <p:spPr>
          <a:xfrm>
            <a:off x="4832195" y="596374"/>
            <a:ext cx="7359805" cy="646331"/>
          </a:xfrm>
          <a:prstGeom prst="rect">
            <a:avLst/>
          </a:prstGeom>
          <a:noFill/>
        </p:spPr>
        <p:txBody>
          <a:bodyPr wrap="square" rtlCol="0">
            <a:spAutoFit/>
          </a:bodyPr>
          <a:lstStyle/>
          <a:p>
            <a:r>
              <a:rPr lang="en-GB" sz="3600" u="sng" dirty="0"/>
              <a:t>Alternative definitions</a:t>
            </a:r>
            <a:endParaRPr lang="en-GB" u="sng" dirty="0"/>
          </a:p>
        </p:txBody>
      </p:sp>
      <p:sp>
        <p:nvSpPr>
          <p:cNvPr id="4" name="TextBox 3">
            <a:extLst>
              <a:ext uri="{FF2B5EF4-FFF2-40B4-BE49-F238E27FC236}">
                <a16:creationId xmlns:a16="http://schemas.microsoft.com/office/drawing/2014/main" id="{5DE1483D-F219-4955-9B12-35B97C80B514}"/>
              </a:ext>
            </a:extLst>
          </p:cNvPr>
          <p:cNvSpPr txBox="1"/>
          <p:nvPr/>
        </p:nvSpPr>
        <p:spPr>
          <a:xfrm>
            <a:off x="339183" y="1351117"/>
            <a:ext cx="11513634" cy="7571303"/>
          </a:xfrm>
          <a:prstGeom prst="rect">
            <a:avLst/>
          </a:prstGeom>
          <a:noFill/>
        </p:spPr>
        <p:txBody>
          <a:bodyPr wrap="square">
            <a:spAutoFit/>
          </a:bodyPr>
          <a:lstStyle/>
          <a:p>
            <a:pPr>
              <a:lnSpc>
                <a:spcPct val="150000"/>
              </a:lnSpc>
            </a:pPr>
            <a:r>
              <a:rPr lang="en-GB" sz="2000" u="sng" dirty="0">
                <a:effectLst/>
                <a:latin typeface="Calibri" panose="020F0502020204030204" pitchFamily="34" charset="0"/>
                <a:ea typeface="Times New Roman" panose="02020603050405020304" pitchFamily="18" charset="0"/>
                <a:cs typeface="Calibri" panose="020F0502020204030204" pitchFamily="34" charset="0"/>
              </a:rPr>
              <a:t>The Sharing Economy:</a:t>
            </a:r>
          </a:p>
          <a:p>
            <a:r>
              <a:rPr lang="en-GB" sz="2000" dirty="0">
                <a:effectLst/>
                <a:latin typeface="Calibri" panose="020F0502020204030204" pitchFamily="34" charset="0"/>
                <a:ea typeface="Times New Roman" panose="02020603050405020304" pitchFamily="18" charset="0"/>
                <a:cs typeface="Calibri" panose="020F0502020204030204" pitchFamily="34" charset="0"/>
              </a:rPr>
              <a:t>Eckhardt and </a:t>
            </a:r>
            <a:r>
              <a:rPr lang="en-GB" sz="2000" dirty="0" err="1">
                <a:effectLst/>
                <a:latin typeface="Calibri" panose="020F0502020204030204" pitchFamily="34" charset="0"/>
                <a:ea typeface="Times New Roman" panose="02020603050405020304" pitchFamily="18" charset="0"/>
                <a:cs typeface="Calibri" panose="020F0502020204030204" pitchFamily="34" charset="0"/>
              </a:rPr>
              <a:t>Bardhi</a:t>
            </a:r>
            <a:r>
              <a:rPr lang="en-GB" sz="2000" dirty="0">
                <a:effectLst/>
                <a:latin typeface="Calibri" panose="020F0502020204030204" pitchFamily="34" charset="0"/>
                <a:ea typeface="Times New Roman" panose="02020603050405020304" pitchFamily="18" charset="0"/>
                <a:cs typeface="Calibri" panose="020F0502020204030204" pitchFamily="34" charset="0"/>
              </a:rPr>
              <a:t> (2016) </a:t>
            </a:r>
            <a:r>
              <a:rPr lang="en-GB" sz="2000" dirty="0">
                <a:latin typeface="Calibri" panose="020F0502020204030204" pitchFamily="34" charset="0"/>
                <a:ea typeface="Times New Roman" panose="02020603050405020304" pitchFamily="18" charset="0"/>
                <a:cs typeface="Calibri" panose="020F0502020204030204" pitchFamily="34" charset="0"/>
              </a:rPr>
              <a:t>– “</a:t>
            </a:r>
            <a:r>
              <a:rPr lang="en-GB" sz="2000" dirty="0">
                <a:effectLst/>
                <a:latin typeface="Calibri" panose="020F0502020204030204" pitchFamily="34" charset="0"/>
                <a:ea typeface="Times New Roman" panose="02020603050405020304" pitchFamily="18" charset="0"/>
                <a:cs typeface="Calibri" panose="020F0502020204030204" pitchFamily="34" charset="0"/>
              </a:rPr>
              <a:t>The access economy, or peer-to-peer, economy, […] provides temporary access to consumption resources for a fee or for free without a transfer of ownership”</a:t>
            </a:r>
          </a:p>
          <a:p>
            <a:endParaRPr lang="en-GB" sz="2000" dirty="0">
              <a:latin typeface="Calibri" panose="020F0502020204030204" pitchFamily="34" charset="0"/>
              <a:ea typeface="Times New Roman" panose="02020603050405020304" pitchFamily="18" charset="0"/>
              <a:cs typeface="Calibri" panose="020F0502020204030204" pitchFamily="34" charset="0"/>
            </a:endParaRPr>
          </a:p>
          <a:p>
            <a:r>
              <a:rPr lang="en-GB" sz="2000" dirty="0" err="1">
                <a:effectLst/>
                <a:latin typeface="Calibri" panose="020F0502020204030204" pitchFamily="34" charset="0"/>
                <a:ea typeface="Times New Roman" panose="02020603050405020304" pitchFamily="18" charset="0"/>
                <a:cs typeface="Calibri" panose="020F0502020204030204" pitchFamily="34" charset="0"/>
              </a:rPr>
              <a:t>Frenken</a:t>
            </a:r>
            <a:r>
              <a:rPr lang="en-GB" sz="2000" dirty="0">
                <a:effectLst/>
                <a:latin typeface="Calibri" panose="020F0502020204030204" pitchFamily="34" charset="0"/>
                <a:ea typeface="Times New Roman" panose="02020603050405020304" pitchFamily="18" charset="0"/>
                <a:cs typeface="Calibri" panose="020F0502020204030204" pitchFamily="34" charset="0"/>
              </a:rPr>
              <a:t> and </a:t>
            </a:r>
            <a:r>
              <a:rPr lang="en-GB" sz="2000" dirty="0" err="1">
                <a:effectLst/>
                <a:latin typeface="Calibri" panose="020F0502020204030204" pitchFamily="34" charset="0"/>
                <a:ea typeface="Times New Roman" panose="02020603050405020304" pitchFamily="18" charset="0"/>
                <a:cs typeface="Calibri" panose="020F0502020204030204" pitchFamily="34" charset="0"/>
              </a:rPr>
              <a:t>schor</a:t>
            </a:r>
            <a:r>
              <a:rPr lang="en-GB" sz="2000" dirty="0">
                <a:effectLst/>
                <a:latin typeface="Calibri" panose="020F0502020204030204" pitchFamily="34" charset="0"/>
                <a:ea typeface="Times New Roman" panose="02020603050405020304" pitchFamily="18" charset="0"/>
                <a:cs typeface="Calibri" panose="020F0502020204030204" pitchFamily="34" charset="0"/>
              </a:rPr>
              <a:t> (2017) – ‘‘consumers granting each other temporary access to under-utilized physical assets (‘idle capacity’), possibly for money”.</a:t>
            </a:r>
          </a:p>
          <a:p>
            <a:endParaRPr lang="en-GB" sz="2000" dirty="0">
              <a:latin typeface="Calibri" panose="020F0502020204030204" pitchFamily="34" charset="0"/>
              <a:ea typeface="Times New Roman" panose="02020603050405020304" pitchFamily="18" charset="0"/>
              <a:cs typeface="Calibri" panose="020F0502020204030204" pitchFamily="34" charset="0"/>
            </a:endParaRPr>
          </a:p>
          <a:p>
            <a:r>
              <a:rPr lang="en-GB" sz="2000" u="sng" dirty="0">
                <a:effectLst/>
                <a:latin typeface="Calibri" panose="020F0502020204030204" pitchFamily="34" charset="0"/>
                <a:ea typeface="Times New Roman" panose="02020603050405020304" pitchFamily="18" charset="0"/>
                <a:cs typeface="Calibri" panose="020F0502020204030204" pitchFamily="34" charset="0"/>
              </a:rPr>
              <a:t>Peer-to-peer</a:t>
            </a:r>
          </a:p>
          <a:p>
            <a:r>
              <a:rPr lang="en-GB" sz="2000" dirty="0">
                <a:effectLst/>
                <a:latin typeface="Calibri" panose="020F0502020204030204" pitchFamily="34" charset="0"/>
                <a:ea typeface="Times New Roman" panose="02020603050405020304" pitchFamily="18" charset="0"/>
                <a:cs typeface="Calibri" panose="020F0502020204030204" pitchFamily="34" charset="0"/>
              </a:rPr>
              <a:t>“A peer-to-peer (P2P) economy is a decentralized model whereby two individuals interact to buy sell goods and services directly with each other or produce goods and service together, without an intermediary third-party or the use of an incorporated entity or business firm.” (Investopedia, 2020)</a:t>
            </a:r>
          </a:p>
          <a:p>
            <a:endParaRPr lang="en-GB" sz="2000" dirty="0">
              <a:latin typeface="Calibri" panose="020F0502020204030204" pitchFamily="34" charset="0"/>
              <a:ea typeface="Times New Roman" panose="02020603050405020304" pitchFamily="18" charset="0"/>
              <a:cs typeface="Calibri" panose="020F0502020204030204" pitchFamily="34" charset="0"/>
            </a:endParaRPr>
          </a:p>
          <a:p>
            <a:r>
              <a:rPr lang="en-GB" sz="2000" u="sng" dirty="0">
                <a:latin typeface="Calibri" panose="020F0502020204030204" pitchFamily="34" charset="0"/>
                <a:ea typeface="Times New Roman" panose="02020603050405020304" pitchFamily="18" charset="0"/>
                <a:cs typeface="Calibri" panose="020F0502020204030204" pitchFamily="34" charset="0"/>
              </a:rPr>
              <a:t>Value creation</a:t>
            </a:r>
          </a:p>
          <a:p>
            <a:r>
              <a:rPr lang="en-GB" sz="2000" dirty="0">
                <a:effectLst/>
                <a:latin typeface="Calibri" panose="020F0502020204030204" pitchFamily="34" charset="0"/>
                <a:ea typeface="Times New Roman" panose="02020603050405020304" pitchFamily="18" charset="0"/>
                <a:cs typeface="Calibri" panose="020F0502020204030204" pitchFamily="34" charset="0"/>
              </a:rPr>
              <a:t>Michel Bauwens 2019 – ‘’value is almost exclusively perceived in the exchange of commodities. Markets are the primary institutions enabling and regulating exchange and, hence, the creation and distribution of value.’’</a:t>
            </a:r>
          </a:p>
          <a:p>
            <a:endParaRPr lang="en-GB" sz="2000" u="sng" dirty="0">
              <a:latin typeface="Times New Roman" panose="02020603050405020304" pitchFamily="18" charset="0"/>
              <a:ea typeface="Times New Roman" panose="02020603050405020304" pitchFamily="18" charset="0"/>
            </a:endParaRPr>
          </a:p>
          <a:p>
            <a:endParaRPr lang="en-GB" sz="2000" dirty="0">
              <a:latin typeface="Times New Roman" panose="02020603050405020304" pitchFamily="18" charset="0"/>
              <a:ea typeface="Times New Roman" panose="02020603050405020304" pitchFamily="18" charset="0"/>
            </a:endParaRPr>
          </a:p>
          <a:p>
            <a:endParaRPr lang="en-GB" sz="2000" dirty="0">
              <a:latin typeface="Times New Roman" panose="02020603050405020304" pitchFamily="18" charset="0"/>
              <a:ea typeface="Times New Roman" panose="02020603050405020304" pitchFamily="18" charset="0"/>
            </a:endParaRPr>
          </a:p>
          <a:p>
            <a:endParaRPr lang="en-GB" sz="2000" dirty="0">
              <a:latin typeface="Times New Roman" panose="02020603050405020304" pitchFamily="18" charset="0"/>
              <a:ea typeface="Times New Roman" panose="02020603050405020304" pitchFamily="18" charset="0"/>
            </a:endParaRPr>
          </a:p>
          <a:p>
            <a:endParaRPr lang="en-GB" sz="2000" dirty="0">
              <a:latin typeface="Times New Roman" panose="02020603050405020304" pitchFamily="18" charset="0"/>
              <a:ea typeface="Times New Roman" panose="02020603050405020304" pitchFamily="18" charset="0"/>
            </a:endParaRPr>
          </a:p>
          <a:p>
            <a:endParaRPr lang="en-GB" sz="2000" dirty="0">
              <a:latin typeface="Times New Roman" panose="02020603050405020304" pitchFamily="18" charset="0"/>
              <a:ea typeface="Times New Roman" panose="02020603050405020304" pitchFamily="18" charset="0"/>
            </a:endParaRPr>
          </a:p>
          <a:p>
            <a:endParaRPr lang="en-GB" sz="2000" dirty="0">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2AF21FB1-DD71-405C-923D-0ECCE4F70F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19452572"/>
      </p:ext>
    </p:extLst>
  </p:cSld>
  <p:clrMapOvr>
    <a:masterClrMapping/>
  </p:clrMapOvr>
  <mc:AlternateContent xmlns:mc="http://schemas.openxmlformats.org/markup-compatibility/2006">
    <mc:Choice xmlns:p14="http://schemas.microsoft.com/office/powerpoint/2010/main" Requires="p14">
      <p:transition spd="slow" p14:dur="2000" advTm="174776"/>
    </mc:Choice>
    <mc:Fallback>
      <p:transition spd="slow" advTm="174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961953-D997-405A-A838-65D9F893FCAF}"/>
              </a:ext>
            </a:extLst>
          </p:cNvPr>
          <p:cNvSpPr txBox="1"/>
          <p:nvPr/>
        </p:nvSpPr>
        <p:spPr>
          <a:xfrm>
            <a:off x="685800" y="764373"/>
            <a:ext cx="3306744"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200" u="sng" cap="all">
                <a:latin typeface="+mj-lt"/>
                <a:ea typeface="+mj-ea"/>
                <a:cs typeface="+mj-cs"/>
              </a:rPr>
              <a:t>Relevance to Airbnb</a:t>
            </a:r>
          </a:p>
        </p:txBody>
      </p:sp>
      <p:sp>
        <p:nvSpPr>
          <p:cNvPr id="5" name="TextBox 4">
            <a:extLst>
              <a:ext uri="{FF2B5EF4-FFF2-40B4-BE49-F238E27FC236}">
                <a16:creationId xmlns:a16="http://schemas.microsoft.com/office/drawing/2014/main" id="{621609FA-FA59-4919-A409-0907DB7C00D3}"/>
              </a:ext>
            </a:extLst>
          </p:cNvPr>
          <p:cNvSpPr txBox="1"/>
          <p:nvPr/>
        </p:nvSpPr>
        <p:spPr>
          <a:xfrm>
            <a:off x="685801" y="2194560"/>
            <a:ext cx="3306742" cy="4024125"/>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1600" dirty="0"/>
          </a:p>
        </p:txBody>
      </p:sp>
      <p:pic>
        <p:nvPicPr>
          <p:cNvPr id="4" name="Picture 3">
            <a:extLst>
              <a:ext uri="{FF2B5EF4-FFF2-40B4-BE49-F238E27FC236}">
                <a16:creationId xmlns:a16="http://schemas.microsoft.com/office/drawing/2014/main" id="{700F5136-9C11-4C92-9B81-760CDF7E1364}"/>
              </a:ext>
            </a:extLst>
          </p:cNvPr>
          <p:cNvPicPr>
            <a:picLocks noChangeAspect="1"/>
          </p:cNvPicPr>
          <p:nvPr/>
        </p:nvPicPr>
        <p:blipFill rotWithShape="1">
          <a:blip r:embed="rId5"/>
          <a:srcRect r="596"/>
          <a:stretch/>
        </p:blipFill>
        <p:spPr>
          <a:xfrm>
            <a:off x="4955339" y="1336566"/>
            <a:ext cx="6127287" cy="4607567"/>
          </a:xfrm>
          <a:prstGeom prst="rect">
            <a:avLst/>
          </a:prstGeom>
        </p:spPr>
      </p:pic>
      <p:sp>
        <p:nvSpPr>
          <p:cNvPr id="6" name="TextBox 5">
            <a:extLst>
              <a:ext uri="{FF2B5EF4-FFF2-40B4-BE49-F238E27FC236}">
                <a16:creationId xmlns:a16="http://schemas.microsoft.com/office/drawing/2014/main" id="{7BC67473-9C22-4C71-8F87-DE6E42DDFF40}"/>
              </a:ext>
            </a:extLst>
          </p:cNvPr>
          <p:cNvSpPr txBox="1"/>
          <p:nvPr/>
        </p:nvSpPr>
        <p:spPr>
          <a:xfrm>
            <a:off x="7648043" y="6166935"/>
            <a:ext cx="4543957" cy="369332"/>
          </a:xfrm>
          <a:prstGeom prst="rect">
            <a:avLst/>
          </a:prstGeom>
          <a:noFill/>
        </p:spPr>
        <p:txBody>
          <a:bodyPr wrap="square" rtlCol="0">
            <a:spAutoFit/>
          </a:bodyPr>
          <a:lstStyle/>
          <a:p>
            <a:r>
              <a:rPr lang="en-GB" dirty="0"/>
              <a:t>(</a:t>
            </a:r>
            <a:r>
              <a:rPr lang="en-GB" sz="1600" dirty="0"/>
              <a:t>Airbnb Business Model Canvas, 2015)</a:t>
            </a:r>
            <a:endParaRPr lang="en-GB" dirty="0"/>
          </a:p>
        </p:txBody>
      </p:sp>
      <p:pic>
        <p:nvPicPr>
          <p:cNvPr id="7" name="Audio 6">
            <a:hlinkClick r:id="" action="ppaction://media"/>
            <a:extLst>
              <a:ext uri="{FF2B5EF4-FFF2-40B4-BE49-F238E27FC236}">
                <a16:creationId xmlns:a16="http://schemas.microsoft.com/office/drawing/2014/main" id="{665ABD77-3D11-4D17-A637-CB7C47D10D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21111440"/>
      </p:ext>
    </p:extLst>
  </p:cSld>
  <p:clrMapOvr>
    <a:masterClrMapping/>
  </p:clrMapOvr>
  <mc:AlternateContent xmlns:mc="http://schemas.openxmlformats.org/markup-compatibility/2006">
    <mc:Choice xmlns:p14="http://schemas.microsoft.com/office/powerpoint/2010/main" Requires="p14">
      <p:transition spd="slow" p14:dur="2000" advTm="61785"/>
    </mc:Choice>
    <mc:Fallback>
      <p:transition spd="slow" advTm="61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C9806-C108-4C1E-AF9F-BE0DB3FFAA9D}"/>
              </a:ext>
            </a:extLst>
          </p:cNvPr>
          <p:cNvSpPr>
            <a:spLocks noGrp="1"/>
          </p:cNvSpPr>
          <p:nvPr>
            <p:ph type="title"/>
          </p:nvPr>
        </p:nvSpPr>
        <p:spPr>
          <a:xfrm>
            <a:off x="939800" y="535773"/>
            <a:ext cx="10896600" cy="1293028"/>
          </a:xfrm>
        </p:spPr>
        <p:txBody>
          <a:bodyPr>
            <a:normAutofit/>
          </a:bodyPr>
          <a:lstStyle/>
          <a:p>
            <a:r>
              <a:rPr lang="en-GB" sz="3200" u="sng" dirty="0"/>
              <a:t>Chapter 8: Networks becoming one stop travel shops </a:t>
            </a:r>
          </a:p>
        </p:txBody>
      </p:sp>
      <p:sp>
        <p:nvSpPr>
          <p:cNvPr id="4" name="TextBox 3">
            <a:extLst>
              <a:ext uri="{FF2B5EF4-FFF2-40B4-BE49-F238E27FC236}">
                <a16:creationId xmlns:a16="http://schemas.microsoft.com/office/drawing/2014/main" id="{CE1C4831-398B-4DB2-A5F8-440409EB8424}"/>
              </a:ext>
            </a:extLst>
          </p:cNvPr>
          <p:cNvSpPr txBox="1"/>
          <p:nvPr/>
        </p:nvSpPr>
        <p:spPr>
          <a:xfrm>
            <a:off x="964047" y="1663341"/>
            <a:ext cx="10896599" cy="1200329"/>
          </a:xfrm>
          <a:prstGeom prst="rect">
            <a:avLst/>
          </a:prstGeom>
          <a:noFill/>
        </p:spPr>
        <p:txBody>
          <a:bodyPr wrap="square">
            <a:spAutoFit/>
          </a:bodyPr>
          <a:lstStyle/>
          <a:p>
            <a:pPr algn="ctr"/>
            <a:r>
              <a:rPr lang="en-GB" sz="2400" dirty="0">
                <a:effectLst/>
                <a:latin typeface="Calibri" panose="020F0502020204030204" pitchFamily="34" charset="0"/>
                <a:ea typeface="Times New Roman" panose="02020603050405020304" pitchFamily="18" charset="0"/>
              </a:rPr>
              <a:t>Will tourists soon be able to book everything rom airport transport, plane tickets, accommodation, local transport, tours and travel insurance online?” (Gardiner &amp; </a:t>
            </a:r>
            <a:r>
              <a:rPr lang="en-GB" sz="2400" dirty="0" err="1">
                <a:effectLst/>
                <a:latin typeface="Calibri" panose="020F0502020204030204" pitchFamily="34" charset="0"/>
                <a:ea typeface="Times New Roman" panose="02020603050405020304" pitchFamily="18" charset="0"/>
              </a:rPr>
              <a:t>Dolnicar</a:t>
            </a:r>
            <a:r>
              <a:rPr lang="en-GB" sz="2400" dirty="0">
                <a:effectLst/>
                <a:latin typeface="Calibri" panose="020F0502020204030204" pitchFamily="34" charset="0"/>
                <a:ea typeface="Times New Roman" panose="02020603050405020304" pitchFamily="18" charset="0"/>
              </a:rPr>
              <a:t>, 2017) </a:t>
            </a:r>
            <a:endParaRPr lang="en-GB" sz="2400" dirty="0"/>
          </a:p>
        </p:txBody>
      </p:sp>
      <p:cxnSp>
        <p:nvCxnSpPr>
          <p:cNvPr id="8" name="Connector: Elbow 7">
            <a:extLst>
              <a:ext uri="{FF2B5EF4-FFF2-40B4-BE49-F238E27FC236}">
                <a16:creationId xmlns:a16="http://schemas.microsoft.com/office/drawing/2014/main" id="{EFD611F9-E3EC-4DA0-AFB5-41604A97284A}"/>
              </a:ext>
            </a:extLst>
          </p:cNvPr>
          <p:cNvCxnSpPr>
            <a:cxnSpLocks/>
          </p:cNvCxnSpPr>
          <p:nvPr/>
        </p:nvCxnSpPr>
        <p:spPr>
          <a:xfrm>
            <a:off x="7610768" y="2562147"/>
            <a:ext cx="1242287" cy="730791"/>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AFFD3E38-E896-46A6-8087-217BB1FCC2AC}"/>
              </a:ext>
            </a:extLst>
          </p:cNvPr>
          <p:cNvSpPr txBox="1"/>
          <p:nvPr/>
        </p:nvSpPr>
        <p:spPr>
          <a:xfrm>
            <a:off x="8877302" y="2540674"/>
            <a:ext cx="3007591" cy="1569660"/>
          </a:xfrm>
          <a:custGeom>
            <a:avLst/>
            <a:gdLst>
              <a:gd name="connsiteX0" fmla="*/ 0 w 3007591"/>
              <a:gd name="connsiteY0" fmla="*/ 0 h 1569660"/>
              <a:gd name="connsiteX1" fmla="*/ 531341 w 3007591"/>
              <a:gd name="connsiteY1" fmla="*/ 0 h 1569660"/>
              <a:gd name="connsiteX2" fmla="*/ 972454 w 3007591"/>
              <a:gd name="connsiteY2" fmla="*/ 0 h 1569660"/>
              <a:gd name="connsiteX3" fmla="*/ 1413568 w 3007591"/>
              <a:gd name="connsiteY3" fmla="*/ 0 h 1569660"/>
              <a:gd name="connsiteX4" fmla="*/ 1944909 w 3007591"/>
              <a:gd name="connsiteY4" fmla="*/ 0 h 1569660"/>
              <a:gd name="connsiteX5" fmla="*/ 2416098 w 3007591"/>
              <a:gd name="connsiteY5" fmla="*/ 0 h 1569660"/>
              <a:gd name="connsiteX6" fmla="*/ 3007591 w 3007591"/>
              <a:gd name="connsiteY6" fmla="*/ 0 h 1569660"/>
              <a:gd name="connsiteX7" fmla="*/ 3007591 w 3007591"/>
              <a:gd name="connsiteY7" fmla="*/ 523220 h 1569660"/>
              <a:gd name="connsiteX8" fmla="*/ 3007591 w 3007591"/>
              <a:gd name="connsiteY8" fmla="*/ 1015047 h 1569660"/>
              <a:gd name="connsiteX9" fmla="*/ 3007591 w 3007591"/>
              <a:gd name="connsiteY9" fmla="*/ 1569660 h 1569660"/>
              <a:gd name="connsiteX10" fmla="*/ 2596554 w 3007591"/>
              <a:gd name="connsiteY10" fmla="*/ 1569660 h 1569660"/>
              <a:gd name="connsiteX11" fmla="*/ 2095288 w 3007591"/>
              <a:gd name="connsiteY11" fmla="*/ 1569660 h 1569660"/>
              <a:gd name="connsiteX12" fmla="*/ 1533871 w 3007591"/>
              <a:gd name="connsiteY12" fmla="*/ 1569660 h 1569660"/>
              <a:gd name="connsiteX13" fmla="*/ 1032606 w 3007591"/>
              <a:gd name="connsiteY13" fmla="*/ 1569660 h 1569660"/>
              <a:gd name="connsiteX14" fmla="*/ 591493 w 3007591"/>
              <a:gd name="connsiteY14" fmla="*/ 1569660 h 1569660"/>
              <a:gd name="connsiteX15" fmla="*/ 0 w 3007591"/>
              <a:gd name="connsiteY15" fmla="*/ 1569660 h 1569660"/>
              <a:gd name="connsiteX16" fmla="*/ 0 w 3007591"/>
              <a:gd name="connsiteY16" fmla="*/ 1046440 h 1569660"/>
              <a:gd name="connsiteX17" fmla="*/ 0 w 3007591"/>
              <a:gd name="connsiteY17" fmla="*/ 570310 h 1569660"/>
              <a:gd name="connsiteX18" fmla="*/ 0 w 3007591"/>
              <a:gd name="connsiteY18" fmla="*/ 0 h 156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07591" h="1569660" extrusionOk="0">
                <a:moveTo>
                  <a:pt x="0" y="0"/>
                </a:moveTo>
                <a:cubicBezTo>
                  <a:pt x="124396" y="-39099"/>
                  <a:pt x="268479" y="25629"/>
                  <a:pt x="531341" y="0"/>
                </a:cubicBezTo>
                <a:cubicBezTo>
                  <a:pt x="794203" y="-25629"/>
                  <a:pt x="867283" y="19767"/>
                  <a:pt x="972454" y="0"/>
                </a:cubicBezTo>
                <a:cubicBezTo>
                  <a:pt x="1077625" y="-19767"/>
                  <a:pt x="1291541" y="19237"/>
                  <a:pt x="1413568" y="0"/>
                </a:cubicBezTo>
                <a:cubicBezTo>
                  <a:pt x="1535595" y="-19237"/>
                  <a:pt x="1712946" y="24540"/>
                  <a:pt x="1944909" y="0"/>
                </a:cubicBezTo>
                <a:cubicBezTo>
                  <a:pt x="2176872" y="-24540"/>
                  <a:pt x="2196290" y="42290"/>
                  <a:pt x="2416098" y="0"/>
                </a:cubicBezTo>
                <a:cubicBezTo>
                  <a:pt x="2635906" y="-42290"/>
                  <a:pt x="2847644" y="18175"/>
                  <a:pt x="3007591" y="0"/>
                </a:cubicBezTo>
                <a:cubicBezTo>
                  <a:pt x="3047197" y="126420"/>
                  <a:pt x="2967311" y="278774"/>
                  <a:pt x="3007591" y="523220"/>
                </a:cubicBezTo>
                <a:cubicBezTo>
                  <a:pt x="3047871" y="767666"/>
                  <a:pt x="2986821" y="849046"/>
                  <a:pt x="3007591" y="1015047"/>
                </a:cubicBezTo>
                <a:cubicBezTo>
                  <a:pt x="3028361" y="1181048"/>
                  <a:pt x="2941206" y="1389846"/>
                  <a:pt x="3007591" y="1569660"/>
                </a:cubicBezTo>
                <a:cubicBezTo>
                  <a:pt x="2913045" y="1574802"/>
                  <a:pt x="2752527" y="1523793"/>
                  <a:pt x="2596554" y="1569660"/>
                </a:cubicBezTo>
                <a:cubicBezTo>
                  <a:pt x="2440581" y="1615527"/>
                  <a:pt x="2232685" y="1561309"/>
                  <a:pt x="2095288" y="1569660"/>
                </a:cubicBezTo>
                <a:cubicBezTo>
                  <a:pt x="1957891" y="1578011"/>
                  <a:pt x="1814161" y="1527977"/>
                  <a:pt x="1533871" y="1569660"/>
                </a:cubicBezTo>
                <a:cubicBezTo>
                  <a:pt x="1253581" y="1611343"/>
                  <a:pt x="1144204" y="1535010"/>
                  <a:pt x="1032606" y="1569660"/>
                </a:cubicBezTo>
                <a:cubicBezTo>
                  <a:pt x="921009" y="1604310"/>
                  <a:pt x="748202" y="1540025"/>
                  <a:pt x="591493" y="1569660"/>
                </a:cubicBezTo>
                <a:cubicBezTo>
                  <a:pt x="434784" y="1599295"/>
                  <a:pt x="175363" y="1536896"/>
                  <a:pt x="0" y="1569660"/>
                </a:cubicBezTo>
                <a:cubicBezTo>
                  <a:pt x="-43423" y="1453438"/>
                  <a:pt x="13017" y="1203619"/>
                  <a:pt x="0" y="1046440"/>
                </a:cubicBezTo>
                <a:cubicBezTo>
                  <a:pt x="-13017" y="889261"/>
                  <a:pt x="23645" y="669657"/>
                  <a:pt x="0" y="570310"/>
                </a:cubicBezTo>
                <a:cubicBezTo>
                  <a:pt x="-23645" y="470963"/>
                  <a:pt x="22101" y="181921"/>
                  <a:pt x="0" y="0"/>
                </a:cubicBezTo>
                <a:close/>
              </a:path>
            </a:pathLst>
          </a:custGeom>
          <a:noFill/>
          <a:ln>
            <a:solidFill>
              <a:schemeClr val="tx1"/>
            </a:solidFill>
            <a:extLst>
              <a:ext uri="{C807C97D-BFC1-408E-A445-0C87EB9F89A2}">
                <ask:lineSketchStyleProps xmlns:ask="http://schemas.microsoft.com/office/drawing/2018/sketchyshapes" sd="103940048">
                  <a:prstGeom prst="rect">
                    <a:avLst/>
                  </a:prstGeom>
                  <ask:type>
                    <ask:lineSketchScribble/>
                  </ask:type>
                </ask:lineSketchStyleProps>
              </a:ext>
            </a:extLst>
          </a:ln>
        </p:spPr>
        <p:txBody>
          <a:bodyPr wrap="square" rtlCol="0">
            <a:spAutoFit/>
          </a:bodyPr>
          <a:lstStyle/>
          <a:p>
            <a:r>
              <a:rPr lang="en-GB" sz="2400" dirty="0"/>
              <a:t>Related Themes:</a:t>
            </a:r>
          </a:p>
          <a:p>
            <a:endParaRPr lang="en-GB" sz="2400" dirty="0"/>
          </a:p>
          <a:p>
            <a:pPr marL="285750" indent="-285750">
              <a:buFont typeface="Arial" panose="020B0604020202020204" pitchFamily="34" charset="0"/>
              <a:buChar char="•"/>
            </a:pPr>
            <a:r>
              <a:rPr lang="en-GB" sz="2400" dirty="0"/>
              <a:t>Digital disruption</a:t>
            </a:r>
          </a:p>
          <a:p>
            <a:pPr marL="285750" indent="-285750">
              <a:buFont typeface="Arial" panose="020B0604020202020204" pitchFamily="34" charset="0"/>
              <a:buChar char="•"/>
            </a:pPr>
            <a:r>
              <a:rPr lang="en-GB" sz="2400" dirty="0"/>
              <a:t>E-Commerce</a:t>
            </a:r>
          </a:p>
        </p:txBody>
      </p:sp>
      <p:sp>
        <p:nvSpPr>
          <p:cNvPr id="56" name="TextBox 55">
            <a:extLst>
              <a:ext uri="{FF2B5EF4-FFF2-40B4-BE49-F238E27FC236}">
                <a16:creationId xmlns:a16="http://schemas.microsoft.com/office/drawing/2014/main" id="{4159ADAD-6F85-4D6F-B154-4072C1DE622B}"/>
              </a:ext>
            </a:extLst>
          </p:cNvPr>
          <p:cNvSpPr txBox="1"/>
          <p:nvPr/>
        </p:nvSpPr>
        <p:spPr>
          <a:xfrm>
            <a:off x="331354" y="3213318"/>
            <a:ext cx="7507706" cy="3970318"/>
          </a:xfrm>
          <a:prstGeom prst="rect">
            <a:avLst/>
          </a:prstGeom>
          <a:noFill/>
        </p:spPr>
        <p:txBody>
          <a:bodyPr wrap="square" rtlCol="0">
            <a:spAutoFit/>
          </a:bodyPr>
          <a:lstStyle/>
          <a:p>
            <a:pPr algn="just"/>
            <a:r>
              <a:rPr lang="en-GB" sz="2800" dirty="0">
                <a:solidFill>
                  <a:srgbClr val="FFFF00"/>
                </a:solidFill>
                <a:effectLst/>
                <a:latin typeface="Calibri" panose="020F0502020204030204" pitchFamily="34" charset="0"/>
                <a:ea typeface="Calibri" panose="020F0502020204030204" pitchFamily="34" charset="0"/>
              </a:rPr>
              <a:t>“</a:t>
            </a:r>
            <a:r>
              <a:rPr lang="en-GB" sz="2800" dirty="0">
                <a:solidFill>
                  <a:srgbClr val="FFFF00"/>
                </a:solidFill>
                <a:effectLst/>
                <a:latin typeface="Calibri" panose="020F0502020204030204" pitchFamily="34" charset="0"/>
                <a:ea typeface="Calibri" panose="020F0502020204030204" pitchFamily="34" charset="0"/>
                <a:cs typeface="Calibri" panose="020F0502020204030204" pitchFamily="34" charset="0"/>
              </a:rPr>
              <a:t>The concept of digital disruption is often framed as a type of environmental turbulence induced by digital innovation.” (Skog, </a:t>
            </a:r>
            <a:r>
              <a:rPr lang="en-GB" sz="2800" dirty="0" err="1">
                <a:solidFill>
                  <a:srgbClr val="FFFF00"/>
                </a:solidFill>
                <a:effectLst/>
                <a:latin typeface="Calibri" panose="020F0502020204030204" pitchFamily="34" charset="0"/>
                <a:ea typeface="Calibri" panose="020F0502020204030204" pitchFamily="34" charset="0"/>
                <a:cs typeface="Calibri" panose="020F0502020204030204" pitchFamily="34" charset="0"/>
              </a:rPr>
              <a:t>Wimelius</a:t>
            </a:r>
            <a:r>
              <a:rPr lang="en-GB" sz="2800" dirty="0">
                <a:solidFill>
                  <a:srgbClr val="FFFF00"/>
                </a:solidFill>
                <a:effectLst/>
                <a:latin typeface="Calibri" panose="020F0502020204030204" pitchFamily="34" charset="0"/>
                <a:ea typeface="Calibri" panose="020F0502020204030204" pitchFamily="34" charset="0"/>
                <a:cs typeface="Calibri" panose="020F0502020204030204" pitchFamily="34" charset="0"/>
              </a:rPr>
              <a:t> &amp; Sandberg 2018</a:t>
            </a:r>
          </a:p>
          <a:p>
            <a:pPr algn="just"/>
            <a:endParaRPr lang="en-GB" sz="2800" dirty="0">
              <a:solidFill>
                <a:srgbClr val="FFFF00"/>
              </a:solidFill>
              <a:effectLst/>
              <a:latin typeface="Calibri" panose="020F0502020204030204" pitchFamily="34" charset="0"/>
              <a:ea typeface="Calibri" panose="020F0502020204030204" pitchFamily="34" charset="0"/>
              <a:cs typeface="Calibri" panose="020F0502020204030204" pitchFamily="34" charset="0"/>
            </a:endParaRPr>
          </a:p>
          <a:p>
            <a:pPr algn="just"/>
            <a:r>
              <a:rPr lang="en-GB" sz="2800" dirty="0">
                <a:solidFill>
                  <a:srgbClr val="FFFF00"/>
                </a:solidFill>
                <a:latin typeface="Calibri" panose="020F0502020204030204" pitchFamily="34" charset="0"/>
                <a:cs typeface="Calibri" panose="020F0502020204030204" pitchFamily="34" charset="0"/>
              </a:rPr>
              <a:t>“Electronic commerce includes any form of economic activity conducted via electronic connections” </a:t>
            </a:r>
            <a:r>
              <a:rPr lang="en-GB" sz="2800" i="0" dirty="0">
                <a:solidFill>
                  <a:srgbClr val="FFFF00"/>
                </a:solidFill>
                <a:effectLst/>
                <a:latin typeface="Calibri" panose="020F0502020204030204" pitchFamily="34" charset="0"/>
                <a:cs typeface="Calibri" panose="020F0502020204030204" pitchFamily="34" charset="0"/>
              </a:rPr>
              <a:t>(Wigand, 2021)</a:t>
            </a:r>
            <a:endParaRPr lang="en-GB" sz="2800" dirty="0">
              <a:solidFill>
                <a:srgbClr val="FFFF00"/>
              </a:solidFill>
              <a:latin typeface="Calibri" panose="020F0502020204030204" pitchFamily="34" charset="0"/>
              <a:cs typeface="Calibri" panose="020F0502020204030204" pitchFamily="34" charset="0"/>
            </a:endParaRPr>
          </a:p>
          <a:p>
            <a:pPr algn="just"/>
            <a:endParaRPr lang="en-GB" sz="2800" dirty="0">
              <a:solidFill>
                <a:srgbClr val="FFFF00"/>
              </a:solidFill>
            </a:endParaRPr>
          </a:p>
        </p:txBody>
      </p:sp>
      <p:pic>
        <p:nvPicPr>
          <p:cNvPr id="57" name="Audio 56">
            <a:hlinkClick r:id="" action="ppaction://media"/>
            <a:extLst>
              <a:ext uri="{FF2B5EF4-FFF2-40B4-BE49-F238E27FC236}">
                <a16:creationId xmlns:a16="http://schemas.microsoft.com/office/drawing/2014/main" id="{956EA115-3357-4427-BC37-3BF2F03442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6101042"/>
      </p:ext>
    </p:extLst>
  </p:cSld>
  <p:clrMapOvr>
    <a:masterClrMapping/>
  </p:clrMapOvr>
  <mc:AlternateContent xmlns:mc="http://schemas.openxmlformats.org/markup-compatibility/2006">
    <mc:Choice xmlns:p14="http://schemas.microsoft.com/office/powerpoint/2010/main" Requires="p14">
      <p:transition spd="slow" p14:dur="2000" advTm="86032"/>
    </mc:Choice>
    <mc:Fallback>
      <p:transition spd="slow" advTm="86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9B753-A7E2-4617-9FE5-A9B43E8026D3}"/>
              </a:ext>
            </a:extLst>
          </p:cNvPr>
          <p:cNvSpPr>
            <a:spLocks noGrp="1"/>
          </p:cNvSpPr>
          <p:nvPr>
            <p:ph type="title"/>
          </p:nvPr>
        </p:nvSpPr>
        <p:spPr>
          <a:xfrm>
            <a:off x="2873943" y="124293"/>
            <a:ext cx="9196137" cy="1293028"/>
          </a:xfrm>
        </p:spPr>
        <p:txBody>
          <a:bodyPr/>
          <a:lstStyle/>
          <a:p>
            <a:r>
              <a:rPr lang="en-GB" u="sng" dirty="0"/>
              <a:t>Evidence of themes in Chapter 8 </a:t>
            </a:r>
          </a:p>
        </p:txBody>
      </p:sp>
      <p:pic>
        <p:nvPicPr>
          <p:cNvPr id="4" name="Picture 3" descr="Graphical user interface&#10;&#10;Description automatically generated with medium confidence">
            <a:extLst>
              <a:ext uri="{FF2B5EF4-FFF2-40B4-BE49-F238E27FC236}">
                <a16:creationId xmlns:a16="http://schemas.microsoft.com/office/drawing/2014/main" id="{42B032BE-B349-4624-A7A2-36AB1B7303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7285" y="1630503"/>
            <a:ext cx="4694091" cy="3596993"/>
          </a:xfrm>
          <a:prstGeom prst="rect">
            <a:avLst/>
          </a:prstGeom>
        </p:spPr>
      </p:pic>
      <p:sp>
        <p:nvSpPr>
          <p:cNvPr id="5" name="TextBox 4">
            <a:extLst>
              <a:ext uri="{FF2B5EF4-FFF2-40B4-BE49-F238E27FC236}">
                <a16:creationId xmlns:a16="http://schemas.microsoft.com/office/drawing/2014/main" id="{3AB575FE-93F6-4FFD-8379-5C3F0D0ECDD8}"/>
              </a:ext>
            </a:extLst>
          </p:cNvPr>
          <p:cNvSpPr txBox="1"/>
          <p:nvPr/>
        </p:nvSpPr>
        <p:spPr>
          <a:xfrm>
            <a:off x="3398653" y="5256012"/>
            <a:ext cx="2314575" cy="369332"/>
          </a:xfrm>
          <a:prstGeom prst="rect">
            <a:avLst/>
          </a:prstGeom>
          <a:noFill/>
        </p:spPr>
        <p:txBody>
          <a:bodyPr wrap="square" rtlCol="0">
            <a:spAutoFit/>
          </a:bodyPr>
          <a:lstStyle/>
          <a:p>
            <a:r>
              <a:rPr lang="en-GB" dirty="0" err="1"/>
              <a:t>Dolnicar</a:t>
            </a:r>
            <a:r>
              <a:rPr lang="en-GB" dirty="0"/>
              <a:t>, 2017)</a:t>
            </a:r>
          </a:p>
        </p:txBody>
      </p:sp>
      <p:pic>
        <p:nvPicPr>
          <p:cNvPr id="7" name="Picture 6" descr="Table&#10;&#10;Description automatically generated">
            <a:extLst>
              <a:ext uri="{FF2B5EF4-FFF2-40B4-BE49-F238E27FC236}">
                <a16:creationId xmlns:a16="http://schemas.microsoft.com/office/drawing/2014/main" id="{87B01D94-260B-489F-83E5-CBB8F7305B2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13228" y="1630503"/>
            <a:ext cx="6150343" cy="2767654"/>
          </a:xfrm>
          <a:prstGeom prst="rect">
            <a:avLst/>
          </a:prstGeom>
        </p:spPr>
      </p:pic>
      <p:sp>
        <p:nvSpPr>
          <p:cNvPr id="8" name="TextBox 7">
            <a:extLst>
              <a:ext uri="{FF2B5EF4-FFF2-40B4-BE49-F238E27FC236}">
                <a16:creationId xmlns:a16="http://schemas.microsoft.com/office/drawing/2014/main" id="{6AF13F04-5ED1-48A2-943E-FEB7F9AA03D3}"/>
              </a:ext>
            </a:extLst>
          </p:cNvPr>
          <p:cNvSpPr txBox="1"/>
          <p:nvPr/>
        </p:nvSpPr>
        <p:spPr>
          <a:xfrm>
            <a:off x="10100930" y="4457752"/>
            <a:ext cx="1762641" cy="369332"/>
          </a:xfrm>
          <a:prstGeom prst="rect">
            <a:avLst/>
          </a:prstGeom>
          <a:noFill/>
        </p:spPr>
        <p:txBody>
          <a:bodyPr wrap="square" rtlCol="0">
            <a:spAutoFit/>
          </a:bodyPr>
          <a:lstStyle/>
          <a:p>
            <a:r>
              <a:rPr lang="en-GB" dirty="0" err="1"/>
              <a:t>Dolnicar</a:t>
            </a:r>
            <a:r>
              <a:rPr lang="en-GB" dirty="0"/>
              <a:t>, 2017</a:t>
            </a:r>
          </a:p>
        </p:txBody>
      </p:sp>
      <p:pic>
        <p:nvPicPr>
          <p:cNvPr id="11" name="Audio 10">
            <a:hlinkClick r:id="" action="ppaction://media"/>
            <a:extLst>
              <a:ext uri="{FF2B5EF4-FFF2-40B4-BE49-F238E27FC236}">
                <a16:creationId xmlns:a16="http://schemas.microsoft.com/office/drawing/2014/main" id="{4175F5CF-42FF-4642-95F6-E45528DCE1F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53856614"/>
      </p:ext>
    </p:extLst>
  </p:cSld>
  <p:clrMapOvr>
    <a:masterClrMapping/>
  </p:clrMapOvr>
  <mc:AlternateContent xmlns:mc="http://schemas.openxmlformats.org/markup-compatibility/2006">
    <mc:Choice xmlns:p14="http://schemas.microsoft.com/office/powerpoint/2010/main" Requires="p14">
      <p:transition spd="slow" p14:dur="2000" advTm="172117"/>
    </mc:Choice>
    <mc:Fallback>
      <p:transition spd="slow" advTm="172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235E8-3F60-497D-9A4C-03F8A8577CFB}"/>
              </a:ext>
            </a:extLst>
          </p:cNvPr>
          <p:cNvSpPr>
            <a:spLocks noGrp="1"/>
          </p:cNvSpPr>
          <p:nvPr>
            <p:ph type="title"/>
          </p:nvPr>
        </p:nvSpPr>
        <p:spPr>
          <a:xfrm>
            <a:off x="3211032" y="764373"/>
            <a:ext cx="8295167" cy="1293028"/>
          </a:xfrm>
        </p:spPr>
        <p:txBody>
          <a:bodyPr/>
          <a:lstStyle/>
          <a:p>
            <a:r>
              <a:rPr lang="en-GB" u="sng" dirty="0"/>
              <a:t>Chapter 15: Types of network Members</a:t>
            </a:r>
          </a:p>
        </p:txBody>
      </p:sp>
      <p:sp>
        <p:nvSpPr>
          <p:cNvPr id="3" name="TextBox 2">
            <a:extLst>
              <a:ext uri="{FF2B5EF4-FFF2-40B4-BE49-F238E27FC236}">
                <a16:creationId xmlns:a16="http://schemas.microsoft.com/office/drawing/2014/main" id="{B9C33E8E-8A14-4A32-9164-D8C132CBCD5D}"/>
              </a:ext>
            </a:extLst>
          </p:cNvPr>
          <p:cNvSpPr txBox="1"/>
          <p:nvPr/>
        </p:nvSpPr>
        <p:spPr>
          <a:xfrm>
            <a:off x="567069" y="3621870"/>
            <a:ext cx="5528930" cy="523220"/>
          </a:xfrm>
          <a:prstGeom prst="rect">
            <a:avLst/>
          </a:prstGeom>
          <a:noFill/>
        </p:spPr>
        <p:txBody>
          <a:bodyPr wrap="square" rtlCol="0">
            <a:spAutoFit/>
          </a:bodyPr>
          <a:lstStyle/>
          <a:p>
            <a:r>
              <a:rPr lang="en-GB" sz="2800" dirty="0"/>
              <a:t>Collaborative Consumption</a:t>
            </a:r>
          </a:p>
        </p:txBody>
      </p:sp>
      <p:cxnSp>
        <p:nvCxnSpPr>
          <p:cNvPr id="5" name="Straight Arrow Connector 4">
            <a:extLst>
              <a:ext uri="{FF2B5EF4-FFF2-40B4-BE49-F238E27FC236}">
                <a16:creationId xmlns:a16="http://schemas.microsoft.com/office/drawing/2014/main" id="{18223079-2049-4BCC-B211-F2CDE492726A}"/>
              </a:ext>
            </a:extLst>
          </p:cNvPr>
          <p:cNvCxnSpPr/>
          <p:nvPr/>
        </p:nvCxnSpPr>
        <p:spPr>
          <a:xfrm>
            <a:off x="2849524" y="4247212"/>
            <a:ext cx="0" cy="646362"/>
          </a:xfrm>
          <a:prstGeom prst="straightConnector1">
            <a:avLst/>
          </a:prstGeom>
          <a:ln w="9525" cap="flat" cmpd="sng" algn="ctr">
            <a:solidFill>
              <a:schemeClr val="accent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6" name="TextBox 5">
            <a:extLst>
              <a:ext uri="{FF2B5EF4-FFF2-40B4-BE49-F238E27FC236}">
                <a16:creationId xmlns:a16="http://schemas.microsoft.com/office/drawing/2014/main" id="{FAD6F7C8-1CC6-4E0A-BF94-7BB0C365E7B9}"/>
              </a:ext>
            </a:extLst>
          </p:cNvPr>
          <p:cNvSpPr txBox="1"/>
          <p:nvPr/>
        </p:nvSpPr>
        <p:spPr>
          <a:xfrm>
            <a:off x="1010093" y="5097818"/>
            <a:ext cx="4401878" cy="523220"/>
          </a:xfrm>
          <a:prstGeom prst="rect">
            <a:avLst/>
          </a:prstGeom>
          <a:noFill/>
        </p:spPr>
        <p:txBody>
          <a:bodyPr wrap="square" rtlCol="0">
            <a:spAutoFit/>
          </a:bodyPr>
          <a:lstStyle/>
          <a:p>
            <a:r>
              <a:rPr lang="en-GB" sz="2800" dirty="0"/>
              <a:t>The Sharing Economy</a:t>
            </a:r>
          </a:p>
        </p:txBody>
      </p:sp>
      <p:sp>
        <p:nvSpPr>
          <p:cNvPr id="7" name="TextBox 6">
            <a:extLst>
              <a:ext uri="{FF2B5EF4-FFF2-40B4-BE49-F238E27FC236}">
                <a16:creationId xmlns:a16="http://schemas.microsoft.com/office/drawing/2014/main" id="{BE933161-B2D8-493F-8FDE-EE7A9F72CEF1}"/>
              </a:ext>
            </a:extLst>
          </p:cNvPr>
          <p:cNvSpPr txBox="1"/>
          <p:nvPr/>
        </p:nvSpPr>
        <p:spPr>
          <a:xfrm>
            <a:off x="843516" y="2041771"/>
            <a:ext cx="10504967" cy="1077218"/>
          </a:xfrm>
          <a:prstGeom prst="rect">
            <a:avLst/>
          </a:prstGeom>
          <a:noFill/>
        </p:spPr>
        <p:txBody>
          <a:bodyPr wrap="square" rtlCol="0">
            <a:spAutoFit/>
          </a:bodyPr>
          <a:lstStyle/>
          <a:p>
            <a:pPr algn="ctr"/>
            <a:r>
              <a:rPr lang="en-GB" sz="3200" dirty="0">
                <a:effectLst/>
                <a:latin typeface="Calibri" panose="020F0502020204030204" pitchFamily="34" charset="0"/>
                <a:ea typeface="Times New Roman" panose="02020603050405020304" pitchFamily="18" charset="0"/>
              </a:rPr>
              <a:t>“</a:t>
            </a:r>
            <a:r>
              <a:rPr lang="en-GB" sz="3200" dirty="0">
                <a:solidFill>
                  <a:srgbClr val="FFFF00"/>
                </a:solidFill>
                <a:effectLst/>
                <a:latin typeface="Calibri" panose="020F0502020204030204" pitchFamily="34" charset="0"/>
                <a:ea typeface="Times New Roman" panose="02020603050405020304" pitchFamily="18" charset="0"/>
              </a:rPr>
              <a:t>Collaborative consumption is the shared use of a good or service by a group.’’ (Chen, 2020) </a:t>
            </a:r>
            <a:endParaRPr lang="en-GB" sz="3200" dirty="0">
              <a:solidFill>
                <a:srgbClr val="FFFF00"/>
              </a:solidFill>
            </a:endParaRPr>
          </a:p>
        </p:txBody>
      </p:sp>
      <p:sp>
        <p:nvSpPr>
          <p:cNvPr id="8" name="Right Brace 7">
            <a:extLst>
              <a:ext uri="{FF2B5EF4-FFF2-40B4-BE49-F238E27FC236}">
                <a16:creationId xmlns:a16="http://schemas.microsoft.com/office/drawing/2014/main" id="{3947ED75-1800-4B4F-9536-238A246057E1}"/>
              </a:ext>
            </a:extLst>
          </p:cNvPr>
          <p:cNvSpPr/>
          <p:nvPr/>
        </p:nvSpPr>
        <p:spPr>
          <a:xfrm>
            <a:off x="5635256" y="3883480"/>
            <a:ext cx="1297160" cy="15391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a:extLst>
              <a:ext uri="{FF2B5EF4-FFF2-40B4-BE49-F238E27FC236}">
                <a16:creationId xmlns:a16="http://schemas.microsoft.com/office/drawing/2014/main" id="{B74BF9BA-03E2-407B-B975-A8C10F19D765}"/>
              </a:ext>
            </a:extLst>
          </p:cNvPr>
          <p:cNvSpPr txBox="1"/>
          <p:nvPr/>
        </p:nvSpPr>
        <p:spPr>
          <a:xfrm>
            <a:off x="7152145" y="3334799"/>
            <a:ext cx="4848458" cy="2554545"/>
          </a:xfrm>
          <a:prstGeom prst="rect">
            <a:avLst/>
          </a:prstGeom>
          <a:noFill/>
        </p:spPr>
        <p:txBody>
          <a:bodyPr wrap="square" rtlCol="0">
            <a:spAutoFit/>
          </a:bodyPr>
          <a:lstStyle/>
          <a:p>
            <a:r>
              <a:rPr lang="en-GB" sz="2400" dirty="0"/>
              <a:t>Assets commonly ‘Shared’</a:t>
            </a:r>
          </a:p>
          <a:p>
            <a:endParaRPr lang="en-GB" sz="2400" dirty="0"/>
          </a:p>
          <a:p>
            <a:pPr marL="457200" indent="-457200">
              <a:buFont typeface="Arial" panose="020B0604020202020204" pitchFamily="34" charset="0"/>
              <a:buChar char="•"/>
            </a:pPr>
            <a:r>
              <a:rPr lang="en-GB" sz="2800" dirty="0"/>
              <a:t>Cars</a:t>
            </a:r>
          </a:p>
          <a:p>
            <a:pPr marL="457200" indent="-457200">
              <a:buFont typeface="Arial" panose="020B0604020202020204" pitchFamily="34" charset="0"/>
              <a:buChar char="•"/>
            </a:pPr>
            <a:r>
              <a:rPr lang="en-GB" sz="2800" dirty="0"/>
              <a:t>Property</a:t>
            </a:r>
          </a:p>
          <a:p>
            <a:pPr marL="457200" indent="-457200">
              <a:buFont typeface="Arial" panose="020B0604020202020204" pitchFamily="34" charset="0"/>
              <a:buChar char="•"/>
            </a:pPr>
            <a:r>
              <a:rPr lang="en-GB" sz="2800" dirty="0"/>
              <a:t>Tools</a:t>
            </a:r>
          </a:p>
          <a:p>
            <a:pPr marL="457200" indent="-457200">
              <a:buFont typeface="Arial" panose="020B0604020202020204" pitchFamily="34" charset="0"/>
              <a:buChar char="•"/>
            </a:pPr>
            <a:r>
              <a:rPr lang="en-GB" sz="2800" dirty="0"/>
              <a:t>Electronics</a:t>
            </a:r>
          </a:p>
        </p:txBody>
      </p:sp>
      <p:pic>
        <p:nvPicPr>
          <p:cNvPr id="11" name="Audio 10">
            <a:hlinkClick r:id="" action="ppaction://media"/>
            <a:extLst>
              <a:ext uri="{FF2B5EF4-FFF2-40B4-BE49-F238E27FC236}">
                <a16:creationId xmlns:a16="http://schemas.microsoft.com/office/drawing/2014/main" id="{ABA29CBD-2DD1-4E4D-A6E5-7C0E26BD17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631406"/>
      </p:ext>
    </p:extLst>
  </p:cSld>
  <p:clrMapOvr>
    <a:masterClrMapping/>
  </p:clrMapOvr>
  <mc:AlternateContent xmlns:mc="http://schemas.openxmlformats.org/markup-compatibility/2006">
    <mc:Choice xmlns:p14="http://schemas.microsoft.com/office/powerpoint/2010/main" Requires="p14">
      <p:transition spd="slow" p14:dur="2000" advTm="98479"/>
    </mc:Choice>
    <mc:Fallback>
      <p:transition spd="slow" advTm="98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A97BC-CA1D-4D68-9682-3D6C78EF4D79}"/>
              </a:ext>
            </a:extLst>
          </p:cNvPr>
          <p:cNvSpPr>
            <a:spLocks noGrp="1"/>
          </p:cNvSpPr>
          <p:nvPr>
            <p:ph type="title"/>
          </p:nvPr>
        </p:nvSpPr>
        <p:spPr/>
        <p:txBody>
          <a:bodyPr/>
          <a:lstStyle/>
          <a:p>
            <a:r>
              <a:rPr lang="en-GB" dirty="0"/>
              <a:t>Conclusion</a:t>
            </a:r>
          </a:p>
        </p:txBody>
      </p:sp>
      <p:sp>
        <p:nvSpPr>
          <p:cNvPr id="3" name="TextBox 2">
            <a:extLst>
              <a:ext uri="{FF2B5EF4-FFF2-40B4-BE49-F238E27FC236}">
                <a16:creationId xmlns:a16="http://schemas.microsoft.com/office/drawing/2014/main" id="{A322FBFC-3AA3-4F4F-B05F-FA8BE7BD4EDA}"/>
              </a:ext>
            </a:extLst>
          </p:cNvPr>
          <p:cNvSpPr txBox="1"/>
          <p:nvPr/>
        </p:nvSpPr>
        <p:spPr>
          <a:xfrm>
            <a:off x="742950" y="1866900"/>
            <a:ext cx="10763250" cy="3416320"/>
          </a:xfrm>
          <a:prstGeom prst="rect">
            <a:avLst/>
          </a:prstGeom>
          <a:noFill/>
        </p:spPr>
        <p:txBody>
          <a:bodyPr wrap="square" rtlCol="0">
            <a:spAutoFit/>
          </a:bodyPr>
          <a:lstStyle/>
          <a:p>
            <a:r>
              <a:rPr lang="en-GB" dirty="0"/>
              <a:t>To Summarise, </a:t>
            </a:r>
          </a:p>
          <a:p>
            <a:r>
              <a:rPr lang="en-GB" dirty="0"/>
              <a:t>The majority of themes covered in the presentation are not only relevant to Airbnb but most digital businesses in 2021. Consumers are beginning to favour the idea of shared economy and peer-to-peer exchanges due to the efficiency and convenience. Modern consumers do not want to spend large sums of money on one time use assets. </a:t>
            </a:r>
          </a:p>
          <a:p>
            <a:endParaRPr lang="en-GB" dirty="0"/>
          </a:p>
          <a:p>
            <a:r>
              <a:rPr lang="en-GB" dirty="0"/>
              <a:t>Therefor, its important that businesses incorporate these themes into their practices. Consumers are rewarded with greater convenience and value in the sharing economy. </a:t>
            </a:r>
          </a:p>
          <a:p>
            <a:endParaRPr lang="en-GB" dirty="0"/>
          </a:p>
          <a:p>
            <a:r>
              <a:rPr lang="en-GB" dirty="0"/>
              <a:t>Airbnb is a prime example of why businesses in 2021 should promote peer-to-peer economies and ecommerce, The success they have achieved over rival mainstream businesses is evidence consumer behaviour is changing. </a:t>
            </a:r>
          </a:p>
        </p:txBody>
      </p:sp>
      <p:pic>
        <p:nvPicPr>
          <p:cNvPr id="7" name="Audio 6">
            <a:hlinkClick r:id="" action="ppaction://media"/>
            <a:extLst>
              <a:ext uri="{FF2B5EF4-FFF2-40B4-BE49-F238E27FC236}">
                <a16:creationId xmlns:a16="http://schemas.microsoft.com/office/drawing/2014/main" id="{0695F523-72F7-43DE-99FE-8D886BF808C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14157119"/>
      </p:ext>
    </p:extLst>
  </p:cSld>
  <p:clrMapOvr>
    <a:masterClrMapping/>
  </p:clrMapOvr>
  <mc:AlternateContent xmlns:mc="http://schemas.openxmlformats.org/markup-compatibility/2006">
    <mc:Choice xmlns:p14="http://schemas.microsoft.com/office/powerpoint/2010/main" Requires="p14">
      <p:transition spd="slow" p14:dur="2000" advTm="60547"/>
    </mc:Choice>
    <mc:Fallback>
      <p:transition spd="slow" advTm="60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066B2B-3992-4E95-9ADE-A97C663F57CF}"/>
              </a:ext>
            </a:extLst>
          </p:cNvPr>
          <p:cNvSpPr txBox="1"/>
          <p:nvPr/>
        </p:nvSpPr>
        <p:spPr>
          <a:xfrm>
            <a:off x="218364" y="272955"/>
            <a:ext cx="11805314" cy="7310656"/>
          </a:xfrm>
          <a:prstGeom prst="rect">
            <a:avLst/>
          </a:prstGeom>
          <a:noFill/>
        </p:spPr>
        <p:txBody>
          <a:bodyPr wrap="square" rtlCol="0">
            <a:spAutoFit/>
          </a:bodyPr>
          <a:lstStyle/>
          <a:p>
            <a:pPr>
              <a:lnSpc>
                <a:spcPct val="107000"/>
              </a:lnSpc>
              <a:spcAft>
                <a:spcPts val="800"/>
              </a:spcAft>
            </a:pPr>
            <a:r>
              <a:rPr lang="en-GB" sz="1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Acquier</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 </a:t>
            </a:r>
            <a:r>
              <a:rPr lang="en-GB" sz="1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Daudigeos</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T., &amp; </a:t>
            </a:r>
            <a:r>
              <a:rPr lang="en-GB" sz="1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Pinkse</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J. (2017). Technological Forecasting &amp; Social Change. </a:t>
            </a:r>
            <a:r>
              <a:rPr lang="en-GB" sz="11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Elsevier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3. Retrieved from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http://file:///C:/Users/Josh%20Lewis/Downloads/AcquierDaudigeosPinkse_TFSC_2017%20(1).pdf</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Airbnb Business Model Canvas</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(2015). [Image]. Retrieved from </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https://digital.hbs.edu/platform-rctom/submission/airbnb-and-the-sharing-economy-creating-value-for-everyone/</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Bauwens, M. (2019). </a:t>
            </a:r>
            <a:r>
              <a:rPr lang="en-GB" sz="11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PEER TO PEER The commons Manifesto</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 21). London: University of Westminster press. </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Belk, R. (1988). Possessions and the extended self. Journal of Consumer Research, 15, 139–168.</a:t>
            </a:r>
          </a:p>
          <a:p>
            <a:pPr>
              <a:lnSpc>
                <a:spcPct val="107000"/>
              </a:lnSpc>
              <a:spcAft>
                <a:spcPts val="800"/>
              </a:spcAft>
            </a:pP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CHEN, J. (2020). Collaborative Consumption. Retrieved 24 February 2021, from </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https://www.investopedia.com/terms/c/collaborative-consumption.asp#:~:text=Collaborative%20consumption%20is%20the%20shared,good%20and%20bear%20its%20cost</a:t>
            </a:r>
            <a:r>
              <a:rPr lang="en-GB" sz="1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88,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https://dx.doi.org/10.23912/9781911396512–3606</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87,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https://dx.doi.org/10.23912/9781911396512–3606</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Donlicar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Airbnb experiences [Image]. Retrieved from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https://library.oapen.org/bitstream/id/8c26ef66-8bbd-4aa2-ad44-e0e47d3bcc9e/640674.pdf</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Donlicar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Book Cover [Image]. Retrieved from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https://library.oapen.org/bitstream/id/8c26ef66-8bbd-4aa2-ad44-e0e47d3bcc9e/640674.pdf</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Donlicar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Experiences Price Range [Image]. Retrieved from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https://library.oapen.org/bitstream/id/8c26ef66-8bbd-4aa2-ad44-e0e47d3bcc9e/640674.pdf</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Donlicar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Sharing &amp; Exchange [Image]. Retrieved from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https://library.oapen.org/bitstream/id/8c26ef66-8bbd-4aa2-ad44-e0e47d3bcc9e/640674.pdf</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Donlicar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Value characteristics [Image]. Retrieved from </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https://library.oapen.org/bitstream/id/8c26ef66-8bbd-4aa2-ad44-e0e47d3bcc9e/640674.pdf</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Gardiner, S. and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Chapter 8 – Networks Becoming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Onestop</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Travel Shops, in S. </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Gardiner, S. and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Chapter 8 – Networks Becoming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Onestop</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Travel Shops, in S. </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Goldstein, M. (2020). Can Airbnb Continue To Grow After IPO Launches It To $100 Billion Valuation?. Retrieved 24 February 2021, from https://www.forbes.com/sites/michaelgoldstein/2020/12/10/can-airbnb-continue-to-grow-after-ipo-launches-it-to-100-billion-valuation/?sh=53aaef174145</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Griffiths, M., &amp; Fletcher, G. (2021). [Image]. Retrieved from http://hub.salford.ac.uk/sbs-centre-for-digital-business/research-themes/</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Hardy, A. and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Chapter 15 – Types of Network Members, in S.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170–181, https://dx.doi.org/10.23912/9781911396512–3613</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https://www.statista.com/statistics/339845/company-value-and-equity-funding-of-airbnb/</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Michael. (2015). Airbnb and The Sharing Economy: Creating Value for Everyone. from https://digital.hbs.edu/platform-rctom/submission/airbnb-and-the-sharing-economy-creating-value-for-everyone/</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Peer-to-Peer (P2P) Economy. (2020). Retrieved 24 February 2021, from https://www.investopedia.com/terms/p/peertopeer-p2p-economy.asp#:~:text=A%20peer%2Dto%2Dpeer%20(P2P)%20economy%20is%20a,incorporated%20entity%20or%20business%20firm.</a:t>
            </a:r>
          </a:p>
          <a:p>
            <a:pPr>
              <a:lnSpc>
                <a:spcPct val="107000"/>
              </a:lnSpc>
              <a:spcAft>
                <a:spcPts val="800"/>
              </a:spcAft>
            </a:pP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80891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066B2B-3992-4E95-9ADE-A97C663F57CF}"/>
              </a:ext>
            </a:extLst>
          </p:cNvPr>
          <p:cNvSpPr txBox="1"/>
          <p:nvPr/>
        </p:nvSpPr>
        <p:spPr>
          <a:xfrm>
            <a:off x="218364" y="272955"/>
            <a:ext cx="11805314" cy="2589812"/>
          </a:xfrm>
          <a:prstGeom prst="rect">
            <a:avLst/>
          </a:prstGeom>
          <a:noFill/>
        </p:spPr>
        <p:txBody>
          <a:bodyPr wrap="square" rtlCol="0">
            <a:spAutoFit/>
          </a:bodyPr>
          <a:lstStyle/>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Reinhold, S. and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Chapter 2 – The Sharing Economy, in S.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16, https://dx.doi.org/10.23912/9781911396512–3600.</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Reinhold, S. and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Chapter 2 – The Sharing Economy, in S.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15, https://dx.doi.org/10.23912/9781911396512–3600.</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Reinhold, S. and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Chapter 2 – The Sharing Economy, in S.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18, https://dx.doi.org/10.23912/9781911396512–3600.</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Reinhold, S. and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(2017) Chapter 2 – The Sharing Economy, in S.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Peer-to-Peer Accommodation Networks: Pushing the boundaries, Oxford: Goodfellow Publishers, pp. 21, https://dx.doi.org/10.23912/9781911396512–3600</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Skog, D A., </a:t>
            </a:r>
            <a:r>
              <a:rPr lang="en-GB" sz="1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Wimelius</a:t>
            </a: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H., Sandberg, J. (2018) Digital Disruption Business &amp; Information Systems Engineering, 60(5): 431-437 https://doi.org/10.1007/s12599-018-0550-4</a:t>
            </a:r>
          </a:p>
          <a:p>
            <a:pPr>
              <a:lnSpc>
                <a:spcPct val="107000"/>
              </a:lnSpc>
              <a:spcAft>
                <a:spcPts val="800"/>
              </a:spcAft>
            </a:pPr>
            <a:r>
              <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Trainer, D. (2020). Airbnb’s Higher Valuation Is Reasonable. Retrieved 24 February 2021, from https://www.forbes.com/sites/greatspeculations/2020/12/09/airbnbs-higher-valuation-is-reasonable/?sh=3c521f5c47dd</a:t>
            </a:r>
          </a:p>
        </p:txBody>
      </p:sp>
    </p:spTree>
    <p:extLst>
      <p:ext uri="{BB962C8B-B14F-4D97-AF65-F5344CB8AC3E}">
        <p14:creationId xmlns:p14="http://schemas.microsoft.com/office/powerpoint/2010/main" val="17871939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2730</TotalTime>
  <Words>3477</Words>
  <Application>Microsoft Office PowerPoint</Application>
  <PresentationFormat>Widescreen</PresentationFormat>
  <Paragraphs>209</Paragraphs>
  <Slides>11</Slides>
  <Notes>9</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Times New Roman</vt:lpstr>
      <vt:lpstr>Vapor Trail</vt:lpstr>
      <vt:lpstr>JOSHUA Lewis: 1805618 BA BUSINESS and Management Digital business: BMSP6002 Lecturer: DR Roisin MULLINS  PRESENTATION: BUSINESS THEMES</vt:lpstr>
      <vt:lpstr>PowerPoint Presentation</vt:lpstr>
      <vt:lpstr>PowerPoint Presentation</vt:lpstr>
      <vt:lpstr>PowerPoint Presentation</vt:lpstr>
      <vt:lpstr>PowerPoint Presentation</vt:lpstr>
      <vt:lpstr>Chapter 8: Networks becoming one stop travel shops </vt:lpstr>
      <vt:lpstr>Evidence of themes in Chapter 8 </vt:lpstr>
      <vt:lpstr>Chapter 15: Types of network Members</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JOSHUA Lewis: 1805618 BA BUSINESS and Management Digital business: BMSP6002 Lecturer: DR Roisin MULLINS  PRESENTATION: BUSINESS THEMES</dc:title>
  <dc:creator>Josh Lewis (1805618)</dc:creator>
  <cp:lastModifiedBy>Josh Lewis (1805618)</cp:lastModifiedBy>
  <cp:revision>57</cp:revision>
  <dcterms:created xsi:type="dcterms:W3CDTF">2021-02-23T01:22:56Z</dcterms:created>
  <dcterms:modified xsi:type="dcterms:W3CDTF">2021-02-24T22:53:02Z</dcterms:modified>
</cp:coreProperties>
</file>