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3"/>
  </p:notesMasterIdLst>
  <p:sldIdLst>
    <p:sldId id="256" r:id="rId2"/>
    <p:sldId id="257" r:id="rId3"/>
    <p:sldId id="275" r:id="rId4"/>
    <p:sldId id="27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12192000" cy="6858000"/>
  <p:notesSz cx="6797675" cy="992663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18" d="100"/>
          <a:sy n="118" d="100"/>
        </p:scale>
        <p:origin x="-276"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2075" y="744538"/>
            <a:ext cx="6615113"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79768" y="4715153"/>
            <a:ext cx="5438140" cy="4466987"/>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99354787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816251e31c_0_0:notes"/>
          <p:cNvSpPr txBox="1">
            <a:spLocks noGrp="1"/>
          </p:cNvSpPr>
          <p:nvPr>
            <p:ph type="body" idx="1"/>
          </p:nvPr>
        </p:nvSpPr>
        <p:spPr>
          <a:xfrm>
            <a:off x="679768" y="4715153"/>
            <a:ext cx="5438140" cy="4466987"/>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g816251e31c_0_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064742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1: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7" name="Google Shape;87;p1: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80494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2: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00190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9362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59634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5: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5: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06381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6: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483862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7: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7: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7303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8: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58213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9: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p9: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7565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0: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1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07663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1: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8" name="Google Shape;148;p11: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8032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12: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4" name="Google Shape;154;p12: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84611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3: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0" name="Google Shape;160;p13: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5263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4: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14: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44696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5: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15: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44885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6: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9" name="Google Shape;179;p16: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31180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7: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5" name="Google Shape;185;p17: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032479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8:notes"/>
          <p:cNvSpPr txBox="1">
            <a:spLocks noGrp="1"/>
          </p:cNvSpPr>
          <p:nvPr>
            <p:ph type="body" idx="1"/>
          </p:nvPr>
        </p:nvSpPr>
        <p:spPr>
          <a:xfrm>
            <a:off x="679768" y="4715153"/>
            <a:ext cx="543814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1" name="Google Shape;191;p18: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12923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p:nvPr/>
        </p:nvSpPr>
        <p:spPr>
          <a:xfrm>
            <a:off x="1470175" y="2182025"/>
            <a:ext cx="10539900" cy="3286268"/>
          </a:xfrm>
          <a:prstGeom prst="rect">
            <a:avLst/>
          </a:prstGeom>
          <a:noFill/>
          <a:ln>
            <a:noFill/>
          </a:ln>
        </p:spPr>
        <p:txBody>
          <a:bodyPr spcFirstLastPara="1" wrap="square" lIns="91425" tIns="91425" rIns="91425" bIns="91425" anchor="t" anchorCtr="0">
            <a:noAutofit/>
          </a:bodyPr>
          <a:lstStyle/>
          <a:p>
            <a:pPr marL="0" marR="0" lvl="0" indent="0" algn="ctr" rtl="0">
              <a:lnSpc>
                <a:spcPct val="115000"/>
              </a:lnSpc>
              <a:spcBef>
                <a:spcPts val="1200"/>
              </a:spcBef>
              <a:spcAft>
                <a:spcPts val="0"/>
              </a:spcAft>
              <a:buClr>
                <a:schemeClr val="dk1"/>
              </a:buClr>
              <a:buSzPts val="1100"/>
              <a:buFont typeface="Arial"/>
              <a:buNone/>
            </a:pPr>
            <a:r>
              <a:rPr lang="en-GB" sz="3600" b="1" i="0" u="none" strike="noStrike" cap="none" dirty="0">
                <a:solidFill>
                  <a:schemeClr val="dk1"/>
                </a:solidFill>
                <a:latin typeface="Arial"/>
                <a:ea typeface="Arial"/>
                <a:cs typeface="Arial"/>
                <a:sym typeface="Arial"/>
              </a:rPr>
              <a:t>M6X01925</a:t>
            </a:r>
            <a:endParaRPr sz="3600" b="1" i="0" u="none" strike="noStrike" cap="none" dirty="0">
              <a:solidFill>
                <a:schemeClr val="dk1"/>
              </a:solidFill>
              <a:latin typeface="Arial"/>
              <a:ea typeface="Arial"/>
              <a:cs typeface="Arial"/>
              <a:sym typeface="Arial"/>
            </a:endParaRPr>
          </a:p>
          <a:p>
            <a:pPr marL="0" marR="0" lvl="0" indent="0" algn="ctr" rtl="0">
              <a:lnSpc>
                <a:spcPct val="100000"/>
              </a:lnSpc>
              <a:spcBef>
                <a:spcPts val="1200"/>
              </a:spcBef>
              <a:spcAft>
                <a:spcPts val="0"/>
              </a:spcAft>
              <a:buClr>
                <a:srgbClr val="000000"/>
              </a:buClr>
              <a:buSzPts val="3600"/>
              <a:buFont typeface="Arial"/>
              <a:buNone/>
            </a:pPr>
            <a:r>
              <a:rPr lang="en-GB" sz="3600" b="1" i="0" u="none" strike="noStrike" cap="none" dirty="0">
                <a:solidFill>
                  <a:schemeClr val="dk1"/>
                </a:solidFill>
                <a:latin typeface="Calibri"/>
                <a:ea typeface="Calibri"/>
                <a:cs typeface="Calibri"/>
                <a:sym typeface="Calibri"/>
              </a:rPr>
              <a:t>Sustainable Hospitality and Tourism </a:t>
            </a:r>
            <a:r>
              <a:rPr lang="en-GB" sz="3600" b="1" i="0" u="none" strike="noStrike" cap="none" dirty="0" smtClean="0">
                <a:solidFill>
                  <a:schemeClr val="dk1"/>
                </a:solidFill>
                <a:latin typeface="Calibri"/>
                <a:ea typeface="Calibri"/>
                <a:cs typeface="Calibri"/>
                <a:sym typeface="Calibri"/>
              </a:rPr>
              <a:t>Management</a:t>
            </a:r>
          </a:p>
          <a:p>
            <a:pPr marL="0" marR="0" lvl="0" indent="0" algn="ctr" rtl="0">
              <a:lnSpc>
                <a:spcPct val="100000"/>
              </a:lnSpc>
              <a:spcBef>
                <a:spcPts val="1200"/>
              </a:spcBef>
              <a:spcAft>
                <a:spcPts val="0"/>
              </a:spcAft>
              <a:buClr>
                <a:srgbClr val="000000"/>
              </a:buClr>
              <a:buSzPts val="3600"/>
              <a:buFont typeface="Arial"/>
              <a:buNone/>
            </a:pPr>
            <a:r>
              <a:rPr lang="en-GB" sz="3600" b="1" dirty="0" smtClean="0">
                <a:solidFill>
                  <a:schemeClr val="dk1"/>
                </a:solidFill>
                <a:latin typeface="Calibri"/>
                <a:ea typeface="Calibri"/>
                <a:cs typeface="Calibri"/>
                <a:sym typeface="Calibri"/>
              </a:rPr>
              <a:t>Mohamed Salah Uddin</a:t>
            </a:r>
          </a:p>
          <a:p>
            <a:pPr marL="0" marR="0" lvl="0" indent="0" algn="ctr" rtl="0">
              <a:lnSpc>
                <a:spcPct val="100000"/>
              </a:lnSpc>
              <a:spcBef>
                <a:spcPts val="1200"/>
              </a:spcBef>
              <a:spcAft>
                <a:spcPts val="0"/>
              </a:spcAft>
              <a:buClr>
                <a:srgbClr val="000000"/>
              </a:buClr>
              <a:buSzPts val="3600"/>
              <a:buFont typeface="Arial"/>
              <a:buNone/>
            </a:pPr>
            <a:r>
              <a:rPr lang="en-GB" sz="3600" b="1" i="0" u="none" strike="noStrike" cap="none" dirty="0" smtClean="0">
                <a:solidFill>
                  <a:schemeClr val="dk1"/>
                </a:solidFill>
                <a:latin typeface="Calibri"/>
                <a:ea typeface="Calibri"/>
                <a:cs typeface="Calibri"/>
                <a:sym typeface="Calibri"/>
              </a:rPr>
              <a:t>UWTSD</a:t>
            </a:r>
            <a:endParaRPr sz="3600" b="0" i="0" u="none" strike="noStrike" cap="none" dirty="0">
              <a:solidFill>
                <a:srgbClr val="000000"/>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4"/>
          <p:cNvSpPr txBox="1">
            <a:spLocks noGrp="1"/>
          </p:cNvSpPr>
          <p:nvPr>
            <p:ph type="title"/>
          </p:nvPr>
        </p:nvSpPr>
        <p:spPr>
          <a:xfrm>
            <a:off x="838200" y="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Introduction </a:t>
            </a:r>
            <a:endParaRPr/>
          </a:p>
        </p:txBody>
      </p:sp>
      <p:pic>
        <p:nvPicPr>
          <p:cNvPr id="90" name="Google Shape;90;p14"/>
          <p:cNvPicPr preferRelativeResize="0">
            <a:picLocks noGrp="1"/>
          </p:cNvPicPr>
          <p:nvPr>
            <p:ph type="body" idx="1"/>
          </p:nvPr>
        </p:nvPicPr>
        <p:blipFill rotWithShape="1">
          <a:blip r:embed="rId3">
            <a:alphaModFix/>
          </a:blip>
          <a:srcRect/>
          <a:stretch/>
        </p:blipFill>
        <p:spPr>
          <a:xfrm>
            <a:off x="8365795" y="2043280"/>
            <a:ext cx="3826200" cy="3197400"/>
          </a:xfrm>
          <a:prstGeom prst="rect">
            <a:avLst/>
          </a:prstGeom>
          <a:noFill/>
          <a:ln>
            <a:noFill/>
          </a:ln>
        </p:spPr>
      </p:pic>
      <p:sp>
        <p:nvSpPr>
          <p:cNvPr id="91" name="Google Shape;91;p14"/>
          <p:cNvSpPr/>
          <p:nvPr/>
        </p:nvSpPr>
        <p:spPr>
          <a:xfrm>
            <a:off x="395650" y="1548275"/>
            <a:ext cx="7698300" cy="4187400"/>
          </a:xfrm>
          <a:prstGeom prst="rect">
            <a:avLst/>
          </a:prstGeom>
          <a:noFill/>
          <a:ln>
            <a:noFill/>
          </a:ln>
        </p:spPr>
        <p:txBody>
          <a:bodyPr spcFirstLastPara="1" wrap="square" lIns="91425" tIns="45700" rIns="91425" bIns="45700" anchor="t" anchorCtr="0">
            <a:noAutofit/>
          </a:bodyPr>
          <a:lstStyle/>
          <a:p>
            <a:pPr marL="0" marR="0" lvl="0" indent="0" algn="just" rtl="0">
              <a:spcBef>
                <a:spcPts val="0"/>
              </a:spcBef>
              <a:spcAft>
                <a:spcPts val="0"/>
              </a:spcAft>
              <a:buNone/>
            </a:pPr>
            <a:r>
              <a:rPr lang="en-GB" sz="2400" b="0" i="0" u="none" strike="noStrike" cap="none">
                <a:solidFill>
                  <a:schemeClr val="dk1"/>
                </a:solidFill>
                <a:latin typeface="Times New Roman"/>
                <a:ea typeface="Times New Roman"/>
                <a:cs typeface="Times New Roman"/>
                <a:sym typeface="Times New Roman"/>
              </a:rPr>
              <a:t>Sustainable development refers to the process of improvement by which the meets of the present can be met as well as the future generations coming. The solution is guaranteed to meet the needs of the people for a long period of time, after generations to generations. It is the core principle of sustainability development that focuses on five elements of the nature: water, power &amp; energy, health, agriculture and bio-diversity. Tourism is one of the rising industries of the UK that focuses on the nature and environment. However, inappropriate actions can have a toll on the nature and the local people of the tourist spot (Lee, 2016). It is the goal of the sustainable tourism industry to make low impact over the nature and for the local people. </a:t>
            </a:r>
            <a:endParaRPr sz="24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6115" y="194209"/>
            <a:ext cx="11838649" cy="6538364"/>
          </a:xfrm>
        </p:spPr>
        <p:txBody>
          <a:bodyPr/>
          <a:lstStyle/>
          <a:p>
            <a:r>
              <a:rPr lang="en-GB" sz="3200" b="1" dirty="0">
                <a:solidFill>
                  <a:schemeClr val="accent1"/>
                </a:solidFill>
              </a:rPr>
              <a:t>Definition of Sustainable tourism and circular </a:t>
            </a:r>
            <a:r>
              <a:rPr lang="en-GB" sz="3200" b="1" dirty="0" smtClean="0">
                <a:solidFill>
                  <a:schemeClr val="accent1"/>
                </a:solidFill>
              </a:rPr>
              <a:t>economy</a:t>
            </a:r>
          </a:p>
          <a:p>
            <a:pPr algn="l"/>
            <a:r>
              <a:rPr lang="en-GB" dirty="0" smtClean="0"/>
              <a:t>      Sustainable </a:t>
            </a:r>
            <a:r>
              <a:rPr lang="en-GB" dirty="0"/>
              <a:t>tourism is visiting a place or country as a tourist.  While you are there your aim </a:t>
            </a:r>
            <a:r>
              <a:rPr lang="en-GB" dirty="0" smtClean="0"/>
              <a:t>is to </a:t>
            </a:r>
            <a:r>
              <a:rPr lang="en-GB" dirty="0"/>
              <a:t>make a positive impact on that destination.  </a:t>
            </a:r>
          </a:p>
          <a:p>
            <a:pPr algn="l"/>
            <a:r>
              <a:rPr lang="en-GB" dirty="0" smtClean="0"/>
              <a:t>      Sustainable </a:t>
            </a:r>
            <a:r>
              <a:rPr lang="en-GB" dirty="0"/>
              <a:t>tourism should also maintain a high level of tourist satisfaction and ensure a meaningful experience to the tourists, raising their awareness about sustainability issues and promoting sustainable tourism practices amongst them.</a:t>
            </a:r>
          </a:p>
          <a:p>
            <a:pPr algn="l"/>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582" y="2530060"/>
            <a:ext cx="3145734" cy="3771128"/>
          </a:xfrm>
          <a:prstGeom prst="rect">
            <a:avLst/>
          </a:prstGeom>
        </p:spPr>
      </p:pic>
    </p:spTree>
    <p:extLst>
      <p:ext uri="{BB962C8B-B14F-4D97-AF65-F5344CB8AC3E}">
        <p14:creationId xmlns:p14="http://schemas.microsoft.com/office/powerpoint/2010/main" val="1591370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36969" y="428877"/>
            <a:ext cx="11223653" cy="6101395"/>
          </a:xfrm>
        </p:spPr>
        <p:txBody>
          <a:bodyPr/>
          <a:lstStyle/>
          <a:p>
            <a:r>
              <a:rPr lang="en-GB" dirty="0"/>
              <a:t>A circular economy is an economic system aimed at eliminating waste and the continual use of resources.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7571" y="1480842"/>
            <a:ext cx="8014712" cy="4508276"/>
          </a:xfrm>
          <a:prstGeom prst="rect">
            <a:avLst/>
          </a:prstGeom>
        </p:spPr>
      </p:pic>
    </p:spTree>
    <p:extLst>
      <p:ext uri="{BB962C8B-B14F-4D97-AF65-F5344CB8AC3E}">
        <p14:creationId xmlns:p14="http://schemas.microsoft.com/office/powerpoint/2010/main" val="2391316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Historical Development </a:t>
            </a:r>
            <a:endParaRPr/>
          </a:p>
        </p:txBody>
      </p:sp>
      <p:sp>
        <p:nvSpPr>
          <p:cNvPr id="97" name="Google Shape;97;p15"/>
          <p:cNvSpPr txBox="1">
            <a:spLocks noGrp="1"/>
          </p:cNvSpPr>
          <p:nvPr>
            <p:ph type="body" idx="1"/>
          </p:nvPr>
        </p:nvSpPr>
        <p:spPr>
          <a:xfrm>
            <a:off x="537875" y="1549950"/>
            <a:ext cx="11156100" cy="4914300"/>
          </a:xfrm>
          <a:prstGeom prst="rect">
            <a:avLst/>
          </a:prstGeom>
          <a:noFill/>
          <a:ln>
            <a:noFill/>
          </a:ln>
        </p:spPr>
        <p:txBody>
          <a:bodyPr spcFirstLastPara="1" wrap="square" lIns="91425" tIns="45700" rIns="91425" bIns="45700" anchor="t" anchorCtr="0">
            <a:noAutofit/>
          </a:bodyPr>
          <a:lstStyle/>
          <a:p>
            <a:pPr marL="228600" lvl="0" indent="-228600" algn="just" rtl="0">
              <a:lnSpc>
                <a:spcPct val="80000"/>
              </a:lnSpc>
              <a:spcBef>
                <a:spcPts val="0"/>
              </a:spcBef>
              <a:spcAft>
                <a:spcPts val="0"/>
              </a:spcAft>
              <a:buClr>
                <a:schemeClr val="dk1"/>
              </a:buClr>
              <a:buSzPts val="2380"/>
              <a:buChar char="•"/>
            </a:pPr>
            <a:r>
              <a:rPr lang="en-GB" sz="2380"/>
              <a:t>Tourism industry has become one of the largest industries not only in the UK but also around the world. The industry has been rising rapidly in the recent years. Many countries even earn the largest portion of their national income through this sector. According to Holloway (2016), tourism is when people move from one place to another in order to have good time. Since the 19</a:t>
            </a:r>
            <a:r>
              <a:rPr lang="en-GB" sz="2380" baseline="30000"/>
              <a:t>th</a:t>
            </a:r>
            <a:r>
              <a:rPr lang="en-GB" sz="2380"/>
              <a:t> century, the development of the tourism industry has been focusing on. Latest technologies, business models and innovations are being used to attract the customers and generate a large segment of income. By the 20</a:t>
            </a:r>
            <a:r>
              <a:rPr lang="en-GB" sz="2380" baseline="30000"/>
              <a:t>th</a:t>
            </a:r>
            <a:r>
              <a:rPr lang="en-GB" sz="2380"/>
              <a:t> century, people have been more motivated to travel across countries. It had an impact over the travel industry, commute industry as well. </a:t>
            </a:r>
            <a:endParaRPr/>
          </a:p>
          <a:p>
            <a:pPr marL="228600" lvl="0" indent="-228600" algn="just" rtl="0">
              <a:lnSpc>
                <a:spcPct val="80000"/>
              </a:lnSpc>
              <a:spcBef>
                <a:spcPts val="1000"/>
              </a:spcBef>
              <a:spcAft>
                <a:spcPts val="0"/>
              </a:spcAft>
              <a:buClr>
                <a:schemeClr val="dk1"/>
              </a:buClr>
              <a:buSzPts val="2380"/>
              <a:buChar char="•"/>
            </a:pPr>
            <a:r>
              <a:rPr lang="en-GB" sz="2380"/>
              <a:t>According to Holloway (2016), tourism industry is now an 8 trillion-dollar business and almost 250 million jobs industry all over the globe. It has the potential to be the largest industry right after the energy industry. So, to take the sustainable approaches is being considered with upmost importance. </a:t>
            </a:r>
            <a:endParaRPr sz="238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Historical Development </a:t>
            </a:r>
            <a:endParaRPr/>
          </a:p>
        </p:txBody>
      </p:sp>
      <p:sp>
        <p:nvSpPr>
          <p:cNvPr id="103" name="Google Shape;103;p16"/>
          <p:cNvSpPr txBox="1">
            <a:spLocks noGrp="1"/>
          </p:cNvSpPr>
          <p:nvPr>
            <p:ph type="body" idx="1"/>
          </p:nvPr>
        </p:nvSpPr>
        <p:spPr>
          <a:xfrm>
            <a:off x="838200" y="1690688"/>
            <a:ext cx="10515600" cy="4351338"/>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With the ever-growing demand of tourism, the demand for hospitality is also rising with it. Hospitality refers to the friendly and generous services for the guests so that they are entertained and relaxed in their trips. The level of hospitality can affect the level of consumer behaviour in tourism. The demand in the hospitality has changed over the periods of time. People are now focused to have better supporting services from the hotels, stay ins. Different hotels rate themselves accordingly to showcase the services they are able to provide (Lee, 2016). Some standard themselves as five star, some four star and so on. Each segment of the hotels targets different segments of customers.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838200" y="143900"/>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Development </a:t>
            </a:r>
            <a:endParaRPr/>
          </a:p>
        </p:txBody>
      </p:sp>
      <p:sp>
        <p:nvSpPr>
          <p:cNvPr id="109" name="Google Shape;109;p17"/>
          <p:cNvSpPr txBox="1">
            <a:spLocks noGrp="1"/>
          </p:cNvSpPr>
          <p:nvPr>
            <p:ph type="body" idx="1"/>
          </p:nvPr>
        </p:nvSpPr>
        <p:spPr>
          <a:xfrm>
            <a:off x="411450" y="1297125"/>
            <a:ext cx="10942500" cy="5195700"/>
          </a:xfrm>
          <a:prstGeom prst="rect">
            <a:avLst/>
          </a:prstGeom>
          <a:noFill/>
          <a:ln>
            <a:noFill/>
          </a:ln>
        </p:spPr>
        <p:txBody>
          <a:bodyPr spcFirstLastPara="1" wrap="square" lIns="91425" tIns="45700" rIns="91425" bIns="45700" anchor="t" anchorCtr="0">
            <a:noAutofit/>
          </a:bodyPr>
          <a:lstStyle/>
          <a:p>
            <a:pPr marL="228600" lvl="0" indent="-242570" algn="just" rtl="0">
              <a:lnSpc>
                <a:spcPct val="70000"/>
              </a:lnSpc>
              <a:spcBef>
                <a:spcPts val="0"/>
              </a:spcBef>
              <a:spcAft>
                <a:spcPts val="0"/>
              </a:spcAft>
              <a:buClr>
                <a:schemeClr val="dk1"/>
              </a:buClr>
              <a:buSzPts val="2600"/>
              <a:buChar char="•"/>
            </a:pPr>
            <a:r>
              <a:rPr lang="en-GB" sz="2600" dirty="0"/>
              <a:t>Tourism has an impact over the current and future economic condition of the world, has environmental and social impacts. It is vital to develop sustainable for the industry so that it can contribute the same way in the future the way it is doing now. The United Nations of World Tourism Organisation has developed some key policies in order to make the tourism and hospitality industry sustainable. Some of the policies are described </a:t>
            </a:r>
            <a:r>
              <a:rPr lang="en-GB" sz="2600" dirty="0" smtClean="0"/>
              <a:t>below (</a:t>
            </a:r>
            <a:r>
              <a:rPr lang="en-GB" sz="2600" dirty="0" err="1" smtClean="0"/>
              <a:t>Blowfield</a:t>
            </a:r>
            <a:r>
              <a:rPr lang="en-GB" sz="2600" dirty="0" smtClean="0"/>
              <a:t>, M. </a:t>
            </a:r>
            <a:r>
              <a:rPr lang="en-GB" sz="2600" smtClean="0"/>
              <a:t>(2013)): </a:t>
            </a:r>
            <a:endParaRPr sz="2600" dirty="0"/>
          </a:p>
          <a:p>
            <a:pPr marL="228600" lvl="0" indent="-242570" algn="just" rtl="0">
              <a:lnSpc>
                <a:spcPct val="70000"/>
              </a:lnSpc>
              <a:spcBef>
                <a:spcPts val="1000"/>
              </a:spcBef>
              <a:spcAft>
                <a:spcPts val="0"/>
              </a:spcAft>
              <a:buClr>
                <a:schemeClr val="dk1"/>
              </a:buClr>
              <a:buSzPts val="2600"/>
              <a:buChar char="•"/>
            </a:pPr>
            <a:r>
              <a:rPr lang="en-GB" sz="2600" dirty="0"/>
              <a:t>Every country and tourism-based organisation need to make sure the best use of environmental resources for the development of the industry. Each of the organisations should also focus and respect the socio-cultural authenticity of the local communities. Their builds are required to be conserved. It has to be made sure that the development and the rise of the industry does not affect the people in any way. Also, the operations have to be long-term that will provide socio-economic advantages to all the stakeholders related to the tourism industry including the local government, national government, the hotel industry, workers and employees. UNWTO also promotes support to the bio-diversity and take necessary actions against climate change (Weaver, 2006). </a:t>
            </a:r>
            <a:endParaRPr sz="2600" dirty="0"/>
          </a:p>
          <a:p>
            <a:pPr marL="0" lvl="0" indent="0" algn="just" rtl="0">
              <a:lnSpc>
                <a:spcPct val="70000"/>
              </a:lnSpc>
              <a:spcBef>
                <a:spcPts val="1000"/>
              </a:spcBef>
              <a:spcAft>
                <a:spcPts val="0"/>
              </a:spcAft>
              <a:buClr>
                <a:schemeClr val="dk1"/>
              </a:buClr>
              <a:buSzPts val="2380"/>
              <a:buNone/>
            </a:pPr>
            <a:endParaRPr sz="2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Development </a:t>
            </a:r>
            <a:endParaRPr/>
          </a:p>
        </p:txBody>
      </p:sp>
      <p:sp>
        <p:nvSpPr>
          <p:cNvPr id="115" name="Google Shape;115;p18"/>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The UK policies and the National (Wales) policies for the sustainability development also goes parallel with the international policies. The national policies are focused on better understanding among the tourism industry stakeholders. The government and the local organisations have to work hand in hand to make the most effective approaches. The government also tries to arrange programs to spread the policies to every related organisation.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Difference between Sustainability and Circular Economy </a:t>
            </a:r>
            <a:endParaRPr/>
          </a:p>
        </p:txBody>
      </p:sp>
      <p:sp>
        <p:nvSpPr>
          <p:cNvPr id="121" name="Google Shape;121;p19"/>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The goal of sustainability and a circular economy goes hand with hand. The circular economy is an economic model where the main objective is to develop good and other services that ensures sustainability for the future. Hotel industries can also follow the model of circular economy to have better management over the resources and available and limit the amount of wastes. In traditional system, the waste is processed by linear approach or in restorative way. In circular economy, the recycling process is used to keep the resources as much as possible increasing the utility over time. The tourism-based organisations such as the hotels, resorts may shift their waste management plan from waste hierarchy to a circular hierarchy. Contributing for the betterment of the environment us the main focus of adopting such model.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Coastal Tourism </a:t>
            </a:r>
            <a:endParaRPr/>
          </a:p>
        </p:txBody>
      </p:sp>
      <p:pic>
        <p:nvPicPr>
          <p:cNvPr id="127" name="Google Shape;127;p20" descr="Image result for Sustainability in Coastal Tourism"/>
          <p:cNvPicPr preferRelativeResize="0">
            <a:picLocks noGrp="1"/>
          </p:cNvPicPr>
          <p:nvPr>
            <p:ph type="body" idx="1"/>
          </p:nvPr>
        </p:nvPicPr>
        <p:blipFill rotWithShape="1">
          <a:blip r:embed="rId3">
            <a:alphaModFix/>
          </a:blip>
          <a:srcRect/>
          <a:stretch/>
        </p:blipFill>
        <p:spPr>
          <a:xfrm>
            <a:off x="2895600" y="2011680"/>
            <a:ext cx="6400800" cy="3657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Coastal Tourism </a:t>
            </a:r>
            <a:endParaRPr/>
          </a:p>
        </p:txBody>
      </p:sp>
      <p:sp>
        <p:nvSpPr>
          <p:cNvPr id="133" name="Google Shape;133;p21"/>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228600" lvl="0" indent="-228600" algn="just" rtl="0">
              <a:lnSpc>
                <a:spcPct val="80000"/>
              </a:lnSpc>
              <a:spcBef>
                <a:spcPts val="0"/>
              </a:spcBef>
              <a:spcAft>
                <a:spcPts val="0"/>
              </a:spcAft>
              <a:buClr>
                <a:schemeClr val="dk1"/>
              </a:buClr>
              <a:buSzPts val="2590"/>
              <a:buChar char="•"/>
            </a:pPr>
            <a:r>
              <a:rPr lang="en-GB" sz="2590"/>
              <a:t>Coastal areas are one of the key areas of UK with rich diversity and most high-end sophisticated ecosystem. Due to excessive demand of tourism, the areas are suffering from great loss including the loss of residences in the coastal zone, the fisheries and the aquaculture, loss of marine elements, air pollutions, social disruptions and so on. </a:t>
            </a:r>
            <a:endParaRPr/>
          </a:p>
          <a:p>
            <a:pPr marL="228600" lvl="0" indent="-228600" algn="just" rtl="0">
              <a:lnSpc>
                <a:spcPct val="80000"/>
              </a:lnSpc>
              <a:spcBef>
                <a:spcPts val="1000"/>
              </a:spcBef>
              <a:spcAft>
                <a:spcPts val="0"/>
              </a:spcAft>
              <a:buClr>
                <a:schemeClr val="dk1"/>
              </a:buClr>
              <a:buSzPts val="2590"/>
              <a:buChar char="•"/>
            </a:pPr>
            <a:r>
              <a:rPr lang="en-GB" sz="2590"/>
              <a:t>For tourism, many areas of the mangrove forests have been cut down to make beaches. Also, it has damaged the nesting sites of some rare animals such as the endangered marine turtles. In order to remove the problems, sustainable tourism model needs to be developed. </a:t>
            </a:r>
            <a:endParaRPr/>
          </a:p>
          <a:p>
            <a:pPr marL="228600" lvl="0" indent="-228600" algn="just" rtl="0">
              <a:lnSpc>
                <a:spcPct val="80000"/>
              </a:lnSpc>
              <a:spcBef>
                <a:spcPts val="1000"/>
              </a:spcBef>
              <a:spcAft>
                <a:spcPts val="0"/>
              </a:spcAft>
              <a:buClr>
                <a:schemeClr val="dk1"/>
              </a:buClr>
              <a:buSzPts val="2590"/>
              <a:buChar char="•"/>
            </a:pPr>
            <a:r>
              <a:rPr lang="en-GB" sz="2590"/>
              <a:t>Sustainable tourism model will have many benefits including economic benefits, employment support, environmental benefits. Sustainable business also supports the proper management of the local facilities and the environmental elements. As a result, less damages, pollutions and wastes will be produced that supports the environment (Hall, 2019). </a:t>
            </a:r>
            <a:endParaRPr/>
          </a:p>
          <a:p>
            <a:pPr marL="0" lvl="0" indent="0" algn="just" rtl="0">
              <a:lnSpc>
                <a:spcPct val="80000"/>
              </a:lnSpc>
              <a:spcBef>
                <a:spcPts val="1000"/>
              </a:spcBef>
              <a:spcAft>
                <a:spcPts val="0"/>
              </a:spcAft>
              <a:buClr>
                <a:schemeClr val="dk1"/>
              </a:buClr>
              <a:buSzPts val="2590"/>
              <a:buNone/>
            </a:pPr>
            <a:endParaRPr sz="259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Rural &amp; Urban Tourism </a:t>
            </a:r>
            <a:endParaRPr/>
          </a:p>
        </p:txBody>
      </p:sp>
      <p:sp>
        <p:nvSpPr>
          <p:cNvPr id="139" name="Google Shape;139;p22"/>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With the help of advancements in technology and the tourism industry, the rural places are being turned into tourism spots. Because of the tourism in the rural areas there has been many benefits including; creation of local income, increased employment, creation of resources, development of the rural area and so on. </a:t>
            </a:r>
            <a:endParaRPr/>
          </a:p>
          <a:p>
            <a:pPr marL="0" lvl="0" indent="0" algn="just" rtl="0">
              <a:lnSpc>
                <a:spcPct val="90000"/>
              </a:lnSpc>
              <a:spcBef>
                <a:spcPts val="0"/>
              </a:spcBef>
              <a:spcAft>
                <a:spcPts val="0"/>
              </a:spcAft>
              <a:buClr>
                <a:schemeClr val="dk1"/>
              </a:buClr>
              <a:buSzPts val="2800"/>
              <a:buNone/>
            </a:pPr>
            <a:r>
              <a:rPr lang="en-GB"/>
              <a:t>However, the long-term sustainability depends on the proper use of the available resources. To make the rural areas sustainable for tourism, key focuses have been pointed in the lifestyle of the local people (Weaver, 2006). Their main living source is the agriculture. The agricultural lifestyle of the people has to be preserved. In creating leisure sports and tourism sports, it has to be observed that the local place and the economy is not hurt.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Sustainability: Rural &amp; Urban Tourism </a:t>
            </a:r>
            <a:endParaRPr/>
          </a:p>
        </p:txBody>
      </p:sp>
      <p:sp>
        <p:nvSpPr>
          <p:cNvPr id="145" name="Google Shape;145;p23"/>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Urban tourism is mostly popular among the tourists. It refers to the cities of the country where people can have the taste of culture, background and history. The cities are normally very old and complex compared to the present (Lee, 2016). The museums, old cities of UK are example of urban tourism spots. For the sustainability, the resources have to be preserved. </a:t>
            </a:r>
            <a:endParaRPr/>
          </a:p>
          <a:p>
            <a:pPr marL="0" lvl="0" indent="0" algn="just" rtl="0">
              <a:lnSpc>
                <a:spcPct val="90000"/>
              </a:lnSpc>
              <a:spcBef>
                <a:spcPts val="0"/>
              </a:spcBef>
              <a:spcAft>
                <a:spcPts val="0"/>
              </a:spcAft>
              <a:buClr>
                <a:schemeClr val="dk1"/>
              </a:buClr>
              <a:buSzPts val="2800"/>
              <a:buNone/>
            </a:pPr>
            <a:endParaRPr/>
          </a:p>
          <a:p>
            <a:pPr marL="0" lvl="0" indent="0" algn="just" rtl="0">
              <a:lnSpc>
                <a:spcPct val="90000"/>
              </a:lnSpc>
              <a:spcBef>
                <a:spcPts val="0"/>
              </a:spcBef>
              <a:spcAft>
                <a:spcPts val="0"/>
              </a:spcAft>
              <a:buClr>
                <a:schemeClr val="dk1"/>
              </a:buClr>
              <a:buSzPts val="2800"/>
              <a:buNone/>
            </a:pPr>
            <a:r>
              <a:rPr lang="en-GB"/>
              <a:t>The items in the museum are valuable for the country, for the culture. Overloaded tourism creates an impact over the industry resulting less time for the authorities in reservation. Having them reserved will not only save the tourism industry for the future, but will also save the histories culture of the people.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751275" y="207125"/>
            <a:ext cx="10515600" cy="13257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Social Inclusion: Disability</a:t>
            </a:r>
            <a:endParaRPr/>
          </a:p>
        </p:txBody>
      </p:sp>
      <p:sp>
        <p:nvSpPr>
          <p:cNvPr id="151" name="Google Shape;151;p24"/>
          <p:cNvSpPr txBox="1">
            <a:spLocks noGrp="1"/>
          </p:cNvSpPr>
          <p:nvPr>
            <p:ph type="body" idx="1"/>
          </p:nvPr>
        </p:nvSpPr>
        <p:spPr>
          <a:xfrm>
            <a:off x="664275" y="1690700"/>
            <a:ext cx="10689600" cy="4802100"/>
          </a:xfrm>
          <a:prstGeom prst="rect">
            <a:avLst/>
          </a:prstGeom>
          <a:noFill/>
          <a:ln>
            <a:noFill/>
          </a:ln>
        </p:spPr>
        <p:txBody>
          <a:bodyPr spcFirstLastPara="1" wrap="square" lIns="91425" tIns="45700" rIns="91425" bIns="45700" anchor="t" anchorCtr="0">
            <a:noAutofit/>
          </a:bodyPr>
          <a:lstStyle/>
          <a:p>
            <a:pPr marL="228600" lvl="0" indent="-228600" algn="just" rtl="0">
              <a:lnSpc>
                <a:spcPct val="70000"/>
              </a:lnSpc>
              <a:spcBef>
                <a:spcPts val="0"/>
              </a:spcBef>
              <a:spcAft>
                <a:spcPts val="0"/>
              </a:spcAft>
              <a:buClr>
                <a:schemeClr val="dk1"/>
              </a:buClr>
              <a:buSzPts val="2380"/>
              <a:buChar char="•"/>
            </a:pPr>
            <a:r>
              <a:rPr lang="en-GB" sz="2380"/>
              <a:t>The expectations the customers have from the industry is changing at a quick pace. The organisations related to the industry are not yet able to serve properly the people who have some sort of disability. In UK, people with any form of disability has the same right as a normal people that includes getting services from the hospitality organisations. In fact, in some cases they are required some extra care and support (Hall, 2019). </a:t>
            </a:r>
            <a:endParaRPr/>
          </a:p>
          <a:p>
            <a:pPr marL="228600" lvl="0" indent="-228600" algn="just" rtl="0">
              <a:lnSpc>
                <a:spcPct val="70000"/>
              </a:lnSpc>
              <a:spcBef>
                <a:spcPts val="1000"/>
              </a:spcBef>
              <a:spcAft>
                <a:spcPts val="0"/>
              </a:spcAft>
              <a:buClr>
                <a:schemeClr val="dk1"/>
              </a:buClr>
              <a:buSzPts val="2380"/>
              <a:buChar char="•"/>
            </a:pPr>
            <a:r>
              <a:rPr lang="en-GB" sz="2380"/>
              <a:t>The Commonwealth Department of Industry recognises the disabled persons as the rising market in the tourism industry and the stakeholder organisations are instructed to acknowledge it accordingly. Tourism board of Wales has recognised accessible tourism as niche experience. However, there is a lack of resources and researches that show what the market has to offer to the industry (Curten, 2012). Also, the policy makers of the country have not formally presented or declined what they mean by accessible tourism sports. However, it is expected that the accessible tourism will enable the needy people to have better access to their requirements, they will get better mobility, have access to better vision &amp; hearing and other cognitive areas. They will have the same equity as the normal people in the terms of services and the environment. </a:t>
            </a:r>
            <a:endParaRPr/>
          </a:p>
          <a:p>
            <a:pPr marL="0" lvl="0" indent="0" algn="just" rtl="0">
              <a:lnSpc>
                <a:spcPct val="70000"/>
              </a:lnSpc>
              <a:spcBef>
                <a:spcPts val="1000"/>
              </a:spcBef>
              <a:spcAft>
                <a:spcPts val="0"/>
              </a:spcAft>
              <a:buClr>
                <a:schemeClr val="dk1"/>
              </a:buClr>
              <a:buSzPts val="2380"/>
              <a:buNone/>
            </a:pPr>
            <a:endParaRPr sz="238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Environmental Regulations </a:t>
            </a:r>
            <a:endParaRPr/>
          </a:p>
        </p:txBody>
      </p:sp>
      <p:sp>
        <p:nvSpPr>
          <p:cNvPr id="157" name="Google Shape;157;p25"/>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Tourism industry has a huge impact over the environment in both positive and negative ways. The impact over the environment has changed over the time as it is a dynamic industry. For example, modern tourism was founded as a result of the Industrial Revolution. However, the industry has given many loads over the environment in negative ways (Curten, 2012). The policymakers have realised the issue about the negative consequences and are aware about developing sustainable changes for the future.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Environmental Regulations </a:t>
            </a:r>
            <a:endParaRPr/>
          </a:p>
        </p:txBody>
      </p:sp>
      <p:sp>
        <p:nvSpPr>
          <p:cNvPr id="163" name="Google Shape;163;p26"/>
          <p:cNvSpPr txBox="1">
            <a:spLocks noGrp="1"/>
          </p:cNvSpPr>
          <p:nvPr>
            <p:ph type="body" idx="1"/>
          </p:nvPr>
        </p:nvSpPr>
        <p:spPr>
          <a:xfrm>
            <a:off x="838200" y="1690687"/>
            <a:ext cx="10515600" cy="4802187"/>
          </a:xfrm>
          <a:prstGeom prst="rect">
            <a:avLst/>
          </a:prstGeom>
          <a:noFill/>
          <a:ln>
            <a:noFill/>
          </a:ln>
        </p:spPr>
        <p:txBody>
          <a:bodyPr spcFirstLastPara="1" wrap="square" lIns="91425" tIns="45700" rIns="91425" bIns="45700" anchor="t" anchorCtr="0">
            <a:noAutofit/>
          </a:bodyPr>
          <a:lstStyle/>
          <a:p>
            <a:pPr marL="228600" lvl="0" indent="-228600" algn="just" rtl="0">
              <a:lnSpc>
                <a:spcPct val="90000"/>
              </a:lnSpc>
              <a:spcBef>
                <a:spcPts val="0"/>
              </a:spcBef>
              <a:spcAft>
                <a:spcPts val="0"/>
              </a:spcAft>
              <a:buClr>
                <a:schemeClr val="dk1"/>
              </a:buClr>
              <a:buSzPts val="2590"/>
              <a:buChar char="•"/>
            </a:pPr>
            <a:r>
              <a:rPr lang="en-GB" sz="2590"/>
              <a:t>The industry has some positive impacts that include: promoting the environment of a country and its culture; acquisition of foreign currency; increase in the national income; better accommodation facilities and catering; reduce in the poverty, unemployment issue, integration of tourism activities and so on. However, negative sides include: destruction of natural resources; fires in the forest, destruction of the forest; scattering waste; pollution; damage in the wildlife and so on. </a:t>
            </a:r>
            <a:endParaRPr/>
          </a:p>
          <a:p>
            <a:pPr marL="228600" lvl="0" indent="-228600" algn="just" rtl="0">
              <a:lnSpc>
                <a:spcPct val="90000"/>
              </a:lnSpc>
              <a:spcBef>
                <a:spcPts val="1000"/>
              </a:spcBef>
              <a:spcAft>
                <a:spcPts val="0"/>
              </a:spcAft>
              <a:buClr>
                <a:schemeClr val="dk1"/>
              </a:buClr>
              <a:buSzPts val="2590"/>
              <a:buChar char="•"/>
            </a:pPr>
            <a:r>
              <a:rPr lang="en-GB" sz="2590"/>
              <a:t>The UK environmental law seeks to keep the environment of the country safe considering the impacts of the tourism industry overall. The regulation covers different sectors from the climate change to land pollution and so on (Curten, 2012). The law has been made taking some references from the international environment law, EU law and so on. </a:t>
            </a:r>
            <a:endParaRPr/>
          </a:p>
          <a:p>
            <a:pPr marL="0" lvl="0" indent="0" algn="just" rtl="0">
              <a:lnSpc>
                <a:spcPct val="90000"/>
              </a:lnSpc>
              <a:spcBef>
                <a:spcPts val="1000"/>
              </a:spcBef>
              <a:spcAft>
                <a:spcPts val="0"/>
              </a:spcAft>
              <a:buClr>
                <a:schemeClr val="dk1"/>
              </a:buClr>
              <a:buSzPts val="2590"/>
              <a:buNone/>
            </a:pPr>
            <a:endParaRPr sz="259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Green Business </a:t>
            </a:r>
            <a:endParaRPr/>
          </a:p>
        </p:txBody>
      </p:sp>
      <p:sp>
        <p:nvSpPr>
          <p:cNvPr id="169" name="Google Shape;169;p27"/>
          <p:cNvSpPr txBox="1">
            <a:spLocks noGrp="1"/>
          </p:cNvSpPr>
          <p:nvPr>
            <p:ph type="body" idx="1"/>
          </p:nvPr>
        </p:nvSpPr>
        <p:spPr>
          <a:xfrm>
            <a:off x="266700" y="4456906"/>
            <a:ext cx="1165860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200"/>
              <a:buNone/>
            </a:pPr>
            <a:r>
              <a:rPr lang="en-GB" sz="2200" dirty="0"/>
              <a:t>In order to make the industry sustainable for the future, the stakeholder business organisations have decided to develop green business strategy. With this, the companies will be able to adopt sustainable approaches in the operations. Green business takes into account the needs of the environment, the needs of the local people, business organisation and the visitors including of the future generation. We have previously discussed about the damage in the environment because of the tourism industry. The Green Business scheme has the objective to reduce and remove the negative environmental factor through the tourism </a:t>
            </a:r>
            <a:r>
              <a:rPr lang="en-GB" sz="2200" dirty="0" smtClean="0"/>
              <a:t>operations</a:t>
            </a:r>
            <a:r>
              <a:rPr lang="en-GB" sz="2200" dirty="0"/>
              <a:t> </a:t>
            </a:r>
            <a:r>
              <a:rPr lang="en-GB" sz="2200" dirty="0" smtClean="0"/>
              <a:t>(Hall, 2019).</a:t>
            </a:r>
            <a:endParaRPr dirty="0"/>
          </a:p>
          <a:p>
            <a:pPr marL="0" lvl="0" indent="0" algn="just" rtl="0">
              <a:lnSpc>
                <a:spcPct val="90000"/>
              </a:lnSpc>
              <a:spcBef>
                <a:spcPts val="1000"/>
              </a:spcBef>
              <a:spcAft>
                <a:spcPts val="0"/>
              </a:spcAft>
              <a:buClr>
                <a:schemeClr val="dk1"/>
              </a:buClr>
              <a:buSzPts val="2800"/>
              <a:buNone/>
            </a:pPr>
            <a:endParaRPr dirty="0"/>
          </a:p>
        </p:txBody>
      </p:sp>
      <p:pic>
        <p:nvPicPr>
          <p:cNvPr id="170" name="Google Shape;170;p27" descr="Image result for Green Business"/>
          <p:cNvPicPr preferRelativeResize="0"/>
          <p:nvPr/>
        </p:nvPicPr>
        <p:blipFill rotWithShape="1">
          <a:blip r:embed="rId3">
            <a:alphaModFix/>
          </a:blip>
          <a:srcRect/>
          <a:stretch/>
        </p:blipFill>
        <p:spPr>
          <a:xfrm>
            <a:off x="2495550" y="1690688"/>
            <a:ext cx="7200900" cy="235553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Green Business </a:t>
            </a:r>
            <a:endParaRPr/>
          </a:p>
        </p:txBody>
      </p:sp>
      <p:sp>
        <p:nvSpPr>
          <p:cNvPr id="176" name="Google Shape;176;p28"/>
          <p:cNvSpPr txBox="1">
            <a:spLocks noGrp="1"/>
          </p:cNvSpPr>
          <p:nvPr>
            <p:ph type="body" idx="1"/>
          </p:nvPr>
        </p:nvSpPr>
        <p:spPr>
          <a:xfrm>
            <a:off x="464820" y="1758316"/>
            <a:ext cx="11262360" cy="4802187"/>
          </a:xfrm>
          <a:prstGeom prst="rect">
            <a:avLst/>
          </a:prstGeom>
          <a:noFill/>
          <a:ln>
            <a:noFill/>
          </a:ln>
        </p:spPr>
        <p:txBody>
          <a:bodyPr spcFirstLastPara="1" wrap="square" lIns="91425" tIns="45700" rIns="91425" bIns="45700" anchor="t" anchorCtr="0">
            <a:noAutofit/>
          </a:bodyPr>
          <a:lstStyle/>
          <a:p>
            <a:pPr marL="228600" lvl="0" indent="-228600" algn="just" rtl="0">
              <a:lnSpc>
                <a:spcPct val="80000"/>
              </a:lnSpc>
              <a:spcBef>
                <a:spcPts val="0"/>
              </a:spcBef>
              <a:spcAft>
                <a:spcPts val="0"/>
              </a:spcAft>
              <a:buClr>
                <a:schemeClr val="dk1"/>
              </a:buClr>
              <a:buSzPts val="2590"/>
              <a:buChar char="•"/>
            </a:pPr>
            <a:r>
              <a:rPr lang="en-GB" sz="2590"/>
              <a:t>According to the scheme, the natural environment as well as the man-made structures such as buildings, statues have to preserved for the future (Hall, 2019). The green business model promotes the eco-friendly business as the sustainable business model. However, in order to be sustainable, the industry needs to have a strong position in the factors such as: environment, economy and socio-cultural. The green business focuses on the environmental sustainability focusing on reserving the environmental assets of the country. The natural resources must be used properly to avoid kind of damage for the nature. </a:t>
            </a:r>
            <a:endParaRPr/>
          </a:p>
          <a:p>
            <a:pPr marL="228600" lvl="0" indent="-228600" algn="just" rtl="0">
              <a:lnSpc>
                <a:spcPct val="80000"/>
              </a:lnSpc>
              <a:spcBef>
                <a:spcPts val="1000"/>
              </a:spcBef>
              <a:spcAft>
                <a:spcPts val="0"/>
              </a:spcAft>
              <a:buClr>
                <a:schemeClr val="dk1"/>
              </a:buClr>
              <a:buSzPts val="2590"/>
              <a:buChar char="•"/>
            </a:pPr>
            <a:r>
              <a:rPr lang="en-GB" sz="2590"/>
              <a:t>Green business is important because it not only supports the stakeholders of the industry, but also meets the demand of the nature and the future generations. Unlike the conventional or the unsustainable business model, the green business supports the natural resources, the local people, their diversity and their cultural values. </a:t>
            </a:r>
            <a:endParaRPr/>
          </a:p>
          <a:p>
            <a:pPr marL="0" lvl="0" indent="0" algn="just" rtl="0">
              <a:lnSpc>
                <a:spcPct val="80000"/>
              </a:lnSpc>
              <a:spcBef>
                <a:spcPts val="1000"/>
              </a:spcBef>
              <a:spcAft>
                <a:spcPts val="0"/>
              </a:spcAft>
              <a:buClr>
                <a:schemeClr val="dk1"/>
              </a:buClr>
              <a:buSzPts val="2590"/>
              <a:buNone/>
            </a:pPr>
            <a:endParaRPr sz="259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Sustainable Transportation System </a:t>
            </a:r>
            <a:endParaRPr/>
          </a:p>
        </p:txBody>
      </p:sp>
      <p:sp>
        <p:nvSpPr>
          <p:cNvPr id="182" name="Google Shape;182;p29"/>
          <p:cNvSpPr txBox="1">
            <a:spLocks noGrp="1"/>
          </p:cNvSpPr>
          <p:nvPr>
            <p:ph type="body" idx="1"/>
          </p:nvPr>
        </p:nvSpPr>
        <p:spPr>
          <a:xfrm>
            <a:off x="464820" y="1758316"/>
            <a:ext cx="11262360" cy="4802187"/>
          </a:xfrm>
          <a:prstGeom prst="rect">
            <a:avLst/>
          </a:prstGeom>
          <a:noFill/>
          <a:ln>
            <a:noFill/>
          </a:ln>
        </p:spPr>
        <p:txBody>
          <a:bodyPr spcFirstLastPara="1" wrap="square" lIns="91425" tIns="45700" rIns="91425" bIns="45700" anchor="t" anchorCtr="0">
            <a:noAutofit/>
          </a:bodyPr>
          <a:lstStyle/>
          <a:p>
            <a:pPr marL="228600" lvl="0" indent="-228600" algn="just" rtl="0">
              <a:lnSpc>
                <a:spcPct val="70000"/>
              </a:lnSpc>
              <a:spcBef>
                <a:spcPts val="0"/>
              </a:spcBef>
              <a:spcAft>
                <a:spcPts val="0"/>
              </a:spcAft>
              <a:buClr>
                <a:schemeClr val="dk1"/>
              </a:buClr>
              <a:buSzPts val="2590"/>
              <a:buChar char="•"/>
            </a:pPr>
            <a:r>
              <a:rPr lang="en-GB" sz="2590"/>
              <a:t>The role of transport is significant for tourism industry. With developed structure of transportation, the tour can be much more pleasant and relaxing for the travellers. However, with the need of sustainable tourism industry comes the need of sustainable transport (Curten, 2012). Sustainable transports refer to any form or means of transports that supports green, have low impact over the environment. The examples of sustainable transport are, cycling, transit, car pool, car share and so on. </a:t>
            </a:r>
            <a:endParaRPr/>
          </a:p>
          <a:p>
            <a:pPr marL="228600" lvl="0" indent="-228600" algn="just" rtl="0">
              <a:lnSpc>
                <a:spcPct val="70000"/>
              </a:lnSpc>
              <a:spcBef>
                <a:spcPts val="1000"/>
              </a:spcBef>
              <a:spcAft>
                <a:spcPts val="0"/>
              </a:spcAft>
              <a:buClr>
                <a:schemeClr val="dk1"/>
              </a:buClr>
              <a:buSzPts val="2590"/>
              <a:buChar char="•"/>
            </a:pPr>
            <a:r>
              <a:rPr lang="en-GB" sz="2590"/>
              <a:t>Switzerland and Germany are appropriate examples of developing sustainable transportation system in the country. Both the countries promote green vehicles such as cycling in their tourist sports. In the main roads, there are separate lanes for cycling only. Also, many destinations require the people to have a walk in and the mountains are only allowed to be hiked. In the mountains, any kind of vehicles is not allowed. The green transportation supports the green infrastructure of the tourism industry of these countries. The UK is also developing such methods to promote the sustainable transportation system. </a:t>
            </a:r>
            <a:endParaRPr/>
          </a:p>
          <a:p>
            <a:pPr marL="0" lvl="0" indent="0" algn="just" rtl="0">
              <a:lnSpc>
                <a:spcPct val="70000"/>
              </a:lnSpc>
              <a:spcBef>
                <a:spcPts val="1000"/>
              </a:spcBef>
              <a:spcAft>
                <a:spcPts val="0"/>
              </a:spcAft>
              <a:buClr>
                <a:schemeClr val="dk1"/>
              </a:buClr>
              <a:buSzPts val="2590"/>
              <a:buNone/>
            </a:pPr>
            <a:endParaRPr sz="259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3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Conclusion</a:t>
            </a:r>
            <a:endParaRPr/>
          </a:p>
        </p:txBody>
      </p:sp>
      <p:sp>
        <p:nvSpPr>
          <p:cNvPr id="188" name="Google Shape;188;p30"/>
          <p:cNvSpPr txBox="1">
            <a:spLocks noGrp="1"/>
          </p:cNvSpPr>
          <p:nvPr>
            <p:ph type="body" idx="1"/>
          </p:nvPr>
        </p:nvSpPr>
        <p:spPr>
          <a:xfrm>
            <a:off x="464820" y="1758316"/>
            <a:ext cx="11262360" cy="4802187"/>
          </a:xfrm>
          <a:prstGeom prst="rect">
            <a:avLst/>
          </a:prstGeom>
          <a:noFill/>
          <a:ln>
            <a:noFill/>
          </a:ln>
        </p:spPr>
        <p:txBody>
          <a:bodyPr spcFirstLastPara="1" wrap="square" lIns="91425" tIns="45700" rIns="91425" bIns="45700" anchor="t" anchorCtr="0">
            <a:noAutofit/>
          </a:bodyPr>
          <a:lstStyle/>
          <a:p>
            <a:pPr marL="0" lvl="0" indent="0" algn="just" rtl="0">
              <a:lnSpc>
                <a:spcPct val="90000"/>
              </a:lnSpc>
              <a:spcBef>
                <a:spcPts val="0"/>
              </a:spcBef>
              <a:spcAft>
                <a:spcPts val="0"/>
              </a:spcAft>
              <a:buClr>
                <a:schemeClr val="dk1"/>
              </a:buClr>
              <a:buSzPts val="2800"/>
              <a:buNone/>
            </a:pPr>
            <a:r>
              <a:rPr lang="en-GB"/>
              <a:t>The tourism and hospitality industry will continue to be the among the largest industries in the world. For the economic purposes, it is necessary for every country to promote sustainable models in the industry. Sustainable tourism does not create any hamper in the current industry. Rather, there will be many more benefits in the future. With the help of such model, the need of the future generations can also be met. Most importantly, the elements that make the spots a touring spot can be preserved. People will be able to cherish the nature, the local heritage of the people for generations to come. </a:t>
            </a:r>
            <a:endParaRPr/>
          </a:p>
          <a:p>
            <a:pPr marL="0" lvl="0" indent="0" algn="just" rtl="0">
              <a:lnSpc>
                <a:spcPct val="90000"/>
              </a:lnSpc>
              <a:spcBef>
                <a:spcPts val="1000"/>
              </a:spcBef>
              <a:spcAft>
                <a:spcPts val="0"/>
              </a:spcAft>
              <a:buClr>
                <a:schemeClr val="dk1"/>
              </a:buClr>
              <a:buSzPts val="2800"/>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2F5496"/>
              </a:buClr>
              <a:buSzPts val="4400"/>
              <a:buFont typeface="Calibri"/>
              <a:buNone/>
            </a:pPr>
            <a:r>
              <a:rPr lang="en-GB" b="1">
                <a:solidFill>
                  <a:srgbClr val="2F5496"/>
                </a:solidFill>
              </a:rPr>
              <a:t>References </a:t>
            </a:r>
            <a:endParaRPr/>
          </a:p>
        </p:txBody>
      </p:sp>
      <p:sp>
        <p:nvSpPr>
          <p:cNvPr id="194" name="Google Shape;194;p31"/>
          <p:cNvSpPr txBox="1">
            <a:spLocks noGrp="1"/>
          </p:cNvSpPr>
          <p:nvPr>
            <p:ph type="body" idx="1"/>
          </p:nvPr>
        </p:nvSpPr>
        <p:spPr>
          <a:xfrm>
            <a:off x="464820" y="1758316"/>
            <a:ext cx="11262360" cy="4802187"/>
          </a:xfrm>
          <a:prstGeom prst="rect">
            <a:avLst/>
          </a:prstGeom>
          <a:noFill/>
          <a:ln>
            <a:noFill/>
          </a:ln>
        </p:spPr>
        <p:txBody>
          <a:bodyPr spcFirstLastPara="1" wrap="square" lIns="91425" tIns="45700" rIns="91425" bIns="45700" anchor="t" anchorCtr="0">
            <a:noAutofit/>
          </a:bodyPr>
          <a:lstStyle/>
          <a:p>
            <a:pPr marL="228600" lvl="0" indent="-228600" algn="l" rtl="0">
              <a:lnSpc>
                <a:spcPct val="70000"/>
              </a:lnSpc>
              <a:spcBef>
                <a:spcPts val="0"/>
              </a:spcBef>
              <a:spcAft>
                <a:spcPts val="0"/>
              </a:spcAft>
              <a:buClr>
                <a:schemeClr val="dk1"/>
              </a:buClr>
              <a:buSzPts val="2170"/>
              <a:buChar char="•"/>
            </a:pPr>
            <a:r>
              <a:rPr lang="en-GB" sz="2170"/>
              <a:t>Blowfield, M. (2013) Business and Sustainability, OUP, Oxford.</a:t>
            </a:r>
            <a:endParaRPr/>
          </a:p>
          <a:p>
            <a:pPr marL="228600" lvl="0" indent="-228600" algn="l" rtl="0">
              <a:lnSpc>
                <a:spcPct val="70000"/>
              </a:lnSpc>
              <a:spcBef>
                <a:spcPts val="1000"/>
              </a:spcBef>
              <a:spcAft>
                <a:spcPts val="0"/>
              </a:spcAft>
              <a:buClr>
                <a:schemeClr val="dk1"/>
              </a:buClr>
              <a:buSzPts val="2170"/>
              <a:buChar char="•"/>
            </a:pPr>
            <a:r>
              <a:rPr lang="en-GB" sz="2170"/>
              <a:t>Curtin, T. (2012) Managing Green Issues, MacMillan Palgrave, London.</a:t>
            </a:r>
            <a:endParaRPr/>
          </a:p>
          <a:p>
            <a:pPr marL="228600" lvl="0" indent="-228600" algn="l" rtl="0">
              <a:lnSpc>
                <a:spcPct val="70000"/>
              </a:lnSpc>
              <a:spcBef>
                <a:spcPts val="1000"/>
              </a:spcBef>
              <a:spcAft>
                <a:spcPts val="0"/>
              </a:spcAft>
              <a:buClr>
                <a:schemeClr val="dk1"/>
              </a:buClr>
              <a:buSzPts val="2170"/>
              <a:buChar char="•"/>
            </a:pPr>
            <a:r>
              <a:rPr lang="en-GB" sz="2170"/>
              <a:t>Liburd, J. &amp; Edwards, D. (2010) Understanding the sustainable Development of Tourism, Goodfellow, Oxford.</a:t>
            </a:r>
            <a:endParaRPr/>
          </a:p>
          <a:p>
            <a:pPr marL="228600" lvl="0" indent="-228600" algn="l" rtl="0">
              <a:lnSpc>
                <a:spcPct val="70000"/>
              </a:lnSpc>
              <a:spcBef>
                <a:spcPts val="1000"/>
              </a:spcBef>
              <a:spcAft>
                <a:spcPts val="0"/>
              </a:spcAft>
              <a:buClr>
                <a:schemeClr val="dk1"/>
              </a:buClr>
              <a:buSzPts val="2170"/>
              <a:buChar char="•"/>
            </a:pPr>
            <a:r>
              <a:rPr lang="en-GB" sz="2170"/>
              <a:t>Weaver, D. (2006), Sustainable Tourism, Elsevier Butterworth – Heinemann</a:t>
            </a:r>
            <a:endParaRPr/>
          </a:p>
          <a:p>
            <a:pPr marL="228600" lvl="0" indent="-228600" algn="l" rtl="0">
              <a:lnSpc>
                <a:spcPct val="70000"/>
              </a:lnSpc>
              <a:spcBef>
                <a:spcPts val="1000"/>
              </a:spcBef>
              <a:spcAft>
                <a:spcPts val="0"/>
              </a:spcAft>
              <a:buClr>
                <a:schemeClr val="dk1"/>
              </a:buClr>
              <a:buSzPts val="2170"/>
              <a:buChar char="•"/>
            </a:pPr>
            <a:r>
              <a:rPr lang="en-GB" sz="2170"/>
              <a:t>Edgell, D. (2006)	Managing Sustainable Tourism: A legacy for the future, Haworth Press</a:t>
            </a:r>
            <a:endParaRPr/>
          </a:p>
          <a:p>
            <a:pPr marL="228600" lvl="0" indent="-228600" algn="l" rtl="0">
              <a:lnSpc>
                <a:spcPct val="70000"/>
              </a:lnSpc>
              <a:spcBef>
                <a:spcPts val="1000"/>
              </a:spcBef>
              <a:spcAft>
                <a:spcPts val="0"/>
              </a:spcAft>
              <a:buClr>
                <a:schemeClr val="dk1"/>
              </a:buClr>
              <a:buSzPts val="2170"/>
              <a:buChar char="•"/>
            </a:pPr>
            <a:r>
              <a:rPr lang="en-GB" sz="2170"/>
              <a:t>Goodwin, H. &amp; Font, X. (2011) Taking Responsibility for Tourism, Goodfellow, Oxford.</a:t>
            </a:r>
            <a:endParaRPr/>
          </a:p>
          <a:p>
            <a:pPr marL="228600" lvl="0" indent="-228600" algn="l" rtl="0">
              <a:lnSpc>
                <a:spcPct val="70000"/>
              </a:lnSpc>
              <a:spcBef>
                <a:spcPts val="1000"/>
              </a:spcBef>
              <a:spcAft>
                <a:spcPts val="0"/>
              </a:spcAft>
              <a:buClr>
                <a:schemeClr val="dk1"/>
              </a:buClr>
              <a:buSzPts val="2170"/>
              <a:buChar char="•"/>
            </a:pPr>
            <a:r>
              <a:rPr lang="en-GB" sz="2170"/>
              <a:t>Deery, M., Jago, L., Harris, C. and Liburd, J., (2018). Work Life Balance for Sustainable Tourism Development. </a:t>
            </a:r>
            <a:r>
              <a:rPr lang="en-GB" sz="2170" i="1"/>
              <a:t>Collaboration for Sustainable Tourism Development</a:t>
            </a:r>
            <a:r>
              <a:rPr lang="en-GB" sz="2170"/>
              <a:t>, pp.151-167.</a:t>
            </a:r>
            <a:endParaRPr/>
          </a:p>
          <a:p>
            <a:pPr marL="228600" lvl="0" indent="-228600" algn="l" rtl="0">
              <a:lnSpc>
                <a:spcPct val="70000"/>
              </a:lnSpc>
              <a:spcBef>
                <a:spcPts val="1000"/>
              </a:spcBef>
              <a:spcAft>
                <a:spcPts val="0"/>
              </a:spcAft>
              <a:buClr>
                <a:schemeClr val="dk1"/>
              </a:buClr>
              <a:buSzPts val="2170"/>
              <a:buChar char="•"/>
            </a:pPr>
            <a:r>
              <a:rPr lang="en-GB" sz="2170"/>
              <a:t>Hall, C.M., (2019). Constructing sustainable tourism development: The 2030 agenda and the managerial ecology of sustainable tourism. </a:t>
            </a:r>
            <a:r>
              <a:rPr lang="en-GB" sz="2170" i="1"/>
              <a:t>Journal of Sustainable Tourism</a:t>
            </a:r>
            <a:r>
              <a:rPr lang="en-GB" sz="2170"/>
              <a:t>, </a:t>
            </a:r>
            <a:r>
              <a:rPr lang="en-GB" sz="2170" i="1"/>
              <a:t>27</a:t>
            </a:r>
            <a:r>
              <a:rPr lang="en-GB" sz="2170"/>
              <a:t>(7), pp.1044-1060.</a:t>
            </a:r>
            <a:endParaRPr/>
          </a:p>
          <a:p>
            <a:pPr marL="228600" lvl="0" indent="-228600" algn="l" rtl="0">
              <a:lnSpc>
                <a:spcPct val="70000"/>
              </a:lnSpc>
              <a:spcBef>
                <a:spcPts val="1000"/>
              </a:spcBef>
              <a:spcAft>
                <a:spcPts val="0"/>
              </a:spcAft>
              <a:buClr>
                <a:schemeClr val="dk1"/>
              </a:buClr>
              <a:buSzPts val="2170"/>
              <a:buChar char="•"/>
            </a:pPr>
            <a:r>
              <a:rPr lang="en-GB" sz="2170"/>
              <a:t>Kapera, I., (2018). Sustainable tourism development efforts by local governments in Poland. </a:t>
            </a:r>
            <a:r>
              <a:rPr lang="en-GB" sz="2170" i="1"/>
              <a:t>Sustainable cities and society</a:t>
            </a:r>
            <a:r>
              <a:rPr lang="en-GB" sz="2170"/>
              <a:t>, </a:t>
            </a:r>
            <a:r>
              <a:rPr lang="en-GB" sz="2170" i="1"/>
              <a:t>40</a:t>
            </a:r>
            <a:r>
              <a:rPr lang="en-GB" sz="2170"/>
              <a:t>, pp.581-588.</a:t>
            </a:r>
            <a:endParaRPr/>
          </a:p>
          <a:p>
            <a:pPr marL="0" lvl="0" indent="0" algn="just" rtl="0">
              <a:lnSpc>
                <a:spcPct val="70000"/>
              </a:lnSpc>
              <a:spcBef>
                <a:spcPts val="1000"/>
              </a:spcBef>
              <a:spcAft>
                <a:spcPts val="0"/>
              </a:spcAft>
              <a:buClr>
                <a:schemeClr val="dk1"/>
              </a:buClr>
              <a:buSzPts val="2170"/>
              <a:buNone/>
            </a:pPr>
            <a:endParaRPr sz="217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2596</Words>
  <Application>Microsoft Office PowerPoint</Application>
  <PresentationFormat>Custom</PresentationFormat>
  <Paragraphs>62</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Introduction </vt:lpstr>
      <vt:lpstr>PowerPoint Presentation</vt:lpstr>
      <vt:lpstr>PowerPoint Presentation</vt:lpstr>
      <vt:lpstr>Historical Development </vt:lpstr>
      <vt:lpstr>Historical Development </vt:lpstr>
      <vt:lpstr>Sustainability Development </vt:lpstr>
      <vt:lpstr>Sustainability Development </vt:lpstr>
      <vt:lpstr>Difference between Sustainability and Circular Economy </vt:lpstr>
      <vt:lpstr>Sustainability: Coastal Tourism </vt:lpstr>
      <vt:lpstr>Sustainability: Coastal Tourism </vt:lpstr>
      <vt:lpstr>Sustainability: Rural &amp; Urban Tourism </vt:lpstr>
      <vt:lpstr>Sustainability: Rural &amp; Urban Tourism </vt:lpstr>
      <vt:lpstr>Social Inclusion: Disability</vt:lpstr>
      <vt:lpstr>Environmental Regulations </vt:lpstr>
      <vt:lpstr>Environmental Regulations </vt:lpstr>
      <vt:lpstr>Green Business </vt:lpstr>
      <vt:lpstr>Green Business </vt:lpstr>
      <vt:lpstr>Sustainable Transportation System </vt:lpstr>
      <vt:lpstr>Conclusion</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Elaine</dc:creator>
  <cp:lastModifiedBy>bevmainwaring</cp:lastModifiedBy>
  <cp:revision>3</cp:revision>
  <cp:lastPrinted>2020-03-13T09:52:41Z</cp:lastPrinted>
  <dcterms:modified xsi:type="dcterms:W3CDTF">2020-03-16T10:07:47Z</dcterms:modified>
</cp:coreProperties>
</file>