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8288000" cy="10287000"/>
  <p:notesSz cx="6858000" cy="9144000"/>
  <p:embeddedFontLst>
    <p:embeddedFont>
      <p:font typeface="Arimo" panose="020B0604020202020204" charset="0"/>
      <p:regular r:id="rId21"/>
    </p:embeddedFont>
    <p:embeddedFont>
      <p:font typeface="Calibri" panose="020F0502020204030204" pitchFamily="34" charset="0"/>
      <p:regular r:id="rId22"/>
      <p:bold r:id="rId23"/>
      <p:italic r:id="rId24"/>
      <p:boldItalic r:id="rId25"/>
    </p:embeddedFont>
    <p:embeddedFont>
      <p:font typeface="Glacial Indifference" panose="020B0604020202020204" charset="0"/>
      <p:regular r:id="rId26"/>
    </p:embeddedFont>
    <p:embeddedFont>
      <p:font typeface="Glacial Indifference Bold" panose="020B0604020202020204" charset="0"/>
      <p:regular r:id="rId27"/>
    </p:embeddedFont>
    <p:embeddedFont>
      <p:font typeface="HK Grotesk Light" panose="020B0604020202020204" charset="0"/>
      <p:regular r:id="rId28"/>
    </p:embeddedFont>
    <p:embeddedFont>
      <p:font typeface="HK Grotesk Light Bold" panose="020B0604020202020204" charset="0"/>
      <p:regular r:id="rId29"/>
    </p:embeddedFont>
    <p:embeddedFont>
      <p:font typeface="HK Grotesk Light Italics" panose="020B0604020202020204" charset="0"/>
      <p:regular r:id="rId30"/>
    </p:embeddedFont>
    <p:embeddedFont>
      <p:font typeface="Open Sans Light" panose="020B0604020202020204"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AF3DB-0AD6-4F81-BB62-1377CFCAED6A}" v="8" dt="2020-08-10T22:08:05.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9" d="100"/>
          <a:sy n="59" d="100"/>
        </p:scale>
        <p:origin x="414" y="9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21" Type="http://schemas.openxmlformats.org/officeDocument/2006/relationships/font" Target="fonts/font1.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vate ." userId="4be6e3b41140fc07" providerId="LiveId" clId="{DCEAF3DB-0AD6-4F81-BB62-1377CFCAED6A}"/>
    <pc:docChg chg="modSld">
      <pc:chgData name="Private ." userId="4be6e3b41140fc07" providerId="LiveId" clId="{DCEAF3DB-0AD6-4F81-BB62-1377CFCAED6A}" dt="2020-08-10T22:09:19.213" v="48" actId="1076"/>
      <pc:docMkLst>
        <pc:docMk/>
      </pc:docMkLst>
      <pc:sldChg chg="modSp">
        <pc:chgData name="Private ." userId="4be6e3b41140fc07" providerId="LiveId" clId="{DCEAF3DB-0AD6-4F81-BB62-1377CFCAED6A}" dt="2020-08-10T22:07:38.488" v="44"/>
        <pc:sldMkLst>
          <pc:docMk/>
          <pc:sldMk cId="0" sldId="259"/>
        </pc:sldMkLst>
        <pc:spChg chg="mod">
          <ac:chgData name="Private ." userId="4be6e3b41140fc07" providerId="LiveId" clId="{DCEAF3DB-0AD6-4F81-BB62-1377CFCAED6A}" dt="2020-08-10T22:07:38.488" v="44"/>
          <ac:spMkLst>
            <pc:docMk/>
            <pc:sldMk cId="0" sldId="259"/>
            <ac:spMk id="5" creationId="{00000000-0000-0000-0000-000000000000}"/>
          </ac:spMkLst>
        </pc:spChg>
      </pc:sldChg>
      <pc:sldChg chg="addSp delSp modSp">
        <pc:chgData name="Private ." userId="4be6e3b41140fc07" providerId="LiveId" clId="{DCEAF3DB-0AD6-4F81-BB62-1377CFCAED6A}" dt="2020-08-10T22:04:25.133" v="43" actId="20577"/>
        <pc:sldMkLst>
          <pc:docMk/>
          <pc:sldMk cId="0" sldId="264"/>
        </pc:sldMkLst>
        <pc:spChg chg="mod">
          <ac:chgData name="Private ." userId="4be6e3b41140fc07" providerId="LiveId" clId="{DCEAF3DB-0AD6-4F81-BB62-1377CFCAED6A}" dt="2020-08-10T22:04:25.133" v="43" actId="20577"/>
          <ac:spMkLst>
            <pc:docMk/>
            <pc:sldMk cId="0" sldId="264"/>
            <ac:spMk id="3" creationId="{00000000-0000-0000-0000-000000000000}"/>
          </ac:spMkLst>
        </pc:spChg>
        <pc:spChg chg="mod">
          <ac:chgData name="Private ." userId="4be6e3b41140fc07" providerId="LiveId" clId="{DCEAF3DB-0AD6-4F81-BB62-1377CFCAED6A}" dt="2020-08-10T22:00:06.733" v="3"/>
          <ac:spMkLst>
            <pc:docMk/>
            <pc:sldMk cId="0" sldId="264"/>
            <ac:spMk id="9" creationId="{00000000-0000-0000-0000-000000000000}"/>
          </ac:spMkLst>
        </pc:spChg>
        <pc:spChg chg="add del">
          <ac:chgData name="Private ." userId="4be6e3b41140fc07" providerId="LiveId" clId="{DCEAF3DB-0AD6-4F81-BB62-1377CFCAED6A}" dt="2020-08-10T22:02:22.748" v="6"/>
          <ac:spMkLst>
            <pc:docMk/>
            <pc:sldMk cId="0" sldId="264"/>
            <ac:spMk id="13" creationId="{A3C17BBA-2CBD-4B47-A599-0A5120A6DC8E}"/>
          </ac:spMkLst>
        </pc:spChg>
        <pc:grpChg chg="mod">
          <ac:chgData name="Private ." userId="4be6e3b41140fc07" providerId="LiveId" clId="{DCEAF3DB-0AD6-4F81-BB62-1377CFCAED6A}" dt="2020-08-10T22:00:06.733" v="3"/>
          <ac:grpSpMkLst>
            <pc:docMk/>
            <pc:sldMk cId="0" sldId="264"/>
            <ac:grpSpMk id="8" creationId="{00000000-0000-0000-0000-000000000000}"/>
          </ac:grpSpMkLst>
        </pc:grpChg>
      </pc:sldChg>
      <pc:sldChg chg="modSp">
        <pc:chgData name="Private ." userId="4be6e3b41140fc07" providerId="LiveId" clId="{DCEAF3DB-0AD6-4F81-BB62-1377CFCAED6A}" dt="2020-08-10T22:09:19.213" v="48" actId="1076"/>
        <pc:sldMkLst>
          <pc:docMk/>
          <pc:sldMk cId="0" sldId="274"/>
        </pc:sldMkLst>
        <pc:spChg chg="mod">
          <ac:chgData name="Private ." userId="4be6e3b41140fc07" providerId="LiveId" clId="{DCEAF3DB-0AD6-4F81-BB62-1377CFCAED6A}" dt="2020-08-10T22:09:19.213" v="48" actId="1076"/>
          <ac:spMkLst>
            <pc:docMk/>
            <pc:sldMk cId="0" sldId="274"/>
            <ac:spMk id="7"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8/10/2020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8786121">
            <a:off x="-3910051" y="-638849"/>
            <a:ext cx="9753141" cy="5803119"/>
          </a:xfrm>
          <a:prstGeom prst="rect">
            <a:avLst/>
          </a:prstGeom>
        </p:spPr>
      </p:pic>
      <p:grpSp>
        <p:nvGrpSpPr>
          <p:cNvPr id="3" name="Group 3"/>
          <p:cNvGrpSpPr/>
          <p:nvPr/>
        </p:nvGrpSpPr>
        <p:grpSpPr>
          <a:xfrm>
            <a:off x="2763284" y="2790341"/>
            <a:ext cx="10334622" cy="4279597"/>
            <a:chOff x="0" y="0"/>
            <a:chExt cx="13779496" cy="5706130"/>
          </a:xfrm>
        </p:grpSpPr>
        <p:sp>
          <p:nvSpPr>
            <p:cNvPr id="4" name="TextBox 4"/>
            <p:cNvSpPr txBox="1"/>
            <p:nvPr/>
          </p:nvSpPr>
          <p:spPr>
            <a:xfrm>
              <a:off x="0" y="-9525"/>
              <a:ext cx="13779496" cy="619125"/>
            </a:xfrm>
            <a:prstGeom prst="rect">
              <a:avLst/>
            </a:prstGeom>
          </p:spPr>
          <p:txBody>
            <a:bodyPr lIns="0" tIns="0" rIns="0" bIns="0" rtlCol="0" anchor="t">
              <a:spAutoFit/>
            </a:bodyPr>
            <a:lstStyle/>
            <a:p>
              <a:pPr>
                <a:lnSpc>
                  <a:spcPts val="3600"/>
                </a:lnSpc>
              </a:pPr>
              <a:endParaRPr/>
            </a:p>
          </p:txBody>
        </p:sp>
        <p:sp>
          <p:nvSpPr>
            <p:cNvPr id="5" name="TextBox 5"/>
            <p:cNvSpPr txBox="1"/>
            <p:nvPr/>
          </p:nvSpPr>
          <p:spPr>
            <a:xfrm>
              <a:off x="0" y="941741"/>
              <a:ext cx="13779496" cy="3887470"/>
            </a:xfrm>
            <a:prstGeom prst="rect">
              <a:avLst/>
            </a:prstGeom>
          </p:spPr>
          <p:txBody>
            <a:bodyPr lIns="0" tIns="0" rIns="0" bIns="0" rtlCol="0" anchor="t">
              <a:spAutoFit/>
            </a:bodyPr>
            <a:lstStyle/>
            <a:p>
              <a:pPr>
                <a:lnSpc>
                  <a:spcPts val="5600"/>
                </a:lnSpc>
              </a:pPr>
              <a:r>
                <a:rPr lang="en-US" sz="5600" spc="140">
                  <a:solidFill>
                    <a:srgbClr val="FF2870"/>
                  </a:solidFill>
                  <a:latin typeface="Glacial Indifference Bold"/>
                </a:rPr>
                <a:t>IMPACT OF QUALITY, ETHICS AND SUSTAINABILITY ON CUSTOMER RELATIONSHIP MANAGEMENT</a:t>
              </a:r>
            </a:p>
          </p:txBody>
        </p:sp>
        <p:sp>
          <p:nvSpPr>
            <p:cNvPr id="6" name="TextBox 6"/>
            <p:cNvSpPr txBox="1"/>
            <p:nvPr/>
          </p:nvSpPr>
          <p:spPr>
            <a:xfrm>
              <a:off x="0" y="5118120"/>
              <a:ext cx="13779496" cy="588010"/>
            </a:xfrm>
            <a:prstGeom prst="rect">
              <a:avLst/>
            </a:prstGeom>
          </p:spPr>
          <p:txBody>
            <a:bodyPr lIns="0" tIns="0" rIns="0" bIns="0" rtlCol="0" anchor="t">
              <a:spAutoFit/>
            </a:bodyPr>
            <a:lstStyle/>
            <a:p>
              <a:pPr>
                <a:lnSpc>
                  <a:spcPts val="3500"/>
                </a:lnSpc>
              </a:pPr>
              <a:r>
                <a:rPr lang="en-US" sz="2800" spc="140">
                  <a:solidFill>
                    <a:srgbClr val="222222"/>
                  </a:solidFill>
                  <a:latin typeface="HK Grotesk Light"/>
                </a:rPr>
                <a:t> March 2020</a:t>
              </a:r>
            </a:p>
          </p:txBody>
        </p:sp>
      </p:grpSp>
      <p:pic>
        <p:nvPicPr>
          <p:cNvPr id="7" name="Picture 7"/>
          <p:cNvPicPr>
            <a:picLocks noChangeAspect="1"/>
          </p:cNvPicPr>
          <p:nvPr/>
        </p:nvPicPr>
        <p:blipFill>
          <a:blip r:embed="rId3"/>
          <a:srcRect/>
          <a:stretch>
            <a:fillRect/>
          </a:stretch>
        </p:blipFill>
        <p:spPr>
          <a:xfrm rot="6327098">
            <a:off x="11422749" y="5143500"/>
            <a:ext cx="10828421" cy="82296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4890823">
            <a:off x="11590213" y="-2729423"/>
            <a:ext cx="14743631" cy="14596195"/>
          </a:xfrm>
          <a:prstGeom prst="rect">
            <a:avLst/>
          </a:prstGeom>
        </p:spPr>
      </p:pic>
      <p:grpSp>
        <p:nvGrpSpPr>
          <p:cNvPr id="3" name="Group 3"/>
          <p:cNvGrpSpPr/>
          <p:nvPr/>
        </p:nvGrpSpPr>
        <p:grpSpPr>
          <a:xfrm>
            <a:off x="1248298" y="1231964"/>
            <a:ext cx="13046493" cy="8028176"/>
            <a:chOff x="0" y="0"/>
            <a:chExt cx="17395324" cy="10704234"/>
          </a:xfrm>
        </p:grpSpPr>
        <p:sp>
          <p:nvSpPr>
            <p:cNvPr id="4" name="TextBox 4"/>
            <p:cNvSpPr txBox="1"/>
            <p:nvPr/>
          </p:nvSpPr>
          <p:spPr>
            <a:xfrm>
              <a:off x="0" y="57150"/>
              <a:ext cx="9741071" cy="3051293"/>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TABLE OF CONTENTS</a:t>
              </a:r>
            </a:p>
          </p:txBody>
        </p:sp>
        <p:sp>
          <p:nvSpPr>
            <p:cNvPr id="5" name="TextBox 5"/>
            <p:cNvSpPr txBox="1"/>
            <p:nvPr/>
          </p:nvSpPr>
          <p:spPr>
            <a:xfrm>
              <a:off x="0" y="4127979"/>
              <a:ext cx="9741071" cy="6576255"/>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Ethical Marketing</a:t>
              </a:r>
            </a:p>
            <a:p>
              <a:pPr>
                <a:lnSpc>
                  <a:spcPts val="4930"/>
                </a:lnSpc>
              </a:pPr>
              <a:r>
                <a:rPr lang="en-US" sz="2900" spc="145">
                  <a:solidFill>
                    <a:srgbClr val="222222"/>
                  </a:solidFill>
                  <a:latin typeface="HK Grotesk Light"/>
                </a:rPr>
                <a:t>Sustainability and CSR </a:t>
              </a:r>
            </a:p>
            <a:p>
              <a:pPr>
                <a:lnSpc>
                  <a:spcPts val="4930"/>
                </a:lnSpc>
              </a:pPr>
              <a:r>
                <a:rPr lang="en-US" sz="2900" spc="145">
                  <a:solidFill>
                    <a:srgbClr val="222222"/>
                  </a:solidFill>
                  <a:latin typeface="HK Grotesk Light"/>
                </a:rPr>
                <a:t>Customer Relationship Management</a:t>
              </a:r>
            </a:p>
            <a:p>
              <a:pPr>
                <a:lnSpc>
                  <a:spcPts val="4930"/>
                </a:lnSpc>
              </a:pPr>
              <a:r>
                <a:rPr lang="en-US" sz="2900" spc="145">
                  <a:solidFill>
                    <a:srgbClr val="222222"/>
                  </a:solidFill>
                  <a:latin typeface="HK Grotesk Light"/>
                </a:rPr>
                <a:t>What is Quality</a:t>
              </a:r>
            </a:p>
            <a:p>
              <a:pPr>
                <a:lnSpc>
                  <a:spcPts val="4930"/>
                </a:lnSpc>
              </a:pPr>
              <a:r>
                <a:rPr lang="en-US" sz="2900" spc="145">
                  <a:solidFill>
                    <a:srgbClr val="222222"/>
                  </a:solidFill>
                  <a:latin typeface="HK Grotesk Light"/>
                </a:rPr>
                <a:t>Total Quality Management Gurus</a:t>
              </a:r>
            </a:p>
            <a:p>
              <a:pPr>
                <a:lnSpc>
                  <a:spcPts val="4930"/>
                </a:lnSpc>
              </a:pPr>
              <a:r>
                <a:rPr lang="en-US" sz="2900" spc="145">
                  <a:solidFill>
                    <a:srgbClr val="222222"/>
                  </a:solidFill>
                  <a:latin typeface="HK Grotesk Light"/>
                </a:rPr>
                <a:t>SWOT Analysis of Asda</a:t>
              </a:r>
            </a:p>
            <a:p>
              <a:pPr>
                <a:lnSpc>
                  <a:spcPts val="4930"/>
                </a:lnSpc>
              </a:pPr>
              <a:r>
                <a:rPr lang="en-US" sz="2900" spc="145">
                  <a:solidFill>
                    <a:srgbClr val="222222"/>
                  </a:solidFill>
                  <a:latin typeface="HK Grotesk Light"/>
                </a:rPr>
                <a:t>Recommendations</a:t>
              </a:r>
            </a:p>
            <a:p>
              <a:pPr>
                <a:lnSpc>
                  <a:spcPts val="4930"/>
                </a:lnSpc>
              </a:pPr>
              <a:r>
                <a:rPr lang="en-US" sz="2900" spc="145">
                  <a:solidFill>
                    <a:srgbClr val="222222"/>
                  </a:solidFill>
                  <a:latin typeface="HK Grotesk Light"/>
                </a:rPr>
                <a:t>Conclusion</a:t>
              </a:r>
            </a:p>
          </p:txBody>
        </p:sp>
        <p:sp>
          <p:nvSpPr>
            <p:cNvPr id="6" name="AutoShape 6"/>
            <p:cNvSpPr/>
            <p:nvPr/>
          </p:nvSpPr>
          <p:spPr>
            <a:xfrm>
              <a:off x="0" y="3616443"/>
              <a:ext cx="9741071" cy="110067"/>
            </a:xfrm>
            <a:prstGeom prst="rect">
              <a:avLst/>
            </a:prstGeom>
            <a:solidFill>
              <a:srgbClr val="FFE148"/>
            </a:solidFill>
          </p:spPr>
        </p:sp>
        <p:pic>
          <p:nvPicPr>
            <p:cNvPr id="7" name="Picture 7"/>
            <p:cNvPicPr>
              <a:picLocks noChangeAspect="1"/>
            </p:cNvPicPr>
            <p:nvPr/>
          </p:nvPicPr>
          <p:blipFill>
            <a:blip r:embed="rId3"/>
            <a:srcRect/>
            <a:stretch>
              <a:fillRect/>
            </a:stretch>
          </p:blipFill>
          <p:spPr>
            <a:xfrm>
              <a:off x="16600519" y="6312183"/>
              <a:ext cx="794805" cy="794805"/>
            </a:xfrm>
            <a:prstGeom prst="rect">
              <a:avLst/>
            </a:prstGeom>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9136994">
            <a:off x="-3804883" y="6327039"/>
            <a:ext cx="8790865" cy="7516190"/>
          </a:xfrm>
          <a:prstGeom prst="rect">
            <a:avLst/>
          </a:prstGeom>
        </p:spPr>
      </p:pic>
      <p:pic>
        <p:nvPicPr>
          <p:cNvPr id="3" name="Picture 3"/>
          <p:cNvPicPr>
            <a:picLocks noChangeAspect="1"/>
          </p:cNvPicPr>
          <p:nvPr/>
        </p:nvPicPr>
        <p:blipFill>
          <a:blip r:embed="rId3"/>
          <a:srcRect/>
          <a:stretch>
            <a:fillRect/>
          </a:stretch>
        </p:blipFill>
        <p:spPr>
          <a:xfrm rot="-4380358">
            <a:off x="15697024" y="-2023056"/>
            <a:ext cx="4008405" cy="4688193"/>
          </a:xfrm>
          <a:prstGeom prst="rect">
            <a:avLst/>
          </a:prstGeom>
        </p:spPr>
      </p:pic>
      <p:sp>
        <p:nvSpPr>
          <p:cNvPr id="4" name="TextBox 4"/>
          <p:cNvSpPr txBox="1"/>
          <p:nvPr/>
        </p:nvSpPr>
        <p:spPr>
          <a:xfrm>
            <a:off x="1790700" y="1466850"/>
            <a:ext cx="7353300" cy="22796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ETHICAL MARKETING</a:t>
            </a:r>
          </a:p>
        </p:txBody>
      </p:sp>
      <p:sp>
        <p:nvSpPr>
          <p:cNvPr id="5" name="TextBox 5"/>
          <p:cNvSpPr txBox="1"/>
          <p:nvPr/>
        </p:nvSpPr>
        <p:spPr>
          <a:xfrm>
            <a:off x="4270324" y="4847439"/>
            <a:ext cx="12777324" cy="2463318"/>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Ethical marketing is a philosophical view of doing business. It addresses standards that define acceptable behaviour in the marketplace. It focuses on the long-term prospects of the business by working with customers to create a better society (Purwanto </a:t>
            </a:r>
            <a:r>
              <a:rPr lang="en-US" sz="2900" spc="145">
                <a:solidFill>
                  <a:srgbClr val="222222"/>
                </a:solidFill>
                <a:latin typeface="HK Grotesk Light Italics"/>
              </a:rPr>
              <a:t>et al</a:t>
            </a:r>
            <a:r>
              <a:rPr lang="en-US" sz="2900" spc="145">
                <a:solidFill>
                  <a:srgbClr val="222222"/>
                </a:solidFill>
                <a:latin typeface="HK Grotesk Light"/>
              </a:rPr>
              <a:t>.,2019).</a:t>
            </a:r>
          </a:p>
        </p:txBody>
      </p:sp>
      <p:sp>
        <p:nvSpPr>
          <p:cNvPr id="6" name="AutoShape 6"/>
          <p:cNvSpPr/>
          <p:nvPr/>
        </p:nvSpPr>
        <p:spPr>
          <a:xfrm>
            <a:off x="1790700" y="4127500"/>
            <a:ext cx="7353300" cy="85575"/>
          </a:xfrm>
          <a:prstGeom prst="rect">
            <a:avLst/>
          </a:prstGeom>
          <a:solidFill>
            <a:srgbClr val="FFE148"/>
          </a:solid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62101" y="307703"/>
            <a:ext cx="7381899" cy="11620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BENEFITS  </a:t>
            </a:r>
          </a:p>
        </p:txBody>
      </p:sp>
      <p:sp>
        <p:nvSpPr>
          <p:cNvPr id="3" name="TextBox 3"/>
          <p:cNvSpPr txBox="1"/>
          <p:nvPr/>
        </p:nvSpPr>
        <p:spPr>
          <a:xfrm>
            <a:off x="1762101" y="2298643"/>
            <a:ext cx="7381899" cy="1663700"/>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Increased brand awareness and value. Gain the  trust of the consumers</a:t>
            </a:r>
          </a:p>
        </p:txBody>
      </p:sp>
      <p:sp>
        <p:nvSpPr>
          <p:cNvPr id="4" name="TextBox 4"/>
          <p:cNvSpPr txBox="1"/>
          <p:nvPr/>
        </p:nvSpPr>
        <p:spPr>
          <a:xfrm>
            <a:off x="1762101" y="4261202"/>
            <a:ext cx="7381899" cy="1108075"/>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Additional Income from ethical investors</a:t>
            </a:r>
          </a:p>
        </p:txBody>
      </p:sp>
      <p:sp>
        <p:nvSpPr>
          <p:cNvPr id="5" name="TextBox 5"/>
          <p:cNvSpPr txBox="1"/>
          <p:nvPr/>
        </p:nvSpPr>
        <p:spPr>
          <a:xfrm>
            <a:off x="1762101" y="5873875"/>
            <a:ext cx="7381899" cy="1686295"/>
          </a:xfrm>
          <a:prstGeom prst="rect">
            <a:avLst/>
          </a:prstGeom>
        </p:spPr>
        <p:txBody>
          <a:bodyPr lIns="0" tIns="0" rIns="0" bIns="0" rtlCol="0" anchor="t">
            <a:spAutoFit/>
          </a:bodyPr>
          <a:lstStyle/>
          <a:p>
            <a:pPr>
              <a:lnSpc>
                <a:spcPts val="4375"/>
              </a:lnSpc>
            </a:pPr>
            <a:r>
              <a:rPr lang="en-US" sz="3500" spc="175" dirty="0">
                <a:solidFill>
                  <a:srgbClr val="222222"/>
                </a:solidFill>
                <a:latin typeface="HK Grotesk Light Bold"/>
              </a:rPr>
              <a:t>Better employee satisfaction and motivation leading to low staff turnover. (Singh, 2019)</a:t>
            </a:r>
          </a:p>
        </p:txBody>
      </p:sp>
      <p:sp>
        <p:nvSpPr>
          <p:cNvPr id="6" name="AutoShape 6"/>
          <p:cNvSpPr/>
          <p:nvPr/>
        </p:nvSpPr>
        <p:spPr>
          <a:xfrm>
            <a:off x="1762101" y="1850753"/>
            <a:ext cx="7381899" cy="85940"/>
          </a:xfrm>
          <a:prstGeom prst="rect">
            <a:avLst/>
          </a:prstGeom>
          <a:solidFill>
            <a:srgbClr val="FFE148"/>
          </a:solidFill>
        </p:spPr>
      </p:sp>
      <p:pic>
        <p:nvPicPr>
          <p:cNvPr id="7" name="Picture 7"/>
          <p:cNvPicPr>
            <a:picLocks noChangeAspect="1"/>
          </p:cNvPicPr>
          <p:nvPr/>
        </p:nvPicPr>
        <p:blipFill>
          <a:blip r:embed="rId2"/>
          <a:srcRect/>
          <a:stretch>
            <a:fillRect/>
          </a:stretch>
        </p:blipFill>
        <p:spPr>
          <a:xfrm rot="2203512">
            <a:off x="11072077" y="-2767553"/>
            <a:ext cx="11673409" cy="8871791"/>
          </a:xfrm>
          <a:prstGeom prst="rect">
            <a:avLst/>
          </a:prstGeom>
        </p:spPr>
      </p:pic>
      <p:pic>
        <p:nvPicPr>
          <p:cNvPr id="8" name="Picture 8"/>
          <p:cNvPicPr>
            <a:picLocks noChangeAspect="1"/>
          </p:cNvPicPr>
          <p:nvPr/>
        </p:nvPicPr>
        <p:blipFill>
          <a:blip r:embed="rId3"/>
          <a:srcRect/>
          <a:stretch>
            <a:fillRect/>
          </a:stretch>
        </p:blipFill>
        <p:spPr>
          <a:xfrm rot="-1510185">
            <a:off x="10952632" y="8098037"/>
            <a:ext cx="9057519" cy="665727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612473" y="966566"/>
            <a:ext cx="7381899" cy="11620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DE-MERITS OF </a:t>
            </a:r>
          </a:p>
        </p:txBody>
      </p:sp>
      <p:sp>
        <p:nvSpPr>
          <p:cNvPr id="3" name="TextBox 3"/>
          <p:cNvSpPr txBox="1"/>
          <p:nvPr/>
        </p:nvSpPr>
        <p:spPr>
          <a:xfrm>
            <a:off x="1612473" y="2957507"/>
            <a:ext cx="7381899" cy="1108075"/>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Increases operational costs. Training leaders and followers.</a:t>
            </a:r>
          </a:p>
        </p:txBody>
      </p:sp>
      <p:sp>
        <p:nvSpPr>
          <p:cNvPr id="4" name="TextBox 4"/>
          <p:cNvSpPr txBox="1"/>
          <p:nvPr/>
        </p:nvSpPr>
        <p:spPr>
          <a:xfrm>
            <a:off x="1612473" y="4579937"/>
            <a:ext cx="7381899" cy="1108075"/>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Takes time to develop and implement policies</a:t>
            </a:r>
          </a:p>
        </p:txBody>
      </p:sp>
      <p:sp>
        <p:nvSpPr>
          <p:cNvPr id="5" name="AutoShape 5"/>
          <p:cNvSpPr/>
          <p:nvPr/>
        </p:nvSpPr>
        <p:spPr>
          <a:xfrm>
            <a:off x="1612473" y="2509616"/>
            <a:ext cx="7381899" cy="85940"/>
          </a:xfrm>
          <a:prstGeom prst="rect">
            <a:avLst/>
          </a:prstGeom>
          <a:solidFill>
            <a:srgbClr val="FFE148"/>
          </a:solidFill>
        </p:spPr>
      </p:sp>
      <p:pic>
        <p:nvPicPr>
          <p:cNvPr id="6" name="Picture 6"/>
          <p:cNvPicPr>
            <a:picLocks noChangeAspect="1"/>
          </p:cNvPicPr>
          <p:nvPr/>
        </p:nvPicPr>
        <p:blipFill>
          <a:blip r:embed="rId2"/>
          <a:srcRect/>
          <a:stretch>
            <a:fillRect/>
          </a:stretch>
        </p:blipFill>
        <p:spPr>
          <a:xfrm rot="2203512">
            <a:off x="11072077" y="-2767553"/>
            <a:ext cx="11673409" cy="8871791"/>
          </a:xfrm>
          <a:prstGeom prst="rect">
            <a:avLst/>
          </a:prstGeom>
        </p:spPr>
      </p:pic>
      <p:pic>
        <p:nvPicPr>
          <p:cNvPr id="7" name="Picture 7"/>
          <p:cNvPicPr>
            <a:picLocks noChangeAspect="1"/>
          </p:cNvPicPr>
          <p:nvPr/>
        </p:nvPicPr>
        <p:blipFill>
          <a:blip r:embed="rId3"/>
          <a:srcRect/>
          <a:stretch>
            <a:fillRect/>
          </a:stretch>
        </p:blipFill>
        <p:spPr>
          <a:xfrm rot="-1510185">
            <a:off x="10129677" y="8023223"/>
            <a:ext cx="9057519" cy="6657277"/>
          </a:xfrm>
          <a:prstGeom prst="rect">
            <a:avLst/>
          </a:prstGeom>
        </p:spPr>
      </p:pic>
      <p:sp>
        <p:nvSpPr>
          <p:cNvPr id="8" name="TextBox 8"/>
          <p:cNvSpPr txBox="1"/>
          <p:nvPr/>
        </p:nvSpPr>
        <p:spPr>
          <a:xfrm>
            <a:off x="1612473" y="6225050"/>
            <a:ext cx="7381899" cy="1108075"/>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Employees personal values may conflict with ethical policies.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2422569">
            <a:off x="3090655" y="-1768320"/>
            <a:ext cx="6710076" cy="4529301"/>
          </a:xfrm>
          <a:prstGeom prst="rect">
            <a:avLst/>
          </a:prstGeom>
        </p:spPr>
      </p:pic>
      <p:pic>
        <p:nvPicPr>
          <p:cNvPr id="3" name="Picture 3"/>
          <p:cNvPicPr>
            <a:picLocks noChangeAspect="1"/>
          </p:cNvPicPr>
          <p:nvPr/>
        </p:nvPicPr>
        <p:blipFill>
          <a:blip r:embed="rId3"/>
          <a:srcRect/>
          <a:stretch>
            <a:fillRect/>
          </a:stretch>
        </p:blipFill>
        <p:spPr>
          <a:xfrm rot="-7627644">
            <a:off x="-2326338" y="7775730"/>
            <a:ext cx="6710076" cy="4529301"/>
          </a:xfrm>
          <a:prstGeom prst="rect">
            <a:avLst/>
          </a:prstGeom>
        </p:spPr>
      </p:pic>
      <p:sp>
        <p:nvSpPr>
          <p:cNvPr id="4" name="TextBox 4"/>
          <p:cNvSpPr txBox="1"/>
          <p:nvPr/>
        </p:nvSpPr>
        <p:spPr>
          <a:xfrm>
            <a:off x="1028700" y="817442"/>
            <a:ext cx="15703688" cy="3397463"/>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CORPORATE SOCIAL RESPONSIBILITY AND SUSTAINABILITY</a:t>
            </a:r>
          </a:p>
        </p:txBody>
      </p:sp>
      <p:sp>
        <p:nvSpPr>
          <p:cNvPr id="5" name="TextBox 5"/>
          <p:cNvSpPr txBox="1"/>
          <p:nvPr/>
        </p:nvSpPr>
        <p:spPr>
          <a:xfrm>
            <a:off x="1604946" y="5855630"/>
            <a:ext cx="13702410" cy="3715614"/>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Sustainability refers to responsible business and marketing approach to meet the customers needs. Also taking into consideration the impact of business operations on environmental and social implications for future generations. Armstrong and Kotler (2017), note that sustainability can only be achieved when the organisastion adopts an ethical approach to carryout business activitites.</a:t>
            </a:r>
          </a:p>
        </p:txBody>
      </p:sp>
      <p:sp>
        <p:nvSpPr>
          <p:cNvPr id="6" name="AutoShape 6"/>
          <p:cNvSpPr/>
          <p:nvPr/>
        </p:nvSpPr>
        <p:spPr>
          <a:xfrm>
            <a:off x="1028700" y="4513461"/>
            <a:ext cx="10186147" cy="63846"/>
          </a:xfrm>
          <a:prstGeom prst="rect">
            <a:avLst/>
          </a:prstGeom>
          <a:solidFill>
            <a:srgbClr val="FFE148"/>
          </a:solid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2422569">
            <a:off x="3090655" y="-1768320"/>
            <a:ext cx="6710076" cy="4529301"/>
          </a:xfrm>
          <a:prstGeom prst="rect">
            <a:avLst/>
          </a:prstGeom>
        </p:spPr>
      </p:pic>
      <p:pic>
        <p:nvPicPr>
          <p:cNvPr id="3" name="Picture 3"/>
          <p:cNvPicPr>
            <a:picLocks noChangeAspect="1"/>
          </p:cNvPicPr>
          <p:nvPr/>
        </p:nvPicPr>
        <p:blipFill>
          <a:blip r:embed="rId3"/>
          <a:srcRect t="2666" r="13972" b="2666"/>
          <a:stretch>
            <a:fillRect/>
          </a:stretch>
        </p:blipFill>
        <p:spPr>
          <a:xfrm>
            <a:off x="0" y="1745033"/>
            <a:ext cx="8399554" cy="6796934"/>
          </a:xfrm>
          <a:prstGeom prst="rect">
            <a:avLst/>
          </a:prstGeom>
        </p:spPr>
      </p:pic>
      <p:pic>
        <p:nvPicPr>
          <p:cNvPr id="4" name="Picture 4"/>
          <p:cNvPicPr>
            <a:picLocks noChangeAspect="1"/>
          </p:cNvPicPr>
          <p:nvPr/>
        </p:nvPicPr>
        <p:blipFill>
          <a:blip r:embed="rId4"/>
          <a:srcRect/>
          <a:stretch>
            <a:fillRect/>
          </a:stretch>
        </p:blipFill>
        <p:spPr>
          <a:xfrm rot="-7627644">
            <a:off x="-2326338" y="7775730"/>
            <a:ext cx="6710076" cy="4529301"/>
          </a:xfrm>
          <a:prstGeom prst="rect">
            <a:avLst/>
          </a:prstGeom>
        </p:spPr>
      </p:pic>
      <p:grpSp>
        <p:nvGrpSpPr>
          <p:cNvPr id="5" name="Group 5"/>
          <p:cNvGrpSpPr/>
          <p:nvPr/>
        </p:nvGrpSpPr>
        <p:grpSpPr>
          <a:xfrm>
            <a:off x="9144000" y="717297"/>
            <a:ext cx="7305803" cy="8852406"/>
            <a:chOff x="0" y="0"/>
            <a:chExt cx="9741071" cy="11803207"/>
          </a:xfrm>
        </p:grpSpPr>
        <p:sp>
          <p:nvSpPr>
            <p:cNvPr id="6" name="TextBox 6"/>
            <p:cNvSpPr txBox="1"/>
            <p:nvPr/>
          </p:nvSpPr>
          <p:spPr>
            <a:xfrm>
              <a:off x="0" y="57150"/>
              <a:ext cx="9741071" cy="454900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CUSTOMER RELATIONSHIP MANAGEMENT</a:t>
              </a:r>
            </a:p>
          </p:txBody>
        </p:sp>
        <p:sp>
          <p:nvSpPr>
            <p:cNvPr id="7" name="TextBox 7"/>
            <p:cNvSpPr txBox="1"/>
            <p:nvPr/>
          </p:nvSpPr>
          <p:spPr>
            <a:xfrm>
              <a:off x="0" y="6896680"/>
              <a:ext cx="9741071" cy="4906527"/>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Process of managing customer data and information to build long-term relataionships and increase customer loyalty and retention of economically valuable customers.(Gil-Gomez </a:t>
              </a:r>
              <a:r>
                <a:rPr lang="en-US" sz="2900" spc="145">
                  <a:solidFill>
                    <a:srgbClr val="222222"/>
                  </a:solidFill>
                  <a:latin typeface="HK Grotesk Light Italics"/>
                </a:rPr>
                <a:t>et al</a:t>
              </a:r>
              <a:r>
                <a:rPr lang="en-US" sz="2900" spc="145">
                  <a:solidFill>
                    <a:srgbClr val="222222"/>
                  </a:solidFill>
                  <a:latin typeface="HK Grotesk Light"/>
                </a:rPr>
                <a:t>., 2020)</a:t>
              </a:r>
            </a:p>
          </p:txBody>
        </p:sp>
        <p:sp>
          <p:nvSpPr>
            <p:cNvPr id="8" name="AutoShape 8"/>
            <p:cNvSpPr/>
            <p:nvPr/>
          </p:nvSpPr>
          <p:spPr>
            <a:xfrm>
              <a:off x="0" y="5114150"/>
              <a:ext cx="9741071" cy="110067"/>
            </a:xfrm>
            <a:prstGeom prst="rect">
              <a:avLst/>
            </a:prstGeom>
            <a:solidFill>
              <a:srgbClr val="FFE148"/>
            </a:solidFill>
          </p:spPr>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75066" y="810706"/>
            <a:ext cx="7381899" cy="11620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BENEFITS  </a:t>
            </a:r>
          </a:p>
        </p:txBody>
      </p:sp>
      <p:sp>
        <p:nvSpPr>
          <p:cNvPr id="3" name="TextBox 3"/>
          <p:cNvSpPr txBox="1"/>
          <p:nvPr/>
        </p:nvSpPr>
        <p:spPr>
          <a:xfrm>
            <a:off x="1575066" y="2801647"/>
            <a:ext cx="7381899" cy="1663700"/>
          </a:xfrm>
          <a:prstGeom prst="rect">
            <a:avLst/>
          </a:prstGeom>
        </p:spPr>
        <p:txBody>
          <a:bodyPr lIns="0" tIns="0" rIns="0" bIns="0" rtlCol="0" anchor="t">
            <a:spAutoFit/>
          </a:bodyPr>
          <a:lstStyle/>
          <a:p>
            <a:pPr>
              <a:lnSpc>
                <a:spcPts val="4375"/>
              </a:lnSpc>
            </a:pPr>
            <a:r>
              <a:rPr lang="en-US" sz="3500" spc="175" dirty="0">
                <a:solidFill>
                  <a:srgbClr val="222222"/>
                </a:solidFill>
                <a:latin typeface="HK Grotesk Light Bold"/>
              </a:rPr>
              <a:t>Improves customer experience as customer data is available to all users.</a:t>
            </a:r>
          </a:p>
        </p:txBody>
      </p:sp>
      <p:sp>
        <p:nvSpPr>
          <p:cNvPr id="4" name="TextBox 4"/>
          <p:cNvSpPr txBox="1"/>
          <p:nvPr/>
        </p:nvSpPr>
        <p:spPr>
          <a:xfrm>
            <a:off x="1575066" y="6468947"/>
            <a:ext cx="7381899" cy="1108075"/>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Increased sales productivity as tasks are automated.</a:t>
            </a:r>
          </a:p>
        </p:txBody>
      </p:sp>
      <p:sp>
        <p:nvSpPr>
          <p:cNvPr id="5" name="TextBox 5"/>
          <p:cNvSpPr txBox="1"/>
          <p:nvPr/>
        </p:nvSpPr>
        <p:spPr>
          <a:xfrm>
            <a:off x="1575066" y="8150225"/>
            <a:ext cx="7381899" cy="1108075"/>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Improved profit margin and cash flow.</a:t>
            </a:r>
          </a:p>
        </p:txBody>
      </p:sp>
      <p:sp>
        <p:nvSpPr>
          <p:cNvPr id="6" name="AutoShape 6"/>
          <p:cNvSpPr/>
          <p:nvPr/>
        </p:nvSpPr>
        <p:spPr>
          <a:xfrm>
            <a:off x="1575066" y="2353756"/>
            <a:ext cx="7381899" cy="85940"/>
          </a:xfrm>
          <a:prstGeom prst="rect">
            <a:avLst/>
          </a:prstGeom>
          <a:solidFill>
            <a:srgbClr val="FFE148"/>
          </a:solidFill>
        </p:spPr>
      </p:sp>
      <p:pic>
        <p:nvPicPr>
          <p:cNvPr id="7" name="Picture 7"/>
          <p:cNvPicPr>
            <a:picLocks noChangeAspect="1"/>
          </p:cNvPicPr>
          <p:nvPr/>
        </p:nvPicPr>
        <p:blipFill>
          <a:blip r:embed="rId2"/>
          <a:srcRect/>
          <a:stretch>
            <a:fillRect/>
          </a:stretch>
        </p:blipFill>
        <p:spPr>
          <a:xfrm rot="2203512">
            <a:off x="11072077" y="-2767553"/>
            <a:ext cx="11673409" cy="8871791"/>
          </a:xfrm>
          <a:prstGeom prst="rect">
            <a:avLst/>
          </a:prstGeom>
        </p:spPr>
      </p:pic>
      <p:pic>
        <p:nvPicPr>
          <p:cNvPr id="8" name="Picture 8"/>
          <p:cNvPicPr>
            <a:picLocks noChangeAspect="1"/>
          </p:cNvPicPr>
          <p:nvPr/>
        </p:nvPicPr>
        <p:blipFill>
          <a:blip r:embed="rId3"/>
          <a:srcRect/>
          <a:stretch>
            <a:fillRect/>
          </a:stretch>
        </p:blipFill>
        <p:spPr>
          <a:xfrm rot="-1510185">
            <a:off x="10952632" y="8098037"/>
            <a:ext cx="9057519" cy="6657277"/>
          </a:xfrm>
          <a:prstGeom prst="rect">
            <a:avLst/>
          </a:prstGeom>
        </p:spPr>
      </p:pic>
      <p:sp>
        <p:nvSpPr>
          <p:cNvPr id="9" name="TextBox 9"/>
          <p:cNvSpPr txBox="1"/>
          <p:nvPr/>
        </p:nvSpPr>
        <p:spPr>
          <a:xfrm>
            <a:off x="1575066" y="4389147"/>
            <a:ext cx="6825920" cy="1854200"/>
          </a:xfrm>
          <a:prstGeom prst="rect">
            <a:avLst/>
          </a:prstGeom>
        </p:spPr>
        <p:txBody>
          <a:bodyPr lIns="0" tIns="0" rIns="0" bIns="0" rtlCol="0" anchor="t">
            <a:spAutoFit/>
          </a:bodyPr>
          <a:lstStyle/>
          <a:p>
            <a:pPr>
              <a:lnSpc>
                <a:spcPts val="4900"/>
              </a:lnSpc>
            </a:pPr>
            <a:r>
              <a:rPr lang="en-US" sz="3500">
                <a:solidFill>
                  <a:srgbClr val="000000"/>
                </a:solidFill>
                <a:latin typeface="HK Grotesk Light Bold"/>
              </a:rPr>
              <a:t>Increases customer sataisfaction, trust and commitment to the organisation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75066" y="842704"/>
            <a:ext cx="7381899" cy="11620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DE-MERITS  </a:t>
            </a:r>
          </a:p>
        </p:txBody>
      </p:sp>
      <p:sp>
        <p:nvSpPr>
          <p:cNvPr id="3" name="TextBox 3"/>
          <p:cNvSpPr txBox="1"/>
          <p:nvPr/>
        </p:nvSpPr>
        <p:spPr>
          <a:xfrm>
            <a:off x="1575066" y="3450861"/>
            <a:ext cx="9778734" cy="1121204"/>
          </a:xfrm>
          <a:prstGeom prst="rect">
            <a:avLst/>
          </a:prstGeom>
        </p:spPr>
        <p:txBody>
          <a:bodyPr wrap="square" lIns="0" tIns="0" rIns="0" bIns="0" rtlCol="0" anchor="t">
            <a:spAutoFit/>
          </a:bodyPr>
          <a:lstStyle/>
          <a:p>
            <a:pPr>
              <a:lnSpc>
                <a:spcPts val="4375"/>
              </a:lnSpc>
            </a:pPr>
            <a:r>
              <a:rPr lang="en-US" sz="3500" spc="175" dirty="0">
                <a:solidFill>
                  <a:srgbClr val="222222"/>
                </a:solidFill>
                <a:latin typeface="HK Grotesk Light Bold"/>
              </a:rPr>
              <a:t>Customer Privacy issues</a:t>
            </a:r>
            <a:r>
              <a:rPr lang="en-GB" sz="3500" dirty="0">
                <a:solidFill>
                  <a:srgbClr val="000000"/>
                </a:solidFill>
                <a:latin typeface="HK Grotesk Light Bold" panose="020B0604020202020204" charset="0"/>
              </a:rPr>
              <a:t>( ‌</a:t>
            </a:r>
            <a:r>
              <a:rPr lang="en-GB" sz="3500" dirty="0" err="1">
                <a:solidFill>
                  <a:srgbClr val="000000"/>
                </a:solidFill>
                <a:latin typeface="HK Grotesk Light Bold" panose="020B0604020202020204" charset="0"/>
              </a:rPr>
              <a:t>Lahiza</a:t>
            </a:r>
            <a:r>
              <a:rPr lang="en-GB" sz="3500" dirty="0">
                <a:solidFill>
                  <a:srgbClr val="000000"/>
                </a:solidFill>
                <a:latin typeface="HK Grotesk Light Bold" panose="020B0604020202020204" charset="0"/>
              </a:rPr>
              <a:t> and </a:t>
            </a:r>
            <a:r>
              <a:rPr lang="en-GB" sz="3500" dirty="0" err="1">
                <a:solidFill>
                  <a:srgbClr val="000000"/>
                </a:solidFill>
                <a:latin typeface="HK Grotesk Light Bold" panose="020B0604020202020204" charset="0"/>
              </a:rPr>
              <a:t>Radionova-Girsa</a:t>
            </a:r>
            <a:r>
              <a:rPr lang="en-GB" sz="3500" dirty="0">
                <a:solidFill>
                  <a:srgbClr val="000000"/>
                </a:solidFill>
                <a:latin typeface="HK Grotesk Light Bold" panose="020B0604020202020204" charset="0"/>
              </a:rPr>
              <a:t>, 2017)</a:t>
            </a:r>
            <a:endParaRPr lang="en-US" sz="3500" spc="175" dirty="0">
              <a:solidFill>
                <a:srgbClr val="222222"/>
              </a:solidFill>
              <a:latin typeface="HK Grotesk Light Bold" panose="020B0604020202020204" charset="0"/>
            </a:endParaRPr>
          </a:p>
        </p:txBody>
      </p:sp>
      <p:sp>
        <p:nvSpPr>
          <p:cNvPr id="4" name="TextBox 4"/>
          <p:cNvSpPr txBox="1"/>
          <p:nvPr/>
        </p:nvSpPr>
        <p:spPr>
          <a:xfrm>
            <a:off x="1575066" y="4571004"/>
            <a:ext cx="7381899" cy="1108075"/>
          </a:xfrm>
          <a:prstGeom prst="rect">
            <a:avLst/>
          </a:prstGeom>
        </p:spPr>
        <p:txBody>
          <a:bodyPr lIns="0" tIns="0" rIns="0" bIns="0" rtlCol="0" anchor="t">
            <a:spAutoFit/>
          </a:bodyPr>
          <a:lstStyle/>
          <a:p>
            <a:pPr>
              <a:lnSpc>
                <a:spcPts val="4375"/>
              </a:lnSpc>
            </a:pPr>
            <a:r>
              <a:rPr lang="en-US" sz="3500" spc="175" dirty="0">
                <a:solidFill>
                  <a:srgbClr val="222222"/>
                </a:solidFill>
                <a:latin typeface="HK Grotesk Light Bold"/>
              </a:rPr>
              <a:t>Takes time to train staff to use the software.</a:t>
            </a:r>
          </a:p>
        </p:txBody>
      </p:sp>
      <p:sp>
        <p:nvSpPr>
          <p:cNvPr id="5" name="AutoShape 5"/>
          <p:cNvSpPr/>
          <p:nvPr/>
        </p:nvSpPr>
        <p:spPr>
          <a:xfrm>
            <a:off x="1575066" y="2385754"/>
            <a:ext cx="7381899" cy="85940"/>
          </a:xfrm>
          <a:prstGeom prst="rect">
            <a:avLst/>
          </a:prstGeom>
          <a:solidFill>
            <a:srgbClr val="FFE148"/>
          </a:solidFill>
        </p:spPr>
      </p:sp>
      <p:pic>
        <p:nvPicPr>
          <p:cNvPr id="6" name="Picture 6"/>
          <p:cNvPicPr>
            <a:picLocks noChangeAspect="1"/>
          </p:cNvPicPr>
          <p:nvPr/>
        </p:nvPicPr>
        <p:blipFill>
          <a:blip r:embed="rId2"/>
          <a:srcRect/>
          <a:stretch>
            <a:fillRect/>
          </a:stretch>
        </p:blipFill>
        <p:spPr>
          <a:xfrm rot="2203512">
            <a:off x="11072077" y="-2767553"/>
            <a:ext cx="11673409" cy="8871791"/>
          </a:xfrm>
          <a:prstGeom prst="rect">
            <a:avLst/>
          </a:prstGeom>
        </p:spPr>
      </p:pic>
      <p:pic>
        <p:nvPicPr>
          <p:cNvPr id="7" name="Picture 7"/>
          <p:cNvPicPr>
            <a:picLocks noChangeAspect="1"/>
          </p:cNvPicPr>
          <p:nvPr/>
        </p:nvPicPr>
        <p:blipFill>
          <a:blip r:embed="rId3"/>
          <a:srcRect/>
          <a:stretch>
            <a:fillRect/>
          </a:stretch>
        </p:blipFill>
        <p:spPr>
          <a:xfrm rot="-1510185">
            <a:off x="10129677" y="8023223"/>
            <a:ext cx="9057519" cy="6657277"/>
          </a:xfrm>
          <a:prstGeom prst="rect">
            <a:avLst/>
          </a:prstGeom>
        </p:spPr>
      </p:pic>
      <p:grpSp>
        <p:nvGrpSpPr>
          <p:cNvPr id="8" name="Group 8"/>
          <p:cNvGrpSpPr/>
          <p:nvPr/>
        </p:nvGrpSpPr>
        <p:grpSpPr>
          <a:xfrm>
            <a:off x="1575066" y="5901373"/>
            <a:ext cx="7381899" cy="4742497"/>
            <a:chOff x="0" y="-19049"/>
            <a:chExt cx="9842532" cy="6323329"/>
          </a:xfrm>
        </p:grpSpPr>
        <p:sp>
          <p:nvSpPr>
            <p:cNvPr id="9" name="TextBox 9"/>
            <p:cNvSpPr txBox="1"/>
            <p:nvPr/>
          </p:nvSpPr>
          <p:spPr>
            <a:xfrm>
              <a:off x="0" y="-19049"/>
              <a:ext cx="9842532" cy="2248393"/>
            </a:xfrm>
            <a:prstGeom prst="rect">
              <a:avLst/>
            </a:prstGeom>
          </p:spPr>
          <p:txBody>
            <a:bodyPr lIns="0" tIns="0" rIns="0" bIns="0" rtlCol="0" anchor="t">
              <a:spAutoFit/>
            </a:bodyPr>
            <a:lstStyle/>
            <a:p>
              <a:pPr>
                <a:lnSpc>
                  <a:spcPts val="4375"/>
                </a:lnSpc>
              </a:pPr>
              <a:r>
                <a:rPr lang="en-US" sz="3500" spc="175" dirty="0">
                  <a:solidFill>
                    <a:srgbClr val="222222"/>
                  </a:solidFill>
                  <a:latin typeface="HK Grotesk Light Bold"/>
                </a:rPr>
                <a:t>Cost associated with purchasing and </a:t>
              </a:r>
              <a:r>
                <a:rPr lang="en-US" sz="3500" spc="175" dirty="0" err="1">
                  <a:solidFill>
                    <a:srgbClr val="222222"/>
                  </a:solidFill>
                  <a:latin typeface="HK Grotesk Light Bold"/>
                </a:rPr>
                <a:t>maintaing</a:t>
              </a:r>
              <a:r>
                <a:rPr lang="en-US" sz="3500" spc="175" dirty="0">
                  <a:solidFill>
                    <a:srgbClr val="222222"/>
                  </a:solidFill>
                  <a:latin typeface="HK Grotesk Light Bold"/>
                </a:rPr>
                <a:t> the CRM database can be expensive. (</a:t>
              </a:r>
              <a:r>
                <a:rPr lang="en-US" sz="3500" spc="175" dirty="0" err="1">
                  <a:solidFill>
                    <a:srgbClr val="222222"/>
                  </a:solidFill>
                  <a:latin typeface="HK Grotesk Light Bold"/>
                </a:rPr>
                <a:t>Petrović</a:t>
              </a:r>
              <a:r>
                <a:rPr lang="en-US" sz="3500" spc="175" dirty="0">
                  <a:solidFill>
                    <a:srgbClr val="222222"/>
                  </a:solidFill>
                  <a:latin typeface="HK Grotesk Light Bold"/>
                </a:rPr>
                <a:t>, 2020)</a:t>
              </a:r>
            </a:p>
          </p:txBody>
        </p:sp>
        <p:sp>
          <p:nvSpPr>
            <p:cNvPr id="10" name="TextBox 10"/>
            <p:cNvSpPr txBox="1"/>
            <p:nvPr/>
          </p:nvSpPr>
          <p:spPr>
            <a:xfrm>
              <a:off x="0" y="2370667"/>
              <a:ext cx="9842532" cy="1617133"/>
            </a:xfrm>
            <a:prstGeom prst="rect">
              <a:avLst/>
            </a:prstGeom>
          </p:spPr>
          <p:txBody>
            <a:bodyPr lIns="0" tIns="0" rIns="0" bIns="0" rtlCol="0" anchor="t">
              <a:spAutoFit/>
            </a:bodyPr>
            <a:lstStyle/>
            <a:p>
              <a:pPr>
                <a:lnSpc>
                  <a:spcPts val="4900"/>
                </a:lnSpc>
              </a:pPr>
              <a:r>
                <a:rPr lang="en-US" sz="3500" spc="175">
                  <a:solidFill>
                    <a:srgbClr val="222222"/>
                  </a:solidFill>
                  <a:latin typeface="HK Grotesk Light Bold"/>
                </a:rPr>
                <a:t>Service Failures can  impact on relationships.</a:t>
              </a:r>
            </a:p>
          </p:txBody>
        </p:sp>
        <p:sp>
          <p:nvSpPr>
            <p:cNvPr id="11" name="TextBox 11"/>
            <p:cNvSpPr txBox="1"/>
            <p:nvPr/>
          </p:nvSpPr>
          <p:spPr>
            <a:xfrm>
              <a:off x="0" y="4730750"/>
              <a:ext cx="9842532" cy="730250"/>
            </a:xfrm>
            <a:prstGeom prst="rect">
              <a:avLst/>
            </a:prstGeom>
          </p:spPr>
          <p:txBody>
            <a:bodyPr lIns="0" tIns="0" rIns="0" bIns="0" rtlCol="0" anchor="t">
              <a:spAutoFit/>
            </a:bodyPr>
            <a:lstStyle/>
            <a:p>
              <a:pPr>
                <a:lnSpc>
                  <a:spcPts val="4375"/>
                </a:lnSpc>
              </a:pPr>
              <a:endParaRPr/>
            </a:p>
          </p:txBody>
        </p:sp>
        <p:sp>
          <p:nvSpPr>
            <p:cNvPr id="12" name="TextBox 12"/>
            <p:cNvSpPr txBox="1"/>
            <p:nvPr/>
          </p:nvSpPr>
          <p:spPr>
            <a:xfrm>
              <a:off x="0" y="5572125"/>
              <a:ext cx="9842532" cy="732155"/>
            </a:xfrm>
            <a:prstGeom prst="rect">
              <a:avLst/>
            </a:prstGeom>
          </p:spPr>
          <p:txBody>
            <a:bodyPr lIns="0" tIns="0" rIns="0" bIns="0" rtlCol="0" anchor="t">
              <a:spAutoFit/>
            </a:bodyPr>
            <a:lstStyle/>
            <a:p>
              <a:pPr>
                <a:lnSpc>
                  <a:spcPts val="4930"/>
                </a:lnSpc>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2917778">
            <a:off x="6223212" y="-2133383"/>
            <a:ext cx="6710076" cy="4529301"/>
          </a:xfrm>
          <a:prstGeom prst="rect">
            <a:avLst/>
          </a:prstGeom>
        </p:spPr>
      </p:pic>
      <p:grpSp>
        <p:nvGrpSpPr>
          <p:cNvPr id="3" name="Group 3"/>
          <p:cNvGrpSpPr/>
          <p:nvPr/>
        </p:nvGrpSpPr>
        <p:grpSpPr>
          <a:xfrm>
            <a:off x="1790700" y="382920"/>
            <a:ext cx="13462157" cy="8733457"/>
            <a:chOff x="0" y="0"/>
            <a:chExt cx="17949542" cy="11644610"/>
          </a:xfrm>
        </p:grpSpPr>
        <p:sp>
          <p:nvSpPr>
            <p:cNvPr id="4" name="TextBox 4"/>
            <p:cNvSpPr txBox="1"/>
            <p:nvPr/>
          </p:nvSpPr>
          <p:spPr>
            <a:xfrm>
              <a:off x="0" y="2583795"/>
              <a:ext cx="17552140" cy="7587615"/>
            </a:xfrm>
            <a:prstGeom prst="rect">
              <a:avLst/>
            </a:prstGeom>
          </p:spPr>
          <p:txBody>
            <a:bodyPr lIns="0" tIns="0" rIns="0" bIns="0" rtlCol="0" anchor="t">
              <a:spAutoFit/>
            </a:bodyPr>
            <a:lstStyle/>
            <a:p>
              <a:pPr>
                <a:lnSpc>
                  <a:spcPts val="2730"/>
                </a:lnSpc>
              </a:pPr>
              <a:endParaRPr/>
            </a:p>
            <a:p>
              <a:pPr>
                <a:lnSpc>
                  <a:spcPts val="4680"/>
                </a:lnSpc>
              </a:pPr>
              <a:r>
                <a:rPr lang="en-US" sz="3600" spc="179">
                  <a:solidFill>
                    <a:srgbClr val="222222"/>
                  </a:solidFill>
                  <a:latin typeface="Glacial Indifference"/>
                </a:rPr>
                <a:t>The objective of implementing CRM policies is to generate revenue from customers and to increase customer retention. It involves gaining customer trust and loyalty as well as giving more significance to valuable customers through a segmentation strategy (Brotspies and Weinstein, 2017),who are likely to become ambassadors for the brand and increase brand image and awareness. This reduces an organisation marketing costs as well as increasing the relationship with the customer.</a:t>
              </a:r>
            </a:p>
          </p:txBody>
        </p:sp>
        <p:sp>
          <p:nvSpPr>
            <p:cNvPr id="5" name="TextBox 5"/>
            <p:cNvSpPr txBox="1"/>
            <p:nvPr/>
          </p:nvSpPr>
          <p:spPr>
            <a:xfrm>
              <a:off x="0" y="10914360"/>
              <a:ext cx="13632277" cy="730250"/>
            </a:xfrm>
            <a:prstGeom prst="rect">
              <a:avLst/>
            </a:prstGeom>
          </p:spPr>
          <p:txBody>
            <a:bodyPr lIns="0" tIns="0" rIns="0" bIns="0" rtlCol="0" anchor="t">
              <a:spAutoFit/>
            </a:bodyPr>
            <a:lstStyle/>
            <a:p>
              <a:pPr>
                <a:lnSpc>
                  <a:spcPts val="4375"/>
                </a:lnSpc>
              </a:pPr>
              <a:endParaRPr/>
            </a:p>
          </p:txBody>
        </p:sp>
        <p:sp>
          <p:nvSpPr>
            <p:cNvPr id="6" name="TextBox 6"/>
            <p:cNvSpPr txBox="1"/>
            <p:nvPr/>
          </p:nvSpPr>
          <p:spPr>
            <a:xfrm>
              <a:off x="0" y="1031220"/>
              <a:ext cx="13632277" cy="819150"/>
            </a:xfrm>
            <a:prstGeom prst="rect">
              <a:avLst/>
            </a:prstGeom>
          </p:spPr>
          <p:txBody>
            <a:bodyPr lIns="0" tIns="0" rIns="0" bIns="0" rtlCol="0" anchor="t">
              <a:spAutoFit/>
            </a:bodyPr>
            <a:lstStyle/>
            <a:p>
              <a:pPr>
                <a:lnSpc>
                  <a:spcPts val="4800"/>
                </a:lnSpc>
              </a:pPr>
              <a:r>
                <a:rPr lang="en-US" sz="4000" spc="200">
                  <a:solidFill>
                    <a:srgbClr val="FF2870"/>
                  </a:solidFill>
                  <a:latin typeface="Glacial Indifference Bold"/>
                </a:rPr>
                <a:t>Something to Remember:</a:t>
              </a:r>
            </a:p>
          </p:txBody>
        </p:sp>
        <p:pic>
          <p:nvPicPr>
            <p:cNvPr id="7" name="Picture 7"/>
            <p:cNvPicPr>
              <a:picLocks noChangeAspect="1"/>
            </p:cNvPicPr>
            <p:nvPr/>
          </p:nvPicPr>
          <p:blipFill>
            <a:blip r:embed="rId3"/>
            <a:srcRect/>
            <a:stretch>
              <a:fillRect/>
            </a:stretch>
          </p:blipFill>
          <p:spPr>
            <a:xfrm rot="-10800000">
              <a:off x="17154738" y="0"/>
              <a:ext cx="794805" cy="794805"/>
            </a:xfrm>
            <a:prstGeom prst="rect">
              <a:avLst/>
            </a:prstGeom>
          </p:spPr>
        </p:pic>
      </p:grpSp>
      <p:pic>
        <p:nvPicPr>
          <p:cNvPr id="8" name="Picture 8"/>
          <p:cNvPicPr>
            <a:picLocks noChangeAspect="1"/>
          </p:cNvPicPr>
          <p:nvPr/>
        </p:nvPicPr>
        <p:blipFill>
          <a:blip r:embed="rId4"/>
          <a:srcRect/>
          <a:stretch>
            <a:fillRect/>
          </a:stretch>
        </p:blipFill>
        <p:spPr>
          <a:xfrm rot="-8730587">
            <a:off x="-2897838" y="7966230"/>
            <a:ext cx="6710076" cy="452930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2422569">
            <a:off x="3090655" y="-1768320"/>
            <a:ext cx="6710076" cy="4529301"/>
          </a:xfrm>
          <a:prstGeom prst="rect">
            <a:avLst/>
          </a:prstGeom>
        </p:spPr>
      </p:pic>
      <p:pic>
        <p:nvPicPr>
          <p:cNvPr id="3" name="Picture 3"/>
          <p:cNvPicPr>
            <a:picLocks noChangeAspect="1"/>
          </p:cNvPicPr>
          <p:nvPr/>
        </p:nvPicPr>
        <p:blipFill>
          <a:blip r:embed="rId3"/>
          <a:srcRect/>
          <a:stretch>
            <a:fillRect/>
          </a:stretch>
        </p:blipFill>
        <p:spPr>
          <a:xfrm rot="-7627644">
            <a:off x="-2326338" y="7775730"/>
            <a:ext cx="6710076" cy="4529301"/>
          </a:xfrm>
          <a:prstGeom prst="rect">
            <a:avLst/>
          </a:prstGeom>
        </p:spPr>
      </p:pic>
      <p:sp>
        <p:nvSpPr>
          <p:cNvPr id="4" name="TextBox 4"/>
          <p:cNvSpPr txBox="1"/>
          <p:nvPr/>
        </p:nvSpPr>
        <p:spPr>
          <a:xfrm>
            <a:off x="9144000" y="1646357"/>
            <a:ext cx="7305803" cy="2279792"/>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WHAT IS QUALITY?</a:t>
            </a:r>
          </a:p>
        </p:txBody>
      </p:sp>
      <p:sp>
        <p:nvSpPr>
          <p:cNvPr id="5" name="TextBox 5"/>
          <p:cNvSpPr txBox="1"/>
          <p:nvPr/>
        </p:nvSpPr>
        <p:spPr>
          <a:xfrm>
            <a:off x="4673414" y="6168704"/>
            <a:ext cx="11590443" cy="1837170"/>
          </a:xfrm>
          <a:prstGeom prst="rect">
            <a:avLst/>
          </a:prstGeom>
        </p:spPr>
        <p:txBody>
          <a:bodyPr lIns="0" tIns="0" rIns="0" bIns="0" rtlCol="0" anchor="t">
            <a:spAutoFit/>
          </a:bodyPr>
          <a:lstStyle/>
          <a:p>
            <a:pPr>
              <a:lnSpc>
                <a:spcPts val="4930"/>
              </a:lnSpc>
            </a:pPr>
            <a:r>
              <a:rPr lang="en-US" sz="2900" spc="145" dirty="0">
                <a:solidFill>
                  <a:srgbClr val="222222"/>
                </a:solidFill>
                <a:latin typeface="HK Grotesk Light"/>
              </a:rPr>
              <a:t>According to  Kotler et al., (2017) Quality can be defined as ‘no defects' in a product or service, from which the customer can derive some value.</a:t>
            </a:r>
          </a:p>
        </p:txBody>
      </p:sp>
      <p:sp>
        <p:nvSpPr>
          <p:cNvPr id="6" name="AutoShape 6"/>
          <p:cNvSpPr/>
          <p:nvPr/>
        </p:nvSpPr>
        <p:spPr>
          <a:xfrm>
            <a:off x="9144000" y="4307149"/>
            <a:ext cx="7305803" cy="82550"/>
          </a:xfrm>
          <a:prstGeom prst="rect">
            <a:avLst/>
          </a:prstGeom>
          <a:solidFill>
            <a:srgbClr val="FFE148"/>
          </a:solid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2422569">
            <a:off x="3090655" y="-1768320"/>
            <a:ext cx="6710076" cy="4529301"/>
          </a:xfrm>
          <a:prstGeom prst="rect">
            <a:avLst/>
          </a:prstGeom>
        </p:spPr>
      </p:pic>
      <p:pic>
        <p:nvPicPr>
          <p:cNvPr id="3" name="Picture 3"/>
          <p:cNvPicPr>
            <a:picLocks noChangeAspect="1"/>
          </p:cNvPicPr>
          <p:nvPr/>
        </p:nvPicPr>
        <p:blipFill>
          <a:blip r:embed="rId3"/>
          <a:srcRect/>
          <a:stretch>
            <a:fillRect/>
          </a:stretch>
        </p:blipFill>
        <p:spPr>
          <a:xfrm rot="-7627644">
            <a:off x="-2326338" y="7775730"/>
            <a:ext cx="6710076" cy="4529301"/>
          </a:xfrm>
          <a:prstGeom prst="rect">
            <a:avLst/>
          </a:prstGeom>
        </p:spPr>
      </p:pic>
      <p:grpSp>
        <p:nvGrpSpPr>
          <p:cNvPr id="4" name="Group 4"/>
          <p:cNvGrpSpPr/>
          <p:nvPr/>
        </p:nvGrpSpPr>
        <p:grpSpPr>
          <a:xfrm>
            <a:off x="7358136" y="2080342"/>
            <a:ext cx="7305803" cy="3918163"/>
            <a:chOff x="0" y="0"/>
            <a:chExt cx="9741071" cy="5224217"/>
          </a:xfrm>
        </p:grpSpPr>
        <p:sp>
          <p:nvSpPr>
            <p:cNvPr id="5" name="TextBox 5"/>
            <p:cNvSpPr txBox="1"/>
            <p:nvPr/>
          </p:nvSpPr>
          <p:spPr>
            <a:xfrm>
              <a:off x="0" y="57150"/>
              <a:ext cx="9741071" cy="454900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TOTAL QUALITY MANAGEMENT</a:t>
              </a:r>
            </a:p>
          </p:txBody>
        </p:sp>
        <p:sp>
          <p:nvSpPr>
            <p:cNvPr id="6" name="AutoShape 6"/>
            <p:cNvSpPr/>
            <p:nvPr/>
          </p:nvSpPr>
          <p:spPr>
            <a:xfrm>
              <a:off x="0" y="5114150"/>
              <a:ext cx="9741071" cy="110067"/>
            </a:xfrm>
            <a:prstGeom prst="rect">
              <a:avLst/>
            </a:prstGeom>
            <a:solidFill>
              <a:srgbClr val="FFE148"/>
            </a:solidFill>
          </p:spPr>
        </p:sp>
      </p:grpSp>
      <p:sp>
        <p:nvSpPr>
          <p:cNvPr id="7" name="TextBox 7"/>
          <p:cNvSpPr txBox="1"/>
          <p:nvPr/>
        </p:nvSpPr>
        <p:spPr>
          <a:xfrm>
            <a:off x="4673414" y="6711106"/>
            <a:ext cx="11590443" cy="1837170"/>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A customers needs and expectations can change.Every individual in an organisation is responsible for the continous development of quality products to increase customer satisfaction.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2754580" y="3708962"/>
            <a:ext cx="2371333" cy="2371324"/>
            <a:chOff x="0" y="0"/>
            <a:chExt cx="6350000" cy="6349975"/>
          </a:xfrm>
        </p:grpSpPr>
        <p:sp>
          <p:nvSpPr>
            <p:cNvPr id="3" name="Freeform 3"/>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t="-16833" b="-16833"/>
              </a:stretch>
            </a:blipFill>
          </p:spPr>
        </p:sp>
      </p:grpSp>
      <p:grpSp>
        <p:nvGrpSpPr>
          <p:cNvPr id="4" name="Group 4"/>
          <p:cNvGrpSpPr>
            <a:grpSpLocks noChangeAspect="1"/>
          </p:cNvGrpSpPr>
          <p:nvPr/>
        </p:nvGrpSpPr>
        <p:grpSpPr>
          <a:xfrm>
            <a:off x="7958333" y="3708962"/>
            <a:ext cx="2371333" cy="2371324"/>
            <a:chOff x="0" y="0"/>
            <a:chExt cx="6350000" cy="6349975"/>
          </a:xfrm>
        </p:grpSpPr>
        <p:sp>
          <p:nvSpPr>
            <p:cNvPr id="5" name="Freeform 5"/>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t="-10545" b="-10545"/>
              </a:stretch>
            </a:blipFill>
          </p:spPr>
        </p:sp>
      </p:grpSp>
      <p:grpSp>
        <p:nvGrpSpPr>
          <p:cNvPr id="6" name="Group 6"/>
          <p:cNvGrpSpPr>
            <a:grpSpLocks noChangeAspect="1"/>
          </p:cNvGrpSpPr>
          <p:nvPr/>
        </p:nvGrpSpPr>
        <p:grpSpPr>
          <a:xfrm>
            <a:off x="13162087" y="3708962"/>
            <a:ext cx="2371333" cy="2371324"/>
            <a:chOff x="0" y="0"/>
            <a:chExt cx="6350000" cy="6349975"/>
          </a:xfrm>
        </p:grpSpPr>
        <p:sp>
          <p:nvSpPr>
            <p:cNvPr id="7" name="Freeform 7"/>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4"/>
              <a:stretch>
                <a:fillRect t="-17057" b="-17057"/>
              </a:stretch>
            </a:blipFill>
          </p:spPr>
        </p:sp>
      </p:grpSp>
      <p:pic>
        <p:nvPicPr>
          <p:cNvPr id="8" name="Picture 8"/>
          <p:cNvPicPr>
            <a:picLocks noChangeAspect="1"/>
          </p:cNvPicPr>
          <p:nvPr/>
        </p:nvPicPr>
        <p:blipFill>
          <a:blip r:embed="rId5"/>
          <a:srcRect/>
          <a:stretch>
            <a:fillRect/>
          </a:stretch>
        </p:blipFill>
        <p:spPr>
          <a:xfrm rot="-8588325">
            <a:off x="13488180" y="-1855969"/>
            <a:ext cx="5987024" cy="4550138"/>
          </a:xfrm>
          <a:prstGeom prst="rect">
            <a:avLst/>
          </a:prstGeom>
        </p:spPr>
      </p:pic>
      <p:pic>
        <p:nvPicPr>
          <p:cNvPr id="9" name="Picture 9"/>
          <p:cNvPicPr>
            <a:picLocks noChangeAspect="1"/>
          </p:cNvPicPr>
          <p:nvPr/>
        </p:nvPicPr>
        <p:blipFill>
          <a:blip r:embed="rId6"/>
          <a:srcRect/>
          <a:stretch>
            <a:fillRect/>
          </a:stretch>
        </p:blipFill>
        <p:spPr>
          <a:xfrm rot="7368167">
            <a:off x="-2379643" y="7072975"/>
            <a:ext cx="5495983" cy="6428050"/>
          </a:xfrm>
          <a:prstGeom prst="rect">
            <a:avLst/>
          </a:prstGeom>
        </p:spPr>
      </p:pic>
      <p:sp>
        <p:nvSpPr>
          <p:cNvPr id="10" name="TextBox 10"/>
          <p:cNvSpPr txBox="1"/>
          <p:nvPr/>
        </p:nvSpPr>
        <p:spPr>
          <a:xfrm>
            <a:off x="1680880" y="1466850"/>
            <a:ext cx="11992305" cy="11620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QUALITY GURUS</a:t>
            </a:r>
          </a:p>
        </p:txBody>
      </p:sp>
      <p:sp>
        <p:nvSpPr>
          <p:cNvPr id="11" name="TextBox 11"/>
          <p:cNvSpPr txBox="1"/>
          <p:nvPr/>
        </p:nvSpPr>
        <p:spPr>
          <a:xfrm>
            <a:off x="1879317" y="6628555"/>
            <a:ext cx="4121858" cy="552450"/>
          </a:xfrm>
          <a:prstGeom prst="rect">
            <a:avLst/>
          </a:prstGeom>
        </p:spPr>
        <p:txBody>
          <a:bodyPr lIns="0" tIns="0" rIns="0" bIns="0" rtlCol="0" anchor="t">
            <a:spAutoFit/>
          </a:bodyPr>
          <a:lstStyle/>
          <a:p>
            <a:pPr algn="ctr">
              <a:lnSpc>
                <a:spcPts val="4375"/>
              </a:lnSpc>
            </a:pPr>
            <a:r>
              <a:rPr lang="en-US" sz="3500" spc="175">
                <a:solidFill>
                  <a:srgbClr val="222222"/>
                </a:solidFill>
                <a:latin typeface="HK Grotesk Light Bold"/>
              </a:rPr>
              <a:t>Philip Crosby</a:t>
            </a:r>
          </a:p>
        </p:txBody>
      </p:sp>
      <p:sp>
        <p:nvSpPr>
          <p:cNvPr id="12" name="TextBox 12"/>
          <p:cNvSpPr txBox="1"/>
          <p:nvPr/>
        </p:nvSpPr>
        <p:spPr>
          <a:xfrm>
            <a:off x="7083071" y="6628555"/>
            <a:ext cx="4121858" cy="552450"/>
          </a:xfrm>
          <a:prstGeom prst="rect">
            <a:avLst/>
          </a:prstGeom>
        </p:spPr>
        <p:txBody>
          <a:bodyPr lIns="0" tIns="0" rIns="0" bIns="0" rtlCol="0" anchor="t">
            <a:spAutoFit/>
          </a:bodyPr>
          <a:lstStyle/>
          <a:p>
            <a:pPr algn="ctr">
              <a:lnSpc>
                <a:spcPts val="4375"/>
              </a:lnSpc>
            </a:pPr>
            <a:r>
              <a:rPr lang="en-US" sz="3500" spc="175">
                <a:solidFill>
                  <a:srgbClr val="222222"/>
                </a:solidFill>
                <a:latin typeface="HK Grotesk Light Bold"/>
              </a:rPr>
              <a:t>Dr E. Deming</a:t>
            </a:r>
          </a:p>
        </p:txBody>
      </p:sp>
      <p:sp>
        <p:nvSpPr>
          <p:cNvPr id="13" name="TextBox 13"/>
          <p:cNvSpPr txBox="1"/>
          <p:nvPr/>
        </p:nvSpPr>
        <p:spPr>
          <a:xfrm>
            <a:off x="12286825" y="6628555"/>
            <a:ext cx="4121858" cy="552450"/>
          </a:xfrm>
          <a:prstGeom prst="rect">
            <a:avLst/>
          </a:prstGeom>
        </p:spPr>
        <p:txBody>
          <a:bodyPr lIns="0" tIns="0" rIns="0" bIns="0" rtlCol="0" anchor="t">
            <a:spAutoFit/>
          </a:bodyPr>
          <a:lstStyle/>
          <a:p>
            <a:pPr algn="ctr">
              <a:lnSpc>
                <a:spcPts val="4375"/>
              </a:lnSpc>
            </a:pPr>
            <a:r>
              <a:rPr lang="en-US" sz="3500" spc="175">
                <a:solidFill>
                  <a:srgbClr val="222222"/>
                </a:solidFill>
                <a:latin typeface="HK Grotesk Light Bold"/>
              </a:rPr>
              <a:t>Dr J. Juran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90700" y="1466850"/>
            <a:ext cx="11068812" cy="1162050"/>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TQM PHILOSOPHY</a:t>
            </a:r>
          </a:p>
        </p:txBody>
      </p:sp>
      <p:grpSp>
        <p:nvGrpSpPr>
          <p:cNvPr id="3" name="Group 3"/>
          <p:cNvGrpSpPr/>
          <p:nvPr/>
        </p:nvGrpSpPr>
        <p:grpSpPr>
          <a:xfrm>
            <a:off x="1790700" y="3737986"/>
            <a:ext cx="4054780" cy="4505883"/>
            <a:chOff x="0" y="0"/>
            <a:chExt cx="5406373" cy="6007844"/>
          </a:xfrm>
        </p:grpSpPr>
        <p:sp>
          <p:nvSpPr>
            <p:cNvPr id="4" name="TextBox 4"/>
            <p:cNvSpPr txBox="1"/>
            <p:nvPr/>
          </p:nvSpPr>
          <p:spPr>
            <a:xfrm>
              <a:off x="0" y="-19050"/>
              <a:ext cx="5406373" cy="730147"/>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Crosby</a:t>
              </a:r>
            </a:p>
          </p:txBody>
        </p:sp>
        <p:sp>
          <p:nvSpPr>
            <p:cNvPr id="5" name="TextBox 5"/>
            <p:cNvSpPr txBox="1"/>
            <p:nvPr/>
          </p:nvSpPr>
          <p:spPr>
            <a:xfrm>
              <a:off x="0" y="1101622"/>
              <a:ext cx="5406373" cy="4906222"/>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Quality is measured on non-conformance. He argues what is the cost the business is willing to pay to rectify defects.(Crosby, 1979) </a:t>
              </a:r>
            </a:p>
          </p:txBody>
        </p:sp>
      </p:grpSp>
      <p:grpSp>
        <p:nvGrpSpPr>
          <p:cNvPr id="6" name="Group 6"/>
          <p:cNvGrpSpPr/>
          <p:nvPr/>
        </p:nvGrpSpPr>
        <p:grpSpPr>
          <a:xfrm>
            <a:off x="7115492" y="3737986"/>
            <a:ext cx="4057015" cy="5758103"/>
            <a:chOff x="0" y="0"/>
            <a:chExt cx="5409354" cy="7677471"/>
          </a:xfrm>
        </p:grpSpPr>
        <p:sp>
          <p:nvSpPr>
            <p:cNvPr id="7" name="TextBox 7"/>
            <p:cNvSpPr txBox="1"/>
            <p:nvPr/>
          </p:nvSpPr>
          <p:spPr>
            <a:xfrm>
              <a:off x="0" y="-19050"/>
              <a:ext cx="5409354" cy="730147"/>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Deming</a:t>
              </a:r>
            </a:p>
          </p:txBody>
        </p:sp>
        <p:sp>
          <p:nvSpPr>
            <p:cNvPr id="8" name="TextBox 8"/>
            <p:cNvSpPr txBox="1"/>
            <p:nvPr/>
          </p:nvSpPr>
          <p:spPr>
            <a:xfrm>
              <a:off x="0" y="1101622"/>
              <a:ext cx="5409354" cy="6575849"/>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Deming suggests that poor quality or defects can be avioded by looking at the system. He encourages managers to motivate staff to produce high quality.(Orsini, 2013)</a:t>
              </a:r>
            </a:p>
          </p:txBody>
        </p:sp>
      </p:grpSp>
      <p:pic>
        <p:nvPicPr>
          <p:cNvPr id="9" name="Picture 9"/>
          <p:cNvPicPr>
            <a:picLocks noChangeAspect="1"/>
          </p:cNvPicPr>
          <p:nvPr/>
        </p:nvPicPr>
        <p:blipFill>
          <a:blip r:embed="rId2"/>
          <a:srcRect/>
          <a:stretch>
            <a:fillRect/>
          </a:stretch>
        </p:blipFill>
        <p:spPr>
          <a:xfrm rot="-534472">
            <a:off x="3142836" y="8129227"/>
            <a:ext cx="16230600" cy="6167628"/>
          </a:xfrm>
          <a:prstGeom prst="rect">
            <a:avLst/>
          </a:prstGeom>
        </p:spPr>
      </p:pic>
      <p:grpSp>
        <p:nvGrpSpPr>
          <p:cNvPr id="10" name="Group 10"/>
          <p:cNvGrpSpPr/>
          <p:nvPr/>
        </p:nvGrpSpPr>
        <p:grpSpPr>
          <a:xfrm>
            <a:off x="12436170" y="3737986"/>
            <a:ext cx="4061130" cy="7010323"/>
            <a:chOff x="0" y="0"/>
            <a:chExt cx="5414840" cy="9347097"/>
          </a:xfrm>
        </p:grpSpPr>
        <p:sp>
          <p:nvSpPr>
            <p:cNvPr id="11" name="TextBox 11"/>
            <p:cNvSpPr txBox="1"/>
            <p:nvPr/>
          </p:nvSpPr>
          <p:spPr>
            <a:xfrm>
              <a:off x="0" y="-19050"/>
              <a:ext cx="5414840" cy="730147"/>
            </a:xfrm>
            <a:prstGeom prst="rect">
              <a:avLst/>
            </a:prstGeom>
          </p:spPr>
          <p:txBody>
            <a:bodyPr lIns="0" tIns="0" rIns="0" bIns="0" rtlCol="0" anchor="t">
              <a:spAutoFit/>
            </a:bodyPr>
            <a:lstStyle/>
            <a:p>
              <a:pPr>
                <a:lnSpc>
                  <a:spcPts val="4375"/>
                </a:lnSpc>
              </a:pPr>
              <a:r>
                <a:rPr lang="en-US" sz="3500" spc="175">
                  <a:solidFill>
                    <a:srgbClr val="222222"/>
                  </a:solidFill>
                  <a:latin typeface="HK Grotesk Light Bold"/>
                </a:rPr>
                <a:t>Juran</a:t>
              </a:r>
            </a:p>
          </p:txBody>
        </p:sp>
        <p:sp>
          <p:nvSpPr>
            <p:cNvPr id="12" name="TextBox 12"/>
            <p:cNvSpPr txBox="1"/>
            <p:nvPr/>
          </p:nvSpPr>
          <p:spPr>
            <a:xfrm>
              <a:off x="0" y="1101622"/>
              <a:ext cx="5414840" cy="8245475"/>
            </a:xfrm>
            <a:prstGeom prst="rect">
              <a:avLst/>
            </a:prstGeom>
          </p:spPr>
          <p:txBody>
            <a:bodyPr lIns="0" tIns="0" rIns="0" bIns="0" rtlCol="0" anchor="t">
              <a:spAutoFit/>
            </a:bodyPr>
            <a:lstStyle/>
            <a:p>
              <a:pPr>
                <a:lnSpc>
                  <a:spcPts val="4930"/>
                </a:lnSpc>
              </a:pPr>
              <a:r>
                <a:rPr lang="en-US" sz="2900" spc="145">
                  <a:solidFill>
                    <a:srgbClr val="222222"/>
                  </a:solidFill>
                  <a:latin typeface="HK Grotesk Light"/>
                </a:rPr>
                <a:t>In Juran trilogy of quality he notes quality planning,quality control and improvement as a continous journey for business to gain competitive advantage.(Juran, 1986)</a:t>
              </a:r>
            </a:p>
          </p:txBody>
        </p:sp>
      </p:grpSp>
      <p:pic>
        <p:nvPicPr>
          <p:cNvPr id="13" name="Picture 13"/>
          <p:cNvPicPr>
            <a:picLocks noChangeAspect="1"/>
          </p:cNvPicPr>
          <p:nvPr/>
        </p:nvPicPr>
        <p:blipFill>
          <a:blip r:embed="rId3"/>
          <a:srcRect/>
          <a:stretch>
            <a:fillRect/>
          </a:stretch>
        </p:blipFill>
        <p:spPr>
          <a:xfrm rot="7457748">
            <a:off x="3686470" y="8960248"/>
            <a:ext cx="596103" cy="59610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rot="-2422569">
            <a:off x="3090655" y="-1768320"/>
            <a:ext cx="6710076" cy="4529301"/>
          </a:xfrm>
          <a:prstGeom prst="rect">
            <a:avLst/>
          </a:prstGeom>
        </p:spPr>
      </p:pic>
      <p:pic>
        <p:nvPicPr>
          <p:cNvPr id="3" name="Picture 3"/>
          <p:cNvPicPr>
            <a:picLocks noChangeAspect="1"/>
          </p:cNvPicPr>
          <p:nvPr/>
        </p:nvPicPr>
        <p:blipFill>
          <a:blip r:embed="rId3"/>
          <a:srcRect/>
          <a:stretch>
            <a:fillRect/>
          </a:stretch>
        </p:blipFill>
        <p:spPr>
          <a:xfrm rot="-7627644">
            <a:off x="-2326338" y="7775730"/>
            <a:ext cx="6710076" cy="4529301"/>
          </a:xfrm>
          <a:prstGeom prst="rect">
            <a:avLst/>
          </a:prstGeom>
        </p:spPr>
      </p:pic>
      <p:sp>
        <p:nvSpPr>
          <p:cNvPr id="4" name="TextBox 4"/>
          <p:cNvSpPr txBox="1"/>
          <p:nvPr/>
        </p:nvSpPr>
        <p:spPr>
          <a:xfrm>
            <a:off x="9144000" y="2032353"/>
            <a:ext cx="7305803" cy="3397463"/>
          </a:xfrm>
          <a:prstGeom prst="rect">
            <a:avLst/>
          </a:prstGeom>
        </p:spPr>
        <p:txBody>
          <a:bodyPr lIns="0" tIns="0" rIns="0" bIns="0" rtlCol="0" anchor="t">
            <a:spAutoFit/>
          </a:bodyPr>
          <a:lstStyle/>
          <a:p>
            <a:pPr>
              <a:lnSpc>
                <a:spcPts val="8800"/>
              </a:lnSpc>
            </a:pPr>
            <a:r>
              <a:rPr lang="en-US" sz="8000" spc="200">
                <a:solidFill>
                  <a:srgbClr val="FF2870"/>
                </a:solidFill>
                <a:latin typeface="Glacial Indifference Bold"/>
              </a:rPr>
              <a:t>SWOT ANALYSIS OF ASDA</a:t>
            </a:r>
          </a:p>
        </p:txBody>
      </p:sp>
      <p:sp>
        <p:nvSpPr>
          <p:cNvPr id="5" name="AutoShape 5"/>
          <p:cNvSpPr/>
          <p:nvPr/>
        </p:nvSpPr>
        <p:spPr>
          <a:xfrm>
            <a:off x="9144000" y="5810816"/>
            <a:ext cx="7305803" cy="82550"/>
          </a:xfrm>
          <a:prstGeom prst="rect">
            <a:avLst/>
          </a:prstGeom>
          <a:solidFill>
            <a:srgbClr val="FFE148"/>
          </a:solid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32938" y="1341276"/>
            <a:ext cx="11145608" cy="1142962"/>
          </a:xfrm>
          <a:prstGeom prst="rect">
            <a:avLst/>
          </a:prstGeom>
        </p:spPr>
        <p:txBody>
          <a:bodyPr lIns="0" tIns="0" rIns="0" bIns="0" rtlCol="0" anchor="t">
            <a:spAutoFit/>
          </a:bodyPr>
          <a:lstStyle/>
          <a:p>
            <a:pPr>
              <a:lnSpc>
                <a:spcPts val="9100"/>
              </a:lnSpc>
            </a:pPr>
            <a:r>
              <a:rPr lang="en-US" sz="7000" spc="350">
                <a:solidFill>
                  <a:srgbClr val="FF2870"/>
                </a:solidFill>
                <a:latin typeface="Glacial Indifference"/>
              </a:rPr>
              <a:t>SWOT Analysis </a:t>
            </a:r>
          </a:p>
        </p:txBody>
      </p:sp>
      <p:grpSp>
        <p:nvGrpSpPr>
          <p:cNvPr id="3" name="Group 3"/>
          <p:cNvGrpSpPr/>
          <p:nvPr/>
        </p:nvGrpSpPr>
        <p:grpSpPr>
          <a:xfrm>
            <a:off x="1429529" y="2880830"/>
            <a:ext cx="3711445" cy="5988694"/>
            <a:chOff x="0" y="0"/>
            <a:chExt cx="863140" cy="1392741"/>
          </a:xfrm>
        </p:grpSpPr>
        <p:sp>
          <p:nvSpPr>
            <p:cNvPr id="4" name="Freeform 4"/>
            <p:cNvSpPr/>
            <p:nvPr/>
          </p:nvSpPr>
          <p:spPr>
            <a:xfrm>
              <a:off x="0" y="0"/>
              <a:ext cx="863140" cy="1392741"/>
            </a:xfrm>
            <a:custGeom>
              <a:avLst/>
              <a:gdLst/>
              <a:ahLst/>
              <a:cxnLst/>
              <a:rect l="l" t="t" r="r" b="b"/>
              <a:pathLst>
                <a:path w="863140" h="1392741">
                  <a:moveTo>
                    <a:pt x="0" y="0"/>
                  </a:moveTo>
                  <a:lnTo>
                    <a:pt x="863140" y="0"/>
                  </a:lnTo>
                  <a:lnTo>
                    <a:pt x="863140" y="1392741"/>
                  </a:lnTo>
                  <a:lnTo>
                    <a:pt x="0" y="1392741"/>
                  </a:lnTo>
                  <a:close/>
                </a:path>
              </a:pathLst>
            </a:custGeom>
            <a:solidFill>
              <a:srgbClr val="FF2870"/>
            </a:solidFill>
          </p:spPr>
        </p:sp>
      </p:grpSp>
      <p:sp>
        <p:nvSpPr>
          <p:cNvPr id="5" name="TextBox 5"/>
          <p:cNvSpPr txBox="1"/>
          <p:nvPr/>
        </p:nvSpPr>
        <p:spPr>
          <a:xfrm>
            <a:off x="1880645" y="3314398"/>
            <a:ext cx="3018233" cy="552450"/>
          </a:xfrm>
          <a:prstGeom prst="rect">
            <a:avLst/>
          </a:prstGeom>
        </p:spPr>
        <p:txBody>
          <a:bodyPr lIns="0" tIns="0" rIns="0" bIns="0" rtlCol="0" anchor="t">
            <a:spAutoFit/>
          </a:bodyPr>
          <a:lstStyle/>
          <a:p>
            <a:pPr>
              <a:lnSpc>
                <a:spcPts val="4375"/>
              </a:lnSpc>
            </a:pPr>
            <a:r>
              <a:rPr lang="en-US" sz="3500" spc="175">
                <a:solidFill>
                  <a:srgbClr val="FFFFFF"/>
                </a:solidFill>
                <a:latin typeface="HK Grotesk Light Bold"/>
              </a:rPr>
              <a:t>Strenghts</a:t>
            </a:r>
          </a:p>
        </p:txBody>
      </p:sp>
      <p:sp>
        <p:nvSpPr>
          <p:cNvPr id="6" name="TextBox 6"/>
          <p:cNvSpPr txBox="1"/>
          <p:nvPr/>
        </p:nvSpPr>
        <p:spPr>
          <a:xfrm>
            <a:off x="1638550" y="4023647"/>
            <a:ext cx="3502424" cy="3768090"/>
          </a:xfrm>
          <a:prstGeom prst="rect">
            <a:avLst/>
          </a:prstGeom>
        </p:spPr>
        <p:txBody>
          <a:bodyPr lIns="0" tIns="0" rIns="0" bIns="0" rtlCol="0" anchor="t">
            <a:spAutoFit/>
          </a:bodyPr>
          <a:lstStyle/>
          <a:p>
            <a:pPr>
              <a:lnSpc>
                <a:spcPts val="3720"/>
              </a:lnSpc>
            </a:pPr>
            <a:r>
              <a:rPr lang="en-US" sz="2400" spc="120">
                <a:solidFill>
                  <a:srgbClr val="FFFFFF"/>
                </a:solidFill>
                <a:latin typeface="Glacial Indifference"/>
              </a:rPr>
              <a:t>-strong brand image</a:t>
            </a:r>
          </a:p>
          <a:p>
            <a:pPr>
              <a:lnSpc>
                <a:spcPts val="3720"/>
              </a:lnSpc>
            </a:pPr>
            <a:r>
              <a:rPr lang="en-US" sz="2400" spc="120">
                <a:solidFill>
                  <a:srgbClr val="FFFFFF"/>
                </a:solidFill>
                <a:latin typeface="Glacial Indifference"/>
              </a:rPr>
              <a:t>-wide logistical network</a:t>
            </a:r>
          </a:p>
          <a:p>
            <a:pPr>
              <a:lnSpc>
                <a:spcPts val="3720"/>
              </a:lnSpc>
            </a:pPr>
            <a:r>
              <a:rPr lang="en-US" sz="2400" spc="120">
                <a:solidFill>
                  <a:srgbClr val="FFFFFF"/>
                </a:solidFill>
                <a:latin typeface="Glacial Indifference"/>
              </a:rPr>
              <a:t>-good quality services/products</a:t>
            </a:r>
          </a:p>
          <a:p>
            <a:pPr>
              <a:lnSpc>
                <a:spcPts val="3720"/>
              </a:lnSpc>
            </a:pPr>
            <a:r>
              <a:rPr lang="en-US" sz="2400" spc="120">
                <a:solidFill>
                  <a:srgbClr val="FFFFFF"/>
                </a:solidFill>
                <a:latin typeface="Glacial Indifference"/>
              </a:rPr>
              <a:t>strong customer base in US/UK</a:t>
            </a:r>
          </a:p>
          <a:p>
            <a:pPr>
              <a:lnSpc>
                <a:spcPts val="3720"/>
              </a:lnSpc>
            </a:pPr>
            <a:endParaRPr lang="en-US" sz="2400" spc="120">
              <a:solidFill>
                <a:srgbClr val="FFFFFF"/>
              </a:solidFill>
              <a:latin typeface="Glacial Indifference"/>
            </a:endParaRPr>
          </a:p>
          <a:p>
            <a:pPr>
              <a:lnSpc>
                <a:spcPts val="3720"/>
              </a:lnSpc>
            </a:pPr>
            <a:endParaRPr lang="en-US" sz="2400" spc="120">
              <a:solidFill>
                <a:srgbClr val="FFFFFF"/>
              </a:solidFill>
              <a:latin typeface="Glacial Indifference"/>
            </a:endParaRPr>
          </a:p>
        </p:txBody>
      </p:sp>
      <p:grpSp>
        <p:nvGrpSpPr>
          <p:cNvPr id="7" name="Group 7"/>
          <p:cNvGrpSpPr/>
          <p:nvPr/>
        </p:nvGrpSpPr>
        <p:grpSpPr>
          <a:xfrm>
            <a:off x="5335362" y="2880830"/>
            <a:ext cx="3711445" cy="5988694"/>
            <a:chOff x="0" y="0"/>
            <a:chExt cx="863140" cy="1392741"/>
          </a:xfrm>
        </p:grpSpPr>
        <p:sp>
          <p:nvSpPr>
            <p:cNvPr id="8" name="Freeform 8"/>
            <p:cNvSpPr/>
            <p:nvPr/>
          </p:nvSpPr>
          <p:spPr>
            <a:xfrm>
              <a:off x="0" y="0"/>
              <a:ext cx="863140" cy="1392741"/>
            </a:xfrm>
            <a:custGeom>
              <a:avLst/>
              <a:gdLst/>
              <a:ahLst/>
              <a:cxnLst/>
              <a:rect l="l" t="t" r="r" b="b"/>
              <a:pathLst>
                <a:path w="863140" h="1392741">
                  <a:moveTo>
                    <a:pt x="0" y="0"/>
                  </a:moveTo>
                  <a:lnTo>
                    <a:pt x="863140" y="0"/>
                  </a:lnTo>
                  <a:lnTo>
                    <a:pt x="863140" y="1392741"/>
                  </a:lnTo>
                  <a:lnTo>
                    <a:pt x="0" y="1392741"/>
                  </a:lnTo>
                  <a:close/>
                </a:path>
              </a:pathLst>
            </a:custGeom>
            <a:solidFill>
              <a:srgbClr val="FF2870"/>
            </a:solidFill>
          </p:spPr>
        </p:sp>
      </p:grpSp>
      <p:sp>
        <p:nvSpPr>
          <p:cNvPr id="9" name="TextBox 9"/>
          <p:cNvSpPr txBox="1"/>
          <p:nvPr/>
        </p:nvSpPr>
        <p:spPr>
          <a:xfrm>
            <a:off x="5681967" y="3314398"/>
            <a:ext cx="3018233" cy="552450"/>
          </a:xfrm>
          <a:prstGeom prst="rect">
            <a:avLst/>
          </a:prstGeom>
        </p:spPr>
        <p:txBody>
          <a:bodyPr lIns="0" tIns="0" rIns="0" bIns="0" rtlCol="0" anchor="t">
            <a:spAutoFit/>
          </a:bodyPr>
          <a:lstStyle/>
          <a:p>
            <a:pPr>
              <a:lnSpc>
                <a:spcPts val="4375"/>
              </a:lnSpc>
            </a:pPr>
            <a:r>
              <a:rPr lang="en-US" sz="3500" spc="175">
                <a:solidFill>
                  <a:srgbClr val="FFFFFF"/>
                </a:solidFill>
                <a:latin typeface="HK Grotesk Light Bold"/>
              </a:rPr>
              <a:t>Weakness</a:t>
            </a:r>
          </a:p>
        </p:txBody>
      </p:sp>
      <p:sp>
        <p:nvSpPr>
          <p:cNvPr id="10" name="TextBox 10"/>
          <p:cNvSpPr txBox="1"/>
          <p:nvPr/>
        </p:nvSpPr>
        <p:spPr>
          <a:xfrm>
            <a:off x="5681967" y="4023647"/>
            <a:ext cx="3018233" cy="4712970"/>
          </a:xfrm>
          <a:prstGeom prst="rect">
            <a:avLst/>
          </a:prstGeom>
        </p:spPr>
        <p:txBody>
          <a:bodyPr lIns="0" tIns="0" rIns="0" bIns="0" rtlCol="0" anchor="t">
            <a:spAutoFit/>
          </a:bodyPr>
          <a:lstStyle/>
          <a:p>
            <a:pPr>
              <a:lnSpc>
                <a:spcPts val="3720"/>
              </a:lnSpc>
            </a:pPr>
            <a:r>
              <a:rPr lang="en-US" sz="2400" spc="120">
                <a:solidFill>
                  <a:srgbClr val="FFFFFF"/>
                </a:solidFill>
                <a:latin typeface="Glacial Indifference"/>
              </a:rPr>
              <a:t>-negative feedback from media, regarding wage disputes.</a:t>
            </a:r>
          </a:p>
          <a:p>
            <a:pPr>
              <a:lnSpc>
                <a:spcPts val="3720"/>
              </a:lnSpc>
            </a:pPr>
            <a:r>
              <a:rPr lang="en-US" sz="2400" spc="120">
                <a:solidFill>
                  <a:srgbClr val="FFFFFF"/>
                </a:solidFill>
                <a:latin typeface="Glacial Indifference"/>
              </a:rPr>
              <a:t>-unethical approach to source income countries.</a:t>
            </a:r>
          </a:p>
          <a:p>
            <a:pPr>
              <a:lnSpc>
                <a:spcPts val="3720"/>
              </a:lnSpc>
            </a:pPr>
            <a:r>
              <a:rPr lang="en-US" sz="2400" spc="120">
                <a:solidFill>
                  <a:srgbClr val="FFFFFF"/>
                </a:solidFill>
                <a:latin typeface="Glacial Indifference"/>
              </a:rPr>
              <a:t>high price for products, substitutes are cheaper.</a:t>
            </a:r>
          </a:p>
        </p:txBody>
      </p:sp>
      <p:grpSp>
        <p:nvGrpSpPr>
          <p:cNvPr id="11" name="Group 11"/>
          <p:cNvGrpSpPr/>
          <p:nvPr/>
        </p:nvGrpSpPr>
        <p:grpSpPr>
          <a:xfrm>
            <a:off x="9241194" y="2880830"/>
            <a:ext cx="3711445" cy="5988694"/>
            <a:chOff x="0" y="0"/>
            <a:chExt cx="863140" cy="1392741"/>
          </a:xfrm>
        </p:grpSpPr>
        <p:sp>
          <p:nvSpPr>
            <p:cNvPr id="12" name="Freeform 12"/>
            <p:cNvSpPr/>
            <p:nvPr/>
          </p:nvSpPr>
          <p:spPr>
            <a:xfrm>
              <a:off x="0" y="0"/>
              <a:ext cx="863140" cy="1392741"/>
            </a:xfrm>
            <a:custGeom>
              <a:avLst/>
              <a:gdLst/>
              <a:ahLst/>
              <a:cxnLst/>
              <a:rect l="l" t="t" r="r" b="b"/>
              <a:pathLst>
                <a:path w="863140" h="1392741">
                  <a:moveTo>
                    <a:pt x="0" y="0"/>
                  </a:moveTo>
                  <a:lnTo>
                    <a:pt x="863140" y="0"/>
                  </a:lnTo>
                  <a:lnTo>
                    <a:pt x="863140" y="1392741"/>
                  </a:lnTo>
                  <a:lnTo>
                    <a:pt x="0" y="1392741"/>
                  </a:lnTo>
                  <a:close/>
                </a:path>
              </a:pathLst>
            </a:custGeom>
            <a:solidFill>
              <a:srgbClr val="FF2870"/>
            </a:solidFill>
          </p:spPr>
        </p:sp>
      </p:grpSp>
      <p:sp>
        <p:nvSpPr>
          <p:cNvPr id="13" name="TextBox 13"/>
          <p:cNvSpPr txBox="1"/>
          <p:nvPr/>
        </p:nvSpPr>
        <p:spPr>
          <a:xfrm>
            <a:off x="9587799" y="3302679"/>
            <a:ext cx="3018233" cy="552450"/>
          </a:xfrm>
          <a:prstGeom prst="rect">
            <a:avLst/>
          </a:prstGeom>
        </p:spPr>
        <p:txBody>
          <a:bodyPr lIns="0" tIns="0" rIns="0" bIns="0" rtlCol="0" anchor="t">
            <a:spAutoFit/>
          </a:bodyPr>
          <a:lstStyle/>
          <a:p>
            <a:pPr>
              <a:lnSpc>
                <a:spcPts val="4375"/>
              </a:lnSpc>
            </a:pPr>
            <a:r>
              <a:rPr lang="en-US" sz="3500" spc="175">
                <a:solidFill>
                  <a:srgbClr val="FFFFFF"/>
                </a:solidFill>
                <a:latin typeface="HK Grotesk Light Bold"/>
              </a:rPr>
              <a:t>Opportunities</a:t>
            </a:r>
          </a:p>
        </p:txBody>
      </p:sp>
      <p:sp>
        <p:nvSpPr>
          <p:cNvPr id="14" name="TextBox 14"/>
          <p:cNvSpPr txBox="1"/>
          <p:nvPr/>
        </p:nvSpPr>
        <p:spPr>
          <a:xfrm>
            <a:off x="9718724" y="4023647"/>
            <a:ext cx="3018233" cy="4240530"/>
          </a:xfrm>
          <a:prstGeom prst="rect">
            <a:avLst/>
          </a:prstGeom>
        </p:spPr>
        <p:txBody>
          <a:bodyPr lIns="0" tIns="0" rIns="0" bIns="0" rtlCol="0" anchor="t">
            <a:spAutoFit/>
          </a:bodyPr>
          <a:lstStyle/>
          <a:p>
            <a:pPr>
              <a:lnSpc>
                <a:spcPts val="3720"/>
              </a:lnSpc>
            </a:pPr>
            <a:r>
              <a:rPr lang="en-US" sz="2400" spc="120">
                <a:solidFill>
                  <a:srgbClr val="FFFFFF"/>
                </a:solidFill>
                <a:latin typeface="Glacial Indifference"/>
              </a:rPr>
              <a:t>-explore global markets</a:t>
            </a:r>
          </a:p>
          <a:p>
            <a:pPr>
              <a:lnSpc>
                <a:spcPts val="3720"/>
              </a:lnSpc>
            </a:pPr>
            <a:r>
              <a:rPr lang="en-US" sz="2400" spc="120">
                <a:solidFill>
                  <a:srgbClr val="FFFFFF"/>
                </a:solidFill>
                <a:latin typeface="Glacial Indifference"/>
              </a:rPr>
              <a:t>- more organic products</a:t>
            </a:r>
          </a:p>
          <a:p>
            <a:pPr>
              <a:lnSpc>
                <a:spcPts val="3720"/>
              </a:lnSpc>
            </a:pPr>
            <a:r>
              <a:rPr lang="en-US" sz="2400" spc="120">
                <a:solidFill>
                  <a:srgbClr val="FFFFFF"/>
                </a:solidFill>
                <a:latin typeface="Glacial Indifference"/>
              </a:rPr>
              <a:t>- improve culture within workplace</a:t>
            </a:r>
          </a:p>
          <a:p>
            <a:pPr>
              <a:lnSpc>
                <a:spcPts val="3720"/>
              </a:lnSpc>
            </a:pPr>
            <a:r>
              <a:rPr lang="en-US" sz="2400" spc="120">
                <a:solidFill>
                  <a:srgbClr val="FFFFFF"/>
                </a:solidFill>
                <a:latin typeface="Glacial Indifference"/>
              </a:rPr>
              <a:t>-tap into online products and services.</a:t>
            </a:r>
          </a:p>
        </p:txBody>
      </p:sp>
      <p:grpSp>
        <p:nvGrpSpPr>
          <p:cNvPr id="15" name="Group 15"/>
          <p:cNvGrpSpPr/>
          <p:nvPr/>
        </p:nvGrpSpPr>
        <p:grpSpPr>
          <a:xfrm>
            <a:off x="13147026" y="2880830"/>
            <a:ext cx="3711445" cy="5988694"/>
            <a:chOff x="0" y="0"/>
            <a:chExt cx="863140" cy="1392741"/>
          </a:xfrm>
        </p:grpSpPr>
        <p:sp>
          <p:nvSpPr>
            <p:cNvPr id="16" name="Freeform 16"/>
            <p:cNvSpPr/>
            <p:nvPr/>
          </p:nvSpPr>
          <p:spPr>
            <a:xfrm>
              <a:off x="0" y="0"/>
              <a:ext cx="863140" cy="1392741"/>
            </a:xfrm>
            <a:custGeom>
              <a:avLst/>
              <a:gdLst/>
              <a:ahLst/>
              <a:cxnLst/>
              <a:rect l="l" t="t" r="r" b="b"/>
              <a:pathLst>
                <a:path w="863140" h="1392741">
                  <a:moveTo>
                    <a:pt x="0" y="0"/>
                  </a:moveTo>
                  <a:lnTo>
                    <a:pt x="863140" y="0"/>
                  </a:lnTo>
                  <a:lnTo>
                    <a:pt x="863140" y="1392741"/>
                  </a:lnTo>
                  <a:lnTo>
                    <a:pt x="0" y="1392741"/>
                  </a:lnTo>
                  <a:close/>
                </a:path>
              </a:pathLst>
            </a:custGeom>
            <a:solidFill>
              <a:srgbClr val="FF2870"/>
            </a:solidFill>
          </p:spPr>
        </p:sp>
      </p:grpSp>
      <p:sp>
        <p:nvSpPr>
          <p:cNvPr id="17" name="TextBox 17"/>
          <p:cNvSpPr txBox="1"/>
          <p:nvPr/>
        </p:nvSpPr>
        <p:spPr>
          <a:xfrm>
            <a:off x="13293428" y="3302679"/>
            <a:ext cx="3018233" cy="552450"/>
          </a:xfrm>
          <a:prstGeom prst="rect">
            <a:avLst/>
          </a:prstGeom>
        </p:spPr>
        <p:txBody>
          <a:bodyPr lIns="0" tIns="0" rIns="0" bIns="0" rtlCol="0" anchor="t">
            <a:spAutoFit/>
          </a:bodyPr>
          <a:lstStyle/>
          <a:p>
            <a:pPr>
              <a:lnSpc>
                <a:spcPts val="4375"/>
              </a:lnSpc>
            </a:pPr>
            <a:r>
              <a:rPr lang="en-US" sz="3500" spc="175">
                <a:solidFill>
                  <a:srgbClr val="FFFFFF"/>
                </a:solidFill>
                <a:latin typeface="HK Grotesk Light Bold"/>
              </a:rPr>
              <a:t>Threats</a:t>
            </a:r>
          </a:p>
        </p:txBody>
      </p:sp>
      <p:sp>
        <p:nvSpPr>
          <p:cNvPr id="18" name="TextBox 18"/>
          <p:cNvSpPr txBox="1"/>
          <p:nvPr/>
        </p:nvSpPr>
        <p:spPr>
          <a:xfrm>
            <a:off x="13493632" y="4076987"/>
            <a:ext cx="3018233" cy="3295650"/>
          </a:xfrm>
          <a:prstGeom prst="rect">
            <a:avLst/>
          </a:prstGeom>
        </p:spPr>
        <p:txBody>
          <a:bodyPr lIns="0" tIns="0" rIns="0" bIns="0" rtlCol="0" anchor="t">
            <a:spAutoFit/>
          </a:bodyPr>
          <a:lstStyle/>
          <a:p>
            <a:pPr>
              <a:lnSpc>
                <a:spcPts val="3720"/>
              </a:lnSpc>
            </a:pPr>
            <a:r>
              <a:rPr lang="en-US" sz="2400" spc="120">
                <a:solidFill>
                  <a:srgbClr val="FFFFFF"/>
                </a:solidFill>
                <a:latin typeface="Glacial Indifference"/>
              </a:rPr>
              <a:t>rivals doing business online.</a:t>
            </a:r>
          </a:p>
          <a:p>
            <a:pPr>
              <a:lnSpc>
                <a:spcPts val="3720"/>
              </a:lnSpc>
            </a:pPr>
            <a:r>
              <a:rPr lang="en-US" sz="2400" spc="120">
                <a:solidFill>
                  <a:srgbClr val="FFFFFF"/>
                </a:solidFill>
                <a:latin typeface="Glacial Indifference"/>
              </a:rPr>
              <a:t>-continous changes to governmnet legisalation</a:t>
            </a:r>
          </a:p>
          <a:p>
            <a:pPr>
              <a:lnSpc>
                <a:spcPts val="3720"/>
              </a:lnSpc>
            </a:pPr>
            <a:r>
              <a:rPr lang="en-US" sz="2400" spc="120">
                <a:solidFill>
                  <a:srgbClr val="FFFFFF"/>
                </a:solidFill>
                <a:latin typeface="Glacial Indifference"/>
              </a:rPr>
              <a:t>-rivals offer special limited products.</a:t>
            </a:r>
          </a:p>
        </p:txBody>
      </p:sp>
      <p:pic>
        <p:nvPicPr>
          <p:cNvPr id="19" name="Picture 19"/>
          <p:cNvPicPr>
            <a:picLocks noChangeAspect="1"/>
          </p:cNvPicPr>
          <p:nvPr/>
        </p:nvPicPr>
        <p:blipFill>
          <a:blip r:embed="rId2"/>
          <a:srcRect/>
          <a:stretch>
            <a:fillRect/>
          </a:stretch>
        </p:blipFill>
        <p:spPr>
          <a:xfrm rot="1296475">
            <a:off x="13769967" y="-2018882"/>
            <a:ext cx="6177008" cy="4540101"/>
          </a:xfrm>
          <a:prstGeom prst="rect">
            <a:avLst/>
          </a:prstGeom>
        </p:spPr>
      </p:pic>
      <p:pic>
        <p:nvPicPr>
          <p:cNvPr id="20" name="Picture 20"/>
          <p:cNvPicPr>
            <a:picLocks noChangeAspect="1"/>
          </p:cNvPicPr>
          <p:nvPr/>
        </p:nvPicPr>
        <p:blipFill>
          <a:blip r:embed="rId3"/>
          <a:srcRect/>
          <a:stretch>
            <a:fillRect/>
          </a:stretch>
        </p:blipFill>
        <p:spPr>
          <a:xfrm rot="-1656853">
            <a:off x="15611358" y="2180527"/>
            <a:ext cx="596103" cy="59610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13017238" y="-1977893"/>
            <a:ext cx="8484124" cy="8229600"/>
          </a:xfrm>
          <a:prstGeom prst="rect">
            <a:avLst/>
          </a:prstGeom>
        </p:spPr>
      </p:pic>
      <p:pic>
        <p:nvPicPr>
          <p:cNvPr id="3" name="Picture 3"/>
          <p:cNvPicPr>
            <a:picLocks noChangeAspect="1"/>
          </p:cNvPicPr>
          <p:nvPr/>
        </p:nvPicPr>
        <p:blipFill>
          <a:blip r:embed="rId3"/>
          <a:srcRect/>
          <a:stretch>
            <a:fillRect/>
          </a:stretch>
        </p:blipFill>
        <p:spPr>
          <a:xfrm rot="1745510">
            <a:off x="-4478595" y="7185395"/>
            <a:ext cx="9797143" cy="8229600"/>
          </a:xfrm>
          <a:prstGeom prst="rect">
            <a:avLst/>
          </a:prstGeom>
        </p:spPr>
      </p:pic>
      <p:sp>
        <p:nvSpPr>
          <p:cNvPr id="4" name="TextBox 4"/>
          <p:cNvSpPr txBox="1"/>
          <p:nvPr/>
        </p:nvSpPr>
        <p:spPr>
          <a:xfrm>
            <a:off x="1659775" y="772394"/>
            <a:ext cx="7760443" cy="1143019"/>
          </a:xfrm>
          <a:prstGeom prst="rect">
            <a:avLst/>
          </a:prstGeom>
        </p:spPr>
        <p:txBody>
          <a:bodyPr lIns="0" tIns="0" rIns="0" bIns="0" rtlCol="0" anchor="t">
            <a:spAutoFit/>
          </a:bodyPr>
          <a:lstStyle/>
          <a:p>
            <a:pPr>
              <a:lnSpc>
                <a:spcPts val="9100"/>
              </a:lnSpc>
            </a:pPr>
            <a:r>
              <a:rPr lang="en-US" sz="7000" spc="350">
                <a:solidFill>
                  <a:srgbClr val="FF2870"/>
                </a:solidFill>
                <a:latin typeface="Glacial Indifference"/>
              </a:rPr>
              <a:t>Recommendations</a:t>
            </a:r>
          </a:p>
        </p:txBody>
      </p:sp>
      <p:sp>
        <p:nvSpPr>
          <p:cNvPr id="5" name="TextBox 5"/>
          <p:cNvSpPr txBox="1"/>
          <p:nvPr/>
        </p:nvSpPr>
        <p:spPr>
          <a:xfrm>
            <a:off x="1659775" y="2124546"/>
            <a:ext cx="1096910" cy="1135719"/>
          </a:xfrm>
          <a:prstGeom prst="rect">
            <a:avLst/>
          </a:prstGeom>
        </p:spPr>
        <p:txBody>
          <a:bodyPr lIns="0" tIns="0" rIns="0" bIns="0" rtlCol="0" anchor="t">
            <a:spAutoFit/>
          </a:bodyPr>
          <a:lstStyle/>
          <a:p>
            <a:pPr algn="ctr">
              <a:lnSpc>
                <a:spcPts val="9100"/>
              </a:lnSpc>
            </a:pPr>
            <a:r>
              <a:rPr lang="en-US" sz="7000" spc="350">
                <a:solidFill>
                  <a:srgbClr val="FF2870"/>
                </a:solidFill>
                <a:latin typeface="Glacial Indifference Bold"/>
              </a:rPr>
              <a:t>1</a:t>
            </a:r>
          </a:p>
        </p:txBody>
      </p:sp>
      <p:grpSp>
        <p:nvGrpSpPr>
          <p:cNvPr id="6" name="Group 6"/>
          <p:cNvGrpSpPr/>
          <p:nvPr/>
        </p:nvGrpSpPr>
        <p:grpSpPr>
          <a:xfrm>
            <a:off x="3139137" y="2347588"/>
            <a:ext cx="4422395" cy="2975185"/>
            <a:chOff x="0" y="0"/>
            <a:chExt cx="5896527" cy="3966913"/>
          </a:xfrm>
        </p:grpSpPr>
        <p:sp>
          <p:nvSpPr>
            <p:cNvPr id="7" name="TextBox 7"/>
            <p:cNvSpPr txBox="1"/>
            <p:nvPr/>
          </p:nvSpPr>
          <p:spPr>
            <a:xfrm>
              <a:off x="0" y="-19050"/>
              <a:ext cx="5896527" cy="1644796"/>
            </a:xfrm>
            <a:prstGeom prst="rect">
              <a:avLst/>
            </a:prstGeom>
          </p:spPr>
          <p:txBody>
            <a:bodyPr lIns="0" tIns="0" rIns="0" bIns="0" rtlCol="0" anchor="t">
              <a:spAutoFit/>
            </a:bodyPr>
            <a:lstStyle/>
            <a:p>
              <a:pPr>
                <a:lnSpc>
                  <a:spcPts val="4800"/>
                </a:lnSpc>
              </a:pPr>
              <a:r>
                <a:rPr lang="en-US" sz="4000" spc="200">
                  <a:solidFill>
                    <a:srgbClr val="222222"/>
                  </a:solidFill>
                  <a:latin typeface="Glacial Indifference Bold"/>
                </a:rPr>
                <a:t>Training and Development</a:t>
              </a:r>
            </a:p>
          </p:txBody>
        </p:sp>
        <p:sp>
          <p:nvSpPr>
            <p:cNvPr id="8" name="TextBox 8"/>
            <p:cNvSpPr txBox="1"/>
            <p:nvPr/>
          </p:nvSpPr>
          <p:spPr>
            <a:xfrm>
              <a:off x="0" y="1920769"/>
              <a:ext cx="5896527" cy="2046145"/>
            </a:xfrm>
            <a:prstGeom prst="rect">
              <a:avLst/>
            </a:prstGeom>
          </p:spPr>
          <p:txBody>
            <a:bodyPr lIns="0" tIns="0" rIns="0" bIns="0" rtlCol="0" anchor="t">
              <a:spAutoFit/>
            </a:bodyPr>
            <a:lstStyle/>
            <a:p>
              <a:pPr>
                <a:lnSpc>
                  <a:spcPts val="4152"/>
                </a:lnSpc>
              </a:pPr>
              <a:r>
                <a:rPr lang="en-US" sz="2679" spc="133">
                  <a:solidFill>
                    <a:srgbClr val="222222"/>
                  </a:solidFill>
                  <a:latin typeface="Glacial Indifference"/>
                </a:rPr>
                <a:t>Invest in the workforce and infastructure to maintain high standards of quality</a:t>
              </a:r>
            </a:p>
          </p:txBody>
        </p:sp>
      </p:grpSp>
      <p:sp>
        <p:nvSpPr>
          <p:cNvPr id="9" name="TextBox 9"/>
          <p:cNvSpPr txBox="1"/>
          <p:nvPr/>
        </p:nvSpPr>
        <p:spPr>
          <a:xfrm>
            <a:off x="9716477" y="2271388"/>
            <a:ext cx="1096910" cy="1135719"/>
          </a:xfrm>
          <a:prstGeom prst="rect">
            <a:avLst/>
          </a:prstGeom>
        </p:spPr>
        <p:txBody>
          <a:bodyPr lIns="0" tIns="0" rIns="0" bIns="0" rtlCol="0" anchor="t">
            <a:spAutoFit/>
          </a:bodyPr>
          <a:lstStyle/>
          <a:p>
            <a:pPr algn="ctr">
              <a:lnSpc>
                <a:spcPts val="9100"/>
              </a:lnSpc>
            </a:pPr>
            <a:r>
              <a:rPr lang="en-US" sz="7000" spc="350">
                <a:solidFill>
                  <a:srgbClr val="FF2870"/>
                </a:solidFill>
                <a:latin typeface="Glacial Indifference Bold"/>
              </a:rPr>
              <a:t>3</a:t>
            </a:r>
          </a:p>
        </p:txBody>
      </p:sp>
      <p:grpSp>
        <p:nvGrpSpPr>
          <p:cNvPr id="10" name="Group 10"/>
          <p:cNvGrpSpPr/>
          <p:nvPr/>
        </p:nvGrpSpPr>
        <p:grpSpPr>
          <a:xfrm>
            <a:off x="11194387" y="2388705"/>
            <a:ext cx="4422395" cy="2892952"/>
            <a:chOff x="0" y="0"/>
            <a:chExt cx="5896527" cy="3857270"/>
          </a:xfrm>
        </p:grpSpPr>
        <p:sp>
          <p:nvSpPr>
            <p:cNvPr id="11" name="TextBox 11"/>
            <p:cNvSpPr txBox="1"/>
            <p:nvPr/>
          </p:nvSpPr>
          <p:spPr>
            <a:xfrm>
              <a:off x="0" y="-19050"/>
              <a:ext cx="5896527" cy="831923"/>
            </a:xfrm>
            <a:prstGeom prst="rect">
              <a:avLst/>
            </a:prstGeom>
          </p:spPr>
          <p:txBody>
            <a:bodyPr lIns="0" tIns="0" rIns="0" bIns="0" rtlCol="0" anchor="t">
              <a:spAutoFit/>
            </a:bodyPr>
            <a:lstStyle/>
            <a:p>
              <a:pPr>
                <a:lnSpc>
                  <a:spcPts val="4800"/>
                </a:lnSpc>
              </a:pPr>
              <a:r>
                <a:rPr lang="en-US" sz="4000" spc="200">
                  <a:solidFill>
                    <a:srgbClr val="222222"/>
                  </a:solidFill>
                  <a:latin typeface="Glacial Indifference Bold"/>
                </a:rPr>
                <a:t>Culture</a:t>
              </a:r>
            </a:p>
          </p:txBody>
        </p:sp>
        <p:sp>
          <p:nvSpPr>
            <p:cNvPr id="12" name="TextBox 12"/>
            <p:cNvSpPr txBox="1"/>
            <p:nvPr/>
          </p:nvSpPr>
          <p:spPr>
            <a:xfrm>
              <a:off x="0" y="1107896"/>
              <a:ext cx="5896527" cy="2749374"/>
            </a:xfrm>
            <a:prstGeom prst="rect">
              <a:avLst/>
            </a:prstGeom>
          </p:spPr>
          <p:txBody>
            <a:bodyPr lIns="0" tIns="0" rIns="0" bIns="0" rtlCol="0" anchor="t">
              <a:spAutoFit/>
            </a:bodyPr>
            <a:lstStyle/>
            <a:p>
              <a:pPr>
                <a:lnSpc>
                  <a:spcPts val="4152"/>
                </a:lnSpc>
              </a:pPr>
              <a:r>
                <a:rPr lang="en-US" sz="2679" spc="133">
                  <a:solidFill>
                    <a:srgbClr val="222222"/>
                  </a:solidFill>
                  <a:latin typeface="Glacial Indifference"/>
                </a:rPr>
                <a:t>revisit company core values and incorporate a culture to promote sustainability. </a:t>
              </a:r>
            </a:p>
          </p:txBody>
        </p:sp>
      </p:grpSp>
      <p:sp>
        <p:nvSpPr>
          <p:cNvPr id="13" name="TextBox 13"/>
          <p:cNvSpPr txBox="1"/>
          <p:nvPr/>
        </p:nvSpPr>
        <p:spPr>
          <a:xfrm>
            <a:off x="1659775" y="5392744"/>
            <a:ext cx="1096910" cy="1135719"/>
          </a:xfrm>
          <a:prstGeom prst="rect">
            <a:avLst/>
          </a:prstGeom>
        </p:spPr>
        <p:txBody>
          <a:bodyPr lIns="0" tIns="0" rIns="0" bIns="0" rtlCol="0" anchor="t">
            <a:spAutoFit/>
          </a:bodyPr>
          <a:lstStyle/>
          <a:p>
            <a:pPr algn="ctr">
              <a:lnSpc>
                <a:spcPts val="9100"/>
              </a:lnSpc>
            </a:pPr>
            <a:r>
              <a:rPr lang="en-US" sz="7000" spc="350">
                <a:solidFill>
                  <a:srgbClr val="FF2870"/>
                </a:solidFill>
                <a:latin typeface="Glacial Indifference Bold"/>
              </a:rPr>
              <a:t>2</a:t>
            </a:r>
          </a:p>
        </p:txBody>
      </p:sp>
      <p:grpSp>
        <p:nvGrpSpPr>
          <p:cNvPr id="14" name="Group 14"/>
          <p:cNvGrpSpPr/>
          <p:nvPr/>
        </p:nvGrpSpPr>
        <p:grpSpPr>
          <a:xfrm>
            <a:off x="3139137" y="5875457"/>
            <a:ext cx="4422395" cy="2365530"/>
            <a:chOff x="0" y="0"/>
            <a:chExt cx="5896527" cy="3154040"/>
          </a:xfrm>
        </p:grpSpPr>
        <p:sp>
          <p:nvSpPr>
            <p:cNvPr id="15" name="TextBox 15"/>
            <p:cNvSpPr txBox="1"/>
            <p:nvPr/>
          </p:nvSpPr>
          <p:spPr>
            <a:xfrm>
              <a:off x="0" y="-19050"/>
              <a:ext cx="5896527" cy="831923"/>
            </a:xfrm>
            <a:prstGeom prst="rect">
              <a:avLst/>
            </a:prstGeom>
          </p:spPr>
          <p:txBody>
            <a:bodyPr lIns="0" tIns="0" rIns="0" bIns="0" rtlCol="0" anchor="t">
              <a:spAutoFit/>
            </a:bodyPr>
            <a:lstStyle/>
            <a:p>
              <a:pPr>
                <a:lnSpc>
                  <a:spcPts val="4800"/>
                </a:lnSpc>
              </a:pPr>
              <a:r>
                <a:rPr lang="en-US" sz="4000" spc="200">
                  <a:solidFill>
                    <a:srgbClr val="222222"/>
                  </a:solidFill>
                  <a:latin typeface="Glacial Indifference Bold"/>
                </a:rPr>
                <a:t>Value Creation</a:t>
              </a:r>
            </a:p>
          </p:txBody>
        </p:sp>
        <p:sp>
          <p:nvSpPr>
            <p:cNvPr id="16" name="TextBox 16"/>
            <p:cNvSpPr txBox="1"/>
            <p:nvPr/>
          </p:nvSpPr>
          <p:spPr>
            <a:xfrm>
              <a:off x="0" y="1107896"/>
              <a:ext cx="5896527" cy="2046145"/>
            </a:xfrm>
            <a:prstGeom prst="rect">
              <a:avLst/>
            </a:prstGeom>
          </p:spPr>
          <p:txBody>
            <a:bodyPr lIns="0" tIns="0" rIns="0" bIns="0" rtlCol="0" anchor="t">
              <a:spAutoFit/>
            </a:bodyPr>
            <a:lstStyle/>
            <a:p>
              <a:pPr>
                <a:lnSpc>
                  <a:spcPts val="4152"/>
                </a:lnSpc>
              </a:pPr>
              <a:r>
                <a:rPr lang="en-US" sz="2679" spc="133">
                  <a:solidFill>
                    <a:srgbClr val="222222"/>
                  </a:solidFill>
                  <a:latin typeface="Glacial Indifference"/>
                </a:rPr>
                <a:t>Design and deliver product with the customer centered focus.</a:t>
              </a:r>
            </a:p>
          </p:txBody>
        </p:sp>
      </p:grpSp>
      <p:sp>
        <p:nvSpPr>
          <p:cNvPr id="17" name="TextBox 17"/>
          <p:cNvSpPr txBox="1"/>
          <p:nvPr/>
        </p:nvSpPr>
        <p:spPr>
          <a:xfrm>
            <a:off x="9716477" y="5645747"/>
            <a:ext cx="1096910" cy="1135719"/>
          </a:xfrm>
          <a:prstGeom prst="rect">
            <a:avLst/>
          </a:prstGeom>
        </p:spPr>
        <p:txBody>
          <a:bodyPr lIns="0" tIns="0" rIns="0" bIns="0" rtlCol="0" anchor="t">
            <a:spAutoFit/>
          </a:bodyPr>
          <a:lstStyle/>
          <a:p>
            <a:pPr algn="ctr">
              <a:lnSpc>
                <a:spcPts val="9100"/>
              </a:lnSpc>
            </a:pPr>
            <a:r>
              <a:rPr lang="en-US" sz="7000" spc="350">
                <a:solidFill>
                  <a:srgbClr val="FF2870"/>
                </a:solidFill>
                <a:latin typeface="Glacial Indifference Bold"/>
              </a:rPr>
              <a:t>4</a:t>
            </a:r>
          </a:p>
        </p:txBody>
      </p:sp>
      <p:grpSp>
        <p:nvGrpSpPr>
          <p:cNvPr id="18" name="Group 18"/>
          <p:cNvGrpSpPr/>
          <p:nvPr/>
        </p:nvGrpSpPr>
        <p:grpSpPr>
          <a:xfrm>
            <a:off x="11194387" y="5647316"/>
            <a:ext cx="4422395" cy="4639684"/>
            <a:chOff x="0" y="0"/>
            <a:chExt cx="5896527" cy="6186245"/>
          </a:xfrm>
        </p:grpSpPr>
        <p:sp>
          <p:nvSpPr>
            <p:cNvPr id="19" name="TextBox 19"/>
            <p:cNvSpPr txBox="1"/>
            <p:nvPr/>
          </p:nvSpPr>
          <p:spPr>
            <a:xfrm>
              <a:off x="0" y="-19050"/>
              <a:ext cx="5896527" cy="2457668"/>
            </a:xfrm>
            <a:prstGeom prst="rect">
              <a:avLst/>
            </a:prstGeom>
          </p:spPr>
          <p:txBody>
            <a:bodyPr lIns="0" tIns="0" rIns="0" bIns="0" rtlCol="0" anchor="t">
              <a:spAutoFit/>
            </a:bodyPr>
            <a:lstStyle/>
            <a:p>
              <a:pPr>
                <a:lnSpc>
                  <a:spcPts val="4800"/>
                </a:lnSpc>
              </a:pPr>
              <a:r>
                <a:rPr lang="en-US" sz="4000" spc="200">
                  <a:solidFill>
                    <a:srgbClr val="222222"/>
                  </a:solidFill>
                  <a:latin typeface="Glacial Indifference Bold"/>
                </a:rPr>
                <a:t>Quality Management Policies</a:t>
              </a:r>
            </a:p>
          </p:txBody>
        </p:sp>
        <p:sp>
          <p:nvSpPr>
            <p:cNvPr id="20" name="TextBox 20"/>
            <p:cNvSpPr txBox="1"/>
            <p:nvPr/>
          </p:nvSpPr>
          <p:spPr>
            <a:xfrm>
              <a:off x="0" y="2733641"/>
              <a:ext cx="5896527" cy="3452604"/>
            </a:xfrm>
            <a:prstGeom prst="rect">
              <a:avLst/>
            </a:prstGeom>
          </p:spPr>
          <p:txBody>
            <a:bodyPr lIns="0" tIns="0" rIns="0" bIns="0" rtlCol="0" anchor="t">
              <a:spAutoFit/>
            </a:bodyPr>
            <a:lstStyle/>
            <a:p>
              <a:pPr>
                <a:lnSpc>
                  <a:spcPts val="4152"/>
                </a:lnSpc>
              </a:pPr>
              <a:r>
                <a:rPr lang="en-US" sz="2679" spc="133">
                  <a:solidFill>
                    <a:srgbClr val="222222"/>
                  </a:solidFill>
                  <a:latin typeface="Glacial Indifference"/>
                </a:rPr>
                <a:t>Adopt Juran Quality Trilogy in every aspect of the business to make cotinous improvement to increase customer relationship.</a:t>
              </a: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47554" y="624498"/>
            <a:ext cx="11403309" cy="1143000"/>
          </a:xfrm>
          <a:prstGeom prst="rect">
            <a:avLst/>
          </a:prstGeom>
        </p:spPr>
        <p:txBody>
          <a:bodyPr lIns="0" tIns="0" rIns="0" bIns="0" rtlCol="0" anchor="t">
            <a:spAutoFit/>
          </a:bodyPr>
          <a:lstStyle/>
          <a:p>
            <a:pPr>
              <a:lnSpc>
                <a:spcPts val="9100"/>
              </a:lnSpc>
            </a:pPr>
            <a:r>
              <a:rPr lang="en-US" sz="7000" spc="350">
                <a:solidFill>
                  <a:srgbClr val="FF2870"/>
                </a:solidFill>
                <a:latin typeface="Glacial Indifference"/>
              </a:rPr>
              <a:t>Conclusion</a:t>
            </a:r>
          </a:p>
        </p:txBody>
      </p:sp>
      <p:pic>
        <p:nvPicPr>
          <p:cNvPr id="3" name="Picture 3"/>
          <p:cNvPicPr>
            <a:picLocks noChangeAspect="1"/>
          </p:cNvPicPr>
          <p:nvPr/>
        </p:nvPicPr>
        <p:blipFill>
          <a:blip r:embed="rId2"/>
          <a:srcRect/>
          <a:stretch>
            <a:fillRect/>
          </a:stretch>
        </p:blipFill>
        <p:spPr>
          <a:xfrm rot="-718546">
            <a:off x="14061514" y="-3243468"/>
            <a:ext cx="6970426" cy="8229600"/>
          </a:xfrm>
          <a:prstGeom prst="rect">
            <a:avLst/>
          </a:prstGeom>
        </p:spPr>
      </p:pic>
      <p:sp>
        <p:nvSpPr>
          <p:cNvPr id="4" name="TextBox 4"/>
          <p:cNvSpPr txBox="1"/>
          <p:nvPr/>
        </p:nvSpPr>
        <p:spPr>
          <a:xfrm>
            <a:off x="1547554" y="2739390"/>
            <a:ext cx="14593331" cy="7547610"/>
          </a:xfrm>
          <a:prstGeom prst="rect">
            <a:avLst/>
          </a:prstGeom>
        </p:spPr>
        <p:txBody>
          <a:bodyPr lIns="0" tIns="0" rIns="0" bIns="0" rtlCol="0" anchor="t">
            <a:spAutoFit/>
          </a:bodyPr>
          <a:lstStyle/>
          <a:p>
            <a:pPr>
              <a:lnSpc>
                <a:spcPts val="3720"/>
              </a:lnSpc>
            </a:pPr>
            <a:r>
              <a:rPr lang="en-US" sz="2400" spc="120">
                <a:solidFill>
                  <a:srgbClr val="222222"/>
                </a:solidFill>
                <a:latin typeface="Glacial Indifference"/>
              </a:rPr>
              <a:t>Asda is a fast growing business and it has entered many different markets and grown substantially. It has a large customer base and thus it is imperative to monitor and strengthen this relationship for further business growth.</a:t>
            </a:r>
          </a:p>
          <a:p>
            <a:pPr>
              <a:lnSpc>
                <a:spcPts val="3720"/>
              </a:lnSpc>
            </a:pPr>
            <a:r>
              <a:rPr lang="en-US" sz="2400" spc="120">
                <a:solidFill>
                  <a:srgbClr val="222222"/>
                </a:solidFill>
                <a:latin typeface="Glacial Indifference"/>
              </a:rPr>
              <a:t>By incorporating ethical and sustainability policies Asda can further enjoy market share and increase its brand image and awareness. Customers expections and needs can change due to changes in societal norms and values. There is reason to show the customer that the enviornment where the business is operating is also benefitting from the profits that Asda enjoys.</a:t>
            </a:r>
          </a:p>
          <a:p>
            <a:pPr>
              <a:lnSpc>
                <a:spcPts val="3720"/>
              </a:lnSpc>
            </a:pPr>
            <a:r>
              <a:rPr lang="en-US" sz="2400" spc="120">
                <a:solidFill>
                  <a:srgbClr val="222222"/>
                </a:solidFill>
                <a:latin typeface="Glacial Indifference"/>
              </a:rPr>
              <a:t>When customers are contacted through CRM systems, and allowed to participate in operational decision making they enjoy the empowerment and their loyalty will further increases and they will make further purchases from the business.</a:t>
            </a:r>
          </a:p>
          <a:p>
            <a:pPr>
              <a:lnSpc>
                <a:spcPts val="3720"/>
              </a:lnSpc>
            </a:pPr>
            <a:r>
              <a:rPr lang="en-US" sz="2400" spc="120">
                <a:solidFill>
                  <a:srgbClr val="222222"/>
                </a:solidFill>
                <a:latin typeface="Glacial Indifference"/>
              </a:rPr>
              <a:t>However, if businesses only think about the expectations of the shareholders and are not customer centric they will lose market share.</a:t>
            </a:r>
          </a:p>
          <a:p>
            <a:pPr>
              <a:lnSpc>
                <a:spcPts val="3720"/>
              </a:lnSpc>
            </a:pPr>
            <a:r>
              <a:rPr lang="en-US" sz="2400" spc="120">
                <a:solidFill>
                  <a:srgbClr val="222222"/>
                </a:solidFill>
                <a:latin typeface="Glacial Indifference"/>
              </a:rPr>
              <a:t>Products which are designed by the organisation need to meet certain quality criteria to add value to the customer purchase. if customer cant see the value they will turn to rivals for substitute products.</a:t>
            </a:r>
          </a:p>
          <a:p>
            <a:pPr>
              <a:lnSpc>
                <a:spcPts val="3720"/>
              </a:lnSpc>
            </a:pPr>
            <a:endParaRPr lang="en-US" sz="2400" spc="120">
              <a:solidFill>
                <a:srgbClr val="222222"/>
              </a:solidFill>
              <a:latin typeface="Glacial Indifference"/>
            </a:endParaRPr>
          </a:p>
        </p:txBody>
      </p:sp>
      <p:sp>
        <p:nvSpPr>
          <p:cNvPr id="5" name="TextBox 5"/>
          <p:cNvSpPr txBox="1"/>
          <p:nvPr/>
        </p:nvSpPr>
        <p:spPr>
          <a:xfrm>
            <a:off x="11261081" y="6541754"/>
            <a:ext cx="3766258" cy="552450"/>
          </a:xfrm>
          <a:prstGeom prst="rect">
            <a:avLst/>
          </a:prstGeom>
        </p:spPr>
        <p:txBody>
          <a:bodyPr lIns="0" tIns="0" rIns="0" bIns="0" rtlCol="0" anchor="t">
            <a:spAutoFit/>
          </a:bodyPr>
          <a:lstStyle/>
          <a:p>
            <a:pPr>
              <a:lnSpc>
                <a:spcPts val="4375"/>
              </a:lnSpc>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444488" y="673363"/>
            <a:ext cx="7845416" cy="1662859"/>
            <a:chOff x="0" y="0"/>
            <a:chExt cx="10460555" cy="2217145"/>
          </a:xfrm>
        </p:grpSpPr>
        <p:sp>
          <p:nvSpPr>
            <p:cNvPr id="3" name="TextBox 3"/>
            <p:cNvSpPr txBox="1"/>
            <p:nvPr/>
          </p:nvSpPr>
          <p:spPr>
            <a:xfrm>
              <a:off x="0" y="57150"/>
              <a:ext cx="10460555" cy="1568450"/>
            </a:xfrm>
            <a:prstGeom prst="rect">
              <a:avLst/>
            </a:prstGeom>
          </p:spPr>
          <p:txBody>
            <a:bodyPr lIns="0" tIns="0" rIns="0" bIns="0" rtlCol="0" anchor="t">
              <a:spAutoFit/>
            </a:bodyPr>
            <a:lstStyle/>
            <a:p>
              <a:pPr>
                <a:lnSpc>
                  <a:spcPts val="8800"/>
                </a:lnSpc>
              </a:pPr>
              <a:r>
                <a:rPr lang="en-US" sz="8000" spc="200" dirty="0">
                  <a:solidFill>
                    <a:srgbClr val="FF2870"/>
                  </a:solidFill>
                  <a:latin typeface="Glacial Indifference Bold"/>
                </a:rPr>
                <a:t>REFRENCES</a:t>
              </a:r>
            </a:p>
          </p:txBody>
        </p:sp>
        <p:sp>
          <p:nvSpPr>
            <p:cNvPr id="4" name="AutoShape 4"/>
            <p:cNvSpPr/>
            <p:nvPr/>
          </p:nvSpPr>
          <p:spPr>
            <a:xfrm>
              <a:off x="0" y="2099382"/>
              <a:ext cx="10454132" cy="117763"/>
            </a:xfrm>
            <a:prstGeom prst="rect">
              <a:avLst/>
            </a:prstGeom>
            <a:solidFill>
              <a:srgbClr val="FFE148"/>
            </a:solidFill>
          </p:spPr>
        </p:sp>
      </p:grpSp>
      <p:pic>
        <p:nvPicPr>
          <p:cNvPr id="5" name="Picture 5"/>
          <p:cNvPicPr>
            <a:picLocks noChangeAspect="1"/>
          </p:cNvPicPr>
          <p:nvPr/>
        </p:nvPicPr>
        <p:blipFill>
          <a:blip r:embed="rId2"/>
          <a:srcRect/>
          <a:stretch>
            <a:fillRect/>
          </a:stretch>
        </p:blipFill>
        <p:spPr>
          <a:xfrm rot="-1049447">
            <a:off x="11939434" y="5818666"/>
            <a:ext cx="8926640" cy="6025482"/>
          </a:xfrm>
          <a:prstGeom prst="rect">
            <a:avLst/>
          </a:prstGeom>
        </p:spPr>
      </p:pic>
      <p:pic>
        <p:nvPicPr>
          <p:cNvPr id="6" name="Picture 6"/>
          <p:cNvPicPr>
            <a:picLocks noChangeAspect="1"/>
          </p:cNvPicPr>
          <p:nvPr/>
        </p:nvPicPr>
        <p:blipFill>
          <a:blip r:embed="rId3"/>
          <a:srcRect/>
          <a:stretch>
            <a:fillRect/>
          </a:stretch>
        </p:blipFill>
        <p:spPr>
          <a:xfrm rot="9058896">
            <a:off x="-3526517" y="-1601706"/>
            <a:ext cx="5987024" cy="4550138"/>
          </a:xfrm>
          <a:prstGeom prst="rect">
            <a:avLst/>
          </a:prstGeom>
        </p:spPr>
      </p:pic>
      <p:sp>
        <p:nvSpPr>
          <p:cNvPr id="7" name="TextBox 7"/>
          <p:cNvSpPr txBox="1"/>
          <p:nvPr/>
        </p:nvSpPr>
        <p:spPr>
          <a:xfrm>
            <a:off x="990600" y="2691558"/>
            <a:ext cx="16686231" cy="9597499"/>
          </a:xfrm>
          <a:prstGeom prst="rect">
            <a:avLst/>
          </a:prstGeom>
        </p:spPr>
        <p:txBody>
          <a:bodyPr lIns="0" tIns="0" rIns="0" bIns="0" rtlCol="0" anchor="t">
            <a:spAutoFit/>
          </a:bodyPr>
          <a:lstStyle/>
          <a:p>
            <a:pPr>
              <a:lnSpc>
                <a:spcPts val="2520"/>
              </a:lnSpc>
            </a:pPr>
            <a:r>
              <a:rPr lang="en-US" sz="1800" dirty="0" err="1">
                <a:solidFill>
                  <a:srgbClr val="000000"/>
                </a:solidFill>
                <a:latin typeface="Open Sans Light"/>
              </a:rPr>
              <a:t>Purwanto</a:t>
            </a:r>
            <a:r>
              <a:rPr lang="en-US" sz="1800" dirty="0">
                <a:solidFill>
                  <a:srgbClr val="000000"/>
                </a:solidFill>
                <a:latin typeface="Open Sans Light"/>
              </a:rPr>
              <a:t>, R.M., </a:t>
            </a:r>
            <a:r>
              <a:rPr lang="en-US" sz="1800" dirty="0" err="1">
                <a:solidFill>
                  <a:srgbClr val="000000"/>
                </a:solidFill>
                <a:latin typeface="Open Sans Light"/>
              </a:rPr>
              <a:t>Mukharrom</a:t>
            </a:r>
            <a:r>
              <a:rPr lang="en-US" sz="1800" dirty="0">
                <a:solidFill>
                  <a:srgbClr val="000000"/>
                </a:solidFill>
                <a:latin typeface="Open Sans Light"/>
              </a:rPr>
              <a:t>, T., </a:t>
            </a:r>
            <a:r>
              <a:rPr lang="en-US" sz="1800" dirty="0" err="1">
                <a:solidFill>
                  <a:srgbClr val="000000"/>
                </a:solidFill>
                <a:latin typeface="Open Sans Light"/>
              </a:rPr>
              <a:t>Zhilyakov</a:t>
            </a:r>
            <a:r>
              <a:rPr lang="en-US" sz="1800" dirty="0">
                <a:solidFill>
                  <a:srgbClr val="000000"/>
                </a:solidFill>
                <a:latin typeface="Open Sans Light"/>
              </a:rPr>
              <a:t>, D.I., </a:t>
            </a:r>
            <a:r>
              <a:rPr lang="en-US" sz="1800" dirty="0" err="1">
                <a:solidFill>
                  <a:srgbClr val="000000"/>
                </a:solidFill>
                <a:latin typeface="Open Sans Light"/>
              </a:rPr>
              <a:t>Pamuji</a:t>
            </a:r>
            <a:r>
              <a:rPr lang="en-US" sz="1800" dirty="0">
                <a:solidFill>
                  <a:srgbClr val="000000"/>
                </a:solidFill>
                <a:latin typeface="Open Sans Light"/>
              </a:rPr>
              <a:t>, E. and Shankar, </a:t>
            </a:r>
            <a:r>
              <a:rPr lang="en-US" sz="1800" dirty="0">
                <a:solidFill>
                  <a:srgbClr val="000000"/>
                </a:solidFill>
                <a:latin typeface="Arimo"/>
              </a:rPr>
              <a:t>K., 2019. Study the importance of business ethics and ethical marketing </a:t>
            </a:r>
          </a:p>
          <a:p>
            <a:pPr>
              <a:lnSpc>
                <a:spcPts val="2520"/>
              </a:lnSpc>
            </a:pPr>
            <a:r>
              <a:rPr lang="en-US" sz="1800" dirty="0">
                <a:solidFill>
                  <a:srgbClr val="000000"/>
                </a:solidFill>
                <a:latin typeface="Arimo"/>
              </a:rPr>
              <a:t>in digital era. Journal of Critical Reviews, 6(5), pp.150-154.</a:t>
            </a:r>
          </a:p>
          <a:p>
            <a:pPr>
              <a:lnSpc>
                <a:spcPts val="2520"/>
              </a:lnSpc>
            </a:pPr>
            <a:endParaRPr lang="en-US" sz="1800" dirty="0">
              <a:solidFill>
                <a:srgbClr val="000000"/>
              </a:solidFill>
              <a:latin typeface="Arimo"/>
            </a:endParaRPr>
          </a:p>
          <a:p>
            <a:pPr>
              <a:lnSpc>
                <a:spcPts val="2520"/>
              </a:lnSpc>
            </a:pPr>
            <a:r>
              <a:rPr lang="en-US" sz="1800" dirty="0">
                <a:solidFill>
                  <a:srgbClr val="000000"/>
                </a:solidFill>
                <a:latin typeface="Open Sans Light"/>
              </a:rPr>
              <a:t>Armstrong, G. and Kotler, P., 2017. Principles of Marketing. 17th red. New York.</a:t>
            </a:r>
          </a:p>
          <a:p>
            <a:pPr>
              <a:lnSpc>
                <a:spcPts val="2520"/>
              </a:lnSpc>
            </a:pPr>
            <a:endParaRPr lang="en-US" sz="1800" dirty="0">
              <a:solidFill>
                <a:srgbClr val="000000"/>
              </a:solidFill>
              <a:latin typeface="Open Sans Light"/>
            </a:endParaRPr>
          </a:p>
          <a:p>
            <a:pPr>
              <a:lnSpc>
                <a:spcPts val="2520"/>
              </a:lnSpc>
            </a:pPr>
            <a:r>
              <a:rPr lang="en-US" sz="1800" dirty="0" err="1">
                <a:solidFill>
                  <a:srgbClr val="000000"/>
                </a:solidFill>
                <a:latin typeface="Open Sans Light"/>
              </a:rPr>
              <a:t>Brotspies</a:t>
            </a:r>
            <a:r>
              <a:rPr lang="en-US" sz="1800" dirty="0">
                <a:solidFill>
                  <a:srgbClr val="000000"/>
                </a:solidFill>
                <a:latin typeface="Open Sans Light"/>
              </a:rPr>
              <a:t>, H. and Weinstein, A. (2017). Rethinking business segmentation: a conceptual model and strategic insights. Journal of Strategic Marketing, 27(2), pp.164–176.‌</a:t>
            </a:r>
          </a:p>
          <a:p>
            <a:pPr>
              <a:lnSpc>
                <a:spcPts val="2520"/>
              </a:lnSpc>
            </a:pPr>
            <a:endParaRPr lang="en-US" sz="1800" dirty="0">
              <a:solidFill>
                <a:srgbClr val="000000"/>
              </a:solidFill>
              <a:latin typeface="Open Sans Light"/>
            </a:endParaRPr>
          </a:p>
          <a:p>
            <a:pPr>
              <a:lnSpc>
                <a:spcPts val="2520"/>
              </a:lnSpc>
            </a:pPr>
            <a:r>
              <a:rPr lang="en-US" sz="1800" dirty="0">
                <a:solidFill>
                  <a:srgbClr val="000000"/>
                </a:solidFill>
                <a:latin typeface="Open Sans Light"/>
              </a:rPr>
              <a:t>Crosby, P.B., 1979. Quality is free: The art of making quality certain (Vol. 94). New York: </a:t>
            </a:r>
            <a:r>
              <a:rPr lang="en-US" sz="1800" dirty="0" err="1">
                <a:solidFill>
                  <a:srgbClr val="000000"/>
                </a:solidFill>
                <a:latin typeface="Open Sans Light"/>
              </a:rPr>
              <a:t>McGraw-hill</a:t>
            </a:r>
            <a:r>
              <a:rPr lang="en-US" sz="1800" dirty="0">
                <a:solidFill>
                  <a:srgbClr val="000000"/>
                </a:solidFill>
                <a:latin typeface="Open Sans Light"/>
              </a:rPr>
              <a:t>.</a:t>
            </a:r>
          </a:p>
          <a:p>
            <a:pPr>
              <a:lnSpc>
                <a:spcPts val="2520"/>
              </a:lnSpc>
            </a:pPr>
            <a:endParaRPr lang="en-US" sz="1800" dirty="0">
              <a:solidFill>
                <a:srgbClr val="000000"/>
              </a:solidFill>
              <a:latin typeface="Open Sans Light"/>
            </a:endParaRPr>
          </a:p>
          <a:p>
            <a:pPr>
              <a:lnSpc>
                <a:spcPts val="2520"/>
              </a:lnSpc>
            </a:pPr>
            <a:r>
              <a:rPr lang="en-US" sz="1800" dirty="0" err="1">
                <a:solidFill>
                  <a:srgbClr val="000000"/>
                </a:solidFill>
                <a:latin typeface="Open Sans Light"/>
              </a:rPr>
              <a:t>Juran</a:t>
            </a:r>
            <a:r>
              <a:rPr lang="en-US" sz="1800" dirty="0">
                <a:solidFill>
                  <a:srgbClr val="000000"/>
                </a:solidFill>
                <a:latin typeface="Open Sans Light"/>
              </a:rPr>
              <a:t>, J.M., 1986. The quality trilogy. Quality progress, 19(8), pp.19-24.</a:t>
            </a:r>
          </a:p>
          <a:p>
            <a:pPr>
              <a:lnSpc>
                <a:spcPts val="2520"/>
              </a:lnSpc>
            </a:pPr>
            <a:endParaRPr lang="en-US" sz="1800" dirty="0">
              <a:solidFill>
                <a:srgbClr val="000000"/>
              </a:solidFill>
              <a:latin typeface="Open Sans Light"/>
            </a:endParaRPr>
          </a:p>
          <a:p>
            <a:pPr>
              <a:lnSpc>
                <a:spcPts val="2520"/>
              </a:lnSpc>
            </a:pPr>
            <a:r>
              <a:rPr lang="en-US" sz="1800" dirty="0">
                <a:solidFill>
                  <a:srgbClr val="000000"/>
                </a:solidFill>
                <a:latin typeface="Open Sans Light"/>
              </a:rPr>
              <a:t>Orsini, J. (2013). The essential Deming : leadership principles from the father of quality. New York: </a:t>
            </a:r>
            <a:r>
              <a:rPr lang="en-US" sz="1800" dirty="0" err="1">
                <a:solidFill>
                  <a:srgbClr val="000000"/>
                </a:solidFill>
                <a:latin typeface="Open Sans Light"/>
              </a:rPr>
              <a:t>Mcgraw-Hill</a:t>
            </a:r>
            <a:r>
              <a:rPr lang="en-US" sz="1800" dirty="0">
                <a:solidFill>
                  <a:srgbClr val="000000"/>
                </a:solidFill>
                <a:latin typeface="Open Sans Light"/>
              </a:rPr>
              <a:t>.‌</a:t>
            </a:r>
          </a:p>
          <a:p>
            <a:pPr>
              <a:lnSpc>
                <a:spcPts val="2520"/>
              </a:lnSpc>
            </a:pPr>
            <a:endParaRPr lang="en-US" sz="1800" dirty="0">
              <a:solidFill>
                <a:srgbClr val="000000"/>
              </a:solidFill>
              <a:latin typeface="Open Sans Light"/>
            </a:endParaRPr>
          </a:p>
          <a:p>
            <a:pPr>
              <a:lnSpc>
                <a:spcPts val="2520"/>
              </a:lnSpc>
            </a:pPr>
            <a:r>
              <a:rPr lang="en-US" sz="1800" dirty="0" err="1">
                <a:solidFill>
                  <a:srgbClr val="000000"/>
                </a:solidFill>
                <a:latin typeface="Open Sans Light"/>
              </a:rPr>
              <a:t>Kotler,P</a:t>
            </a:r>
            <a:r>
              <a:rPr lang="en-US" sz="1800" dirty="0">
                <a:solidFill>
                  <a:srgbClr val="000000"/>
                </a:solidFill>
                <a:latin typeface="Open Sans Light"/>
              </a:rPr>
              <a:t>. Armstrong, G. Harris, L. C. and Piercy, N. (2017). Principles of Marketing, 7th European Edition,  Pearson.</a:t>
            </a:r>
          </a:p>
          <a:p>
            <a:pPr>
              <a:lnSpc>
                <a:spcPts val="2520"/>
              </a:lnSpc>
            </a:pPr>
            <a:endParaRPr lang="en-US" dirty="0">
              <a:solidFill>
                <a:srgbClr val="000000"/>
              </a:solidFill>
              <a:latin typeface="Open Sans Light"/>
            </a:endParaRPr>
          </a:p>
          <a:p>
            <a:pPr>
              <a:lnSpc>
                <a:spcPts val="2520"/>
              </a:lnSpc>
            </a:pPr>
            <a:r>
              <a:rPr lang="en-GB" dirty="0" err="1">
                <a:solidFill>
                  <a:srgbClr val="000000"/>
                </a:solidFill>
                <a:latin typeface="Open Sans Light"/>
              </a:rPr>
              <a:t>Petrović</a:t>
            </a:r>
            <a:r>
              <a:rPr lang="en-GB" dirty="0">
                <a:solidFill>
                  <a:srgbClr val="000000"/>
                </a:solidFill>
                <a:latin typeface="Open Sans Light"/>
              </a:rPr>
              <a:t>, M. (2020). Data quality in customer relationship management (CRM): Literature review. Strategic Management, 25(2), pp.40–47.</a:t>
            </a:r>
          </a:p>
          <a:p>
            <a:pPr>
              <a:lnSpc>
                <a:spcPts val="2520"/>
              </a:lnSpc>
            </a:pPr>
            <a:endParaRPr lang="en-GB" dirty="0">
              <a:solidFill>
                <a:srgbClr val="000000"/>
              </a:solidFill>
              <a:latin typeface="Open Sans Light"/>
            </a:endParaRPr>
          </a:p>
          <a:p>
            <a:pPr>
              <a:lnSpc>
                <a:spcPts val="2520"/>
              </a:lnSpc>
            </a:pPr>
            <a:r>
              <a:rPr lang="en-GB" dirty="0">
                <a:solidFill>
                  <a:srgbClr val="000000"/>
                </a:solidFill>
                <a:latin typeface="Open Sans Light"/>
              </a:rPr>
              <a:t>‌</a:t>
            </a:r>
            <a:r>
              <a:rPr lang="en-GB" dirty="0" err="1">
                <a:solidFill>
                  <a:srgbClr val="000000"/>
                </a:solidFill>
                <a:latin typeface="Open Sans Light"/>
              </a:rPr>
              <a:t>Lahiza</a:t>
            </a:r>
            <a:r>
              <a:rPr lang="en-GB" dirty="0">
                <a:solidFill>
                  <a:srgbClr val="000000"/>
                </a:solidFill>
                <a:latin typeface="Open Sans Light"/>
              </a:rPr>
              <a:t>, A. and </a:t>
            </a:r>
            <a:r>
              <a:rPr lang="en-GB" dirty="0" err="1">
                <a:solidFill>
                  <a:srgbClr val="000000"/>
                </a:solidFill>
                <a:latin typeface="Open Sans Light"/>
              </a:rPr>
              <a:t>Radionova-Girsa</a:t>
            </a:r>
            <a:r>
              <a:rPr lang="en-GB" dirty="0">
                <a:solidFill>
                  <a:srgbClr val="000000"/>
                </a:solidFill>
                <a:latin typeface="Open Sans Light"/>
              </a:rPr>
              <a:t>, E., 2017. CUSTOMER PRIVACY CONCERNS AND PRIVACY PROTECTION PROBLEMS IN THE CHANGING NATURE OF CRM. New Challenges of Economic and Business Development–2017 Digital Economy, p.308.</a:t>
            </a:r>
          </a:p>
          <a:p>
            <a:pPr>
              <a:lnSpc>
                <a:spcPts val="2520"/>
              </a:lnSpc>
            </a:pPr>
            <a:endParaRPr lang="en-GB" sz="1800" dirty="0">
              <a:solidFill>
                <a:srgbClr val="000000"/>
              </a:solidFill>
              <a:latin typeface="Open Sans Light"/>
            </a:endParaRPr>
          </a:p>
          <a:p>
            <a:pPr>
              <a:lnSpc>
                <a:spcPts val="2520"/>
              </a:lnSpc>
            </a:pPr>
            <a:r>
              <a:rPr lang="en-GB" dirty="0">
                <a:solidFill>
                  <a:srgbClr val="000000"/>
                </a:solidFill>
                <a:latin typeface="Open Sans Light"/>
              </a:rPr>
              <a:t>Singh, D. (2019). A Literature Review on Employee Retention with Focus on Recent Trends. International Journal of Scientific Research in Science, Engineering and Technology, 6(1), pp.425–431.</a:t>
            </a:r>
          </a:p>
          <a:p>
            <a:pPr>
              <a:lnSpc>
                <a:spcPts val="2520"/>
              </a:lnSpc>
            </a:pPr>
            <a:endParaRPr lang="en-GB" dirty="0">
              <a:solidFill>
                <a:srgbClr val="000000"/>
              </a:solidFill>
              <a:latin typeface="Open Sans Light"/>
            </a:endParaRPr>
          </a:p>
          <a:p>
            <a:pPr>
              <a:lnSpc>
                <a:spcPts val="2520"/>
              </a:lnSpc>
            </a:pPr>
            <a:r>
              <a:rPr lang="en-GB" dirty="0">
                <a:solidFill>
                  <a:srgbClr val="000000"/>
                </a:solidFill>
                <a:latin typeface="Open Sans Light"/>
              </a:rPr>
              <a:t>‌</a:t>
            </a:r>
            <a:endParaRPr lang="en-US" sz="1800" dirty="0">
              <a:solidFill>
                <a:srgbClr val="000000"/>
              </a:solidFill>
              <a:latin typeface="Open Sans Light"/>
            </a:endParaRPr>
          </a:p>
          <a:p>
            <a:pPr>
              <a:lnSpc>
                <a:spcPts val="2520"/>
              </a:lnSpc>
            </a:pPr>
            <a:endParaRPr lang="en-US" sz="1800" dirty="0">
              <a:solidFill>
                <a:srgbClr val="000000"/>
              </a:solidFill>
              <a:latin typeface="Open Sans Light"/>
            </a:endParaRPr>
          </a:p>
          <a:p>
            <a:pPr>
              <a:lnSpc>
                <a:spcPts val="2520"/>
              </a:lnSpc>
            </a:pPr>
            <a:endParaRPr lang="en-US" sz="1800" dirty="0">
              <a:solidFill>
                <a:srgbClr val="000000"/>
              </a:solidFill>
              <a:latin typeface="Open Sans Light"/>
            </a:endParaRPr>
          </a:p>
          <a:p>
            <a:pPr>
              <a:lnSpc>
                <a:spcPts val="2520"/>
              </a:lnSpc>
            </a:pPr>
            <a:endParaRPr lang="en-US" sz="1800" dirty="0">
              <a:solidFill>
                <a:srgbClr val="000000"/>
              </a:solidFill>
              <a:latin typeface="Open Sans Light"/>
            </a:endParaRPr>
          </a:p>
          <a:p>
            <a:pPr>
              <a:lnSpc>
                <a:spcPts val="2520"/>
              </a:lnSpc>
            </a:pPr>
            <a:endParaRPr lang="en-US" sz="1800" dirty="0">
              <a:solidFill>
                <a:srgbClr val="000000"/>
              </a:solidFill>
              <a:latin typeface="Open Sans Light"/>
            </a:endParaRPr>
          </a:p>
          <a:p>
            <a:pPr>
              <a:lnSpc>
                <a:spcPts val="2520"/>
              </a:lnSpc>
            </a:pPr>
            <a:endParaRPr lang="en-US" sz="1800" dirty="0">
              <a:solidFill>
                <a:srgbClr val="000000"/>
              </a:solidFill>
              <a:latin typeface="Open Sans Ligh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1255</Words>
  <Application>Microsoft Office PowerPoint</Application>
  <PresentationFormat>Custom</PresentationFormat>
  <Paragraphs>118</Paragraphs>
  <Slides>19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Calibri</vt:lpstr>
      <vt:lpstr>Arimo</vt:lpstr>
      <vt:lpstr>HK Grotesk Light Bold</vt:lpstr>
      <vt:lpstr>HK Grotesk Light</vt:lpstr>
      <vt:lpstr>Arial</vt:lpstr>
      <vt:lpstr>Glacial Indifference</vt:lpstr>
      <vt:lpstr>HK Grotesk Light Italics</vt:lpstr>
      <vt:lpstr>Open Sans Light</vt:lpstr>
      <vt:lpstr>Glacial Indifference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BusinessPlan</dc:title>
  <dc:creator>Private .</dc:creator>
  <cp:lastModifiedBy>Private .</cp:lastModifiedBy>
  <cp:revision>2</cp:revision>
  <dcterms:created xsi:type="dcterms:W3CDTF">2006-08-16T00:00:00Z</dcterms:created>
  <dcterms:modified xsi:type="dcterms:W3CDTF">2020-08-10T22:09:23Z</dcterms:modified>
  <dc:identifier>DAEC2SXeDzQ</dc:identifier>
</cp:coreProperties>
</file>