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9" r:id="rId5"/>
    <p:sldId id="283" r:id="rId6"/>
    <p:sldId id="261" r:id="rId7"/>
    <p:sldId id="284" r:id="rId8"/>
    <p:sldId id="285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  <p:sldId id="272" r:id="rId20"/>
    <p:sldId id="287" r:id="rId21"/>
    <p:sldId id="275" r:id="rId22"/>
    <p:sldId id="286" r:id="rId23"/>
    <p:sldId id="276" r:id="rId24"/>
    <p:sldId id="277" r:id="rId25"/>
    <p:sldId id="278" r:id="rId26"/>
    <p:sldId id="279" r:id="rId27"/>
    <p:sldId id="288" r:id="rId28"/>
    <p:sldId id="280" r:id="rId29"/>
    <p:sldId id="282" r:id="rId30"/>
    <p:sldId id="289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9B70F5-3631-7972-EAD9-7E111A854C12}" v="1" dt="2023-12-17T11:20:51.871"/>
    <p1510:client id="{0A88F8A8-966F-6ED8-02A6-A822613CC971}" v="19" dt="2023-12-16T12:51:44.258"/>
    <p1510:client id="{2F5BE8A3-82A4-94C6-3A9B-67BCE92B0C67}" v="888" dt="2023-12-02T12:44:20.639"/>
    <p1510:client id="{716B2D55-4EAE-44B8-960F-D52E8F4CE4E2}" v="251" dt="2023-12-01T11:09:42.525"/>
    <p1510:client id="{7A917CE7-BAD4-8843-57F0-B5744732D05D}" v="6" dt="2023-12-17T21:27:36.417"/>
    <p1510:client id="{999B8963-73C5-A324-AAE9-ED09EE58138D}" v="558" dt="2023-12-15T15:15:12.905"/>
    <p1510:client id="{9F030E15-C208-CDF2-0D7E-C67F64B42E4A}" v="134" dt="2023-12-14T13:01:51.838"/>
    <p1510:client id="{E69298F7-D838-A7EA-B552-96B92CD848F8}" v="18" dt="2023-12-04T13:01:30.3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190749-A7C7-4FF9-AE4E-07FAC37EF1B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CE70246-BD10-4257-8DC2-5D200DA5EFEB}">
      <dgm:prSet/>
      <dgm:spPr/>
      <dgm:t>
        <a:bodyPr/>
        <a:lstStyle/>
        <a:p>
          <a:r>
            <a:rPr lang="en-GB" b="0" i="0"/>
            <a:t>Diegetic and Non-Diegetic sounds</a:t>
          </a:r>
          <a:endParaRPr lang="en-US"/>
        </a:p>
      </dgm:t>
    </dgm:pt>
    <dgm:pt modelId="{838AFC51-FAF4-4306-90D2-F1E630ECD8F1}" type="parTrans" cxnId="{4B73A327-60F2-402D-8E4D-FC6DEDA2B5DD}">
      <dgm:prSet/>
      <dgm:spPr/>
      <dgm:t>
        <a:bodyPr/>
        <a:lstStyle/>
        <a:p>
          <a:endParaRPr lang="en-US"/>
        </a:p>
      </dgm:t>
    </dgm:pt>
    <dgm:pt modelId="{6A928970-9AA3-47FD-B2CF-9E4D3515AB16}" type="sibTrans" cxnId="{4B73A327-60F2-402D-8E4D-FC6DEDA2B5DD}">
      <dgm:prSet/>
      <dgm:spPr/>
      <dgm:t>
        <a:bodyPr/>
        <a:lstStyle/>
        <a:p>
          <a:endParaRPr lang="en-US"/>
        </a:p>
      </dgm:t>
    </dgm:pt>
    <dgm:pt modelId="{429BAD25-445E-4789-8037-F665E852358B}">
      <dgm:prSet/>
      <dgm:spPr/>
      <dgm:t>
        <a:bodyPr/>
        <a:lstStyle/>
        <a:p>
          <a:r>
            <a:rPr lang="en-GB" b="0" i="0"/>
            <a:t>Music score</a:t>
          </a:r>
          <a:endParaRPr lang="en-US"/>
        </a:p>
      </dgm:t>
    </dgm:pt>
    <dgm:pt modelId="{0C9CEDED-D545-44AE-80D5-BFD7B61C936D}" type="parTrans" cxnId="{FC027382-E1BA-4850-84CF-8688425335F6}">
      <dgm:prSet/>
      <dgm:spPr/>
      <dgm:t>
        <a:bodyPr/>
        <a:lstStyle/>
        <a:p>
          <a:endParaRPr lang="en-US"/>
        </a:p>
      </dgm:t>
    </dgm:pt>
    <dgm:pt modelId="{F5084645-BA63-4619-87B6-A587255DFD1F}" type="sibTrans" cxnId="{FC027382-E1BA-4850-84CF-8688425335F6}">
      <dgm:prSet/>
      <dgm:spPr/>
      <dgm:t>
        <a:bodyPr/>
        <a:lstStyle/>
        <a:p>
          <a:endParaRPr lang="en-US"/>
        </a:p>
      </dgm:t>
    </dgm:pt>
    <dgm:pt modelId="{F5777148-BDA1-4538-8C66-38C44ACB5FD5}">
      <dgm:prSet/>
      <dgm:spPr/>
      <dgm:t>
        <a:bodyPr/>
        <a:lstStyle/>
        <a:p>
          <a:r>
            <a:rPr lang="en-GB" b="0" i="0"/>
            <a:t>Special Effects</a:t>
          </a:r>
          <a:endParaRPr lang="en-US"/>
        </a:p>
      </dgm:t>
    </dgm:pt>
    <dgm:pt modelId="{83F3253A-DD6E-4D71-9BF5-76D7F2C7F64E}" type="parTrans" cxnId="{4BE1B1C3-F648-4F6D-B28D-B77C25C71DBC}">
      <dgm:prSet/>
      <dgm:spPr/>
      <dgm:t>
        <a:bodyPr/>
        <a:lstStyle/>
        <a:p>
          <a:endParaRPr lang="en-US"/>
        </a:p>
      </dgm:t>
    </dgm:pt>
    <dgm:pt modelId="{FE3D817C-B628-4CCD-8EFE-80CB5BBCA9DD}" type="sibTrans" cxnId="{4BE1B1C3-F648-4F6D-B28D-B77C25C71DBC}">
      <dgm:prSet/>
      <dgm:spPr/>
      <dgm:t>
        <a:bodyPr/>
        <a:lstStyle/>
        <a:p>
          <a:endParaRPr lang="en-US"/>
        </a:p>
      </dgm:t>
    </dgm:pt>
    <dgm:pt modelId="{F9AA8110-C5CC-4F1C-9117-0D64AC37A6A0}">
      <dgm:prSet/>
      <dgm:spPr/>
      <dgm:t>
        <a:bodyPr/>
        <a:lstStyle/>
        <a:p>
          <a:r>
            <a:rPr lang="en-GB" b="0" i="0"/>
            <a:t>Natural sounds</a:t>
          </a:r>
          <a:endParaRPr lang="en-US"/>
        </a:p>
      </dgm:t>
    </dgm:pt>
    <dgm:pt modelId="{E319A9AB-E842-4229-AFEC-B1C91E647E2B}" type="parTrans" cxnId="{CCD9CFBD-4C4F-494E-BC45-E1156A7BDDD6}">
      <dgm:prSet/>
      <dgm:spPr/>
      <dgm:t>
        <a:bodyPr/>
        <a:lstStyle/>
        <a:p>
          <a:endParaRPr lang="en-US"/>
        </a:p>
      </dgm:t>
    </dgm:pt>
    <dgm:pt modelId="{7D14EE81-4F73-468F-A387-2F70BD62627F}" type="sibTrans" cxnId="{CCD9CFBD-4C4F-494E-BC45-E1156A7BDDD6}">
      <dgm:prSet/>
      <dgm:spPr/>
      <dgm:t>
        <a:bodyPr/>
        <a:lstStyle/>
        <a:p>
          <a:endParaRPr lang="en-US"/>
        </a:p>
      </dgm:t>
    </dgm:pt>
    <dgm:pt modelId="{C80E8CBA-DD86-4E34-86CC-3F3001B1A33B}" type="pres">
      <dgm:prSet presAssocID="{E1190749-A7C7-4FF9-AE4E-07FAC37EF1BE}" presName="outerComposite" presStyleCnt="0">
        <dgm:presLayoutVars>
          <dgm:chMax val="5"/>
          <dgm:dir/>
          <dgm:resizeHandles val="exact"/>
        </dgm:presLayoutVars>
      </dgm:prSet>
      <dgm:spPr/>
    </dgm:pt>
    <dgm:pt modelId="{27BF7239-2FB3-42EC-802D-0D486B61D91E}" type="pres">
      <dgm:prSet presAssocID="{E1190749-A7C7-4FF9-AE4E-07FAC37EF1BE}" presName="dummyMaxCanvas" presStyleCnt="0">
        <dgm:presLayoutVars/>
      </dgm:prSet>
      <dgm:spPr/>
    </dgm:pt>
    <dgm:pt modelId="{5E4646D8-13FA-4B57-A515-AE84CC0294D2}" type="pres">
      <dgm:prSet presAssocID="{E1190749-A7C7-4FF9-AE4E-07FAC37EF1BE}" presName="FourNodes_1" presStyleLbl="node1" presStyleIdx="0" presStyleCnt="4">
        <dgm:presLayoutVars>
          <dgm:bulletEnabled val="1"/>
        </dgm:presLayoutVars>
      </dgm:prSet>
      <dgm:spPr/>
    </dgm:pt>
    <dgm:pt modelId="{D298B0AF-C6ED-4C7B-99F3-A4404D8681AE}" type="pres">
      <dgm:prSet presAssocID="{E1190749-A7C7-4FF9-AE4E-07FAC37EF1BE}" presName="FourNodes_2" presStyleLbl="node1" presStyleIdx="1" presStyleCnt="4">
        <dgm:presLayoutVars>
          <dgm:bulletEnabled val="1"/>
        </dgm:presLayoutVars>
      </dgm:prSet>
      <dgm:spPr/>
    </dgm:pt>
    <dgm:pt modelId="{45A5F4CB-EEE9-4C33-A879-7B779D5D3599}" type="pres">
      <dgm:prSet presAssocID="{E1190749-A7C7-4FF9-AE4E-07FAC37EF1BE}" presName="FourNodes_3" presStyleLbl="node1" presStyleIdx="2" presStyleCnt="4">
        <dgm:presLayoutVars>
          <dgm:bulletEnabled val="1"/>
        </dgm:presLayoutVars>
      </dgm:prSet>
      <dgm:spPr/>
    </dgm:pt>
    <dgm:pt modelId="{0FD07336-91B0-4357-94AA-ED94FA1A7D05}" type="pres">
      <dgm:prSet presAssocID="{E1190749-A7C7-4FF9-AE4E-07FAC37EF1BE}" presName="FourNodes_4" presStyleLbl="node1" presStyleIdx="3" presStyleCnt="4">
        <dgm:presLayoutVars>
          <dgm:bulletEnabled val="1"/>
        </dgm:presLayoutVars>
      </dgm:prSet>
      <dgm:spPr/>
    </dgm:pt>
    <dgm:pt modelId="{285CE07C-A9C7-4BFA-A51F-192FD6975CC1}" type="pres">
      <dgm:prSet presAssocID="{E1190749-A7C7-4FF9-AE4E-07FAC37EF1BE}" presName="FourConn_1-2" presStyleLbl="fgAccFollowNode1" presStyleIdx="0" presStyleCnt="3">
        <dgm:presLayoutVars>
          <dgm:bulletEnabled val="1"/>
        </dgm:presLayoutVars>
      </dgm:prSet>
      <dgm:spPr/>
    </dgm:pt>
    <dgm:pt modelId="{15462D0F-410E-4583-8AB8-0E6236141B3F}" type="pres">
      <dgm:prSet presAssocID="{E1190749-A7C7-4FF9-AE4E-07FAC37EF1BE}" presName="FourConn_2-3" presStyleLbl="fgAccFollowNode1" presStyleIdx="1" presStyleCnt="3">
        <dgm:presLayoutVars>
          <dgm:bulletEnabled val="1"/>
        </dgm:presLayoutVars>
      </dgm:prSet>
      <dgm:spPr/>
    </dgm:pt>
    <dgm:pt modelId="{0A2C8A20-19A5-4E10-9038-7AC215B6D6CA}" type="pres">
      <dgm:prSet presAssocID="{E1190749-A7C7-4FF9-AE4E-07FAC37EF1BE}" presName="FourConn_3-4" presStyleLbl="fgAccFollowNode1" presStyleIdx="2" presStyleCnt="3">
        <dgm:presLayoutVars>
          <dgm:bulletEnabled val="1"/>
        </dgm:presLayoutVars>
      </dgm:prSet>
      <dgm:spPr/>
    </dgm:pt>
    <dgm:pt modelId="{3842675C-4709-4DA7-ABD9-C56CD345FAA0}" type="pres">
      <dgm:prSet presAssocID="{E1190749-A7C7-4FF9-AE4E-07FAC37EF1BE}" presName="FourNodes_1_text" presStyleLbl="node1" presStyleIdx="3" presStyleCnt="4">
        <dgm:presLayoutVars>
          <dgm:bulletEnabled val="1"/>
        </dgm:presLayoutVars>
      </dgm:prSet>
      <dgm:spPr/>
    </dgm:pt>
    <dgm:pt modelId="{1B08826F-0E8F-48F5-907D-2F3BBC978F1D}" type="pres">
      <dgm:prSet presAssocID="{E1190749-A7C7-4FF9-AE4E-07FAC37EF1BE}" presName="FourNodes_2_text" presStyleLbl="node1" presStyleIdx="3" presStyleCnt="4">
        <dgm:presLayoutVars>
          <dgm:bulletEnabled val="1"/>
        </dgm:presLayoutVars>
      </dgm:prSet>
      <dgm:spPr/>
    </dgm:pt>
    <dgm:pt modelId="{45B0A696-1CCB-44F1-AE17-604B743D0A98}" type="pres">
      <dgm:prSet presAssocID="{E1190749-A7C7-4FF9-AE4E-07FAC37EF1BE}" presName="FourNodes_3_text" presStyleLbl="node1" presStyleIdx="3" presStyleCnt="4">
        <dgm:presLayoutVars>
          <dgm:bulletEnabled val="1"/>
        </dgm:presLayoutVars>
      </dgm:prSet>
      <dgm:spPr/>
    </dgm:pt>
    <dgm:pt modelId="{F77A8747-5C50-4997-9091-D69130ED8B50}" type="pres">
      <dgm:prSet presAssocID="{E1190749-A7C7-4FF9-AE4E-07FAC37EF1B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A0F7A15-DD15-4C27-9AF9-67E6B0F78D44}" type="presOf" srcId="{429BAD25-445E-4789-8037-F665E852358B}" destId="{1B08826F-0E8F-48F5-907D-2F3BBC978F1D}" srcOrd="1" destOrd="0" presId="urn:microsoft.com/office/officeart/2005/8/layout/vProcess5"/>
    <dgm:cxn modelId="{27589F27-02A0-420E-8E37-E8835D293BBF}" type="presOf" srcId="{E1190749-A7C7-4FF9-AE4E-07FAC37EF1BE}" destId="{C80E8CBA-DD86-4E34-86CC-3F3001B1A33B}" srcOrd="0" destOrd="0" presId="urn:microsoft.com/office/officeart/2005/8/layout/vProcess5"/>
    <dgm:cxn modelId="{4B73A327-60F2-402D-8E4D-FC6DEDA2B5DD}" srcId="{E1190749-A7C7-4FF9-AE4E-07FAC37EF1BE}" destId="{5CE70246-BD10-4257-8DC2-5D200DA5EFEB}" srcOrd="0" destOrd="0" parTransId="{838AFC51-FAF4-4306-90D2-F1E630ECD8F1}" sibTransId="{6A928970-9AA3-47FD-B2CF-9E4D3515AB16}"/>
    <dgm:cxn modelId="{D4D5DD3C-868A-41A5-8126-8562CE67F753}" type="presOf" srcId="{F9AA8110-C5CC-4F1C-9117-0D64AC37A6A0}" destId="{F77A8747-5C50-4997-9091-D69130ED8B50}" srcOrd="1" destOrd="0" presId="urn:microsoft.com/office/officeart/2005/8/layout/vProcess5"/>
    <dgm:cxn modelId="{E757AB41-787D-4601-A13F-FEEB611EC697}" type="presOf" srcId="{5CE70246-BD10-4257-8DC2-5D200DA5EFEB}" destId="{3842675C-4709-4DA7-ABD9-C56CD345FAA0}" srcOrd="1" destOrd="0" presId="urn:microsoft.com/office/officeart/2005/8/layout/vProcess5"/>
    <dgm:cxn modelId="{F035096A-4756-4F59-A335-AD90F36A9319}" type="presOf" srcId="{5CE70246-BD10-4257-8DC2-5D200DA5EFEB}" destId="{5E4646D8-13FA-4B57-A515-AE84CC0294D2}" srcOrd="0" destOrd="0" presId="urn:microsoft.com/office/officeart/2005/8/layout/vProcess5"/>
    <dgm:cxn modelId="{862C9B52-550C-49A4-9F4E-9D0572B7F1BE}" type="presOf" srcId="{F5084645-BA63-4619-87B6-A587255DFD1F}" destId="{15462D0F-410E-4583-8AB8-0E6236141B3F}" srcOrd="0" destOrd="0" presId="urn:microsoft.com/office/officeart/2005/8/layout/vProcess5"/>
    <dgm:cxn modelId="{FC027382-E1BA-4850-84CF-8688425335F6}" srcId="{E1190749-A7C7-4FF9-AE4E-07FAC37EF1BE}" destId="{429BAD25-445E-4789-8037-F665E852358B}" srcOrd="1" destOrd="0" parTransId="{0C9CEDED-D545-44AE-80D5-BFD7B61C936D}" sibTransId="{F5084645-BA63-4619-87B6-A587255DFD1F}"/>
    <dgm:cxn modelId="{CB2FE096-D586-498D-8DBA-29893D7883D6}" type="presOf" srcId="{F9AA8110-C5CC-4F1C-9117-0D64AC37A6A0}" destId="{0FD07336-91B0-4357-94AA-ED94FA1A7D05}" srcOrd="0" destOrd="0" presId="urn:microsoft.com/office/officeart/2005/8/layout/vProcess5"/>
    <dgm:cxn modelId="{FE17C1AA-FC06-4D04-B610-7C4A8BCB57E4}" type="presOf" srcId="{F5777148-BDA1-4538-8C66-38C44ACB5FD5}" destId="{45A5F4CB-EEE9-4C33-A879-7B779D5D3599}" srcOrd="0" destOrd="0" presId="urn:microsoft.com/office/officeart/2005/8/layout/vProcess5"/>
    <dgm:cxn modelId="{0D208BB9-ACFA-48F1-9ED0-1216D0EF5183}" type="presOf" srcId="{429BAD25-445E-4789-8037-F665E852358B}" destId="{D298B0AF-C6ED-4C7B-99F3-A4404D8681AE}" srcOrd="0" destOrd="0" presId="urn:microsoft.com/office/officeart/2005/8/layout/vProcess5"/>
    <dgm:cxn modelId="{CCD9CFBD-4C4F-494E-BC45-E1156A7BDDD6}" srcId="{E1190749-A7C7-4FF9-AE4E-07FAC37EF1BE}" destId="{F9AA8110-C5CC-4F1C-9117-0D64AC37A6A0}" srcOrd="3" destOrd="0" parTransId="{E319A9AB-E842-4229-AFEC-B1C91E647E2B}" sibTransId="{7D14EE81-4F73-468F-A387-2F70BD62627F}"/>
    <dgm:cxn modelId="{BA0EF0BF-A84D-4EC3-9900-582510DE31F0}" type="presOf" srcId="{FE3D817C-B628-4CCD-8EFE-80CB5BBCA9DD}" destId="{0A2C8A20-19A5-4E10-9038-7AC215B6D6CA}" srcOrd="0" destOrd="0" presId="urn:microsoft.com/office/officeart/2005/8/layout/vProcess5"/>
    <dgm:cxn modelId="{4BE1B1C3-F648-4F6D-B28D-B77C25C71DBC}" srcId="{E1190749-A7C7-4FF9-AE4E-07FAC37EF1BE}" destId="{F5777148-BDA1-4538-8C66-38C44ACB5FD5}" srcOrd="2" destOrd="0" parTransId="{83F3253A-DD6E-4D71-9BF5-76D7F2C7F64E}" sibTransId="{FE3D817C-B628-4CCD-8EFE-80CB5BBCA9DD}"/>
    <dgm:cxn modelId="{ED3878DA-9442-409A-8F60-8EE3FAE6A1DF}" type="presOf" srcId="{6A928970-9AA3-47FD-B2CF-9E4D3515AB16}" destId="{285CE07C-A9C7-4BFA-A51F-192FD6975CC1}" srcOrd="0" destOrd="0" presId="urn:microsoft.com/office/officeart/2005/8/layout/vProcess5"/>
    <dgm:cxn modelId="{2C8DB1E3-14FA-4C59-BC5C-CD602E2DE106}" type="presOf" srcId="{F5777148-BDA1-4538-8C66-38C44ACB5FD5}" destId="{45B0A696-1CCB-44F1-AE17-604B743D0A98}" srcOrd="1" destOrd="0" presId="urn:microsoft.com/office/officeart/2005/8/layout/vProcess5"/>
    <dgm:cxn modelId="{B74940DA-6CD9-4AC1-AB06-3B82FEAA6B50}" type="presParOf" srcId="{C80E8CBA-DD86-4E34-86CC-3F3001B1A33B}" destId="{27BF7239-2FB3-42EC-802D-0D486B61D91E}" srcOrd="0" destOrd="0" presId="urn:microsoft.com/office/officeart/2005/8/layout/vProcess5"/>
    <dgm:cxn modelId="{4DB7D2C3-4248-4BB8-827C-DC26862AF3FD}" type="presParOf" srcId="{C80E8CBA-DD86-4E34-86CC-3F3001B1A33B}" destId="{5E4646D8-13FA-4B57-A515-AE84CC0294D2}" srcOrd="1" destOrd="0" presId="urn:microsoft.com/office/officeart/2005/8/layout/vProcess5"/>
    <dgm:cxn modelId="{E62D6786-E714-4CD1-B7F1-B7510F3128B2}" type="presParOf" srcId="{C80E8CBA-DD86-4E34-86CC-3F3001B1A33B}" destId="{D298B0AF-C6ED-4C7B-99F3-A4404D8681AE}" srcOrd="2" destOrd="0" presId="urn:microsoft.com/office/officeart/2005/8/layout/vProcess5"/>
    <dgm:cxn modelId="{88C01B56-162D-4B73-97B4-910DB3B751A4}" type="presParOf" srcId="{C80E8CBA-DD86-4E34-86CC-3F3001B1A33B}" destId="{45A5F4CB-EEE9-4C33-A879-7B779D5D3599}" srcOrd="3" destOrd="0" presId="urn:microsoft.com/office/officeart/2005/8/layout/vProcess5"/>
    <dgm:cxn modelId="{88E28159-971E-4183-AB5C-F69CCFBE27B0}" type="presParOf" srcId="{C80E8CBA-DD86-4E34-86CC-3F3001B1A33B}" destId="{0FD07336-91B0-4357-94AA-ED94FA1A7D05}" srcOrd="4" destOrd="0" presId="urn:microsoft.com/office/officeart/2005/8/layout/vProcess5"/>
    <dgm:cxn modelId="{089CAA9E-0ABA-4B5C-BCCC-667ECDE14874}" type="presParOf" srcId="{C80E8CBA-DD86-4E34-86CC-3F3001B1A33B}" destId="{285CE07C-A9C7-4BFA-A51F-192FD6975CC1}" srcOrd="5" destOrd="0" presId="urn:microsoft.com/office/officeart/2005/8/layout/vProcess5"/>
    <dgm:cxn modelId="{95EF88C4-99E7-4C21-823F-2A36E2F83BC7}" type="presParOf" srcId="{C80E8CBA-DD86-4E34-86CC-3F3001B1A33B}" destId="{15462D0F-410E-4583-8AB8-0E6236141B3F}" srcOrd="6" destOrd="0" presId="urn:microsoft.com/office/officeart/2005/8/layout/vProcess5"/>
    <dgm:cxn modelId="{9CB13EAD-70FF-4182-AFC3-C29AB0F67AEF}" type="presParOf" srcId="{C80E8CBA-DD86-4E34-86CC-3F3001B1A33B}" destId="{0A2C8A20-19A5-4E10-9038-7AC215B6D6CA}" srcOrd="7" destOrd="0" presId="urn:microsoft.com/office/officeart/2005/8/layout/vProcess5"/>
    <dgm:cxn modelId="{5CF4A5C1-30B6-4669-A3D8-7AE16FBF1E8A}" type="presParOf" srcId="{C80E8CBA-DD86-4E34-86CC-3F3001B1A33B}" destId="{3842675C-4709-4DA7-ABD9-C56CD345FAA0}" srcOrd="8" destOrd="0" presId="urn:microsoft.com/office/officeart/2005/8/layout/vProcess5"/>
    <dgm:cxn modelId="{85A38368-F74A-41DC-9147-2B13E3E99031}" type="presParOf" srcId="{C80E8CBA-DD86-4E34-86CC-3F3001B1A33B}" destId="{1B08826F-0E8F-48F5-907D-2F3BBC978F1D}" srcOrd="9" destOrd="0" presId="urn:microsoft.com/office/officeart/2005/8/layout/vProcess5"/>
    <dgm:cxn modelId="{277852CF-AF23-4B0F-B01B-980B162127CD}" type="presParOf" srcId="{C80E8CBA-DD86-4E34-86CC-3F3001B1A33B}" destId="{45B0A696-1CCB-44F1-AE17-604B743D0A98}" srcOrd="10" destOrd="0" presId="urn:microsoft.com/office/officeart/2005/8/layout/vProcess5"/>
    <dgm:cxn modelId="{B2216C3E-534D-4CD6-986D-271A74DCB37F}" type="presParOf" srcId="{C80E8CBA-DD86-4E34-86CC-3F3001B1A33B}" destId="{F77A8747-5C50-4997-9091-D69130ED8B5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4646D8-13FA-4B57-A515-AE84CC0294D2}">
      <dsp:nvSpPr>
        <dsp:cNvPr id="0" name=""/>
        <dsp:cNvSpPr/>
      </dsp:nvSpPr>
      <dsp:spPr>
        <a:xfrm>
          <a:off x="0" y="0"/>
          <a:ext cx="7523481" cy="8902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Diegetic and Non-Diegetic sounds</a:t>
          </a:r>
          <a:endParaRPr lang="en-US" sz="2900" kern="1200"/>
        </a:p>
      </dsp:txBody>
      <dsp:txXfrm>
        <a:off x="26075" y="26075"/>
        <a:ext cx="6487577" cy="838125"/>
      </dsp:txXfrm>
    </dsp:sp>
    <dsp:sp modelId="{D298B0AF-C6ED-4C7B-99F3-A4404D8681AE}">
      <dsp:nvSpPr>
        <dsp:cNvPr id="0" name=""/>
        <dsp:cNvSpPr/>
      </dsp:nvSpPr>
      <dsp:spPr>
        <a:xfrm>
          <a:off x="630091" y="1052143"/>
          <a:ext cx="7523481" cy="8902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Music score</a:t>
          </a:r>
          <a:endParaRPr lang="en-US" sz="2900" kern="1200"/>
        </a:p>
      </dsp:txBody>
      <dsp:txXfrm>
        <a:off x="656166" y="1078218"/>
        <a:ext cx="6262561" cy="838125"/>
      </dsp:txXfrm>
    </dsp:sp>
    <dsp:sp modelId="{45A5F4CB-EEE9-4C33-A879-7B779D5D3599}">
      <dsp:nvSpPr>
        <dsp:cNvPr id="0" name=""/>
        <dsp:cNvSpPr/>
      </dsp:nvSpPr>
      <dsp:spPr>
        <a:xfrm>
          <a:off x="1250778" y="2104287"/>
          <a:ext cx="7523481" cy="8902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Special Effects</a:t>
          </a:r>
          <a:endParaRPr lang="en-US" sz="2900" kern="1200"/>
        </a:p>
      </dsp:txBody>
      <dsp:txXfrm>
        <a:off x="1276853" y="2130362"/>
        <a:ext cx="6271965" cy="838125"/>
      </dsp:txXfrm>
    </dsp:sp>
    <dsp:sp modelId="{0FD07336-91B0-4357-94AA-ED94FA1A7D05}">
      <dsp:nvSpPr>
        <dsp:cNvPr id="0" name=""/>
        <dsp:cNvSpPr/>
      </dsp:nvSpPr>
      <dsp:spPr>
        <a:xfrm>
          <a:off x="1880870" y="3156430"/>
          <a:ext cx="7523481" cy="89027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Natural sounds</a:t>
          </a:r>
          <a:endParaRPr lang="en-US" sz="2900" kern="1200"/>
        </a:p>
      </dsp:txBody>
      <dsp:txXfrm>
        <a:off x="1906945" y="3182505"/>
        <a:ext cx="6262561" cy="838125"/>
      </dsp:txXfrm>
    </dsp:sp>
    <dsp:sp modelId="{285CE07C-A9C7-4BFA-A51F-192FD6975CC1}">
      <dsp:nvSpPr>
        <dsp:cNvPr id="0" name=""/>
        <dsp:cNvSpPr/>
      </dsp:nvSpPr>
      <dsp:spPr>
        <a:xfrm>
          <a:off x="6944802" y="681869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075005" y="681869"/>
        <a:ext cx="318272" cy="435455"/>
      </dsp:txXfrm>
    </dsp:sp>
    <dsp:sp modelId="{15462D0F-410E-4583-8AB8-0E6236141B3F}">
      <dsp:nvSpPr>
        <dsp:cNvPr id="0" name=""/>
        <dsp:cNvSpPr/>
      </dsp:nvSpPr>
      <dsp:spPr>
        <a:xfrm>
          <a:off x="7574894" y="1734013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705097" y="1734013"/>
        <a:ext cx="318272" cy="435455"/>
      </dsp:txXfrm>
    </dsp:sp>
    <dsp:sp modelId="{0A2C8A20-19A5-4E10-9038-7AC215B6D6CA}">
      <dsp:nvSpPr>
        <dsp:cNvPr id="0" name=""/>
        <dsp:cNvSpPr/>
      </dsp:nvSpPr>
      <dsp:spPr>
        <a:xfrm>
          <a:off x="8195581" y="2786157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8325784" y="2786157"/>
        <a:ext cx="318272" cy="4354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61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400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859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394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115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772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290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234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376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394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0414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3557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57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9886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7591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7333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656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0297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.png"/><Relationship Id="rId7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fi.org.uk/" TargetMode="External"/><Relationship Id="rId2" Type="http://schemas.openxmlformats.org/officeDocument/2006/relationships/hyperlink" Target="https://www.afi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EBEBEB"/>
                </a:solidFill>
                <a:cs typeface="Calibri Light"/>
              </a:rPr>
              <a:t>The Thin </a:t>
            </a:r>
            <a:r>
              <a:rPr lang="en-GB" u="sng" dirty="0">
                <a:solidFill>
                  <a:srgbClr val="EBEBEB"/>
                </a:solidFill>
                <a:cs typeface="Calibri Light"/>
              </a:rPr>
              <a:t>Red</a:t>
            </a:r>
            <a:r>
              <a:rPr lang="en-GB" u="sng">
                <a:solidFill>
                  <a:srgbClr val="EBEBEB"/>
                </a:solidFill>
                <a:cs typeface="Calibri Light"/>
              </a:rPr>
              <a:t> Line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  <a:cs typeface="Calibri"/>
              </a:rPr>
              <a:t>Scene Analysis - </a:t>
            </a:r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  <a:ea typeface="+mj-lt"/>
                <a:cs typeface="+mj-lt"/>
              </a:rPr>
              <a:t>2:24:13 - 2:35:53</a:t>
            </a:r>
            <a:endParaRPr lang="en-US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  <a:cs typeface="Calibri"/>
              </a:rPr>
              <a:t>By Matthew Simpson</a:t>
            </a: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ver of a movie&#10;&#10;Description automatically generated">
            <a:extLst>
              <a:ext uri="{FF2B5EF4-FFF2-40B4-BE49-F238E27FC236}">
                <a16:creationId xmlns:a16="http://schemas.microsoft.com/office/drawing/2014/main" id="{6A7E0C8A-82BC-0A6A-07F9-2DA514F5A7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1" r="-1" b="-1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FF368-C54C-CAF9-87CF-F8237BE15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to Terrance Malik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96DD8-4CD2-2E26-EF0E-42C8FFFA2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274" y="1420314"/>
            <a:ext cx="8946541" cy="419548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dirty="0"/>
          </a:p>
          <a:p>
            <a:pPr>
              <a:buClr>
                <a:srgbClr val="8AD0D6"/>
              </a:buClr>
            </a:pPr>
            <a:r>
              <a:rPr lang="en-GB" sz="2800" b="1" dirty="0"/>
              <a:t>Philosophy Student</a:t>
            </a:r>
          </a:p>
          <a:p>
            <a:pPr>
              <a:buClr>
                <a:srgbClr val="8AD0D6"/>
              </a:buClr>
            </a:pPr>
            <a:r>
              <a:rPr lang="en-GB" sz="2800" b="1" dirty="0">
                <a:ea typeface="+mj-lt"/>
                <a:cs typeface="+mj-lt"/>
              </a:rPr>
              <a:t>Existentialist </a:t>
            </a:r>
            <a:r>
              <a:rPr lang="en-GB" sz="2800" b="1" dirty="0"/>
              <a:t>views</a:t>
            </a:r>
          </a:p>
          <a:p>
            <a:pPr>
              <a:buClr>
                <a:srgbClr val="8AD0D6"/>
              </a:buClr>
            </a:pPr>
            <a:r>
              <a:rPr lang="en-GB" sz="2800" b="1" dirty="0"/>
              <a:t>Directing Style</a:t>
            </a:r>
          </a:p>
          <a:p>
            <a:pPr>
              <a:buClr>
                <a:srgbClr val="8AD0D6"/>
              </a:buClr>
            </a:pPr>
            <a:r>
              <a:rPr lang="en-GB" sz="2800" b="1" dirty="0"/>
              <a:t>Themes (Transcendence, Nature, Conflict/reason vs instinct</a:t>
            </a:r>
          </a:p>
          <a:p>
            <a:pPr>
              <a:buClr>
                <a:srgbClr val="8AD0D6"/>
              </a:buClr>
            </a:pPr>
            <a:r>
              <a:rPr lang="en-GB" sz="2800" b="1" dirty="0"/>
              <a:t>Voice – overs</a:t>
            </a:r>
          </a:p>
          <a:p>
            <a:pPr>
              <a:buClr>
                <a:srgbClr val="8AD0D6"/>
              </a:buClr>
            </a:pPr>
            <a:r>
              <a:rPr lang="en-GB" sz="2800" b="1" dirty="0"/>
              <a:t>Shot types – Wide and Panoramic, Slow Motion, Nature/Symbolisms, Close-ups, Inner monologues, Lighting, 'Golden hour', Handheld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88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D335F-C0C0-ADF3-5F61-4741AD700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0623" y="1447800"/>
            <a:ext cx="3333676" cy="309698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Establishing shots</a:t>
            </a:r>
            <a:br>
              <a:rPr lang="en-US" dirty="0"/>
            </a:br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484F10F-334C-431A-8E30-B66B496C5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475977" y="-475977"/>
            <a:ext cx="6858000" cy="7809953"/>
          </a:xfrm>
          <a:custGeom>
            <a:avLst/>
            <a:gdLst>
              <a:gd name="connsiteX0" fmla="*/ 6858000 w 6858000"/>
              <a:gd name="connsiteY0" fmla="*/ 1344715 h 7809953"/>
              <a:gd name="connsiteX1" fmla="*/ 6858000 w 6858000"/>
              <a:gd name="connsiteY1" fmla="*/ 1177 h 7809953"/>
              <a:gd name="connsiteX2" fmla="*/ 6702323 w 6858000"/>
              <a:gd name="connsiteY2" fmla="*/ 26222 h 7809953"/>
              <a:gd name="connsiteX3" fmla="*/ 6547332 w 6858000"/>
              <a:gd name="connsiteY3" fmla="*/ 50091 h 7809953"/>
              <a:gd name="connsiteX4" fmla="*/ 6391656 w 6858000"/>
              <a:gd name="connsiteY4" fmla="*/ 73455 h 7809953"/>
              <a:gd name="connsiteX5" fmla="*/ 6235293 w 6858000"/>
              <a:gd name="connsiteY5" fmla="*/ 93458 h 7809953"/>
              <a:gd name="connsiteX6" fmla="*/ 6079617 w 6858000"/>
              <a:gd name="connsiteY6" fmla="*/ 113629 h 7809953"/>
              <a:gd name="connsiteX7" fmla="*/ 5923254 w 6858000"/>
              <a:gd name="connsiteY7" fmla="*/ 132455 h 7809953"/>
              <a:gd name="connsiteX8" fmla="*/ 5768949 w 6858000"/>
              <a:gd name="connsiteY8" fmla="*/ 148591 h 7809953"/>
              <a:gd name="connsiteX9" fmla="*/ 5612587 w 6858000"/>
              <a:gd name="connsiteY9" fmla="*/ 163887 h 7809953"/>
              <a:gd name="connsiteX10" fmla="*/ 5456910 w 6858000"/>
              <a:gd name="connsiteY10" fmla="*/ 177839 h 7809953"/>
              <a:gd name="connsiteX11" fmla="*/ 5303977 w 6858000"/>
              <a:gd name="connsiteY11" fmla="*/ 189941 h 7809953"/>
              <a:gd name="connsiteX12" fmla="*/ 5148986 w 6858000"/>
              <a:gd name="connsiteY12" fmla="*/ 202044 h 7809953"/>
              <a:gd name="connsiteX13" fmla="*/ 4996053 w 6858000"/>
              <a:gd name="connsiteY13" fmla="*/ 212129 h 7809953"/>
              <a:gd name="connsiteX14" fmla="*/ 4843119 w 6858000"/>
              <a:gd name="connsiteY14" fmla="*/ 220029 h 7809953"/>
              <a:gd name="connsiteX15" fmla="*/ 4690872 w 6858000"/>
              <a:gd name="connsiteY15" fmla="*/ 228266 h 7809953"/>
              <a:gd name="connsiteX16" fmla="*/ 4539996 w 6858000"/>
              <a:gd name="connsiteY16" fmla="*/ 235157 h 7809953"/>
              <a:gd name="connsiteX17" fmla="*/ 4390491 w 6858000"/>
              <a:gd name="connsiteY17" fmla="*/ 240032 h 7809953"/>
              <a:gd name="connsiteX18" fmla="*/ 4240987 w 6858000"/>
              <a:gd name="connsiteY18" fmla="*/ 244234 h 7809953"/>
              <a:gd name="connsiteX19" fmla="*/ 4092855 w 6858000"/>
              <a:gd name="connsiteY19" fmla="*/ 248268 h 7809953"/>
              <a:gd name="connsiteX20" fmla="*/ 3946779 w 6858000"/>
              <a:gd name="connsiteY20" fmla="*/ 250117 h 7809953"/>
              <a:gd name="connsiteX21" fmla="*/ 3800704 w 6858000"/>
              <a:gd name="connsiteY21" fmla="*/ 252134 h 7809953"/>
              <a:gd name="connsiteX22" fmla="*/ 3656685 w 6858000"/>
              <a:gd name="connsiteY22" fmla="*/ 253143 h 7809953"/>
              <a:gd name="connsiteX23" fmla="*/ 3514039 w 6858000"/>
              <a:gd name="connsiteY23" fmla="*/ 252134 h 7809953"/>
              <a:gd name="connsiteX24" fmla="*/ 3372765 w 6858000"/>
              <a:gd name="connsiteY24" fmla="*/ 252134 h 7809953"/>
              <a:gd name="connsiteX25" fmla="*/ 3232861 w 6858000"/>
              <a:gd name="connsiteY25" fmla="*/ 250117 h 7809953"/>
              <a:gd name="connsiteX26" fmla="*/ 3095701 w 6858000"/>
              <a:gd name="connsiteY26" fmla="*/ 247092 h 7809953"/>
              <a:gd name="connsiteX27" fmla="*/ 2959913 w 6858000"/>
              <a:gd name="connsiteY27" fmla="*/ 244234 h 7809953"/>
              <a:gd name="connsiteX28" fmla="*/ 2826868 w 6858000"/>
              <a:gd name="connsiteY28" fmla="*/ 241040 h 7809953"/>
              <a:gd name="connsiteX29" fmla="*/ 2694508 w 6858000"/>
              <a:gd name="connsiteY29" fmla="*/ 236166 h 7809953"/>
              <a:gd name="connsiteX30" fmla="*/ 2564207 w 6858000"/>
              <a:gd name="connsiteY30" fmla="*/ 230955 h 7809953"/>
              <a:gd name="connsiteX31" fmla="*/ 2436648 w 6858000"/>
              <a:gd name="connsiteY31" fmla="*/ 226249 h 7809953"/>
              <a:gd name="connsiteX32" fmla="*/ 2187702 w 6858000"/>
              <a:gd name="connsiteY32" fmla="*/ 212969 h 7809953"/>
              <a:gd name="connsiteX33" fmla="*/ 1949044 w 6858000"/>
              <a:gd name="connsiteY33" fmla="*/ 198850 h 7809953"/>
              <a:gd name="connsiteX34" fmla="*/ 1719987 w 6858000"/>
              <a:gd name="connsiteY34" fmla="*/ 184058 h 7809953"/>
              <a:gd name="connsiteX35" fmla="*/ 1503274 w 6858000"/>
              <a:gd name="connsiteY35" fmla="*/ 167753 h 7809953"/>
              <a:gd name="connsiteX36" fmla="*/ 1296162 w 6858000"/>
              <a:gd name="connsiteY36" fmla="*/ 150776 h 7809953"/>
              <a:gd name="connsiteX37" fmla="*/ 1104138 w 6858000"/>
              <a:gd name="connsiteY37" fmla="*/ 132455 h 7809953"/>
              <a:gd name="connsiteX38" fmla="*/ 923773 w 6858000"/>
              <a:gd name="connsiteY38" fmla="*/ 114469 h 7809953"/>
              <a:gd name="connsiteX39" fmla="*/ 757809 w 6858000"/>
              <a:gd name="connsiteY39" fmla="*/ 96484 h 7809953"/>
              <a:gd name="connsiteX40" fmla="*/ 605562 w 6858000"/>
              <a:gd name="connsiteY40" fmla="*/ 79507 h 7809953"/>
              <a:gd name="connsiteX41" fmla="*/ 470459 w 6858000"/>
              <a:gd name="connsiteY41" fmla="*/ 63370 h 7809953"/>
              <a:gd name="connsiteX42" fmla="*/ 348387 w 6858000"/>
              <a:gd name="connsiteY42" fmla="*/ 48074 h 7809953"/>
              <a:gd name="connsiteX43" fmla="*/ 245517 w 6858000"/>
              <a:gd name="connsiteY43" fmla="*/ 35299 h 7809953"/>
              <a:gd name="connsiteX44" fmla="*/ 159106 w 6858000"/>
              <a:gd name="connsiteY44" fmla="*/ 23197 h 7809953"/>
              <a:gd name="connsiteX45" fmla="*/ 40462 w 6858000"/>
              <a:gd name="connsiteY45" fmla="*/ 5883 h 7809953"/>
              <a:gd name="connsiteX46" fmla="*/ 0 w 6858000"/>
              <a:gd name="connsiteY46" fmla="*/ 0 h 7809953"/>
              <a:gd name="connsiteX47" fmla="*/ 0 w 6858000"/>
              <a:gd name="connsiteY47" fmla="*/ 652830 h 7809953"/>
              <a:gd name="connsiteX48" fmla="*/ 0 w 6858000"/>
              <a:gd name="connsiteY48" fmla="*/ 652830 h 7809953"/>
              <a:gd name="connsiteX49" fmla="*/ 0 w 6858000"/>
              <a:gd name="connsiteY49" fmla="*/ 7809953 h 7809953"/>
              <a:gd name="connsiteX50" fmla="*/ 6857999 w 6858000"/>
              <a:gd name="connsiteY50" fmla="*/ 7809953 h 7809953"/>
              <a:gd name="connsiteX51" fmla="*/ 6857999 w 6858000"/>
              <a:gd name="connsiteY51" fmla="*/ 1344715 h 7809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0" h="7809953">
                <a:moveTo>
                  <a:pt x="6858000" y="1344715"/>
                </a:moveTo>
                <a:lnTo>
                  <a:pt x="6858000" y="1177"/>
                </a:lnTo>
                <a:lnTo>
                  <a:pt x="6702323" y="26222"/>
                </a:lnTo>
                <a:lnTo>
                  <a:pt x="6547332" y="50091"/>
                </a:lnTo>
                <a:lnTo>
                  <a:pt x="6391656" y="73455"/>
                </a:lnTo>
                <a:lnTo>
                  <a:pt x="6235293" y="93458"/>
                </a:lnTo>
                <a:lnTo>
                  <a:pt x="6079617" y="113629"/>
                </a:lnTo>
                <a:lnTo>
                  <a:pt x="5923254" y="132455"/>
                </a:lnTo>
                <a:lnTo>
                  <a:pt x="5768949" y="148591"/>
                </a:lnTo>
                <a:lnTo>
                  <a:pt x="5612587" y="163887"/>
                </a:lnTo>
                <a:lnTo>
                  <a:pt x="5456910" y="177839"/>
                </a:lnTo>
                <a:lnTo>
                  <a:pt x="5303977" y="189941"/>
                </a:lnTo>
                <a:lnTo>
                  <a:pt x="5148986" y="202044"/>
                </a:lnTo>
                <a:lnTo>
                  <a:pt x="4996053" y="212129"/>
                </a:lnTo>
                <a:lnTo>
                  <a:pt x="4843119" y="220029"/>
                </a:lnTo>
                <a:lnTo>
                  <a:pt x="4690872" y="228266"/>
                </a:lnTo>
                <a:lnTo>
                  <a:pt x="4539996" y="235157"/>
                </a:lnTo>
                <a:lnTo>
                  <a:pt x="4390491" y="240032"/>
                </a:lnTo>
                <a:lnTo>
                  <a:pt x="4240987" y="244234"/>
                </a:lnTo>
                <a:lnTo>
                  <a:pt x="4092855" y="248268"/>
                </a:lnTo>
                <a:lnTo>
                  <a:pt x="3946779" y="250117"/>
                </a:lnTo>
                <a:lnTo>
                  <a:pt x="3800704" y="252134"/>
                </a:lnTo>
                <a:lnTo>
                  <a:pt x="3656685" y="253143"/>
                </a:lnTo>
                <a:lnTo>
                  <a:pt x="3514039" y="252134"/>
                </a:lnTo>
                <a:lnTo>
                  <a:pt x="3372765" y="252134"/>
                </a:lnTo>
                <a:lnTo>
                  <a:pt x="3232861" y="250117"/>
                </a:lnTo>
                <a:lnTo>
                  <a:pt x="3095701" y="247092"/>
                </a:lnTo>
                <a:lnTo>
                  <a:pt x="2959913" y="244234"/>
                </a:lnTo>
                <a:lnTo>
                  <a:pt x="2826868" y="241040"/>
                </a:lnTo>
                <a:lnTo>
                  <a:pt x="2694508" y="236166"/>
                </a:lnTo>
                <a:lnTo>
                  <a:pt x="2564207" y="230955"/>
                </a:lnTo>
                <a:lnTo>
                  <a:pt x="2436648" y="226249"/>
                </a:lnTo>
                <a:lnTo>
                  <a:pt x="2187702" y="212969"/>
                </a:lnTo>
                <a:lnTo>
                  <a:pt x="1949044" y="198850"/>
                </a:lnTo>
                <a:lnTo>
                  <a:pt x="1719987" y="184058"/>
                </a:lnTo>
                <a:lnTo>
                  <a:pt x="1503274" y="167753"/>
                </a:lnTo>
                <a:lnTo>
                  <a:pt x="1296162" y="150776"/>
                </a:lnTo>
                <a:lnTo>
                  <a:pt x="1104138" y="132455"/>
                </a:lnTo>
                <a:lnTo>
                  <a:pt x="923773" y="114469"/>
                </a:lnTo>
                <a:lnTo>
                  <a:pt x="757809" y="96484"/>
                </a:lnTo>
                <a:lnTo>
                  <a:pt x="605562" y="79507"/>
                </a:lnTo>
                <a:lnTo>
                  <a:pt x="470459" y="63370"/>
                </a:lnTo>
                <a:lnTo>
                  <a:pt x="348387" y="48074"/>
                </a:lnTo>
                <a:lnTo>
                  <a:pt x="245517" y="35299"/>
                </a:lnTo>
                <a:lnTo>
                  <a:pt x="159106" y="23197"/>
                </a:lnTo>
                <a:lnTo>
                  <a:pt x="40462" y="5883"/>
                </a:lnTo>
                <a:lnTo>
                  <a:pt x="0" y="0"/>
                </a:lnTo>
                <a:lnTo>
                  <a:pt x="0" y="652830"/>
                </a:lnTo>
                <a:lnTo>
                  <a:pt x="0" y="652830"/>
                </a:lnTo>
                <a:lnTo>
                  <a:pt x="0" y="7809953"/>
                </a:lnTo>
                <a:lnTo>
                  <a:pt x="6857999" y="7809953"/>
                </a:lnTo>
                <a:lnTo>
                  <a:pt x="6857999" y="134471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5" name="Picture 4" descr="A group of soldiers walking on rocks&#10;&#10;Description automatically generated">
            <a:extLst>
              <a:ext uri="{FF2B5EF4-FFF2-40B4-BE49-F238E27FC236}">
                <a16:creationId xmlns:a16="http://schemas.microsoft.com/office/drawing/2014/main" id="{7B771443-BCCC-7360-30D1-E5442BF6AA9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572" r="1" b="1"/>
          <a:stretch/>
        </p:blipFill>
        <p:spPr>
          <a:xfrm>
            <a:off x="643854" y="728524"/>
            <a:ext cx="6270662" cy="2497015"/>
          </a:xfrm>
          <a:prstGeom prst="rect">
            <a:avLst/>
          </a:prstGeom>
          <a:effectLst/>
        </p:spPr>
      </p:pic>
      <p:sp>
        <p:nvSpPr>
          <p:cNvPr id="39" name="Freeform 31">
            <a:extLst>
              <a:ext uri="{FF2B5EF4-FFF2-40B4-BE49-F238E27FC236}">
                <a16:creationId xmlns:a16="http://schemas.microsoft.com/office/drawing/2014/main" id="{AEA0BB24-2B23-4B19-996F-58DA607EE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men in military uniforms&#10;&#10;Description automatically generated">
            <a:extLst>
              <a:ext uri="{FF2B5EF4-FFF2-40B4-BE49-F238E27FC236}">
                <a16:creationId xmlns:a16="http://schemas.microsoft.com/office/drawing/2014/main" id="{00B7B859-1DBE-3AC6-62E4-A2AA8AAB2A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r="4573" b="1"/>
          <a:stretch/>
        </p:blipFill>
        <p:spPr>
          <a:xfrm>
            <a:off x="643854" y="3582185"/>
            <a:ext cx="6270662" cy="249701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01277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Picture 112">
            <a:extLst>
              <a:ext uri="{FF2B5EF4-FFF2-40B4-BE49-F238E27FC236}">
                <a16:creationId xmlns:a16="http://schemas.microsoft.com/office/drawing/2014/main" id="{5B89E5C5-A037-45B3-9D37-3658914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5ACB93B0-521E-443D-9750-AFCFDDB3E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7" name="Oval 116">
            <a:extLst>
              <a:ext uri="{FF2B5EF4-FFF2-40B4-BE49-F238E27FC236}">
                <a16:creationId xmlns:a16="http://schemas.microsoft.com/office/drawing/2014/main" id="{DA1DAC79-DDBA-4382-9D43-6E5F685B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5878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19" name="Picture 118">
            <a:extLst>
              <a:ext uri="{FF2B5EF4-FFF2-40B4-BE49-F238E27FC236}">
                <a16:creationId xmlns:a16="http://schemas.microsoft.com/office/drawing/2014/main" id="{E0880F10-995F-4F01-A83B-7ECDB7BE7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1" name="Picture 120">
            <a:extLst>
              <a:ext uri="{FF2B5EF4-FFF2-40B4-BE49-F238E27FC236}">
                <a16:creationId xmlns:a16="http://schemas.microsoft.com/office/drawing/2014/main" id="{A2D49266-1F08-40F2-B0E1-1D919DCB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23" name="Rectangle 122">
            <a:extLst>
              <a:ext uri="{FF2B5EF4-FFF2-40B4-BE49-F238E27FC236}">
                <a16:creationId xmlns:a16="http://schemas.microsoft.com/office/drawing/2014/main" id="{6AACA73D-178F-4CFC-99E3-9F4FCBBD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waterfall in a forest&#10;&#10;Description automatically generated">
            <a:extLst>
              <a:ext uri="{FF2B5EF4-FFF2-40B4-BE49-F238E27FC236}">
                <a16:creationId xmlns:a16="http://schemas.microsoft.com/office/drawing/2014/main" id="{2ADD22DC-093F-0D1B-0885-17DAD0E3AC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9556" r="9555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5" name="Rectangle 124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03013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0" name="Oval 39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A3889-E98F-8914-DC1C-F7D01FE80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973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38D9A-FF27-8DB7-31CA-FD004677F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0623" y="1447800"/>
            <a:ext cx="3333676" cy="30969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>
              <a:lnSpc>
                <a:spcPct val="90000"/>
              </a:lnSpc>
            </a:pPr>
            <a:r>
              <a:rPr lang="en-US" sz="4400" b="1" dirty="0"/>
              <a:t>Reaction shots</a:t>
            </a:r>
            <a:br>
              <a:rPr lang="en-US" sz="5400" dirty="0"/>
            </a:br>
            <a:br>
              <a:rPr lang="en-US" sz="5400" dirty="0"/>
            </a:br>
            <a:endParaRPr lang="en-US" sz="540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5FCE19E-BCF8-456F-B128-8329A924E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erson wearing a helmet&#10;&#10;Description automatically generated">
            <a:extLst>
              <a:ext uri="{FF2B5EF4-FFF2-40B4-BE49-F238E27FC236}">
                <a16:creationId xmlns:a16="http://schemas.microsoft.com/office/drawing/2014/main" id="{EB8F6473-3ECC-E332-45BC-C80D196DDD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5783" r="10034" b="1"/>
          <a:stretch/>
        </p:blipFill>
        <p:spPr>
          <a:xfrm>
            <a:off x="1486801" y="962904"/>
            <a:ext cx="5212765" cy="2368485"/>
          </a:xfrm>
          <a:prstGeom prst="rect">
            <a:avLst/>
          </a:prstGeom>
          <a:effectLst/>
        </p:spPr>
      </p:pic>
      <p:pic>
        <p:nvPicPr>
          <p:cNvPr id="8" name="Picture 7" descr="A person wearing a helmet&#10;&#10;Description automatically generated">
            <a:extLst>
              <a:ext uri="{FF2B5EF4-FFF2-40B4-BE49-F238E27FC236}">
                <a16:creationId xmlns:a16="http://schemas.microsoft.com/office/drawing/2014/main" id="{55DBEC4F-1084-5378-7497-C254C080F03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16908" b="2"/>
          <a:stretch/>
        </p:blipFill>
        <p:spPr>
          <a:xfrm>
            <a:off x="1486481" y="3529567"/>
            <a:ext cx="5213406" cy="236848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37216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BB0A7-6000-2B9A-01E7-48181AA54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Reaction shots and Depth of focus</a:t>
            </a:r>
          </a:p>
        </p:txBody>
      </p:sp>
      <p:pic>
        <p:nvPicPr>
          <p:cNvPr id="4" name="Content Placeholder 3" descr="A person in military uniform holding a rifle&#10;&#10;Description automatically generated">
            <a:extLst>
              <a:ext uri="{FF2B5EF4-FFF2-40B4-BE49-F238E27FC236}">
                <a16:creationId xmlns:a16="http://schemas.microsoft.com/office/drawing/2014/main" id="{B7574C28-EBC8-69DF-F233-8D9C45E1F1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958" y="1396895"/>
            <a:ext cx="6182265" cy="2459528"/>
          </a:xfrm>
        </p:spPr>
      </p:pic>
      <p:pic>
        <p:nvPicPr>
          <p:cNvPr id="6" name="Picture 5" descr="A person wearing a helmet&#10;&#10;Description automatically generated">
            <a:extLst>
              <a:ext uri="{FF2B5EF4-FFF2-40B4-BE49-F238E27FC236}">
                <a16:creationId xmlns:a16="http://schemas.microsoft.com/office/drawing/2014/main" id="{4B728DA5-E8B0-D70C-4E01-EF551E4F4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6943" y="1394502"/>
            <a:ext cx="5262113" cy="2136502"/>
          </a:xfrm>
          <a:prstGeom prst="rect">
            <a:avLst/>
          </a:prstGeom>
        </p:spPr>
      </p:pic>
      <p:pic>
        <p:nvPicPr>
          <p:cNvPr id="8" name="Picture 7" descr="A person wearing a helmet&#10;&#10;Description automatically generated">
            <a:extLst>
              <a:ext uri="{FF2B5EF4-FFF2-40B4-BE49-F238E27FC236}">
                <a16:creationId xmlns:a16="http://schemas.microsoft.com/office/drawing/2014/main" id="{D53FB084-CDD3-BD79-EBC6-EA811DCCCF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033" y="3975831"/>
            <a:ext cx="6182265" cy="2472277"/>
          </a:xfrm>
          <a:prstGeom prst="rect">
            <a:avLst/>
          </a:prstGeom>
        </p:spPr>
      </p:pic>
      <p:pic>
        <p:nvPicPr>
          <p:cNvPr id="9" name="Picture 8" descr="A person in a military helmet&#10;&#10;Description automatically generated">
            <a:extLst>
              <a:ext uri="{FF2B5EF4-FFF2-40B4-BE49-F238E27FC236}">
                <a16:creationId xmlns:a16="http://schemas.microsoft.com/office/drawing/2014/main" id="{29DFDFB3-B19F-3792-241F-3829F5F8DD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2146" y="3979022"/>
            <a:ext cx="5268763" cy="1962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016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5786B-21A1-365D-5A4C-183D1B2CE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Handheld – 'Shaky Cam'</a:t>
            </a:r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7A9ADC7-1FB5-F23C-5D1D-D874C1DFF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63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group of men in military uniforms in a river&#10;&#10;Description automatically generated">
            <a:extLst>
              <a:ext uri="{FF2B5EF4-FFF2-40B4-BE49-F238E27FC236}">
                <a16:creationId xmlns:a16="http://schemas.microsoft.com/office/drawing/2014/main" id="{DAEE883B-0501-2FA0-B8C7-66522C2286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8930" b="-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EFF3A-83AB-6AC8-9AE2-49B98F34C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EBEBEB"/>
                </a:solidFill>
              </a:rPr>
              <a:t>Wide shots</a:t>
            </a:r>
            <a:br>
              <a:rPr lang="en-US" sz="1600" dirty="0"/>
            </a:br>
            <a:endParaRPr lang="en-US" sz="160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613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low angle view of trees&#10;&#10;Description automatically generated">
            <a:extLst>
              <a:ext uri="{FF2B5EF4-FFF2-40B4-BE49-F238E27FC236}">
                <a16:creationId xmlns:a16="http://schemas.microsoft.com/office/drawing/2014/main" id="{85BAB23C-3219-AC1B-1A06-9CAEB61D1F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7109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A3F2A-5E7C-D7D3-40C2-848A0970E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EBEBEB"/>
                </a:solidFill>
              </a:rPr>
              <a:t>Natural Lighting and Environment</a:t>
            </a:r>
          </a:p>
        </p:txBody>
      </p:sp>
    </p:spTree>
    <p:extLst>
      <p:ext uri="{BB962C8B-B14F-4D97-AF65-F5344CB8AC3E}">
        <p14:creationId xmlns:p14="http://schemas.microsoft.com/office/powerpoint/2010/main" val="1889537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21A07-7E15-7225-2C2A-022B7F4A5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Natural flora and fauna</a:t>
            </a:r>
            <a:br>
              <a:rPr lang="en-GB" sz="3200" b="1" dirty="0"/>
            </a:br>
            <a:r>
              <a:rPr lang="en-GB" sz="3200" b="1" dirty="0"/>
              <a:t>'Worm shot' - low angle</a:t>
            </a:r>
            <a:br>
              <a:rPr lang="en-GB" sz="3200" b="1" dirty="0"/>
            </a:br>
            <a:r>
              <a:rPr lang="en-GB" sz="3200" b="1" dirty="0"/>
              <a:t>Mixed shot types</a:t>
            </a:r>
          </a:p>
        </p:txBody>
      </p:sp>
      <p:pic>
        <p:nvPicPr>
          <p:cNvPr id="4" name="Content Placeholder 3" descr="A close up of a bird&#10;&#10;Description automatically generated">
            <a:extLst>
              <a:ext uri="{FF2B5EF4-FFF2-40B4-BE49-F238E27FC236}">
                <a16:creationId xmlns:a16="http://schemas.microsoft.com/office/drawing/2014/main" id="{20D193ED-65A1-4A81-ECD2-1FDA4B19D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979" y="2136660"/>
            <a:ext cx="5348377" cy="2015171"/>
          </a:xfrm>
        </p:spPr>
      </p:pic>
      <p:pic>
        <p:nvPicPr>
          <p:cNvPr id="5" name="Picture 4" descr="A lizard on a tree branch&#10;&#10;Description automatically generated">
            <a:extLst>
              <a:ext uri="{FF2B5EF4-FFF2-40B4-BE49-F238E27FC236}">
                <a16:creationId xmlns:a16="http://schemas.microsoft.com/office/drawing/2014/main" id="{BE9365CA-9636-C4B4-5F5C-46700E4BC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5475" y="2138768"/>
            <a:ext cx="5420265" cy="2098081"/>
          </a:xfrm>
          <a:prstGeom prst="rect">
            <a:avLst/>
          </a:prstGeom>
        </p:spPr>
      </p:pic>
      <p:pic>
        <p:nvPicPr>
          <p:cNvPr id="6" name="Picture 5" descr="A bat from a tree&#10;&#10;Description automatically generated">
            <a:extLst>
              <a:ext uri="{FF2B5EF4-FFF2-40B4-BE49-F238E27FC236}">
                <a16:creationId xmlns:a16="http://schemas.microsoft.com/office/drawing/2014/main" id="{357E0B9A-EE3A-C9FA-5F26-FAE280072C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693" y="4542642"/>
            <a:ext cx="5348378" cy="2033772"/>
          </a:xfrm>
          <a:prstGeom prst="rect">
            <a:avLst/>
          </a:prstGeom>
        </p:spPr>
      </p:pic>
      <p:pic>
        <p:nvPicPr>
          <p:cNvPr id="7" name="Picture 6" descr="Birds flying in the sky&#10;&#10;Description automatically generated">
            <a:extLst>
              <a:ext uri="{FF2B5EF4-FFF2-40B4-BE49-F238E27FC236}">
                <a16:creationId xmlns:a16="http://schemas.microsoft.com/office/drawing/2014/main" id="{8ADD2D78-043E-72F3-42E8-B9466EC83B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9647" y="4551496"/>
            <a:ext cx="5420265" cy="2031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930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C469F-DBBC-8908-AD66-C478B6C65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1800" y="1433422"/>
            <a:ext cx="4075705" cy="292701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dirty="0"/>
              <a:t>Wide angle – Deep focus</a:t>
            </a:r>
            <a:br>
              <a:rPr lang="en-US" sz="3200" b="1" dirty="0"/>
            </a:br>
            <a:r>
              <a:rPr lang="en-US" sz="3200" b="1" dirty="0"/>
              <a:t>Music and Tension</a:t>
            </a:r>
            <a:br>
              <a:rPr lang="en-US" sz="3200" b="1" dirty="0"/>
            </a:br>
            <a:r>
              <a:rPr lang="en-US" sz="3200" b="1" dirty="0"/>
              <a:t>Environment and Lighting</a:t>
            </a:r>
            <a:br>
              <a:rPr lang="en-US" sz="2000" b="1" dirty="0"/>
            </a:br>
            <a:endParaRPr lang="en-US" sz="2000" b="1" dirty="0"/>
          </a:p>
        </p:txBody>
      </p:sp>
      <p:pic>
        <p:nvPicPr>
          <p:cNvPr id="5" name="Picture 4" descr="A group of people in a river&#10;&#10;Description automatically generated">
            <a:extLst>
              <a:ext uri="{FF2B5EF4-FFF2-40B4-BE49-F238E27FC236}">
                <a16:creationId xmlns:a16="http://schemas.microsoft.com/office/drawing/2014/main" id="{3FCFED23-6CF1-1A00-0581-779814C5DC9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8505"/>
          <a:stretch/>
        </p:blipFill>
        <p:spPr>
          <a:xfrm>
            <a:off x="-1" y="10"/>
            <a:ext cx="7546766" cy="2623856"/>
          </a:xfrm>
          <a:prstGeom prst="rect">
            <a:avLst/>
          </a:prstGeom>
        </p:spPr>
      </p:pic>
      <p:pic>
        <p:nvPicPr>
          <p:cNvPr id="4" name="Content Placeholder 3" descr="A river in a forest&#10;&#10;Description automatically generated">
            <a:extLst>
              <a:ext uri="{FF2B5EF4-FFF2-40B4-BE49-F238E27FC236}">
                <a16:creationId xmlns:a16="http://schemas.microsoft.com/office/drawing/2014/main" id="{88D697EC-2B5F-982F-B050-9733650B4D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l="32708" r="2" b="2"/>
          <a:stretch/>
        </p:blipFill>
        <p:spPr>
          <a:xfrm>
            <a:off x="7372" y="2666997"/>
            <a:ext cx="7561143" cy="419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290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E7728-8F69-6181-D8C8-089BDF522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F4AE45-0269-D993-A2D7-790475A86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4525823"/>
            <a:ext cx="147598" cy="1722576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260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FCF15-8F5E-3DE4-5CAD-35AA80648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Depth of field and Deep Focu</a:t>
            </a:r>
            <a:r>
              <a:rPr lang="en-GB" sz="3200" dirty="0"/>
              <a:t>s</a:t>
            </a:r>
            <a:br>
              <a:rPr lang="en-GB" sz="3200" dirty="0"/>
            </a:br>
            <a:endParaRPr lang="en-GB" dirty="0"/>
          </a:p>
        </p:txBody>
      </p:sp>
      <p:pic>
        <p:nvPicPr>
          <p:cNvPr id="4" name="Content Placeholder 3" descr="A person in military uniform and helmet&#10;&#10;Description automatically generated">
            <a:extLst>
              <a:ext uri="{FF2B5EF4-FFF2-40B4-BE49-F238E27FC236}">
                <a16:creationId xmlns:a16="http://schemas.microsoft.com/office/drawing/2014/main" id="{3BBD6366-7A60-07A1-958B-FA638EE976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2604" y="1220204"/>
            <a:ext cx="7117059" cy="2738360"/>
          </a:xfrm>
        </p:spPr>
      </p:pic>
      <p:pic>
        <p:nvPicPr>
          <p:cNvPr id="3" name="Picture 2" descr="A person wearing a helmet&#10;&#10;Description automatically generated">
            <a:extLst>
              <a:ext uri="{FF2B5EF4-FFF2-40B4-BE49-F238E27FC236}">
                <a16:creationId xmlns:a16="http://schemas.microsoft.com/office/drawing/2014/main" id="{19B204DE-4AF4-D8AA-52EB-0FA6252116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1948" y="4089460"/>
            <a:ext cx="6715125" cy="2517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97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87D9B-E59F-EF00-EA26-7A79AF231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0623" y="1447800"/>
            <a:ext cx="3333676" cy="30969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3400" dirty="0"/>
            </a:br>
            <a:r>
              <a:rPr lang="en-US" sz="3400" b="1" dirty="0"/>
              <a:t>Depth of field and Deep Focus</a:t>
            </a:r>
            <a:br>
              <a:rPr lang="en-US" sz="3400" b="1" dirty="0"/>
            </a:br>
            <a:br>
              <a:rPr lang="en-US" sz="3400" dirty="0"/>
            </a:br>
            <a:endParaRPr lang="en-US" sz="340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484F10F-334C-431A-8E30-B66B496C5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475977" y="-475977"/>
            <a:ext cx="6858000" cy="7809953"/>
          </a:xfrm>
          <a:custGeom>
            <a:avLst/>
            <a:gdLst>
              <a:gd name="connsiteX0" fmla="*/ 6858000 w 6858000"/>
              <a:gd name="connsiteY0" fmla="*/ 1344715 h 7809953"/>
              <a:gd name="connsiteX1" fmla="*/ 6858000 w 6858000"/>
              <a:gd name="connsiteY1" fmla="*/ 1177 h 7809953"/>
              <a:gd name="connsiteX2" fmla="*/ 6702323 w 6858000"/>
              <a:gd name="connsiteY2" fmla="*/ 26222 h 7809953"/>
              <a:gd name="connsiteX3" fmla="*/ 6547332 w 6858000"/>
              <a:gd name="connsiteY3" fmla="*/ 50091 h 7809953"/>
              <a:gd name="connsiteX4" fmla="*/ 6391656 w 6858000"/>
              <a:gd name="connsiteY4" fmla="*/ 73455 h 7809953"/>
              <a:gd name="connsiteX5" fmla="*/ 6235293 w 6858000"/>
              <a:gd name="connsiteY5" fmla="*/ 93458 h 7809953"/>
              <a:gd name="connsiteX6" fmla="*/ 6079617 w 6858000"/>
              <a:gd name="connsiteY6" fmla="*/ 113629 h 7809953"/>
              <a:gd name="connsiteX7" fmla="*/ 5923254 w 6858000"/>
              <a:gd name="connsiteY7" fmla="*/ 132455 h 7809953"/>
              <a:gd name="connsiteX8" fmla="*/ 5768949 w 6858000"/>
              <a:gd name="connsiteY8" fmla="*/ 148591 h 7809953"/>
              <a:gd name="connsiteX9" fmla="*/ 5612587 w 6858000"/>
              <a:gd name="connsiteY9" fmla="*/ 163887 h 7809953"/>
              <a:gd name="connsiteX10" fmla="*/ 5456910 w 6858000"/>
              <a:gd name="connsiteY10" fmla="*/ 177839 h 7809953"/>
              <a:gd name="connsiteX11" fmla="*/ 5303977 w 6858000"/>
              <a:gd name="connsiteY11" fmla="*/ 189941 h 7809953"/>
              <a:gd name="connsiteX12" fmla="*/ 5148986 w 6858000"/>
              <a:gd name="connsiteY12" fmla="*/ 202044 h 7809953"/>
              <a:gd name="connsiteX13" fmla="*/ 4996053 w 6858000"/>
              <a:gd name="connsiteY13" fmla="*/ 212129 h 7809953"/>
              <a:gd name="connsiteX14" fmla="*/ 4843119 w 6858000"/>
              <a:gd name="connsiteY14" fmla="*/ 220029 h 7809953"/>
              <a:gd name="connsiteX15" fmla="*/ 4690872 w 6858000"/>
              <a:gd name="connsiteY15" fmla="*/ 228266 h 7809953"/>
              <a:gd name="connsiteX16" fmla="*/ 4539996 w 6858000"/>
              <a:gd name="connsiteY16" fmla="*/ 235157 h 7809953"/>
              <a:gd name="connsiteX17" fmla="*/ 4390491 w 6858000"/>
              <a:gd name="connsiteY17" fmla="*/ 240032 h 7809953"/>
              <a:gd name="connsiteX18" fmla="*/ 4240987 w 6858000"/>
              <a:gd name="connsiteY18" fmla="*/ 244234 h 7809953"/>
              <a:gd name="connsiteX19" fmla="*/ 4092855 w 6858000"/>
              <a:gd name="connsiteY19" fmla="*/ 248268 h 7809953"/>
              <a:gd name="connsiteX20" fmla="*/ 3946779 w 6858000"/>
              <a:gd name="connsiteY20" fmla="*/ 250117 h 7809953"/>
              <a:gd name="connsiteX21" fmla="*/ 3800704 w 6858000"/>
              <a:gd name="connsiteY21" fmla="*/ 252134 h 7809953"/>
              <a:gd name="connsiteX22" fmla="*/ 3656685 w 6858000"/>
              <a:gd name="connsiteY22" fmla="*/ 253143 h 7809953"/>
              <a:gd name="connsiteX23" fmla="*/ 3514039 w 6858000"/>
              <a:gd name="connsiteY23" fmla="*/ 252134 h 7809953"/>
              <a:gd name="connsiteX24" fmla="*/ 3372765 w 6858000"/>
              <a:gd name="connsiteY24" fmla="*/ 252134 h 7809953"/>
              <a:gd name="connsiteX25" fmla="*/ 3232861 w 6858000"/>
              <a:gd name="connsiteY25" fmla="*/ 250117 h 7809953"/>
              <a:gd name="connsiteX26" fmla="*/ 3095701 w 6858000"/>
              <a:gd name="connsiteY26" fmla="*/ 247092 h 7809953"/>
              <a:gd name="connsiteX27" fmla="*/ 2959913 w 6858000"/>
              <a:gd name="connsiteY27" fmla="*/ 244234 h 7809953"/>
              <a:gd name="connsiteX28" fmla="*/ 2826868 w 6858000"/>
              <a:gd name="connsiteY28" fmla="*/ 241040 h 7809953"/>
              <a:gd name="connsiteX29" fmla="*/ 2694508 w 6858000"/>
              <a:gd name="connsiteY29" fmla="*/ 236166 h 7809953"/>
              <a:gd name="connsiteX30" fmla="*/ 2564207 w 6858000"/>
              <a:gd name="connsiteY30" fmla="*/ 230955 h 7809953"/>
              <a:gd name="connsiteX31" fmla="*/ 2436648 w 6858000"/>
              <a:gd name="connsiteY31" fmla="*/ 226249 h 7809953"/>
              <a:gd name="connsiteX32" fmla="*/ 2187702 w 6858000"/>
              <a:gd name="connsiteY32" fmla="*/ 212969 h 7809953"/>
              <a:gd name="connsiteX33" fmla="*/ 1949044 w 6858000"/>
              <a:gd name="connsiteY33" fmla="*/ 198850 h 7809953"/>
              <a:gd name="connsiteX34" fmla="*/ 1719987 w 6858000"/>
              <a:gd name="connsiteY34" fmla="*/ 184058 h 7809953"/>
              <a:gd name="connsiteX35" fmla="*/ 1503274 w 6858000"/>
              <a:gd name="connsiteY35" fmla="*/ 167753 h 7809953"/>
              <a:gd name="connsiteX36" fmla="*/ 1296162 w 6858000"/>
              <a:gd name="connsiteY36" fmla="*/ 150776 h 7809953"/>
              <a:gd name="connsiteX37" fmla="*/ 1104138 w 6858000"/>
              <a:gd name="connsiteY37" fmla="*/ 132455 h 7809953"/>
              <a:gd name="connsiteX38" fmla="*/ 923773 w 6858000"/>
              <a:gd name="connsiteY38" fmla="*/ 114469 h 7809953"/>
              <a:gd name="connsiteX39" fmla="*/ 757809 w 6858000"/>
              <a:gd name="connsiteY39" fmla="*/ 96484 h 7809953"/>
              <a:gd name="connsiteX40" fmla="*/ 605562 w 6858000"/>
              <a:gd name="connsiteY40" fmla="*/ 79507 h 7809953"/>
              <a:gd name="connsiteX41" fmla="*/ 470459 w 6858000"/>
              <a:gd name="connsiteY41" fmla="*/ 63370 h 7809953"/>
              <a:gd name="connsiteX42" fmla="*/ 348387 w 6858000"/>
              <a:gd name="connsiteY42" fmla="*/ 48074 h 7809953"/>
              <a:gd name="connsiteX43" fmla="*/ 245517 w 6858000"/>
              <a:gd name="connsiteY43" fmla="*/ 35299 h 7809953"/>
              <a:gd name="connsiteX44" fmla="*/ 159106 w 6858000"/>
              <a:gd name="connsiteY44" fmla="*/ 23197 h 7809953"/>
              <a:gd name="connsiteX45" fmla="*/ 40462 w 6858000"/>
              <a:gd name="connsiteY45" fmla="*/ 5883 h 7809953"/>
              <a:gd name="connsiteX46" fmla="*/ 0 w 6858000"/>
              <a:gd name="connsiteY46" fmla="*/ 0 h 7809953"/>
              <a:gd name="connsiteX47" fmla="*/ 0 w 6858000"/>
              <a:gd name="connsiteY47" fmla="*/ 652830 h 7809953"/>
              <a:gd name="connsiteX48" fmla="*/ 0 w 6858000"/>
              <a:gd name="connsiteY48" fmla="*/ 652830 h 7809953"/>
              <a:gd name="connsiteX49" fmla="*/ 0 w 6858000"/>
              <a:gd name="connsiteY49" fmla="*/ 7809953 h 7809953"/>
              <a:gd name="connsiteX50" fmla="*/ 6857999 w 6858000"/>
              <a:gd name="connsiteY50" fmla="*/ 7809953 h 7809953"/>
              <a:gd name="connsiteX51" fmla="*/ 6857999 w 6858000"/>
              <a:gd name="connsiteY51" fmla="*/ 1344715 h 7809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0" h="7809953">
                <a:moveTo>
                  <a:pt x="6858000" y="1344715"/>
                </a:moveTo>
                <a:lnTo>
                  <a:pt x="6858000" y="1177"/>
                </a:lnTo>
                <a:lnTo>
                  <a:pt x="6702323" y="26222"/>
                </a:lnTo>
                <a:lnTo>
                  <a:pt x="6547332" y="50091"/>
                </a:lnTo>
                <a:lnTo>
                  <a:pt x="6391656" y="73455"/>
                </a:lnTo>
                <a:lnTo>
                  <a:pt x="6235293" y="93458"/>
                </a:lnTo>
                <a:lnTo>
                  <a:pt x="6079617" y="113629"/>
                </a:lnTo>
                <a:lnTo>
                  <a:pt x="5923254" y="132455"/>
                </a:lnTo>
                <a:lnTo>
                  <a:pt x="5768949" y="148591"/>
                </a:lnTo>
                <a:lnTo>
                  <a:pt x="5612587" y="163887"/>
                </a:lnTo>
                <a:lnTo>
                  <a:pt x="5456910" y="177839"/>
                </a:lnTo>
                <a:lnTo>
                  <a:pt x="5303977" y="189941"/>
                </a:lnTo>
                <a:lnTo>
                  <a:pt x="5148986" y="202044"/>
                </a:lnTo>
                <a:lnTo>
                  <a:pt x="4996053" y="212129"/>
                </a:lnTo>
                <a:lnTo>
                  <a:pt x="4843119" y="220029"/>
                </a:lnTo>
                <a:lnTo>
                  <a:pt x="4690872" y="228266"/>
                </a:lnTo>
                <a:lnTo>
                  <a:pt x="4539996" y="235157"/>
                </a:lnTo>
                <a:lnTo>
                  <a:pt x="4390491" y="240032"/>
                </a:lnTo>
                <a:lnTo>
                  <a:pt x="4240987" y="244234"/>
                </a:lnTo>
                <a:lnTo>
                  <a:pt x="4092855" y="248268"/>
                </a:lnTo>
                <a:lnTo>
                  <a:pt x="3946779" y="250117"/>
                </a:lnTo>
                <a:lnTo>
                  <a:pt x="3800704" y="252134"/>
                </a:lnTo>
                <a:lnTo>
                  <a:pt x="3656685" y="253143"/>
                </a:lnTo>
                <a:lnTo>
                  <a:pt x="3514039" y="252134"/>
                </a:lnTo>
                <a:lnTo>
                  <a:pt x="3372765" y="252134"/>
                </a:lnTo>
                <a:lnTo>
                  <a:pt x="3232861" y="250117"/>
                </a:lnTo>
                <a:lnTo>
                  <a:pt x="3095701" y="247092"/>
                </a:lnTo>
                <a:lnTo>
                  <a:pt x="2959913" y="244234"/>
                </a:lnTo>
                <a:lnTo>
                  <a:pt x="2826868" y="241040"/>
                </a:lnTo>
                <a:lnTo>
                  <a:pt x="2694508" y="236166"/>
                </a:lnTo>
                <a:lnTo>
                  <a:pt x="2564207" y="230955"/>
                </a:lnTo>
                <a:lnTo>
                  <a:pt x="2436648" y="226249"/>
                </a:lnTo>
                <a:lnTo>
                  <a:pt x="2187702" y="212969"/>
                </a:lnTo>
                <a:lnTo>
                  <a:pt x="1949044" y="198850"/>
                </a:lnTo>
                <a:lnTo>
                  <a:pt x="1719987" y="184058"/>
                </a:lnTo>
                <a:lnTo>
                  <a:pt x="1503274" y="167753"/>
                </a:lnTo>
                <a:lnTo>
                  <a:pt x="1296162" y="150776"/>
                </a:lnTo>
                <a:lnTo>
                  <a:pt x="1104138" y="132455"/>
                </a:lnTo>
                <a:lnTo>
                  <a:pt x="923773" y="114469"/>
                </a:lnTo>
                <a:lnTo>
                  <a:pt x="757809" y="96484"/>
                </a:lnTo>
                <a:lnTo>
                  <a:pt x="605562" y="79507"/>
                </a:lnTo>
                <a:lnTo>
                  <a:pt x="470459" y="63370"/>
                </a:lnTo>
                <a:lnTo>
                  <a:pt x="348387" y="48074"/>
                </a:lnTo>
                <a:lnTo>
                  <a:pt x="245517" y="35299"/>
                </a:lnTo>
                <a:lnTo>
                  <a:pt x="159106" y="23197"/>
                </a:lnTo>
                <a:lnTo>
                  <a:pt x="40462" y="5883"/>
                </a:lnTo>
                <a:lnTo>
                  <a:pt x="0" y="0"/>
                </a:lnTo>
                <a:lnTo>
                  <a:pt x="0" y="652830"/>
                </a:lnTo>
                <a:lnTo>
                  <a:pt x="0" y="652830"/>
                </a:lnTo>
                <a:lnTo>
                  <a:pt x="0" y="7809953"/>
                </a:lnTo>
                <a:lnTo>
                  <a:pt x="6857999" y="7809953"/>
                </a:lnTo>
                <a:lnTo>
                  <a:pt x="6857999" y="134471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Content Placeholder 5" descr="A river with rocks and trees&#10;&#10;Description automatically generated">
            <a:extLst>
              <a:ext uri="{FF2B5EF4-FFF2-40B4-BE49-F238E27FC236}">
                <a16:creationId xmlns:a16="http://schemas.microsoft.com/office/drawing/2014/main" id="{4AE5DF6E-6456-76DD-4AA8-A5C07F908C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643854" y="683708"/>
            <a:ext cx="6270662" cy="2586647"/>
          </a:xfrm>
          <a:prstGeom prst="rect">
            <a:avLst/>
          </a:prstGeom>
          <a:effectLst/>
        </p:spPr>
      </p:pic>
      <p:sp>
        <p:nvSpPr>
          <p:cNvPr id="27" name="Freeform 31">
            <a:extLst>
              <a:ext uri="{FF2B5EF4-FFF2-40B4-BE49-F238E27FC236}">
                <a16:creationId xmlns:a16="http://schemas.microsoft.com/office/drawing/2014/main" id="{AEA0BB24-2B23-4B19-996F-58DA607EE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3" descr="A group of men in military uniforms&#10;&#10;Description automatically generated">
            <a:extLst>
              <a:ext uri="{FF2B5EF4-FFF2-40B4-BE49-F238E27FC236}">
                <a16:creationId xmlns:a16="http://schemas.microsoft.com/office/drawing/2014/main" id="{DCFF863C-FCEC-981D-1EF6-49F771FDC08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r="4573" b="1"/>
          <a:stretch/>
        </p:blipFill>
        <p:spPr>
          <a:xfrm>
            <a:off x="643854" y="3596562"/>
            <a:ext cx="6270662" cy="249701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7353686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4B3F2-EBD6-EC92-EEA5-3F2B86BB9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/>
              <a:t>Close up</a:t>
            </a:r>
            <a:br>
              <a:rPr lang="en-GB" sz="3600" b="1"/>
            </a:br>
            <a:r>
              <a:rPr lang="en-GB" sz="3600" b="1"/>
              <a:t>Symbolism</a:t>
            </a:r>
            <a:br>
              <a:rPr lang="en-GB" sz="3600" b="1"/>
            </a:br>
            <a:r>
              <a:rPr lang="en-GB" sz="3600" b="1"/>
              <a:t>Nature</a:t>
            </a:r>
          </a:p>
        </p:txBody>
      </p:sp>
      <p:pic>
        <p:nvPicPr>
          <p:cNvPr id="4" name="Content Placeholder 3" descr="A bat from a tree&#10;&#10;Description automatically generated">
            <a:extLst>
              <a:ext uri="{FF2B5EF4-FFF2-40B4-BE49-F238E27FC236}">
                <a16:creationId xmlns:a16="http://schemas.microsoft.com/office/drawing/2014/main" id="{571FC3AF-069E-FCA4-769B-45C78B2B55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308" r="15701" b="-1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1F4AB8-5A28-A7B7-2E97-2907F1FA6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2438400"/>
            <a:ext cx="3307744" cy="3809999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3493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C1768-B92A-CEA7-865E-905341FC9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Atmospheric</a:t>
            </a:r>
            <a:br>
              <a:rPr lang="en-GB" sz="3200" b="1" dirty="0"/>
            </a:br>
            <a:r>
              <a:rPr lang="en-GB" sz="3200" b="1" dirty="0"/>
              <a:t>Wide shot Long shot</a:t>
            </a:r>
            <a:br>
              <a:rPr lang="en-GB" sz="3200" b="1" dirty="0"/>
            </a:br>
            <a:r>
              <a:rPr lang="en-GB" sz="3200" b="1" dirty="0"/>
              <a:t>Terrain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AE6B9E-A3B2-71E1-EDB6-5BCDCD0ACE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8915" y="2247489"/>
            <a:ext cx="10807512" cy="4078176"/>
          </a:xfrm>
        </p:spPr>
      </p:pic>
    </p:spTree>
    <p:extLst>
      <p:ext uri="{BB962C8B-B14F-4D97-AF65-F5344CB8AC3E}">
        <p14:creationId xmlns:p14="http://schemas.microsoft.com/office/powerpoint/2010/main" val="11346489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with a helmet covered with leaves&#10;&#10;Description automatically generated">
            <a:extLst>
              <a:ext uri="{FF2B5EF4-FFF2-40B4-BE49-F238E27FC236}">
                <a16:creationId xmlns:a16="http://schemas.microsoft.com/office/drawing/2014/main" id="{53AFAE32-F79A-CF32-4F6E-8361DEF40E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6503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E685F-33F0-1477-44DF-0CE06809F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200" b="1" dirty="0">
                <a:solidFill>
                  <a:srgbClr val="EBEBEB"/>
                </a:solidFill>
              </a:rPr>
            </a:br>
            <a:r>
              <a:rPr lang="en-US" sz="3200" b="1" dirty="0">
                <a:solidFill>
                  <a:srgbClr val="EBEBEB"/>
                </a:solidFill>
              </a:rPr>
              <a:t>Close up / Tight shot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Depth of field focus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Face of the enemy</a:t>
            </a:r>
            <a:br>
              <a:rPr lang="en-US" sz="3200" b="1" dirty="0"/>
            </a:br>
            <a:br>
              <a:rPr lang="en-US" sz="1200" dirty="0"/>
            </a:br>
            <a:endParaRPr lang="en-US" sz="120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8495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A0DF0-3252-7E99-3504-20502D700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Close ups and Tracking and Handheld</a:t>
            </a:r>
            <a:br>
              <a:rPr lang="en-GB" sz="2000" b="1" dirty="0"/>
            </a:br>
            <a:br>
              <a:rPr lang="en-GB" sz="2000" dirty="0"/>
            </a:br>
            <a:endParaRPr lang="en-GB" dirty="0"/>
          </a:p>
        </p:txBody>
      </p:sp>
      <p:pic>
        <p:nvPicPr>
          <p:cNvPr id="4" name="Content Placeholder 3" descr="A blurry image of a tree&#10;&#10;Description automatically generated">
            <a:extLst>
              <a:ext uri="{FF2B5EF4-FFF2-40B4-BE49-F238E27FC236}">
                <a16:creationId xmlns:a16="http://schemas.microsoft.com/office/drawing/2014/main" id="{EF2286A5-5C04-C058-E416-12E2E5A62D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77224" y="1392632"/>
            <a:ext cx="6096000" cy="2353034"/>
          </a:xfrm>
        </p:spPr>
      </p:pic>
      <p:pic>
        <p:nvPicPr>
          <p:cNvPr id="5" name="Picture 4" descr="A machine in the woods&#10;&#10;Description automatically generated">
            <a:extLst>
              <a:ext uri="{FF2B5EF4-FFF2-40B4-BE49-F238E27FC236}">
                <a16:creationId xmlns:a16="http://schemas.microsoft.com/office/drawing/2014/main" id="{5833FA90-BF54-5E1A-9907-3DFE7EFAA5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1260" y="4043269"/>
            <a:ext cx="6096000" cy="2353519"/>
          </a:xfrm>
          <a:prstGeom prst="rect">
            <a:avLst/>
          </a:prstGeom>
        </p:spPr>
      </p:pic>
      <p:pic>
        <p:nvPicPr>
          <p:cNvPr id="6" name="Picture 5" descr="A blurry image of a bird&amp;#39;s wing&#10;&#10;Description automatically generated">
            <a:extLst>
              <a:ext uri="{FF2B5EF4-FFF2-40B4-BE49-F238E27FC236}">
                <a16:creationId xmlns:a16="http://schemas.microsoft.com/office/drawing/2014/main" id="{6E716339-15FC-B789-748B-14B5F7F0B7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002" y="1391497"/>
            <a:ext cx="5434642" cy="2040334"/>
          </a:xfrm>
          <a:prstGeom prst="rect">
            <a:avLst/>
          </a:prstGeom>
        </p:spPr>
      </p:pic>
      <p:pic>
        <p:nvPicPr>
          <p:cNvPr id="7" name="Picture 6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6022E096-F7E3-DC9A-E5D6-47045168EC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86" y="3909220"/>
            <a:ext cx="5602112" cy="2111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400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68760-D9DD-A953-183A-68C169AF5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Chase Scene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BB765-D173-0983-B2B7-703F0705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72859" y="5848540"/>
            <a:ext cx="276994" cy="399859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351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46BCD-28E3-64E0-1684-90C4038CF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89389" cy="1541641"/>
          </a:xfrm>
        </p:spPr>
        <p:txBody>
          <a:bodyPr/>
          <a:lstStyle/>
          <a:p>
            <a:r>
              <a:rPr lang="en-GB" sz="3200" b="1" dirty="0"/>
              <a:t>Arc shot effect</a:t>
            </a:r>
            <a:br>
              <a:rPr lang="en-GB" sz="3200" b="1" dirty="0"/>
            </a:br>
            <a:r>
              <a:rPr lang="en-GB" sz="3200" b="1" dirty="0"/>
              <a:t>Handheld </a:t>
            </a:r>
          </a:p>
        </p:txBody>
      </p:sp>
      <p:pic>
        <p:nvPicPr>
          <p:cNvPr id="4" name="Content Placeholder 3" descr="A person wearing a helmet&#10;&#10;Description automatically generated">
            <a:extLst>
              <a:ext uri="{FF2B5EF4-FFF2-40B4-BE49-F238E27FC236}">
                <a16:creationId xmlns:a16="http://schemas.microsoft.com/office/drawing/2014/main" id="{68CC7DF0-C274-B582-671D-1A93AD23F1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2026" y="2412542"/>
            <a:ext cx="4684889" cy="1825233"/>
          </a:xfrm>
        </p:spPr>
      </p:pic>
      <p:pic>
        <p:nvPicPr>
          <p:cNvPr id="5" name="Picture 4" descr="A group of men in the grass&#10;&#10;Description automatically generated">
            <a:extLst>
              <a:ext uri="{FF2B5EF4-FFF2-40B4-BE49-F238E27FC236}">
                <a16:creationId xmlns:a16="http://schemas.microsoft.com/office/drawing/2014/main" id="{FC4D026F-8B5D-8D9F-69D5-54FC8A076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09" y="4494335"/>
            <a:ext cx="4741334" cy="1806593"/>
          </a:xfrm>
          <a:prstGeom prst="rect">
            <a:avLst/>
          </a:prstGeom>
        </p:spPr>
      </p:pic>
      <p:pic>
        <p:nvPicPr>
          <p:cNvPr id="6" name="Picture 5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60BB2F2A-E29C-D065-B3FB-23659348CA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8397" y="2413314"/>
            <a:ext cx="4755445" cy="1822792"/>
          </a:xfrm>
          <a:prstGeom prst="rect">
            <a:avLst/>
          </a:prstGeom>
        </p:spPr>
      </p:pic>
      <p:pic>
        <p:nvPicPr>
          <p:cNvPr id="7" name="Picture 6" descr="A person wearing a helmet&#10;&#10;Description automatically generated">
            <a:extLst>
              <a:ext uri="{FF2B5EF4-FFF2-40B4-BE49-F238E27FC236}">
                <a16:creationId xmlns:a16="http://schemas.microsoft.com/office/drawing/2014/main" id="{73B8E22B-7075-39B8-176D-77057245AE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1342" y="4492631"/>
            <a:ext cx="4755446" cy="1815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844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7527C-5E7F-3CD4-18B7-3B7E416FE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C3B0F-0049-858A-06D2-93B19098C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4708" y="5776653"/>
            <a:ext cx="435145" cy="471746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5558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D93BFFEF-2336-1057-A7F0-1F67A4FDC0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8324" r="1" b="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6BD96-6301-9BC5-E6EA-3382173BB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EBEBEB"/>
                </a:solidFill>
              </a:rPr>
              <a:t>Low angle wide shot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Symbolism/Nature</a:t>
            </a:r>
          </a:p>
        </p:txBody>
      </p:sp>
    </p:spTree>
    <p:extLst>
      <p:ext uri="{BB962C8B-B14F-4D97-AF65-F5344CB8AC3E}">
        <p14:creationId xmlns:p14="http://schemas.microsoft.com/office/powerpoint/2010/main" val="14940047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Sun shining through the trees&#10;&#10;Description automatically generated">
            <a:extLst>
              <a:ext uri="{FF2B5EF4-FFF2-40B4-BE49-F238E27FC236}">
                <a16:creationId xmlns:a16="http://schemas.microsoft.com/office/drawing/2014/main" id="{40ABAE53-86C5-EB3C-3E3E-4F26889A87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6502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06A9F-4F31-7E02-2313-56AB0F864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EBEBEB"/>
                </a:solidFill>
              </a:rPr>
              <a:t>Religious connections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Worm shot/low angle</a:t>
            </a:r>
          </a:p>
        </p:txBody>
      </p:sp>
    </p:spTree>
    <p:extLst>
      <p:ext uri="{BB962C8B-B14F-4D97-AF65-F5344CB8AC3E}">
        <p14:creationId xmlns:p14="http://schemas.microsoft.com/office/powerpoint/2010/main" val="2181652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swimming in the water&#10;&#10;Description automatically generated">
            <a:extLst>
              <a:ext uri="{FF2B5EF4-FFF2-40B4-BE49-F238E27FC236}">
                <a16:creationId xmlns:a16="http://schemas.microsoft.com/office/drawing/2014/main" id="{B8753716-89F5-5BD0-04D5-27238A5E62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5895" r="1" b="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21F9D-A77D-112B-D5F6-DBD6DB76A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5458195"/>
            <a:ext cx="10407602" cy="868026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EBEBEB"/>
                </a:solidFill>
              </a:rPr>
              <a:t>Flash backs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Medium low angle shot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Under Water Shot</a:t>
            </a:r>
            <a:br>
              <a:rPr lang="en-US" sz="3200" b="1" dirty="0">
                <a:solidFill>
                  <a:srgbClr val="EBEBEB"/>
                </a:solidFill>
              </a:rPr>
            </a:br>
            <a:r>
              <a:rPr lang="en-US" sz="3200" b="1" dirty="0">
                <a:solidFill>
                  <a:srgbClr val="EBEBEB"/>
                </a:solidFill>
              </a:rPr>
              <a:t>Water - Baptism</a:t>
            </a:r>
          </a:p>
        </p:txBody>
      </p:sp>
    </p:spTree>
    <p:extLst>
      <p:ext uri="{BB962C8B-B14F-4D97-AF65-F5344CB8AC3E}">
        <p14:creationId xmlns:p14="http://schemas.microsoft.com/office/powerpoint/2010/main" val="29870132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tree with many branches&#10;&#10;Description automatically generated">
            <a:extLst>
              <a:ext uri="{FF2B5EF4-FFF2-40B4-BE49-F238E27FC236}">
                <a16:creationId xmlns:a16="http://schemas.microsoft.com/office/drawing/2014/main" id="{A449416E-1DF3-6027-2B50-F1F2BF0A8E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5895" r="1" b="1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2FDE1-82E4-2266-2C66-7A8A1ECFC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5271289"/>
            <a:ext cx="10407602" cy="86802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3200" b="1" dirty="0">
                <a:solidFill>
                  <a:srgbClr val="EBEBEB"/>
                </a:solidFill>
              </a:rPr>
            </a:br>
            <a:br>
              <a:rPr lang="en-US" sz="3200" b="1" dirty="0"/>
            </a:b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Worm shot/low angle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The Tree of life/Circle of life</a:t>
            </a:r>
            <a:br>
              <a:rPr lang="en-US" sz="3200" b="1" dirty="0"/>
            </a:br>
            <a:r>
              <a:rPr lang="en-US" sz="3200" b="1" dirty="0">
                <a:solidFill>
                  <a:srgbClr val="EBEBEB"/>
                </a:solidFill>
              </a:rPr>
              <a:t>Panning shot</a:t>
            </a:r>
            <a:br>
              <a:rPr lang="en-US" sz="1200" dirty="0"/>
            </a:br>
            <a:endParaRPr lang="en-US" sz="120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5264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83320-0797-50EF-D78F-EFD320F5B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C3BF9-8B0C-2376-AC49-B2EA4DAD7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0859" y="5733521"/>
            <a:ext cx="1038994" cy="51487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8010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14F0F-B0FA-BE6E-9936-D3400E13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b="1" dirty="0"/>
              <a:t>Sound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153D4C-6963-60F5-E042-4928CEE5BB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1794706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15703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5A978-2451-1B89-3569-04E59D83A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>
            <a:normAutofit/>
          </a:bodyPr>
          <a:lstStyle/>
          <a:p>
            <a:r>
              <a:rPr lang="en-GB" b="1" dirty="0"/>
              <a:t>Settings and Mise-</a:t>
            </a:r>
            <a:r>
              <a:rPr lang="en-GB" b="1" dirty="0" err="1"/>
              <a:t>en</a:t>
            </a:r>
            <a:r>
              <a:rPr lang="en-GB" b="1" dirty="0"/>
              <a:t>-scene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DAA46B9-B7E8-4487-B28E-C63A6EB7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4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ype 92 Japanese Heavy machine gun">
            <a:extLst>
              <a:ext uri="{FF2B5EF4-FFF2-40B4-BE49-F238E27FC236}">
                <a16:creationId xmlns:a16="http://schemas.microsoft.com/office/drawing/2014/main" id="{FC9C6FF7-990C-E910-5B0D-A1E2DE9C7C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0" y="940341"/>
            <a:ext cx="5449471" cy="2098046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FACD0-0634-EA0D-D962-DEF9C6494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4165146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 dirty="0"/>
              <a:t>Period costumes and props</a:t>
            </a:r>
          </a:p>
          <a:p>
            <a:pPr>
              <a:buClr>
                <a:srgbClr val="8AD0D6"/>
              </a:buClr>
            </a:pPr>
            <a:r>
              <a:rPr lang="en-GB" b="1" dirty="0"/>
              <a:t>Natural Surroundings</a:t>
            </a:r>
          </a:p>
          <a:p>
            <a:pPr>
              <a:buClr>
                <a:srgbClr val="8AD0D6"/>
              </a:buClr>
            </a:pPr>
            <a:r>
              <a:rPr lang="en-GB" b="1" dirty="0"/>
              <a:t>M1 Carbines, Rifles, Submachine guns</a:t>
            </a:r>
          </a:p>
          <a:p>
            <a:pPr>
              <a:buClr>
                <a:srgbClr val="8AD0D6"/>
              </a:buClr>
            </a:pPr>
            <a:r>
              <a:rPr lang="en-GB" b="1" dirty="0"/>
              <a:t>Japanese Type 92 Heavy Machine gun</a:t>
            </a:r>
          </a:p>
          <a:p>
            <a:pPr>
              <a:buClr>
                <a:srgbClr val="8AD0D6"/>
              </a:buClr>
            </a:pPr>
            <a:r>
              <a:rPr lang="en-GB" b="1" dirty="0"/>
              <a:t>Clothing</a:t>
            </a:r>
          </a:p>
          <a:p>
            <a:pPr>
              <a:buClr>
                <a:srgbClr val="8AD0D6"/>
              </a:buClr>
            </a:pPr>
            <a:endParaRPr lang="en-GB" dirty="0"/>
          </a:p>
        </p:txBody>
      </p:sp>
      <p:pic>
        <p:nvPicPr>
          <p:cNvPr id="7" name="Content Placeholder 3" descr="A person in military uniform holding a rifle&#10;&#10;Description automatically generated">
            <a:extLst>
              <a:ext uri="{FF2B5EF4-FFF2-40B4-BE49-F238E27FC236}">
                <a16:creationId xmlns:a16="http://schemas.microsoft.com/office/drawing/2014/main" id="{F6BFA987-5002-6DAB-1228-B18813A51C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410" y="3804602"/>
            <a:ext cx="5449471" cy="21661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992140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645-8C7B-9B0B-5674-815746394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E4D33-9318-A926-018F-A6F51F6C6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  <a:hlinkClick r:id="rId2"/>
              </a:rPr>
              <a:t>https://www.afi.com/</a:t>
            </a:r>
            <a:endParaRPr lang="en-GB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  <a:hlinkClick r:id="rId3"/>
              </a:rPr>
              <a:t>https://www.bfi.org.uk/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 dirty="0"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285051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Ion</vt:lpstr>
      <vt:lpstr>The Thin Red Line</vt:lpstr>
      <vt:lpstr>Introduction to Terrance Malik</vt:lpstr>
      <vt:lpstr>Establishing shots </vt:lpstr>
      <vt:lpstr>PowerPoint Presentation</vt:lpstr>
      <vt:lpstr>PowerPoint Presentation</vt:lpstr>
      <vt:lpstr>Reaction shots  </vt:lpstr>
      <vt:lpstr>Reaction shots and Depth of focus</vt:lpstr>
      <vt:lpstr>Handheld – 'Shaky Cam'</vt:lpstr>
      <vt:lpstr>Wide shots </vt:lpstr>
      <vt:lpstr>Natural Lighting and Environment</vt:lpstr>
      <vt:lpstr>Natural flora and fauna 'Worm shot' - low angle Mixed shot types</vt:lpstr>
      <vt:lpstr>Wide angle – Deep focus Music and Tension Environment and Lighting </vt:lpstr>
      <vt:lpstr>PowerPoint Presentation</vt:lpstr>
      <vt:lpstr>Depth of field and Deep Focus </vt:lpstr>
      <vt:lpstr> Depth of field and Deep Focus  </vt:lpstr>
      <vt:lpstr>Close up Symbolism Nature</vt:lpstr>
      <vt:lpstr>Atmospheric Wide shot Long shot Terrain </vt:lpstr>
      <vt:lpstr> Close up / Tight shot Depth of field focus Face of the enemy  </vt:lpstr>
      <vt:lpstr>Close ups and Tracking and Handheld  </vt:lpstr>
      <vt:lpstr>Chase Scene</vt:lpstr>
      <vt:lpstr>Arc shot effect Handheld </vt:lpstr>
      <vt:lpstr>PowerPoint Presentation</vt:lpstr>
      <vt:lpstr>Low angle wide shot Symbolism/Nature</vt:lpstr>
      <vt:lpstr>Religious connections Worm shot/low angle</vt:lpstr>
      <vt:lpstr>Flash backs Medium low angle shot Under Water Shot Water - Baptism</vt:lpstr>
      <vt:lpstr>   Worm shot/low angle The Tree of life/Circle of life Panning shot </vt:lpstr>
      <vt:lpstr>PowerPoint Presentation</vt:lpstr>
      <vt:lpstr>Sound</vt:lpstr>
      <vt:lpstr>Settings and Mise-en-scene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699</cp:revision>
  <dcterms:created xsi:type="dcterms:W3CDTF">2023-12-01T10:52:09Z</dcterms:created>
  <dcterms:modified xsi:type="dcterms:W3CDTF">2023-12-17T21:28:04Z</dcterms:modified>
</cp:coreProperties>
</file>