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83" r:id="rId1"/>
  </p:sldMasterIdLst>
  <p:notesMasterIdLst>
    <p:notesMasterId r:id="rId3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91" r:id="rId35"/>
    <p:sldId id="289" r:id="rId36"/>
    <p:sldId id="290" r:id="rId3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0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D12634-5E68-4AD4-A730-F86AA005EB80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98DB6A-0AD9-43D5-9D03-EADEC122E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524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263A88-A030-4F12-BCA8-C05D8FECB38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9912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6843" y="3887812"/>
            <a:ext cx="12195668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2440" y="2194560"/>
            <a:ext cx="11247120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2900" y="3915938"/>
            <a:ext cx="11506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10/18/2017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11689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420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-6843" y="3887812"/>
            <a:ext cx="12195668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488" y="2194560"/>
            <a:ext cx="11247120" cy="173736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7472" y="3911827"/>
            <a:ext cx="11503152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10/18/2017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81263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10/18/2017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1975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10/18/2017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760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10/18/2017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17078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10/18/2017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30407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10/18/2017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56628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10/18/2017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17873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34926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10/18/2017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7566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10/18/2017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61831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4" r:id="rId1"/>
    <p:sldLayoutId id="2147483785" r:id="rId2"/>
    <p:sldLayoutId id="2147483786" r:id="rId3"/>
    <p:sldLayoutId id="2147483787" r:id="rId4"/>
    <p:sldLayoutId id="2147483788" r:id="rId5"/>
    <p:sldLayoutId id="2147483789" r:id="rId6"/>
    <p:sldLayoutId id="2147483790" r:id="rId7"/>
    <p:sldLayoutId id="2147483791" r:id="rId8"/>
    <p:sldLayoutId id="2147483792" r:id="rId9"/>
    <p:sldLayoutId id="2147483793" r:id="rId10"/>
    <p:sldLayoutId id="2147483794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sychologytoday.com/" TargetMode="Externa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hyperlink" Target="http://moodle.uwtsd.ac.uk/pluginfile.php/80964/mod_resource/content/1/SJI%20Referencing%20guide%202017-2018.pdf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Referencing, Paraphrasing and Avoiding Plagiarism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4778" y="3915938"/>
            <a:ext cx="4102443" cy="2578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31145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Aims of the Lecture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To define Plagiarism. 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/>
              <a:t>Tips to Overcome Plagiarism. 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/>
              <a:t>A brief reminder/recap of </a:t>
            </a:r>
            <a:r>
              <a:rPr lang="en-US" altLang="en-US" dirty="0" err="1" smtClean="0"/>
              <a:t>turnitin</a:t>
            </a:r>
            <a:endParaRPr lang="en-US" altLang="en-US" dirty="0" smtClean="0"/>
          </a:p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/>
              <a:t>Introduction to referencing.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9422" y="2957322"/>
            <a:ext cx="4133850" cy="23149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28428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What is Plagiarism? 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Plagiarism has been defined </a:t>
            </a:r>
            <a:r>
              <a:rPr lang="en-GB" altLang="en-US" dirty="0" smtClean="0"/>
              <a:t>as </a:t>
            </a:r>
            <a:r>
              <a:rPr lang="en-GB" altLang="en-US" dirty="0" smtClean="0"/>
              <a:t>‘using the work of others without acknowledging your source of information or inspiration’.</a:t>
            </a:r>
          </a:p>
          <a:p>
            <a:pPr marL="0" indent="0">
              <a:buNone/>
            </a:pPr>
            <a:r>
              <a:rPr lang="en-GB" altLang="en-US" dirty="0"/>
              <a:t>	</a:t>
            </a:r>
            <a:r>
              <a:rPr lang="en-GB" altLang="en-US" dirty="0" smtClean="0"/>
              <a:t>			Cottrell (2008: p 128)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Types of Plagiarism include: </a:t>
            </a:r>
          </a:p>
          <a:p>
            <a:pPr eaLnBrk="1" hangingPunct="1"/>
            <a:endParaRPr lang="en-GB" altLang="en-US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5326" y="4210117"/>
            <a:ext cx="3785151" cy="21000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07964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What is Plagairism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2391834" y="2590801"/>
            <a:ext cx="7408333" cy="3840163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 sz="2700" dirty="0"/>
              <a:t>Using words more or less exactly as they have been used in articles, lectures, television programmes, books or anywhere else.</a:t>
            </a:r>
          </a:p>
          <a:p>
            <a:pPr eaLnBrk="1" hangingPunct="1"/>
            <a:r>
              <a:rPr lang="en-GB" altLang="en-US" sz="2700" dirty="0"/>
              <a:t>Using other people’s ideas or theories without saying whose ideas they are.</a:t>
            </a:r>
          </a:p>
          <a:p>
            <a:pPr eaLnBrk="1" hangingPunct="1"/>
            <a:r>
              <a:rPr lang="en-GB" altLang="en-US" sz="2700" dirty="0"/>
              <a:t>Paraphrasing what you read or hear without stating where it comes from. </a:t>
            </a:r>
          </a:p>
          <a:p>
            <a:pPr eaLnBrk="1" hangingPunct="1"/>
            <a:r>
              <a:rPr lang="en-GB" altLang="en-US" sz="2700" dirty="0"/>
              <a:t>Even if you change words or sentences you have ‘borrowed’ or put in a different order, the result is still plagiarism.</a:t>
            </a:r>
          </a:p>
          <a:p>
            <a:pPr eaLnBrk="1" hangingPunct="1"/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2405660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/>
              <a:t>Plagiarism is an Academic Offence.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Plagiarism is seen as a serious academic offence in British Universities. 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Work considered to be plagiarised will invariably be disqualified</a:t>
            </a:r>
            <a:r>
              <a:rPr lang="en-GB" altLang="en-US" dirty="0"/>
              <a:t> </a:t>
            </a:r>
            <a:r>
              <a:rPr lang="en-GB" altLang="en-US" dirty="0" smtClean="0"/>
              <a:t>and awarded 0.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Please see your Student Handbook (located on your home page Moodle).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3102" y="4936525"/>
            <a:ext cx="3124200" cy="17518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6760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Avoiding Plagiarism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ctr" eaLnBrk="1" hangingPunct="1">
              <a:lnSpc>
                <a:spcPct val="90000"/>
              </a:lnSpc>
              <a:buClr>
                <a:schemeClr val="folHlink"/>
              </a:buClr>
              <a:buFont typeface="Wingdings" pitchFamily="2" charset="2"/>
              <a:buNone/>
            </a:pPr>
            <a:r>
              <a:rPr lang="en-GB" altLang="en-US" dirty="0" smtClean="0"/>
              <a:t>WHAT SHOULD I READ?</a:t>
            </a:r>
          </a:p>
          <a:p>
            <a:pPr eaLnBrk="1" hangingPunct="1">
              <a:lnSpc>
                <a:spcPct val="90000"/>
              </a:lnSpc>
              <a:buClr>
                <a:schemeClr val="folHlink"/>
              </a:buClr>
              <a:buFont typeface="Wingdings" pitchFamily="2" charset="2"/>
              <a:buChar char="Ø"/>
            </a:pPr>
            <a:r>
              <a:rPr lang="en-GB" altLang="en-US" sz="2800" dirty="0"/>
              <a:t>Books</a:t>
            </a:r>
          </a:p>
          <a:p>
            <a:pPr eaLnBrk="1" hangingPunct="1">
              <a:lnSpc>
                <a:spcPct val="90000"/>
              </a:lnSpc>
              <a:buClr>
                <a:schemeClr val="folHlink"/>
              </a:buClr>
              <a:buFont typeface="Wingdings" pitchFamily="2" charset="2"/>
              <a:buChar char="Ø"/>
            </a:pPr>
            <a:r>
              <a:rPr lang="en-GB" altLang="en-US" sz="2800" dirty="0"/>
              <a:t>Journals</a:t>
            </a:r>
          </a:p>
          <a:p>
            <a:pPr eaLnBrk="1" hangingPunct="1">
              <a:lnSpc>
                <a:spcPct val="90000"/>
              </a:lnSpc>
              <a:buClr>
                <a:schemeClr val="folHlink"/>
              </a:buClr>
              <a:buFont typeface="Wingdings" pitchFamily="2" charset="2"/>
              <a:buChar char="Ø"/>
            </a:pPr>
            <a:r>
              <a:rPr lang="en-GB" altLang="en-US" sz="2800" dirty="0"/>
              <a:t>Government Publications</a:t>
            </a:r>
          </a:p>
          <a:p>
            <a:pPr eaLnBrk="1" hangingPunct="1">
              <a:lnSpc>
                <a:spcPct val="90000"/>
              </a:lnSpc>
              <a:buClr>
                <a:schemeClr val="folHlink"/>
              </a:buClr>
              <a:buFont typeface="Wingdings" pitchFamily="2" charset="2"/>
              <a:buChar char="Ø"/>
            </a:pPr>
            <a:r>
              <a:rPr lang="en-GB" altLang="en-US" sz="2800" dirty="0"/>
              <a:t>Websites</a:t>
            </a:r>
          </a:p>
          <a:p>
            <a:pPr eaLnBrk="1" hangingPunct="1">
              <a:lnSpc>
                <a:spcPct val="90000"/>
              </a:lnSpc>
              <a:buClr>
                <a:schemeClr val="folHlink"/>
              </a:buClr>
              <a:buFont typeface="Wingdings" pitchFamily="2" charset="2"/>
              <a:buChar char="Ø"/>
            </a:pPr>
            <a:r>
              <a:rPr lang="en-GB" altLang="en-US" sz="2800" dirty="0"/>
              <a:t>E-mails</a:t>
            </a:r>
          </a:p>
          <a:p>
            <a:pPr eaLnBrk="1" hangingPunct="1">
              <a:lnSpc>
                <a:spcPct val="90000"/>
              </a:lnSpc>
              <a:buClr>
                <a:schemeClr val="folHlink"/>
              </a:buClr>
              <a:buFont typeface="Wingdings" pitchFamily="2" charset="2"/>
              <a:buChar char="Ø"/>
            </a:pPr>
            <a:r>
              <a:rPr lang="en-GB" altLang="en-US" sz="2800" dirty="0"/>
              <a:t>Lecture notes</a:t>
            </a:r>
          </a:p>
          <a:p>
            <a:pPr eaLnBrk="1" hangingPunct="1">
              <a:lnSpc>
                <a:spcPct val="90000"/>
              </a:lnSpc>
              <a:buClr>
                <a:schemeClr val="folHlink"/>
              </a:buClr>
              <a:buFont typeface="Wingdings" pitchFamily="2" charset="2"/>
              <a:buChar char="Ø"/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  <a:buClr>
                <a:schemeClr val="folHlink"/>
              </a:buClr>
              <a:buFont typeface="Wingdings" pitchFamily="2" charset="2"/>
              <a:buChar char="Ø"/>
            </a:pPr>
            <a:r>
              <a:rPr lang="en-GB" altLang="en-US" sz="2800" dirty="0"/>
              <a:t>You MUST reference these to avoid plagiarism. 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2995727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4000" dirty="0"/>
              <a:t>Do I have to reference </a:t>
            </a:r>
            <a:r>
              <a:rPr lang="en-GB" altLang="en-US" sz="4000" dirty="0">
                <a:solidFill>
                  <a:srgbClr val="FF0000"/>
                </a:solidFill>
              </a:rPr>
              <a:t>EVERY</a:t>
            </a:r>
            <a:r>
              <a:rPr lang="en-GB" altLang="en-US" sz="4000" dirty="0"/>
              <a:t> source of information?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Essentially yes!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Even as much as comments made by the lecturer or lecture slides you must reference. 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Only your own original ideas you do not reference.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1848" y="4860323"/>
            <a:ext cx="4103983" cy="1752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217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9" name="Picture 4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52105" y="334490"/>
            <a:ext cx="7921625" cy="6337300"/>
          </a:xfrm>
        </p:spPr>
      </p:pic>
    </p:spTree>
    <p:extLst>
      <p:ext uri="{BB962C8B-B14F-4D97-AF65-F5344CB8AC3E}">
        <p14:creationId xmlns:p14="http://schemas.microsoft.com/office/powerpoint/2010/main" val="4023372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How can I avoid plagiarism?</a:t>
            </a:r>
          </a:p>
        </p:txBody>
      </p:sp>
      <p:sp>
        <p:nvSpPr>
          <p:cNvPr id="16387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en-US" altLang="en-US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9500" y="3993291"/>
            <a:ext cx="2413000" cy="264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35928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dirty="0" smtClean="0"/>
              <a:t>To avoid plagiarism you have to be METICULOUS in your work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2438401" y="2209800"/>
            <a:ext cx="7408333" cy="4212696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</a:pPr>
            <a:endParaRPr lang="en-GB" altLang="en-US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dirty="0" smtClean="0"/>
              <a:t>Use your own words!</a:t>
            </a:r>
          </a:p>
          <a:p>
            <a:pPr marL="0" indent="0">
              <a:lnSpc>
                <a:spcPct val="80000"/>
              </a:lnSpc>
              <a:buNone/>
            </a:pPr>
            <a:endParaRPr lang="en-GB" altLang="en-US" dirty="0"/>
          </a:p>
          <a:p>
            <a:pPr eaLnBrk="1" hangingPunct="1">
              <a:lnSpc>
                <a:spcPct val="80000"/>
              </a:lnSpc>
            </a:pPr>
            <a:r>
              <a:rPr lang="en-GB" altLang="en-US" dirty="0" smtClean="0"/>
              <a:t>Write all notes in your own words.</a:t>
            </a:r>
          </a:p>
          <a:p>
            <a:pPr eaLnBrk="1" hangingPunct="1">
              <a:lnSpc>
                <a:spcPct val="80000"/>
              </a:lnSpc>
            </a:pPr>
            <a:endParaRPr lang="en-GB" altLang="en-US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dirty="0" smtClean="0"/>
              <a:t>Note down exactly where you read the information you put in your notes.</a:t>
            </a:r>
          </a:p>
          <a:p>
            <a:pPr eaLnBrk="1" hangingPunct="1">
              <a:lnSpc>
                <a:spcPct val="80000"/>
              </a:lnSpc>
            </a:pPr>
            <a:endParaRPr lang="en-GB" altLang="en-US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dirty="0" smtClean="0"/>
              <a:t>In your assignment, write out where ideas and information come from:</a:t>
            </a:r>
          </a:p>
          <a:p>
            <a:pPr eaLnBrk="1" hangingPunct="1">
              <a:lnSpc>
                <a:spcPct val="80000"/>
              </a:lnSpc>
            </a:pPr>
            <a:endParaRPr lang="en-GB" altLang="en-US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dirty="0" smtClean="0"/>
              <a:t>Reference your work.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600" y="1828800"/>
            <a:ext cx="28575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4685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dirty="0" smtClean="0"/>
              <a:t>Make clear when you are using a direct quotation by using quotation marks, and include the source in your list of references (doing none or only one of these is not acceptable).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 smtClean="0"/>
              <a:t>Write a full reference list (all the books and other material you used).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 smtClean="0"/>
              <a:t>It is best to write/note down and save your references as you use them.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 smtClean="0"/>
              <a:t>Referencing is NOT difficult, but takes time and patience.</a:t>
            </a:r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298927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>
          <a:xfrm>
            <a:off x="2396068" y="1752601"/>
            <a:ext cx="7408333" cy="4373563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dirty="0" smtClean="0"/>
              <a:t>When using material on the internet, make a note of the source (author, title, URL and so on) and the date that you accessed the page. DOI usage is good practise (see later).</a:t>
            </a:r>
          </a:p>
          <a:p>
            <a:pPr eaLnBrk="1" hangingPunct="1">
              <a:lnSpc>
                <a:spcPct val="80000"/>
              </a:lnSpc>
            </a:pPr>
            <a:endParaRPr lang="en-GB" altLang="en-US" dirty="0"/>
          </a:p>
          <a:p>
            <a:pPr eaLnBrk="1" hangingPunct="1">
              <a:lnSpc>
                <a:spcPct val="80000"/>
              </a:lnSpc>
            </a:pPr>
            <a:endParaRPr lang="en-GB" altLang="en-US" dirty="0" smtClean="0"/>
          </a:p>
          <a:p>
            <a:pPr eaLnBrk="1" hangingPunct="1">
              <a:lnSpc>
                <a:spcPct val="80000"/>
              </a:lnSpc>
            </a:pPr>
            <a:endParaRPr lang="en-GB" altLang="en-US" dirty="0" smtClean="0"/>
          </a:p>
          <a:p>
            <a:pPr eaLnBrk="1" hangingPunct="1">
              <a:lnSpc>
                <a:spcPct val="80000"/>
              </a:lnSpc>
            </a:pPr>
            <a:endParaRPr lang="en-GB" altLang="en-US" dirty="0" smtClean="0"/>
          </a:p>
          <a:p>
            <a:pPr eaLnBrk="1" hangingPunct="1">
              <a:lnSpc>
                <a:spcPct val="80000"/>
              </a:lnSpc>
            </a:pPr>
            <a:endParaRPr lang="en-GB" altLang="en-US" dirty="0"/>
          </a:p>
          <a:p>
            <a:pPr eaLnBrk="1" hangingPunct="1">
              <a:lnSpc>
                <a:spcPct val="80000"/>
              </a:lnSpc>
            </a:pPr>
            <a:endParaRPr lang="en-GB" altLang="en-US" dirty="0" smtClean="0"/>
          </a:p>
          <a:p>
            <a:pPr eaLnBrk="1" hangingPunct="1">
              <a:lnSpc>
                <a:spcPct val="80000"/>
              </a:lnSpc>
            </a:pPr>
            <a:r>
              <a:rPr lang="en-GB" altLang="en-US" dirty="0" smtClean="0"/>
              <a:t>Avoid using someone else’s work with only minor cosmetic changes, for example using ‘strong’ for ‘robust’ or changing a sentence around</a:t>
            </a:r>
          </a:p>
          <a:p>
            <a:pPr eaLnBrk="1" hangingPunct="1"/>
            <a:endParaRPr lang="en-GB" altLang="en-US" dirty="0" smtClean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400" y="3048000"/>
            <a:ext cx="3733800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3983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 smtClean="0"/>
              <a:t>When paraphrasing, use words or a sentence structure different from the original work and acknowledge the source through in-text citation immediately following the paraphrase. E.g.</a:t>
            </a:r>
          </a:p>
          <a:p>
            <a:pPr marL="0" indent="0">
              <a:buNone/>
            </a:pPr>
            <a:endParaRPr lang="en-GB" altLang="en-US" dirty="0"/>
          </a:p>
          <a:p>
            <a:pPr eaLnBrk="1" hangingPunct="1"/>
            <a:r>
              <a:rPr lang="en-GB" altLang="en-US" dirty="0" smtClean="0"/>
              <a:t>According to Freud (1925) the personality  consists of three components; Id, Ego and Superego.</a:t>
            </a:r>
          </a:p>
          <a:p>
            <a:pPr eaLnBrk="1" hangingPunct="1"/>
            <a:r>
              <a:rPr lang="en-GB" altLang="en-US" dirty="0" smtClean="0"/>
              <a:t>The third component; the Superego, develops as the child internalises parental roles (Freud, 1925).</a:t>
            </a:r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797708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A rule of thumb:</a:t>
            </a:r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As a student you may only have just started to study a particular subject so the material you are reading is new information to you.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Ask yourself the following questions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/>
              <a:t>Did I know this information before I started my course?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/>
              <a:t>Did this information/? idea come from my own brain?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/>
              <a:t>If the answer to either or both is ‘no’, then the information is not common knowledge to you and in these cases you need to cite and reference your source(s).</a:t>
            </a:r>
          </a:p>
          <a:p>
            <a:pPr eaLnBrk="1" hangingPunct="1"/>
            <a:endParaRPr lang="en-GB" altLang="en-US" dirty="0" smtClean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4400" y="609601"/>
            <a:ext cx="1524000" cy="1457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6265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mtClean="0"/>
              <a:t>Can unintentional plagiarism occur. 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>
          <a:xfrm>
            <a:off x="2396068" y="2133601"/>
            <a:ext cx="7408333" cy="3992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 smtClean="0"/>
              <a:t>Unfortunately yes. 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You might have thought of a fantastic idea – not read around the subject, but then you find out its been thought of before. 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It might sound cruel, but this would still be seen as a plagiarism offence. </a:t>
            </a:r>
          </a:p>
          <a:p>
            <a:pPr eaLnBrk="1" hangingPunct="1"/>
            <a:r>
              <a:rPr lang="en-GB" altLang="en-US" dirty="0" smtClean="0"/>
              <a:t>This does happen, therefore you need to check the literature thoroughly as you formulate your ideas.</a:t>
            </a:r>
          </a:p>
        </p:txBody>
      </p:sp>
    </p:spTree>
    <p:extLst>
      <p:ext uri="{BB962C8B-B14F-4D97-AF65-F5344CB8AC3E}">
        <p14:creationId xmlns:p14="http://schemas.microsoft.com/office/powerpoint/2010/main" val="1050875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Turnitin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Try not to “outsmart” </a:t>
            </a:r>
            <a:r>
              <a:rPr lang="en-GB" dirty="0" err="1" smtClean="0"/>
              <a:t>Turnitin</a:t>
            </a:r>
            <a:r>
              <a:rPr lang="en-GB" dirty="0" smtClean="0"/>
              <a:t>….</a:t>
            </a:r>
          </a:p>
          <a:p>
            <a:endParaRPr lang="en-GB" dirty="0"/>
          </a:p>
          <a:p>
            <a:r>
              <a:rPr lang="en-GB" dirty="0"/>
              <a:t>When you read around your topic of study, make sure you place the notes in your own words, do not be tempted to copy and paste and substitute words; </a:t>
            </a:r>
            <a:r>
              <a:rPr lang="en-GB" dirty="0" err="1"/>
              <a:t>turnitin</a:t>
            </a:r>
            <a:r>
              <a:rPr lang="en-GB" dirty="0"/>
              <a:t> will invariably pick this up!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2523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example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2200655" y="2679192"/>
            <a:ext cx="3822192" cy="3447288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Direct quote from </a:t>
            </a:r>
            <a:r>
              <a:rPr lang="en-GB" dirty="0" smtClean="0">
                <a:hlinkClick r:id="rId2"/>
              </a:rPr>
              <a:t>www.psychologytoday.com</a:t>
            </a:r>
            <a:endParaRPr lang="en-GB" dirty="0" smtClean="0"/>
          </a:p>
          <a:p>
            <a:endParaRPr lang="en-GB" dirty="0"/>
          </a:p>
          <a:p>
            <a:r>
              <a:rPr lang="en-GB" dirty="0"/>
              <a:t>Freudian Psychology is based on the work of Sigmund Freud (1856-1939). He is considered the Father of Psychoanalysis and is largely credited with establishing the field of verbal psychotherapy. Originally trained as a neurologist, Freud is best known for his theories of the unconscious mind, dreams, infantile sexuality, libido, repression, and transference—all of which continue to influence the field of psychology to varying degrees.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69152" y="2679192"/>
            <a:ext cx="3822192" cy="3447288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r>
              <a:rPr lang="en-GB" dirty="0"/>
              <a:t>Freudian Psychology is based on the work of Sigmund Freud (1856-1939). He is </a:t>
            </a:r>
            <a:r>
              <a:rPr lang="en-GB" dirty="0">
                <a:solidFill>
                  <a:srgbClr val="FF0000"/>
                </a:solidFill>
              </a:rPr>
              <a:t>regarded</a:t>
            </a:r>
            <a:r>
              <a:rPr lang="en-GB" dirty="0"/>
              <a:t> as the Father of Psychoanalysis and is largely </a:t>
            </a:r>
            <a:r>
              <a:rPr lang="en-GB" dirty="0">
                <a:solidFill>
                  <a:srgbClr val="FF0000"/>
                </a:solidFill>
              </a:rPr>
              <a:t>attributed</a:t>
            </a:r>
            <a:r>
              <a:rPr lang="en-GB" dirty="0"/>
              <a:t> with establishing the field of verbal psychotherapy. Originally, </a:t>
            </a:r>
            <a:r>
              <a:rPr lang="en-GB" dirty="0">
                <a:solidFill>
                  <a:srgbClr val="FF0000"/>
                </a:solidFill>
              </a:rPr>
              <a:t>Freud </a:t>
            </a:r>
            <a:r>
              <a:rPr lang="en-GB" dirty="0"/>
              <a:t>trained as a neurologist </a:t>
            </a:r>
            <a:r>
              <a:rPr lang="en-GB" dirty="0">
                <a:solidFill>
                  <a:srgbClr val="FF0000"/>
                </a:solidFill>
              </a:rPr>
              <a:t>and</a:t>
            </a:r>
            <a:r>
              <a:rPr lang="en-GB" dirty="0"/>
              <a:t> is best known for his theories of the unconscious mind, dreams, infantile sexuality, libido, repression, and transference—all of which continue to </a:t>
            </a:r>
            <a:r>
              <a:rPr lang="en-GB" dirty="0">
                <a:solidFill>
                  <a:srgbClr val="FF0000"/>
                </a:solidFill>
              </a:rPr>
              <a:t>impact</a:t>
            </a:r>
            <a:r>
              <a:rPr lang="en-GB" dirty="0"/>
              <a:t> the field of psychology to </a:t>
            </a:r>
            <a:r>
              <a:rPr lang="en-GB" dirty="0">
                <a:solidFill>
                  <a:srgbClr val="FF0000"/>
                </a:solidFill>
              </a:rPr>
              <a:t>variable</a:t>
            </a:r>
            <a:r>
              <a:rPr lang="en-GB" dirty="0"/>
              <a:t> degrees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The number of SAME words will be picked up by </a:t>
            </a:r>
            <a:r>
              <a:rPr lang="en-GB" dirty="0" err="1" smtClean="0"/>
              <a:t>Turnitin</a:t>
            </a:r>
            <a:r>
              <a:rPr lang="en-GB" dirty="0" smtClean="0"/>
              <a:t> and the student would be put forward for unfair practice.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4051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A guide to referencing</a:t>
            </a:r>
          </a:p>
        </p:txBody>
      </p:sp>
      <p:sp>
        <p:nvSpPr>
          <p:cNvPr id="46083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en-US" altLang="en-US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2140" y="3933907"/>
            <a:ext cx="3267720" cy="24476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0729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What is Referencing?</a:t>
            </a:r>
          </a:p>
        </p:txBody>
      </p:sp>
      <p:sp>
        <p:nvSpPr>
          <p:cNvPr id="4710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 dirty="0" smtClean="0"/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In academic writing it is essential that you make clear which are your thoughts and which are other people’s ideas, to avoid plagiarism and being accused of unfair practice.</a:t>
            </a:r>
          </a:p>
          <a:p>
            <a:pPr eaLnBrk="1" hangingPunct="1"/>
            <a:r>
              <a:rPr lang="en-GB" altLang="en-US" dirty="0" smtClean="0"/>
              <a:t>‘Referencing’ or ‘citing’ means showing where you have got your ideas and information from.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endParaRPr lang="en-GB" altLang="en-US" dirty="0" smtClean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2759" y="4691449"/>
            <a:ext cx="4724400" cy="205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25019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Why use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76250" indent="-476250">
              <a:defRPr/>
            </a:pPr>
            <a:r>
              <a:rPr lang="en-GB" sz="2800" dirty="0"/>
              <a:t>Main reasons for providing references</a:t>
            </a:r>
          </a:p>
          <a:p>
            <a:pPr marL="857250" lvl="1" indent="-400050">
              <a:defRPr/>
            </a:pPr>
            <a:r>
              <a:rPr lang="en-GB" dirty="0" smtClean="0"/>
              <a:t>Acknowledgment</a:t>
            </a:r>
          </a:p>
          <a:p>
            <a:pPr marL="857250" lvl="1" indent="-400050">
              <a:defRPr/>
            </a:pPr>
            <a:r>
              <a:rPr lang="en-GB" dirty="0" smtClean="0"/>
              <a:t>Plagiarism</a:t>
            </a:r>
          </a:p>
          <a:p>
            <a:pPr marL="857250" lvl="1" indent="-400050">
              <a:defRPr/>
            </a:pPr>
            <a:r>
              <a:rPr lang="en-GB" dirty="0" smtClean="0"/>
              <a:t>Helps your reader</a:t>
            </a:r>
          </a:p>
          <a:p>
            <a:pPr marL="857250" lvl="1" indent="-400050">
              <a:defRPr/>
            </a:pPr>
            <a:r>
              <a:rPr lang="en-GB" dirty="0" smtClean="0"/>
              <a:t>Helps the writer</a:t>
            </a:r>
          </a:p>
          <a:p>
            <a:pPr marL="857250" lvl="1" indent="-400050">
              <a:defRPr/>
            </a:pPr>
            <a:r>
              <a:rPr lang="en-GB" dirty="0" smtClean="0"/>
              <a:t>Increase in confidence</a:t>
            </a:r>
          </a:p>
          <a:p>
            <a:pPr marL="857250" lvl="1" indent="-400050">
              <a:defRPr/>
            </a:pPr>
            <a:r>
              <a:rPr lang="en-GB" dirty="0" smtClean="0"/>
              <a:t>Strengthens your writing and helps you attain better marks or grades</a:t>
            </a:r>
          </a:p>
          <a:p>
            <a:pPr eaLnBrk="1" hangingPunct="1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288178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Referencing</a:t>
            </a:r>
          </a:p>
        </p:txBody>
      </p:sp>
      <p:sp>
        <p:nvSpPr>
          <p:cNvPr id="49155" name="Content Placeholder 2"/>
          <p:cNvSpPr>
            <a:spLocks noGrp="1"/>
          </p:cNvSpPr>
          <p:nvPr>
            <p:ph idx="1"/>
          </p:nvPr>
        </p:nvSpPr>
        <p:spPr>
          <a:xfrm>
            <a:off x="2391834" y="2590801"/>
            <a:ext cx="7408333" cy="3916363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Adds weight to your discussion and arguments.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References also show you have read widely on the subject and considered and analysed the writings of others.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Shows the tutor/reader what you have read and allow them to appreciate your contribution to the subject.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Establish the credibility and authority of your ideas and arguments.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Demonstrates that you have spent time in locating, reading and analysing material and formed your own views and opinions. </a:t>
            </a:r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946935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Why use the existing literature</a:t>
            </a:r>
          </a:p>
        </p:txBody>
      </p:sp>
      <p:sp>
        <p:nvSpPr>
          <p:cNvPr id="5017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To show you have grasped the major ideas in your field of study.</a:t>
            </a:r>
          </a:p>
          <a:p>
            <a:pPr eaLnBrk="1" hangingPunct="1"/>
            <a:r>
              <a:rPr lang="en-GB" altLang="en-US" dirty="0"/>
              <a:t>T</a:t>
            </a:r>
            <a:r>
              <a:rPr lang="en-GB" altLang="en-US" dirty="0" smtClean="0"/>
              <a:t>o show you have read widely around a topic - being a student is an apprenticeship which requires you to study topics.</a:t>
            </a:r>
          </a:p>
          <a:p>
            <a:pPr eaLnBrk="1" hangingPunct="1"/>
            <a:r>
              <a:rPr lang="en-GB" altLang="en-US" dirty="0"/>
              <a:t>T</a:t>
            </a:r>
            <a:r>
              <a:rPr lang="en-GB" altLang="en-US" dirty="0" smtClean="0"/>
              <a:t>o illustrate the points you are making - the literature provides evidence for your viewpoint.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680889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Using the Literature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52601" y="1371601"/>
            <a:ext cx="8051800" cy="4754563"/>
          </a:xfrm>
        </p:spPr>
        <p:txBody>
          <a:bodyPr/>
          <a:lstStyle/>
          <a:p>
            <a:pPr marL="609600" indent="-609600" algn="ctr">
              <a:buNone/>
              <a:defRPr/>
            </a:pPr>
            <a:r>
              <a:rPr lang="en-GB" sz="3600" u="sng" dirty="0"/>
              <a:t>2 ways</a:t>
            </a:r>
          </a:p>
          <a:p>
            <a:pPr marL="609600" indent="-609600">
              <a:buFontTx/>
              <a:buAutoNum type="arabicPeriod"/>
              <a:defRPr/>
            </a:pPr>
            <a:r>
              <a:rPr lang="en-GB" dirty="0" smtClean="0"/>
              <a:t>Quote directly from a source.</a:t>
            </a:r>
          </a:p>
          <a:p>
            <a:pPr marL="609600" indent="-609600">
              <a:buFontTx/>
              <a:buAutoNum type="arabicPeriod"/>
              <a:defRPr/>
            </a:pPr>
            <a:endParaRPr lang="en-GB" dirty="0"/>
          </a:p>
          <a:p>
            <a:pPr marL="609600" indent="-609600">
              <a:buFontTx/>
              <a:buAutoNum type="arabicPeriod"/>
              <a:defRPr/>
            </a:pPr>
            <a:endParaRPr lang="en-GB" dirty="0" smtClean="0"/>
          </a:p>
          <a:p>
            <a:pPr marL="609600" indent="-609600">
              <a:buFontTx/>
              <a:buAutoNum type="arabicPeriod"/>
              <a:defRPr/>
            </a:pPr>
            <a:endParaRPr lang="en-GB" dirty="0"/>
          </a:p>
          <a:p>
            <a:pPr marL="0" indent="0">
              <a:buNone/>
              <a:defRPr/>
            </a:pPr>
            <a:endParaRPr lang="en-GB" dirty="0" smtClean="0"/>
          </a:p>
          <a:p>
            <a:pPr marL="609600" indent="-609600">
              <a:buFontTx/>
              <a:buAutoNum type="arabicPeriod"/>
              <a:defRPr/>
            </a:pPr>
            <a:r>
              <a:rPr lang="en-GB" dirty="0" smtClean="0"/>
              <a:t>Report what another writer  </a:t>
            </a:r>
            <a:r>
              <a:rPr lang="en-GB" dirty="0" smtClean="0"/>
              <a:t>has </a:t>
            </a:r>
            <a:r>
              <a:rPr lang="en-GB" dirty="0" smtClean="0"/>
              <a:t>written.</a:t>
            </a:r>
          </a:p>
          <a:p>
            <a:pPr eaLnBrk="1" hangingPunct="1">
              <a:defRPr/>
            </a:pPr>
            <a:endParaRPr lang="en-GB" dirty="0" smtClean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9618" y="2004605"/>
            <a:ext cx="3239529" cy="2103987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9292" y="4486201"/>
            <a:ext cx="3480866" cy="2017572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4165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Quotations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09600" indent="-609600">
              <a:buClr>
                <a:schemeClr val="folHlink"/>
              </a:buClr>
              <a:buFont typeface="Wingdings" pitchFamily="2" charset="2"/>
              <a:buChar char="Ø"/>
              <a:defRPr/>
            </a:pPr>
            <a:r>
              <a:rPr lang="en-GB" dirty="0" smtClean="0"/>
              <a:t>should be relative to the topic </a:t>
            </a:r>
          </a:p>
          <a:p>
            <a:pPr marL="609600" indent="-609600">
              <a:buClr>
                <a:schemeClr val="folHlink"/>
              </a:buClr>
              <a:buFont typeface="Wingdings" pitchFamily="2" charset="2"/>
              <a:buChar char="Ø"/>
              <a:defRPr/>
            </a:pPr>
            <a:r>
              <a:rPr lang="en-GB" dirty="0" smtClean="0"/>
              <a:t>can be used to emphasise your views</a:t>
            </a:r>
          </a:p>
          <a:p>
            <a:pPr marL="609600" indent="-609600">
              <a:buClr>
                <a:schemeClr val="folHlink"/>
              </a:buClr>
              <a:buFont typeface="Wingdings" pitchFamily="2" charset="2"/>
              <a:buChar char="Ø"/>
              <a:defRPr/>
            </a:pPr>
            <a:r>
              <a:rPr lang="en-GB" dirty="0" smtClean="0"/>
              <a:t>are an effective way of introducing a topic or concluding an essay</a:t>
            </a:r>
          </a:p>
          <a:p>
            <a:pPr marL="609600" indent="-609600">
              <a:buClr>
                <a:schemeClr val="folHlink"/>
              </a:buClr>
              <a:buFont typeface="Wingdings" pitchFamily="2" charset="2"/>
              <a:buChar char="Ø"/>
              <a:defRPr/>
            </a:pPr>
            <a:r>
              <a:rPr lang="en-GB" dirty="0" smtClean="0"/>
              <a:t>can be exceptionally good ways of wording the point being made</a:t>
            </a:r>
          </a:p>
          <a:p>
            <a:pPr marL="609600" indent="-609600">
              <a:buClr>
                <a:schemeClr val="folHlink"/>
              </a:buClr>
              <a:buFont typeface="Wingdings" pitchFamily="2" charset="2"/>
              <a:buChar char="Ø"/>
              <a:defRPr/>
            </a:pPr>
            <a:r>
              <a:rPr lang="en-GB" dirty="0" smtClean="0"/>
              <a:t>should be used sparingly</a:t>
            </a:r>
          </a:p>
          <a:p>
            <a:pPr marL="609600" indent="-609600">
              <a:buClr>
                <a:schemeClr val="folHlink"/>
              </a:buClr>
              <a:buFont typeface="Wingdings" pitchFamily="2" charset="2"/>
              <a:buChar char="Ø"/>
              <a:defRPr/>
            </a:pPr>
            <a:r>
              <a:rPr lang="en-GB" dirty="0" smtClean="0"/>
              <a:t>should not be used just because you cannot summarise the writer’s words</a:t>
            </a:r>
          </a:p>
          <a:p>
            <a:pPr eaLnBrk="1" hangingPunct="1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651025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In writing quotations you should</a:t>
            </a:r>
          </a:p>
        </p:txBody>
      </p:sp>
      <p:sp>
        <p:nvSpPr>
          <p:cNvPr id="53251" name="Content Placeholder 2"/>
          <p:cNvSpPr>
            <a:spLocks noGrp="1"/>
          </p:cNvSpPr>
          <p:nvPr>
            <p:ph idx="1"/>
          </p:nvPr>
        </p:nvSpPr>
        <p:spPr>
          <a:xfrm>
            <a:off x="2391834" y="2438401"/>
            <a:ext cx="7408333" cy="4297363"/>
          </a:xfrm>
        </p:spPr>
        <p:txBody>
          <a:bodyPr>
            <a:norm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GB" altLang="en-US" dirty="0" smtClean="0"/>
              <a:t>Copy words and punctuation exactly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dirty="0" smtClean="0"/>
              <a:t>use three dots(…) to indicate omitted words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dirty="0" smtClean="0"/>
              <a:t>put ‘quotation marks’ around the words you quote (thus: ‘</a:t>
            </a:r>
            <a:r>
              <a:rPr lang="en-GB" altLang="en-US" i="1" dirty="0" smtClean="0"/>
              <a:t>stunning,’  </a:t>
            </a:r>
            <a:r>
              <a:rPr lang="en-GB" altLang="en-US" dirty="0" smtClean="0"/>
              <a:t>wrote the artist.)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dirty="0" smtClean="0"/>
              <a:t>say exactly where the quotation comes from</a:t>
            </a:r>
          </a:p>
          <a:p>
            <a:pPr marL="0" indent="0">
              <a:spcBef>
                <a:spcPct val="50000"/>
              </a:spcBef>
              <a:buNone/>
            </a:pPr>
            <a:endParaRPr lang="en-GB" altLang="en-US" dirty="0"/>
          </a:p>
          <a:p>
            <a:pPr marL="0" indent="0">
              <a:spcBef>
                <a:spcPct val="50000"/>
              </a:spcBef>
              <a:buNone/>
            </a:pPr>
            <a:r>
              <a:rPr lang="en-GB" altLang="en-US" dirty="0" smtClean="0">
                <a:solidFill>
                  <a:srgbClr val="FFFF00"/>
                </a:solidFill>
              </a:rPr>
              <a:t>`Life is full of hazards…No one makes the journey without some bumps and bruises, mental and physical`. (Fernald, 2015, p.103).</a:t>
            </a:r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315995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Another important point</a:t>
            </a:r>
          </a:p>
        </p:txBody>
      </p:sp>
      <p:sp>
        <p:nvSpPr>
          <p:cNvPr id="55299" name="Content Placeholder 2"/>
          <p:cNvSpPr>
            <a:spLocks noGrp="1"/>
          </p:cNvSpPr>
          <p:nvPr>
            <p:ph idx="1"/>
          </p:nvPr>
        </p:nvSpPr>
        <p:spPr>
          <a:xfrm>
            <a:off x="2391834" y="2514600"/>
            <a:ext cx="7408333" cy="3886200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GB" altLang="en-US" dirty="0" smtClean="0"/>
              <a:t>How you include direct quotes within your work depends upon their length</a:t>
            </a:r>
            <a:r>
              <a:rPr lang="en-GB" altLang="en-US" dirty="0"/>
              <a:t> </a:t>
            </a:r>
            <a:r>
              <a:rPr lang="en-GB" altLang="en-US" dirty="0" smtClean="0"/>
              <a:t>(30 words or more is considered a long quote).</a:t>
            </a:r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dirty="0" smtClean="0"/>
              <a:t>Difference between short and long quotes. </a:t>
            </a:r>
          </a:p>
          <a:p>
            <a:r>
              <a:rPr lang="en-GB" altLang="en-US" dirty="0" smtClean="0"/>
              <a:t>Short quotes: Up </a:t>
            </a:r>
            <a:r>
              <a:rPr lang="en-GB" altLang="en-US" dirty="0"/>
              <a:t>to two or three lines in your </a:t>
            </a:r>
            <a:r>
              <a:rPr lang="en-GB" altLang="en-US" dirty="0" smtClean="0"/>
              <a:t>assignment:</a:t>
            </a:r>
            <a:endParaRPr lang="en-GB" altLang="en-US" dirty="0"/>
          </a:p>
          <a:p>
            <a:r>
              <a:rPr lang="en-GB" altLang="en-US" dirty="0"/>
              <a:t>Can be set in quotation marks (single or double – be consistent) and included in the body of text</a:t>
            </a:r>
            <a:r>
              <a:rPr lang="en-GB" altLang="en-US" dirty="0" smtClean="0"/>
              <a:t>.</a:t>
            </a:r>
          </a:p>
          <a:p>
            <a:r>
              <a:rPr lang="en-GB" altLang="en-US" dirty="0" smtClean="0"/>
              <a:t>Longer quotations: </a:t>
            </a:r>
            <a:r>
              <a:rPr lang="en-GB" altLang="en-US" dirty="0"/>
              <a:t>Should be entered as a separate paragraph and indented from the main </a:t>
            </a:r>
            <a:r>
              <a:rPr lang="en-GB" altLang="en-US" dirty="0" smtClean="0"/>
              <a:t>text.</a:t>
            </a:r>
            <a:endParaRPr lang="en-GB" altLang="en-US" dirty="0"/>
          </a:p>
          <a:p>
            <a:r>
              <a:rPr lang="en-GB" altLang="en-US" dirty="0"/>
              <a:t>1cm each </a:t>
            </a:r>
            <a:r>
              <a:rPr lang="en-GB" altLang="en-US" dirty="0" smtClean="0"/>
              <a:t>side.</a:t>
            </a:r>
            <a:endParaRPr lang="en-GB" altLang="en-US" dirty="0"/>
          </a:p>
          <a:p>
            <a:r>
              <a:rPr lang="en-GB" altLang="en-US" dirty="0"/>
              <a:t>Quotation marks are not </a:t>
            </a:r>
            <a:r>
              <a:rPr lang="en-GB" altLang="en-US" dirty="0" smtClean="0"/>
              <a:t>required.</a:t>
            </a:r>
            <a:endParaRPr lang="en-GB" altLang="en-US" dirty="0"/>
          </a:p>
          <a:p>
            <a:endParaRPr lang="en-GB" altLang="en-US" dirty="0"/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284354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Example of short directed quote</a:t>
            </a:r>
          </a:p>
        </p:txBody>
      </p:sp>
      <p:sp>
        <p:nvSpPr>
          <p:cNvPr id="583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Clr>
                <a:schemeClr val="folHlink"/>
              </a:buClr>
              <a:buFont typeface="Wingdings" pitchFamily="2" charset="2"/>
              <a:buNone/>
            </a:pPr>
            <a:r>
              <a:rPr lang="en-GB" altLang="en-US" i="1" u="sng" dirty="0" smtClean="0">
                <a:solidFill>
                  <a:schemeClr val="tx2"/>
                </a:solidFill>
              </a:rPr>
              <a:t>Example</a:t>
            </a:r>
          </a:p>
          <a:p>
            <a:pPr eaLnBrk="1" hangingPunct="1">
              <a:buClr>
                <a:schemeClr val="folHlink"/>
              </a:buClr>
              <a:buFont typeface="Wingdings" pitchFamily="2" charset="2"/>
              <a:buNone/>
            </a:pPr>
            <a:r>
              <a:rPr lang="en-GB" altLang="en-US" dirty="0" smtClean="0"/>
              <a:t>   </a:t>
            </a:r>
            <a:r>
              <a:rPr lang="en-GB" altLang="en-US" dirty="0" smtClean="0">
                <a:solidFill>
                  <a:schemeClr val="tx2"/>
                </a:solidFill>
              </a:rPr>
              <a:t>‘You will in no doubt be aware that plagiarism is a hot topic of discussion in higher education” (Neville, 2007</a:t>
            </a:r>
            <a:r>
              <a:rPr lang="en-GB" altLang="en-US" dirty="0" smtClean="0"/>
              <a:t>, p</a:t>
            </a:r>
            <a:r>
              <a:rPr lang="en-GB" altLang="en-US" dirty="0" smtClean="0">
                <a:solidFill>
                  <a:schemeClr val="tx2"/>
                </a:solidFill>
              </a:rPr>
              <a:t>. 27). </a:t>
            </a:r>
          </a:p>
          <a:p>
            <a:pPr eaLnBrk="1" hangingPunct="1">
              <a:buClr>
                <a:schemeClr val="folHlink"/>
              </a:buClr>
              <a:buFont typeface="Wingdings" pitchFamily="2" charset="2"/>
              <a:buNone/>
            </a:pPr>
            <a:r>
              <a:rPr lang="en-GB" altLang="en-US" dirty="0" smtClean="0">
                <a:solidFill>
                  <a:schemeClr val="tx2"/>
                </a:solidFill>
              </a:rPr>
              <a:t>OR</a:t>
            </a:r>
          </a:p>
          <a:p>
            <a:pPr eaLnBrk="1" hangingPunct="1">
              <a:buClr>
                <a:schemeClr val="folHlink"/>
              </a:buClr>
              <a:buFont typeface="Wingdings" pitchFamily="2" charset="2"/>
              <a:buNone/>
            </a:pPr>
            <a:r>
              <a:rPr lang="en-GB" altLang="en-US" dirty="0" smtClean="0">
                <a:solidFill>
                  <a:schemeClr val="tx2"/>
                </a:solidFill>
              </a:rPr>
              <a:t>    Neville believes that students should be ‘aware that plagiarism is a hot topic of discussion in higher education’ (</a:t>
            </a:r>
            <a:r>
              <a:rPr lang="en-GB" altLang="en-US" dirty="0" smtClean="0"/>
              <a:t>2007, p. </a:t>
            </a:r>
            <a:r>
              <a:rPr lang="en-GB" altLang="en-US" dirty="0" smtClean="0">
                <a:solidFill>
                  <a:schemeClr val="tx2"/>
                </a:solidFill>
              </a:rPr>
              <a:t>27)</a:t>
            </a:r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558018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Example of longer quotation. </a:t>
            </a:r>
          </a:p>
        </p:txBody>
      </p:sp>
      <p:sp>
        <p:nvSpPr>
          <p:cNvPr id="59395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eaLnBrk="1" hangingPunct="1">
              <a:buClr>
                <a:schemeClr val="folHlink"/>
              </a:buClr>
              <a:buFont typeface="Wingdings" pitchFamily="2" charset="2"/>
              <a:buChar char="Ø"/>
            </a:pPr>
            <a:r>
              <a:rPr lang="en-GB" altLang="en-US" sz="2400" dirty="0"/>
              <a:t>leave a space before and after the quote</a:t>
            </a:r>
          </a:p>
          <a:p>
            <a:pPr eaLnBrk="1" hangingPunct="1">
              <a:buClr>
                <a:schemeClr val="folHlink"/>
              </a:buClr>
              <a:buFont typeface="Wingdings" pitchFamily="2" charset="2"/>
              <a:buChar char="Ø"/>
            </a:pPr>
            <a:r>
              <a:rPr lang="en-GB" altLang="en-US" sz="2400" dirty="0"/>
              <a:t> indent left and right margins by 1 cm</a:t>
            </a:r>
          </a:p>
          <a:p>
            <a:pPr eaLnBrk="1" hangingPunct="1">
              <a:buClr>
                <a:schemeClr val="folHlink"/>
              </a:buClr>
              <a:buFont typeface="Wingdings" pitchFamily="2" charset="2"/>
              <a:buChar char="Ø"/>
            </a:pPr>
            <a:r>
              <a:rPr lang="en-GB" altLang="en-US" sz="2400" dirty="0"/>
              <a:t> you do not need inverted commas</a:t>
            </a:r>
          </a:p>
          <a:p>
            <a:pPr eaLnBrk="1" hangingPunct="1">
              <a:buClr>
                <a:schemeClr val="folHlink"/>
              </a:buClr>
              <a:buFont typeface="Wingdings" pitchFamily="2" charset="2"/>
              <a:buNone/>
            </a:pPr>
            <a:r>
              <a:rPr lang="en-GB" altLang="en-US" sz="2400" i="1" u="sng" dirty="0">
                <a:solidFill>
                  <a:schemeClr val="tx2"/>
                </a:solidFill>
              </a:rPr>
              <a:t>Example</a:t>
            </a:r>
          </a:p>
          <a:p>
            <a:pPr eaLnBrk="1" hangingPunct="1">
              <a:buClr>
                <a:schemeClr val="folHlink"/>
              </a:buClr>
              <a:buFont typeface="Wingdings" pitchFamily="2" charset="2"/>
              <a:buNone/>
            </a:pPr>
            <a:r>
              <a:rPr lang="en-GB" altLang="en-US" sz="2400" dirty="0">
                <a:solidFill>
                  <a:schemeClr val="tx2"/>
                </a:solidFill>
              </a:rPr>
              <a:t>Detailed observations of children at play show that,</a:t>
            </a:r>
          </a:p>
          <a:p>
            <a:pPr eaLnBrk="1" hangingPunct="1">
              <a:buClr>
                <a:schemeClr val="folHlink"/>
              </a:buClr>
              <a:buFont typeface="Wingdings" pitchFamily="2" charset="2"/>
              <a:buNone/>
            </a:pPr>
            <a:endParaRPr lang="en-GB" altLang="en-US" sz="2400" dirty="0">
              <a:solidFill>
                <a:schemeClr val="tx2"/>
              </a:solidFill>
            </a:endParaRPr>
          </a:p>
          <a:p>
            <a:pPr eaLnBrk="1" hangingPunct="1">
              <a:buClr>
                <a:schemeClr val="folHlink"/>
              </a:buClr>
              <a:buFont typeface="Wingdings" pitchFamily="2" charset="2"/>
              <a:buNone/>
            </a:pPr>
            <a:r>
              <a:rPr lang="en-GB" altLang="en-US" sz="2400" dirty="0">
                <a:solidFill>
                  <a:schemeClr val="tx2"/>
                </a:solidFill>
              </a:rPr>
              <a:t>        there are many similarities between the play of </a:t>
            </a:r>
          </a:p>
          <a:p>
            <a:pPr eaLnBrk="1" hangingPunct="1">
              <a:buClr>
                <a:schemeClr val="folHlink"/>
              </a:buClr>
              <a:buFont typeface="Wingdings" pitchFamily="2" charset="2"/>
              <a:buNone/>
            </a:pPr>
            <a:r>
              <a:rPr lang="en-GB" altLang="en-US" sz="2400" dirty="0">
                <a:solidFill>
                  <a:schemeClr val="tx2"/>
                </a:solidFill>
              </a:rPr>
              <a:t>        young boys and girls and many differences that </a:t>
            </a:r>
          </a:p>
          <a:p>
            <a:pPr eaLnBrk="1" hangingPunct="1">
              <a:buClr>
                <a:schemeClr val="folHlink"/>
              </a:buClr>
              <a:buFont typeface="Wingdings" pitchFamily="2" charset="2"/>
              <a:buNone/>
            </a:pPr>
            <a:r>
              <a:rPr lang="en-GB" altLang="en-US" sz="2400" dirty="0">
                <a:solidFill>
                  <a:schemeClr val="tx2"/>
                </a:solidFill>
              </a:rPr>
              <a:t>        can be explained by a child’s individual </a:t>
            </a:r>
          </a:p>
          <a:p>
            <a:pPr eaLnBrk="1" hangingPunct="1">
              <a:buClr>
                <a:schemeClr val="folHlink"/>
              </a:buClr>
              <a:buFont typeface="Wingdings" pitchFamily="2" charset="2"/>
              <a:buNone/>
            </a:pPr>
            <a:r>
              <a:rPr lang="en-GB" altLang="en-US" sz="2400" dirty="0">
                <a:solidFill>
                  <a:schemeClr val="tx2"/>
                </a:solidFill>
              </a:rPr>
              <a:t>        temperament (</a:t>
            </a:r>
            <a:r>
              <a:rPr lang="en-GB" altLang="en-US" sz="2400" dirty="0" err="1">
                <a:solidFill>
                  <a:schemeClr val="tx2"/>
                </a:solidFill>
              </a:rPr>
              <a:t>Lindon</a:t>
            </a:r>
            <a:r>
              <a:rPr lang="en-GB" altLang="en-US" sz="2400" dirty="0">
                <a:solidFill>
                  <a:schemeClr val="tx2"/>
                </a:solidFill>
              </a:rPr>
              <a:t>, 2001, p. 89).</a:t>
            </a:r>
          </a:p>
          <a:p>
            <a:pPr eaLnBrk="1" hangingPunct="1">
              <a:buClr>
                <a:schemeClr val="folHlink"/>
              </a:buClr>
              <a:buFont typeface="Wingdings" pitchFamily="2" charset="2"/>
              <a:buNone/>
            </a:pPr>
            <a:endParaRPr lang="en-GB" altLang="en-US" sz="2400" dirty="0">
              <a:solidFill>
                <a:schemeClr val="tx2"/>
              </a:solidFill>
            </a:endParaRPr>
          </a:p>
          <a:p>
            <a:pPr eaLnBrk="1" hangingPunct="1">
              <a:buClr>
                <a:schemeClr val="folHlink"/>
              </a:buClr>
              <a:buFont typeface="Wingdings" pitchFamily="2" charset="2"/>
              <a:buNone/>
            </a:pPr>
            <a:r>
              <a:rPr lang="en-GB" altLang="en-US" sz="2400" dirty="0">
                <a:solidFill>
                  <a:schemeClr val="tx2"/>
                </a:solidFill>
              </a:rPr>
              <a:t>Therefore we can assume that………..</a:t>
            </a:r>
          </a:p>
          <a:p>
            <a:pPr eaLnBrk="1" hangingPunct="1"/>
            <a:endParaRPr lang="en-GB" altLang="en-US" dirty="0" smtClean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1" y="2667001"/>
            <a:ext cx="261937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13191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2800"/>
              <a:t>Paraphrasing - </a:t>
            </a:r>
            <a:r>
              <a:rPr lang="en-GB" altLang="en-US" sz="2800">
                <a:solidFill>
                  <a:schemeClr val="folHlink"/>
                </a:solidFill>
              </a:rPr>
              <a:t/>
            </a:r>
            <a:br>
              <a:rPr lang="en-GB" altLang="en-US" sz="2800">
                <a:solidFill>
                  <a:schemeClr val="folHlink"/>
                </a:solidFill>
              </a:rPr>
            </a:br>
            <a:r>
              <a:rPr lang="en-GB" altLang="en-US" sz="2800"/>
              <a:t>Putting</a:t>
            </a:r>
            <a:r>
              <a:rPr lang="en-GB" altLang="en-US" sz="3200"/>
              <a:t> something </a:t>
            </a:r>
            <a:r>
              <a:rPr lang="en-GB" altLang="en-US" sz="2800"/>
              <a:t>you have read </a:t>
            </a:r>
            <a:br>
              <a:rPr lang="en-GB" altLang="en-US" sz="2800"/>
            </a:br>
            <a:r>
              <a:rPr lang="en-GB" altLang="en-US" sz="2800"/>
              <a:t>in your own words</a:t>
            </a:r>
          </a:p>
        </p:txBody>
      </p:sp>
      <p:sp>
        <p:nvSpPr>
          <p:cNvPr id="614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Clr>
                <a:schemeClr val="folHlink"/>
              </a:buClr>
              <a:buFont typeface="Wingdings" pitchFamily="2" charset="2"/>
              <a:buChar char="Ø"/>
            </a:pPr>
            <a:r>
              <a:rPr lang="en-GB" altLang="en-US" dirty="0" smtClean="0"/>
              <a:t>indirect, e.g. Jones (1995) argues that…</a:t>
            </a:r>
          </a:p>
          <a:p>
            <a:pPr eaLnBrk="1" hangingPunct="1">
              <a:lnSpc>
                <a:spcPct val="90000"/>
              </a:lnSpc>
              <a:buClr>
                <a:schemeClr val="folHlink"/>
              </a:buClr>
              <a:buFont typeface="Wingdings" pitchFamily="2" charset="2"/>
              <a:buChar char="Ø"/>
            </a:pPr>
            <a:r>
              <a:rPr lang="en-GB" altLang="en-US" dirty="0" smtClean="0"/>
              <a:t>paraphrase or summarise what Jones has written</a:t>
            </a:r>
          </a:p>
          <a:p>
            <a:pPr eaLnBrk="1" hangingPunct="1">
              <a:lnSpc>
                <a:spcPct val="90000"/>
              </a:lnSpc>
              <a:buClr>
                <a:schemeClr val="folHlink"/>
              </a:buClr>
              <a:buFont typeface="Wingdings" pitchFamily="2" charset="2"/>
              <a:buChar char="Ø"/>
            </a:pPr>
            <a:r>
              <a:rPr lang="en-GB" altLang="en-US" dirty="0" smtClean="0"/>
              <a:t>summarise or paraphrase in your own words –remember it is Jones’s ideas you are using</a:t>
            </a:r>
          </a:p>
          <a:p>
            <a:pPr eaLnBrk="1" hangingPunct="1">
              <a:lnSpc>
                <a:spcPct val="90000"/>
              </a:lnSpc>
              <a:buClr>
                <a:schemeClr val="folHlink"/>
              </a:buClr>
              <a:buFont typeface="Wingdings" pitchFamily="2" charset="2"/>
              <a:buChar char="Ø"/>
            </a:pPr>
            <a:r>
              <a:rPr lang="en-GB" altLang="en-US" dirty="0" smtClean="0"/>
              <a:t>make clear which are Jones’s ideas and where you found them- this is recorded in the reference list at the end of your work.</a:t>
            </a:r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865924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Paraphrasing</a:t>
            </a:r>
          </a:p>
        </p:txBody>
      </p:sp>
      <p:sp>
        <p:nvSpPr>
          <p:cNvPr id="624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Even if you paraphrase writers (i.e. do not quote them directly, but weave </a:t>
            </a:r>
            <a:r>
              <a:rPr lang="en-GB" altLang="en-US" u="sng" dirty="0" smtClean="0"/>
              <a:t>their</a:t>
            </a:r>
            <a:r>
              <a:rPr lang="en-GB" altLang="en-US" dirty="0" smtClean="0"/>
              <a:t> ideas into what you are saying), you must show from whom you got the idea.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 smtClean="0"/>
              <a:t>In an interview, students should always be aware of their non verbal behaviour, as this can provide a valuable indicator of their state of mind (Edwards, 2001).</a:t>
            </a:r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127215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Secondary Sources 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>
          <a:xfrm>
            <a:off x="2438401" y="2499519"/>
            <a:ext cx="7408333" cy="3992563"/>
          </a:xfrm>
        </p:spPr>
        <p:txBody>
          <a:bodyPr/>
          <a:lstStyle/>
          <a:p>
            <a:r>
              <a:rPr lang="en-GB" altLang="en-US" dirty="0" smtClean="0"/>
              <a:t>Material that is not in the original manuscript, contemporary record or document associated with an event, but which critiques, comments on or builds upon primary sources. </a:t>
            </a:r>
          </a:p>
          <a:p>
            <a:r>
              <a:rPr lang="en-GB" altLang="en-US" dirty="0" smtClean="0"/>
              <a:t>In your first year you will probably come across a lot of secondary sources…</a:t>
            </a:r>
          </a:p>
          <a:p>
            <a:r>
              <a:rPr lang="en-GB" altLang="en-US" dirty="0" smtClean="0"/>
              <a:t>Examples? 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4861" y="4495800"/>
            <a:ext cx="2185954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47327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Secondary Referencing.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idx="1"/>
          </p:nvPr>
        </p:nvSpPr>
        <p:spPr>
          <a:xfrm>
            <a:off x="1752601" y="2514600"/>
            <a:ext cx="8686799" cy="4038600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dirty="0" smtClean="0"/>
              <a:t>It is critical that you use cite the resource that you are using when writing your assignment or making a presentation. </a:t>
            </a:r>
          </a:p>
          <a:p>
            <a:r>
              <a:rPr lang="en-GB" altLang="en-US" dirty="0" smtClean="0"/>
              <a:t>As an example, if you found out about Vygotsky’s theory from reading an introductory text. Then you must cite the text book also. </a:t>
            </a:r>
          </a:p>
          <a:p>
            <a:r>
              <a:rPr lang="en-GB" altLang="en-US" b="1" dirty="0"/>
              <a:t>Citing directly</a:t>
            </a:r>
          </a:p>
          <a:p>
            <a:r>
              <a:rPr lang="en-GB" altLang="en-US" dirty="0">
                <a:solidFill>
                  <a:srgbClr val="FFFF00"/>
                </a:solidFill>
              </a:rPr>
              <a:t>Vygotsky (1978 cited in Daniels, 2005, p.56) discussed the Zone of Proximal Development.</a:t>
            </a:r>
          </a:p>
          <a:p>
            <a:r>
              <a:rPr lang="en-GB" altLang="en-US" b="1" dirty="0"/>
              <a:t>or</a:t>
            </a:r>
          </a:p>
          <a:p>
            <a:r>
              <a:rPr lang="en-GB" altLang="en-US" b="1" dirty="0"/>
              <a:t>Citing Indirectly </a:t>
            </a:r>
          </a:p>
          <a:p>
            <a:r>
              <a:rPr lang="en-GB" altLang="en-US" dirty="0">
                <a:solidFill>
                  <a:srgbClr val="FFFF00"/>
                </a:solidFill>
              </a:rPr>
              <a:t>Discussion of learning and development is highlighted in the Zone of Proximal Development theory (Vygotsky 1978 cited in Daniels, 2005, p.56).</a:t>
            </a:r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700449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solidFill>
                  <a:schemeClr val="bg1"/>
                </a:solidFill>
              </a:rPr>
              <a:t>References and Bibliography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idx="1"/>
          </p:nvPr>
        </p:nvSpPr>
        <p:spPr>
          <a:xfrm>
            <a:off x="1828801" y="2286001"/>
            <a:ext cx="8610599" cy="3840163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sz="2000" b="1" dirty="0"/>
              <a:t>References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000" dirty="0"/>
              <a:t>		 - The full details of a book/journal/ electronic resource cited in the essay.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000" dirty="0"/>
              <a:t>		 - Reader must be able to know full details of EVERY source cited in the essay.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000" dirty="0"/>
              <a:t>		 - Even if you only read part of the article/book or it was from a secondary source.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0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000" b="1" dirty="0"/>
              <a:t>Bibliography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000" dirty="0"/>
              <a:t>		 - The full details of a book/journal/electronic resource read but not cited in essay.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0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000" dirty="0"/>
              <a:t>No “shame” in not having a Bibliography</a:t>
            </a:r>
            <a:r>
              <a:rPr lang="en-US" altLang="en-US" sz="2000" dirty="0">
                <a:solidFill>
                  <a:srgbClr val="FFFF00"/>
                </a:solidFill>
              </a:rPr>
              <a:t>.</a:t>
            </a:r>
            <a:r>
              <a:rPr lang="en-US" altLang="en-US" sz="2000" dirty="0"/>
              <a:t>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000" dirty="0"/>
              <a:t>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000" dirty="0"/>
          </a:p>
          <a:p>
            <a:pPr eaLnBrk="1" hangingPunct="1">
              <a:lnSpc>
                <a:spcPct val="80000"/>
              </a:lnSpc>
            </a:pPr>
            <a:endParaRPr lang="en-US" altLang="en-US" sz="900" dirty="0"/>
          </a:p>
          <a:p>
            <a:pPr eaLnBrk="1" hangingPunct="1">
              <a:lnSpc>
                <a:spcPct val="80000"/>
              </a:lnSpc>
            </a:pPr>
            <a:endParaRPr lang="en-GB" altLang="en-US" sz="9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0384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Harvard Referencing Guide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http://moodle.uwtsd.ac.uk/pluginfile.php/80964/mod_resource/content/1/SJI%20Referencing%20guide%202017-2018.pdf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373864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a DOI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88634" y="2590801"/>
            <a:ext cx="7814733" cy="4068763"/>
          </a:xfrm>
        </p:spPr>
        <p:txBody>
          <a:bodyPr>
            <a:normAutofit fontScale="92500"/>
          </a:bodyPr>
          <a:lstStyle/>
          <a:p>
            <a:r>
              <a:rPr lang="en-US" dirty="0"/>
              <a:t>An acceptable alternative is to use the digital object identifier (DOI) of the electronic document instead retrieval date and URL. A DOI is a unique alphanumeric string assigned by a registration agency (the International DOI Foundation) to identify content and provide a persistent link to its location on the Internet. The DOI is like a digital fingerprint: Each article receives a unique one at birth, and it can be used to identify the article throughout its lifespan, no matter where it goes</a:t>
            </a:r>
            <a:r>
              <a:rPr lang="en-US" dirty="0" smtClean="0"/>
              <a:t>.</a:t>
            </a:r>
          </a:p>
          <a:p>
            <a:endParaRPr lang="en-US" dirty="0"/>
          </a:p>
          <a:p>
            <a:r>
              <a:rPr lang="en-US" dirty="0"/>
              <a:t>All DOI numbers begin with a 10 and contain a prefix and a suffix separated by a slash. The prefix is a unique number of four or more digits assigned to organizations; the suffix is assigned by the publisher and was designed to be flexible with publisher identification standards.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3197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Reference List Example: Using DOI in an electronic journal. </a:t>
            </a:r>
          </a:p>
          <a:p>
            <a:r>
              <a:rPr lang="en-US" dirty="0" err="1"/>
              <a:t>Herbst</a:t>
            </a:r>
            <a:r>
              <a:rPr lang="en-US" dirty="0"/>
              <a:t>, D. M., Griffith, N. R., and </a:t>
            </a:r>
            <a:r>
              <a:rPr lang="en-US" dirty="0" err="1"/>
              <a:t>Slama</a:t>
            </a:r>
            <a:r>
              <a:rPr lang="en-US" dirty="0"/>
              <a:t>, K. M. (2014). </a:t>
            </a:r>
            <a:r>
              <a:rPr lang="en-US" dirty="0" smtClean="0"/>
              <a:t>                                 	Rodeo </a:t>
            </a:r>
            <a:r>
              <a:rPr lang="en-US" dirty="0"/>
              <a:t>cowboys: Conforming to masculine </a:t>
            </a:r>
            <a:r>
              <a:rPr lang="en-US" dirty="0" smtClean="0"/>
              <a:t>	norms </a:t>
            </a:r>
            <a:r>
              <a:rPr lang="en-US" dirty="0"/>
              <a:t>and help-seeking behaviors for </a:t>
            </a:r>
            <a:r>
              <a:rPr lang="en-US" dirty="0" smtClean="0"/>
              <a:t>	depression</a:t>
            </a:r>
            <a:r>
              <a:rPr lang="en-US" dirty="0"/>
              <a:t>. Journal of Rural </a:t>
            </a:r>
            <a:r>
              <a:rPr lang="en-US" dirty="0" smtClean="0"/>
              <a:t>Mental </a:t>
            </a:r>
            <a:r>
              <a:rPr lang="en-US" dirty="0"/>
              <a:t>Health, 38 </a:t>
            </a:r>
            <a:r>
              <a:rPr lang="en-US" dirty="0" smtClean="0"/>
              <a:t>	(</a:t>
            </a:r>
            <a:r>
              <a:rPr lang="en-US" dirty="0"/>
              <a:t>1), </a:t>
            </a:r>
            <a:r>
              <a:rPr lang="en-US" dirty="0" smtClean="0"/>
              <a:t>20–35. doi:10.1037/rmh0000008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540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B1D2DA32-AC8B-4194-BF85-FF4A5B40EB5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Banded</Template>
  <TotalTime>36</TotalTime>
  <Words>1967</Words>
  <Application>Microsoft Office PowerPoint</Application>
  <PresentationFormat>Widescreen</PresentationFormat>
  <Paragraphs>209</Paragraphs>
  <Slides>36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0" baseType="lpstr">
      <vt:lpstr>Calibri</vt:lpstr>
      <vt:lpstr>Corbel</vt:lpstr>
      <vt:lpstr>Wingdings</vt:lpstr>
      <vt:lpstr>Banded</vt:lpstr>
      <vt:lpstr>Referencing, Paraphrasing and Avoiding Plagiarism</vt:lpstr>
      <vt:lpstr>Aims of the Lecture</vt:lpstr>
      <vt:lpstr>What is Plagiarism? </vt:lpstr>
      <vt:lpstr>What is Plagairism</vt:lpstr>
      <vt:lpstr>Plagiarism is an Academic Offence. </vt:lpstr>
      <vt:lpstr>Avoiding Plagiarism</vt:lpstr>
      <vt:lpstr>Do I have to reference EVERY source of information?</vt:lpstr>
      <vt:lpstr>PowerPoint Presentation</vt:lpstr>
      <vt:lpstr>How can I avoid plagiarism?</vt:lpstr>
      <vt:lpstr>To avoid plagiarism you have to be METICULOUS in your work</vt:lpstr>
      <vt:lpstr>PowerPoint Presentation</vt:lpstr>
      <vt:lpstr>PowerPoint Presentation</vt:lpstr>
      <vt:lpstr>PowerPoint Presentation</vt:lpstr>
      <vt:lpstr>A rule of thumb:</vt:lpstr>
      <vt:lpstr>Can unintentional plagiarism occur. </vt:lpstr>
      <vt:lpstr>Turnitin</vt:lpstr>
      <vt:lpstr>An example</vt:lpstr>
      <vt:lpstr>A guide to referencing</vt:lpstr>
      <vt:lpstr>What is Referencing?</vt:lpstr>
      <vt:lpstr>Why use references</vt:lpstr>
      <vt:lpstr>Referencing</vt:lpstr>
      <vt:lpstr>Why use the existing literature</vt:lpstr>
      <vt:lpstr>Using the Literature</vt:lpstr>
      <vt:lpstr>Quotations</vt:lpstr>
      <vt:lpstr>In writing quotations you should</vt:lpstr>
      <vt:lpstr>Another important point</vt:lpstr>
      <vt:lpstr>Example of short directed quote</vt:lpstr>
      <vt:lpstr>Example of longer quotation. </vt:lpstr>
      <vt:lpstr>Paraphrasing -  Putting something you have read  in your own words</vt:lpstr>
      <vt:lpstr>Paraphrasing</vt:lpstr>
      <vt:lpstr>Secondary Sources </vt:lpstr>
      <vt:lpstr>Secondary Referencing.</vt:lpstr>
      <vt:lpstr>References and Bibliography</vt:lpstr>
      <vt:lpstr>Harvard Referencing Guide</vt:lpstr>
      <vt:lpstr>Using a DOI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Referencing, Paraphrasing and Avoiding Plagiarism</dc:title>
  <dc:creator>Catherine Slade</dc:creator>
  <cp:lastModifiedBy>Catherine Slade</cp:lastModifiedBy>
  <cp:revision>1</cp:revision>
  <dcterms:created xsi:type="dcterms:W3CDTF">2017-10-18T09:10:45Z</dcterms:created>
  <dcterms:modified xsi:type="dcterms:W3CDTF">2017-10-18T09:47:22Z</dcterms:modified>
</cp:coreProperties>
</file>