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4" r:id="rId3"/>
    <p:sldId id="265" r:id="rId4"/>
    <p:sldId id="266" r:id="rId5"/>
    <p:sldId id="267" r:id="rId6"/>
    <p:sldId id="268" r:id="rId7"/>
    <p:sldId id="269" r:id="rId8"/>
    <p:sldId id="270"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4" d="100"/>
          <a:sy n="114" d="100"/>
        </p:scale>
        <p:origin x="144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4208520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13910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120291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0203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3710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2007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579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953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39243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11041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58813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23/11/2021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5247936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a:solidFill>
                  <a:schemeClr val="bg1"/>
                </a:solidFill>
              </a:rPr>
              <a:t>The Humanities (HPFY3011) - Humans and Animals</a:t>
            </a:r>
          </a:p>
        </p:txBody>
      </p:sp>
      <p:sp>
        <p:nvSpPr>
          <p:cNvPr id="4" name="Subtitle 2"/>
          <p:cNvSpPr txBox="1">
            <a:spLocks/>
          </p:cNvSpPr>
          <p:nvPr/>
        </p:nvSpPr>
        <p:spPr>
          <a:xfrm>
            <a:off x="1331640" y="3429000"/>
            <a:ext cx="6400800" cy="2241958"/>
          </a:xfrm>
          <a:prstGeom prst="rect">
            <a:avLst/>
          </a:prstGeom>
        </p:spPr>
        <p:txBody>
          <a:bodyPr vert="horz">
            <a:normAutofit/>
          </a:bodyPr>
          <a:lstStyle/>
          <a:p>
            <a:pPr algn="ctr">
              <a:spcBef>
                <a:spcPct val="20000"/>
              </a:spcBef>
              <a:buClr>
                <a:prstClr val="white">
                  <a:shade val="95000"/>
                </a:prstClr>
              </a:buClr>
              <a:buSzPct val="65000"/>
              <a:defRPr/>
            </a:pPr>
            <a:r>
              <a:rPr lang="en-GB" sz="5200" dirty="0">
                <a:solidFill>
                  <a:schemeClr val="bg1"/>
                </a:solidFill>
              </a:rPr>
              <a:t>Ptolemaic Elephant Hunting Practices </a:t>
            </a: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1835513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94704"/>
          </a:xfrm>
        </p:spPr>
        <p:txBody>
          <a:bodyPr/>
          <a:lstStyle/>
          <a:p>
            <a:r>
              <a:rPr lang="en-GB" dirty="0">
                <a:solidFill>
                  <a:schemeClr val="bg1"/>
                </a:solidFill>
              </a:rPr>
              <a:t>Impetus for Elephants</a:t>
            </a:r>
          </a:p>
        </p:txBody>
      </p:sp>
      <p:sp>
        <p:nvSpPr>
          <p:cNvPr id="4" name="Content Placeholder 3"/>
          <p:cNvSpPr>
            <a:spLocks noGrp="1"/>
          </p:cNvSpPr>
          <p:nvPr>
            <p:ph sz="half" idx="1"/>
          </p:nvPr>
        </p:nvSpPr>
        <p:spPr>
          <a:xfrm>
            <a:off x="-1" y="2369713"/>
            <a:ext cx="4502035" cy="4488287"/>
          </a:xfrm>
        </p:spPr>
        <p:txBody>
          <a:bodyPr>
            <a:normAutofit/>
          </a:bodyPr>
          <a:lstStyle/>
          <a:p>
            <a:endParaRPr lang="en-GB" sz="500" dirty="0">
              <a:solidFill>
                <a:schemeClr val="bg1"/>
              </a:solidFill>
            </a:endParaRPr>
          </a:p>
          <a:p>
            <a:r>
              <a:rPr lang="en-GB" dirty="0">
                <a:solidFill>
                  <a:schemeClr val="bg1"/>
                </a:solidFill>
              </a:rPr>
              <a:t>Internecine struggles among Diadochi after the death of Alexander the Great (323 BC).</a:t>
            </a:r>
          </a:p>
          <a:p>
            <a:endParaRPr lang="en-GB" sz="500" dirty="0">
              <a:solidFill>
                <a:schemeClr val="bg1"/>
              </a:solidFill>
            </a:endParaRPr>
          </a:p>
          <a:p>
            <a:r>
              <a:rPr lang="en-GB" dirty="0">
                <a:solidFill>
                  <a:schemeClr val="bg1"/>
                </a:solidFill>
              </a:rPr>
              <a:t>Possible acquisition by Ptolemy I of elephants after </a:t>
            </a:r>
            <a:r>
              <a:rPr lang="en-GB" dirty="0" err="1">
                <a:solidFill>
                  <a:schemeClr val="bg1"/>
                </a:solidFill>
              </a:rPr>
              <a:t>Perdiccas</a:t>
            </a:r>
            <a:r>
              <a:rPr lang="en-GB" dirty="0">
                <a:solidFill>
                  <a:schemeClr val="bg1"/>
                </a:solidFill>
              </a:rPr>
              <a:t>’ defeat (321 BC). Certainly after the Gaza (312 BC).</a:t>
            </a:r>
          </a:p>
          <a:p>
            <a:endParaRPr lang="en-GB" dirty="0">
              <a:solidFill>
                <a:schemeClr val="bg1"/>
              </a:solidFill>
            </a:endParaRPr>
          </a:p>
          <a:p>
            <a:endParaRPr lang="en-GB" dirty="0">
              <a:solidFill>
                <a:schemeClr val="bg1"/>
              </a:solidFill>
            </a:endParaRPr>
          </a:p>
        </p:txBody>
      </p:sp>
      <p:sp>
        <p:nvSpPr>
          <p:cNvPr id="6" name="Content Placeholder 2"/>
          <p:cNvSpPr>
            <a:spLocks noGrp="1"/>
          </p:cNvSpPr>
          <p:nvPr>
            <p:ph idx="1"/>
          </p:nvPr>
        </p:nvSpPr>
        <p:spPr>
          <a:xfrm>
            <a:off x="0" y="1094704"/>
            <a:ext cx="8686800" cy="1751527"/>
          </a:xfrm>
        </p:spPr>
        <p:txBody>
          <a:bodyPr/>
          <a:lstStyle/>
          <a:p>
            <a:r>
              <a:rPr lang="en-GB" dirty="0">
                <a:solidFill>
                  <a:schemeClr val="bg1"/>
                </a:solidFill>
              </a:rPr>
              <a:t>Alexander encounters elephants at Gaugamela (sort of) in Mesopotamia (331 BC) and at the </a:t>
            </a:r>
            <a:r>
              <a:rPr lang="en-GB" dirty="0" err="1">
                <a:solidFill>
                  <a:schemeClr val="bg1"/>
                </a:solidFill>
              </a:rPr>
              <a:t>Hydaspes</a:t>
            </a:r>
            <a:r>
              <a:rPr lang="en-GB" dirty="0">
                <a:solidFill>
                  <a:schemeClr val="bg1"/>
                </a:solidFill>
              </a:rPr>
              <a:t> (modern Jhelum River) in the Indus region (326 BC).</a:t>
            </a:r>
          </a:p>
          <a:p>
            <a:endParaRPr lang="en-GB" dirty="0"/>
          </a:p>
        </p:txBody>
      </p:sp>
      <p:pic>
        <p:nvPicPr>
          <p:cNvPr id="7" name="Picture 6"/>
          <p:cNvPicPr>
            <a:picLocks noChangeAspect="1"/>
          </p:cNvPicPr>
          <p:nvPr/>
        </p:nvPicPr>
        <p:blipFill>
          <a:blip r:embed="rId2"/>
          <a:stretch>
            <a:fillRect/>
          </a:stretch>
        </p:blipFill>
        <p:spPr>
          <a:xfrm>
            <a:off x="4502035" y="2576638"/>
            <a:ext cx="4421951" cy="2213340"/>
          </a:xfrm>
          <a:prstGeom prst="rect">
            <a:avLst/>
          </a:prstGeom>
        </p:spPr>
      </p:pic>
      <p:pic>
        <p:nvPicPr>
          <p:cNvPr id="8" name="Picture 7"/>
          <p:cNvPicPr>
            <a:picLocks noChangeAspect="1"/>
          </p:cNvPicPr>
          <p:nvPr/>
        </p:nvPicPr>
        <p:blipFill>
          <a:blip r:embed="rId3"/>
          <a:stretch>
            <a:fillRect/>
          </a:stretch>
        </p:blipFill>
        <p:spPr>
          <a:xfrm>
            <a:off x="4502035" y="4789978"/>
            <a:ext cx="4421951" cy="2029252"/>
          </a:xfrm>
          <a:prstGeom prst="rect">
            <a:avLst/>
          </a:prstGeom>
        </p:spPr>
      </p:pic>
    </p:spTree>
    <p:extLst>
      <p:ext uri="{BB962C8B-B14F-4D97-AF65-F5344CB8AC3E}">
        <p14:creationId xmlns:p14="http://schemas.microsoft.com/office/powerpoint/2010/main" val="27256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Increasingly Hostile Relations</a:t>
            </a:r>
          </a:p>
        </p:txBody>
      </p:sp>
      <p:sp>
        <p:nvSpPr>
          <p:cNvPr id="4" name="Content Placeholder 3"/>
          <p:cNvSpPr>
            <a:spLocks noGrp="1"/>
          </p:cNvSpPr>
          <p:nvPr>
            <p:ph sz="half" idx="1"/>
          </p:nvPr>
        </p:nvSpPr>
        <p:spPr>
          <a:xfrm>
            <a:off x="1" y="1600200"/>
            <a:ext cx="5280337" cy="4525963"/>
          </a:xfrm>
        </p:spPr>
        <p:txBody>
          <a:bodyPr/>
          <a:lstStyle/>
          <a:p>
            <a:r>
              <a:rPr lang="en-GB" dirty="0">
                <a:solidFill>
                  <a:schemeClr val="bg1"/>
                </a:solidFill>
              </a:rPr>
              <a:t>Ptolemy II sent explorers to investigate sources of elephants in East Africa, as would Ptolemy III </a:t>
            </a:r>
            <a:r>
              <a:rPr lang="en-GB" dirty="0" err="1">
                <a:solidFill>
                  <a:schemeClr val="bg1"/>
                </a:solidFill>
              </a:rPr>
              <a:t>Euergetes</a:t>
            </a:r>
            <a:r>
              <a:rPr lang="en-GB" dirty="0">
                <a:solidFill>
                  <a:schemeClr val="bg1"/>
                </a:solidFill>
              </a:rPr>
              <a:t> (r. 246-222) and Ptolemy IV </a:t>
            </a:r>
            <a:r>
              <a:rPr lang="en-GB" dirty="0" err="1">
                <a:solidFill>
                  <a:schemeClr val="bg1"/>
                </a:solidFill>
              </a:rPr>
              <a:t>Philopator</a:t>
            </a:r>
            <a:r>
              <a:rPr lang="en-GB" dirty="0">
                <a:solidFill>
                  <a:schemeClr val="bg1"/>
                </a:solidFill>
              </a:rPr>
              <a:t> (r. 221-204).</a:t>
            </a:r>
          </a:p>
        </p:txBody>
      </p:sp>
      <p:pic>
        <p:nvPicPr>
          <p:cNvPr id="6" name="Content Placeholder 5"/>
          <p:cNvPicPr>
            <a:picLocks noGrp="1" noChangeAspect="1"/>
          </p:cNvPicPr>
          <p:nvPr>
            <p:ph sz="half" idx="2"/>
          </p:nvPr>
        </p:nvPicPr>
        <p:blipFill>
          <a:blip r:embed="rId2"/>
          <a:stretch>
            <a:fillRect/>
          </a:stretch>
        </p:blipFill>
        <p:spPr>
          <a:xfrm>
            <a:off x="5422004" y="1759033"/>
            <a:ext cx="3585707" cy="4895164"/>
          </a:xfrm>
          <a:prstGeom prst="rect">
            <a:avLst/>
          </a:prstGeom>
        </p:spPr>
      </p:pic>
      <p:sp>
        <p:nvSpPr>
          <p:cNvPr id="7" name="Rectangle 6"/>
          <p:cNvSpPr/>
          <p:nvPr/>
        </p:nvSpPr>
        <p:spPr>
          <a:xfrm>
            <a:off x="154545" y="4345873"/>
            <a:ext cx="5267459" cy="2308324"/>
          </a:xfrm>
          <a:prstGeom prst="rect">
            <a:avLst/>
          </a:prstGeom>
        </p:spPr>
        <p:txBody>
          <a:bodyPr wrap="square">
            <a:spAutoFit/>
          </a:bodyPr>
          <a:lstStyle/>
          <a:p>
            <a:r>
              <a:rPr lang="en-GB" sz="2400" dirty="0">
                <a:solidFill>
                  <a:schemeClr val="bg1"/>
                </a:solidFill>
              </a:rPr>
              <a:t>“He [</a:t>
            </a:r>
            <a:r>
              <a:rPr lang="en-GB" sz="2400" dirty="0" err="1">
                <a:solidFill>
                  <a:schemeClr val="bg1"/>
                </a:solidFill>
              </a:rPr>
              <a:t>Agatharchides</a:t>
            </a:r>
            <a:r>
              <a:rPr lang="en-GB" sz="2400" dirty="0">
                <a:solidFill>
                  <a:schemeClr val="bg1"/>
                </a:solidFill>
              </a:rPr>
              <a:t>] says that Ptolemy, the successor of the son of Lagos, was the first to organise the hunting of elephants as well as other similar activities.” - </a:t>
            </a:r>
            <a:r>
              <a:rPr lang="en-GB" sz="2400" dirty="0" err="1">
                <a:solidFill>
                  <a:schemeClr val="bg1"/>
                </a:solidFill>
              </a:rPr>
              <a:t>Agatharchides</a:t>
            </a:r>
            <a:r>
              <a:rPr lang="en-GB" sz="2400" dirty="0">
                <a:solidFill>
                  <a:schemeClr val="bg1"/>
                </a:solidFill>
              </a:rPr>
              <a:t> 1.1 = </a:t>
            </a:r>
            <a:r>
              <a:rPr lang="en-GB" sz="2400" dirty="0" err="1">
                <a:solidFill>
                  <a:schemeClr val="bg1"/>
                </a:solidFill>
              </a:rPr>
              <a:t>Photius</a:t>
            </a:r>
            <a:r>
              <a:rPr lang="en-GB" sz="2400" dirty="0">
                <a:solidFill>
                  <a:schemeClr val="bg1"/>
                </a:solidFill>
              </a:rPr>
              <a:t>, Cod. 250.1, 441b. </a:t>
            </a:r>
          </a:p>
        </p:txBody>
      </p:sp>
    </p:spTree>
    <p:extLst>
      <p:ext uri="{BB962C8B-B14F-4D97-AF65-F5344CB8AC3E}">
        <p14:creationId xmlns:p14="http://schemas.microsoft.com/office/powerpoint/2010/main" val="1020516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Stations and Ports</a:t>
            </a:r>
          </a:p>
        </p:txBody>
      </p:sp>
      <p:sp>
        <p:nvSpPr>
          <p:cNvPr id="4" name="Content Placeholder 3"/>
          <p:cNvSpPr>
            <a:spLocks noGrp="1"/>
          </p:cNvSpPr>
          <p:nvPr>
            <p:ph sz="half" idx="1"/>
          </p:nvPr>
        </p:nvSpPr>
        <p:spPr>
          <a:xfrm>
            <a:off x="103031" y="1600200"/>
            <a:ext cx="4468969" cy="5096814"/>
          </a:xfrm>
        </p:spPr>
        <p:txBody>
          <a:bodyPr>
            <a:normAutofit fontScale="92500" lnSpcReduction="10000"/>
          </a:bodyPr>
          <a:lstStyle/>
          <a:p>
            <a:r>
              <a:rPr lang="en-GB" dirty="0" err="1">
                <a:solidFill>
                  <a:schemeClr val="bg1"/>
                </a:solidFill>
              </a:rPr>
              <a:t>Arsinoe</a:t>
            </a:r>
            <a:r>
              <a:rPr lang="en-GB" dirty="0">
                <a:solidFill>
                  <a:schemeClr val="bg1"/>
                </a:solidFill>
              </a:rPr>
              <a:t> (Gulf of Suez region), </a:t>
            </a:r>
            <a:r>
              <a:rPr lang="en-GB" dirty="0" err="1">
                <a:solidFill>
                  <a:schemeClr val="bg1"/>
                </a:solidFill>
              </a:rPr>
              <a:t>Philotera</a:t>
            </a:r>
            <a:r>
              <a:rPr lang="en-GB" dirty="0">
                <a:solidFill>
                  <a:schemeClr val="bg1"/>
                </a:solidFill>
              </a:rPr>
              <a:t> (?), </a:t>
            </a:r>
            <a:r>
              <a:rPr lang="en-GB" dirty="0" err="1">
                <a:solidFill>
                  <a:schemeClr val="bg1"/>
                </a:solidFill>
              </a:rPr>
              <a:t>Berenike</a:t>
            </a:r>
            <a:r>
              <a:rPr lang="en-GB" dirty="0">
                <a:solidFill>
                  <a:schemeClr val="bg1"/>
                </a:solidFill>
              </a:rPr>
              <a:t> (Cape of </a:t>
            </a:r>
            <a:r>
              <a:rPr lang="en-GB" dirty="0" err="1">
                <a:solidFill>
                  <a:schemeClr val="bg1"/>
                </a:solidFill>
              </a:rPr>
              <a:t>Ras</a:t>
            </a:r>
            <a:r>
              <a:rPr lang="en-GB" dirty="0">
                <a:solidFill>
                  <a:schemeClr val="bg1"/>
                </a:solidFill>
              </a:rPr>
              <a:t> </a:t>
            </a:r>
            <a:r>
              <a:rPr lang="en-GB" dirty="0" err="1">
                <a:solidFill>
                  <a:schemeClr val="bg1"/>
                </a:solidFill>
              </a:rPr>
              <a:t>Banas</a:t>
            </a:r>
            <a:r>
              <a:rPr lang="en-GB" dirty="0">
                <a:solidFill>
                  <a:schemeClr val="bg1"/>
                </a:solidFill>
              </a:rPr>
              <a:t>) and Ptolemais-of-the-Hunts (Baraka delta region).</a:t>
            </a:r>
          </a:p>
          <a:p>
            <a:endParaRPr lang="en-GB" sz="500" dirty="0">
              <a:solidFill>
                <a:schemeClr val="bg1"/>
              </a:solidFill>
            </a:endParaRPr>
          </a:p>
          <a:p>
            <a:r>
              <a:rPr lang="en-GB" dirty="0">
                <a:solidFill>
                  <a:schemeClr val="bg1"/>
                </a:solidFill>
              </a:rPr>
              <a:t>Hunting parties would depart from </a:t>
            </a:r>
            <a:r>
              <a:rPr lang="en-GB" dirty="0" err="1">
                <a:solidFill>
                  <a:schemeClr val="bg1"/>
                </a:solidFill>
              </a:rPr>
              <a:t>Koptos</a:t>
            </a:r>
            <a:r>
              <a:rPr lang="en-GB" dirty="0">
                <a:solidFill>
                  <a:schemeClr val="bg1"/>
                </a:solidFill>
              </a:rPr>
              <a:t> (</a:t>
            </a:r>
            <a:r>
              <a:rPr lang="en-GB" dirty="0" err="1">
                <a:solidFill>
                  <a:schemeClr val="bg1"/>
                </a:solidFill>
              </a:rPr>
              <a:t>Qift</a:t>
            </a:r>
            <a:r>
              <a:rPr lang="en-GB" dirty="0">
                <a:solidFill>
                  <a:schemeClr val="bg1"/>
                </a:solidFill>
              </a:rPr>
              <a:t>) or </a:t>
            </a:r>
            <a:r>
              <a:rPr lang="en-GB" dirty="0" err="1">
                <a:solidFill>
                  <a:schemeClr val="bg1"/>
                </a:solidFill>
              </a:rPr>
              <a:t>Apollonpolis</a:t>
            </a:r>
            <a:r>
              <a:rPr lang="en-GB" dirty="0">
                <a:solidFill>
                  <a:schemeClr val="bg1"/>
                </a:solidFill>
              </a:rPr>
              <a:t> Magna (</a:t>
            </a:r>
            <a:r>
              <a:rPr lang="en-GB" dirty="0" err="1">
                <a:solidFill>
                  <a:schemeClr val="bg1"/>
                </a:solidFill>
              </a:rPr>
              <a:t>Edfu</a:t>
            </a:r>
            <a:r>
              <a:rPr lang="en-GB" dirty="0">
                <a:solidFill>
                  <a:schemeClr val="bg1"/>
                </a:solidFill>
              </a:rPr>
              <a:t>).</a:t>
            </a:r>
          </a:p>
          <a:p>
            <a:endParaRPr lang="en-GB" sz="500" dirty="0">
              <a:solidFill>
                <a:schemeClr val="bg1"/>
              </a:solidFill>
            </a:endParaRPr>
          </a:p>
          <a:p>
            <a:r>
              <a:rPr lang="en-GB" dirty="0">
                <a:solidFill>
                  <a:schemeClr val="bg1"/>
                </a:solidFill>
              </a:rPr>
              <a:t>Stations were necessary for collating water in cisterns, monitoring the routes, and protecting travellers</a:t>
            </a:r>
          </a:p>
        </p:txBody>
      </p:sp>
      <p:pic>
        <p:nvPicPr>
          <p:cNvPr id="6" name="Content Placeholder 5"/>
          <p:cNvPicPr>
            <a:picLocks noGrp="1" noChangeAspect="1"/>
          </p:cNvPicPr>
          <p:nvPr>
            <p:ph sz="half" idx="2"/>
          </p:nvPr>
        </p:nvPicPr>
        <p:blipFill>
          <a:blip r:embed="rId2"/>
          <a:stretch>
            <a:fillRect/>
          </a:stretch>
        </p:blipFill>
        <p:spPr>
          <a:xfrm>
            <a:off x="4713668" y="1600200"/>
            <a:ext cx="4183622" cy="4594164"/>
          </a:xfrm>
          <a:prstGeom prst="rect">
            <a:avLst/>
          </a:prstGeom>
        </p:spPr>
      </p:pic>
    </p:spTree>
    <p:extLst>
      <p:ext uri="{BB962C8B-B14F-4D97-AF65-F5344CB8AC3E}">
        <p14:creationId xmlns:p14="http://schemas.microsoft.com/office/powerpoint/2010/main" val="697256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Capturing and Taming Elephants</a:t>
            </a:r>
          </a:p>
        </p:txBody>
      </p:sp>
      <p:sp>
        <p:nvSpPr>
          <p:cNvPr id="4" name="Content Placeholder 3"/>
          <p:cNvSpPr>
            <a:spLocks noGrp="1"/>
          </p:cNvSpPr>
          <p:nvPr>
            <p:ph sz="half" idx="1"/>
          </p:nvPr>
        </p:nvSpPr>
        <p:spPr>
          <a:xfrm>
            <a:off x="0" y="1600200"/>
            <a:ext cx="4468969" cy="5257800"/>
          </a:xfrm>
        </p:spPr>
        <p:txBody>
          <a:bodyPr>
            <a:normAutofit/>
          </a:bodyPr>
          <a:lstStyle/>
          <a:p>
            <a:r>
              <a:rPr lang="en-GB" dirty="0">
                <a:solidFill>
                  <a:schemeClr val="bg1"/>
                </a:solidFill>
              </a:rPr>
              <a:t>Among hunting parties there were the hunters, as well as trainers, mahouts (elephant-drivers) and also tame elephants. </a:t>
            </a:r>
          </a:p>
          <a:p>
            <a:endParaRPr lang="en-GB" sz="500" dirty="0">
              <a:solidFill>
                <a:schemeClr val="bg1"/>
              </a:solidFill>
            </a:endParaRPr>
          </a:p>
          <a:p>
            <a:r>
              <a:rPr lang="en-GB" dirty="0">
                <a:solidFill>
                  <a:schemeClr val="bg1"/>
                </a:solidFill>
              </a:rPr>
              <a:t>Indirect testimony from </a:t>
            </a:r>
            <a:r>
              <a:rPr lang="en-GB" dirty="0" err="1">
                <a:solidFill>
                  <a:schemeClr val="bg1"/>
                </a:solidFill>
              </a:rPr>
              <a:t>Megasthenes</a:t>
            </a:r>
            <a:r>
              <a:rPr lang="en-GB" dirty="0">
                <a:solidFill>
                  <a:schemeClr val="bg1"/>
                </a:solidFill>
              </a:rPr>
              <a:t> (pertaining to India) and Juba (North Africa). - </a:t>
            </a:r>
            <a:r>
              <a:rPr lang="en-GB" dirty="0" err="1">
                <a:solidFill>
                  <a:schemeClr val="bg1"/>
                </a:solidFill>
              </a:rPr>
              <a:t>Megasthenes</a:t>
            </a:r>
            <a:r>
              <a:rPr lang="en-GB" dirty="0">
                <a:solidFill>
                  <a:schemeClr val="bg1"/>
                </a:solidFill>
              </a:rPr>
              <a:t> - Arr. </a:t>
            </a:r>
            <a:r>
              <a:rPr lang="en-GB" i="1" dirty="0" err="1">
                <a:solidFill>
                  <a:schemeClr val="bg1"/>
                </a:solidFill>
              </a:rPr>
              <a:t>Indica</a:t>
            </a:r>
            <a:r>
              <a:rPr lang="en-GB" dirty="0">
                <a:solidFill>
                  <a:schemeClr val="bg1"/>
                </a:solidFill>
              </a:rPr>
              <a:t> 13-14; Juba - </a:t>
            </a:r>
            <a:r>
              <a:rPr lang="en-GB" dirty="0" err="1">
                <a:solidFill>
                  <a:schemeClr val="bg1"/>
                </a:solidFill>
              </a:rPr>
              <a:t>Plin</a:t>
            </a:r>
            <a:r>
              <a:rPr lang="en-GB" dirty="0">
                <a:solidFill>
                  <a:schemeClr val="bg1"/>
                </a:solidFill>
              </a:rPr>
              <a:t>. </a:t>
            </a:r>
            <a:r>
              <a:rPr lang="en-GB" i="1" dirty="0">
                <a:solidFill>
                  <a:schemeClr val="bg1"/>
                </a:solidFill>
              </a:rPr>
              <a:t>HN</a:t>
            </a:r>
            <a:r>
              <a:rPr lang="en-GB" dirty="0">
                <a:solidFill>
                  <a:schemeClr val="bg1"/>
                </a:solidFill>
              </a:rPr>
              <a:t> 8.8.25</a:t>
            </a:r>
          </a:p>
        </p:txBody>
      </p:sp>
      <p:sp>
        <p:nvSpPr>
          <p:cNvPr id="5" name="Content Placeholder 4"/>
          <p:cNvSpPr>
            <a:spLocks noGrp="1"/>
          </p:cNvSpPr>
          <p:nvPr>
            <p:ph sz="half" idx="2"/>
          </p:nvPr>
        </p:nvSpPr>
        <p:spPr>
          <a:xfrm>
            <a:off x="4584879" y="1600200"/>
            <a:ext cx="4327301" cy="5148330"/>
          </a:xfrm>
        </p:spPr>
        <p:txBody>
          <a:bodyPr>
            <a:normAutofit/>
          </a:bodyPr>
          <a:lstStyle/>
          <a:p>
            <a:pPr marL="137160" indent="0">
              <a:buNone/>
            </a:pPr>
            <a:r>
              <a:rPr lang="en-GB" b="1" dirty="0">
                <a:solidFill>
                  <a:schemeClr val="bg1"/>
                </a:solidFill>
              </a:rPr>
              <a:t>Approach</a:t>
            </a:r>
            <a:r>
              <a:rPr lang="en-GB" dirty="0">
                <a:solidFill>
                  <a:schemeClr val="bg1"/>
                </a:solidFill>
              </a:rPr>
              <a:t>:</a:t>
            </a:r>
          </a:p>
          <a:p>
            <a:pPr>
              <a:buFont typeface="Arial" panose="020B0604020202020204" pitchFamily="34" charset="0"/>
              <a:buChar char="•"/>
            </a:pPr>
            <a:r>
              <a:rPr lang="en-GB" dirty="0">
                <a:solidFill>
                  <a:schemeClr val="bg1"/>
                </a:solidFill>
              </a:rPr>
              <a:t>Corral; </a:t>
            </a:r>
          </a:p>
          <a:p>
            <a:pPr>
              <a:buFont typeface="Arial" panose="020B0604020202020204" pitchFamily="34" charset="0"/>
              <a:buChar char="•"/>
            </a:pPr>
            <a:r>
              <a:rPr lang="en-GB" dirty="0">
                <a:solidFill>
                  <a:schemeClr val="bg1"/>
                </a:solidFill>
              </a:rPr>
              <a:t>tame female elephants to entice males over the temporary bridge; </a:t>
            </a:r>
          </a:p>
          <a:p>
            <a:pPr>
              <a:buFont typeface="Arial" panose="020B0604020202020204" pitchFamily="34" charset="0"/>
              <a:buChar char="•"/>
            </a:pPr>
            <a:r>
              <a:rPr lang="en-GB" dirty="0">
                <a:solidFill>
                  <a:schemeClr val="bg1"/>
                </a:solidFill>
              </a:rPr>
              <a:t>wild elephants worn down from deprivation;</a:t>
            </a:r>
          </a:p>
          <a:p>
            <a:pPr>
              <a:buFont typeface="Arial" panose="020B0604020202020204" pitchFamily="34" charset="0"/>
              <a:buChar char="•"/>
            </a:pPr>
            <a:r>
              <a:rPr lang="en-GB" dirty="0">
                <a:solidFill>
                  <a:schemeClr val="bg1"/>
                </a:solidFill>
              </a:rPr>
              <a:t>riders entered with other tame elephants and after a brief battle subdued the wild ones</a:t>
            </a:r>
          </a:p>
          <a:p>
            <a:pPr marL="137160" indent="0">
              <a:buNone/>
            </a:pPr>
            <a:endParaRPr lang="en-GB" dirty="0">
              <a:solidFill>
                <a:schemeClr val="bg1"/>
              </a:solidFill>
            </a:endParaRPr>
          </a:p>
        </p:txBody>
      </p:sp>
    </p:spTree>
    <p:extLst>
      <p:ext uri="{BB962C8B-B14F-4D97-AF65-F5344CB8AC3E}">
        <p14:creationId xmlns:p14="http://schemas.microsoft.com/office/powerpoint/2010/main" val="131168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Returning North</a:t>
            </a:r>
          </a:p>
        </p:txBody>
      </p:sp>
      <p:sp>
        <p:nvSpPr>
          <p:cNvPr id="4" name="Content Placeholder 3"/>
          <p:cNvSpPr>
            <a:spLocks noGrp="1"/>
          </p:cNvSpPr>
          <p:nvPr>
            <p:ph sz="half" idx="1"/>
          </p:nvPr>
        </p:nvSpPr>
        <p:spPr>
          <a:xfrm>
            <a:off x="0" y="1600200"/>
            <a:ext cx="4623515" cy="5257800"/>
          </a:xfrm>
        </p:spPr>
        <p:txBody>
          <a:bodyPr>
            <a:normAutofit lnSpcReduction="10000"/>
          </a:bodyPr>
          <a:lstStyle/>
          <a:p>
            <a:r>
              <a:rPr lang="en-GB" dirty="0">
                <a:solidFill>
                  <a:schemeClr val="bg1"/>
                </a:solidFill>
              </a:rPr>
              <a:t>Captured elephants coaxed onto the </a:t>
            </a:r>
            <a:r>
              <a:rPr lang="en-GB" i="1" dirty="0" err="1">
                <a:solidFill>
                  <a:schemeClr val="bg1"/>
                </a:solidFill>
              </a:rPr>
              <a:t>elephantēgoi</a:t>
            </a:r>
            <a:r>
              <a:rPr lang="en-GB" dirty="0">
                <a:solidFill>
                  <a:schemeClr val="bg1"/>
                </a:solidFill>
              </a:rPr>
              <a:t>. </a:t>
            </a:r>
          </a:p>
          <a:p>
            <a:endParaRPr lang="en-GB" sz="500" dirty="0">
              <a:solidFill>
                <a:schemeClr val="bg1"/>
              </a:solidFill>
            </a:endParaRPr>
          </a:p>
          <a:p>
            <a:r>
              <a:rPr lang="en-GB" dirty="0">
                <a:solidFill>
                  <a:schemeClr val="bg1"/>
                </a:solidFill>
              </a:rPr>
              <a:t>voyage could be dangerous - potential for vessels to get trapped on rocks or sandbanks.</a:t>
            </a:r>
          </a:p>
          <a:p>
            <a:endParaRPr lang="en-GB" sz="500" dirty="0">
              <a:solidFill>
                <a:schemeClr val="bg1"/>
              </a:solidFill>
            </a:endParaRPr>
          </a:p>
          <a:p>
            <a:r>
              <a:rPr lang="en-GB" dirty="0">
                <a:solidFill>
                  <a:schemeClr val="bg1"/>
                </a:solidFill>
              </a:rPr>
              <a:t>Temporarily corralled at </a:t>
            </a:r>
            <a:r>
              <a:rPr lang="en-GB" dirty="0" err="1">
                <a:solidFill>
                  <a:schemeClr val="bg1"/>
                </a:solidFill>
              </a:rPr>
              <a:t>Berenike</a:t>
            </a:r>
            <a:r>
              <a:rPr lang="en-GB" dirty="0">
                <a:solidFill>
                  <a:schemeClr val="bg1"/>
                </a:solidFill>
              </a:rPr>
              <a:t> - journey across the Eastern Desert.</a:t>
            </a:r>
          </a:p>
          <a:p>
            <a:endParaRPr lang="en-GB" sz="500" dirty="0">
              <a:solidFill>
                <a:schemeClr val="bg1"/>
              </a:solidFill>
            </a:endParaRPr>
          </a:p>
          <a:p>
            <a:r>
              <a:rPr lang="en-GB" dirty="0">
                <a:solidFill>
                  <a:schemeClr val="bg1"/>
                </a:solidFill>
              </a:rPr>
              <a:t>Journeys up the Nile, most likely to a major base at Memphis</a:t>
            </a:r>
          </a:p>
        </p:txBody>
      </p:sp>
      <p:pic>
        <p:nvPicPr>
          <p:cNvPr id="6" name="Content Placeholder 5"/>
          <p:cNvPicPr>
            <a:picLocks noGrp="1" noChangeAspect="1"/>
          </p:cNvPicPr>
          <p:nvPr>
            <p:ph sz="half" idx="2"/>
          </p:nvPr>
        </p:nvPicPr>
        <p:blipFill>
          <a:blip r:embed="rId2"/>
          <a:stretch>
            <a:fillRect/>
          </a:stretch>
        </p:blipFill>
        <p:spPr>
          <a:xfrm>
            <a:off x="4623515" y="3523206"/>
            <a:ext cx="4269347" cy="3184354"/>
          </a:xfrm>
          <a:prstGeom prst="rect">
            <a:avLst/>
          </a:prstGeom>
        </p:spPr>
      </p:pic>
      <p:sp>
        <p:nvSpPr>
          <p:cNvPr id="7" name="Rectangle 6"/>
          <p:cNvSpPr/>
          <p:nvPr/>
        </p:nvSpPr>
        <p:spPr>
          <a:xfrm>
            <a:off x="4472189" y="1417638"/>
            <a:ext cx="4572000" cy="2031325"/>
          </a:xfrm>
          <a:prstGeom prst="rect">
            <a:avLst/>
          </a:prstGeom>
        </p:spPr>
        <p:txBody>
          <a:bodyPr>
            <a:spAutoFit/>
          </a:bodyPr>
          <a:lstStyle/>
          <a:p>
            <a:r>
              <a:rPr lang="en-GB" dirty="0">
                <a:solidFill>
                  <a:schemeClr val="bg1"/>
                </a:solidFill>
              </a:rPr>
              <a:t>“For running as they do under full sail and often times being driven during the night before the force of the winds, sometimes they will strike against rocks and be wrecked or sometimes run aground on slightly submerged spits.” – </a:t>
            </a:r>
            <a:r>
              <a:rPr lang="en-GB" dirty="0" err="1">
                <a:solidFill>
                  <a:schemeClr val="bg1"/>
                </a:solidFill>
              </a:rPr>
              <a:t>Agatharchides</a:t>
            </a:r>
            <a:r>
              <a:rPr lang="en-GB" dirty="0">
                <a:solidFill>
                  <a:schemeClr val="bg1"/>
                </a:solidFill>
              </a:rPr>
              <a:t> 5.85b = </a:t>
            </a:r>
            <a:r>
              <a:rPr lang="en-GB" dirty="0" err="1">
                <a:solidFill>
                  <a:schemeClr val="bg1"/>
                </a:solidFill>
              </a:rPr>
              <a:t>Diodorus</a:t>
            </a:r>
            <a:r>
              <a:rPr lang="en-GB" dirty="0">
                <a:solidFill>
                  <a:schemeClr val="bg1"/>
                </a:solidFill>
              </a:rPr>
              <a:t> </a:t>
            </a:r>
            <a:r>
              <a:rPr lang="en-GB" dirty="0" err="1">
                <a:solidFill>
                  <a:schemeClr val="bg1"/>
                </a:solidFill>
              </a:rPr>
              <a:t>Siculus</a:t>
            </a:r>
            <a:r>
              <a:rPr lang="en-GB" dirty="0">
                <a:solidFill>
                  <a:schemeClr val="bg1"/>
                </a:solidFill>
              </a:rPr>
              <a:t> 3.40.5.</a:t>
            </a:r>
          </a:p>
        </p:txBody>
      </p:sp>
    </p:spTree>
    <p:extLst>
      <p:ext uri="{BB962C8B-B14F-4D97-AF65-F5344CB8AC3E}">
        <p14:creationId xmlns:p14="http://schemas.microsoft.com/office/powerpoint/2010/main" val="1146309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Decline of Elephant Hunting</a:t>
            </a:r>
          </a:p>
        </p:txBody>
      </p:sp>
      <p:sp>
        <p:nvSpPr>
          <p:cNvPr id="4" name="Content Placeholder 3"/>
          <p:cNvSpPr>
            <a:spLocks noGrp="1"/>
          </p:cNvSpPr>
          <p:nvPr>
            <p:ph sz="half" idx="1"/>
          </p:nvPr>
        </p:nvSpPr>
        <p:spPr>
          <a:xfrm>
            <a:off x="-1" y="1600200"/>
            <a:ext cx="5769735" cy="5257800"/>
          </a:xfrm>
        </p:spPr>
        <p:txBody>
          <a:bodyPr>
            <a:normAutofit fontScale="85000" lnSpcReduction="20000"/>
          </a:bodyPr>
          <a:lstStyle/>
          <a:p>
            <a:r>
              <a:rPr lang="en-GB" dirty="0">
                <a:solidFill>
                  <a:schemeClr val="bg1"/>
                </a:solidFill>
              </a:rPr>
              <a:t>Burstein (1989), 10-11 (battle of </a:t>
            </a:r>
            <a:r>
              <a:rPr lang="en-GB" dirty="0" err="1">
                <a:solidFill>
                  <a:schemeClr val="bg1"/>
                </a:solidFill>
              </a:rPr>
              <a:t>Raphia</a:t>
            </a:r>
            <a:r>
              <a:rPr lang="en-GB" dirty="0">
                <a:solidFill>
                  <a:schemeClr val="bg1"/>
                </a:solidFill>
              </a:rPr>
              <a:t>); contra Fraser (1972) who argues Ptolemy V put their elephant hunting on a more organised basis due to the need to replace the elephants lost.</a:t>
            </a:r>
          </a:p>
          <a:p>
            <a:endParaRPr lang="en-GB" sz="700" dirty="0">
              <a:solidFill>
                <a:schemeClr val="bg1"/>
              </a:solidFill>
            </a:endParaRPr>
          </a:p>
          <a:p>
            <a:r>
              <a:rPr lang="en-GB" dirty="0">
                <a:solidFill>
                  <a:schemeClr val="bg1"/>
                </a:solidFill>
              </a:rPr>
              <a:t>Revolt in the </a:t>
            </a:r>
            <a:r>
              <a:rPr lang="en-GB" dirty="0" err="1">
                <a:solidFill>
                  <a:schemeClr val="bg1"/>
                </a:solidFill>
              </a:rPr>
              <a:t>Thebiad</a:t>
            </a:r>
            <a:r>
              <a:rPr lang="en-GB" dirty="0">
                <a:solidFill>
                  <a:schemeClr val="bg1"/>
                </a:solidFill>
              </a:rPr>
              <a:t> - Manning (2010), 17 – see also </a:t>
            </a:r>
            <a:r>
              <a:rPr lang="en-GB" dirty="0" err="1">
                <a:solidFill>
                  <a:schemeClr val="bg1"/>
                </a:solidFill>
              </a:rPr>
              <a:t>PBerlin</a:t>
            </a:r>
            <a:r>
              <a:rPr lang="en-GB" dirty="0">
                <a:solidFill>
                  <a:schemeClr val="bg1"/>
                </a:solidFill>
              </a:rPr>
              <a:t> Dem. 15527 - </a:t>
            </a:r>
            <a:r>
              <a:rPr lang="en-GB" dirty="0" err="1">
                <a:solidFill>
                  <a:schemeClr val="bg1"/>
                </a:solidFill>
              </a:rPr>
              <a:t>Eide</a:t>
            </a:r>
            <a:r>
              <a:rPr lang="en-GB" dirty="0">
                <a:solidFill>
                  <a:schemeClr val="bg1"/>
                </a:solidFill>
              </a:rPr>
              <a:t> et al (ed.,) (1996), 596-600, for the difficulties caused in the south by the uprising.</a:t>
            </a:r>
          </a:p>
          <a:p>
            <a:endParaRPr lang="en-GB" sz="600" dirty="0">
              <a:solidFill>
                <a:schemeClr val="bg1"/>
              </a:solidFill>
            </a:endParaRPr>
          </a:p>
          <a:p>
            <a:r>
              <a:rPr lang="en-GB" dirty="0">
                <a:solidFill>
                  <a:schemeClr val="bg1"/>
                </a:solidFill>
              </a:rPr>
              <a:t>Elephant breeding in Egypt successful enough imports no longer needed - </a:t>
            </a:r>
            <a:r>
              <a:rPr lang="en-GB" dirty="0" err="1">
                <a:solidFill>
                  <a:schemeClr val="bg1"/>
                </a:solidFill>
              </a:rPr>
              <a:t>Sidebotham</a:t>
            </a:r>
            <a:r>
              <a:rPr lang="en-GB" dirty="0">
                <a:solidFill>
                  <a:schemeClr val="bg1"/>
                </a:solidFill>
              </a:rPr>
              <a:t> (1986), 4. </a:t>
            </a:r>
          </a:p>
          <a:p>
            <a:endParaRPr lang="en-GB" sz="600" dirty="0">
              <a:solidFill>
                <a:schemeClr val="bg1"/>
              </a:solidFill>
            </a:endParaRPr>
          </a:p>
          <a:p>
            <a:r>
              <a:rPr lang="en-GB" dirty="0">
                <a:solidFill>
                  <a:schemeClr val="bg1"/>
                </a:solidFill>
              </a:rPr>
              <a:t>Decline in elephant numbers along the coast areas – lack of impetus after </a:t>
            </a:r>
            <a:r>
              <a:rPr lang="en-GB" dirty="0" err="1">
                <a:solidFill>
                  <a:schemeClr val="bg1"/>
                </a:solidFill>
              </a:rPr>
              <a:t>Seleukids</a:t>
            </a:r>
            <a:r>
              <a:rPr lang="en-GB" dirty="0">
                <a:solidFill>
                  <a:schemeClr val="bg1"/>
                </a:solidFill>
              </a:rPr>
              <a:t> can no longer access Indian elephants – Cobb (2016).</a:t>
            </a:r>
          </a:p>
          <a:p>
            <a:endParaRPr lang="en-GB" dirty="0"/>
          </a:p>
        </p:txBody>
      </p:sp>
      <p:pic>
        <p:nvPicPr>
          <p:cNvPr id="6" name="Picture 5"/>
          <p:cNvPicPr>
            <a:picLocks noChangeAspect="1"/>
          </p:cNvPicPr>
          <p:nvPr/>
        </p:nvPicPr>
        <p:blipFill>
          <a:blip r:embed="rId2"/>
          <a:stretch>
            <a:fillRect/>
          </a:stretch>
        </p:blipFill>
        <p:spPr>
          <a:xfrm>
            <a:off x="5769734" y="1508919"/>
            <a:ext cx="3124645" cy="2806482"/>
          </a:xfrm>
          <a:prstGeom prst="rect">
            <a:avLst/>
          </a:prstGeom>
        </p:spPr>
      </p:pic>
      <p:sp>
        <p:nvSpPr>
          <p:cNvPr id="7" name="Rectangle 6"/>
          <p:cNvSpPr/>
          <p:nvPr/>
        </p:nvSpPr>
        <p:spPr>
          <a:xfrm>
            <a:off x="5663483" y="4406682"/>
            <a:ext cx="3337145" cy="2308324"/>
          </a:xfrm>
          <a:prstGeom prst="rect">
            <a:avLst/>
          </a:prstGeom>
        </p:spPr>
        <p:txBody>
          <a:bodyPr wrap="square">
            <a:spAutoFit/>
          </a:bodyPr>
          <a:lstStyle/>
          <a:p>
            <a:r>
              <a:rPr lang="en-GB" sz="1600" dirty="0">
                <a:solidFill>
                  <a:schemeClr val="bg1"/>
                </a:solidFill>
              </a:rPr>
              <a:t>“…indeed, of late, in consequence of the insufficient supply of ivory, they have begun to cut the bones as well into thin plates. Large teeth [tusks], in fact, are now rarely found, except in India, the demands of luxury having exhausted all those in our part of the world.” – </a:t>
            </a:r>
            <a:r>
              <a:rPr lang="en-GB" sz="1600" b="1" dirty="0">
                <a:solidFill>
                  <a:schemeClr val="bg1"/>
                </a:solidFill>
              </a:rPr>
              <a:t>Pliny </a:t>
            </a:r>
            <a:r>
              <a:rPr lang="en-GB" sz="1600" b="1" i="1" dirty="0">
                <a:solidFill>
                  <a:schemeClr val="bg1"/>
                </a:solidFill>
              </a:rPr>
              <a:t>NH</a:t>
            </a:r>
            <a:r>
              <a:rPr lang="en-GB" sz="1600" b="1" dirty="0">
                <a:solidFill>
                  <a:schemeClr val="bg1"/>
                </a:solidFill>
              </a:rPr>
              <a:t> 8.4.7</a:t>
            </a:r>
            <a:r>
              <a:rPr lang="en-GB" sz="1600" dirty="0">
                <a:solidFill>
                  <a:schemeClr val="bg1"/>
                </a:solidFill>
              </a:rPr>
              <a:t>. </a:t>
            </a:r>
          </a:p>
        </p:txBody>
      </p:sp>
    </p:spTree>
    <p:extLst>
      <p:ext uri="{BB962C8B-B14F-4D97-AF65-F5344CB8AC3E}">
        <p14:creationId xmlns:p14="http://schemas.microsoft.com/office/powerpoint/2010/main" val="4086794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52" y="274638"/>
            <a:ext cx="8912180" cy="1143000"/>
          </a:xfrm>
        </p:spPr>
        <p:txBody>
          <a:bodyPr>
            <a:normAutofit fontScale="90000"/>
          </a:bodyPr>
          <a:lstStyle/>
          <a:p>
            <a:r>
              <a:rPr lang="en-GB" sz="3600" dirty="0">
                <a:solidFill>
                  <a:schemeClr val="bg1"/>
                </a:solidFill>
              </a:rPr>
              <a:t>Addendum: Forest or Bush Elephants?</a:t>
            </a:r>
          </a:p>
        </p:txBody>
      </p:sp>
      <p:sp>
        <p:nvSpPr>
          <p:cNvPr id="4" name="Content Placeholder 3"/>
          <p:cNvSpPr>
            <a:spLocks noGrp="1"/>
          </p:cNvSpPr>
          <p:nvPr>
            <p:ph sz="half" idx="1"/>
          </p:nvPr>
        </p:nvSpPr>
        <p:spPr>
          <a:xfrm>
            <a:off x="90153" y="1287887"/>
            <a:ext cx="4159876" cy="5570113"/>
          </a:xfrm>
        </p:spPr>
        <p:txBody>
          <a:bodyPr>
            <a:normAutofit/>
          </a:bodyPr>
          <a:lstStyle/>
          <a:p>
            <a:r>
              <a:rPr lang="en-GB" dirty="0">
                <a:solidFill>
                  <a:schemeClr val="bg1"/>
                </a:solidFill>
              </a:rPr>
              <a:t>Debate over whether elephants used by the </a:t>
            </a:r>
            <a:r>
              <a:rPr lang="en-GB" dirty="0" err="1">
                <a:solidFill>
                  <a:schemeClr val="bg1"/>
                </a:solidFill>
              </a:rPr>
              <a:t>Ptolemies</a:t>
            </a:r>
            <a:r>
              <a:rPr lang="en-GB" dirty="0">
                <a:solidFill>
                  <a:schemeClr val="bg1"/>
                </a:solidFill>
              </a:rPr>
              <a:t> were Forest or Bush: </a:t>
            </a:r>
          </a:p>
          <a:p>
            <a:pPr lvl="1"/>
            <a:r>
              <a:rPr lang="en-GB" i="1" dirty="0" err="1">
                <a:solidFill>
                  <a:schemeClr val="bg1"/>
                </a:solidFill>
              </a:rPr>
              <a:t>Loxodonta</a:t>
            </a:r>
            <a:r>
              <a:rPr lang="en-GB" i="1" dirty="0">
                <a:solidFill>
                  <a:schemeClr val="bg1"/>
                </a:solidFill>
              </a:rPr>
              <a:t> Africana </a:t>
            </a:r>
            <a:r>
              <a:rPr lang="en-GB" dirty="0">
                <a:solidFill>
                  <a:schemeClr val="bg1"/>
                </a:solidFill>
              </a:rPr>
              <a:t>– African Bush elephant</a:t>
            </a:r>
          </a:p>
          <a:p>
            <a:pPr lvl="1"/>
            <a:r>
              <a:rPr lang="en-GB" i="1" dirty="0" err="1">
                <a:solidFill>
                  <a:schemeClr val="bg1"/>
                </a:solidFill>
              </a:rPr>
              <a:t>Loxodonta</a:t>
            </a:r>
            <a:r>
              <a:rPr lang="en-GB" i="1" dirty="0">
                <a:solidFill>
                  <a:schemeClr val="bg1"/>
                </a:solidFill>
              </a:rPr>
              <a:t> </a:t>
            </a:r>
            <a:r>
              <a:rPr lang="en-GB" i="1" dirty="0" err="1">
                <a:solidFill>
                  <a:schemeClr val="bg1"/>
                </a:solidFill>
              </a:rPr>
              <a:t>cyclotis</a:t>
            </a:r>
            <a:r>
              <a:rPr lang="en-GB" i="1" dirty="0">
                <a:solidFill>
                  <a:schemeClr val="bg1"/>
                </a:solidFill>
              </a:rPr>
              <a:t> </a:t>
            </a:r>
            <a:r>
              <a:rPr lang="en-GB" dirty="0">
                <a:solidFill>
                  <a:schemeClr val="bg1"/>
                </a:solidFill>
              </a:rPr>
              <a:t>– Forest elephant</a:t>
            </a:r>
          </a:p>
          <a:p>
            <a:pPr lvl="1"/>
            <a:r>
              <a:rPr lang="en-GB" i="1" dirty="0" err="1">
                <a:solidFill>
                  <a:schemeClr val="bg1"/>
                </a:solidFill>
              </a:rPr>
              <a:t>Elephas</a:t>
            </a:r>
            <a:r>
              <a:rPr lang="en-GB" i="1" dirty="0">
                <a:solidFill>
                  <a:schemeClr val="bg1"/>
                </a:solidFill>
              </a:rPr>
              <a:t> maximus </a:t>
            </a:r>
            <a:r>
              <a:rPr lang="en-GB" dirty="0">
                <a:solidFill>
                  <a:schemeClr val="bg1"/>
                </a:solidFill>
              </a:rPr>
              <a:t>– Indian elephant</a:t>
            </a:r>
          </a:p>
          <a:p>
            <a:pPr lvl="1"/>
            <a:endParaRPr lang="en-GB" sz="500" i="1" dirty="0">
              <a:solidFill>
                <a:schemeClr val="bg1"/>
              </a:solidFill>
            </a:endParaRPr>
          </a:p>
          <a:p>
            <a:r>
              <a:rPr lang="en-GB" dirty="0">
                <a:solidFill>
                  <a:schemeClr val="bg1"/>
                </a:solidFill>
              </a:rPr>
              <a:t>Modern DNA analysis versus literary testimony.</a:t>
            </a:r>
          </a:p>
        </p:txBody>
      </p:sp>
      <p:pic>
        <p:nvPicPr>
          <p:cNvPr id="6" name="Content Placeholder 5"/>
          <p:cNvPicPr>
            <a:picLocks noGrp="1" noChangeAspect="1"/>
          </p:cNvPicPr>
          <p:nvPr>
            <p:ph sz="half" idx="2"/>
          </p:nvPr>
        </p:nvPicPr>
        <p:blipFill rotWithShape="1">
          <a:blip r:embed="rId2"/>
          <a:srcRect t="2602"/>
          <a:stretch/>
        </p:blipFill>
        <p:spPr>
          <a:xfrm>
            <a:off x="4721249" y="1470292"/>
            <a:ext cx="3264192" cy="2384421"/>
          </a:xfrm>
          <a:prstGeom prst="rect">
            <a:avLst/>
          </a:prstGeom>
        </p:spPr>
      </p:pic>
      <p:sp>
        <p:nvSpPr>
          <p:cNvPr id="7" name="Rectangle 6"/>
          <p:cNvSpPr/>
          <p:nvPr/>
        </p:nvSpPr>
        <p:spPr>
          <a:xfrm>
            <a:off x="5472827" y="3907367"/>
            <a:ext cx="2087431" cy="369332"/>
          </a:xfrm>
          <a:prstGeom prst="rect">
            <a:avLst/>
          </a:prstGeom>
        </p:spPr>
        <p:txBody>
          <a:bodyPr wrap="none">
            <a:spAutoFit/>
          </a:bodyPr>
          <a:lstStyle/>
          <a:p>
            <a:r>
              <a:rPr lang="en-GB" i="1" dirty="0" err="1">
                <a:solidFill>
                  <a:schemeClr val="bg1"/>
                </a:solidFill>
              </a:rPr>
              <a:t>Loxodonta</a:t>
            </a:r>
            <a:r>
              <a:rPr lang="en-GB" i="1" dirty="0">
                <a:solidFill>
                  <a:schemeClr val="bg1"/>
                </a:solidFill>
              </a:rPr>
              <a:t> Africana </a:t>
            </a:r>
          </a:p>
        </p:txBody>
      </p:sp>
      <p:pic>
        <p:nvPicPr>
          <p:cNvPr id="8" name="Picture 7"/>
          <p:cNvPicPr>
            <a:picLocks noChangeAspect="1"/>
          </p:cNvPicPr>
          <p:nvPr/>
        </p:nvPicPr>
        <p:blipFill rotWithShape="1">
          <a:blip r:embed="rId3"/>
          <a:srcRect t="10786" b="9659"/>
          <a:stretch/>
        </p:blipFill>
        <p:spPr>
          <a:xfrm>
            <a:off x="4253306" y="4425261"/>
            <a:ext cx="1973546" cy="1951563"/>
          </a:xfrm>
          <a:prstGeom prst="rect">
            <a:avLst/>
          </a:prstGeom>
        </p:spPr>
      </p:pic>
      <p:sp>
        <p:nvSpPr>
          <p:cNvPr id="9" name="Rectangle 8"/>
          <p:cNvSpPr/>
          <p:nvPr/>
        </p:nvSpPr>
        <p:spPr>
          <a:xfrm>
            <a:off x="4250029" y="6376824"/>
            <a:ext cx="1976823" cy="369332"/>
          </a:xfrm>
          <a:prstGeom prst="rect">
            <a:avLst/>
          </a:prstGeom>
        </p:spPr>
        <p:txBody>
          <a:bodyPr wrap="none">
            <a:spAutoFit/>
          </a:bodyPr>
          <a:lstStyle/>
          <a:p>
            <a:r>
              <a:rPr lang="en-GB" i="1" dirty="0" err="1">
                <a:solidFill>
                  <a:schemeClr val="bg1"/>
                </a:solidFill>
              </a:rPr>
              <a:t>Loxodonta</a:t>
            </a:r>
            <a:r>
              <a:rPr lang="en-GB" i="1" dirty="0">
                <a:solidFill>
                  <a:schemeClr val="bg1"/>
                </a:solidFill>
              </a:rPr>
              <a:t> </a:t>
            </a:r>
            <a:r>
              <a:rPr lang="en-GB" i="1" dirty="0" err="1">
                <a:solidFill>
                  <a:schemeClr val="bg1"/>
                </a:solidFill>
              </a:rPr>
              <a:t>cyclotis</a:t>
            </a:r>
            <a:r>
              <a:rPr lang="en-GB" i="1" dirty="0">
                <a:solidFill>
                  <a:schemeClr val="bg1"/>
                </a:solidFill>
              </a:rPr>
              <a:t> </a:t>
            </a:r>
          </a:p>
        </p:txBody>
      </p:sp>
      <p:pic>
        <p:nvPicPr>
          <p:cNvPr id="10" name="Picture 9"/>
          <p:cNvPicPr>
            <a:picLocks noChangeAspect="1"/>
          </p:cNvPicPr>
          <p:nvPr/>
        </p:nvPicPr>
        <p:blipFill rotWithShape="1">
          <a:blip r:embed="rId4"/>
          <a:srcRect l="7863"/>
          <a:stretch/>
        </p:blipFill>
        <p:spPr>
          <a:xfrm>
            <a:off x="6353345" y="4425261"/>
            <a:ext cx="2648988" cy="1951563"/>
          </a:xfrm>
          <a:prstGeom prst="rect">
            <a:avLst/>
          </a:prstGeom>
        </p:spPr>
      </p:pic>
      <p:sp>
        <p:nvSpPr>
          <p:cNvPr id="11" name="Rectangle 10"/>
          <p:cNvSpPr/>
          <p:nvPr/>
        </p:nvSpPr>
        <p:spPr>
          <a:xfrm>
            <a:off x="6761240" y="6376824"/>
            <a:ext cx="1877437" cy="369332"/>
          </a:xfrm>
          <a:prstGeom prst="rect">
            <a:avLst/>
          </a:prstGeom>
        </p:spPr>
        <p:txBody>
          <a:bodyPr wrap="none">
            <a:spAutoFit/>
          </a:bodyPr>
          <a:lstStyle/>
          <a:p>
            <a:r>
              <a:rPr lang="en-GB" i="1" dirty="0" err="1">
                <a:solidFill>
                  <a:schemeClr val="bg1"/>
                </a:solidFill>
              </a:rPr>
              <a:t>Elephas</a:t>
            </a:r>
            <a:r>
              <a:rPr lang="en-GB" i="1" dirty="0">
                <a:solidFill>
                  <a:schemeClr val="bg1"/>
                </a:solidFill>
              </a:rPr>
              <a:t> maximus </a:t>
            </a:r>
          </a:p>
        </p:txBody>
      </p:sp>
    </p:spTree>
    <p:extLst>
      <p:ext uri="{BB962C8B-B14F-4D97-AF65-F5344CB8AC3E}">
        <p14:creationId xmlns:p14="http://schemas.microsoft.com/office/powerpoint/2010/main" val="40358574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385</TotalTime>
  <Words>653</Words>
  <Application>Microsoft Office PowerPoint</Application>
  <PresentationFormat>On-screen Show (4:3)</PresentationFormat>
  <Paragraphs>55</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Book Antiqua</vt:lpstr>
      <vt:lpstr>Lucida Sans</vt:lpstr>
      <vt:lpstr>Wingdings</vt:lpstr>
      <vt:lpstr>Wingdings 2</vt:lpstr>
      <vt:lpstr>Wingdings 3</vt:lpstr>
      <vt:lpstr>Apex</vt:lpstr>
      <vt:lpstr>The Humanities (HPFY3011) - Humans and Animals</vt:lpstr>
      <vt:lpstr>Impetus for Elephants</vt:lpstr>
      <vt:lpstr>Increasingly Hostile Relations</vt:lpstr>
      <vt:lpstr>Stations and Ports</vt:lpstr>
      <vt:lpstr>Capturing and Taming Elephants</vt:lpstr>
      <vt:lpstr>Returning North</vt:lpstr>
      <vt:lpstr>Decline of Elephant Hunting</vt:lpstr>
      <vt:lpstr>Addendum: Forest or Bush Elephants?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in the Eastern Desert of Egypt</dc:title>
  <dc:creator>Matt</dc:creator>
  <cp:lastModifiedBy>Matthew Cobb</cp:lastModifiedBy>
  <cp:revision>59</cp:revision>
  <dcterms:created xsi:type="dcterms:W3CDTF">2017-09-29T19:19:31Z</dcterms:created>
  <dcterms:modified xsi:type="dcterms:W3CDTF">2021-11-23T19:13:58Z</dcterms:modified>
</cp:coreProperties>
</file>