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5" r:id="rId2"/>
  </p:sldMasterIdLst>
  <p:notesMasterIdLst>
    <p:notesMasterId r:id="rId38"/>
  </p:notesMasterIdLst>
  <p:sldIdLst>
    <p:sldId id="537" r:id="rId3"/>
    <p:sldId id="272" r:id="rId4"/>
    <p:sldId id="259" r:id="rId5"/>
    <p:sldId id="257" r:id="rId6"/>
    <p:sldId id="519" r:id="rId7"/>
    <p:sldId id="256" r:id="rId8"/>
    <p:sldId id="279" r:id="rId9"/>
    <p:sldId id="260" r:id="rId10"/>
    <p:sldId id="517" r:id="rId11"/>
    <p:sldId id="326" r:id="rId12"/>
    <p:sldId id="292" r:id="rId13"/>
    <p:sldId id="496" r:id="rId14"/>
    <p:sldId id="514" r:id="rId15"/>
    <p:sldId id="299" r:id="rId16"/>
    <p:sldId id="300" r:id="rId17"/>
    <p:sldId id="508" r:id="rId18"/>
    <p:sldId id="328" r:id="rId19"/>
    <p:sldId id="532" r:id="rId20"/>
    <p:sldId id="268" r:id="rId21"/>
    <p:sldId id="534" r:id="rId22"/>
    <p:sldId id="267" r:id="rId23"/>
    <p:sldId id="269" r:id="rId24"/>
    <p:sldId id="293" r:id="rId25"/>
    <p:sldId id="270" r:id="rId26"/>
    <p:sldId id="294" r:id="rId27"/>
    <p:sldId id="283" r:id="rId28"/>
    <p:sldId id="295" r:id="rId29"/>
    <p:sldId id="285" r:id="rId30"/>
    <p:sldId id="535" r:id="rId31"/>
    <p:sldId id="296" r:id="rId32"/>
    <p:sldId id="273" r:id="rId33"/>
    <p:sldId id="297" r:id="rId34"/>
    <p:sldId id="298" r:id="rId35"/>
    <p:sldId id="271" r:id="rId36"/>
    <p:sldId id="51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9FC918-9C87-4294-8B9E-5C5AA271E625}" v="3" dt="2026-02-02T16:01:41.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219"/>
      </p:cViewPr>
      <p:guideLst/>
    </p:cSldViewPr>
  </p:slideViewPr>
  <p:notesTextViewPr>
    <p:cViewPr>
      <p:scale>
        <a:sx n="1" d="1"/>
        <a:sy n="1" d="1"/>
      </p:scale>
      <p:origin x="0" y="0"/>
    </p:cViewPr>
  </p:notesTextViewPr>
  <p:sorterViewPr>
    <p:cViewPr>
      <p:scale>
        <a:sx n="100" d="100"/>
        <a:sy n="100" d="100"/>
      </p:scale>
      <p:origin x="0" y="-1392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78CD4D-1663-47BA-A6B7-A030B70AB153}"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21D5694B-9139-41B7-B37C-C9D9728C8A64}">
      <dgm:prSet/>
      <dgm:spPr/>
      <dgm:t>
        <a:bodyPr/>
        <a:lstStyle/>
        <a:p>
          <a:r>
            <a:rPr lang="en-US" b="1"/>
            <a:t>Ambitious, capable learners </a:t>
          </a:r>
          <a:r>
            <a:rPr lang="en-US"/>
            <a:t>who are ready to learn throughout their lives.</a:t>
          </a:r>
          <a:endParaRPr lang="en-GB"/>
        </a:p>
      </dgm:t>
    </dgm:pt>
    <dgm:pt modelId="{6B55EA85-8A99-4D04-B8BB-C308A8A2EFDB}" type="parTrans" cxnId="{9004668C-F7F4-4823-9995-DA70D522A921}">
      <dgm:prSet/>
      <dgm:spPr/>
      <dgm:t>
        <a:bodyPr/>
        <a:lstStyle/>
        <a:p>
          <a:endParaRPr lang="en-GB"/>
        </a:p>
      </dgm:t>
    </dgm:pt>
    <dgm:pt modelId="{66129FBD-0CB3-44A8-9FFF-A07F7F319D14}" type="sibTrans" cxnId="{9004668C-F7F4-4823-9995-DA70D522A921}">
      <dgm:prSet/>
      <dgm:spPr/>
      <dgm:t>
        <a:bodyPr/>
        <a:lstStyle/>
        <a:p>
          <a:endParaRPr lang="en-GB"/>
        </a:p>
      </dgm:t>
    </dgm:pt>
    <dgm:pt modelId="{FDE77A46-7D35-4E77-BFA8-CD87BA434288}">
      <dgm:prSet/>
      <dgm:spPr/>
      <dgm:t>
        <a:bodyPr/>
        <a:lstStyle/>
        <a:p>
          <a:r>
            <a:rPr lang="en-US" b="1"/>
            <a:t>Enterprising, creative contributors </a:t>
          </a:r>
          <a:r>
            <a:rPr lang="en-US"/>
            <a:t>who are ready to play a full part in life and work.</a:t>
          </a:r>
          <a:endParaRPr lang="en-GB"/>
        </a:p>
      </dgm:t>
    </dgm:pt>
    <dgm:pt modelId="{4D443A83-919A-4B86-9743-28EEFFA05094}" type="parTrans" cxnId="{09FB0343-7A88-47BE-AA7C-C911405C5FDC}">
      <dgm:prSet/>
      <dgm:spPr/>
      <dgm:t>
        <a:bodyPr/>
        <a:lstStyle/>
        <a:p>
          <a:endParaRPr lang="en-GB"/>
        </a:p>
      </dgm:t>
    </dgm:pt>
    <dgm:pt modelId="{8E37A2C4-DED2-4840-86DE-4B85E1F4AD4A}" type="sibTrans" cxnId="{09FB0343-7A88-47BE-AA7C-C911405C5FDC}">
      <dgm:prSet/>
      <dgm:spPr/>
      <dgm:t>
        <a:bodyPr/>
        <a:lstStyle/>
        <a:p>
          <a:endParaRPr lang="en-GB"/>
        </a:p>
      </dgm:t>
    </dgm:pt>
    <dgm:pt modelId="{A0B5AEFD-8648-4EA8-BF0F-845BF73F53F1}">
      <dgm:prSet/>
      <dgm:spPr/>
      <dgm:t>
        <a:bodyPr/>
        <a:lstStyle/>
        <a:p>
          <a:r>
            <a:rPr lang="en-US" b="1"/>
            <a:t>Ethical, informed citizens </a:t>
          </a:r>
          <a:r>
            <a:rPr lang="en-US"/>
            <a:t>who are ready to be citizens of Wales and the world.</a:t>
          </a:r>
          <a:endParaRPr lang="en-GB"/>
        </a:p>
      </dgm:t>
    </dgm:pt>
    <dgm:pt modelId="{1B371827-EB09-4DE4-AFB4-ADBA54C04595}" type="parTrans" cxnId="{4164DE98-86D9-4F44-83AE-017DD0D0F722}">
      <dgm:prSet/>
      <dgm:spPr/>
      <dgm:t>
        <a:bodyPr/>
        <a:lstStyle/>
        <a:p>
          <a:endParaRPr lang="en-GB"/>
        </a:p>
      </dgm:t>
    </dgm:pt>
    <dgm:pt modelId="{41A133C8-29F6-4FA7-91B4-A567289AF1AC}" type="sibTrans" cxnId="{4164DE98-86D9-4F44-83AE-017DD0D0F722}">
      <dgm:prSet/>
      <dgm:spPr/>
      <dgm:t>
        <a:bodyPr/>
        <a:lstStyle/>
        <a:p>
          <a:endParaRPr lang="en-GB"/>
        </a:p>
      </dgm:t>
    </dgm:pt>
    <dgm:pt modelId="{E320EEC7-A0B1-4427-A71C-67AC06C96FCE}">
      <dgm:prSet/>
      <dgm:spPr/>
      <dgm:t>
        <a:bodyPr/>
        <a:lstStyle/>
        <a:p>
          <a:r>
            <a:rPr lang="en-US" b="1"/>
            <a:t>Healthy, confident individuals </a:t>
          </a:r>
          <a:r>
            <a:rPr lang="en-US"/>
            <a:t>who are ready to lead fulfilling lives as valued members of society.</a:t>
          </a:r>
          <a:endParaRPr lang="en-GB"/>
        </a:p>
      </dgm:t>
    </dgm:pt>
    <dgm:pt modelId="{32646C68-8DA0-4667-B00C-AC3D555217F2}" type="parTrans" cxnId="{A7009ABA-1B91-4C19-ABEE-D677D990DDF0}">
      <dgm:prSet/>
      <dgm:spPr/>
      <dgm:t>
        <a:bodyPr/>
        <a:lstStyle/>
        <a:p>
          <a:endParaRPr lang="en-GB"/>
        </a:p>
      </dgm:t>
    </dgm:pt>
    <dgm:pt modelId="{7C3FCD3D-5F48-42B6-96ED-DB10547010F7}" type="sibTrans" cxnId="{A7009ABA-1B91-4C19-ABEE-D677D990DDF0}">
      <dgm:prSet/>
      <dgm:spPr/>
      <dgm:t>
        <a:bodyPr/>
        <a:lstStyle/>
        <a:p>
          <a:endParaRPr lang="en-GB"/>
        </a:p>
      </dgm:t>
    </dgm:pt>
    <dgm:pt modelId="{4E9E2C92-2E1A-4D58-938D-AEE1A932168F}" type="pres">
      <dgm:prSet presAssocID="{D578CD4D-1663-47BA-A6B7-A030B70AB153}" presName="matrix" presStyleCnt="0">
        <dgm:presLayoutVars>
          <dgm:chMax val="1"/>
          <dgm:dir/>
          <dgm:resizeHandles val="exact"/>
        </dgm:presLayoutVars>
      </dgm:prSet>
      <dgm:spPr/>
    </dgm:pt>
    <dgm:pt modelId="{B459E332-583F-4DCC-9AC0-C08BF3E79F25}" type="pres">
      <dgm:prSet presAssocID="{D578CD4D-1663-47BA-A6B7-A030B70AB153}" presName="diamond" presStyleLbl="bgShp" presStyleIdx="0" presStyleCnt="1"/>
      <dgm:spPr/>
    </dgm:pt>
    <dgm:pt modelId="{424D40C2-B8CC-4E71-ADFE-DE4491606560}" type="pres">
      <dgm:prSet presAssocID="{D578CD4D-1663-47BA-A6B7-A030B70AB153}" presName="quad1" presStyleLbl="node1" presStyleIdx="0" presStyleCnt="4">
        <dgm:presLayoutVars>
          <dgm:chMax val="0"/>
          <dgm:chPref val="0"/>
          <dgm:bulletEnabled val="1"/>
        </dgm:presLayoutVars>
      </dgm:prSet>
      <dgm:spPr/>
    </dgm:pt>
    <dgm:pt modelId="{34021C8D-C0C0-4E09-B056-5DABEB5B1A88}" type="pres">
      <dgm:prSet presAssocID="{D578CD4D-1663-47BA-A6B7-A030B70AB153}" presName="quad2" presStyleLbl="node1" presStyleIdx="1" presStyleCnt="4">
        <dgm:presLayoutVars>
          <dgm:chMax val="0"/>
          <dgm:chPref val="0"/>
          <dgm:bulletEnabled val="1"/>
        </dgm:presLayoutVars>
      </dgm:prSet>
      <dgm:spPr/>
    </dgm:pt>
    <dgm:pt modelId="{FBA37B71-F72C-4F96-A034-FE993CD925B9}" type="pres">
      <dgm:prSet presAssocID="{D578CD4D-1663-47BA-A6B7-A030B70AB153}" presName="quad3" presStyleLbl="node1" presStyleIdx="2" presStyleCnt="4">
        <dgm:presLayoutVars>
          <dgm:chMax val="0"/>
          <dgm:chPref val="0"/>
          <dgm:bulletEnabled val="1"/>
        </dgm:presLayoutVars>
      </dgm:prSet>
      <dgm:spPr/>
    </dgm:pt>
    <dgm:pt modelId="{1917B6B9-9137-4EF7-8549-5E416490C664}" type="pres">
      <dgm:prSet presAssocID="{D578CD4D-1663-47BA-A6B7-A030B70AB153}" presName="quad4" presStyleLbl="node1" presStyleIdx="3" presStyleCnt="4">
        <dgm:presLayoutVars>
          <dgm:chMax val="0"/>
          <dgm:chPref val="0"/>
          <dgm:bulletEnabled val="1"/>
        </dgm:presLayoutVars>
      </dgm:prSet>
      <dgm:spPr/>
    </dgm:pt>
  </dgm:ptLst>
  <dgm:cxnLst>
    <dgm:cxn modelId="{09FB0343-7A88-47BE-AA7C-C911405C5FDC}" srcId="{D578CD4D-1663-47BA-A6B7-A030B70AB153}" destId="{FDE77A46-7D35-4E77-BFA8-CD87BA434288}" srcOrd="1" destOrd="0" parTransId="{4D443A83-919A-4B86-9743-28EEFFA05094}" sibTransId="{8E37A2C4-DED2-4840-86DE-4B85E1F4AD4A}"/>
    <dgm:cxn modelId="{1FF91968-EC77-4EE6-8B22-4221DF7B6FFA}" type="presOf" srcId="{A0B5AEFD-8648-4EA8-BF0F-845BF73F53F1}" destId="{FBA37B71-F72C-4F96-A034-FE993CD925B9}" srcOrd="0" destOrd="0" presId="urn:microsoft.com/office/officeart/2005/8/layout/matrix3"/>
    <dgm:cxn modelId="{28CDBC58-43AC-420B-889B-ED1252651993}" type="presOf" srcId="{FDE77A46-7D35-4E77-BFA8-CD87BA434288}" destId="{34021C8D-C0C0-4E09-B056-5DABEB5B1A88}" srcOrd="0" destOrd="0" presId="urn:microsoft.com/office/officeart/2005/8/layout/matrix3"/>
    <dgm:cxn modelId="{1FBE598B-0D01-43ED-8A32-161FF17E6149}" type="presOf" srcId="{E320EEC7-A0B1-4427-A71C-67AC06C96FCE}" destId="{1917B6B9-9137-4EF7-8549-5E416490C664}" srcOrd="0" destOrd="0" presId="urn:microsoft.com/office/officeart/2005/8/layout/matrix3"/>
    <dgm:cxn modelId="{9004668C-F7F4-4823-9995-DA70D522A921}" srcId="{D578CD4D-1663-47BA-A6B7-A030B70AB153}" destId="{21D5694B-9139-41B7-B37C-C9D9728C8A64}" srcOrd="0" destOrd="0" parTransId="{6B55EA85-8A99-4D04-B8BB-C308A8A2EFDB}" sibTransId="{66129FBD-0CB3-44A8-9FFF-A07F7F319D14}"/>
    <dgm:cxn modelId="{E45C2096-2D79-400C-865E-C9FFC3F5D3BC}" type="presOf" srcId="{D578CD4D-1663-47BA-A6B7-A030B70AB153}" destId="{4E9E2C92-2E1A-4D58-938D-AEE1A932168F}" srcOrd="0" destOrd="0" presId="urn:microsoft.com/office/officeart/2005/8/layout/matrix3"/>
    <dgm:cxn modelId="{D3327B97-2FA1-4D7E-8904-2CD3DBF4E4C0}" type="presOf" srcId="{21D5694B-9139-41B7-B37C-C9D9728C8A64}" destId="{424D40C2-B8CC-4E71-ADFE-DE4491606560}" srcOrd="0" destOrd="0" presId="urn:microsoft.com/office/officeart/2005/8/layout/matrix3"/>
    <dgm:cxn modelId="{4164DE98-86D9-4F44-83AE-017DD0D0F722}" srcId="{D578CD4D-1663-47BA-A6B7-A030B70AB153}" destId="{A0B5AEFD-8648-4EA8-BF0F-845BF73F53F1}" srcOrd="2" destOrd="0" parTransId="{1B371827-EB09-4DE4-AFB4-ADBA54C04595}" sibTransId="{41A133C8-29F6-4FA7-91B4-A567289AF1AC}"/>
    <dgm:cxn modelId="{A7009ABA-1B91-4C19-ABEE-D677D990DDF0}" srcId="{D578CD4D-1663-47BA-A6B7-A030B70AB153}" destId="{E320EEC7-A0B1-4427-A71C-67AC06C96FCE}" srcOrd="3" destOrd="0" parTransId="{32646C68-8DA0-4667-B00C-AC3D555217F2}" sibTransId="{7C3FCD3D-5F48-42B6-96ED-DB10547010F7}"/>
    <dgm:cxn modelId="{F3878A3D-82A1-427C-9A54-D66631A0BF03}" type="presParOf" srcId="{4E9E2C92-2E1A-4D58-938D-AEE1A932168F}" destId="{B459E332-583F-4DCC-9AC0-C08BF3E79F25}" srcOrd="0" destOrd="0" presId="urn:microsoft.com/office/officeart/2005/8/layout/matrix3"/>
    <dgm:cxn modelId="{A5166151-C77D-4D4A-9C1D-E581F3A3AE8B}" type="presParOf" srcId="{4E9E2C92-2E1A-4D58-938D-AEE1A932168F}" destId="{424D40C2-B8CC-4E71-ADFE-DE4491606560}" srcOrd="1" destOrd="0" presId="urn:microsoft.com/office/officeart/2005/8/layout/matrix3"/>
    <dgm:cxn modelId="{C1B946AD-998E-4647-AB9F-8300799CE016}" type="presParOf" srcId="{4E9E2C92-2E1A-4D58-938D-AEE1A932168F}" destId="{34021C8D-C0C0-4E09-B056-5DABEB5B1A88}" srcOrd="2" destOrd="0" presId="urn:microsoft.com/office/officeart/2005/8/layout/matrix3"/>
    <dgm:cxn modelId="{439765D9-956F-47A6-B30D-B748FC989471}" type="presParOf" srcId="{4E9E2C92-2E1A-4D58-938D-AEE1A932168F}" destId="{FBA37B71-F72C-4F96-A034-FE993CD925B9}" srcOrd="3" destOrd="0" presId="urn:microsoft.com/office/officeart/2005/8/layout/matrix3"/>
    <dgm:cxn modelId="{453AF936-E840-439C-8085-BDC61CDE1DCD}" type="presParOf" srcId="{4E9E2C92-2E1A-4D58-938D-AEE1A932168F}" destId="{1917B6B9-9137-4EF7-8549-5E416490C664}"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0F2970-1C18-4037-B89B-1F130303BEAA}"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6A5C2247-A867-4F22-8FC8-3668C7C2A879}">
      <dgm:prSet/>
      <dgm:spPr/>
      <dgm:t>
        <a:bodyPr/>
        <a:lstStyle/>
        <a:p>
          <a:r>
            <a:rPr lang="en-US" b="1"/>
            <a:t>Dysgwyr, uchelgeisiol, galluog,</a:t>
          </a:r>
          <a:r>
            <a:rPr lang="en-US"/>
            <a:t> sy’n barod i ddysgu drwy gydol eu hoes. </a:t>
          </a:r>
          <a:endParaRPr lang="en-GB"/>
        </a:p>
      </dgm:t>
    </dgm:pt>
    <dgm:pt modelId="{4B34397E-C4F9-4AB8-895D-E404A7536B7F}" type="parTrans" cxnId="{C34A5FCA-7203-48AA-8E8E-5ADA8C97938E}">
      <dgm:prSet/>
      <dgm:spPr/>
      <dgm:t>
        <a:bodyPr/>
        <a:lstStyle/>
        <a:p>
          <a:endParaRPr lang="en-GB"/>
        </a:p>
      </dgm:t>
    </dgm:pt>
    <dgm:pt modelId="{1EA7740B-A759-4843-BAFD-CB94681426D9}" type="sibTrans" cxnId="{C34A5FCA-7203-48AA-8E8E-5ADA8C97938E}">
      <dgm:prSet/>
      <dgm:spPr/>
      <dgm:t>
        <a:bodyPr/>
        <a:lstStyle/>
        <a:p>
          <a:endParaRPr lang="en-GB"/>
        </a:p>
      </dgm:t>
    </dgm:pt>
    <dgm:pt modelId="{2C1D6EE7-AC89-4308-943A-E1C154E4A887}">
      <dgm:prSet/>
      <dgm:spPr/>
      <dgm:t>
        <a:bodyPr/>
        <a:lstStyle/>
        <a:p>
          <a:r>
            <a:rPr lang="en-US" b="1" dirty="0" err="1"/>
            <a:t>Cyfranwyr</a:t>
          </a:r>
          <a:r>
            <a:rPr lang="en-US" b="1" dirty="0"/>
            <a:t> </a:t>
          </a:r>
          <a:r>
            <a:rPr lang="en-US" b="1" dirty="0" err="1"/>
            <a:t>mentrus</a:t>
          </a:r>
          <a:r>
            <a:rPr lang="en-US" b="1" dirty="0"/>
            <a:t>, </a:t>
          </a:r>
          <a:r>
            <a:rPr lang="en-US" b="1" dirty="0" err="1"/>
            <a:t>creadigol</a:t>
          </a:r>
          <a:r>
            <a:rPr lang="en-US" b="1" dirty="0"/>
            <a:t>, </a:t>
          </a:r>
          <a:r>
            <a:rPr lang="en-US" dirty="0" err="1"/>
            <a:t>sy’n</a:t>
          </a:r>
          <a:r>
            <a:rPr lang="en-US" dirty="0"/>
            <a:t> </a:t>
          </a:r>
          <a:r>
            <a:rPr lang="en-US" dirty="0" err="1"/>
            <a:t>barod</a:t>
          </a:r>
          <a:r>
            <a:rPr lang="en-US" dirty="0"/>
            <a:t> </a:t>
          </a:r>
          <a:r>
            <a:rPr lang="en-US" dirty="0" err="1"/>
            <a:t>i</a:t>
          </a:r>
          <a:r>
            <a:rPr lang="en-US" dirty="0"/>
            <a:t> </a:t>
          </a:r>
          <a:r>
            <a:rPr lang="en-US" dirty="0" err="1"/>
            <a:t>chwarae</a:t>
          </a:r>
          <a:r>
            <a:rPr lang="en-US" dirty="0"/>
            <a:t> </a:t>
          </a:r>
          <a:r>
            <a:rPr lang="en-US" dirty="0" err="1"/>
            <a:t>eu</a:t>
          </a:r>
          <a:r>
            <a:rPr lang="en-US" dirty="0"/>
            <a:t> </a:t>
          </a:r>
          <a:r>
            <a:rPr lang="en-US" dirty="0" err="1"/>
            <a:t>rhan</a:t>
          </a:r>
          <a:r>
            <a:rPr lang="en-US" dirty="0"/>
            <a:t> </a:t>
          </a:r>
          <a:r>
            <a:rPr lang="en-US" dirty="0" err="1"/>
            <a:t>yn</a:t>
          </a:r>
          <a:r>
            <a:rPr lang="en-US" dirty="0"/>
            <a:t> </a:t>
          </a:r>
          <a:r>
            <a:rPr lang="en-US" dirty="0" err="1"/>
            <a:t>llawn</a:t>
          </a:r>
          <a:r>
            <a:rPr lang="en-US" dirty="0"/>
            <a:t> </a:t>
          </a:r>
          <a:r>
            <a:rPr lang="en-US" dirty="0" err="1"/>
            <a:t>yn</a:t>
          </a:r>
          <a:r>
            <a:rPr lang="en-US" dirty="0"/>
            <a:t> </a:t>
          </a:r>
          <a:r>
            <a:rPr lang="en-US" dirty="0" err="1"/>
            <a:t>eu</a:t>
          </a:r>
          <a:r>
            <a:rPr lang="en-US" dirty="0"/>
            <a:t> </a:t>
          </a:r>
          <a:r>
            <a:rPr lang="en-US" dirty="0" err="1"/>
            <a:t>bywyd</a:t>
          </a:r>
          <a:r>
            <a:rPr lang="en-US" dirty="0"/>
            <a:t> </a:t>
          </a:r>
          <a:r>
            <a:rPr lang="en-US" dirty="0" err="1"/>
            <a:t>a’u</a:t>
          </a:r>
          <a:r>
            <a:rPr lang="en-US" dirty="0"/>
            <a:t> </a:t>
          </a:r>
          <a:r>
            <a:rPr lang="en-US" dirty="0" err="1"/>
            <a:t>gwaith</a:t>
          </a:r>
          <a:r>
            <a:rPr lang="en-US" dirty="0"/>
            <a:t>. </a:t>
          </a:r>
          <a:endParaRPr lang="en-GB" dirty="0"/>
        </a:p>
      </dgm:t>
    </dgm:pt>
    <dgm:pt modelId="{D80ECDAC-0BC2-4A35-A75D-51D4C15A4E41}" type="parTrans" cxnId="{2DA30D0E-15FA-455E-8673-C5D64F5EF2AD}">
      <dgm:prSet/>
      <dgm:spPr/>
      <dgm:t>
        <a:bodyPr/>
        <a:lstStyle/>
        <a:p>
          <a:endParaRPr lang="en-GB"/>
        </a:p>
      </dgm:t>
    </dgm:pt>
    <dgm:pt modelId="{974E4360-308E-4AEE-9B8D-C3F4859A16D2}" type="sibTrans" cxnId="{2DA30D0E-15FA-455E-8673-C5D64F5EF2AD}">
      <dgm:prSet/>
      <dgm:spPr/>
      <dgm:t>
        <a:bodyPr/>
        <a:lstStyle/>
        <a:p>
          <a:endParaRPr lang="en-GB"/>
        </a:p>
      </dgm:t>
    </dgm:pt>
    <dgm:pt modelId="{5BB6511D-4209-45A1-9F2B-11FF92DC18AD}">
      <dgm:prSet/>
      <dgm:spPr/>
      <dgm:t>
        <a:bodyPr/>
        <a:lstStyle/>
        <a:p>
          <a:r>
            <a:rPr lang="en-US" b="1"/>
            <a:t>Dinasyddion egwyddorol, gwybodus, </a:t>
          </a:r>
          <a:r>
            <a:rPr lang="en-US"/>
            <a:t>sy’n barod i fod yn ddinasyddion i Gymru a’r byd.</a:t>
          </a:r>
          <a:endParaRPr lang="en-GB"/>
        </a:p>
      </dgm:t>
    </dgm:pt>
    <dgm:pt modelId="{00FD1FAE-6215-4E30-A9F6-2D156DA4FCFC}" type="parTrans" cxnId="{6429177A-2046-42AF-88C7-705ED7F4B448}">
      <dgm:prSet/>
      <dgm:spPr/>
      <dgm:t>
        <a:bodyPr/>
        <a:lstStyle/>
        <a:p>
          <a:endParaRPr lang="en-GB"/>
        </a:p>
      </dgm:t>
    </dgm:pt>
    <dgm:pt modelId="{E1A1DCA8-8060-4B4A-A927-0322C7240A7D}" type="sibTrans" cxnId="{6429177A-2046-42AF-88C7-705ED7F4B448}">
      <dgm:prSet/>
      <dgm:spPr/>
      <dgm:t>
        <a:bodyPr/>
        <a:lstStyle/>
        <a:p>
          <a:endParaRPr lang="en-GB"/>
        </a:p>
      </dgm:t>
    </dgm:pt>
    <dgm:pt modelId="{3E51030D-2478-4B26-A5D6-C79760D7A00A}">
      <dgm:prSet/>
      <dgm:spPr/>
      <dgm:t>
        <a:bodyPr/>
        <a:lstStyle/>
        <a:p>
          <a:r>
            <a:rPr lang="en-US" b="1"/>
            <a:t>Unigolion iach, hyderus, </a:t>
          </a:r>
          <a:r>
            <a:rPr lang="en-US"/>
            <a:t>sy’n barod i fyw bywyd gan wireddu eu dyheadau fel aelodau gwerthfawr o gymdeithas.</a:t>
          </a:r>
          <a:endParaRPr lang="en-GB"/>
        </a:p>
      </dgm:t>
    </dgm:pt>
    <dgm:pt modelId="{065EE7D1-3FE3-4E66-B13D-B1AD12D3B233}" type="parTrans" cxnId="{5F1A29DA-58FD-4381-A53D-00AAC191EECC}">
      <dgm:prSet/>
      <dgm:spPr/>
      <dgm:t>
        <a:bodyPr/>
        <a:lstStyle/>
        <a:p>
          <a:endParaRPr lang="en-GB"/>
        </a:p>
      </dgm:t>
    </dgm:pt>
    <dgm:pt modelId="{A04B3340-DE7D-4D0B-ACE2-66A601E3A949}" type="sibTrans" cxnId="{5F1A29DA-58FD-4381-A53D-00AAC191EECC}">
      <dgm:prSet/>
      <dgm:spPr/>
      <dgm:t>
        <a:bodyPr/>
        <a:lstStyle/>
        <a:p>
          <a:endParaRPr lang="en-GB"/>
        </a:p>
      </dgm:t>
    </dgm:pt>
    <dgm:pt modelId="{6B1D5C9A-B2C9-4425-BD66-A5258CBAFA37}" type="pres">
      <dgm:prSet presAssocID="{070F2970-1C18-4037-B89B-1F130303BEAA}" presName="matrix" presStyleCnt="0">
        <dgm:presLayoutVars>
          <dgm:chMax val="1"/>
          <dgm:dir/>
          <dgm:resizeHandles val="exact"/>
        </dgm:presLayoutVars>
      </dgm:prSet>
      <dgm:spPr/>
    </dgm:pt>
    <dgm:pt modelId="{3434DA93-AF55-4A3B-B63A-1B8369421A10}" type="pres">
      <dgm:prSet presAssocID="{070F2970-1C18-4037-B89B-1F130303BEAA}" presName="diamond" presStyleLbl="bgShp" presStyleIdx="0" presStyleCnt="1"/>
      <dgm:spPr/>
    </dgm:pt>
    <dgm:pt modelId="{22D55A89-F233-4613-8EFA-7B9F096FEAA2}" type="pres">
      <dgm:prSet presAssocID="{070F2970-1C18-4037-B89B-1F130303BEAA}" presName="quad1" presStyleLbl="node1" presStyleIdx="0" presStyleCnt="4">
        <dgm:presLayoutVars>
          <dgm:chMax val="0"/>
          <dgm:chPref val="0"/>
          <dgm:bulletEnabled val="1"/>
        </dgm:presLayoutVars>
      </dgm:prSet>
      <dgm:spPr/>
    </dgm:pt>
    <dgm:pt modelId="{0E55DF52-8BF6-40D2-9AFB-149A0E1C2814}" type="pres">
      <dgm:prSet presAssocID="{070F2970-1C18-4037-B89B-1F130303BEAA}" presName="quad2" presStyleLbl="node1" presStyleIdx="1" presStyleCnt="4">
        <dgm:presLayoutVars>
          <dgm:chMax val="0"/>
          <dgm:chPref val="0"/>
          <dgm:bulletEnabled val="1"/>
        </dgm:presLayoutVars>
      </dgm:prSet>
      <dgm:spPr/>
    </dgm:pt>
    <dgm:pt modelId="{8EDF8AE4-5CD3-47AF-B536-26E3B3B05F80}" type="pres">
      <dgm:prSet presAssocID="{070F2970-1C18-4037-B89B-1F130303BEAA}" presName="quad3" presStyleLbl="node1" presStyleIdx="2" presStyleCnt="4">
        <dgm:presLayoutVars>
          <dgm:chMax val="0"/>
          <dgm:chPref val="0"/>
          <dgm:bulletEnabled val="1"/>
        </dgm:presLayoutVars>
      </dgm:prSet>
      <dgm:spPr/>
    </dgm:pt>
    <dgm:pt modelId="{63DCCAFC-B35E-4C92-99F3-98FDFA0C9F6D}" type="pres">
      <dgm:prSet presAssocID="{070F2970-1C18-4037-B89B-1F130303BEAA}" presName="quad4" presStyleLbl="node1" presStyleIdx="3" presStyleCnt="4">
        <dgm:presLayoutVars>
          <dgm:chMax val="0"/>
          <dgm:chPref val="0"/>
          <dgm:bulletEnabled val="1"/>
        </dgm:presLayoutVars>
      </dgm:prSet>
      <dgm:spPr/>
    </dgm:pt>
  </dgm:ptLst>
  <dgm:cxnLst>
    <dgm:cxn modelId="{B6F6B408-C964-463D-9202-32B0DD0FB7F2}" type="presOf" srcId="{2C1D6EE7-AC89-4308-943A-E1C154E4A887}" destId="{0E55DF52-8BF6-40D2-9AFB-149A0E1C2814}" srcOrd="0" destOrd="0" presId="urn:microsoft.com/office/officeart/2005/8/layout/matrix3"/>
    <dgm:cxn modelId="{2DA30D0E-15FA-455E-8673-C5D64F5EF2AD}" srcId="{070F2970-1C18-4037-B89B-1F130303BEAA}" destId="{2C1D6EE7-AC89-4308-943A-E1C154E4A887}" srcOrd="1" destOrd="0" parTransId="{D80ECDAC-0BC2-4A35-A75D-51D4C15A4E41}" sibTransId="{974E4360-308E-4AEE-9B8D-C3F4859A16D2}"/>
    <dgm:cxn modelId="{17847016-DB3C-4BE5-8A6E-D6EA9E35FFCC}" type="presOf" srcId="{3E51030D-2478-4B26-A5D6-C79760D7A00A}" destId="{63DCCAFC-B35E-4C92-99F3-98FDFA0C9F6D}" srcOrd="0" destOrd="0" presId="urn:microsoft.com/office/officeart/2005/8/layout/matrix3"/>
    <dgm:cxn modelId="{64D0C167-9B7D-47CA-942C-E7328C292FB4}" type="presOf" srcId="{6A5C2247-A867-4F22-8FC8-3668C7C2A879}" destId="{22D55A89-F233-4613-8EFA-7B9F096FEAA2}" srcOrd="0" destOrd="0" presId="urn:microsoft.com/office/officeart/2005/8/layout/matrix3"/>
    <dgm:cxn modelId="{6429177A-2046-42AF-88C7-705ED7F4B448}" srcId="{070F2970-1C18-4037-B89B-1F130303BEAA}" destId="{5BB6511D-4209-45A1-9F2B-11FF92DC18AD}" srcOrd="2" destOrd="0" parTransId="{00FD1FAE-6215-4E30-A9F6-2D156DA4FCFC}" sibTransId="{E1A1DCA8-8060-4B4A-A927-0322C7240A7D}"/>
    <dgm:cxn modelId="{92AAC5BC-4F66-4B18-B501-ED31E51A55D4}" type="presOf" srcId="{5BB6511D-4209-45A1-9F2B-11FF92DC18AD}" destId="{8EDF8AE4-5CD3-47AF-B536-26E3B3B05F80}" srcOrd="0" destOrd="0" presId="urn:microsoft.com/office/officeart/2005/8/layout/matrix3"/>
    <dgm:cxn modelId="{C34A5FCA-7203-48AA-8E8E-5ADA8C97938E}" srcId="{070F2970-1C18-4037-B89B-1F130303BEAA}" destId="{6A5C2247-A867-4F22-8FC8-3668C7C2A879}" srcOrd="0" destOrd="0" parTransId="{4B34397E-C4F9-4AB8-895D-E404A7536B7F}" sibTransId="{1EA7740B-A759-4843-BAFD-CB94681426D9}"/>
    <dgm:cxn modelId="{5F1A29DA-58FD-4381-A53D-00AAC191EECC}" srcId="{070F2970-1C18-4037-B89B-1F130303BEAA}" destId="{3E51030D-2478-4B26-A5D6-C79760D7A00A}" srcOrd="3" destOrd="0" parTransId="{065EE7D1-3FE3-4E66-B13D-B1AD12D3B233}" sibTransId="{A04B3340-DE7D-4D0B-ACE2-66A601E3A949}"/>
    <dgm:cxn modelId="{002593E1-58D1-4E4A-B33C-30CA994F8EB0}" type="presOf" srcId="{070F2970-1C18-4037-B89B-1F130303BEAA}" destId="{6B1D5C9A-B2C9-4425-BD66-A5258CBAFA37}" srcOrd="0" destOrd="0" presId="urn:microsoft.com/office/officeart/2005/8/layout/matrix3"/>
    <dgm:cxn modelId="{E374357A-9831-49EC-9D7B-D9C65555C89A}" type="presParOf" srcId="{6B1D5C9A-B2C9-4425-BD66-A5258CBAFA37}" destId="{3434DA93-AF55-4A3B-B63A-1B8369421A10}" srcOrd="0" destOrd="0" presId="urn:microsoft.com/office/officeart/2005/8/layout/matrix3"/>
    <dgm:cxn modelId="{FC0C3B87-B7D3-42BD-AA95-33EE61E79689}" type="presParOf" srcId="{6B1D5C9A-B2C9-4425-BD66-A5258CBAFA37}" destId="{22D55A89-F233-4613-8EFA-7B9F096FEAA2}" srcOrd="1" destOrd="0" presId="urn:microsoft.com/office/officeart/2005/8/layout/matrix3"/>
    <dgm:cxn modelId="{40822B78-3343-4537-84BE-DF3C483CC065}" type="presParOf" srcId="{6B1D5C9A-B2C9-4425-BD66-A5258CBAFA37}" destId="{0E55DF52-8BF6-40D2-9AFB-149A0E1C2814}" srcOrd="2" destOrd="0" presId="urn:microsoft.com/office/officeart/2005/8/layout/matrix3"/>
    <dgm:cxn modelId="{8448555E-9396-4BA4-94E8-802F056FF93F}" type="presParOf" srcId="{6B1D5C9A-B2C9-4425-BD66-A5258CBAFA37}" destId="{8EDF8AE4-5CD3-47AF-B536-26E3B3B05F80}" srcOrd="3" destOrd="0" presId="urn:microsoft.com/office/officeart/2005/8/layout/matrix3"/>
    <dgm:cxn modelId="{090DE064-6F74-4E0E-B5C8-1970F3BF7074}" type="presParOf" srcId="{6B1D5C9A-B2C9-4425-BD66-A5258CBAFA37}" destId="{63DCCAFC-B35E-4C92-99F3-98FDFA0C9F6D}"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9E332-583F-4DCC-9AC0-C08BF3E79F25}">
      <dsp:nvSpPr>
        <dsp:cNvPr id="0" name=""/>
        <dsp:cNvSpPr/>
      </dsp:nvSpPr>
      <dsp:spPr>
        <a:xfrm>
          <a:off x="0" y="132374"/>
          <a:ext cx="4310311" cy="4310311"/>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4D40C2-B8CC-4E71-ADFE-DE4491606560}">
      <dsp:nvSpPr>
        <dsp:cNvPr id="0" name=""/>
        <dsp:cNvSpPr/>
      </dsp:nvSpPr>
      <dsp:spPr>
        <a:xfrm>
          <a:off x="409479" y="541854"/>
          <a:ext cx="1681021" cy="1681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Ambitious, capable learners </a:t>
          </a:r>
          <a:r>
            <a:rPr lang="en-US" sz="1400" kern="1200"/>
            <a:t>who are ready to learn throughout their lives.</a:t>
          </a:r>
          <a:endParaRPr lang="en-GB" sz="1400" kern="1200"/>
        </a:p>
      </dsp:txBody>
      <dsp:txXfrm>
        <a:off x="491540" y="623915"/>
        <a:ext cx="1516899" cy="1516899"/>
      </dsp:txXfrm>
    </dsp:sp>
    <dsp:sp modelId="{34021C8D-C0C0-4E09-B056-5DABEB5B1A88}">
      <dsp:nvSpPr>
        <dsp:cNvPr id="0" name=""/>
        <dsp:cNvSpPr/>
      </dsp:nvSpPr>
      <dsp:spPr>
        <a:xfrm>
          <a:off x="2219810" y="541854"/>
          <a:ext cx="1681021" cy="1681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Enterprising, creative contributors </a:t>
          </a:r>
          <a:r>
            <a:rPr lang="en-US" sz="1400" kern="1200"/>
            <a:t>who are ready to play a full part in life and work.</a:t>
          </a:r>
          <a:endParaRPr lang="en-GB" sz="1400" kern="1200"/>
        </a:p>
      </dsp:txBody>
      <dsp:txXfrm>
        <a:off x="2301871" y="623915"/>
        <a:ext cx="1516899" cy="1516899"/>
      </dsp:txXfrm>
    </dsp:sp>
    <dsp:sp modelId="{FBA37B71-F72C-4F96-A034-FE993CD925B9}">
      <dsp:nvSpPr>
        <dsp:cNvPr id="0" name=""/>
        <dsp:cNvSpPr/>
      </dsp:nvSpPr>
      <dsp:spPr>
        <a:xfrm>
          <a:off x="409479" y="2352184"/>
          <a:ext cx="1681021" cy="1681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Ethical, informed citizens </a:t>
          </a:r>
          <a:r>
            <a:rPr lang="en-US" sz="1400" kern="1200"/>
            <a:t>who are ready to be citizens of Wales and the world.</a:t>
          </a:r>
          <a:endParaRPr lang="en-GB" sz="1400" kern="1200"/>
        </a:p>
      </dsp:txBody>
      <dsp:txXfrm>
        <a:off x="491540" y="2434245"/>
        <a:ext cx="1516899" cy="1516899"/>
      </dsp:txXfrm>
    </dsp:sp>
    <dsp:sp modelId="{1917B6B9-9137-4EF7-8549-5E416490C664}">
      <dsp:nvSpPr>
        <dsp:cNvPr id="0" name=""/>
        <dsp:cNvSpPr/>
      </dsp:nvSpPr>
      <dsp:spPr>
        <a:xfrm>
          <a:off x="2219810" y="2352184"/>
          <a:ext cx="1681021" cy="168102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Healthy, confident individuals </a:t>
          </a:r>
          <a:r>
            <a:rPr lang="en-US" sz="1400" kern="1200"/>
            <a:t>who are ready to lead fulfilling lives as valued members of society.</a:t>
          </a:r>
          <a:endParaRPr lang="en-GB" sz="1400" kern="1200"/>
        </a:p>
      </dsp:txBody>
      <dsp:txXfrm>
        <a:off x="2301871" y="2434245"/>
        <a:ext cx="1516899" cy="15168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4DA93-AF55-4A3B-B63A-1B8369421A10}">
      <dsp:nvSpPr>
        <dsp:cNvPr id="0" name=""/>
        <dsp:cNvSpPr/>
      </dsp:nvSpPr>
      <dsp:spPr>
        <a:xfrm>
          <a:off x="81059" y="0"/>
          <a:ext cx="4524181" cy="4524181"/>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D55A89-F233-4613-8EFA-7B9F096FEAA2}">
      <dsp:nvSpPr>
        <dsp:cNvPr id="0" name=""/>
        <dsp:cNvSpPr/>
      </dsp:nvSpPr>
      <dsp:spPr>
        <a:xfrm>
          <a:off x="510856" y="429797"/>
          <a:ext cx="1764430" cy="1764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Dysgwyr, uchelgeisiol, galluog,</a:t>
          </a:r>
          <a:r>
            <a:rPr lang="en-US" sz="1400" kern="1200"/>
            <a:t> sy’n barod i ddysgu drwy gydol eu hoes. </a:t>
          </a:r>
          <a:endParaRPr lang="en-GB" sz="1400" kern="1200"/>
        </a:p>
      </dsp:txBody>
      <dsp:txXfrm>
        <a:off x="596988" y="515929"/>
        <a:ext cx="1592166" cy="1592166"/>
      </dsp:txXfrm>
    </dsp:sp>
    <dsp:sp modelId="{0E55DF52-8BF6-40D2-9AFB-149A0E1C2814}">
      <dsp:nvSpPr>
        <dsp:cNvPr id="0" name=""/>
        <dsp:cNvSpPr/>
      </dsp:nvSpPr>
      <dsp:spPr>
        <a:xfrm>
          <a:off x="2411012" y="429797"/>
          <a:ext cx="1764430" cy="1764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err="1"/>
            <a:t>Cyfranwyr</a:t>
          </a:r>
          <a:r>
            <a:rPr lang="en-US" sz="1400" b="1" kern="1200" dirty="0"/>
            <a:t> </a:t>
          </a:r>
          <a:r>
            <a:rPr lang="en-US" sz="1400" b="1" kern="1200" dirty="0" err="1"/>
            <a:t>mentrus</a:t>
          </a:r>
          <a:r>
            <a:rPr lang="en-US" sz="1400" b="1" kern="1200" dirty="0"/>
            <a:t>, </a:t>
          </a:r>
          <a:r>
            <a:rPr lang="en-US" sz="1400" b="1" kern="1200" dirty="0" err="1"/>
            <a:t>creadigol</a:t>
          </a:r>
          <a:r>
            <a:rPr lang="en-US" sz="1400" b="1" kern="1200" dirty="0"/>
            <a:t>, </a:t>
          </a:r>
          <a:r>
            <a:rPr lang="en-US" sz="1400" kern="1200" dirty="0" err="1"/>
            <a:t>sy’n</a:t>
          </a:r>
          <a:r>
            <a:rPr lang="en-US" sz="1400" kern="1200" dirty="0"/>
            <a:t> </a:t>
          </a:r>
          <a:r>
            <a:rPr lang="en-US" sz="1400" kern="1200" dirty="0" err="1"/>
            <a:t>barod</a:t>
          </a:r>
          <a:r>
            <a:rPr lang="en-US" sz="1400" kern="1200" dirty="0"/>
            <a:t> </a:t>
          </a:r>
          <a:r>
            <a:rPr lang="en-US" sz="1400" kern="1200" dirty="0" err="1"/>
            <a:t>i</a:t>
          </a:r>
          <a:r>
            <a:rPr lang="en-US" sz="1400" kern="1200" dirty="0"/>
            <a:t> </a:t>
          </a:r>
          <a:r>
            <a:rPr lang="en-US" sz="1400" kern="1200" dirty="0" err="1"/>
            <a:t>chwarae</a:t>
          </a:r>
          <a:r>
            <a:rPr lang="en-US" sz="1400" kern="1200" dirty="0"/>
            <a:t> </a:t>
          </a:r>
          <a:r>
            <a:rPr lang="en-US" sz="1400" kern="1200" dirty="0" err="1"/>
            <a:t>eu</a:t>
          </a:r>
          <a:r>
            <a:rPr lang="en-US" sz="1400" kern="1200" dirty="0"/>
            <a:t> </a:t>
          </a:r>
          <a:r>
            <a:rPr lang="en-US" sz="1400" kern="1200" dirty="0" err="1"/>
            <a:t>rhan</a:t>
          </a:r>
          <a:r>
            <a:rPr lang="en-US" sz="1400" kern="1200" dirty="0"/>
            <a:t> </a:t>
          </a:r>
          <a:r>
            <a:rPr lang="en-US" sz="1400" kern="1200" dirty="0" err="1"/>
            <a:t>yn</a:t>
          </a:r>
          <a:r>
            <a:rPr lang="en-US" sz="1400" kern="1200" dirty="0"/>
            <a:t> </a:t>
          </a:r>
          <a:r>
            <a:rPr lang="en-US" sz="1400" kern="1200" dirty="0" err="1"/>
            <a:t>llawn</a:t>
          </a:r>
          <a:r>
            <a:rPr lang="en-US" sz="1400" kern="1200" dirty="0"/>
            <a:t> </a:t>
          </a:r>
          <a:r>
            <a:rPr lang="en-US" sz="1400" kern="1200" dirty="0" err="1"/>
            <a:t>yn</a:t>
          </a:r>
          <a:r>
            <a:rPr lang="en-US" sz="1400" kern="1200" dirty="0"/>
            <a:t> </a:t>
          </a:r>
          <a:r>
            <a:rPr lang="en-US" sz="1400" kern="1200" dirty="0" err="1"/>
            <a:t>eu</a:t>
          </a:r>
          <a:r>
            <a:rPr lang="en-US" sz="1400" kern="1200" dirty="0"/>
            <a:t> </a:t>
          </a:r>
          <a:r>
            <a:rPr lang="en-US" sz="1400" kern="1200" dirty="0" err="1"/>
            <a:t>bywyd</a:t>
          </a:r>
          <a:r>
            <a:rPr lang="en-US" sz="1400" kern="1200" dirty="0"/>
            <a:t> </a:t>
          </a:r>
          <a:r>
            <a:rPr lang="en-US" sz="1400" kern="1200" dirty="0" err="1"/>
            <a:t>a’u</a:t>
          </a:r>
          <a:r>
            <a:rPr lang="en-US" sz="1400" kern="1200" dirty="0"/>
            <a:t> </a:t>
          </a:r>
          <a:r>
            <a:rPr lang="en-US" sz="1400" kern="1200" dirty="0" err="1"/>
            <a:t>gwaith</a:t>
          </a:r>
          <a:r>
            <a:rPr lang="en-US" sz="1400" kern="1200" dirty="0"/>
            <a:t>. </a:t>
          </a:r>
          <a:endParaRPr lang="en-GB" sz="1400" kern="1200" dirty="0"/>
        </a:p>
      </dsp:txBody>
      <dsp:txXfrm>
        <a:off x="2497144" y="515929"/>
        <a:ext cx="1592166" cy="1592166"/>
      </dsp:txXfrm>
    </dsp:sp>
    <dsp:sp modelId="{8EDF8AE4-5CD3-47AF-B536-26E3B3B05F80}">
      <dsp:nvSpPr>
        <dsp:cNvPr id="0" name=""/>
        <dsp:cNvSpPr/>
      </dsp:nvSpPr>
      <dsp:spPr>
        <a:xfrm>
          <a:off x="510856" y="2329953"/>
          <a:ext cx="1764430" cy="1764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Dinasyddion egwyddorol, gwybodus, </a:t>
          </a:r>
          <a:r>
            <a:rPr lang="en-US" sz="1400" kern="1200"/>
            <a:t>sy’n barod i fod yn ddinasyddion i Gymru a’r byd.</a:t>
          </a:r>
          <a:endParaRPr lang="en-GB" sz="1400" kern="1200"/>
        </a:p>
      </dsp:txBody>
      <dsp:txXfrm>
        <a:off x="596988" y="2416085"/>
        <a:ext cx="1592166" cy="1592166"/>
      </dsp:txXfrm>
    </dsp:sp>
    <dsp:sp modelId="{63DCCAFC-B35E-4C92-99F3-98FDFA0C9F6D}">
      <dsp:nvSpPr>
        <dsp:cNvPr id="0" name=""/>
        <dsp:cNvSpPr/>
      </dsp:nvSpPr>
      <dsp:spPr>
        <a:xfrm>
          <a:off x="2411012" y="2329953"/>
          <a:ext cx="1764430" cy="17644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Unigolion iach, hyderus, </a:t>
          </a:r>
          <a:r>
            <a:rPr lang="en-US" sz="1400" kern="1200"/>
            <a:t>sy’n barod i fyw bywyd gan wireddu eu dyheadau fel aelodau gwerthfawr o gymdeithas.</a:t>
          </a:r>
          <a:endParaRPr lang="en-GB" sz="1400" kern="1200"/>
        </a:p>
      </dsp:txBody>
      <dsp:txXfrm>
        <a:off x="2497144" y="2416085"/>
        <a:ext cx="1592166" cy="159216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395A3E-525B-44F1-AF39-6930CB041D6B}"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9C8F44-BBD1-4693-86A7-BF2D8A6C9B54}" type="slidenum">
              <a:rPr lang="en-GB" smtClean="0"/>
              <a:t>‹#›</a:t>
            </a:fld>
            <a:endParaRPr lang="en-GB"/>
          </a:p>
        </p:txBody>
      </p:sp>
    </p:spTree>
    <p:extLst>
      <p:ext uri="{BB962C8B-B14F-4D97-AF65-F5344CB8AC3E}">
        <p14:creationId xmlns:p14="http://schemas.microsoft.com/office/powerpoint/2010/main" val="57534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28286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an example of some way children in schools can become aware of the impact of their choices on other people, the economy or the environment. Maybe getting them to think about choosing fair trade products, choosing to recycle, choosing to live in a green way – walking to school instead of bus/car, choosing to buy locally instead of in a supermarket – how will this affect the local town/business.</a:t>
            </a:r>
          </a:p>
          <a:p>
            <a:r>
              <a:rPr lang="en-GB" dirty="0"/>
              <a:t>It also aims to encourage schools to challenge learners to engage in culturally diverse experiences, critically evaluate their own values and attitudes, and develop skills that will enable them to challenge injustice, prejudice and discrimination.  </a:t>
            </a:r>
          </a:p>
          <a:p>
            <a:r>
              <a:rPr lang="en-GB" dirty="0"/>
              <a:t>Impact of their choices </a:t>
            </a:r>
            <a:r>
              <a:rPr lang="en-GB" dirty="0" err="1"/>
              <a:t>eg</a:t>
            </a:r>
            <a:r>
              <a:rPr lang="en-GB" dirty="0"/>
              <a:t>. If they know that electricity comes at the press of a switch and water at the touch of a tap, but if they are not taught to ask questions about the why and how of this, they will become yet another </a:t>
            </a:r>
            <a:r>
              <a:rPr lang="en-GB" dirty="0" err="1"/>
              <a:t>gereration</a:t>
            </a:r>
            <a:r>
              <a:rPr lang="en-GB" dirty="0"/>
              <a:t> committed to unsustainable practices. </a:t>
            </a:r>
          </a:p>
          <a:p>
            <a:r>
              <a:rPr lang="en-GB" dirty="0"/>
              <a:t>Impact of their choices – one school monitor electricity consumption this data viewed half hourly, daily weekly and </a:t>
            </a:r>
            <a:r>
              <a:rPr lang="en-GB" dirty="0" err="1"/>
              <a:t>monthy</a:t>
            </a:r>
            <a:r>
              <a:rPr lang="en-GB" dirty="0"/>
              <a:t> so that pupils can see the impact of their actions </a:t>
            </a:r>
            <a:r>
              <a:rPr lang="en-GB" dirty="0" err="1"/>
              <a:t>throught</a:t>
            </a:r>
            <a:r>
              <a:rPr lang="en-GB" dirty="0"/>
              <a:t> heir use of the system</a:t>
            </a:r>
          </a:p>
          <a:p>
            <a:r>
              <a:rPr lang="en-GB" dirty="0"/>
              <a:t> </a:t>
            </a:r>
          </a:p>
          <a:p>
            <a:r>
              <a:rPr lang="en-GB" dirty="0"/>
              <a:t>How can they contribute to the lives of others? Oxfam water week, operation </a:t>
            </a:r>
            <a:r>
              <a:rPr lang="en-GB" dirty="0" err="1"/>
              <a:t>xmas</a:t>
            </a:r>
            <a:r>
              <a:rPr lang="en-GB" dirty="0"/>
              <a:t> child, singing at local old peoples’ home. Helping out in a charity, scouts.</a:t>
            </a:r>
          </a:p>
          <a:p>
            <a:r>
              <a:rPr lang="en-GB" dirty="0"/>
              <a:t>Understanding the impact of their choices locally on national and international – </a:t>
            </a:r>
            <a:r>
              <a:rPr lang="en-GB" dirty="0" err="1"/>
              <a:t>eg</a:t>
            </a:r>
            <a:r>
              <a:rPr lang="en-GB" dirty="0"/>
              <a:t> shopping locally, less air miles</a:t>
            </a:r>
          </a:p>
          <a:p>
            <a:r>
              <a:rPr lang="en-GB" dirty="0"/>
              <a:t>Sustainable skills within community – the things that will affect the community in the future. Growing own food, buying locally, supporting local business, speaking welsh to sustain the language, looking after ourselves better – less strain on </a:t>
            </a:r>
            <a:r>
              <a:rPr lang="en-GB" dirty="0" err="1"/>
              <a:t>nhs</a:t>
            </a:r>
            <a:r>
              <a:rPr lang="en-GB"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80D843-849B-43C6-A8B7-756F238440D6}"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060049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C971FF-EF28-4195-A575-329446EFAA55}"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22000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9549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4819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8EB99A-FD7C-4FF0-AA5F-613FFAF57D6C}" type="slidenum">
              <a:rPr kumimoji="0" lang="en-GB" sz="1200" b="0" i="0" u="none" strike="noStrike" kern="1200" cap="none" spc="0" normalizeH="0" baseline="0" noProof="0" smtClean="0">
                <a:ln>
                  <a:noFill/>
                </a:ln>
                <a:solidFill>
                  <a:prstClr val="black"/>
                </a:solidFill>
                <a:effectLst/>
                <a:uLnTx/>
                <a:uFillTx/>
                <a:latin typeface="Century Gothic" panose="020B0502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917037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0756537"/>
      </p:ext>
    </p:extLst>
  </p:cSld>
  <p:clrMapOvr>
    <a:masterClrMapping/>
  </p:clrMapOvr>
  <p:transition spd="med">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544897"/>
      </p:ext>
    </p:extLst>
  </p:cSld>
  <p:clrMapOvr>
    <a:masterClrMapping/>
  </p:clrMapOvr>
  <p:transition spd="med">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1103247"/>
      </p:ext>
    </p:extLst>
  </p:cSld>
  <p:clrMapOvr>
    <a:masterClrMapping/>
  </p:clrMapOvr>
  <p:transition spd="med">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5980397"/>
      </p:ext>
    </p:extLst>
  </p:cSld>
  <p:clrMapOvr>
    <a:masterClrMapping/>
  </p:clrMapOvr>
  <p:transition spd="med">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3775676"/>
      </p:ext>
    </p:extLst>
  </p:cSld>
  <p:clrMapOvr>
    <a:masterClrMapping/>
  </p:clrMapOvr>
  <p:transition spd="med">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3219425"/>
      </p:ext>
    </p:extLst>
  </p:cSld>
  <p:clrMapOvr>
    <a:masterClrMapping/>
  </p:clrMapOvr>
  <p:transition spd="med">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50465095"/>
      </p:ext>
    </p:extLst>
  </p:cSld>
  <p:clrMapOvr>
    <a:masterClrMapping/>
  </p:clrMapOvr>
  <p:transition spd="med">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6995409"/>
      </p:ext>
    </p:extLst>
  </p:cSld>
  <p:clrMapOvr>
    <a:masterClrMapping/>
  </p:clrMapOvr>
  <p:transition spd="med">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22942914"/>
      </p:ext>
    </p:extLst>
  </p:cSld>
  <p:clrMapOvr>
    <a:masterClrMapping/>
  </p:clrMapOvr>
  <p:transition spd="med">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5703649"/>
      </p:ext>
    </p:extLst>
  </p:cSld>
  <p:clrMapOvr>
    <a:masterClrMapping/>
  </p:clrMapOvr>
  <p:transition spd="med">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58045335"/>
      </p:ext>
    </p:extLst>
  </p:cSld>
  <p:clrMapOvr>
    <a:masterClrMapping/>
  </p:clrMapOvr>
  <p:transition spd="med">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544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91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2784170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med">
    <p:wip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10459023"/>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ngimg.com/download/38196"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hyperlink" Target="http://www.oneindia.com/international/typhoon-hagupit-unicef-provides-vital-assistance-in-philippines-1586119.html"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hyperlink" Target="http://spittal-vcp-school.j2bloggy.com/successful-futures-new-curriculum-2022/" TargetMode="Externa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hyperlink" Target="https://l21c.trubox.ca/2016/753"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l21c.trubox.ca/2016/753"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journals.sagepub.com/doi/full/10.1177/2043610618815484"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youtu.be/_r0VX-aU_T8" TargetMode="Externa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8.xml"/><Relationship Id="rId1" Type="http://schemas.openxmlformats.org/officeDocument/2006/relationships/video" Target="https://www.youtube.com/embed/RHRImwq--aI?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interaction-design.org/literature/article/stage-1-in-the-design-thinking-process-empathise-with-your-user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interaction-design.org/literature/article/stage-1-in-the-design-thinking-process-empathise-with-your-users"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commons.wikimedia.org/wiki/File:Censored_rubber_stamp.svg" TargetMode="External"/><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interaction-design.org/literature/article/stage-2-in-the-design-thinking-process-define-the-problem-and-interpret-the-result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interaction-design.org/literature/article/stage-2-in-the-design-thinking-process-define-the-problem-and-interpret-the-results"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hvqST2ggvA0?feature=oembed"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teaching4abetterworld.co.uk/docs/download18.pd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www.leeds.ac.uk/educol/documents/150445.htm/" TargetMode="External"/><Relationship Id="rId5" Type="http://schemas.openxmlformats.org/officeDocument/2006/relationships/hyperlink" Target="http://www.globaleducation.edu.au/global-education/what-are-global-perspectives.html" TargetMode="External"/><Relationship Id="rId4" Type="http://schemas.openxmlformats.org/officeDocument/2006/relationships/hyperlink" Target="https://www-dawsonera-com.ezproxy.uwtsd.ac.uk/readonline/9780203136621"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sustainabledevelopment.un.org/partnership/?p=2373/" TargetMode="External"/><Relationship Id="rId7" Type="http://schemas.openxmlformats.org/officeDocument/2006/relationships/hyperlink" Target="https://gemreportunesco.files.wordpress.com/2016/10/4-7.jpg?w=680&amp;h=694/" TargetMode="External"/><Relationship Id="rId2" Type="http://schemas.openxmlformats.org/officeDocument/2006/relationships/hyperlink" Target="http://www.unesco.org/education/tlsf/mods/theme_gs/mod0a.html"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 TargetMode="External"/><Relationship Id="rId5" Type="http://schemas.openxmlformats.org/officeDocument/2006/relationships/hyperlink" Target="http://gov.wales/dcells/publications/publications/guidanceandinformation/outofclassroomlearning/outofclassroomlearninge.pdf?lang=en" TargetMode="External"/><Relationship Id="rId4" Type="http://schemas.openxmlformats.org/officeDocument/2006/relationships/hyperlink" Target="https://www.un.org/sustainabledevelopment/(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7481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4" name="Group 13">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5" name="Freeform: Shape 14">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21" name="Freeform: Shape 20">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itle 3"/>
          <p:cNvSpPr>
            <a:spLocks noGrp="1"/>
          </p:cNvSpPr>
          <p:nvPr>
            <p:ph type="ctrTitle"/>
          </p:nvPr>
        </p:nvSpPr>
        <p:spPr>
          <a:xfrm>
            <a:off x="804672" y="1055098"/>
            <a:ext cx="5760719" cy="4747805"/>
          </a:xfrm>
        </p:spPr>
        <p:txBody>
          <a:bodyPr anchor="ctr">
            <a:normAutofit/>
          </a:bodyPr>
          <a:lstStyle/>
          <a:p>
            <a:pPr algn="l"/>
            <a:r>
              <a:rPr lang="en-US" sz="4400" b="1" dirty="0">
                <a:solidFill>
                  <a:schemeClr val="tx2"/>
                </a:solidFill>
              </a:rPr>
              <a:t>ECIE4010</a:t>
            </a:r>
            <a:br>
              <a:rPr lang="en-US" sz="3700" dirty="0">
                <a:solidFill>
                  <a:schemeClr val="tx2"/>
                </a:solidFill>
              </a:rPr>
            </a:br>
            <a:r>
              <a:rPr lang="en-US" sz="3700" dirty="0" err="1">
                <a:solidFill>
                  <a:schemeClr val="tx2"/>
                </a:solidFill>
              </a:rPr>
              <a:t>Heriau</a:t>
            </a:r>
            <a:r>
              <a:rPr lang="en-US" sz="3700" dirty="0">
                <a:solidFill>
                  <a:schemeClr val="tx2"/>
                </a:solidFill>
              </a:rPr>
              <a:t> </a:t>
            </a:r>
            <a:r>
              <a:rPr lang="en-US" sz="3700" dirty="0" err="1">
                <a:solidFill>
                  <a:schemeClr val="tx2"/>
                </a:solidFill>
              </a:rPr>
              <a:t>Cyfoes</a:t>
            </a:r>
            <a:r>
              <a:rPr lang="en-US" sz="3700" dirty="0">
                <a:solidFill>
                  <a:schemeClr val="tx2"/>
                </a:solidFill>
              </a:rPr>
              <a:t> </a:t>
            </a:r>
            <a:r>
              <a:rPr lang="en-US" sz="3700" dirty="0" err="1">
                <a:solidFill>
                  <a:schemeClr val="tx2"/>
                </a:solidFill>
              </a:rPr>
              <a:t>yn</a:t>
            </a:r>
            <a:r>
              <a:rPr lang="en-US" sz="3700" dirty="0">
                <a:solidFill>
                  <a:schemeClr val="tx2"/>
                </a:solidFill>
              </a:rPr>
              <a:t> </a:t>
            </a:r>
            <a:br>
              <a:rPr lang="en-US" sz="3700" dirty="0">
                <a:solidFill>
                  <a:schemeClr val="tx2"/>
                </a:solidFill>
              </a:rPr>
            </a:br>
            <a:r>
              <a:rPr lang="en-US" sz="3700" dirty="0" err="1">
                <a:solidFill>
                  <a:schemeClr val="tx2"/>
                </a:solidFill>
              </a:rPr>
              <a:t>Gwneud</a:t>
            </a:r>
            <a:r>
              <a:rPr lang="en-US" sz="3700" dirty="0">
                <a:solidFill>
                  <a:schemeClr val="tx2"/>
                </a:solidFill>
              </a:rPr>
              <a:t> </a:t>
            </a:r>
            <a:r>
              <a:rPr lang="en-US" sz="3700" dirty="0" err="1">
                <a:solidFill>
                  <a:schemeClr val="tx2"/>
                </a:solidFill>
              </a:rPr>
              <a:t>Gwahaniaeth</a:t>
            </a:r>
            <a:br>
              <a:rPr lang="en-US" sz="3700" dirty="0">
                <a:solidFill>
                  <a:schemeClr val="tx2"/>
                </a:solidFill>
              </a:rPr>
            </a:br>
            <a:br>
              <a:rPr lang="en-US" sz="3700" dirty="0">
                <a:solidFill>
                  <a:schemeClr val="tx2"/>
                </a:solidFill>
              </a:rPr>
            </a:br>
            <a:r>
              <a:rPr lang="en-US" sz="3700" dirty="0">
                <a:solidFill>
                  <a:srgbClr val="0070C0"/>
                </a:solidFill>
              </a:rPr>
              <a:t>Contemporary Challenges – Making a Difference Week 2</a:t>
            </a:r>
            <a:br>
              <a:rPr lang="en-US" sz="3700" dirty="0">
                <a:solidFill>
                  <a:schemeClr val="tx2"/>
                </a:solidFill>
              </a:rPr>
            </a:br>
            <a:br>
              <a:rPr lang="en-US" sz="3700" dirty="0">
                <a:solidFill>
                  <a:schemeClr val="tx2"/>
                </a:solidFill>
              </a:rPr>
            </a:br>
            <a:r>
              <a:rPr lang="en-US" sz="5300" b="1" dirty="0">
                <a:solidFill>
                  <a:schemeClr val="tx2"/>
                </a:solidFill>
              </a:rPr>
              <a:t>MAD 2026</a:t>
            </a:r>
          </a:p>
        </p:txBody>
      </p:sp>
      <p:sp>
        <p:nvSpPr>
          <p:cNvPr id="5" name="Subtitle 4"/>
          <p:cNvSpPr>
            <a:spLocks noGrp="1"/>
          </p:cNvSpPr>
          <p:nvPr>
            <p:ph type="subTitle" idx="1"/>
          </p:nvPr>
        </p:nvSpPr>
        <p:spPr>
          <a:xfrm>
            <a:off x="8342357" y="1638300"/>
            <a:ext cx="3330531" cy="3581400"/>
          </a:xfrm>
        </p:spPr>
        <p:txBody>
          <a:bodyPr anchor="ctr">
            <a:normAutofit/>
          </a:bodyPr>
          <a:lstStyle/>
          <a:p>
            <a:pPr algn="l"/>
            <a:r>
              <a:rPr lang="en-US" dirty="0">
                <a:solidFill>
                  <a:schemeClr val="tx2"/>
                </a:solidFill>
              </a:rPr>
              <a:t> Heike Griffiths, 2026</a:t>
            </a:r>
          </a:p>
        </p:txBody>
      </p:sp>
    </p:spTree>
    <p:extLst>
      <p:ext uri="{BB962C8B-B14F-4D97-AF65-F5344CB8AC3E}">
        <p14:creationId xmlns:p14="http://schemas.microsoft.com/office/powerpoint/2010/main" val="4143344542"/>
      </p:ext>
    </p:extLst>
  </p:cSld>
  <p:clrMapOvr>
    <a:masterClrMapping/>
  </p:clrMapOvr>
  <p:transition spd="med">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28A5F-659B-3B02-5863-90FFC8548D2D}"/>
              </a:ext>
            </a:extLst>
          </p:cNvPr>
          <p:cNvSpPr>
            <a:spLocks noGrp="1"/>
          </p:cNvSpPr>
          <p:nvPr>
            <p:ph type="ctrTitle"/>
          </p:nvPr>
        </p:nvSpPr>
        <p:spPr>
          <a:xfrm>
            <a:off x="1981202" y="4146050"/>
            <a:ext cx="8192729" cy="988232"/>
          </a:xfrm>
        </p:spPr>
        <p:txBody>
          <a:bodyPr>
            <a:normAutofit fontScale="90000"/>
          </a:bodyPr>
          <a:lstStyle/>
          <a:p>
            <a:r>
              <a:rPr lang="en-GB" sz="3600" dirty="0"/>
              <a:t>From the present to the future </a:t>
            </a:r>
            <a:br>
              <a:rPr lang="en-GB" sz="3600" dirty="0"/>
            </a:br>
            <a:r>
              <a:rPr lang="en-GB" sz="3600" dirty="0" err="1">
                <a:solidFill>
                  <a:schemeClr val="accent1"/>
                </a:solidFill>
              </a:rPr>
              <a:t>O'r</a:t>
            </a:r>
            <a:r>
              <a:rPr lang="en-GB" sz="3600" dirty="0">
                <a:solidFill>
                  <a:schemeClr val="accent1"/>
                </a:solidFill>
              </a:rPr>
              <a:t> </a:t>
            </a:r>
            <a:r>
              <a:rPr lang="en-GB" sz="3600" dirty="0" err="1">
                <a:solidFill>
                  <a:schemeClr val="accent1"/>
                </a:solidFill>
              </a:rPr>
              <a:t>presennol</a:t>
            </a:r>
            <a:r>
              <a:rPr lang="en-GB" sz="3600" dirty="0">
                <a:solidFill>
                  <a:schemeClr val="accent1"/>
                </a:solidFill>
              </a:rPr>
              <a:t> </a:t>
            </a:r>
            <a:r>
              <a:rPr lang="en-GB" sz="3600" dirty="0" err="1">
                <a:solidFill>
                  <a:schemeClr val="accent1"/>
                </a:solidFill>
              </a:rPr>
              <a:t>i'r</a:t>
            </a:r>
            <a:r>
              <a:rPr lang="en-GB" sz="3600" dirty="0">
                <a:solidFill>
                  <a:schemeClr val="accent1"/>
                </a:solidFill>
              </a:rPr>
              <a:t> </a:t>
            </a:r>
            <a:r>
              <a:rPr lang="en-GB" sz="3600" dirty="0" err="1">
                <a:solidFill>
                  <a:schemeClr val="accent1"/>
                </a:solidFill>
              </a:rPr>
              <a:t>dyfodol</a:t>
            </a:r>
            <a:endParaRPr lang="en-US" sz="3600" dirty="0">
              <a:solidFill>
                <a:schemeClr val="accent1"/>
              </a:solidFill>
            </a:endParaRPr>
          </a:p>
        </p:txBody>
      </p:sp>
      <p:sp>
        <p:nvSpPr>
          <p:cNvPr id="3" name="Subtitle 2">
            <a:extLst>
              <a:ext uri="{FF2B5EF4-FFF2-40B4-BE49-F238E27FC236}">
                <a16:creationId xmlns:a16="http://schemas.microsoft.com/office/drawing/2014/main" id="{0D4E00F1-FFEB-7D60-66A3-90A45176B77E}"/>
              </a:ext>
            </a:extLst>
          </p:cNvPr>
          <p:cNvSpPr>
            <a:spLocks noGrp="1"/>
          </p:cNvSpPr>
          <p:nvPr>
            <p:ph type="subTitle" idx="1"/>
          </p:nvPr>
        </p:nvSpPr>
        <p:spPr>
          <a:xfrm>
            <a:off x="1981201" y="5134282"/>
            <a:ext cx="8192729" cy="390832"/>
          </a:xfrm>
        </p:spPr>
        <p:txBody>
          <a:bodyPr>
            <a:normAutofit fontScale="92500" lnSpcReduction="10000"/>
          </a:bodyPr>
          <a:lstStyle/>
          <a:p>
            <a:r>
              <a:rPr lang="en-GB" dirty="0"/>
              <a:t>  Heike Griffiths, 2026</a:t>
            </a:r>
            <a:endParaRPr lang="en-US" dirty="0"/>
          </a:p>
        </p:txBody>
      </p:sp>
      <p:pic>
        <p:nvPicPr>
          <p:cNvPr id="4" name="Picture 3" descr="A colorful light bulb with business icons">
            <a:extLst>
              <a:ext uri="{FF2B5EF4-FFF2-40B4-BE49-F238E27FC236}">
                <a16:creationId xmlns:a16="http://schemas.microsoft.com/office/drawing/2014/main" id="{8CE64D33-663B-75EE-B793-BFAC77377713}"/>
              </a:ext>
            </a:extLst>
          </p:cNvPr>
          <p:cNvPicPr>
            <a:picLocks noChangeAspect="1"/>
          </p:cNvPicPr>
          <p:nvPr/>
        </p:nvPicPr>
        <p:blipFill rotWithShape="1">
          <a:blip r:embed="rId2"/>
          <a:srcRect t="26384" r="-1" b="26469"/>
          <a:stretch/>
        </p:blipFill>
        <p:spPr>
          <a:xfrm>
            <a:off x="2000594" y="1337310"/>
            <a:ext cx="8187347" cy="2702052"/>
          </a:xfrm>
          <a:prstGeom prst="rect">
            <a:avLst/>
          </a:prstGeom>
        </p:spPr>
      </p:pic>
    </p:spTree>
    <p:extLst>
      <p:ext uri="{BB962C8B-B14F-4D97-AF65-F5344CB8AC3E}">
        <p14:creationId xmlns:p14="http://schemas.microsoft.com/office/powerpoint/2010/main" val="160413959"/>
      </p:ext>
    </p:extLst>
  </p:cSld>
  <p:clrMapOvr>
    <a:masterClrMapping/>
  </p:clrMapOvr>
  <p:transition spd="med">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47126" name="Rectangle 47125">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27" name="Rectangle 47126">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7106" name="Rectangle 2"/>
          <p:cNvSpPr>
            <a:spLocks noGrp="1" noChangeArrowheads="1"/>
          </p:cNvSpPr>
          <p:nvPr>
            <p:ph type="title"/>
          </p:nvPr>
        </p:nvSpPr>
        <p:spPr>
          <a:xfrm>
            <a:off x="159798" y="1541007"/>
            <a:ext cx="3575835" cy="3775985"/>
          </a:xfrm>
        </p:spPr>
        <p:txBody>
          <a:bodyPr rtlCol="0">
            <a:normAutofit fontScale="90000"/>
          </a:bodyPr>
          <a:lstStyle/>
          <a:p>
            <a:pPr>
              <a:defRPr/>
            </a:pPr>
            <a:br>
              <a:rPr lang="en-GB" sz="4000" dirty="0">
                <a:solidFill>
                  <a:schemeClr val="tx2"/>
                </a:solidFill>
              </a:rPr>
            </a:br>
            <a:r>
              <a:rPr lang="en-GB" sz="4000" dirty="0">
                <a:solidFill>
                  <a:schemeClr val="tx2"/>
                </a:solidFill>
              </a:rPr>
              <a:t> </a:t>
            </a:r>
            <a:r>
              <a:rPr lang="en-GB" sz="4000" dirty="0" err="1">
                <a:solidFill>
                  <a:schemeClr val="tx2"/>
                </a:solidFill>
              </a:rPr>
              <a:t>Trosolwg</a:t>
            </a:r>
            <a:r>
              <a:rPr lang="en-GB" sz="4000" dirty="0">
                <a:solidFill>
                  <a:schemeClr val="tx2"/>
                </a:solidFill>
              </a:rPr>
              <a:t> </a:t>
            </a:r>
            <a:r>
              <a:rPr lang="en-GB" sz="4000" dirty="0" err="1">
                <a:solidFill>
                  <a:schemeClr val="tx2"/>
                </a:solidFill>
              </a:rPr>
              <a:t>o’r</a:t>
            </a:r>
            <a:r>
              <a:rPr lang="en-GB" sz="4000" dirty="0">
                <a:solidFill>
                  <a:schemeClr val="tx2"/>
                </a:solidFill>
              </a:rPr>
              <a:t> </a:t>
            </a:r>
            <a:r>
              <a:rPr lang="en-GB" sz="4000" dirty="0" err="1">
                <a:solidFill>
                  <a:schemeClr val="tx2"/>
                </a:solidFill>
              </a:rPr>
              <a:t>sesiwn</a:t>
            </a:r>
            <a:r>
              <a:rPr lang="en-GB" sz="4000" dirty="0">
                <a:solidFill>
                  <a:schemeClr val="tx2"/>
                </a:solidFill>
              </a:rPr>
              <a:t>: </a:t>
            </a:r>
            <a:r>
              <a:rPr lang="en-GB" sz="4000" dirty="0" err="1">
                <a:solidFill>
                  <a:schemeClr val="tx2"/>
                </a:solidFill>
              </a:rPr>
              <a:t>Sesiwn</a:t>
            </a:r>
            <a:r>
              <a:rPr lang="en-GB" sz="4000" dirty="0">
                <a:solidFill>
                  <a:schemeClr val="tx2"/>
                </a:solidFill>
              </a:rPr>
              <a:t> 2:</a:t>
            </a:r>
            <a:br>
              <a:rPr lang="en-GB" sz="4000" dirty="0">
                <a:solidFill>
                  <a:schemeClr val="tx2"/>
                </a:solidFill>
              </a:rPr>
            </a:br>
            <a:r>
              <a:rPr lang="en-GB" sz="4000" dirty="0" err="1"/>
              <a:t>O’r</a:t>
            </a:r>
            <a:r>
              <a:rPr lang="en-GB" sz="4000" dirty="0"/>
              <a:t> </a:t>
            </a:r>
            <a:r>
              <a:rPr lang="en-GB" sz="4000" dirty="0" err="1"/>
              <a:t>Presennol</a:t>
            </a:r>
            <a:r>
              <a:rPr lang="en-GB" sz="4000" dirty="0"/>
              <a:t> </a:t>
            </a:r>
            <a:r>
              <a:rPr lang="en-GB" sz="4000" dirty="0" err="1"/>
              <a:t>i’r</a:t>
            </a:r>
            <a:r>
              <a:rPr lang="en-GB" sz="4000" dirty="0"/>
              <a:t> </a:t>
            </a:r>
            <a:r>
              <a:rPr lang="en-GB" sz="4000" dirty="0" err="1"/>
              <a:t>Dyfodol</a:t>
            </a:r>
            <a:br>
              <a:rPr lang="en-GB" sz="4000" dirty="0"/>
            </a:br>
            <a:br>
              <a:rPr lang="en-GB" sz="4000" i="1" kern="1200" dirty="0">
                <a:solidFill>
                  <a:schemeClr val="tx1"/>
                </a:solidFill>
                <a:latin typeface="+mn-lt"/>
                <a:ea typeface="+mn-ea"/>
                <a:cs typeface="+mn-cs"/>
              </a:rPr>
            </a:br>
            <a:r>
              <a:rPr lang="en-GB" sz="4000" dirty="0">
                <a:solidFill>
                  <a:schemeClr val="tx2"/>
                </a:solidFill>
              </a:rPr>
              <a:t> </a:t>
            </a:r>
            <a:r>
              <a:rPr lang="en-GB" sz="4000" dirty="0">
                <a:solidFill>
                  <a:srgbClr val="0070C0"/>
                </a:solidFill>
              </a:rPr>
              <a:t>Session overview: Session 2: From the Present to the Future</a:t>
            </a:r>
            <a:endParaRPr lang="en-GB" sz="4000" i="1" dirty="0">
              <a:solidFill>
                <a:srgbClr val="0070C0"/>
              </a:solidFill>
            </a:endParaRPr>
          </a:p>
        </p:txBody>
      </p:sp>
      <p:grpSp>
        <p:nvGrpSpPr>
          <p:cNvPr id="47128" name="Group 47127">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47116" name="Freeform: Shape 47115">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29" name="Freeform: Shape 47128">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18" name="Freeform: Shape 47117">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30" name="Freeform: Shape 47129">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7121" name="Group 47120">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47122" name="Freeform: Shape 47121">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23" name="Freeform: Shape 47122">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24" name="Freeform: Shape 47123">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7125" name="Freeform: Shape 47124">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122" name="Rectangle 3"/>
          <p:cNvSpPr>
            <a:spLocks noChangeArrowheads="1"/>
          </p:cNvSpPr>
          <p:nvPr/>
        </p:nvSpPr>
        <p:spPr>
          <a:xfrm>
            <a:off x="5641614" y="2155914"/>
            <a:ext cx="5322804" cy="2202568"/>
          </a:xfrm>
          <a:prstGeom prst="rect">
            <a:avLst/>
          </a:prstGeom>
        </p:spPr>
        <p:txBody>
          <a:bodyPr>
            <a:normAutofit/>
          </a:bodyPr>
          <a:lstStyle/>
          <a:p>
            <a:pPr marL="54769" defTabSz="457200">
              <a:spcAft>
                <a:spcPts val="600"/>
              </a:spcAft>
              <a:defRPr/>
            </a:pPr>
            <a:endParaRPr lang="en-US" altLang="en-US" sz="1400" kern="1200">
              <a:solidFill>
                <a:schemeClr val="tx1"/>
              </a:solidFill>
              <a:latin typeface="+mn-lt"/>
              <a:ea typeface="ＭＳ Ｐゴシック" pitchFamily="34" charset="-128"/>
              <a:cs typeface="+mn-cs"/>
            </a:endParaRPr>
          </a:p>
          <a:p>
            <a:pPr marL="365760" indent="-256032">
              <a:spcAft>
                <a:spcPts val="600"/>
              </a:spcAft>
              <a:buFont typeface="Wingdings 3"/>
              <a:buChar char=""/>
              <a:defRPr/>
            </a:pPr>
            <a:endParaRPr lang="en-GB" altLang="en-US" sz="2800">
              <a:ea typeface="ＭＳ Ｐゴシック" pitchFamily="34" charset="-128"/>
            </a:endParaRPr>
          </a:p>
        </p:txBody>
      </p:sp>
      <p:sp>
        <p:nvSpPr>
          <p:cNvPr id="7171" name="Content Placeholder 6"/>
          <p:cNvSpPr>
            <a:spLocks/>
          </p:cNvSpPr>
          <p:nvPr/>
        </p:nvSpPr>
        <p:spPr>
          <a:xfrm>
            <a:off x="3837643" y="3966361"/>
            <a:ext cx="3859062" cy="3061701"/>
          </a:xfrm>
          <a:prstGeom prst="rect">
            <a:avLst/>
          </a:prstGeom>
        </p:spPr>
        <p:txBody>
          <a:bodyPr>
            <a:normAutofit/>
          </a:bodyPr>
          <a:lstStyle/>
          <a:p>
            <a:pPr marL="182880" indent="-128016" defTabSz="457200">
              <a:spcAft>
                <a:spcPts val="600"/>
              </a:spcAft>
              <a:buFont typeface="Wingdings 3"/>
              <a:buChar char=""/>
              <a:defRPr/>
            </a:pPr>
            <a:r>
              <a:rPr lang="en-GB" sz="2000" i="1" dirty="0">
                <a:solidFill>
                  <a:srgbClr val="0070C0"/>
                </a:solidFill>
              </a:rPr>
              <a:t>ESDGC</a:t>
            </a:r>
          </a:p>
          <a:p>
            <a:pPr marL="182880" indent="-128016" defTabSz="457200">
              <a:spcAft>
                <a:spcPts val="600"/>
              </a:spcAft>
              <a:buFont typeface="Wingdings 3"/>
              <a:buChar char=""/>
              <a:defRPr/>
            </a:pPr>
            <a:r>
              <a:rPr lang="en-GB" sz="2000" i="1" kern="1200" dirty="0">
                <a:solidFill>
                  <a:srgbClr val="0070C0"/>
                </a:solidFill>
                <a:latin typeface="+mn-lt"/>
                <a:ea typeface="+mn-ea"/>
                <a:cs typeface="+mn-cs"/>
              </a:rPr>
              <a:t>Design Thinking</a:t>
            </a:r>
          </a:p>
          <a:p>
            <a:pPr marL="182880" indent="-128016" defTabSz="457200">
              <a:spcAft>
                <a:spcPts val="600"/>
              </a:spcAft>
              <a:buFont typeface="Wingdings 3"/>
              <a:buChar char=""/>
              <a:defRPr/>
            </a:pPr>
            <a:r>
              <a:rPr lang="en-GB" sz="2000" i="1" dirty="0">
                <a:solidFill>
                  <a:srgbClr val="0070C0"/>
                </a:solidFill>
              </a:rPr>
              <a:t>Assessment 1</a:t>
            </a:r>
          </a:p>
          <a:p>
            <a:pPr marL="54864" defTabSz="457200">
              <a:spcAft>
                <a:spcPts val="600"/>
              </a:spcAft>
              <a:defRPr/>
            </a:pPr>
            <a:endParaRPr lang="en-GB" sz="2000" i="1" kern="1200" dirty="0">
              <a:solidFill>
                <a:srgbClr val="0070C0"/>
              </a:solidFill>
              <a:latin typeface="+mn-lt"/>
              <a:ea typeface="+mn-ea"/>
              <a:cs typeface="+mn-cs"/>
            </a:endParaRPr>
          </a:p>
          <a:p>
            <a:pPr marL="182880" indent="-128016" defTabSz="457200">
              <a:spcAft>
                <a:spcPts val="600"/>
              </a:spcAft>
              <a:buFont typeface="Wingdings 3"/>
              <a:buChar char=""/>
              <a:defRPr/>
            </a:pPr>
            <a:endParaRPr lang="en-GB" sz="2000" i="1" kern="1200" dirty="0">
              <a:solidFill>
                <a:schemeClr val="tx1"/>
              </a:solidFill>
              <a:latin typeface="+mn-lt"/>
              <a:ea typeface="+mn-ea"/>
              <a:cs typeface="+mn-cs"/>
            </a:endParaRPr>
          </a:p>
          <a:p>
            <a:pPr marL="182880" indent="-128016" defTabSz="457200">
              <a:spcAft>
                <a:spcPts val="600"/>
              </a:spcAft>
              <a:buFont typeface="Wingdings 3"/>
              <a:buChar char=""/>
              <a:defRPr/>
            </a:pPr>
            <a:endParaRPr lang="en-GB" sz="2000" i="1" kern="1200" dirty="0">
              <a:solidFill>
                <a:schemeClr val="tx1"/>
              </a:solidFill>
              <a:latin typeface="+mn-lt"/>
              <a:ea typeface="+mn-ea"/>
              <a:cs typeface="+mn-cs"/>
            </a:endParaRPr>
          </a:p>
          <a:p>
            <a:pPr marL="182880" indent="-128016" defTabSz="457200">
              <a:spcAft>
                <a:spcPts val="600"/>
              </a:spcAft>
              <a:buFont typeface="Wingdings 3"/>
              <a:buChar char=""/>
              <a:defRPr/>
            </a:pPr>
            <a:endParaRPr lang="en-GB" sz="900" kern="1200" dirty="0">
              <a:solidFill>
                <a:schemeClr val="tx1"/>
              </a:solidFill>
              <a:latin typeface="+mn-lt"/>
              <a:ea typeface="+mn-ea"/>
              <a:cs typeface="+mn-cs"/>
            </a:endParaRPr>
          </a:p>
          <a:p>
            <a:pPr marL="54769" defTabSz="457200">
              <a:spcAft>
                <a:spcPts val="600"/>
              </a:spcAft>
              <a:defRPr/>
            </a:pPr>
            <a:endParaRPr lang="en-US" sz="900" i="1" kern="1200" dirty="0">
              <a:solidFill>
                <a:schemeClr val="tx1"/>
              </a:solidFill>
              <a:latin typeface="+mn-lt"/>
              <a:ea typeface="+mn-ea"/>
              <a:cs typeface="+mn-cs"/>
            </a:endParaRPr>
          </a:p>
          <a:p>
            <a:pPr marL="365760" indent="-256032">
              <a:spcAft>
                <a:spcPts val="600"/>
              </a:spcAft>
              <a:buFont typeface="Wingdings 3"/>
              <a:buChar char=""/>
              <a:defRPr/>
            </a:pPr>
            <a:endParaRPr lang="en-US" altLang="en-US" dirty="0">
              <a:ea typeface="ＭＳ Ｐゴシック" pitchFamily="34" charset="-128"/>
            </a:endParaRPr>
          </a:p>
        </p:txBody>
      </p:sp>
      <p:sp>
        <p:nvSpPr>
          <p:cNvPr id="5" name="Content Placeholder 6">
            <a:extLst>
              <a:ext uri="{FF2B5EF4-FFF2-40B4-BE49-F238E27FC236}">
                <a16:creationId xmlns:a16="http://schemas.microsoft.com/office/drawing/2014/main" id="{7CDC01B1-969F-4EC0-A4BB-9836EEDB9A22}"/>
              </a:ext>
            </a:extLst>
          </p:cNvPr>
          <p:cNvSpPr txBox="1">
            <a:spLocks/>
          </p:cNvSpPr>
          <p:nvPr/>
        </p:nvSpPr>
        <p:spPr>
          <a:xfrm>
            <a:off x="3894925" y="1641877"/>
            <a:ext cx="3212872" cy="1699422"/>
          </a:xfrm>
          <a:prstGeom prst="rect">
            <a:avLst/>
          </a:prstGeom>
        </p:spPr>
        <p:txBody>
          <a:bodyPr vert="horz" lIns="91440" tIns="45720" rIns="91440" bIns="45720" rtlCol="0">
            <a:normAutofit fontScale="92500" lnSpcReduction="20000"/>
          </a:bodyPr>
          <a:lstStyle>
            <a:lvl1pPr marL="274320" indent="-228600" algn="l" defTabSz="914400" rtl="0" eaLnBrk="1" latinLnBrk="0" hangingPunct="1">
              <a:lnSpc>
                <a:spcPct val="90000"/>
              </a:lnSpc>
              <a:spcBef>
                <a:spcPts val="1800"/>
              </a:spcBef>
              <a:buClr>
                <a:schemeClr val="accent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accent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accent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accent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Clr>
                <a:schemeClr val="accent1"/>
              </a:buClr>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Clr>
                <a:schemeClr val="accent1"/>
              </a:buClr>
              <a:buSzPct val="80000"/>
              <a:buFont typeface="Arial" pitchFamily="34" charset="0"/>
              <a:buChar char="•"/>
              <a:defRPr sz="1600" kern="1200" baseline="0">
                <a:solidFill>
                  <a:schemeClr val="tx1"/>
                </a:solidFill>
                <a:latin typeface="+mn-lt"/>
                <a:ea typeface="+mn-ea"/>
                <a:cs typeface="+mn-cs"/>
              </a:defRPr>
            </a:lvl9pPr>
          </a:lstStyle>
          <a:p>
            <a:pPr marL="182880" indent="-128016" defTabSz="457200">
              <a:spcBef>
                <a:spcPts val="900"/>
              </a:spcBef>
              <a:buFont typeface="Wingdings 3"/>
              <a:buChar char=""/>
              <a:defRPr/>
            </a:pPr>
            <a:r>
              <a:rPr lang="en-GB" i="1" dirty="0"/>
              <a:t>ADCDF</a:t>
            </a:r>
          </a:p>
          <a:p>
            <a:pPr marL="182880" indent="-128016" defTabSz="457200">
              <a:spcBef>
                <a:spcPts val="900"/>
              </a:spcBef>
              <a:buFont typeface="Wingdings 3"/>
              <a:buChar char=""/>
              <a:defRPr/>
            </a:pPr>
            <a:r>
              <a:rPr lang="en-GB" i="1" dirty="0" err="1"/>
              <a:t>Meddwl</a:t>
            </a:r>
            <a:r>
              <a:rPr lang="en-GB" i="1" dirty="0"/>
              <a:t> </a:t>
            </a:r>
            <a:r>
              <a:rPr lang="en-GB" i="1" dirty="0" err="1"/>
              <a:t>Dylunio</a:t>
            </a:r>
            <a:endParaRPr lang="en-GB" i="1" dirty="0"/>
          </a:p>
          <a:p>
            <a:pPr marL="182880" indent="-128016" defTabSz="457200">
              <a:spcBef>
                <a:spcPts val="900"/>
              </a:spcBef>
              <a:buFont typeface="Wingdings 3"/>
              <a:buChar char=""/>
              <a:defRPr/>
            </a:pPr>
            <a:r>
              <a:rPr lang="en-GB" i="1" kern="1200" dirty="0">
                <a:solidFill>
                  <a:schemeClr val="tx1"/>
                </a:solidFill>
                <a:latin typeface="+mn-lt"/>
                <a:ea typeface="+mn-ea"/>
                <a:cs typeface="+mn-cs"/>
              </a:rPr>
              <a:t>Asesiad 2</a:t>
            </a:r>
          </a:p>
          <a:p>
            <a:pPr marL="182880" indent="-128016" defTabSz="457200">
              <a:spcBef>
                <a:spcPts val="900"/>
              </a:spcBef>
              <a:buFont typeface="Wingdings 3"/>
              <a:buChar char=""/>
              <a:defRPr/>
            </a:pPr>
            <a:r>
              <a:rPr lang="en-GB" i="1" kern="1200" dirty="0" err="1">
                <a:solidFill>
                  <a:schemeClr val="tx1"/>
                </a:solidFill>
                <a:latin typeface="+mn-lt"/>
                <a:ea typeface="+mn-ea"/>
                <a:cs typeface="+mn-cs"/>
              </a:rPr>
              <a:t>Mynd</a:t>
            </a:r>
            <a:r>
              <a:rPr lang="en-GB" i="1" kern="1200" dirty="0">
                <a:solidFill>
                  <a:schemeClr val="tx1"/>
                </a:solidFill>
                <a:latin typeface="+mn-lt"/>
                <a:ea typeface="+mn-ea"/>
                <a:cs typeface="+mn-cs"/>
              </a:rPr>
              <a:t> </a:t>
            </a:r>
            <a:r>
              <a:rPr lang="en-GB" i="1" kern="1200" dirty="0" err="1">
                <a:solidFill>
                  <a:schemeClr val="tx1"/>
                </a:solidFill>
                <a:latin typeface="+mn-lt"/>
                <a:ea typeface="+mn-ea"/>
                <a:cs typeface="+mn-cs"/>
              </a:rPr>
              <a:t>i</a:t>
            </a:r>
            <a:r>
              <a:rPr lang="en-GB" i="1" kern="1200" dirty="0">
                <a:solidFill>
                  <a:schemeClr val="tx1"/>
                </a:solidFill>
                <a:latin typeface="+mn-lt"/>
                <a:ea typeface="+mn-ea"/>
                <a:cs typeface="+mn-cs"/>
              </a:rPr>
              <a:t> </a:t>
            </a:r>
            <a:r>
              <a:rPr lang="en-GB" i="1" kern="1200" dirty="0" err="1">
                <a:solidFill>
                  <a:schemeClr val="tx1"/>
                </a:solidFill>
                <a:latin typeface="+mn-lt"/>
                <a:ea typeface="+mn-ea"/>
                <a:cs typeface="+mn-cs"/>
              </a:rPr>
              <a:t>mewn</a:t>
            </a:r>
            <a:r>
              <a:rPr lang="en-GB" i="1" kern="1200" dirty="0">
                <a:solidFill>
                  <a:schemeClr val="tx1"/>
                </a:solidFill>
                <a:latin typeface="+mn-lt"/>
                <a:ea typeface="+mn-ea"/>
                <a:cs typeface="+mn-cs"/>
              </a:rPr>
              <a:t> </a:t>
            </a:r>
            <a:r>
              <a:rPr lang="en-GB" i="1" kern="1200" dirty="0" err="1">
                <a:solidFill>
                  <a:schemeClr val="tx1"/>
                </a:solidFill>
                <a:latin typeface="+mn-lt"/>
                <a:ea typeface="+mn-ea"/>
                <a:cs typeface="+mn-cs"/>
              </a:rPr>
              <a:t>i'ch</a:t>
            </a:r>
            <a:r>
              <a:rPr lang="en-GB" i="1" kern="1200" dirty="0">
                <a:solidFill>
                  <a:schemeClr val="tx1"/>
                </a:solidFill>
                <a:latin typeface="+mn-lt"/>
                <a:ea typeface="+mn-ea"/>
                <a:cs typeface="+mn-cs"/>
              </a:rPr>
              <a:t> </a:t>
            </a:r>
            <a:r>
              <a:rPr lang="en-GB" i="1" kern="1200" dirty="0" err="1">
                <a:solidFill>
                  <a:schemeClr val="tx1"/>
                </a:solidFill>
                <a:latin typeface="+mn-lt"/>
                <a:ea typeface="+mn-ea"/>
                <a:cs typeface="+mn-cs"/>
              </a:rPr>
              <a:t>grwpiau</a:t>
            </a:r>
            <a:endParaRPr lang="en-GB" i="1" kern="1200" dirty="0">
              <a:solidFill>
                <a:schemeClr val="tx1"/>
              </a:solidFill>
              <a:latin typeface="+mn-lt"/>
              <a:ea typeface="+mn-ea"/>
              <a:cs typeface="+mn-cs"/>
            </a:endParaRPr>
          </a:p>
          <a:p>
            <a:pPr marL="182880" indent="-128016" defTabSz="457200">
              <a:spcBef>
                <a:spcPts val="900"/>
              </a:spcBef>
              <a:buFont typeface="Wingdings 3"/>
              <a:buChar char=""/>
              <a:defRPr/>
            </a:pPr>
            <a:endParaRPr lang="en-GB" sz="2000" i="1" kern="1200" dirty="0">
              <a:solidFill>
                <a:schemeClr val="tx1"/>
              </a:solidFill>
              <a:latin typeface="+mn-lt"/>
              <a:ea typeface="+mn-ea"/>
              <a:cs typeface="+mn-cs"/>
            </a:endParaRPr>
          </a:p>
          <a:p>
            <a:pPr marL="182880" indent="-128016" defTabSz="457200">
              <a:spcBef>
                <a:spcPts val="900"/>
              </a:spcBef>
              <a:buFont typeface="Wingdings 3"/>
              <a:buChar char=""/>
              <a:defRPr/>
            </a:pPr>
            <a:endParaRPr lang="en-GB" sz="2000" kern="1200" dirty="0">
              <a:solidFill>
                <a:schemeClr val="tx1"/>
              </a:solidFill>
              <a:latin typeface="+mn-lt"/>
              <a:ea typeface="+mn-ea"/>
              <a:cs typeface="+mn-cs"/>
            </a:endParaRPr>
          </a:p>
          <a:p>
            <a:pPr marL="54769" indent="0" defTabSz="457200">
              <a:spcBef>
                <a:spcPts val="900"/>
              </a:spcBef>
              <a:buNone/>
              <a:defRPr/>
            </a:pPr>
            <a:endParaRPr lang="en-US" sz="2000" i="1" kern="1200" dirty="0">
              <a:solidFill>
                <a:schemeClr val="tx1"/>
              </a:solidFill>
              <a:latin typeface="+mn-lt"/>
              <a:ea typeface="+mn-ea"/>
              <a:cs typeface="+mn-cs"/>
            </a:endParaRPr>
          </a:p>
          <a:p>
            <a:pPr marL="365760" indent="-256032">
              <a:buFont typeface="Wingdings 3"/>
              <a:buChar char=""/>
              <a:defRPr/>
            </a:pPr>
            <a:endParaRPr lang="en-US" altLang="en-US" dirty="0">
              <a:ea typeface="ＭＳ Ｐゴシック" pitchFamily="34" charset="-128"/>
            </a:endParaRPr>
          </a:p>
        </p:txBody>
      </p:sp>
      <p:pic>
        <p:nvPicPr>
          <p:cNvPr id="3" name="Picture 2" descr="Abstract tunnel with lights on side">
            <a:extLst>
              <a:ext uri="{FF2B5EF4-FFF2-40B4-BE49-F238E27FC236}">
                <a16:creationId xmlns:a16="http://schemas.microsoft.com/office/drawing/2014/main" id="{63369E21-059A-8925-AC8D-3EFEF1FB3B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58812" y="1554175"/>
            <a:ext cx="5143500" cy="3429000"/>
          </a:xfrm>
          <a:prstGeom prst="rect">
            <a:avLst/>
          </a:prstGeom>
        </p:spPr>
      </p:pic>
    </p:spTree>
    <p:extLst>
      <p:ext uri="{BB962C8B-B14F-4D97-AF65-F5344CB8AC3E}">
        <p14:creationId xmlns:p14="http://schemas.microsoft.com/office/powerpoint/2010/main" val="80785022"/>
      </p:ext>
    </p:extLst>
  </p:cSld>
  <p:clrMapOvr>
    <a:masterClrMapping/>
  </p:clrMapOvr>
  <p:transition spd="med">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b="1" kern="1200">
                <a:solidFill>
                  <a:schemeClr val="accent1"/>
                </a:solidFill>
                <a:latin typeface="+mj-lt"/>
                <a:ea typeface="+mj-ea"/>
                <a:cs typeface="+mj-cs"/>
              </a:rPr>
              <a:t>Trosolwg o’r Modiwl / Module Overview</a:t>
            </a:r>
          </a:p>
        </p:txBody>
      </p:sp>
      <p:cxnSp>
        <p:nvCxnSpPr>
          <p:cNvPr id="12"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0" y="963507"/>
            <a:ext cx="6250940" cy="2304627"/>
          </a:xfrm>
        </p:spPr>
        <p:txBody>
          <a:bodyPr vert="horz" lIns="91440" tIns="45720" rIns="91440" bIns="45720" rtlCol="0" anchor="b">
            <a:normAutofit/>
          </a:bodyPr>
          <a:lstStyle/>
          <a:p>
            <a:r>
              <a:rPr lang="en-US" sz="1900" dirty="0">
                <a:solidFill>
                  <a:srgbClr val="0070C0"/>
                </a:solidFill>
              </a:rPr>
              <a:t>The primary aim of this module is to build a sense of belonging to a common humanity and help you to become a responsible and active global citizen. </a:t>
            </a:r>
          </a:p>
          <a:p>
            <a:r>
              <a:rPr lang="en-US" sz="1900" dirty="0">
                <a:solidFill>
                  <a:srgbClr val="0070C0"/>
                </a:solidFill>
              </a:rPr>
              <a:t>The project-based nature of the learning aims to empower you to assume an active role to face and resolve global challenges and to become a proactive contributor to a more peaceful, tolerant, inclusive and secure world. </a:t>
            </a:r>
          </a:p>
        </p:txBody>
      </p:sp>
      <p:sp>
        <p:nvSpPr>
          <p:cNvPr id="5" name="TextBox 4">
            <a:extLst>
              <a:ext uri="{FF2B5EF4-FFF2-40B4-BE49-F238E27FC236}">
                <a16:creationId xmlns:a16="http://schemas.microsoft.com/office/drawing/2014/main" id="{C2C60AB4-7169-4C8E-ADD8-7C03BB0A2DE4}"/>
              </a:ext>
            </a:extLst>
          </p:cNvPr>
          <p:cNvSpPr txBox="1"/>
          <p:nvPr/>
        </p:nvSpPr>
        <p:spPr>
          <a:xfrm>
            <a:off x="4976030" y="3589866"/>
            <a:ext cx="6250940" cy="2304628"/>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000"/>
              <a:t>Prif nod y modiwl hwn yw adeiladu ymdeimlad o berthyn i ddynoliaeth gyffredin a'ch helpu i ddod yn ddinesydd byd-eang cyfrifol a gweithgar. </a:t>
            </a:r>
          </a:p>
          <a:p>
            <a:pPr marL="342900" indent="-228600">
              <a:lnSpc>
                <a:spcPct val="90000"/>
              </a:lnSpc>
              <a:spcAft>
                <a:spcPts val="600"/>
              </a:spcAft>
              <a:buFont typeface="Arial" panose="020B0604020202020204" pitchFamily="34" charset="0"/>
              <a:buChar char="•"/>
            </a:pPr>
            <a:r>
              <a:rPr lang="en-US" sz="2000"/>
              <a:t>Nod natur y dysgu sy'n seiliedig ar brosiectau yw eich grymuso i gymryd rôl weithredol i wynebu a datrys heriau byd-eang a dod yn gyfrannwr rhagweithiol i fyd mwy heddychlon, goddefgar, cynhwysol a diogel. </a:t>
            </a:r>
          </a:p>
        </p:txBody>
      </p:sp>
    </p:spTree>
    <p:extLst>
      <p:ext uri="{BB962C8B-B14F-4D97-AF65-F5344CB8AC3E}">
        <p14:creationId xmlns:p14="http://schemas.microsoft.com/office/powerpoint/2010/main" val="3051763722"/>
      </p:ext>
    </p:extLst>
  </p:cSld>
  <p:clrMapOvr>
    <a:masterClrMapping/>
  </p:clrMapOvr>
  <p:transition spd="med">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4400" b="1" kern="1200">
                <a:solidFill>
                  <a:schemeClr val="accent1"/>
                </a:solidFill>
                <a:latin typeface="+mj-lt"/>
                <a:ea typeface="+mj-ea"/>
                <a:cs typeface="+mj-cs"/>
              </a:rPr>
              <a:t>Amcanion y modiwl / Module aims</a:t>
            </a: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4976030" y="963507"/>
            <a:ext cx="6250940" cy="2304627"/>
          </a:xfrm>
        </p:spPr>
        <p:txBody>
          <a:bodyPr vert="horz" lIns="91440" tIns="45720" rIns="91440" bIns="45720" rtlCol="0" anchor="b">
            <a:normAutofit/>
          </a:bodyPr>
          <a:lstStyle/>
          <a:p>
            <a:pPr lvl="0" indent="-228600" algn="l">
              <a:buFont typeface="Arial" panose="020B0604020202020204" pitchFamily="34" charset="0"/>
              <a:buChar char="•"/>
            </a:pPr>
            <a:r>
              <a:rPr lang="en-US" sz="2000" cap="none" dirty="0">
                <a:solidFill>
                  <a:srgbClr val="0070C0"/>
                </a:solidFill>
              </a:rPr>
              <a:t>To develop students’ awareness and appreciation of contemporary challenges relevant to the discipline facing individuals, </a:t>
            </a:r>
            <a:r>
              <a:rPr lang="en-US" sz="2000" cap="none" dirty="0" err="1">
                <a:solidFill>
                  <a:srgbClr val="0070C0"/>
                </a:solidFill>
              </a:rPr>
              <a:t>organisations</a:t>
            </a:r>
            <a:r>
              <a:rPr lang="en-US" sz="2000" cap="none" dirty="0">
                <a:solidFill>
                  <a:srgbClr val="0070C0"/>
                </a:solidFill>
              </a:rPr>
              <a:t>, communities and society, from a local, national and global perspective.</a:t>
            </a:r>
          </a:p>
          <a:p>
            <a:pPr algn="l"/>
            <a:endParaRPr lang="en-US" sz="2000" cap="none" dirty="0">
              <a:solidFill>
                <a:srgbClr val="0070C0"/>
              </a:solidFill>
            </a:endParaRPr>
          </a:p>
          <a:p>
            <a:pPr lvl="0" indent="-228600" algn="l">
              <a:buFont typeface="Arial" panose="020B0604020202020204" pitchFamily="34" charset="0"/>
              <a:buChar char="•"/>
            </a:pPr>
            <a:r>
              <a:rPr lang="en-US" sz="2000" cap="none" dirty="0">
                <a:solidFill>
                  <a:srgbClr val="0070C0"/>
                </a:solidFill>
              </a:rPr>
              <a:t>To develop creative problem-solvers through the application of knowledge to real-world problems. </a:t>
            </a:r>
          </a:p>
          <a:p>
            <a:pPr indent="-228600" algn="l">
              <a:buFont typeface="Arial" panose="020B0604020202020204" pitchFamily="34" charset="0"/>
              <a:buChar char="•"/>
            </a:pPr>
            <a:endParaRPr lang="en-US" sz="2000" dirty="0"/>
          </a:p>
        </p:txBody>
      </p:sp>
      <p:sp>
        <p:nvSpPr>
          <p:cNvPr id="4" name="Subtitle 2">
            <a:extLst>
              <a:ext uri="{FF2B5EF4-FFF2-40B4-BE49-F238E27FC236}">
                <a16:creationId xmlns:a16="http://schemas.microsoft.com/office/drawing/2014/main" id="{4332E150-0E47-4E1E-A595-C47484591760}"/>
              </a:ext>
            </a:extLst>
          </p:cNvPr>
          <p:cNvSpPr txBox="1">
            <a:spLocks/>
          </p:cNvSpPr>
          <p:nvPr/>
        </p:nvSpPr>
        <p:spPr>
          <a:xfrm>
            <a:off x="4976030" y="3589866"/>
            <a:ext cx="6250940" cy="230462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lgn="l">
              <a:buFont typeface="Arial" panose="020B0604020202020204" pitchFamily="34" charset="0"/>
              <a:buChar char="•"/>
            </a:pPr>
            <a:r>
              <a:rPr lang="en-US" sz="2000" dirty="0" err="1"/>
              <a:t>Datblygu</a:t>
            </a:r>
            <a:r>
              <a:rPr lang="en-US" sz="2000" dirty="0"/>
              <a:t> </a:t>
            </a:r>
            <a:r>
              <a:rPr lang="en-US" sz="2000" dirty="0" err="1"/>
              <a:t>ymwybyddiaeth</a:t>
            </a:r>
            <a:r>
              <a:rPr lang="en-US" sz="2000" dirty="0"/>
              <a:t> a </a:t>
            </a:r>
            <a:r>
              <a:rPr lang="en-US" sz="2000" dirty="0" err="1"/>
              <a:t>gwerthfawrogiad</a:t>
            </a:r>
            <a:r>
              <a:rPr lang="en-US" sz="2000" dirty="0"/>
              <a:t> </a:t>
            </a:r>
            <a:r>
              <a:rPr lang="en-US" sz="2000" dirty="0" err="1"/>
              <a:t>myfyrwyr</a:t>
            </a:r>
            <a:r>
              <a:rPr lang="en-US" sz="2000" dirty="0"/>
              <a:t> o </a:t>
            </a:r>
            <a:r>
              <a:rPr lang="en-US" sz="2000" dirty="0" err="1"/>
              <a:t>heriau</a:t>
            </a:r>
            <a:r>
              <a:rPr lang="en-US" sz="2000" dirty="0"/>
              <a:t> </a:t>
            </a:r>
            <a:r>
              <a:rPr lang="en-US" sz="2000" dirty="0" err="1"/>
              <a:t>cyfoes</a:t>
            </a:r>
            <a:r>
              <a:rPr lang="en-US" sz="2000" dirty="0"/>
              <a:t> </a:t>
            </a:r>
            <a:r>
              <a:rPr lang="en-US" sz="2000" dirty="0" err="1"/>
              <a:t>sy'n</a:t>
            </a:r>
            <a:r>
              <a:rPr lang="en-US" sz="2000" dirty="0"/>
              <a:t> </a:t>
            </a:r>
            <a:r>
              <a:rPr lang="en-US" sz="2000" dirty="0" err="1"/>
              <a:t>berthnasol</a:t>
            </a:r>
            <a:r>
              <a:rPr lang="en-US" sz="2000" dirty="0"/>
              <a:t> </a:t>
            </a:r>
            <a:r>
              <a:rPr lang="en-US" sz="2000" dirty="0" err="1"/>
              <a:t>i'r</a:t>
            </a:r>
            <a:r>
              <a:rPr lang="en-US" sz="2000" dirty="0"/>
              <a:t> </a:t>
            </a:r>
            <a:r>
              <a:rPr lang="en-US" sz="2000" dirty="0" err="1"/>
              <a:t>ddisgyblaeth</a:t>
            </a:r>
            <a:r>
              <a:rPr lang="en-US" sz="2000" dirty="0"/>
              <a:t> </a:t>
            </a:r>
            <a:r>
              <a:rPr lang="en-US" sz="2000" dirty="0" err="1"/>
              <a:t>sy'n</a:t>
            </a:r>
            <a:r>
              <a:rPr lang="en-US" sz="2000" dirty="0"/>
              <a:t> </a:t>
            </a:r>
            <a:r>
              <a:rPr lang="en-US" sz="2000" dirty="0" err="1"/>
              <a:t>wynebu</a:t>
            </a:r>
            <a:r>
              <a:rPr lang="en-US" sz="2000" dirty="0"/>
              <a:t> </a:t>
            </a:r>
            <a:r>
              <a:rPr lang="en-US" sz="2000" dirty="0" err="1"/>
              <a:t>unigolion</a:t>
            </a:r>
            <a:r>
              <a:rPr lang="en-US" sz="2000" dirty="0"/>
              <a:t>, </a:t>
            </a:r>
            <a:r>
              <a:rPr lang="en-US" sz="2000" dirty="0" err="1"/>
              <a:t>sefydliadau</a:t>
            </a:r>
            <a:r>
              <a:rPr lang="en-US" sz="2000" dirty="0"/>
              <a:t>, </a:t>
            </a:r>
            <a:r>
              <a:rPr lang="en-US" sz="2000" dirty="0" err="1"/>
              <a:t>cymunedau</a:t>
            </a:r>
            <a:r>
              <a:rPr lang="en-US" sz="2000" dirty="0"/>
              <a:t> a </a:t>
            </a:r>
            <a:r>
              <a:rPr lang="en-US" sz="2000" dirty="0" err="1"/>
              <a:t>chymdeithas</a:t>
            </a:r>
            <a:r>
              <a:rPr lang="en-US" sz="2000" dirty="0"/>
              <a:t>, o </a:t>
            </a:r>
            <a:r>
              <a:rPr lang="en-US" sz="2000" dirty="0" err="1"/>
              <a:t>safbwynt</a:t>
            </a:r>
            <a:r>
              <a:rPr lang="en-US" sz="2000" dirty="0"/>
              <a:t> </a:t>
            </a:r>
            <a:r>
              <a:rPr lang="en-US" sz="2000" dirty="0" err="1"/>
              <a:t>lleol</a:t>
            </a:r>
            <a:r>
              <a:rPr lang="en-US" sz="2000" dirty="0"/>
              <a:t>, </a:t>
            </a:r>
            <a:r>
              <a:rPr lang="en-US" sz="2000" dirty="0" err="1"/>
              <a:t>cenedlaethol</a:t>
            </a:r>
            <a:r>
              <a:rPr lang="en-US" sz="2000" dirty="0"/>
              <a:t> a </a:t>
            </a:r>
            <a:r>
              <a:rPr lang="en-US" sz="2000" dirty="0" err="1"/>
              <a:t>byd-eang</a:t>
            </a:r>
            <a:r>
              <a:rPr lang="en-US" sz="2000" dirty="0"/>
              <a:t>.</a:t>
            </a:r>
          </a:p>
          <a:p>
            <a:pPr algn="l"/>
            <a:r>
              <a:rPr lang="en-US" sz="2000" dirty="0"/>
              <a:t> </a:t>
            </a:r>
          </a:p>
          <a:p>
            <a:pPr indent="-228600" algn="l">
              <a:buFont typeface="Arial" panose="020B0604020202020204" pitchFamily="34" charset="0"/>
              <a:buChar char="•"/>
            </a:pPr>
            <a:r>
              <a:rPr lang="en-US" sz="2000" dirty="0" err="1"/>
              <a:t>Datblygu</a:t>
            </a:r>
            <a:r>
              <a:rPr lang="en-US" sz="2000" dirty="0"/>
              <a:t> </a:t>
            </a:r>
            <a:r>
              <a:rPr lang="en-US" sz="2000" dirty="0" err="1"/>
              <a:t>datryswyr</a:t>
            </a:r>
            <a:r>
              <a:rPr lang="en-US" sz="2000" dirty="0"/>
              <a:t> </a:t>
            </a:r>
            <a:r>
              <a:rPr lang="en-US" sz="2000" dirty="0" err="1"/>
              <a:t>problemau</a:t>
            </a:r>
            <a:r>
              <a:rPr lang="en-US" sz="2000" dirty="0"/>
              <a:t> </a:t>
            </a:r>
            <a:r>
              <a:rPr lang="en-US" sz="2000" dirty="0" err="1"/>
              <a:t>creadigol</a:t>
            </a:r>
            <a:r>
              <a:rPr lang="en-US" sz="2000" dirty="0"/>
              <a:t> </a:t>
            </a:r>
            <a:r>
              <a:rPr lang="en-US" sz="2000" dirty="0" err="1"/>
              <a:t>drwy</a:t>
            </a:r>
            <a:r>
              <a:rPr lang="en-US" sz="2000" dirty="0"/>
              <a:t> </a:t>
            </a:r>
            <a:r>
              <a:rPr lang="en-US" sz="2000" dirty="0" err="1"/>
              <a:t>gymhwyso</a:t>
            </a:r>
            <a:r>
              <a:rPr lang="en-US" sz="2000" dirty="0"/>
              <a:t> </a:t>
            </a:r>
            <a:r>
              <a:rPr lang="en-US" sz="2000" dirty="0" err="1"/>
              <a:t>gwybodaeth</a:t>
            </a:r>
            <a:r>
              <a:rPr lang="en-US" sz="2000" dirty="0"/>
              <a:t> </a:t>
            </a:r>
            <a:r>
              <a:rPr lang="en-US" sz="2000" dirty="0" err="1"/>
              <a:t>i</a:t>
            </a:r>
            <a:r>
              <a:rPr lang="en-US" sz="2000" dirty="0"/>
              <a:t> </a:t>
            </a:r>
            <a:r>
              <a:rPr lang="en-US" sz="2000" dirty="0" err="1"/>
              <a:t>broblemau</a:t>
            </a:r>
            <a:r>
              <a:rPr lang="en-US" sz="2000" dirty="0"/>
              <a:t> </a:t>
            </a:r>
            <a:r>
              <a:rPr lang="en-US" sz="2000" dirty="0" err="1"/>
              <a:t>byd</a:t>
            </a:r>
            <a:r>
              <a:rPr lang="en-US" sz="2000" dirty="0"/>
              <a:t> go </a:t>
            </a:r>
            <a:r>
              <a:rPr lang="en-US" sz="2000" dirty="0" err="1"/>
              <a:t>iawn</a:t>
            </a:r>
            <a:r>
              <a:rPr lang="en-US" sz="2000" dirty="0"/>
              <a:t>. </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1527764247"/>
      </p:ext>
    </p:extLst>
  </p:cSld>
  <p:clrMapOvr>
    <a:masterClrMapping/>
  </p:clrMapOvr>
  <p:transition spd="med">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668378"/>
            <a:ext cx="10515600" cy="814194"/>
          </a:xfrm>
        </p:spPr>
        <p:txBody>
          <a:bodyPr vert="horz" lIns="91440" tIns="45720" rIns="91440" bIns="45720" rtlCol="0" anchor="ctr">
            <a:normAutofit/>
          </a:bodyPr>
          <a:lstStyle/>
          <a:p>
            <a:r>
              <a:rPr lang="en-US" b="1" kern="1200" dirty="0" err="1">
                <a:solidFill>
                  <a:schemeClr val="accent1"/>
                </a:solidFill>
                <a:latin typeface="+mj-lt"/>
                <a:ea typeface="+mj-ea"/>
                <a:cs typeface="+mj-cs"/>
              </a:rPr>
              <a:t>Deilliannau</a:t>
            </a:r>
            <a:r>
              <a:rPr lang="en-US" b="1" kern="1200" dirty="0">
                <a:solidFill>
                  <a:schemeClr val="accent1"/>
                </a:solidFill>
                <a:latin typeface="+mj-lt"/>
                <a:ea typeface="+mj-ea"/>
                <a:cs typeface="+mj-cs"/>
              </a:rPr>
              <a:t> </a:t>
            </a:r>
            <a:r>
              <a:rPr lang="en-US" b="1" kern="1200" dirty="0" err="1">
                <a:solidFill>
                  <a:schemeClr val="accent1"/>
                </a:solidFill>
                <a:latin typeface="+mj-lt"/>
                <a:ea typeface="+mj-ea"/>
                <a:cs typeface="+mj-cs"/>
              </a:rPr>
              <a:t>Dysgu</a:t>
            </a:r>
            <a:r>
              <a:rPr lang="en-US" b="1" kern="1200" dirty="0">
                <a:solidFill>
                  <a:schemeClr val="accent1"/>
                </a:solidFill>
                <a:latin typeface="+mj-lt"/>
                <a:ea typeface="+mj-ea"/>
                <a:cs typeface="+mj-cs"/>
              </a:rPr>
              <a:t> </a:t>
            </a:r>
            <a:r>
              <a:rPr lang="en-US" b="1" dirty="0">
                <a:solidFill>
                  <a:schemeClr val="accent1"/>
                </a:solidFill>
              </a:rPr>
              <a:t>          </a:t>
            </a:r>
            <a:r>
              <a:rPr lang="en-US" b="1" kern="1200" dirty="0">
                <a:solidFill>
                  <a:schemeClr val="accent1"/>
                </a:solidFill>
                <a:latin typeface="+mj-lt"/>
                <a:ea typeface="+mj-ea"/>
                <a:cs typeface="+mj-cs"/>
              </a:rPr>
              <a:t>Learning Outcomes</a:t>
            </a:r>
          </a:p>
        </p:txBody>
      </p:sp>
      <p:sp>
        <p:nvSpPr>
          <p:cNvPr id="3" name="Content Placeholder 2"/>
          <p:cNvSpPr>
            <a:spLocks noGrp="1"/>
          </p:cNvSpPr>
          <p:nvPr>
            <p:ph idx="1"/>
          </p:nvPr>
        </p:nvSpPr>
        <p:spPr>
          <a:xfrm>
            <a:off x="859766" y="1830910"/>
            <a:ext cx="5097780" cy="4490632"/>
          </a:xfrm>
        </p:spPr>
        <p:txBody>
          <a:bodyPr vert="horz" lIns="91440" tIns="45720" rIns="91440" bIns="45720" rtlCol="0">
            <a:normAutofit/>
          </a:bodyPr>
          <a:lstStyle/>
          <a:p>
            <a:pPr marL="0"/>
            <a:r>
              <a:rPr lang="en-US" sz="2000" b="1" dirty="0" err="1"/>
              <a:t>Ar</a:t>
            </a:r>
            <a:r>
              <a:rPr lang="en-US" sz="2000" b="1" dirty="0"/>
              <a:t> </a:t>
            </a:r>
            <a:r>
              <a:rPr lang="en-US" sz="2000" b="1" dirty="0" err="1"/>
              <a:t>ôl</a:t>
            </a:r>
            <a:r>
              <a:rPr lang="en-US" sz="2000" b="1" dirty="0"/>
              <a:t> </a:t>
            </a:r>
            <a:r>
              <a:rPr lang="en-US" sz="2000" b="1" dirty="0" err="1"/>
              <a:t>cwblhau'r</a:t>
            </a:r>
            <a:r>
              <a:rPr lang="en-US" sz="2000" b="1" dirty="0"/>
              <a:t> </a:t>
            </a:r>
            <a:r>
              <a:rPr lang="en-US" sz="2000" b="1" dirty="0" err="1"/>
              <a:t>modiwl</a:t>
            </a:r>
            <a:r>
              <a:rPr lang="en-US" sz="2000" b="1" dirty="0"/>
              <a:t> </a:t>
            </a:r>
            <a:r>
              <a:rPr lang="en-US" sz="2000" b="1" dirty="0" err="1"/>
              <a:t>hwn</a:t>
            </a:r>
            <a:r>
              <a:rPr lang="en-US" sz="2000" b="1" dirty="0"/>
              <a:t> </a:t>
            </a:r>
            <a:r>
              <a:rPr lang="en-US" sz="2000" b="1" dirty="0" err="1"/>
              <a:t>yn</a:t>
            </a:r>
            <a:r>
              <a:rPr lang="en-US" sz="2000" b="1" dirty="0"/>
              <a:t> </a:t>
            </a:r>
            <a:r>
              <a:rPr lang="en-US" sz="2000" b="1" dirty="0" err="1"/>
              <a:t>llwyddiannus</a:t>
            </a:r>
            <a:r>
              <a:rPr lang="en-US" sz="2000" b="1" dirty="0"/>
              <a:t>, </a:t>
            </a:r>
            <a:r>
              <a:rPr lang="en-US" sz="2000" b="1" dirty="0" err="1"/>
              <a:t>dylai'r</a:t>
            </a:r>
            <a:r>
              <a:rPr lang="en-US" sz="2000" b="1" dirty="0"/>
              <a:t> </a:t>
            </a:r>
            <a:r>
              <a:rPr lang="en-US" sz="2000" b="1" dirty="0" err="1"/>
              <a:t>myfyriwr</a:t>
            </a:r>
            <a:r>
              <a:rPr lang="en-US" sz="2000" b="1" dirty="0"/>
              <a:t> </a:t>
            </a:r>
            <a:r>
              <a:rPr lang="en-US" sz="2000" b="1" dirty="0" err="1"/>
              <a:t>allu</a:t>
            </a:r>
            <a:r>
              <a:rPr lang="en-US" sz="2000" b="1" dirty="0"/>
              <a:t>:</a:t>
            </a:r>
          </a:p>
          <a:p>
            <a:pPr marL="0"/>
            <a:r>
              <a:rPr lang="en-US" sz="2000" dirty="0"/>
              <a:t>Nodi a </a:t>
            </a:r>
            <a:r>
              <a:rPr lang="en-US" sz="2000" dirty="0" err="1"/>
              <a:t>gwerthuso</a:t>
            </a:r>
            <a:r>
              <a:rPr lang="en-US" sz="2000" dirty="0"/>
              <a:t> </a:t>
            </a:r>
            <a:r>
              <a:rPr lang="en-US" sz="2000" dirty="0" err="1"/>
              <a:t>materion</a:t>
            </a:r>
            <a:r>
              <a:rPr lang="en-US" sz="2000" dirty="0"/>
              <a:t> </a:t>
            </a:r>
            <a:r>
              <a:rPr lang="en-US" sz="2000" dirty="0" err="1"/>
              <a:t>hanesyddol</a:t>
            </a:r>
            <a:r>
              <a:rPr lang="en-US" sz="2000" dirty="0"/>
              <a:t> a </a:t>
            </a:r>
            <a:r>
              <a:rPr lang="en-US" sz="2000" dirty="0" err="1"/>
              <a:t>chyfoes</a:t>
            </a:r>
            <a:r>
              <a:rPr lang="en-US" sz="2000" dirty="0"/>
              <a:t> </a:t>
            </a:r>
            <a:r>
              <a:rPr lang="en-US" sz="2000" dirty="0" err="1"/>
              <a:t>a'u</a:t>
            </a:r>
            <a:r>
              <a:rPr lang="en-US" sz="2000" dirty="0"/>
              <a:t> </a:t>
            </a:r>
            <a:r>
              <a:rPr lang="en-US" sz="2000" dirty="0" err="1"/>
              <a:t>heffaith</a:t>
            </a:r>
            <a:r>
              <a:rPr lang="en-US" sz="2000" dirty="0"/>
              <a:t> </a:t>
            </a:r>
            <a:r>
              <a:rPr lang="en-US" sz="2000" dirty="0" err="1"/>
              <a:t>ar</a:t>
            </a:r>
            <a:r>
              <a:rPr lang="en-US" sz="2000" dirty="0"/>
              <a:t> y </a:t>
            </a:r>
            <a:r>
              <a:rPr lang="en-US" sz="2000" dirty="0" err="1"/>
              <a:t>gymdeithas</a:t>
            </a:r>
            <a:r>
              <a:rPr lang="en-US" sz="2000" dirty="0"/>
              <a:t> </a:t>
            </a:r>
            <a:r>
              <a:rPr lang="en-US" sz="2000" dirty="0" err="1"/>
              <a:t>fyd-eang</a:t>
            </a:r>
            <a:r>
              <a:rPr lang="en-US" sz="2000" dirty="0"/>
              <a:t> </a:t>
            </a:r>
            <a:r>
              <a:rPr lang="en-US" sz="2000" dirty="0" err="1"/>
              <a:t>heddiw</a:t>
            </a:r>
            <a:r>
              <a:rPr lang="en-US" sz="2000" dirty="0"/>
              <a:t>.  </a:t>
            </a:r>
          </a:p>
          <a:p>
            <a:pPr marL="0"/>
            <a:r>
              <a:rPr lang="en-US" sz="2000" dirty="0" err="1"/>
              <a:t>Defnyddio</a:t>
            </a:r>
            <a:r>
              <a:rPr lang="en-US" sz="2000" dirty="0"/>
              <a:t> </a:t>
            </a:r>
            <a:r>
              <a:rPr lang="en-US" sz="2000" dirty="0" err="1"/>
              <a:t>arferion</a:t>
            </a:r>
            <a:r>
              <a:rPr lang="en-US" sz="2000" dirty="0"/>
              <a:t> </a:t>
            </a:r>
            <a:r>
              <a:rPr lang="en-US" sz="2000" dirty="0" err="1"/>
              <a:t>cydweithio</a:t>
            </a:r>
            <a:r>
              <a:rPr lang="en-US" sz="2000" dirty="0"/>
              <a:t> </a:t>
            </a:r>
            <a:r>
              <a:rPr lang="en-US" sz="2000" dirty="0" err="1"/>
              <a:t>priodol</a:t>
            </a:r>
            <a:r>
              <a:rPr lang="en-US" sz="2000" dirty="0"/>
              <a:t> </a:t>
            </a:r>
            <a:r>
              <a:rPr lang="en-US" sz="2000" dirty="0" err="1"/>
              <a:t>i</a:t>
            </a:r>
            <a:r>
              <a:rPr lang="en-US" sz="2000" dirty="0"/>
              <a:t> </a:t>
            </a:r>
            <a:r>
              <a:rPr lang="en-US" sz="2000" dirty="0" err="1"/>
              <a:t>reoli</a:t>
            </a:r>
            <a:r>
              <a:rPr lang="en-US" sz="2000" dirty="0"/>
              <a:t> </a:t>
            </a:r>
            <a:r>
              <a:rPr lang="en-US" sz="2000" dirty="0" err="1"/>
              <a:t>gwrthdaro</a:t>
            </a:r>
            <a:r>
              <a:rPr lang="en-US" sz="2000" dirty="0"/>
              <a:t> a </a:t>
            </a:r>
            <a:r>
              <a:rPr lang="en-US" sz="2000" dirty="0" err="1"/>
              <a:t>chefnogi</a:t>
            </a:r>
            <a:r>
              <a:rPr lang="en-US" sz="2000" dirty="0"/>
              <a:t> </a:t>
            </a:r>
            <a:r>
              <a:rPr lang="en-US" sz="2000" dirty="0" err="1"/>
              <a:t>penderfyniadau</a:t>
            </a:r>
            <a:r>
              <a:rPr lang="en-US" sz="2000" dirty="0"/>
              <a:t> </a:t>
            </a:r>
            <a:r>
              <a:rPr lang="en-US" sz="2000" dirty="0" err="1"/>
              <a:t>effeithiol</a:t>
            </a:r>
            <a:r>
              <a:rPr lang="en-US" sz="2000" dirty="0"/>
              <a:t>.</a:t>
            </a:r>
          </a:p>
          <a:p>
            <a:pPr marL="0"/>
            <a:r>
              <a:rPr lang="en-US" sz="2000" dirty="0" err="1"/>
              <a:t>Gweithredu</a:t>
            </a:r>
            <a:r>
              <a:rPr lang="en-US" sz="2000" dirty="0"/>
              <a:t> </a:t>
            </a:r>
            <a:r>
              <a:rPr lang="en-US" sz="2000" dirty="0" err="1"/>
              <a:t>technegau</a:t>
            </a:r>
            <a:r>
              <a:rPr lang="en-US" sz="2000" dirty="0"/>
              <a:t> </a:t>
            </a:r>
            <a:r>
              <a:rPr lang="en-US" sz="2000" dirty="0" err="1"/>
              <a:t>Meddwl</a:t>
            </a:r>
            <a:r>
              <a:rPr lang="en-US" sz="2000" dirty="0"/>
              <a:t> </a:t>
            </a:r>
            <a:r>
              <a:rPr lang="en-US" sz="2000" dirty="0" err="1"/>
              <a:t>dylunio</a:t>
            </a:r>
            <a:r>
              <a:rPr lang="en-US" sz="2000" dirty="0"/>
              <a:t> </a:t>
            </a:r>
            <a:r>
              <a:rPr lang="en-US" sz="2000" dirty="0" err="1"/>
              <a:t>i</a:t>
            </a:r>
            <a:r>
              <a:rPr lang="en-US" sz="2000" dirty="0"/>
              <a:t> </a:t>
            </a:r>
            <a:r>
              <a:rPr lang="en-US" sz="2000" dirty="0" err="1"/>
              <a:t>ymchwilio</a:t>
            </a:r>
            <a:r>
              <a:rPr lang="en-US" sz="2000" dirty="0"/>
              <a:t> </a:t>
            </a:r>
            <a:r>
              <a:rPr lang="en-US" sz="2000" dirty="0" err="1"/>
              <a:t>i</a:t>
            </a:r>
            <a:r>
              <a:rPr lang="en-US" sz="2000" dirty="0"/>
              <a:t> </a:t>
            </a:r>
            <a:r>
              <a:rPr lang="en-US" sz="2000" dirty="0" err="1"/>
              <a:t>broblemau</a:t>
            </a:r>
            <a:r>
              <a:rPr lang="en-US" sz="2000" dirty="0"/>
              <a:t> er </a:t>
            </a:r>
            <a:r>
              <a:rPr lang="en-US" sz="2000" dirty="0" err="1"/>
              <a:t>mwyn</a:t>
            </a:r>
            <a:r>
              <a:rPr lang="en-US" sz="2000" dirty="0"/>
              <a:t> </a:t>
            </a:r>
            <a:r>
              <a:rPr lang="en-US" sz="2000" dirty="0" err="1"/>
              <a:t>cynhyrchu</a:t>
            </a:r>
            <a:r>
              <a:rPr lang="en-US" sz="2000" dirty="0"/>
              <a:t> a </a:t>
            </a:r>
            <a:r>
              <a:rPr lang="en-US" sz="2000" dirty="0" err="1"/>
              <a:t>gwerthuso</a:t>
            </a:r>
            <a:r>
              <a:rPr lang="en-US" sz="2000" dirty="0"/>
              <a:t> </a:t>
            </a:r>
            <a:r>
              <a:rPr lang="en-US" sz="2000" dirty="0" err="1"/>
              <a:t>atebion</a:t>
            </a:r>
            <a:r>
              <a:rPr lang="en-US" sz="2000" dirty="0"/>
              <a:t>.</a:t>
            </a:r>
          </a:p>
          <a:p>
            <a:endParaRPr lang="en-US" sz="2200" dirty="0"/>
          </a:p>
        </p:txBody>
      </p:sp>
      <p:sp>
        <p:nvSpPr>
          <p:cNvPr id="4" name="Content Placeholder 2">
            <a:extLst>
              <a:ext uri="{FF2B5EF4-FFF2-40B4-BE49-F238E27FC236}">
                <a16:creationId xmlns:a16="http://schemas.microsoft.com/office/drawing/2014/main" id="{2019D886-EE20-4F28-8154-2394F7F047EA}"/>
              </a:ext>
            </a:extLst>
          </p:cNvPr>
          <p:cNvSpPr txBox="1">
            <a:spLocks/>
          </p:cNvSpPr>
          <p:nvPr/>
        </p:nvSpPr>
        <p:spPr>
          <a:xfrm>
            <a:off x="6256020" y="1830910"/>
            <a:ext cx="5097780" cy="4490632"/>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400" b="1" dirty="0">
                <a:solidFill>
                  <a:srgbClr val="0070C0"/>
                </a:solidFill>
              </a:rPr>
              <a:t>Upon the successful completion of this module, the student should be able to:</a:t>
            </a:r>
            <a:endParaRPr lang="en-US" sz="2400" dirty="0">
              <a:solidFill>
                <a:srgbClr val="0070C0"/>
              </a:solidFill>
            </a:endParaRPr>
          </a:p>
          <a:p>
            <a:pPr lvl="0"/>
            <a:r>
              <a:rPr lang="en-US" sz="2400" dirty="0">
                <a:solidFill>
                  <a:srgbClr val="0070C0"/>
                </a:solidFill>
              </a:rPr>
              <a:t>Identify and evaluate historical and contemporary issues and their impact on today's global society.  </a:t>
            </a:r>
            <a:endParaRPr lang="en-US" sz="2400" b="1" dirty="0">
              <a:solidFill>
                <a:srgbClr val="0070C0"/>
              </a:solidFill>
            </a:endParaRPr>
          </a:p>
          <a:p>
            <a:pPr lvl="0"/>
            <a:r>
              <a:rPr lang="en-US" sz="2400" dirty="0">
                <a:solidFill>
                  <a:srgbClr val="0070C0"/>
                </a:solidFill>
              </a:rPr>
              <a:t>Apply appropriate collaborative working practices to manage conflict and support effective decision making.</a:t>
            </a:r>
            <a:endParaRPr lang="en-US" sz="2400" b="1" dirty="0">
              <a:solidFill>
                <a:srgbClr val="0070C0"/>
              </a:solidFill>
            </a:endParaRPr>
          </a:p>
          <a:p>
            <a:pPr lvl="0"/>
            <a:r>
              <a:rPr lang="en-US" sz="2400" dirty="0">
                <a:solidFill>
                  <a:srgbClr val="0070C0"/>
                </a:solidFill>
              </a:rPr>
              <a:t>Implement Design Thinking techniques to investigate problems in order to generate and evaluate solutions.</a:t>
            </a:r>
            <a:endParaRPr lang="en-US" sz="2400" b="1" dirty="0">
              <a:solidFill>
                <a:srgbClr val="0070C0"/>
              </a:solidFill>
            </a:endParaRPr>
          </a:p>
          <a:p>
            <a:pPr marL="0"/>
            <a:endParaRPr lang="en-US" sz="2400" dirty="0">
              <a:solidFill>
                <a:srgbClr val="0070C0"/>
              </a:solidFill>
            </a:endParaRPr>
          </a:p>
          <a:p>
            <a:pPr marL="0"/>
            <a:endParaRPr lang="en-US" sz="2400" b="1" dirty="0"/>
          </a:p>
          <a:p>
            <a:endParaRPr lang="en-US" sz="2200" dirty="0"/>
          </a:p>
        </p:txBody>
      </p:sp>
    </p:spTree>
    <p:extLst>
      <p:ext uri="{BB962C8B-B14F-4D97-AF65-F5344CB8AC3E}">
        <p14:creationId xmlns:p14="http://schemas.microsoft.com/office/powerpoint/2010/main" val="2724642938"/>
      </p:ext>
    </p:extLst>
  </p:cSld>
  <p:clrMapOvr>
    <a:masterClrMapping/>
  </p:clrMapOvr>
  <p:transition spd="med">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610" y="374265"/>
            <a:ext cx="7421154" cy="990600"/>
          </a:xfrm>
        </p:spPr>
        <p:txBody>
          <a:bodyPr>
            <a:normAutofit fontScale="90000"/>
          </a:bodyPr>
          <a:lstStyle/>
          <a:p>
            <a:r>
              <a:rPr lang="en-GB" b="1" dirty="0">
                <a:solidFill>
                  <a:schemeClr val="accent1"/>
                </a:solidFill>
              </a:rPr>
              <a:t>Pam </a:t>
            </a:r>
            <a:r>
              <a:rPr lang="en-GB" b="1" dirty="0" err="1">
                <a:solidFill>
                  <a:schemeClr val="accent1"/>
                </a:solidFill>
              </a:rPr>
              <a:t>addysgu</a:t>
            </a:r>
            <a:r>
              <a:rPr lang="en-GB" b="1" dirty="0">
                <a:solidFill>
                  <a:schemeClr val="accent1"/>
                </a:solidFill>
              </a:rPr>
              <a:t> ADCDF? </a:t>
            </a:r>
            <a:r>
              <a:rPr lang="en-GB" b="1" dirty="0"/>
              <a:t> </a:t>
            </a:r>
            <a:br>
              <a:rPr lang="en-GB" b="1" dirty="0"/>
            </a:br>
            <a:r>
              <a:rPr lang="en-GB" b="1" dirty="0"/>
              <a:t>Why teach ESDGC? </a:t>
            </a:r>
          </a:p>
        </p:txBody>
      </p:sp>
      <p:sp>
        <p:nvSpPr>
          <p:cNvPr id="23554" name="Content Placeholder 6"/>
          <p:cNvSpPr>
            <a:spLocks noGrp="1"/>
          </p:cNvSpPr>
          <p:nvPr>
            <p:ph idx="1"/>
          </p:nvPr>
        </p:nvSpPr>
        <p:spPr>
          <a:xfrm>
            <a:off x="6435636" y="1928813"/>
            <a:ext cx="3598347" cy="3303896"/>
          </a:xfrm>
          <a:ln>
            <a:solidFill>
              <a:schemeClr val="bg1"/>
            </a:solidFill>
          </a:ln>
        </p:spPr>
        <p:style>
          <a:lnRef idx="2">
            <a:schemeClr val="dk1"/>
          </a:lnRef>
          <a:fillRef idx="1">
            <a:schemeClr val="lt1"/>
          </a:fillRef>
          <a:effectRef idx="0">
            <a:schemeClr val="dk1"/>
          </a:effectRef>
          <a:fontRef idx="minor">
            <a:schemeClr val="dk1"/>
          </a:fontRef>
        </p:style>
        <p:txBody>
          <a:bodyPr>
            <a:noAutofit/>
          </a:bodyPr>
          <a:lstStyle/>
          <a:p>
            <a:r>
              <a:rPr lang="en-GB" altLang="en-US" sz="1800" dirty="0">
                <a:ea typeface="ＭＳ Ｐゴシック" pitchFamily="34" charset="-128"/>
                <a:cs typeface="Lucida Sans Unicode" panose="020B0602030504020204" pitchFamily="34" charset="0"/>
              </a:rPr>
              <a:t>Gives learners an understanding of the impact of their choices on other people, the economy and the environment. </a:t>
            </a:r>
          </a:p>
          <a:p>
            <a:r>
              <a:rPr lang="en-GB" altLang="en-US" sz="1800" dirty="0">
                <a:ea typeface="ＭＳ Ｐゴシック" pitchFamily="34" charset="-128"/>
                <a:cs typeface="Lucida Sans Unicode" panose="020B0602030504020204" pitchFamily="34" charset="0"/>
              </a:rPr>
              <a:t>Challenges learners to see how they can contribute to the lives of others.  </a:t>
            </a:r>
          </a:p>
          <a:p>
            <a:r>
              <a:rPr lang="en-GB" altLang="en-US" sz="1800" dirty="0">
                <a:solidFill>
                  <a:schemeClr val="tx1"/>
                </a:solidFill>
                <a:ea typeface="ＭＳ Ｐゴシック" pitchFamily="34" charset="-128"/>
                <a:cs typeface="Lucida Sans Unicode" panose="020B0602030504020204" pitchFamily="34" charset="0"/>
              </a:rPr>
              <a:t>Makes links between  local, national and  international issues – aiming for equality across these areas.</a:t>
            </a:r>
          </a:p>
          <a:p>
            <a:r>
              <a:rPr lang="en-GB" altLang="en-US" sz="1800" dirty="0">
                <a:solidFill>
                  <a:schemeClr val="tx1"/>
                </a:solidFill>
                <a:ea typeface="ＭＳ Ｐゴシック" pitchFamily="34" charset="-128"/>
                <a:cs typeface="Lucida Sans Unicode" panose="020B0602030504020204" pitchFamily="34" charset="0"/>
              </a:rPr>
              <a:t>Creation of sustainable skills within communities</a:t>
            </a:r>
          </a:p>
        </p:txBody>
      </p:sp>
      <p:sp>
        <p:nvSpPr>
          <p:cNvPr id="5" name="Rectangle 2"/>
          <p:cNvSpPr txBox="1">
            <a:spLocks noChangeArrowheads="1"/>
          </p:cNvSpPr>
          <p:nvPr/>
        </p:nvSpPr>
        <p:spPr>
          <a:xfrm>
            <a:off x="2855640" y="1398203"/>
            <a:ext cx="6245094" cy="85725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algn="ctr" defTabSz="457200" eaLnBrk="1" fontAlgn="auto" hangingPunct="1">
              <a:spcAft>
                <a:spcPts val="0"/>
              </a:spcAft>
              <a:defRPr/>
            </a:pPr>
            <a:r>
              <a:rPr lang="en-GB" sz="2700" b="0" dirty="0">
                <a:solidFill>
                  <a:srgbClr val="44546A"/>
                </a:solidFill>
                <a:effectLst/>
                <a:latin typeface="Century Gothic" panose="020B0502020202020204"/>
                <a:cs typeface="+mj-cs"/>
              </a:rPr>
              <a:t> </a:t>
            </a:r>
            <a:br>
              <a:rPr lang="en-GB" sz="2700" b="0" dirty="0">
                <a:solidFill>
                  <a:srgbClr val="44546A"/>
                </a:solidFill>
                <a:effectLst/>
                <a:latin typeface="Century Gothic" panose="020B0502020202020204"/>
                <a:cs typeface="+mj-cs"/>
              </a:rPr>
            </a:br>
            <a:endParaRPr lang="en-GB" sz="2700" b="0" i="1" dirty="0">
              <a:solidFill>
                <a:srgbClr val="44546A"/>
              </a:solidFill>
              <a:effectLst/>
              <a:latin typeface="Century Gothic" panose="020B0502020202020204"/>
              <a:cs typeface="+mj-cs"/>
            </a:endParaRPr>
          </a:p>
        </p:txBody>
      </p:sp>
      <p:sp>
        <p:nvSpPr>
          <p:cNvPr id="6" name="TextBox 5">
            <a:extLst>
              <a:ext uri="{FF2B5EF4-FFF2-40B4-BE49-F238E27FC236}">
                <a16:creationId xmlns:a16="http://schemas.microsoft.com/office/drawing/2014/main" id="{26EC50DB-1F20-442B-B767-500E0A44BD6C}"/>
              </a:ext>
            </a:extLst>
          </p:cNvPr>
          <p:cNvSpPr txBox="1"/>
          <p:nvPr/>
        </p:nvSpPr>
        <p:spPr>
          <a:xfrm>
            <a:off x="2086582" y="1928814"/>
            <a:ext cx="3840010" cy="3577903"/>
          </a:xfrm>
          <a:prstGeom prst="rect">
            <a:avLst/>
          </a:prstGeom>
          <a:noFill/>
        </p:spPr>
        <p:txBody>
          <a:bodyPr wrap="square">
            <a:spAutoFit/>
          </a:bodyPr>
          <a:lstStyle/>
          <a:p>
            <a:pPr marL="257175" indent="-257175" defTabSz="457200">
              <a:buFont typeface="Wingdings" panose="05000000000000000000" pitchFamily="2" charset="2"/>
              <a:buChar char="v"/>
              <a:defRPr/>
            </a:pPr>
            <a:r>
              <a:rPr lang="en-GB" dirty="0" err="1">
                <a:solidFill>
                  <a:srgbClr val="4472C4"/>
                </a:solidFill>
                <a:latin typeface="Calibri" panose="020F0502020204030204"/>
              </a:rPr>
              <a:t>Yn</a:t>
            </a:r>
            <a:r>
              <a:rPr lang="en-GB" dirty="0">
                <a:solidFill>
                  <a:srgbClr val="4472C4"/>
                </a:solidFill>
                <a:latin typeface="Calibri" panose="020F0502020204030204"/>
              </a:rPr>
              <a:t> </a:t>
            </a:r>
            <a:r>
              <a:rPr lang="en-GB" dirty="0" err="1">
                <a:solidFill>
                  <a:srgbClr val="4472C4"/>
                </a:solidFill>
                <a:latin typeface="Calibri" panose="020F0502020204030204"/>
              </a:rPr>
              <a:t>rhoi</a:t>
            </a:r>
            <a:r>
              <a:rPr lang="en-GB" dirty="0">
                <a:solidFill>
                  <a:srgbClr val="4472C4"/>
                </a:solidFill>
                <a:latin typeface="Calibri" panose="020F0502020204030204"/>
              </a:rPr>
              <a:t> </a:t>
            </a:r>
            <a:r>
              <a:rPr lang="en-GB" dirty="0" err="1">
                <a:solidFill>
                  <a:srgbClr val="4472C4"/>
                </a:solidFill>
                <a:latin typeface="Calibri" panose="020F0502020204030204"/>
              </a:rPr>
              <a:t>dealltwriaeth</a:t>
            </a:r>
            <a:r>
              <a:rPr lang="en-GB" dirty="0">
                <a:solidFill>
                  <a:srgbClr val="4472C4"/>
                </a:solidFill>
                <a:latin typeface="Calibri" panose="020F0502020204030204"/>
              </a:rPr>
              <a:t> </a:t>
            </a:r>
            <a:r>
              <a:rPr lang="en-GB" dirty="0" err="1">
                <a:solidFill>
                  <a:srgbClr val="4472C4"/>
                </a:solidFill>
                <a:latin typeface="Calibri" panose="020F0502020204030204"/>
              </a:rPr>
              <a:t>i</a:t>
            </a:r>
            <a:r>
              <a:rPr lang="en-GB" dirty="0">
                <a:solidFill>
                  <a:srgbClr val="4472C4"/>
                </a:solidFill>
                <a:latin typeface="Calibri" panose="020F0502020204030204"/>
              </a:rPr>
              <a:t> </a:t>
            </a:r>
            <a:r>
              <a:rPr lang="en-GB" dirty="0" err="1">
                <a:solidFill>
                  <a:srgbClr val="4472C4"/>
                </a:solidFill>
                <a:latin typeface="Calibri" panose="020F0502020204030204"/>
              </a:rPr>
              <a:t>ddysgwyr</a:t>
            </a:r>
            <a:r>
              <a:rPr lang="en-GB" dirty="0">
                <a:solidFill>
                  <a:srgbClr val="4472C4"/>
                </a:solidFill>
                <a:latin typeface="Calibri" panose="020F0502020204030204"/>
              </a:rPr>
              <a:t> o </a:t>
            </a:r>
            <a:r>
              <a:rPr lang="en-GB" dirty="0" err="1">
                <a:solidFill>
                  <a:srgbClr val="4472C4"/>
                </a:solidFill>
                <a:latin typeface="Calibri" panose="020F0502020204030204"/>
              </a:rPr>
              <a:t>effaith</a:t>
            </a:r>
            <a:r>
              <a:rPr lang="en-GB" dirty="0">
                <a:solidFill>
                  <a:srgbClr val="4472C4"/>
                </a:solidFill>
                <a:latin typeface="Calibri" panose="020F0502020204030204"/>
              </a:rPr>
              <a:t> </a:t>
            </a:r>
            <a:r>
              <a:rPr lang="en-GB" dirty="0" err="1">
                <a:solidFill>
                  <a:srgbClr val="4472C4"/>
                </a:solidFill>
                <a:latin typeface="Calibri" panose="020F0502020204030204"/>
              </a:rPr>
              <a:t>eu</a:t>
            </a:r>
            <a:r>
              <a:rPr lang="en-GB" dirty="0">
                <a:solidFill>
                  <a:srgbClr val="4472C4"/>
                </a:solidFill>
                <a:latin typeface="Calibri" panose="020F0502020204030204"/>
              </a:rPr>
              <a:t> </a:t>
            </a:r>
            <a:r>
              <a:rPr lang="en-GB" dirty="0" err="1">
                <a:solidFill>
                  <a:srgbClr val="4472C4"/>
                </a:solidFill>
                <a:latin typeface="Calibri" panose="020F0502020204030204"/>
              </a:rPr>
              <a:t>dewisiadau</a:t>
            </a:r>
            <a:r>
              <a:rPr lang="en-GB" dirty="0">
                <a:solidFill>
                  <a:srgbClr val="4472C4"/>
                </a:solidFill>
                <a:latin typeface="Calibri" panose="020F0502020204030204"/>
              </a:rPr>
              <a:t> </a:t>
            </a:r>
            <a:r>
              <a:rPr lang="en-GB" dirty="0" err="1">
                <a:solidFill>
                  <a:srgbClr val="4472C4"/>
                </a:solidFill>
                <a:latin typeface="Calibri" panose="020F0502020204030204"/>
              </a:rPr>
              <a:t>ar</a:t>
            </a:r>
            <a:r>
              <a:rPr lang="en-GB" dirty="0">
                <a:solidFill>
                  <a:srgbClr val="4472C4"/>
                </a:solidFill>
                <a:latin typeface="Calibri" panose="020F0502020204030204"/>
              </a:rPr>
              <a:t> </a:t>
            </a:r>
            <a:r>
              <a:rPr lang="en-GB" dirty="0" err="1">
                <a:solidFill>
                  <a:srgbClr val="4472C4"/>
                </a:solidFill>
                <a:latin typeface="Calibri" panose="020F0502020204030204"/>
              </a:rPr>
              <a:t>bobl</a:t>
            </a:r>
            <a:r>
              <a:rPr lang="en-GB" dirty="0">
                <a:solidFill>
                  <a:srgbClr val="4472C4"/>
                </a:solidFill>
                <a:latin typeface="Calibri" panose="020F0502020204030204"/>
              </a:rPr>
              <a:t> </a:t>
            </a:r>
            <a:r>
              <a:rPr lang="en-GB" dirty="0" err="1">
                <a:solidFill>
                  <a:srgbClr val="4472C4"/>
                </a:solidFill>
                <a:latin typeface="Calibri" panose="020F0502020204030204"/>
              </a:rPr>
              <a:t>eraill</a:t>
            </a:r>
            <a:r>
              <a:rPr lang="en-GB" dirty="0">
                <a:solidFill>
                  <a:srgbClr val="4472C4"/>
                </a:solidFill>
                <a:latin typeface="Calibri" panose="020F0502020204030204"/>
              </a:rPr>
              <a:t>, </a:t>
            </a:r>
            <a:r>
              <a:rPr lang="en-GB" dirty="0" err="1">
                <a:solidFill>
                  <a:srgbClr val="4472C4"/>
                </a:solidFill>
                <a:latin typeface="Calibri" panose="020F0502020204030204"/>
              </a:rPr>
              <a:t>yr</a:t>
            </a:r>
            <a:r>
              <a:rPr lang="en-GB" dirty="0">
                <a:solidFill>
                  <a:srgbClr val="4472C4"/>
                </a:solidFill>
                <a:latin typeface="Calibri" panose="020F0502020204030204"/>
              </a:rPr>
              <a:t> </a:t>
            </a:r>
            <a:r>
              <a:rPr lang="en-GB" dirty="0" err="1">
                <a:solidFill>
                  <a:srgbClr val="4472C4"/>
                </a:solidFill>
                <a:latin typeface="Calibri" panose="020F0502020204030204"/>
              </a:rPr>
              <a:t>economi</a:t>
            </a:r>
            <a:r>
              <a:rPr lang="en-GB" dirty="0">
                <a:solidFill>
                  <a:srgbClr val="4472C4"/>
                </a:solidFill>
                <a:latin typeface="Calibri" panose="020F0502020204030204"/>
              </a:rPr>
              <a:t> </a:t>
            </a:r>
            <a:r>
              <a:rPr lang="en-GB" dirty="0" err="1">
                <a:solidFill>
                  <a:srgbClr val="4472C4"/>
                </a:solidFill>
                <a:latin typeface="Calibri" panose="020F0502020204030204"/>
              </a:rPr>
              <a:t>a'r</a:t>
            </a:r>
            <a:r>
              <a:rPr lang="en-GB" dirty="0">
                <a:solidFill>
                  <a:srgbClr val="4472C4"/>
                </a:solidFill>
                <a:latin typeface="Calibri" panose="020F0502020204030204"/>
              </a:rPr>
              <a:t> </a:t>
            </a:r>
            <a:r>
              <a:rPr lang="en-GB" dirty="0" err="1">
                <a:solidFill>
                  <a:srgbClr val="4472C4"/>
                </a:solidFill>
                <a:latin typeface="Calibri" panose="020F0502020204030204"/>
              </a:rPr>
              <a:t>amgylchedd</a:t>
            </a:r>
            <a:r>
              <a:rPr lang="en-GB" dirty="0">
                <a:solidFill>
                  <a:srgbClr val="4472C4"/>
                </a:solidFill>
                <a:latin typeface="Calibri" panose="020F0502020204030204"/>
              </a:rPr>
              <a:t>. </a:t>
            </a:r>
          </a:p>
          <a:p>
            <a:pPr marL="257175" indent="-257175" defTabSz="457200">
              <a:buFont typeface="Wingdings" panose="05000000000000000000" pitchFamily="2" charset="2"/>
              <a:buChar char="v"/>
              <a:defRPr/>
            </a:pPr>
            <a:r>
              <a:rPr lang="en-GB" dirty="0" err="1">
                <a:solidFill>
                  <a:srgbClr val="4472C4"/>
                </a:solidFill>
                <a:latin typeface="Calibri" panose="020F0502020204030204"/>
              </a:rPr>
              <a:t>Herio</a:t>
            </a:r>
            <a:r>
              <a:rPr lang="en-GB" dirty="0">
                <a:solidFill>
                  <a:srgbClr val="4472C4"/>
                </a:solidFill>
                <a:latin typeface="Calibri" panose="020F0502020204030204"/>
              </a:rPr>
              <a:t> </a:t>
            </a:r>
            <a:r>
              <a:rPr lang="en-GB" dirty="0" err="1">
                <a:solidFill>
                  <a:srgbClr val="4472C4"/>
                </a:solidFill>
                <a:latin typeface="Calibri" panose="020F0502020204030204"/>
              </a:rPr>
              <a:t>dysgwyr</a:t>
            </a:r>
            <a:r>
              <a:rPr lang="en-GB" dirty="0">
                <a:solidFill>
                  <a:srgbClr val="4472C4"/>
                </a:solidFill>
                <a:latin typeface="Calibri" panose="020F0502020204030204"/>
              </a:rPr>
              <a:t> </a:t>
            </a:r>
            <a:r>
              <a:rPr lang="en-GB" dirty="0" err="1">
                <a:solidFill>
                  <a:srgbClr val="4472C4"/>
                </a:solidFill>
                <a:latin typeface="Calibri" panose="020F0502020204030204"/>
              </a:rPr>
              <a:t>i</a:t>
            </a:r>
            <a:r>
              <a:rPr lang="en-GB" dirty="0">
                <a:solidFill>
                  <a:srgbClr val="4472C4"/>
                </a:solidFill>
                <a:latin typeface="Calibri" panose="020F0502020204030204"/>
              </a:rPr>
              <a:t> weld </a:t>
            </a:r>
            <a:r>
              <a:rPr lang="en-GB" dirty="0" err="1">
                <a:solidFill>
                  <a:srgbClr val="4472C4"/>
                </a:solidFill>
                <a:latin typeface="Calibri" panose="020F0502020204030204"/>
              </a:rPr>
              <a:t>sut</a:t>
            </a:r>
            <a:r>
              <a:rPr lang="en-GB" dirty="0">
                <a:solidFill>
                  <a:srgbClr val="4472C4"/>
                </a:solidFill>
                <a:latin typeface="Calibri" panose="020F0502020204030204"/>
              </a:rPr>
              <a:t> y gallant </a:t>
            </a:r>
            <a:r>
              <a:rPr lang="en-GB" dirty="0" err="1">
                <a:solidFill>
                  <a:srgbClr val="4472C4"/>
                </a:solidFill>
                <a:latin typeface="Calibri" panose="020F0502020204030204"/>
              </a:rPr>
              <a:t>gyfrannu</a:t>
            </a:r>
            <a:r>
              <a:rPr lang="en-GB" dirty="0">
                <a:solidFill>
                  <a:srgbClr val="4472C4"/>
                </a:solidFill>
                <a:latin typeface="Calibri" panose="020F0502020204030204"/>
              </a:rPr>
              <a:t> at </a:t>
            </a:r>
            <a:r>
              <a:rPr lang="en-GB" dirty="0" err="1">
                <a:solidFill>
                  <a:srgbClr val="4472C4"/>
                </a:solidFill>
                <a:latin typeface="Calibri" panose="020F0502020204030204"/>
              </a:rPr>
              <a:t>fywydau</a:t>
            </a:r>
            <a:r>
              <a:rPr lang="en-GB" dirty="0">
                <a:solidFill>
                  <a:srgbClr val="4472C4"/>
                </a:solidFill>
                <a:latin typeface="Calibri" panose="020F0502020204030204"/>
              </a:rPr>
              <a:t> </a:t>
            </a:r>
            <a:r>
              <a:rPr lang="en-GB" dirty="0" err="1">
                <a:solidFill>
                  <a:srgbClr val="4472C4"/>
                </a:solidFill>
                <a:latin typeface="Calibri" panose="020F0502020204030204"/>
              </a:rPr>
              <a:t>pobl</a:t>
            </a:r>
            <a:r>
              <a:rPr lang="en-GB" dirty="0">
                <a:solidFill>
                  <a:srgbClr val="4472C4"/>
                </a:solidFill>
                <a:latin typeface="Calibri" panose="020F0502020204030204"/>
              </a:rPr>
              <a:t> </a:t>
            </a:r>
            <a:r>
              <a:rPr lang="en-GB" dirty="0" err="1">
                <a:solidFill>
                  <a:srgbClr val="4472C4"/>
                </a:solidFill>
                <a:latin typeface="Calibri" panose="020F0502020204030204"/>
              </a:rPr>
              <a:t>eraill</a:t>
            </a:r>
            <a:r>
              <a:rPr lang="en-GB" dirty="0">
                <a:solidFill>
                  <a:srgbClr val="4472C4"/>
                </a:solidFill>
                <a:latin typeface="Calibri" panose="020F0502020204030204"/>
              </a:rPr>
              <a:t>.  </a:t>
            </a:r>
          </a:p>
          <a:p>
            <a:pPr marL="257175" indent="-257175" defTabSz="457200">
              <a:buFont typeface="Wingdings" panose="05000000000000000000" pitchFamily="2" charset="2"/>
              <a:buChar char="v"/>
              <a:defRPr/>
            </a:pPr>
            <a:r>
              <a:rPr lang="en-GB" dirty="0" err="1">
                <a:solidFill>
                  <a:srgbClr val="4472C4"/>
                </a:solidFill>
                <a:latin typeface="Calibri" panose="020F0502020204030204"/>
              </a:rPr>
              <a:t>Yn</a:t>
            </a:r>
            <a:r>
              <a:rPr lang="en-GB" dirty="0">
                <a:solidFill>
                  <a:srgbClr val="4472C4"/>
                </a:solidFill>
                <a:latin typeface="Calibri" panose="020F0502020204030204"/>
              </a:rPr>
              <a:t> </a:t>
            </a:r>
            <a:r>
              <a:rPr lang="en-GB" dirty="0" err="1">
                <a:solidFill>
                  <a:srgbClr val="4472C4"/>
                </a:solidFill>
                <a:latin typeface="Calibri" panose="020F0502020204030204"/>
              </a:rPr>
              <a:t>creu</a:t>
            </a:r>
            <a:r>
              <a:rPr lang="en-GB" dirty="0">
                <a:solidFill>
                  <a:srgbClr val="4472C4"/>
                </a:solidFill>
                <a:latin typeface="Calibri" panose="020F0502020204030204"/>
              </a:rPr>
              <a:t> </a:t>
            </a:r>
            <a:r>
              <a:rPr lang="en-GB" dirty="0" err="1">
                <a:solidFill>
                  <a:srgbClr val="4472C4"/>
                </a:solidFill>
                <a:latin typeface="Calibri" panose="020F0502020204030204"/>
              </a:rPr>
              <a:t>cysylltiadau</a:t>
            </a:r>
            <a:r>
              <a:rPr lang="en-GB" dirty="0">
                <a:solidFill>
                  <a:srgbClr val="4472C4"/>
                </a:solidFill>
                <a:latin typeface="Calibri" panose="020F0502020204030204"/>
              </a:rPr>
              <a:t> </a:t>
            </a:r>
            <a:r>
              <a:rPr lang="en-GB" dirty="0" err="1">
                <a:solidFill>
                  <a:srgbClr val="4472C4"/>
                </a:solidFill>
                <a:latin typeface="Calibri" panose="020F0502020204030204"/>
              </a:rPr>
              <a:t>rhwng</a:t>
            </a:r>
            <a:r>
              <a:rPr lang="en-GB" dirty="0">
                <a:solidFill>
                  <a:srgbClr val="4472C4"/>
                </a:solidFill>
                <a:latin typeface="Calibri" panose="020F0502020204030204"/>
              </a:rPr>
              <a:t> </a:t>
            </a:r>
            <a:r>
              <a:rPr lang="en-GB" dirty="0" err="1">
                <a:solidFill>
                  <a:srgbClr val="4472C4"/>
                </a:solidFill>
                <a:latin typeface="Calibri" panose="020F0502020204030204"/>
              </a:rPr>
              <a:t>materion</a:t>
            </a:r>
            <a:r>
              <a:rPr lang="en-GB" dirty="0">
                <a:solidFill>
                  <a:srgbClr val="4472C4"/>
                </a:solidFill>
                <a:latin typeface="Calibri" panose="020F0502020204030204"/>
              </a:rPr>
              <a:t> </a:t>
            </a:r>
            <a:r>
              <a:rPr lang="en-GB" dirty="0" err="1">
                <a:solidFill>
                  <a:srgbClr val="4472C4"/>
                </a:solidFill>
                <a:latin typeface="Calibri" panose="020F0502020204030204"/>
              </a:rPr>
              <a:t>lleol</a:t>
            </a:r>
            <a:r>
              <a:rPr lang="en-GB" dirty="0">
                <a:solidFill>
                  <a:srgbClr val="4472C4"/>
                </a:solidFill>
                <a:latin typeface="Calibri" panose="020F0502020204030204"/>
              </a:rPr>
              <a:t>, </a:t>
            </a:r>
            <a:r>
              <a:rPr lang="en-GB" dirty="0" err="1">
                <a:solidFill>
                  <a:srgbClr val="4472C4"/>
                </a:solidFill>
                <a:latin typeface="Calibri" panose="020F0502020204030204"/>
              </a:rPr>
              <a:t>cenedlaethol</a:t>
            </a:r>
            <a:r>
              <a:rPr lang="en-GB" dirty="0">
                <a:solidFill>
                  <a:srgbClr val="4472C4"/>
                </a:solidFill>
                <a:latin typeface="Calibri" panose="020F0502020204030204"/>
              </a:rPr>
              <a:t> a </a:t>
            </a:r>
            <a:r>
              <a:rPr lang="en-GB" dirty="0" err="1">
                <a:solidFill>
                  <a:srgbClr val="4472C4"/>
                </a:solidFill>
                <a:latin typeface="Calibri" panose="020F0502020204030204"/>
              </a:rPr>
              <a:t>rhyngwladol</a:t>
            </a:r>
            <a:r>
              <a:rPr lang="en-GB" dirty="0">
                <a:solidFill>
                  <a:srgbClr val="4472C4"/>
                </a:solidFill>
                <a:latin typeface="Calibri" panose="020F0502020204030204"/>
              </a:rPr>
              <a:t> – </a:t>
            </a:r>
            <a:r>
              <a:rPr lang="en-GB" dirty="0" err="1">
                <a:solidFill>
                  <a:srgbClr val="4472C4"/>
                </a:solidFill>
                <a:latin typeface="Calibri" panose="020F0502020204030204"/>
              </a:rPr>
              <a:t>anelu</a:t>
            </a:r>
            <a:r>
              <a:rPr lang="en-GB" dirty="0">
                <a:solidFill>
                  <a:srgbClr val="4472C4"/>
                </a:solidFill>
                <a:latin typeface="Calibri" panose="020F0502020204030204"/>
              </a:rPr>
              <a:t> at </a:t>
            </a:r>
            <a:r>
              <a:rPr lang="en-GB" dirty="0" err="1">
                <a:solidFill>
                  <a:srgbClr val="4472C4"/>
                </a:solidFill>
                <a:latin typeface="Calibri" panose="020F0502020204030204"/>
              </a:rPr>
              <a:t>gydraddoldeb</a:t>
            </a:r>
            <a:r>
              <a:rPr lang="en-GB" dirty="0">
                <a:solidFill>
                  <a:srgbClr val="4472C4"/>
                </a:solidFill>
                <a:latin typeface="Calibri" panose="020F0502020204030204"/>
              </a:rPr>
              <a:t> </a:t>
            </a:r>
            <a:r>
              <a:rPr lang="en-GB" dirty="0" err="1">
                <a:solidFill>
                  <a:srgbClr val="4472C4"/>
                </a:solidFill>
                <a:latin typeface="Calibri" panose="020F0502020204030204"/>
              </a:rPr>
              <a:t>ar</a:t>
            </a:r>
            <a:r>
              <a:rPr lang="en-GB" dirty="0">
                <a:solidFill>
                  <a:srgbClr val="4472C4"/>
                </a:solidFill>
                <a:latin typeface="Calibri" panose="020F0502020204030204"/>
              </a:rPr>
              <a:t> draws y </a:t>
            </a:r>
            <a:r>
              <a:rPr lang="en-GB" dirty="0" err="1">
                <a:solidFill>
                  <a:srgbClr val="4472C4"/>
                </a:solidFill>
                <a:latin typeface="Calibri" panose="020F0502020204030204"/>
              </a:rPr>
              <a:t>meysydd</a:t>
            </a:r>
            <a:r>
              <a:rPr lang="en-GB" dirty="0">
                <a:solidFill>
                  <a:srgbClr val="4472C4"/>
                </a:solidFill>
                <a:latin typeface="Calibri" panose="020F0502020204030204"/>
              </a:rPr>
              <a:t> </a:t>
            </a:r>
            <a:r>
              <a:rPr lang="en-GB" dirty="0" err="1">
                <a:solidFill>
                  <a:srgbClr val="4472C4"/>
                </a:solidFill>
                <a:latin typeface="Calibri" panose="020F0502020204030204"/>
              </a:rPr>
              <a:t>hyn</a:t>
            </a:r>
            <a:r>
              <a:rPr lang="en-GB" dirty="0">
                <a:solidFill>
                  <a:srgbClr val="4472C4"/>
                </a:solidFill>
                <a:latin typeface="Calibri" panose="020F0502020204030204"/>
              </a:rPr>
              <a:t>.</a:t>
            </a:r>
          </a:p>
          <a:p>
            <a:pPr marL="257175" indent="-257175" defTabSz="457200">
              <a:buFont typeface="Wingdings" panose="05000000000000000000" pitchFamily="2" charset="2"/>
              <a:buChar char="v"/>
              <a:defRPr/>
            </a:pPr>
            <a:r>
              <a:rPr lang="en-GB" dirty="0" err="1">
                <a:solidFill>
                  <a:srgbClr val="4472C4"/>
                </a:solidFill>
                <a:latin typeface="Calibri" panose="020F0502020204030204"/>
              </a:rPr>
              <a:t>Creu</a:t>
            </a:r>
            <a:r>
              <a:rPr lang="en-GB" dirty="0">
                <a:solidFill>
                  <a:srgbClr val="4472C4"/>
                </a:solidFill>
                <a:latin typeface="Calibri" panose="020F0502020204030204"/>
              </a:rPr>
              <a:t> </a:t>
            </a:r>
            <a:r>
              <a:rPr lang="en-GB" dirty="0" err="1">
                <a:solidFill>
                  <a:srgbClr val="4472C4"/>
                </a:solidFill>
                <a:latin typeface="Calibri" panose="020F0502020204030204"/>
              </a:rPr>
              <a:t>sgiliau</a:t>
            </a:r>
            <a:r>
              <a:rPr lang="en-GB" dirty="0">
                <a:solidFill>
                  <a:srgbClr val="4472C4"/>
                </a:solidFill>
                <a:latin typeface="Calibri" panose="020F0502020204030204"/>
              </a:rPr>
              <a:t> </a:t>
            </a:r>
            <a:r>
              <a:rPr lang="en-GB" dirty="0" err="1">
                <a:solidFill>
                  <a:srgbClr val="4472C4"/>
                </a:solidFill>
                <a:latin typeface="Calibri" panose="020F0502020204030204"/>
              </a:rPr>
              <a:t>cynaliadwy</a:t>
            </a:r>
            <a:r>
              <a:rPr lang="en-GB" dirty="0">
                <a:solidFill>
                  <a:srgbClr val="4472C4"/>
                </a:solidFill>
                <a:latin typeface="Calibri" panose="020F0502020204030204"/>
              </a:rPr>
              <a:t> o </a:t>
            </a:r>
            <a:r>
              <a:rPr lang="en-GB" dirty="0" err="1">
                <a:solidFill>
                  <a:srgbClr val="4472C4"/>
                </a:solidFill>
                <a:latin typeface="Calibri" panose="020F0502020204030204"/>
              </a:rPr>
              <a:t>fewn</a:t>
            </a:r>
            <a:r>
              <a:rPr lang="en-GB" dirty="0">
                <a:solidFill>
                  <a:srgbClr val="4472C4"/>
                </a:solidFill>
                <a:latin typeface="Calibri" panose="020F0502020204030204"/>
              </a:rPr>
              <a:t> </a:t>
            </a:r>
            <a:r>
              <a:rPr lang="en-GB" dirty="0" err="1">
                <a:solidFill>
                  <a:srgbClr val="4472C4"/>
                </a:solidFill>
                <a:latin typeface="Calibri" panose="020F0502020204030204"/>
              </a:rPr>
              <a:t>cymunedau</a:t>
            </a:r>
            <a:endParaRPr lang="en-GB" dirty="0">
              <a:solidFill>
                <a:srgbClr val="4472C4"/>
              </a:solidFill>
              <a:latin typeface="Calibri" panose="020F0502020204030204"/>
            </a:endParaRPr>
          </a:p>
          <a:p>
            <a:pPr marL="257175" indent="-257175" defTabSz="457200">
              <a:buFont typeface="Wingdings" panose="05000000000000000000" pitchFamily="2" charset="2"/>
              <a:buChar char="v"/>
              <a:defRPr/>
            </a:pPr>
            <a:endParaRPr lang="en-GB" sz="1500" dirty="0">
              <a:solidFill>
                <a:prstClr val="black"/>
              </a:solidFill>
              <a:latin typeface="Calibri" panose="020F0502020204030204"/>
            </a:endParaRPr>
          </a:p>
          <a:p>
            <a:pPr defTabSz="457200">
              <a:defRPr/>
            </a:pPr>
            <a:endParaRPr lang="en-GB" sz="1350" dirty="0">
              <a:solidFill>
                <a:prstClr val="black"/>
              </a:solidFill>
              <a:latin typeface="Calibri" panose="020F0502020204030204"/>
            </a:endParaRPr>
          </a:p>
        </p:txBody>
      </p:sp>
      <p:pic>
        <p:nvPicPr>
          <p:cNvPr id="7" name="Picture 6" descr="Icon&#10;&#10;Description automatically generated">
            <a:extLst>
              <a:ext uri="{FF2B5EF4-FFF2-40B4-BE49-F238E27FC236}">
                <a16:creationId xmlns:a16="http://schemas.microsoft.com/office/drawing/2014/main" id="{E3639778-95CF-4541-A051-99EAD2DB113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89550" y="4668413"/>
            <a:ext cx="1253810" cy="1253810"/>
          </a:xfrm>
          <a:prstGeom prst="rect">
            <a:avLst/>
          </a:prstGeom>
        </p:spPr>
      </p:pic>
    </p:spTree>
    <p:extLst>
      <p:ext uri="{BB962C8B-B14F-4D97-AF65-F5344CB8AC3E}">
        <p14:creationId xmlns:p14="http://schemas.microsoft.com/office/powerpoint/2010/main" val="570099890"/>
      </p:ext>
    </p:extLst>
  </p:cSld>
  <p:clrMapOvr>
    <a:masterClrMapping/>
  </p:clrMapOvr>
  <p:transition spd="med">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3032" y="189955"/>
            <a:ext cx="8575766" cy="990600"/>
          </a:xfrm>
        </p:spPr>
        <p:txBody>
          <a:bodyPr>
            <a:normAutofit/>
          </a:bodyPr>
          <a:lstStyle/>
          <a:p>
            <a:r>
              <a:rPr lang="en-GB" sz="2100" b="1" dirty="0" err="1"/>
              <a:t>Rhai</a:t>
            </a:r>
            <a:r>
              <a:rPr lang="en-GB" sz="2100" b="1" dirty="0"/>
              <a:t> </a:t>
            </a:r>
            <a:r>
              <a:rPr lang="en-GB" sz="2100" b="1" dirty="0" err="1"/>
              <a:t>gweithgareddau</a:t>
            </a:r>
            <a:r>
              <a:rPr lang="en-GB" sz="2100" b="1" dirty="0"/>
              <a:t> ADCDF </a:t>
            </a:r>
            <a:r>
              <a:rPr lang="en-GB" sz="2100" b="1" dirty="0" err="1"/>
              <a:t>ar</a:t>
            </a:r>
            <a:r>
              <a:rPr lang="en-GB" sz="2100" b="1" dirty="0"/>
              <a:t> </a:t>
            </a:r>
            <a:r>
              <a:rPr lang="en-GB" sz="2100" b="1" dirty="0" err="1"/>
              <a:t>gyfer</a:t>
            </a:r>
            <a:r>
              <a:rPr lang="en-GB" sz="2100" b="1" dirty="0"/>
              <a:t> </a:t>
            </a:r>
            <a:r>
              <a:rPr lang="en-GB" sz="2100" b="1" dirty="0" err="1"/>
              <a:t>safbwyntiau</a:t>
            </a:r>
            <a:r>
              <a:rPr lang="en-GB" sz="2100" b="1" dirty="0"/>
              <a:t> </a:t>
            </a:r>
            <a:r>
              <a:rPr lang="en-GB" sz="2100" b="1" dirty="0" err="1"/>
              <a:t>byd-eang</a:t>
            </a:r>
            <a:r>
              <a:rPr lang="en-GB" sz="2100" b="1" dirty="0"/>
              <a:t> </a:t>
            </a:r>
            <a:r>
              <a:rPr lang="en-GB" sz="2100" b="1" dirty="0" err="1"/>
              <a:t>mewn</a:t>
            </a:r>
            <a:r>
              <a:rPr lang="en-GB" sz="2100" b="1" dirty="0"/>
              <a:t> </a:t>
            </a:r>
            <a:r>
              <a:rPr lang="en-GB" sz="2100" b="1" dirty="0" err="1"/>
              <a:t>addysg</a:t>
            </a:r>
            <a:br>
              <a:rPr lang="en-GB" sz="2100" b="1" dirty="0"/>
            </a:br>
            <a:r>
              <a:rPr lang="en-GB" sz="2100" b="1" dirty="0"/>
              <a:t>Examples of ESDGC activities for global perspectives in education</a:t>
            </a:r>
          </a:p>
        </p:txBody>
      </p:sp>
      <p:sp>
        <p:nvSpPr>
          <p:cNvPr id="3" name="Content Placeholder 2"/>
          <p:cNvSpPr>
            <a:spLocks noGrp="1"/>
          </p:cNvSpPr>
          <p:nvPr>
            <p:ph idx="1"/>
          </p:nvPr>
        </p:nvSpPr>
        <p:spPr>
          <a:xfrm>
            <a:off x="6285647" y="1364457"/>
            <a:ext cx="3715913" cy="4312989"/>
          </a:xfrm>
        </p:spPr>
        <p:txBody>
          <a:bodyPr>
            <a:normAutofit fontScale="62500" lnSpcReduction="20000"/>
          </a:bodyPr>
          <a:lstStyle/>
          <a:p>
            <a:pPr>
              <a:defRPr/>
            </a:pPr>
            <a:r>
              <a:rPr lang="en-GB" altLang="en-US" sz="2900" dirty="0"/>
              <a:t>Creating understanding about environmental issues</a:t>
            </a:r>
          </a:p>
          <a:p>
            <a:pPr>
              <a:defRPr/>
            </a:pPr>
            <a:r>
              <a:rPr lang="en-GB" altLang="en-US" sz="2900" dirty="0"/>
              <a:t>Learning facts about educational and social inequalities, e.g. forging partnership with school in Zambia</a:t>
            </a:r>
          </a:p>
          <a:p>
            <a:pPr>
              <a:defRPr/>
            </a:pPr>
            <a:r>
              <a:rPr lang="en-GB" altLang="en-US" sz="2900" dirty="0"/>
              <a:t>Learning about different cultures</a:t>
            </a:r>
          </a:p>
          <a:p>
            <a:pPr>
              <a:defRPr/>
            </a:pPr>
            <a:r>
              <a:rPr lang="en-GB" altLang="en-US" sz="2900" dirty="0"/>
              <a:t>Exploring rights and responsibilities within communities at local, national and global levels e.g. UNCRC</a:t>
            </a:r>
          </a:p>
          <a:p>
            <a:pPr>
              <a:defRPr/>
            </a:pPr>
            <a:r>
              <a:rPr lang="en-GB" altLang="en-US" sz="2900" dirty="0"/>
              <a:t>Developing informed decision making and ability to take thoughtful, responsible action locally and globally e.g. Fairtrade</a:t>
            </a:r>
          </a:p>
          <a:p>
            <a:pPr>
              <a:defRPr/>
            </a:pPr>
            <a:r>
              <a:rPr lang="en-GB" altLang="en-US" sz="2900" dirty="0"/>
              <a:t>Developing ability to be successful, effective and confident citizens now and in future e.g. learning about political participation</a:t>
            </a:r>
          </a:p>
          <a:p>
            <a:endParaRPr lang="en-GB" dirty="0"/>
          </a:p>
        </p:txBody>
      </p:sp>
      <p:sp>
        <p:nvSpPr>
          <p:cNvPr id="5" name="TextBox 4">
            <a:extLst>
              <a:ext uri="{FF2B5EF4-FFF2-40B4-BE49-F238E27FC236}">
                <a16:creationId xmlns:a16="http://schemas.microsoft.com/office/drawing/2014/main" id="{10A106F6-3A15-4F96-A02A-260C7A60FE4A}"/>
              </a:ext>
            </a:extLst>
          </p:cNvPr>
          <p:cNvSpPr txBox="1"/>
          <p:nvPr/>
        </p:nvSpPr>
        <p:spPr>
          <a:xfrm>
            <a:off x="1824447" y="1262948"/>
            <a:ext cx="3997234" cy="4655121"/>
          </a:xfrm>
          <a:prstGeom prst="rect">
            <a:avLst/>
          </a:prstGeom>
          <a:noFill/>
        </p:spPr>
        <p:txBody>
          <a:bodyPr wrap="square">
            <a:spAutoFit/>
          </a:bodyPr>
          <a:lstStyle/>
          <a:p>
            <a:pPr marL="214313" indent="-214313" defTabSz="457200">
              <a:buFont typeface="Wingdings" panose="05000000000000000000" pitchFamily="2" charset="2"/>
              <a:buChar char="v"/>
              <a:defRPr/>
            </a:pPr>
            <a:r>
              <a:rPr lang="en-GB" sz="1600" dirty="0" err="1">
                <a:solidFill>
                  <a:srgbClr val="4472C4"/>
                </a:solidFill>
                <a:latin typeface="Calibri" panose="020F0502020204030204"/>
              </a:rPr>
              <a:t>Creu</a:t>
            </a:r>
            <a:r>
              <a:rPr lang="en-GB" sz="1600" dirty="0">
                <a:solidFill>
                  <a:srgbClr val="4472C4"/>
                </a:solidFill>
                <a:latin typeface="Calibri" panose="020F0502020204030204"/>
              </a:rPr>
              <a:t> </a:t>
            </a:r>
            <a:r>
              <a:rPr lang="en-GB" sz="1600" dirty="0" err="1">
                <a:solidFill>
                  <a:srgbClr val="4472C4"/>
                </a:solidFill>
                <a:latin typeface="Calibri" panose="020F0502020204030204"/>
              </a:rPr>
              <a:t>dealltwriaeth</a:t>
            </a:r>
            <a:r>
              <a:rPr lang="en-GB" sz="1600" dirty="0">
                <a:solidFill>
                  <a:srgbClr val="4472C4"/>
                </a:solidFill>
                <a:latin typeface="Calibri" panose="020F0502020204030204"/>
              </a:rPr>
              <a:t> am </a:t>
            </a:r>
            <a:r>
              <a:rPr lang="en-GB" sz="1600" dirty="0" err="1">
                <a:solidFill>
                  <a:srgbClr val="4472C4"/>
                </a:solidFill>
                <a:latin typeface="Calibri" panose="020F0502020204030204"/>
              </a:rPr>
              <a:t>faterion</a:t>
            </a:r>
            <a:r>
              <a:rPr lang="en-GB" sz="1600" dirty="0">
                <a:solidFill>
                  <a:srgbClr val="4472C4"/>
                </a:solidFill>
                <a:latin typeface="Calibri" panose="020F0502020204030204"/>
              </a:rPr>
              <a:t> </a:t>
            </a:r>
            <a:r>
              <a:rPr lang="en-GB" sz="1600" dirty="0" err="1">
                <a:solidFill>
                  <a:srgbClr val="4472C4"/>
                </a:solidFill>
                <a:latin typeface="Calibri" panose="020F0502020204030204"/>
              </a:rPr>
              <a:t>amgylcheddol</a:t>
            </a:r>
            <a:endParaRPr lang="en-GB" sz="1600" dirty="0">
              <a:solidFill>
                <a:srgbClr val="4472C4"/>
              </a:solidFill>
              <a:latin typeface="Calibri" panose="020F0502020204030204"/>
            </a:endParaRPr>
          </a:p>
          <a:p>
            <a:pPr marL="214313" indent="-214313" defTabSz="457200">
              <a:buFont typeface="Wingdings" panose="05000000000000000000" pitchFamily="2" charset="2"/>
              <a:buChar char="v"/>
              <a:defRPr/>
            </a:pPr>
            <a:r>
              <a:rPr lang="en-GB" sz="1600" dirty="0" err="1">
                <a:solidFill>
                  <a:srgbClr val="4472C4"/>
                </a:solidFill>
                <a:latin typeface="Calibri" panose="020F0502020204030204"/>
              </a:rPr>
              <a:t>Dysgu</a:t>
            </a:r>
            <a:r>
              <a:rPr lang="en-GB" sz="1600" dirty="0">
                <a:solidFill>
                  <a:srgbClr val="4472C4"/>
                </a:solidFill>
                <a:latin typeface="Calibri" panose="020F0502020204030204"/>
              </a:rPr>
              <a:t> </a:t>
            </a:r>
            <a:r>
              <a:rPr lang="en-GB" sz="1600" dirty="0" err="1">
                <a:solidFill>
                  <a:srgbClr val="4472C4"/>
                </a:solidFill>
                <a:latin typeface="Calibri" panose="020F0502020204030204"/>
              </a:rPr>
              <a:t>ffeithiau</a:t>
            </a:r>
            <a:r>
              <a:rPr lang="en-GB" sz="1600" dirty="0">
                <a:solidFill>
                  <a:srgbClr val="4472C4"/>
                </a:solidFill>
                <a:latin typeface="Calibri" panose="020F0502020204030204"/>
              </a:rPr>
              <a:t> am </a:t>
            </a:r>
            <a:r>
              <a:rPr lang="en-GB" sz="1600" dirty="0" err="1">
                <a:solidFill>
                  <a:srgbClr val="4472C4"/>
                </a:solidFill>
                <a:latin typeface="Calibri" panose="020F0502020204030204"/>
              </a:rPr>
              <a:t>anghydraddoldebau</a:t>
            </a:r>
            <a:r>
              <a:rPr lang="en-GB" sz="1600" dirty="0">
                <a:solidFill>
                  <a:srgbClr val="4472C4"/>
                </a:solidFill>
                <a:latin typeface="Calibri" panose="020F0502020204030204"/>
              </a:rPr>
              <a:t> </a:t>
            </a:r>
            <a:r>
              <a:rPr lang="en-GB" sz="1600" dirty="0" err="1">
                <a:solidFill>
                  <a:srgbClr val="4472C4"/>
                </a:solidFill>
                <a:latin typeface="Calibri" panose="020F0502020204030204"/>
              </a:rPr>
              <a:t>addysgol</a:t>
            </a:r>
            <a:r>
              <a:rPr lang="en-GB" sz="1600" dirty="0">
                <a:solidFill>
                  <a:srgbClr val="4472C4"/>
                </a:solidFill>
                <a:latin typeface="Calibri" panose="020F0502020204030204"/>
              </a:rPr>
              <a:t> a </a:t>
            </a:r>
            <a:r>
              <a:rPr lang="en-GB" sz="1600" dirty="0" err="1">
                <a:solidFill>
                  <a:srgbClr val="4472C4"/>
                </a:solidFill>
                <a:latin typeface="Calibri" panose="020F0502020204030204"/>
              </a:rPr>
              <a:t>chymdeithasol</a:t>
            </a:r>
            <a:r>
              <a:rPr lang="en-GB" sz="1600" dirty="0">
                <a:solidFill>
                  <a:srgbClr val="4472C4"/>
                </a:solidFill>
                <a:latin typeface="Calibri" panose="020F0502020204030204"/>
              </a:rPr>
              <a:t>, </a:t>
            </a:r>
            <a:r>
              <a:rPr lang="en-GB" sz="1600" dirty="0" err="1">
                <a:solidFill>
                  <a:srgbClr val="4472C4"/>
                </a:solidFill>
                <a:latin typeface="Calibri" panose="020F0502020204030204"/>
              </a:rPr>
              <a:t>e.e.</a:t>
            </a:r>
            <a:r>
              <a:rPr lang="en-GB" sz="1600" dirty="0">
                <a:solidFill>
                  <a:srgbClr val="4472C4"/>
                </a:solidFill>
                <a:latin typeface="Calibri" panose="020F0502020204030204"/>
              </a:rPr>
              <a:t> </a:t>
            </a:r>
            <a:r>
              <a:rPr lang="en-GB" sz="1600" dirty="0" err="1">
                <a:solidFill>
                  <a:srgbClr val="4472C4"/>
                </a:solidFill>
                <a:latin typeface="Calibri" panose="020F0502020204030204"/>
              </a:rPr>
              <a:t>meithrin</a:t>
            </a:r>
            <a:r>
              <a:rPr lang="en-GB" sz="1600" dirty="0">
                <a:solidFill>
                  <a:srgbClr val="4472C4"/>
                </a:solidFill>
                <a:latin typeface="Calibri" panose="020F0502020204030204"/>
              </a:rPr>
              <a:t> </a:t>
            </a:r>
            <a:r>
              <a:rPr lang="en-GB" sz="1600" dirty="0" err="1">
                <a:solidFill>
                  <a:srgbClr val="4472C4"/>
                </a:solidFill>
                <a:latin typeface="Calibri" panose="020F0502020204030204"/>
              </a:rPr>
              <a:t>partneriaeth</a:t>
            </a:r>
            <a:r>
              <a:rPr lang="en-GB" sz="1600" dirty="0">
                <a:solidFill>
                  <a:srgbClr val="4472C4"/>
                </a:solidFill>
                <a:latin typeface="Calibri" panose="020F0502020204030204"/>
              </a:rPr>
              <a:t> ag </a:t>
            </a:r>
            <a:r>
              <a:rPr lang="en-GB" sz="1600" dirty="0" err="1">
                <a:solidFill>
                  <a:srgbClr val="4472C4"/>
                </a:solidFill>
                <a:latin typeface="Calibri" panose="020F0502020204030204"/>
              </a:rPr>
              <a:t>ysgol</a:t>
            </a:r>
            <a:r>
              <a:rPr lang="en-GB" sz="1600" dirty="0">
                <a:solidFill>
                  <a:srgbClr val="4472C4"/>
                </a:solidFill>
                <a:latin typeface="Calibri" panose="020F0502020204030204"/>
              </a:rPr>
              <a:t> </a:t>
            </a:r>
            <a:r>
              <a:rPr lang="en-GB" sz="1600" dirty="0" err="1">
                <a:solidFill>
                  <a:srgbClr val="4472C4"/>
                </a:solidFill>
                <a:latin typeface="Calibri" panose="020F0502020204030204"/>
              </a:rPr>
              <a:t>yn</a:t>
            </a:r>
            <a:r>
              <a:rPr lang="en-GB" sz="1600" dirty="0">
                <a:solidFill>
                  <a:srgbClr val="4472C4"/>
                </a:solidFill>
                <a:latin typeface="Calibri" panose="020F0502020204030204"/>
              </a:rPr>
              <a:t> Zambia</a:t>
            </a:r>
          </a:p>
          <a:p>
            <a:pPr marL="214313" indent="-214313" defTabSz="457200">
              <a:buFont typeface="Wingdings" panose="05000000000000000000" pitchFamily="2" charset="2"/>
              <a:buChar char="v"/>
              <a:defRPr/>
            </a:pPr>
            <a:r>
              <a:rPr lang="en-GB" sz="1600" dirty="0" err="1">
                <a:solidFill>
                  <a:srgbClr val="4472C4"/>
                </a:solidFill>
                <a:latin typeface="Calibri" panose="020F0502020204030204"/>
              </a:rPr>
              <a:t>Dysgu</a:t>
            </a:r>
            <a:r>
              <a:rPr lang="en-GB" sz="1600" dirty="0">
                <a:solidFill>
                  <a:srgbClr val="4472C4"/>
                </a:solidFill>
                <a:latin typeface="Calibri" panose="020F0502020204030204"/>
              </a:rPr>
              <a:t> am </a:t>
            </a:r>
            <a:r>
              <a:rPr lang="en-GB" sz="1600" dirty="0" err="1">
                <a:solidFill>
                  <a:srgbClr val="4472C4"/>
                </a:solidFill>
                <a:latin typeface="Calibri" panose="020F0502020204030204"/>
              </a:rPr>
              <a:t>wahanol</a:t>
            </a:r>
            <a:r>
              <a:rPr lang="en-GB" sz="1600" dirty="0">
                <a:solidFill>
                  <a:srgbClr val="4472C4"/>
                </a:solidFill>
                <a:latin typeface="Calibri" panose="020F0502020204030204"/>
              </a:rPr>
              <a:t> </a:t>
            </a:r>
            <a:r>
              <a:rPr lang="en-GB" sz="1600" dirty="0" err="1">
                <a:solidFill>
                  <a:srgbClr val="4472C4"/>
                </a:solidFill>
                <a:latin typeface="Calibri" panose="020F0502020204030204"/>
              </a:rPr>
              <a:t>ddiwylliannau</a:t>
            </a:r>
            <a:endParaRPr lang="en-GB" sz="1600" dirty="0">
              <a:solidFill>
                <a:srgbClr val="4472C4"/>
              </a:solidFill>
              <a:latin typeface="Calibri" panose="020F0502020204030204"/>
            </a:endParaRPr>
          </a:p>
          <a:p>
            <a:pPr marL="214313" indent="-214313" defTabSz="457200">
              <a:buFont typeface="Wingdings" panose="05000000000000000000" pitchFamily="2" charset="2"/>
              <a:buChar char="v"/>
              <a:defRPr/>
            </a:pPr>
            <a:r>
              <a:rPr lang="en-GB" sz="1600" dirty="0" err="1">
                <a:solidFill>
                  <a:srgbClr val="4472C4"/>
                </a:solidFill>
                <a:latin typeface="Calibri" panose="020F0502020204030204"/>
              </a:rPr>
              <a:t>Archwilio</a:t>
            </a:r>
            <a:r>
              <a:rPr lang="en-GB" sz="1600" dirty="0">
                <a:solidFill>
                  <a:srgbClr val="4472C4"/>
                </a:solidFill>
                <a:latin typeface="Calibri" panose="020F0502020204030204"/>
              </a:rPr>
              <a:t> </a:t>
            </a:r>
            <a:r>
              <a:rPr lang="en-GB" sz="1600" dirty="0" err="1">
                <a:solidFill>
                  <a:srgbClr val="4472C4"/>
                </a:solidFill>
                <a:latin typeface="Calibri" panose="020F0502020204030204"/>
              </a:rPr>
              <a:t>hawliau</a:t>
            </a:r>
            <a:r>
              <a:rPr lang="en-GB" sz="1600" dirty="0">
                <a:solidFill>
                  <a:srgbClr val="4472C4"/>
                </a:solidFill>
                <a:latin typeface="Calibri" panose="020F0502020204030204"/>
              </a:rPr>
              <a:t> a </a:t>
            </a:r>
            <a:r>
              <a:rPr lang="en-GB" sz="1600" dirty="0" err="1">
                <a:solidFill>
                  <a:srgbClr val="4472C4"/>
                </a:solidFill>
                <a:latin typeface="Calibri" panose="020F0502020204030204"/>
              </a:rPr>
              <a:t>chyfrifoldebau</a:t>
            </a:r>
            <a:r>
              <a:rPr lang="en-GB" sz="1600" dirty="0">
                <a:solidFill>
                  <a:srgbClr val="4472C4"/>
                </a:solidFill>
                <a:latin typeface="Calibri" panose="020F0502020204030204"/>
              </a:rPr>
              <a:t> </a:t>
            </a:r>
            <a:r>
              <a:rPr lang="en-GB" sz="1600" dirty="0" err="1">
                <a:solidFill>
                  <a:srgbClr val="4472C4"/>
                </a:solidFill>
                <a:latin typeface="Calibri" panose="020F0502020204030204"/>
              </a:rPr>
              <a:t>mewn</a:t>
            </a:r>
            <a:r>
              <a:rPr lang="en-GB" sz="1600" dirty="0">
                <a:solidFill>
                  <a:srgbClr val="4472C4"/>
                </a:solidFill>
                <a:latin typeface="Calibri" panose="020F0502020204030204"/>
              </a:rPr>
              <a:t> </a:t>
            </a:r>
            <a:r>
              <a:rPr lang="en-GB" sz="1600" dirty="0" err="1">
                <a:solidFill>
                  <a:srgbClr val="4472C4"/>
                </a:solidFill>
                <a:latin typeface="Calibri" panose="020F0502020204030204"/>
              </a:rPr>
              <a:t>cymunedau</a:t>
            </a:r>
            <a:r>
              <a:rPr lang="en-GB" sz="1600" dirty="0">
                <a:solidFill>
                  <a:srgbClr val="4472C4"/>
                </a:solidFill>
                <a:latin typeface="Calibri" panose="020F0502020204030204"/>
              </a:rPr>
              <a:t> </a:t>
            </a:r>
            <a:r>
              <a:rPr lang="en-GB" sz="1600" dirty="0" err="1">
                <a:solidFill>
                  <a:srgbClr val="4472C4"/>
                </a:solidFill>
                <a:latin typeface="Calibri" panose="020F0502020204030204"/>
              </a:rPr>
              <a:t>ar</a:t>
            </a:r>
            <a:r>
              <a:rPr lang="en-GB" sz="1600" dirty="0">
                <a:solidFill>
                  <a:srgbClr val="4472C4"/>
                </a:solidFill>
                <a:latin typeface="Calibri" panose="020F0502020204030204"/>
              </a:rPr>
              <a:t> </a:t>
            </a:r>
            <a:r>
              <a:rPr lang="en-GB" sz="1600" dirty="0" err="1">
                <a:solidFill>
                  <a:srgbClr val="4472C4"/>
                </a:solidFill>
                <a:latin typeface="Calibri" panose="020F0502020204030204"/>
              </a:rPr>
              <a:t>lefelau</a:t>
            </a:r>
            <a:r>
              <a:rPr lang="en-GB" sz="1600" dirty="0">
                <a:solidFill>
                  <a:srgbClr val="4472C4"/>
                </a:solidFill>
                <a:latin typeface="Calibri" panose="020F0502020204030204"/>
              </a:rPr>
              <a:t> </a:t>
            </a:r>
            <a:r>
              <a:rPr lang="en-GB" sz="1600" dirty="0" err="1">
                <a:solidFill>
                  <a:srgbClr val="4472C4"/>
                </a:solidFill>
                <a:latin typeface="Calibri" panose="020F0502020204030204"/>
              </a:rPr>
              <a:t>lleol</a:t>
            </a:r>
            <a:r>
              <a:rPr lang="en-GB" sz="1600" dirty="0">
                <a:solidFill>
                  <a:srgbClr val="4472C4"/>
                </a:solidFill>
                <a:latin typeface="Calibri" panose="020F0502020204030204"/>
              </a:rPr>
              <a:t>, </a:t>
            </a:r>
            <a:r>
              <a:rPr lang="en-GB" sz="1600" dirty="0" err="1">
                <a:solidFill>
                  <a:srgbClr val="4472C4"/>
                </a:solidFill>
                <a:latin typeface="Calibri" panose="020F0502020204030204"/>
              </a:rPr>
              <a:t>cenedlaethol</a:t>
            </a:r>
            <a:r>
              <a:rPr lang="en-GB" sz="1600" dirty="0">
                <a:solidFill>
                  <a:srgbClr val="4472C4"/>
                </a:solidFill>
                <a:latin typeface="Calibri" panose="020F0502020204030204"/>
              </a:rPr>
              <a:t> a </a:t>
            </a:r>
            <a:r>
              <a:rPr lang="en-GB" sz="1600" dirty="0" err="1">
                <a:solidFill>
                  <a:srgbClr val="4472C4"/>
                </a:solidFill>
                <a:latin typeface="Calibri" panose="020F0502020204030204"/>
              </a:rPr>
              <a:t>byd-eang</a:t>
            </a:r>
            <a:r>
              <a:rPr lang="en-GB" sz="1600" dirty="0">
                <a:solidFill>
                  <a:srgbClr val="4472C4"/>
                </a:solidFill>
                <a:latin typeface="Calibri" panose="020F0502020204030204"/>
              </a:rPr>
              <a:t> </a:t>
            </a:r>
            <a:r>
              <a:rPr lang="en-GB" sz="1600" dirty="0" err="1">
                <a:solidFill>
                  <a:srgbClr val="4472C4"/>
                </a:solidFill>
                <a:latin typeface="Calibri" panose="020F0502020204030204"/>
              </a:rPr>
              <a:t>e.e.</a:t>
            </a:r>
            <a:r>
              <a:rPr lang="en-GB" sz="1600" dirty="0">
                <a:solidFill>
                  <a:srgbClr val="4472C4"/>
                </a:solidFill>
                <a:latin typeface="Calibri" panose="020F0502020204030204"/>
              </a:rPr>
              <a:t> CCUHP</a:t>
            </a:r>
          </a:p>
          <a:p>
            <a:pPr marL="214313" indent="-214313" defTabSz="457200">
              <a:buFont typeface="Wingdings" panose="05000000000000000000" pitchFamily="2" charset="2"/>
              <a:buChar char="v"/>
              <a:defRPr/>
            </a:pPr>
            <a:r>
              <a:rPr lang="en-GB" sz="1600" dirty="0" err="1">
                <a:solidFill>
                  <a:srgbClr val="4472C4"/>
                </a:solidFill>
                <a:latin typeface="Calibri" panose="020F0502020204030204"/>
              </a:rPr>
              <a:t>Datblygu</a:t>
            </a:r>
            <a:r>
              <a:rPr lang="en-GB" sz="1600" dirty="0">
                <a:solidFill>
                  <a:srgbClr val="4472C4"/>
                </a:solidFill>
                <a:latin typeface="Calibri" panose="020F0502020204030204"/>
              </a:rPr>
              <a:t> </a:t>
            </a:r>
            <a:r>
              <a:rPr lang="en-GB" sz="1600" dirty="0" err="1">
                <a:solidFill>
                  <a:srgbClr val="4472C4"/>
                </a:solidFill>
                <a:latin typeface="Calibri" panose="020F0502020204030204"/>
              </a:rPr>
              <a:t>penderfyniadau</a:t>
            </a:r>
            <a:r>
              <a:rPr lang="en-GB" sz="1600" dirty="0">
                <a:solidFill>
                  <a:srgbClr val="4472C4"/>
                </a:solidFill>
                <a:latin typeface="Calibri" panose="020F0502020204030204"/>
              </a:rPr>
              <a:t> </a:t>
            </a:r>
            <a:r>
              <a:rPr lang="en-GB" sz="1600" dirty="0" err="1">
                <a:solidFill>
                  <a:srgbClr val="4472C4"/>
                </a:solidFill>
                <a:latin typeface="Calibri" panose="020F0502020204030204"/>
              </a:rPr>
              <a:t>gwybodus</a:t>
            </a:r>
            <a:r>
              <a:rPr lang="en-GB" sz="1600" dirty="0">
                <a:solidFill>
                  <a:srgbClr val="4472C4"/>
                </a:solidFill>
                <a:latin typeface="Calibri" panose="020F0502020204030204"/>
              </a:rPr>
              <a:t> </a:t>
            </a:r>
            <a:r>
              <a:rPr lang="en-GB" sz="1600" dirty="0" err="1">
                <a:solidFill>
                  <a:srgbClr val="4472C4"/>
                </a:solidFill>
                <a:latin typeface="Calibri" panose="020F0502020204030204"/>
              </a:rPr>
              <a:t>a'r</a:t>
            </a:r>
            <a:r>
              <a:rPr lang="en-GB" sz="1600" dirty="0">
                <a:solidFill>
                  <a:srgbClr val="4472C4"/>
                </a:solidFill>
                <a:latin typeface="Calibri" panose="020F0502020204030204"/>
              </a:rPr>
              <a:t> </a:t>
            </a:r>
            <a:r>
              <a:rPr lang="en-GB" sz="1600" dirty="0" err="1">
                <a:solidFill>
                  <a:srgbClr val="4472C4"/>
                </a:solidFill>
                <a:latin typeface="Calibri" panose="020F0502020204030204"/>
              </a:rPr>
              <a:t>gallu</a:t>
            </a:r>
            <a:r>
              <a:rPr lang="en-GB" sz="1600" dirty="0">
                <a:solidFill>
                  <a:srgbClr val="4472C4"/>
                </a:solidFill>
                <a:latin typeface="Calibri" panose="020F0502020204030204"/>
              </a:rPr>
              <a:t> </a:t>
            </a:r>
            <a:r>
              <a:rPr lang="en-GB" sz="1600" dirty="0" err="1">
                <a:solidFill>
                  <a:srgbClr val="4472C4"/>
                </a:solidFill>
                <a:latin typeface="Calibri" panose="020F0502020204030204"/>
              </a:rPr>
              <a:t>i</a:t>
            </a:r>
            <a:r>
              <a:rPr lang="en-GB" sz="1600" dirty="0">
                <a:solidFill>
                  <a:srgbClr val="4472C4"/>
                </a:solidFill>
                <a:latin typeface="Calibri" panose="020F0502020204030204"/>
              </a:rPr>
              <a:t> </a:t>
            </a:r>
            <a:r>
              <a:rPr lang="en-GB" sz="1600" dirty="0" err="1">
                <a:solidFill>
                  <a:srgbClr val="4472C4"/>
                </a:solidFill>
                <a:latin typeface="Calibri" panose="020F0502020204030204"/>
              </a:rPr>
              <a:t>gymryd</a:t>
            </a:r>
            <a:r>
              <a:rPr lang="en-GB" sz="1600" dirty="0">
                <a:solidFill>
                  <a:srgbClr val="4472C4"/>
                </a:solidFill>
                <a:latin typeface="Calibri" panose="020F0502020204030204"/>
              </a:rPr>
              <a:t> </a:t>
            </a:r>
            <a:r>
              <a:rPr lang="en-GB" sz="1600" dirty="0" err="1">
                <a:solidFill>
                  <a:srgbClr val="4472C4"/>
                </a:solidFill>
                <a:latin typeface="Calibri" panose="020F0502020204030204"/>
              </a:rPr>
              <a:t>camau</a:t>
            </a:r>
            <a:r>
              <a:rPr lang="en-GB" sz="1600" dirty="0">
                <a:solidFill>
                  <a:srgbClr val="4472C4"/>
                </a:solidFill>
                <a:latin typeface="Calibri" panose="020F0502020204030204"/>
              </a:rPr>
              <a:t> </a:t>
            </a:r>
            <a:r>
              <a:rPr lang="en-GB" sz="1600" dirty="0" err="1">
                <a:solidFill>
                  <a:srgbClr val="4472C4"/>
                </a:solidFill>
                <a:latin typeface="Calibri" panose="020F0502020204030204"/>
              </a:rPr>
              <a:t>meddylgar</a:t>
            </a:r>
            <a:r>
              <a:rPr lang="en-GB" sz="1600" dirty="0">
                <a:solidFill>
                  <a:srgbClr val="4472C4"/>
                </a:solidFill>
                <a:latin typeface="Calibri" panose="020F0502020204030204"/>
              </a:rPr>
              <a:t>, </a:t>
            </a:r>
            <a:r>
              <a:rPr lang="en-GB" sz="1600" dirty="0" err="1">
                <a:solidFill>
                  <a:srgbClr val="4472C4"/>
                </a:solidFill>
                <a:latin typeface="Calibri" panose="020F0502020204030204"/>
              </a:rPr>
              <a:t>cyfrifol</a:t>
            </a:r>
            <a:r>
              <a:rPr lang="en-GB" sz="1600" dirty="0">
                <a:solidFill>
                  <a:srgbClr val="4472C4"/>
                </a:solidFill>
                <a:latin typeface="Calibri" panose="020F0502020204030204"/>
              </a:rPr>
              <a:t> </a:t>
            </a:r>
            <a:r>
              <a:rPr lang="en-GB" sz="1600" dirty="0" err="1">
                <a:solidFill>
                  <a:srgbClr val="4472C4"/>
                </a:solidFill>
                <a:latin typeface="Calibri" panose="020F0502020204030204"/>
              </a:rPr>
              <a:t>yn</a:t>
            </a:r>
            <a:r>
              <a:rPr lang="en-GB" sz="1600" dirty="0">
                <a:solidFill>
                  <a:srgbClr val="4472C4"/>
                </a:solidFill>
                <a:latin typeface="Calibri" panose="020F0502020204030204"/>
              </a:rPr>
              <a:t> </a:t>
            </a:r>
            <a:r>
              <a:rPr lang="en-GB" sz="1600" dirty="0" err="1">
                <a:solidFill>
                  <a:srgbClr val="4472C4"/>
                </a:solidFill>
                <a:latin typeface="Calibri" panose="020F0502020204030204"/>
              </a:rPr>
              <a:t>lleol</a:t>
            </a:r>
            <a:r>
              <a:rPr lang="en-GB" sz="1600" dirty="0">
                <a:solidFill>
                  <a:srgbClr val="4472C4"/>
                </a:solidFill>
                <a:latin typeface="Calibri" panose="020F0502020204030204"/>
              </a:rPr>
              <a:t> ac </a:t>
            </a:r>
            <a:r>
              <a:rPr lang="en-GB" sz="1600" dirty="0" err="1">
                <a:solidFill>
                  <a:srgbClr val="4472C4"/>
                </a:solidFill>
                <a:latin typeface="Calibri" panose="020F0502020204030204"/>
              </a:rPr>
              <a:t>yn</a:t>
            </a:r>
            <a:r>
              <a:rPr lang="en-GB" sz="1600" dirty="0">
                <a:solidFill>
                  <a:srgbClr val="4472C4"/>
                </a:solidFill>
                <a:latin typeface="Calibri" panose="020F0502020204030204"/>
              </a:rPr>
              <a:t> </a:t>
            </a:r>
            <a:r>
              <a:rPr lang="en-GB" sz="1600" dirty="0" err="1">
                <a:solidFill>
                  <a:srgbClr val="4472C4"/>
                </a:solidFill>
                <a:latin typeface="Calibri" panose="020F0502020204030204"/>
              </a:rPr>
              <a:t>fyd-eang</a:t>
            </a:r>
            <a:r>
              <a:rPr lang="en-GB" sz="1600" dirty="0">
                <a:solidFill>
                  <a:srgbClr val="4472C4"/>
                </a:solidFill>
                <a:latin typeface="Calibri" panose="020F0502020204030204"/>
              </a:rPr>
              <a:t> </a:t>
            </a:r>
            <a:r>
              <a:rPr lang="en-GB" sz="1600" dirty="0" err="1">
                <a:solidFill>
                  <a:srgbClr val="4472C4"/>
                </a:solidFill>
                <a:latin typeface="Calibri" panose="020F0502020204030204"/>
              </a:rPr>
              <a:t>e.e.</a:t>
            </a:r>
            <a:r>
              <a:rPr lang="en-GB" sz="1600" dirty="0">
                <a:solidFill>
                  <a:srgbClr val="4472C4"/>
                </a:solidFill>
                <a:latin typeface="Calibri" panose="020F0502020204030204"/>
              </a:rPr>
              <a:t> </a:t>
            </a:r>
            <a:r>
              <a:rPr lang="en-GB" sz="1600" dirty="0" err="1">
                <a:solidFill>
                  <a:srgbClr val="4472C4"/>
                </a:solidFill>
                <a:latin typeface="Calibri" panose="020F0502020204030204"/>
              </a:rPr>
              <a:t>Masnach</a:t>
            </a:r>
            <a:r>
              <a:rPr lang="en-GB" sz="1600" dirty="0">
                <a:solidFill>
                  <a:srgbClr val="4472C4"/>
                </a:solidFill>
                <a:latin typeface="Calibri" panose="020F0502020204030204"/>
              </a:rPr>
              <a:t> </a:t>
            </a:r>
            <a:r>
              <a:rPr lang="en-GB" sz="1600" dirty="0" err="1">
                <a:solidFill>
                  <a:srgbClr val="4472C4"/>
                </a:solidFill>
                <a:latin typeface="Calibri" panose="020F0502020204030204"/>
              </a:rPr>
              <a:t>Deg</a:t>
            </a:r>
            <a:endParaRPr lang="en-GB" sz="1600" dirty="0">
              <a:solidFill>
                <a:srgbClr val="4472C4"/>
              </a:solidFill>
              <a:latin typeface="Calibri" panose="020F0502020204030204"/>
            </a:endParaRPr>
          </a:p>
          <a:p>
            <a:pPr marL="214313" indent="-214313" defTabSz="457200">
              <a:buFont typeface="Wingdings" panose="05000000000000000000" pitchFamily="2" charset="2"/>
              <a:buChar char="v"/>
              <a:defRPr/>
            </a:pPr>
            <a:r>
              <a:rPr lang="en-GB" sz="1600" dirty="0" err="1">
                <a:solidFill>
                  <a:srgbClr val="4472C4"/>
                </a:solidFill>
                <a:latin typeface="Calibri" panose="020F0502020204030204"/>
              </a:rPr>
              <a:t>Datblygu'r</a:t>
            </a:r>
            <a:r>
              <a:rPr lang="en-GB" sz="1600" dirty="0">
                <a:solidFill>
                  <a:srgbClr val="4472C4"/>
                </a:solidFill>
                <a:latin typeface="Calibri" panose="020F0502020204030204"/>
              </a:rPr>
              <a:t> </a:t>
            </a:r>
            <a:r>
              <a:rPr lang="en-GB" sz="1600" dirty="0" err="1">
                <a:solidFill>
                  <a:srgbClr val="4472C4"/>
                </a:solidFill>
                <a:latin typeface="Calibri" panose="020F0502020204030204"/>
              </a:rPr>
              <a:t>gallu</a:t>
            </a:r>
            <a:r>
              <a:rPr lang="en-GB" sz="1600" dirty="0">
                <a:solidFill>
                  <a:srgbClr val="4472C4"/>
                </a:solidFill>
                <a:latin typeface="Calibri" panose="020F0502020204030204"/>
              </a:rPr>
              <a:t> </a:t>
            </a:r>
            <a:r>
              <a:rPr lang="en-GB" sz="1600" dirty="0" err="1">
                <a:solidFill>
                  <a:srgbClr val="4472C4"/>
                </a:solidFill>
                <a:latin typeface="Calibri" panose="020F0502020204030204"/>
              </a:rPr>
              <a:t>i</a:t>
            </a:r>
            <a:r>
              <a:rPr lang="en-GB" sz="1600" dirty="0">
                <a:solidFill>
                  <a:srgbClr val="4472C4"/>
                </a:solidFill>
                <a:latin typeface="Calibri" panose="020F0502020204030204"/>
              </a:rPr>
              <a:t> </a:t>
            </a:r>
            <a:r>
              <a:rPr lang="en-GB" sz="1600" dirty="0" err="1">
                <a:solidFill>
                  <a:srgbClr val="4472C4"/>
                </a:solidFill>
                <a:latin typeface="Calibri" panose="020F0502020204030204"/>
              </a:rPr>
              <a:t>fod</a:t>
            </a:r>
            <a:r>
              <a:rPr lang="en-GB" sz="1600" dirty="0">
                <a:solidFill>
                  <a:srgbClr val="4472C4"/>
                </a:solidFill>
                <a:latin typeface="Calibri" panose="020F0502020204030204"/>
              </a:rPr>
              <a:t> </a:t>
            </a:r>
            <a:r>
              <a:rPr lang="en-GB" sz="1600" dirty="0" err="1">
                <a:solidFill>
                  <a:srgbClr val="4472C4"/>
                </a:solidFill>
                <a:latin typeface="Calibri" panose="020F0502020204030204"/>
              </a:rPr>
              <a:t>yn</a:t>
            </a:r>
            <a:r>
              <a:rPr lang="en-GB" sz="1600" dirty="0">
                <a:solidFill>
                  <a:srgbClr val="4472C4"/>
                </a:solidFill>
                <a:latin typeface="Calibri" panose="020F0502020204030204"/>
              </a:rPr>
              <a:t> </a:t>
            </a:r>
            <a:r>
              <a:rPr lang="en-GB" sz="1600" dirty="0" err="1">
                <a:solidFill>
                  <a:srgbClr val="4472C4"/>
                </a:solidFill>
                <a:latin typeface="Calibri" panose="020F0502020204030204"/>
              </a:rPr>
              <a:t>ddinasyddion</a:t>
            </a:r>
            <a:r>
              <a:rPr lang="en-GB" sz="1600" dirty="0">
                <a:solidFill>
                  <a:srgbClr val="4472C4"/>
                </a:solidFill>
                <a:latin typeface="Calibri" panose="020F0502020204030204"/>
              </a:rPr>
              <a:t> </a:t>
            </a:r>
            <a:r>
              <a:rPr lang="en-GB" sz="1600" dirty="0" err="1">
                <a:solidFill>
                  <a:srgbClr val="4472C4"/>
                </a:solidFill>
                <a:latin typeface="Calibri" panose="020F0502020204030204"/>
              </a:rPr>
              <a:t>llwyddiannus</a:t>
            </a:r>
            <a:r>
              <a:rPr lang="en-GB" sz="1600" dirty="0">
                <a:solidFill>
                  <a:srgbClr val="4472C4"/>
                </a:solidFill>
                <a:latin typeface="Calibri" panose="020F0502020204030204"/>
              </a:rPr>
              <a:t>, </a:t>
            </a:r>
            <a:r>
              <a:rPr lang="en-GB" sz="1600" dirty="0" err="1">
                <a:solidFill>
                  <a:srgbClr val="4472C4"/>
                </a:solidFill>
                <a:latin typeface="Calibri" panose="020F0502020204030204"/>
              </a:rPr>
              <a:t>effeithiol</a:t>
            </a:r>
            <a:r>
              <a:rPr lang="en-GB" sz="1600" dirty="0">
                <a:solidFill>
                  <a:srgbClr val="4472C4"/>
                </a:solidFill>
                <a:latin typeface="Calibri" panose="020F0502020204030204"/>
              </a:rPr>
              <a:t> a </a:t>
            </a:r>
            <a:r>
              <a:rPr lang="en-GB" sz="1600" dirty="0" err="1">
                <a:solidFill>
                  <a:srgbClr val="4472C4"/>
                </a:solidFill>
                <a:latin typeface="Calibri" panose="020F0502020204030204"/>
              </a:rPr>
              <a:t>hyderus</a:t>
            </a:r>
            <a:r>
              <a:rPr lang="en-GB" sz="1600" dirty="0">
                <a:solidFill>
                  <a:srgbClr val="4472C4"/>
                </a:solidFill>
                <a:latin typeface="Calibri" panose="020F0502020204030204"/>
              </a:rPr>
              <a:t> </a:t>
            </a:r>
            <a:r>
              <a:rPr lang="en-GB" sz="1600" dirty="0" err="1">
                <a:solidFill>
                  <a:srgbClr val="4472C4"/>
                </a:solidFill>
                <a:latin typeface="Calibri" panose="020F0502020204030204"/>
              </a:rPr>
              <a:t>nawr</a:t>
            </a:r>
            <a:r>
              <a:rPr lang="en-GB" sz="1600" dirty="0">
                <a:solidFill>
                  <a:srgbClr val="4472C4"/>
                </a:solidFill>
                <a:latin typeface="Calibri" panose="020F0502020204030204"/>
              </a:rPr>
              <a:t> ac </a:t>
            </a:r>
            <a:r>
              <a:rPr lang="en-GB" sz="1600" dirty="0" err="1">
                <a:solidFill>
                  <a:srgbClr val="4472C4"/>
                </a:solidFill>
                <a:latin typeface="Calibri" panose="020F0502020204030204"/>
              </a:rPr>
              <a:t>yn</a:t>
            </a:r>
            <a:r>
              <a:rPr lang="en-GB" sz="1600" dirty="0">
                <a:solidFill>
                  <a:srgbClr val="4472C4"/>
                </a:solidFill>
                <a:latin typeface="Calibri" panose="020F0502020204030204"/>
              </a:rPr>
              <a:t> y </a:t>
            </a:r>
            <a:r>
              <a:rPr lang="en-GB" sz="1600" dirty="0" err="1">
                <a:solidFill>
                  <a:srgbClr val="4472C4"/>
                </a:solidFill>
                <a:latin typeface="Calibri" panose="020F0502020204030204"/>
              </a:rPr>
              <a:t>dyfodol</a:t>
            </a:r>
            <a:r>
              <a:rPr lang="en-GB" sz="1600" dirty="0">
                <a:solidFill>
                  <a:srgbClr val="4472C4"/>
                </a:solidFill>
                <a:latin typeface="Calibri" panose="020F0502020204030204"/>
              </a:rPr>
              <a:t> </a:t>
            </a:r>
            <a:r>
              <a:rPr lang="en-GB" sz="1600" dirty="0" err="1">
                <a:solidFill>
                  <a:srgbClr val="4472C4"/>
                </a:solidFill>
                <a:latin typeface="Calibri" panose="020F0502020204030204"/>
              </a:rPr>
              <a:t>e.e.</a:t>
            </a:r>
            <a:r>
              <a:rPr lang="en-GB" sz="1600" dirty="0">
                <a:solidFill>
                  <a:srgbClr val="4472C4"/>
                </a:solidFill>
                <a:latin typeface="Calibri" panose="020F0502020204030204"/>
              </a:rPr>
              <a:t> </a:t>
            </a:r>
            <a:r>
              <a:rPr lang="en-GB" sz="1600" dirty="0" err="1">
                <a:solidFill>
                  <a:srgbClr val="4472C4"/>
                </a:solidFill>
                <a:latin typeface="Calibri" panose="020F0502020204030204"/>
              </a:rPr>
              <a:t>dysgu</a:t>
            </a:r>
            <a:r>
              <a:rPr lang="en-GB" sz="1600" dirty="0">
                <a:solidFill>
                  <a:srgbClr val="4472C4"/>
                </a:solidFill>
                <a:latin typeface="Calibri" panose="020F0502020204030204"/>
              </a:rPr>
              <a:t> am </a:t>
            </a:r>
            <a:r>
              <a:rPr lang="en-GB" sz="1600" dirty="0" err="1">
                <a:solidFill>
                  <a:srgbClr val="4472C4"/>
                </a:solidFill>
                <a:latin typeface="Calibri" panose="020F0502020204030204"/>
              </a:rPr>
              <a:t>gyfranogiad</a:t>
            </a:r>
            <a:r>
              <a:rPr lang="en-GB" sz="1600" dirty="0">
                <a:solidFill>
                  <a:srgbClr val="4472C4"/>
                </a:solidFill>
                <a:latin typeface="Calibri" panose="020F0502020204030204"/>
              </a:rPr>
              <a:t> </a:t>
            </a:r>
            <a:r>
              <a:rPr lang="en-GB" sz="1600" dirty="0" err="1">
                <a:solidFill>
                  <a:srgbClr val="4472C4"/>
                </a:solidFill>
                <a:latin typeface="Calibri" panose="020F0502020204030204"/>
              </a:rPr>
              <a:t>gwleidyddol</a:t>
            </a:r>
            <a:endParaRPr lang="en-GB" sz="1600" dirty="0">
              <a:solidFill>
                <a:srgbClr val="4472C4"/>
              </a:solidFill>
              <a:latin typeface="Calibri" panose="020F0502020204030204"/>
            </a:endParaRPr>
          </a:p>
          <a:p>
            <a:pPr defTabSz="457200">
              <a:defRPr/>
            </a:pPr>
            <a:endParaRPr lang="en-GB" sz="1350" dirty="0">
              <a:solidFill>
                <a:prstClr val="black"/>
              </a:solidFill>
              <a:latin typeface="Calibri" panose="020F0502020204030204"/>
            </a:endParaRPr>
          </a:p>
          <a:p>
            <a:pPr defTabSz="457200">
              <a:defRPr/>
            </a:pPr>
            <a:endParaRPr lang="en-GB" sz="1350" dirty="0">
              <a:solidFill>
                <a:prstClr val="black"/>
              </a:solidFill>
              <a:latin typeface="Calibri" panose="020F0502020204030204"/>
            </a:endParaRPr>
          </a:p>
          <a:p>
            <a:pPr defTabSz="457200">
              <a:defRPr/>
            </a:pPr>
            <a:endParaRPr lang="en-GB" sz="1350" dirty="0">
              <a:solidFill>
                <a:prstClr val="black"/>
              </a:solidFill>
              <a:latin typeface="Calibri" panose="020F0502020204030204"/>
            </a:endParaRPr>
          </a:p>
        </p:txBody>
      </p:sp>
    </p:spTree>
    <p:extLst>
      <p:ext uri="{BB962C8B-B14F-4D97-AF65-F5344CB8AC3E}">
        <p14:creationId xmlns:p14="http://schemas.microsoft.com/office/powerpoint/2010/main" val="3923270556"/>
      </p:ext>
    </p:extLst>
  </p:cSld>
  <p:clrMapOvr>
    <a:masterClrMapping/>
  </p:clrMapOvr>
  <p:transition spd="med">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4390F-9F25-4374-8743-F0488F55CE93}"/>
              </a:ext>
            </a:extLst>
          </p:cNvPr>
          <p:cNvSpPr>
            <a:spLocks noGrp="1"/>
          </p:cNvSpPr>
          <p:nvPr>
            <p:ph type="title"/>
          </p:nvPr>
        </p:nvSpPr>
        <p:spPr>
          <a:xfrm>
            <a:off x="2327528" y="552211"/>
            <a:ext cx="8084440" cy="436472"/>
          </a:xfrm>
        </p:spPr>
        <p:txBody>
          <a:bodyPr>
            <a:noAutofit/>
          </a:bodyPr>
          <a:lstStyle/>
          <a:p>
            <a:r>
              <a:rPr lang="en-GB" sz="3200" b="1" dirty="0">
                <a:solidFill>
                  <a:srgbClr val="0070C0"/>
                </a:solidFill>
              </a:rPr>
              <a:t>Beth </a:t>
            </a:r>
            <a:r>
              <a:rPr lang="en-GB" sz="3200" b="1" dirty="0" err="1">
                <a:solidFill>
                  <a:srgbClr val="0070C0"/>
                </a:solidFill>
              </a:rPr>
              <a:t>yw</a:t>
            </a:r>
            <a:r>
              <a:rPr lang="en-GB" sz="3200" b="1" dirty="0">
                <a:solidFill>
                  <a:srgbClr val="0070C0"/>
                </a:solidFill>
              </a:rPr>
              <a:t> </a:t>
            </a:r>
            <a:r>
              <a:rPr lang="en-GB" sz="3200" b="1" dirty="0" err="1">
                <a:solidFill>
                  <a:srgbClr val="0070C0"/>
                </a:solidFill>
              </a:rPr>
              <a:t>safbwyntiau</a:t>
            </a:r>
            <a:r>
              <a:rPr lang="en-GB" sz="3200" b="1" dirty="0">
                <a:solidFill>
                  <a:srgbClr val="0070C0"/>
                </a:solidFill>
              </a:rPr>
              <a:t> </a:t>
            </a:r>
            <a:r>
              <a:rPr lang="en-GB" sz="3200" b="1" dirty="0" err="1">
                <a:solidFill>
                  <a:srgbClr val="0070C0"/>
                </a:solidFill>
              </a:rPr>
              <a:t>byd-eang</a:t>
            </a:r>
            <a:r>
              <a:rPr lang="en-GB" sz="3200" b="1" dirty="0">
                <a:solidFill>
                  <a:srgbClr val="0070C0"/>
                </a:solidFill>
              </a:rPr>
              <a:t> </a:t>
            </a:r>
            <a:r>
              <a:rPr lang="en-GB" sz="3200" b="1" dirty="0" err="1">
                <a:solidFill>
                  <a:srgbClr val="0070C0"/>
                </a:solidFill>
              </a:rPr>
              <a:t>mewn</a:t>
            </a:r>
            <a:r>
              <a:rPr lang="en-GB" sz="3200" b="1" dirty="0">
                <a:solidFill>
                  <a:srgbClr val="0070C0"/>
                </a:solidFill>
              </a:rPr>
              <a:t> </a:t>
            </a:r>
            <a:r>
              <a:rPr lang="en-GB" sz="3200" b="1" dirty="0" err="1">
                <a:solidFill>
                  <a:srgbClr val="0070C0"/>
                </a:solidFill>
              </a:rPr>
              <a:t>addysg</a:t>
            </a:r>
            <a:r>
              <a:rPr lang="en-GB" sz="3200" b="1" dirty="0">
                <a:solidFill>
                  <a:srgbClr val="0070C0"/>
                </a:solidFill>
              </a:rPr>
              <a:t>?</a:t>
            </a:r>
          </a:p>
        </p:txBody>
      </p:sp>
      <p:sp>
        <p:nvSpPr>
          <p:cNvPr id="3" name="Content Placeholder 2">
            <a:extLst>
              <a:ext uri="{FF2B5EF4-FFF2-40B4-BE49-F238E27FC236}">
                <a16:creationId xmlns:a16="http://schemas.microsoft.com/office/drawing/2014/main" id="{7385E1B6-525E-4478-866C-61BEE9A219A4}"/>
              </a:ext>
            </a:extLst>
          </p:cNvPr>
          <p:cNvSpPr>
            <a:spLocks noGrp="1"/>
          </p:cNvSpPr>
          <p:nvPr>
            <p:ph idx="1"/>
          </p:nvPr>
        </p:nvSpPr>
        <p:spPr>
          <a:xfrm>
            <a:off x="1729574" y="1390604"/>
            <a:ext cx="8759832" cy="4388690"/>
          </a:xfrm>
        </p:spPr>
        <p:txBody>
          <a:bodyPr anchor="t">
            <a:normAutofit/>
          </a:bodyPr>
          <a:lstStyle/>
          <a:p>
            <a:r>
              <a:rPr lang="en-GB" sz="1600" b="1" dirty="0" err="1">
                <a:solidFill>
                  <a:srgbClr val="0070C0"/>
                </a:solidFill>
              </a:rPr>
              <a:t>Cyd-ddibyniaeth</a:t>
            </a:r>
            <a:r>
              <a:rPr lang="en-GB" sz="1600" b="1" dirty="0">
                <a:solidFill>
                  <a:srgbClr val="0070C0"/>
                </a:solidFill>
              </a:rPr>
              <a:t> a </a:t>
            </a:r>
            <a:r>
              <a:rPr lang="en-GB" sz="1600" b="1" dirty="0" err="1">
                <a:solidFill>
                  <a:srgbClr val="0070C0"/>
                </a:solidFill>
              </a:rPr>
              <a:t>globaleiddio</a:t>
            </a:r>
            <a:r>
              <a:rPr lang="en-GB" sz="1600" b="1" dirty="0">
                <a:solidFill>
                  <a:srgbClr val="0070C0"/>
                </a:solidFill>
              </a:rPr>
              <a:t> </a:t>
            </a:r>
            <a:r>
              <a:rPr lang="en-GB" sz="1600" dirty="0">
                <a:solidFill>
                  <a:srgbClr val="0070C0"/>
                </a:solidFill>
              </a:rPr>
              <a:t>– </a:t>
            </a:r>
            <a:r>
              <a:rPr lang="en-GB" sz="1600" dirty="0" err="1">
                <a:solidFill>
                  <a:srgbClr val="0070C0"/>
                </a:solidFill>
              </a:rPr>
              <a:t>dealltwriaeth</a:t>
            </a:r>
            <a:r>
              <a:rPr lang="en-GB" sz="1600" dirty="0">
                <a:solidFill>
                  <a:srgbClr val="0070C0"/>
                </a:solidFill>
              </a:rPr>
              <a:t> </a:t>
            </a:r>
            <a:r>
              <a:rPr lang="en-GB" sz="1600" dirty="0" err="1">
                <a:solidFill>
                  <a:srgbClr val="0070C0"/>
                </a:solidFill>
              </a:rPr>
              <a:t>o'r</a:t>
            </a:r>
            <a:r>
              <a:rPr lang="en-GB" sz="1600" dirty="0">
                <a:solidFill>
                  <a:srgbClr val="0070C0"/>
                </a:solidFill>
              </a:rPr>
              <a:t> </a:t>
            </a:r>
            <a:r>
              <a:rPr lang="en-GB" sz="1600" dirty="0" err="1">
                <a:solidFill>
                  <a:srgbClr val="0070C0"/>
                </a:solidFill>
              </a:rPr>
              <a:t>cysylltiadau</a:t>
            </a:r>
            <a:r>
              <a:rPr lang="en-GB" sz="1600" dirty="0">
                <a:solidFill>
                  <a:srgbClr val="0070C0"/>
                </a:solidFill>
              </a:rPr>
              <a:t> </a:t>
            </a:r>
            <a:r>
              <a:rPr lang="en-GB" sz="1600" dirty="0" err="1">
                <a:solidFill>
                  <a:srgbClr val="0070C0"/>
                </a:solidFill>
              </a:rPr>
              <a:t>cymdeithasol</a:t>
            </a:r>
            <a:r>
              <a:rPr lang="en-GB" sz="1600" dirty="0">
                <a:solidFill>
                  <a:srgbClr val="0070C0"/>
                </a:solidFill>
              </a:rPr>
              <a:t>, </a:t>
            </a:r>
            <a:r>
              <a:rPr lang="en-GB" sz="1600" dirty="0" err="1">
                <a:solidFill>
                  <a:srgbClr val="0070C0"/>
                </a:solidFill>
              </a:rPr>
              <a:t>economaidd</a:t>
            </a:r>
            <a:r>
              <a:rPr lang="en-GB" sz="1600" dirty="0">
                <a:solidFill>
                  <a:srgbClr val="0070C0"/>
                </a:solidFill>
              </a:rPr>
              <a:t> a </a:t>
            </a:r>
            <a:r>
              <a:rPr lang="en-GB" sz="1600" dirty="0" err="1">
                <a:solidFill>
                  <a:srgbClr val="0070C0"/>
                </a:solidFill>
              </a:rPr>
              <a:t>gwleidyddol</a:t>
            </a:r>
            <a:r>
              <a:rPr lang="en-GB" sz="1600" dirty="0">
                <a:solidFill>
                  <a:srgbClr val="0070C0"/>
                </a:solidFill>
              </a:rPr>
              <a:t> </a:t>
            </a:r>
            <a:r>
              <a:rPr lang="en-GB" sz="1600" dirty="0" err="1">
                <a:solidFill>
                  <a:srgbClr val="0070C0"/>
                </a:solidFill>
              </a:rPr>
              <a:t>cymhleth</a:t>
            </a:r>
            <a:r>
              <a:rPr lang="en-GB" sz="1600" dirty="0">
                <a:solidFill>
                  <a:srgbClr val="0070C0"/>
                </a:solidFill>
              </a:rPr>
              <a:t> </a:t>
            </a:r>
            <a:r>
              <a:rPr lang="en-GB" sz="1600" dirty="0" err="1">
                <a:solidFill>
                  <a:srgbClr val="0070C0"/>
                </a:solidFill>
              </a:rPr>
              <a:t>rhwng</a:t>
            </a:r>
            <a:r>
              <a:rPr lang="en-GB" sz="1600" dirty="0">
                <a:solidFill>
                  <a:srgbClr val="0070C0"/>
                </a:solidFill>
              </a:rPr>
              <a:t> </a:t>
            </a:r>
            <a:r>
              <a:rPr lang="en-GB" sz="1600" dirty="0" err="1">
                <a:solidFill>
                  <a:srgbClr val="0070C0"/>
                </a:solidFill>
              </a:rPr>
              <a:t>pobl</a:t>
            </a:r>
            <a:r>
              <a:rPr lang="en-GB" sz="1600" dirty="0">
                <a:solidFill>
                  <a:srgbClr val="0070C0"/>
                </a:solidFill>
              </a:rPr>
              <a:t> </a:t>
            </a:r>
            <a:r>
              <a:rPr lang="en-GB" sz="1600" dirty="0" err="1">
                <a:solidFill>
                  <a:srgbClr val="0070C0"/>
                </a:solidFill>
              </a:rPr>
              <a:t>a'r</a:t>
            </a:r>
            <a:r>
              <a:rPr lang="en-GB" sz="1600" dirty="0">
                <a:solidFill>
                  <a:srgbClr val="0070C0"/>
                </a:solidFill>
              </a:rPr>
              <a:t> </a:t>
            </a:r>
            <a:r>
              <a:rPr lang="en-GB" sz="1600" dirty="0" err="1">
                <a:solidFill>
                  <a:srgbClr val="0070C0"/>
                </a:solidFill>
              </a:rPr>
              <a:t>effaith</a:t>
            </a:r>
            <a:r>
              <a:rPr lang="en-GB" sz="1600" dirty="0">
                <a:solidFill>
                  <a:srgbClr val="0070C0"/>
                </a:solidFill>
              </a:rPr>
              <a:t> y </a:t>
            </a:r>
            <a:r>
              <a:rPr lang="en-GB" sz="1600" dirty="0" err="1">
                <a:solidFill>
                  <a:srgbClr val="0070C0"/>
                </a:solidFill>
              </a:rPr>
              <a:t>mae</a:t>
            </a:r>
            <a:r>
              <a:rPr lang="en-GB" sz="1600" dirty="0">
                <a:solidFill>
                  <a:srgbClr val="0070C0"/>
                </a:solidFill>
              </a:rPr>
              <a:t> </a:t>
            </a:r>
            <a:r>
              <a:rPr lang="en-GB" sz="1600" dirty="0" err="1">
                <a:solidFill>
                  <a:srgbClr val="0070C0"/>
                </a:solidFill>
              </a:rPr>
              <a:t>newidiadau'n</a:t>
            </a:r>
            <a:r>
              <a:rPr lang="en-GB" sz="1600" dirty="0">
                <a:solidFill>
                  <a:srgbClr val="0070C0"/>
                </a:solidFill>
              </a:rPr>
              <a:t> </a:t>
            </a:r>
            <a:r>
              <a:rPr lang="en-GB" sz="1600" dirty="0" err="1">
                <a:solidFill>
                  <a:srgbClr val="0070C0"/>
                </a:solidFill>
              </a:rPr>
              <a:t>ei</a:t>
            </a:r>
            <a:r>
              <a:rPr lang="en-GB" sz="1600" dirty="0">
                <a:solidFill>
                  <a:srgbClr val="0070C0"/>
                </a:solidFill>
              </a:rPr>
              <a:t> </a:t>
            </a:r>
            <a:r>
              <a:rPr lang="en-GB" sz="1600" dirty="0" err="1">
                <a:solidFill>
                  <a:srgbClr val="0070C0"/>
                </a:solidFill>
              </a:rPr>
              <a:t>chael</a:t>
            </a:r>
            <a:r>
              <a:rPr lang="en-GB" sz="1600" dirty="0">
                <a:solidFill>
                  <a:srgbClr val="0070C0"/>
                </a:solidFill>
              </a:rPr>
              <a:t> </a:t>
            </a:r>
            <a:r>
              <a:rPr lang="en-GB" sz="1600" dirty="0" err="1">
                <a:solidFill>
                  <a:srgbClr val="0070C0"/>
                </a:solidFill>
              </a:rPr>
              <a:t>ar</a:t>
            </a:r>
            <a:r>
              <a:rPr lang="en-GB" sz="1600" dirty="0">
                <a:solidFill>
                  <a:srgbClr val="0070C0"/>
                </a:solidFill>
              </a:rPr>
              <a:t> </a:t>
            </a:r>
            <a:r>
              <a:rPr lang="en-GB" sz="1600" dirty="0" err="1">
                <a:solidFill>
                  <a:srgbClr val="0070C0"/>
                </a:solidFill>
              </a:rPr>
              <a:t>ei</a:t>
            </a:r>
            <a:r>
              <a:rPr lang="en-GB" sz="1600" dirty="0">
                <a:solidFill>
                  <a:srgbClr val="0070C0"/>
                </a:solidFill>
              </a:rPr>
              <a:t> </a:t>
            </a:r>
            <a:r>
              <a:rPr lang="en-GB" sz="1600" dirty="0" err="1">
                <a:solidFill>
                  <a:srgbClr val="0070C0"/>
                </a:solidFill>
              </a:rPr>
              <a:t>gilydd</a:t>
            </a:r>
            <a:endParaRPr lang="en-GB" sz="1600" dirty="0">
              <a:solidFill>
                <a:srgbClr val="0070C0"/>
              </a:solidFill>
            </a:endParaRPr>
          </a:p>
          <a:p>
            <a:r>
              <a:rPr lang="en-GB" sz="1600" b="1" dirty="0" err="1">
                <a:solidFill>
                  <a:srgbClr val="0070C0"/>
                </a:solidFill>
              </a:rPr>
              <a:t>Hunaniaeth</a:t>
            </a:r>
            <a:r>
              <a:rPr lang="en-GB" sz="1600" b="1" dirty="0">
                <a:solidFill>
                  <a:srgbClr val="0070C0"/>
                </a:solidFill>
              </a:rPr>
              <a:t> ac </a:t>
            </a:r>
            <a:r>
              <a:rPr lang="en-GB" sz="1600" b="1" dirty="0" err="1">
                <a:solidFill>
                  <a:srgbClr val="0070C0"/>
                </a:solidFill>
              </a:rPr>
              <a:t>amrywiaeth</a:t>
            </a:r>
            <a:r>
              <a:rPr lang="en-GB" sz="1600" b="1" dirty="0">
                <a:solidFill>
                  <a:srgbClr val="0070C0"/>
                </a:solidFill>
              </a:rPr>
              <a:t> </a:t>
            </a:r>
            <a:r>
              <a:rPr lang="en-GB" sz="1600" b="1" dirty="0" err="1">
                <a:solidFill>
                  <a:srgbClr val="0070C0"/>
                </a:solidFill>
              </a:rPr>
              <a:t>ddiwylliannol</a:t>
            </a:r>
            <a:r>
              <a:rPr lang="en-GB" sz="1600" b="1" dirty="0">
                <a:solidFill>
                  <a:srgbClr val="0070C0"/>
                </a:solidFill>
              </a:rPr>
              <a:t> </a:t>
            </a:r>
            <a:r>
              <a:rPr lang="en-GB" sz="1600" dirty="0">
                <a:solidFill>
                  <a:srgbClr val="0070C0"/>
                </a:solidFill>
              </a:rPr>
              <a:t>– </a:t>
            </a:r>
            <a:r>
              <a:rPr lang="en-GB" sz="1600" dirty="0" err="1">
                <a:solidFill>
                  <a:srgbClr val="0070C0"/>
                </a:solidFill>
              </a:rPr>
              <a:t>dealltwriaeth</a:t>
            </a:r>
            <a:r>
              <a:rPr lang="en-GB" sz="1600" dirty="0">
                <a:solidFill>
                  <a:srgbClr val="0070C0"/>
                </a:solidFill>
              </a:rPr>
              <a:t> o </a:t>
            </a:r>
            <a:r>
              <a:rPr lang="en-GB" sz="1600" dirty="0" err="1">
                <a:solidFill>
                  <a:srgbClr val="0070C0"/>
                </a:solidFill>
              </a:rPr>
              <a:t>ddiwylliant</a:t>
            </a:r>
            <a:r>
              <a:rPr lang="en-GB" sz="1600" dirty="0">
                <a:solidFill>
                  <a:srgbClr val="0070C0"/>
                </a:solidFill>
              </a:rPr>
              <a:t> </a:t>
            </a:r>
            <a:r>
              <a:rPr lang="en-GB" sz="1600" dirty="0" err="1">
                <a:solidFill>
                  <a:srgbClr val="0070C0"/>
                </a:solidFill>
              </a:rPr>
              <a:t>eich</a:t>
            </a:r>
            <a:r>
              <a:rPr lang="en-GB" sz="1600" dirty="0">
                <a:solidFill>
                  <a:srgbClr val="0070C0"/>
                </a:solidFill>
              </a:rPr>
              <a:t> </a:t>
            </a:r>
            <a:r>
              <a:rPr lang="en-GB" sz="1600" dirty="0" err="1">
                <a:solidFill>
                  <a:srgbClr val="0070C0"/>
                </a:solidFill>
              </a:rPr>
              <a:t>hun</a:t>
            </a:r>
            <a:r>
              <a:rPr lang="en-GB" sz="1600" dirty="0">
                <a:solidFill>
                  <a:srgbClr val="0070C0"/>
                </a:solidFill>
              </a:rPr>
              <a:t>, a bod </a:t>
            </a:r>
            <a:r>
              <a:rPr lang="en-GB" sz="1600" dirty="0" err="1">
                <a:solidFill>
                  <a:srgbClr val="0070C0"/>
                </a:solidFill>
              </a:rPr>
              <a:t>yn</a:t>
            </a:r>
            <a:r>
              <a:rPr lang="en-GB" sz="1600" dirty="0">
                <a:solidFill>
                  <a:srgbClr val="0070C0"/>
                </a:solidFill>
              </a:rPr>
              <a:t> </a:t>
            </a:r>
            <a:r>
              <a:rPr lang="en-GB" sz="1600" dirty="0" err="1">
                <a:solidFill>
                  <a:srgbClr val="0070C0"/>
                </a:solidFill>
              </a:rPr>
              <a:t>agored</a:t>
            </a:r>
            <a:r>
              <a:rPr lang="en-GB" sz="1600" dirty="0">
                <a:solidFill>
                  <a:srgbClr val="0070C0"/>
                </a:solidFill>
              </a:rPr>
              <a:t> </a:t>
            </a:r>
            <a:r>
              <a:rPr lang="en-GB" sz="1600" dirty="0" err="1">
                <a:solidFill>
                  <a:srgbClr val="0070C0"/>
                </a:solidFill>
              </a:rPr>
              <a:t>i</a:t>
            </a:r>
            <a:r>
              <a:rPr lang="en-GB" sz="1600" dirty="0">
                <a:solidFill>
                  <a:srgbClr val="0070C0"/>
                </a:solidFill>
              </a:rPr>
              <a:t> </a:t>
            </a:r>
            <a:r>
              <a:rPr lang="en-GB" sz="1600" dirty="0" err="1">
                <a:solidFill>
                  <a:srgbClr val="0070C0"/>
                </a:solidFill>
              </a:rPr>
              <a:t>ddiwylliant</a:t>
            </a:r>
            <a:r>
              <a:rPr lang="en-GB" sz="1600" dirty="0">
                <a:solidFill>
                  <a:srgbClr val="0070C0"/>
                </a:solidFill>
              </a:rPr>
              <a:t> </a:t>
            </a:r>
            <a:r>
              <a:rPr lang="en-GB" sz="1600" dirty="0" err="1">
                <a:solidFill>
                  <a:srgbClr val="0070C0"/>
                </a:solidFill>
              </a:rPr>
              <a:t>pobl</a:t>
            </a:r>
            <a:r>
              <a:rPr lang="en-GB" sz="1600" dirty="0">
                <a:solidFill>
                  <a:srgbClr val="0070C0"/>
                </a:solidFill>
              </a:rPr>
              <a:t> </a:t>
            </a:r>
            <a:r>
              <a:rPr lang="en-GB" sz="1600" dirty="0" err="1">
                <a:solidFill>
                  <a:srgbClr val="0070C0"/>
                </a:solidFill>
              </a:rPr>
              <a:t>eraill</a:t>
            </a:r>
            <a:endParaRPr lang="en-GB" sz="1600" dirty="0">
              <a:solidFill>
                <a:srgbClr val="0070C0"/>
              </a:solidFill>
            </a:endParaRPr>
          </a:p>
          <a:p>
            <a:r>
              <a:rPr lang="en-GB" sz="1600" b="1" dirty="0" err="1">
                <a:solidFill>
                  <a:srgbClr val="0070C0"/>
                </a:solidFill>
              </a:rPr>
              <a:t>Cyfiawnder</a:t>
            </a:r>
            <a:r>
              <a:rPr lang="en-GB" sz="1600" b="1" dirty="0">
                <a:solidFill>
                  <a:srgbClr val="0070C0"/>
                </a:solidFill>
              </a:rPr>
              <a:t> </a:t>
            </a:r>
            <a:r>
              <a:rPr lang="en-GB" sz="1600" b="1" dirty="0" err="1">
                <a:solidFill>
                  <a:srgbClr val="0070C0"/>
                </a:solidFill>
              </a:rPr>
              <a:t>cymdeithasol</a:t>
            </a:r>
            <a:r>
              <a:rPr lang="en-GB" sz="1600" b="1" dirty="0">
                <a:solidFill>
                  <a:srgbClr val="0070C0"/>
                </a:solidFill>
              </a:rPr>
              <a:t> a </a:t>
            </a:r>
            <a:r>
              <a:rPr lang="en-GB" sz="1600" b="1" dirty="0" err="1">
                <a:solidFill>
                  <a:srgbClr val="0070C0"/>
                </a:solidFill>
              </a:rPr>
              <a:t>hawliau</a:t>
            </a:r>
            <a:r>
              <a:rPr lang="en-GB" sz="1600" b="1" dirty="0">
                <a:solidFill>
                  <a:srgbClr val="0070C0"/>
                </a:solidFill>
              </a:rPr>
              <a:t> </a:t>
            </a:r>
            <a:r>
              <a:rPr lang="en-GB" sz="1600" b="1" dirty="0" err="1">
                <a:solidFill>
                  <a:srgbClr val="0070C0"/>
                </a:solidFill>
              </a:rPr>
              <a:t>dynol</a:t>
            </a:r>
            <a:r>
              <a:rPr lang="en-GB" sz="1600" b="1" dirty="0">
                <a:solidFill>
                  <a:srgbClr val="0070C0"/>
                </a:solidFill>
              </a:rPr>
              <a:t> </a:t>
            </a:r>
            <a:r>
              <a:rPr lang="en-GB" sz="1600" dirty="0">
                <a:solidFill>
                  <a:srgbClr val="0070C0"/>
                </a:solidFill>
              </a:rPr>
              <a:t>– </a:t>
            </a:r>
            <a:r>
              <a:rPr lang="en-GB" sz="1600" dirty="0" err="1">
                <a:solidFill>
                  <a:srgbClr val="0070C0"/>
                </a:solidFill>
              </a:rPr>
              <a:t>dealltwriaeth</a:t>
            </a:r>
            <a:r>
              <a:rPr lang="en-GB" sz="1600" dirty="0">
                <a:solidFill>
                  <a:srgbClr val="0070C0"/>
                </a:solidFill>
              </a:rPr>
              <a:t> o </a:t>
            </a:r>
            <a:r>
              <a:rPr lang="en-GB" sz="1600" dirty="0" err="1">
                <a:solidFill>
                  <a:srgbClr val="0070C0"/>
                </a:solidFill>
              </a:rPr>
              <a:t>effaith</a:t>
            </a:r>
            <a:r>
              <a:rPr lang="en-GB" sz="1600" dirty="0">
                <a:solidFill>
                  <a:srgbClr val="0070C0"/>
                </a:solidFill>
              </a:rPr>
              <a:t> </a:t>
            </a:r>
            <a:r>
              <a:rPr lang="en-GB" sz="1600" dirty="0" err="1">
                <a:solidFill>
                  <a:srgbClr val="0070C0"/>
                </a:solidFill>
              </a:rPr>
              <a:t>anghydraddoldeb</a:t>
            </a:r>
            <a:r>
              <a:rPr lang="en-GB" sz="1600" dirty="0">
                <a:solidFill>
                  <a:srgbClr val="0070C0"/>
                </a:solidFill>
              </a:rPr>
              <a:t> a </a:t>
            </a:r>
            <a:r>
              <a:rPr lang="en-GB" sz="1600" dirty="0" err="1">
                <a:solidFill>
                  <a:srgbClr val="0070C0"/>
                </a:solidFill>
              </a:rPr>
              <a:t>gwahaniaethu</a:t>
            </a:r>
            <a:r>
              <a:rPr lang="en-GB" sz="1600" dirty="0">
                <a:solidFill>
                  <a:srgbClr val="0070C0"/>
                </a:solidFill>
              </a:rPr>
              <a:t>, </a:t>
            </a:r>
            <a:r>
              <a:rPr lang="en-GB" sz="1600" dirty="0" err="1">
                <a:solidFill>
                  <a:srgbClr val="0070C0"/>
                </a:solidFill>
              </a:rPr>
              <a:t>pwysigrwydd</a:t>
            </a:r>
            <a:r>
              <a:rPr lang="en-GB" sz="1600" dirty="0">
                <a:solidFill>
                  <a:srgbClr val="0070C0"/>
                </a:solidFill>
              </a:rPr>
              <a:t> </a:t>
            </a:r>
            <a:r>
              <a:rPr lang="en-GB" sz="1600" dirty="0" err="1">
                <a:solidFill>
                  <a:srgbClr val="0070C0"/>
                </a:solidFill>
              </a:rPr>
              <a:t>sefyll</a:t>
            </a:r>
            <a:r>
              <a:rPr lang="en-GB" sz="1600" dirty="0">
                <a:solidFill>
                  <a:srgbClr val="0070C0"/>
                </a:solidFill>
              </a:rPr>
              <a:t> </a:t>
            </a:r>
            <a:r>
              <a:rPr lang="en-GB" sz="1600" dirty="0" err="1">
                <a:solidFill>
                  <a:srgbClr val="0070C0"/>
                </a:solidFill>
              </a:rPr>
              <a:t>dros</a:t>
            </a:r>
            <a:r>
              <a:rPr lang="en-GB" sz="1600" dirty="0">
                <a:solidFill>
                  <a:srgbClr val="0070C0"/>
                </a:solidFill>
              </a:rPr>
              <a:t> </a:t>
            </a:r>
            <a:r>
              <a:rPr lang="en-GB" sz="1600" dirty="0" err="1">
                <a:solidFill>
                  <a:srgbClr val="0070C0"/>
                </a:solidFill>
              </a:rPr>
              <a:t>ein</a:t>
            </a:r>
            <a:r>
              <a:rPr lang="en-GB" sz="1600" dirty="0">
                <a:solidFill>
                  <a:srgbClr val="0070C0"/>
                </a:solidFill>
              </a:rPr>
              <a:t> </a:t>
            </a:r>
            <a:r>
              <a:rPr lang="en-GB" sz="1600" dirty="0" err="1">
                <a:solidFill>
                  <a:srgbClr val="0070C0"/>
                </a:solidFill>
              </a:rPr>
              <a:t>hawliau</a:t>
            </a:r>
            <a:r>
              <a:rPr lang="en-GB" sz="1600" dirty="0">
                <a:solidFill>
                  <a:srgbClr val="0070C0"/>
                </a:solidFill>
              </a:rPr>
              <a:t> </a:t>
            </a:r>
            <a:r>
              <a:rPr lang="en-GB" sz="1600" dirty="0" err="1">
                <a:solidFill>
                  <a:srgbClr val="0070C0"/>
                </a:solidFill>
              </a:rPr>
              <a:t>ein</a:t>
            </a:r>
            <a:r>
              <a:rPr lang="en-GB" sz="1600" dirty="0">
                <a:solidFill>
                  <a:srgbClr val="0070C0"/>
                </a:solidFill>
              </a:rPr>
              <a:t> </a:t>
            </a:r>
            <a:r>
              <a:rPr lang="en-GB" sz="1600" dirty="0" err="1">
                <a:solidFill>
                  <a:srgbClr val="0070C0"/>
                </a:solidFill>
              </a:rPr>
              <a:t>hunain</a:t>
            </a:r>
            <a:r>
              <a:rPr lang="en-GB" sz="1600" dirty="0">
                <a:solidFill>
                  <a:srgbClr val="0070C0"/>
                </a:solidFill>
              </a:rPr>
              <a:t> </a:t>
            </a:r>
            <a:r>
              <a:rPr lang="en-GB" sz="1600" dirty="0" err="1">
                <a:solidFill>
                  <a:srgbClr val="0070C0"/>
                </a:solidFill>
              </a:rPr>
              <a:t>a'n</a:t>
            </a:r>
            <a:r>
              <a:rPr lang="en-GB" sz="1600" dirty="0">
                <a:solidFill>
                  <a:srgbClr val="0070C0"/>
                </a:solidFill>
              </a:rPr>
              <a:t> </a:t>
            </a:r>
            <a:r>
              <a:rPr lang="en-GB" sz="1600" dirty="0" err="1">
                <a:solidFill>
                  <a:srgbClr val="0070C0"/>
                </a:solidFill>
              </a:rPr>
              <a:t>cyfrifoldeb</a:t>
            </a:r>
            <a:r>
              <a:rPr lang="en-GB" sz="1600" dirty="0">
                <a:solidFill>
                  <a:srgbClr val="0070C0"/>
                </a:solidFill>
              </a:rPr>
              <a:t> </a:t>
            </a:r>
            <a:r>
              <a:rPr lang="en-GB" sz="1600" dirty="0" err="1">
                <a:solidFill>
                  <a:srgbClr val="0070C0"/>
                </a:solidFill>
              </a:rPr>
              <a:t>i</a:t>
            </a:r>
            <a:r>
              <a:rPr lang="en-GB" sz="1600" dirty="0">
                <a:solidFill>
                  <a:srgbClr val="0070C0"/>
                </a:solidFill>
              </a:rPr>
              <a:t> </a:t>
            </a:r>
            <a:r>
              <a:rPr lang="en-GB" sz="1600" dirty="0" err="1">
                <a:solidFill>
                  <a:srgbClr val="0070C0"/>
                </a:solidFill>
              </a:rPr>
              <a:t>barchu</a:t>
            </a:r>
            <a:r>
              <a:rPr lang="en-GB" sz="1600" dirty="0">
                <a:solidFill>
                  <a:srgbClr val="0070C0"/>
                </a:solidFill>
              </a:rPr>
              <a:t> </a:t>
            </a:r>
            <a:r>
              <a:rPr lang="en-GB" sz="1600" dirty="0" err="1">
                <a:solidFill>
                  <a:srgbClr val="0070C0"/>
                </a:solidFill>
              </a:rPr>
              <a:t>hawliau</a:t>
            </a:r>
            <a:r>
              <a:rPr lang="en-GB" sz="1600" dirty="0">
                <a:solidFill>
                  <a:srgbClr val="0070C0"/>
                </a:solidFill>
              </a:rPr>
              <a:t> </a:t>
            </a:r>
            <a:r>
              <a:rPr lang="en-GB" sz="1600" dirty="0" err="1">
                <a:solidFill>
                  <a:srgbClr val="0070C0"/>
                </a:solidFill>
              </a:rPr>
              <a:t>pobl</a:t>
            </a:r>
            <a:r>
              <a:rPr lang="en-GB" sz="1600" dirty="0">
                <a:solidFill>
                  <a:srgbClr val="0070C0"/>
                </a:solidFill>
              </a:rPr>
              <a:t> </a:t>
            </a:r>
            <a:r>
              <a:rPr lang="en-GB" sz="1600" dirty="0" err="1">
                <a:solidFill>
                  <a:srgbClr val="0070C0"/>
                </a:solidFill>
              </a:rPr>
              <a:t>eraill</a:t>
            </a:r>
            <a:endParaRPr lang="en-GB" sz="1600" dirty="0">
              <a:solidFill>
                <a:srgbClr val="0070C0"/>
              </a:solidFill>
            </a:endParaRPr>
          </a:p>
          <a:p>
            <a:r>
              <a:rPr lang="en-GB" sz="1600" b="1" dirty="0" err="1">
                <a:solidFill>
                  <a:srgbClr val="0070C0"/>
                </a:solidFill>
              </a:rPr>
              <a:t>Adeiladu</a:t>
            </a:r>
            <a:r>
              <a:rPr lang="en-GB" sz="1600" b="1" dirty="0">
                <a:solidFill>
                  <a:srgbClr val="0070C0"/>
                </a:solidFill>
              </a:rPr>
              <a:t> </a:t>
            </a:r>
            <a:r>
              <a:rPr lang="en-GB" sz="1600" b="1" dirty="0" err="1">
                <a:solidFill>
                  <a:srgbClr val="0070C0"/>
                </a:solidFill>
              </a:rPr>
              <a:t>heddwch</a:t>
            </a:r>
            <a:r>
              <a:rPr lang="en-GB" sz="1600" b="1" dirty="0">
                <a:solidFill>
                  <a:srgbClr val="0070C0"/>
                </a:solidFill>
              </a:rPr>
              <a:t> a </a:t>
            </a:r>
            <a:r>
              <a:rPr lang="en-GB" sz="1600" b="1" dirty="0" err="1">
                <a:solidFill>
                  <a:srgbClr val="0070C0"/>
                </a:solidFill>
              </a:rPr>
              <a:t>datrys</a:t>
            </a:r>
            <a:r>
              <a:rPr lang="en-GB" sz="1600" b="1" dirty="0">
                <a:solidFill>
                  <a:srgbClr val="0070C0"/>
                </a:solidFill>
              </a:rPr>
              <a:t> </a:t>
            </a:r>
            <a:r>
              <a:rPr lang="en-GB" sz="1600" b="1" dirty="0" err="1">
                <a:solidFill>
                  <a:srgbClr val="0070C0"/>
                </a:solidFill>
              </a:rPr>
              <a:t>gwrthdaro</a:t>
            </a:r>
            <a:r>
              <a:rPr lang="en-GB" sz="1600" b="1" dirty="0">
                <a:solidFill>
                  <a:srgbClr val="0070C0"/>
                </a:solidFill>
              </a:rPr>
              <a:t> </a:t>
            </a:r>
            <a:r>
              <a:rPr lang="en-GB" sz="1600" dirty="0">
                <a:solidFill>
                  <a:srgbClr val="0070C0"/>
                </a:solidFill>
              </a:rPr>
              <a:t>– </a:t>
            </a:r>
            <a:r>
              <a:rPr lang="en-GB" sz="1600" dirty="0" err="1">
                <a:solidFill>
                  <a:srgbClr val="0070C0"/>
                </a:solidFill>
              </a:rPr>
              <a:t>dealltwriaeth</a:t>
            </a:r>
            <a:r>
              <a:rPr lang="en-GB" sz="1600" dirty="0">
                <a:solidFill>
                  <a:srgbClr val="0070C0"/>
                </a:solidFill>
              </a:rPr>
              <a:t> o </a:t>
            </a:r>
            <a:r>
              <a:rPr lang="en-GB" sz="1600" dirty="0" err="1">
                <a:solidFill>
                  <a:srgbClr val="0070C0"/>
                </a:solidFill>
              </a:rPr>
              <a:t>bwysigrwydd</a:t>
            </a:r>
            <a:r>
              <a:rPr lang="en-GB" sz="1600" dirty="0">
                <a:solidFill>
                  <a:srgbClr val="0070C0"/>
                </a:solidFill>
              </a:rPr>
              <a:t> </a:t>
            </a:r>
            <a:r>
              <a:rPr lang="en-GB" sz="1600" dirty="0" err="1">
                <a:solidFill>
                  <a:srgbClr val="0070C0"/>
                </a:solidFill>
              </a:rPr>
              <a:t>adeiladu</a:t>
            </a:r>
            <a:r>
              <a:rPr lang="en-GB" sz="1600" dirty="0">
                <a:solidFill>
                  <a:srgbClr val="0070C0"/>
                </a:solidFill>
              </a:rPr>
              <a:t> a </a:t>
            </a:r>
            <a:r>
              <a:rPr lang="en-GB" sz="1600" dirty="0" err="1">
                <a:solidFill>
                  <a:srgbClr val="0070C0"/>
                </a:solidFill>
              </a:rPr>
              <a:t>chynnal</a:t>
            </a:r>
            <a:r>
              <a:rPr lang="en-GB" sz="1600" dirty="0">
                <a:solidFill>
                  <a:srgbClr val="0070C0"/>
                </a:solidFill>
              </a:rPr>
              <a:t> </a:t>
            </a:r>
            <a:r>
              <a:rPr lang="en-GB" sz="1600" dirty="0" err="1">
                <a:solidFill>
                  <a:srgbClr val="0070C0"/>
                </a:solidFill>
              </a:rPr>
              <a:t>perthnasoedd</a:t>
            </a:r>
            <a:r>
              <a:rPr lang="en-GB" sz="1600" dirty="0">
                <a:solidFill>
                  <a:srgbClr val="0070C0"/>
                </a:solidFill>
              </a:rPr>
              <a:t> </a:t>
            </a:r>
            <a:r>
              <a:rPr lang="en-GB" sz="1600" dirty="0" err="1">
                <a:solidFill>
                  <a:srgbClr val="0070C0"/>
                </a:solidFill>
              </a:rPr>
              <a:t>cadarnhaol</a:t>
            </a:r>
            <a:r>
              <a:rPr lang="en-GB" sz="1600" dirty="0">
                <a:solidFill>
                  <a:srgbClr val="0070C0"/>
                </a:solidFill>
              </a:rPr>
              <a:t> ac </a:t>
            </a:r>
            <a:r>
              <a:rPr lang="en-GB" sz="1600" dirty="0" err="1">
                <a:solidFill>
                  <a:srgbClr val="0070C0"/>
                </a:solidFill>
              </a:rPr>
              <a:t>ymddiriedus</a:t>
            </a:r>
            <a:r>
              <a:rPr lang="en-GB" sz="1600" dirty="0">
                <a:solidFill>
                  <a:srgbClr val="0070C0"/>
                </a:solidFill>
              </a:rPr>
              <a:t> a </a:t>
            </a:r>
            <a:r>
              <a:rPr lang="en-GB" sz="1600" dirty="0" err="1">
                <a:solidFill>
                  <a:srgbClr val="0070C0"/>
                </a:solidFill>
              </a:rPr>
              <a:t>ffyrdd</a:t>
            </a:r>
            <a:r>
              <a:rPr lang="en-GB" sz="1600" dirty="0">
                <a:solidFill>
                  <a:srgbClr val="0070C0"/>
                </a:solidFill>
              </a:rPr>
              <a:t> o </a:t>
            </a:r>
            <a:r>
              <a:rPr lang="en-GB" sz="1600" dirty="0" err="1">
                <a:solidFill>
                  <a:srgbClr val="0070C0"/>
                </a:solidFill>
              </a:rPr>
              <a:t>wrthdaro</a:t>
            </a:r>
            <a:endParaRPr lang="en-GB" sz="1600" dirty="0">
              <a:solidFill>
                <a:srgbClr val="0070C0"/>
              </a:solidFill>
            </a:endParaRPr>
          </a:p>
          <a:p>
            <a:r>
              <a:rPr lang="en-GB" sz="1600" b="1" dirty="0" err="1">
                <a:solidFill>
                  <a:srgbClr val="0070C0"/>
                </a:solidFill>
              </a:rPr>
              <a:t>Dyfodol</a:t>
            </a:r>
            <a:r>
              <a:rPr lang="en-GB" sz="1600" b="1" dirty="0">
                <a:solidFill>
                  <a:srgbClr val="0070C0"/>
                </a:solidFill>
              </a:rPr>
              <a:t> </a:t>
            </a:r>
            <a:r>
              <a:rPr lang="en-GB" sz="1600" b="1" dirty="0" err="1">
                <a:solidFill>
                  <a:srgbClr val="0070C0"/>
                </a:solidFill>
              </a:rPr>
              <a:t>cynaliadwy</a:t>
            </a:r>
            <a:r>
              <a:rPr lang="en-GB" sz="1600" b="1" dirty="0">
                <a:solidFill>
                  <a:srgbClr val="0070C0"/>
                </a:solidFill>
              </a:rPr>
              <a:t> </a:t>
            </a:r>
            <a:r>
              <a:rPr lang="en-GB" sz="1600" dirty="0">
                <a:solidFill>
                  <a:srgbClr val="0070C0"/>
                </a:solidFill>
              </a:rPr>
              <a:t>– </a:t>
            </a:r>
            <a:r>
              <a:rPr lang="en-GB" sz="1600" dirty="0" err="1">
                <a:solidFill>
                  <a:srgbClr val="0070C0"/>
                </a:solidFill>
              </a:rPr>
              <a:t>dealltwriaeth</a:t>
            </a:r>
            <a:r>
              <a:rPr lang="en-GB" sz="1600" dirty="0">
                <a:solidFill>
                  <a:srgbClr val="0070C0"/>
                </a:solidFill>
              </a:rPr>
              <a:t> </a:t>
            </a:r>
            <a:r>
              <a:rPr lang="en-GB" sz="1600" dirty="0" err="1">
                <a:solidFill>
                  <a:srgbClr val="0070C0"/>
                </a:solidFill>
              </a:rPr>
              <a:t>o'r</a:t>
            </a:r>
            <a:r>
              <a:rPr lang="en-GB" sz="1600" dirty="0">
                <a:solidFill>
                  <a:srgbClr val="0070C0"/>
                </a:solidFill>
              </a:rPr>
              <a:t> </a:t>
            </a:r>
            <a:r>
              <a:rPr lang="en-GB" sz="1600" dirty="0" err="1">
                <a:solidFill>
                  <a:srgbClr val="0070C0"/>
                </a:solidFill>
              </a:rPr>
              <a:t>ffyrdd</a:t>
            </a:r>
            <a:r>
              <a:rPr lang="en-GB" sz="1600" dirty="0">
                <a:solidFill>
                  <a:srgbClr val="0070C0"/>
                </a:solidFill>
              </a:rPr>
              <a:t> y </a:t>
            </a:r>
            <a:r>
              <a:rPr lang="en-GB" sz="1600" dirty="0" err="1">
                <a:solidFill>
                  <a:srgbClr val="0070C0"/>
                </a:solidFill>
              </a:rPr>
              <a:t>gallwn</a:t>
            </a:r>
            <a:r>
              <a:rPr lang="en-GB" sz="1600" dirty="0">
                <a:solidFill>
                  <a:srgbClr val="0070C0"/>
                </a:solidFill>
              </a:rPr>
              <a:t> </a:t>
            </a:r>
            <a:r>
              <a:rPr lang="en-GB" sz="1600" dirty="0" err="1">
                <a:solidFill>
                  <a:srgbClr val="0070C0"/>
                </a:solidFill>
              </a:rPr>
              <a:t>ddiwallu</a:t>
            </a:r>
            <a:r>
              <a:rPr lang="en-GB" sz="1600" dirty="0">
                <a:solidFill>
                  <a:srgbClr val="0070C0"/>
                </a:solidFill>
              </a:rPr>
              <a:t> </a:t>
            </a:r>
            <a:r>
              <a:rPr lang="en-GB" sz="1600" dirty="0" err="1">
                <a:solidFill>
                  <a:srgbClr val="0070C0"/>
                </a:solidFill>
              </a:rPr>
              <a:t>ein</a:t>
            </a:r>
            <a:r>
              <a:rPr lang="en-GB" sz="1600" dirty="0">
                <a:solidFill>
                  <a:srgbClr val="0070C0"/>
                </a:solidFill>
              </a:rPr>
              <a:t> </a:t>
            </a:r>
            <a:r>
              <a:rPr lang="en-GB" sz="1600" dirty="0" err="1">
                <a:solidFill>
                  <a:srgbClr val="0070C0"/>
                </a:solidFill>
              </a:rPr>
              <a:t>hanghenion</a:t>
            </a:r>
            <a:r>
              <a:rPr lang="en-GB" sz="1600" dirty="0">
                <a:solidFill>
                  <a:srgbClr val="0070C0"/>
                </a:solidFill>
              </a:rPr>
              <a:t> </a:t>
            </a:r>
            <a:r>
              <a:rPr lang="en-GB" sz="1600" dirty="0" err="1">
                <a:solidFill>
                  <a:srgbClr val="0070C0"/>
                </a:solidFill>
              </a:rPr>
              <a:t>presennol</a:t>
            </a:r>
            <a:r>
              <a:rPr lang="en-GB" sz="1600" dirty="0">
                <a:solidFill>
                  <a:srgbClr val="0070C0"/>
                </a:solidFill>
              </a:rPr>
              <a:t> </a:t>
            </a:r>
            <a:r>
              <a:rPr lang="en-GB" sz="1600" dirty="0" err="1">
                <a:solidFill>
                  <a:srgbClr val="0070C0"/>
                </a:solidFill>
              </a:rPr>
              <a:t>heb</a:t>
            </a:r>
            <a:r>
              <a:rPr lang="en-GB" sz="1600" dirty="0">
                <a:solidFill>
                  <a:srgbClr val="0070C0"/>
                </a:solidFill>
              </a:rPr>
              <a:t> </a:t>
            </a:r>
            <a:r>
              <a:rPr lang="en-GB" sz="1600" dirty="0" err="1">
                <a:solidFill>
                  <a:srgbClr val="0070C0"/>
                </a:solidFill>
              </a:rPr>
              <a:t>leihau</a:t>
            </a:r>
            <a:r>
              <a:rPr lang="en-GB" sz="1600" dirty="0">
                <a:solidFill>
                  <a:srgbClr val="0070C0"/>
                </a:solidFill>
              </a:rPr>
              <a:t> </a:t>
            </a:r>
            <a:r>
              <a:rPr lang="en-GB" sz="1600" dirty="0" err="1">
                <a:solidFill>
                  <a:srgbClr val="0070C0"/>
                </a:solidFill>
              </a:rPr>
              <a:t>ansawdd</a:t>
            </a:r>
            <a:r>
              <a:rPr lang="en-GB" sz="1600" dirty="0">
                <a:solidFill>
                  <a:srgbClr val="0070C0"/>
                </a:solidFill>
              </a:rPr>
              <a:t> </a:t>
            </a:r>
            <a:r>
              <a:rPr lang="en-GB" sz="1600" dirty="0" err="1">
                <a:solidFill>
                  <a:srgbClr val="0070C0"/>
                </a:solidFill>
              </a:rPr>
              <a:t>yr</a:t>
            </a:r>
            <a:r>
              <a:rPr lang="en-GB" sz="1600" dirty="0">
                <a:solidFill>
                  <a:srgbClr val="0070C0"/>
                </a:solidFill>
              </a:rPr>
              <a:t> </a:t>
            </a:r>
            <a:r>
              <a:rPr lang="en-GB" sz="1600" dirty="0" err="1">
                <a:solidFill>
                  <a:srgbClr val="0070C0"/>
                </a:solidFill>
              </a:rPr>
              <a:t>amgylchedd</a:t>
            </a:r>
            <a:r>
              <a:rPr lang="en-GB" sz="1600" dirty="0">
                <a:solidFill>
                  <a:srgbClr val="0070C0"/>
                </a:solidFill>
              </a:rPr>
              <a:t> </a:t>
            </a:r>
            <a:r>
              <a:rPr lang="en-GB" sz="1600" dirty="0" err="1">
                <a:solidFill>
                  <a:srgbClr val="0070C0"/>
                </a:solidFill>
              </a:rPr>
              <a:t>na</a:t>
            </a:r>
            <a:r>
              <a:rPr lang="en-GB" sz="1600" dirty="0">
                <a:solidFill>
                  <a:srgbClr val="0070C0"/>
                </a:solidFill>
              </a:rPr>
              <a:t> </a:t>
            </a:r>
            <a:r>
              <a:rPr lang="en-GB" sz="1600" dirty="0" err="1">
                <a:solidFill>
                  <a:srgbClr val="0070C0"/>
                </a:solidFill>
              </a:rPr>
              <a:t>lleihau</a:t>
            </a:r>
            <a:r>
              <a:rPr lang="en-GB" sz="1600" dirty="0">
                <a:solidFill>
                  <a:srgbClr val="0070C0"/>
                </a:solidFill>
              </a:rPr>
              <a:t> </a:t>
            </a:r>
            <a:r>
              <a:rPr lang="en-GB" sz="1600" dirty="0" err="1">
                <a:solidFill>
                  <a:srgbClr val="0070C0"/>
                </a:solidFill>
              </a:rPr>
              <a:t>gallu</a:t>
            </a:r>
            <a:r>
              <a:rPr lang="en-GB" sz="1600" dirty="0">
                <a:solidFill>
                  <a:srgbClr val="0070C0"/>
                </a:solidFill>
              </a:rPr>
              <a:t> </a:t>
            </a:r>
            <a:r>
              <a:rPr lang="en-GB" sz="1600" dirty="0" err="1">
                <a:solidFill>
                  <a:srgbClr val="0070C0"/>
                </a:solidFill>
              </a:rPr>
              <a:t>cenedlaethau'r</a:t>
            </a:r>
            <a:r>
              <a:rPr lang="en-GB" sz="1600" dirty="0">
                <a:solidFill>
                  <a:srgbClr val="0070C0"/>
                </a:solidFill>
              </a:rPr>
              <a:t> </a:t>
            </a:r>
            <a:r>
              <a:rPr lang="en-GB" sz="1600" dirty="0" err="1">
                <a:solidFill>
                  <a:srgbClr val="0070C0"/>
                </a:solidFill>
              </a:rPr>
              <a:t>dyfodol</a:t>
            </a:r>
            <a:r>
              <a:rPr lang="en-GB" sz="1600" dirty="0">
                <a:solidFill>
                  <a:srgbClr val="0070C0"/>
                </a:solidFill>
              </a:rPr>
              <a:t> </a:t>
            </a:r>
            <a:r>
              <a:rPr lang="en-GB" sz="1600" dirty="0" err="1">
                <a:solidFill>
                  <a:srgbClr val="0070C0"/>
                </a:solidFill>
              </a:rPr>
              <a:t>i</a:t>
            </a:r>
            <a:r>
              <a:rPr lang="en-GB" sz="1600" dirty="0">
                <a:solidFill>
                  <a:srgbClr val="0070C0"/>
                </a:solidFill>
              </a:rPr>
              <a:t> </a:t>
            </a:r>
            <a:r>
              <a:rPr lang="en-GB" sz="1600" dirty="0" err="1">
                <a:solidFill>
                  <a:srgbClr val="0070C0"/>
                </a:solidFill>
              </a:rPr>
              <a:t>ddiwallu</a:t>
            </a:r>
            <a:r>
              <a:rPr lang="en-GB" sz="1600" dirty="0">
                <a:solidFill>
                  <a:srgbClr val="0070C0"/>
                </a:solidFill>
              </a:rPr>
              <a:t> </a:t>
            </a:r>
            <a:r>
              <a:rPr lang="en-GB" sz="1600" dirty="0" err="1">
                <a:solidFill>
                  <a:srgbClr val="0070C0"/>
                </a:solidFill>
              </a:rPr>
              <a:t>eu</a:t>
            </a:r>
            <a:r>
              <a:rPr lang="en-GB" sz="1600" dirty="0">
                <a:solidFill>
                  <a:srgbClr val="0070C0"/>
                </a:solidFill>
              </a:rPr>
              <a:t> </a:t>
            </a:r>
            <a:r>
              <a:rPr lang="en-GB" sz="1600" dirty="0" err="1">
                <a:solidFill>
                  <a:srgbClr val="0070C0"/>
                </a:solidFill>
              </a:rPr>
              <a:t>hanghenion</a:t>
            </a:r>
            <a:r>
              <a:rPr lang="en-GB" sz="1600" dirty="0">
                <a:solidFill>
                  <a:srgbClr val="0070C0"/>
                </a:solidFill>
              </a:rPr>
              <a:t> </a:t>
            </a:r>
            <a:r>
              <a:rPr lang="en-GB" sz="1600" dirty="0" err="1">
                <a:solidFill>
                  <a:srgbClr val="0070C0"/>
                </a:solidFill>
              </a:rPr>
              <a:t>eu</a:t>
            </a:r>
            <a:r>
              <a:rPr lang="en-GB" sz="1600" dirty="0">
                <a:solidFill>
                  <a:srgbClr val="0070C0"/>
                </a:solidFill>
              </a:rPr>
              <a:t> </a:t>
            </a:r>
            <a:r>
              <a:rPr lang="en-GB" sz="1600" dirty="0" err="1">
                <a:solidFill>
                  <a:srgbClr val="0070C0"/>
                </a:solidFill>
              </a:rPr>
              <a:t>hunain</a:t>
            </a:r>
            <a:r>
              <a:rPr lang="en-GB" sz="1600" dirty="0">
                <a:solidFill>
                  <a:srgbClr val="0070C0"/>
                </a:solidFill>
              </a:rPr>
              <a:t>.</a:t>
            </a:r>
          </a:p>
          <a:p>
            <a:r>
              <a:rPr lang="en-GB" sz="1600" dirty="0" err="1">
                <a:solidFill>
                  <a:srgbClr val="0070C0"/>
                </a:solidFill>
              </a:rPr>
              <a:t>Gallwn</a:t>
            </a:r>
            <a:r>
              <a:rPr lang="en-GB" sz="1600" dirty="0">
                <a:solidFill>
                  <a:srgbClr val="0070C0"/>
                </a:solidFill>
              </a:rPr>
              <a:t> </a:t>
            </a:r>
            <a:r>
              <a:rPr lang="en-GB" sz="1600" dirty="0" err="1">
                <a:solidFill>
                  <a:srgbClr val="0070C0"/>
                </a:solidFill>
              </a:rPr>
              <a:t>gysylltu</a:t>
            </a:r>
            <a:r>
              <a:rPr lang="en-GB" sz="1600" dirty="0">
                <a:solidFill>
                  <a:srgbClr val="0070C0"/>
                </a:solidFill>
              </a:rPr>
              <a:t> </a:t>
            </a:r>
            <a:r>
              <a:rPr lang="en-GB" sz="1600" dirty="0" err="1">
                <a:solidFill>
                  <a:srgbClr val="0070C0"/>
                </a:solidFill>
              </a:rPr>
              <a:t>hyn</a:t>
            </a:r>
            <a:r>
              <a:rPr lang="en-GB" sz="1600" dirty="0">
                <a:solidFill>
                  <a:srgbClr val="0070C0"/>
                </a:solidFill>
              </a:rPr>
              <a:t> â </a:t>
            </a:r>
            <a:r>
              <a:rPr lang="en-GB" sz="1600" dirty="0" err="1">
                <a:solidFill>
                  <a:srgbClr val="0070C0"/>
                </a:solidFill>
              </a:rPr>
              <a:t>Deddf</a:t>
            </a:r>
            <a:r>
              <a:rPr lang="en-GB" sz="1600" dirty="0">
                <a:solidFill>
                  <a:srgbClr val="0070C0"/>
                </a:solidFill>
              </a:rPr>
              <a:t> </a:t>
            </a:r>
            <a:r>
              <a:rPr lang="en-GB" sz="1600" dirty="0" err="1">
                <a:solidFill>
                  <a:srgbClr val="0070C0"/>
                </a:solidFill>
              </a:rPr>
              <a:t>Llesiant</a:t>
            </a:r>
            <a:r>
              <a:rPr lang="en-GB" sz="1600" dirty="0">
                <a:solidFill>
                  <a:srgbClr val="0070C0"/>
                </a:solidFill>
              </a:rPr>
              <a:t> </a:t>
            </a:r>
            <a:r>
              <a:rPr lang="en-GB" sz="1600" dirty="0" err="1">
                <a:solidFill>
                  <a:srgbClr val="0070C0"/>
                </a:solidFill>
              </a:rPr>
              <a:t>Cenedlaethau'r</a:t>
            </a:r>
            <a:r>
              <a:rPr lang="en-GB" sz="1600" dirty="0">
                <a:solidFill>
                  <a:srgbClr val="0070C0"/>
                </a:solidFill>
              </a:rPr>
              <a:t> </a:t>
            </a:r>
            <a:r>
              <a:rPr lang="en-GB" sz="1600" dirty="0" err="1">
                <a:solidFill>
                  <a:srgbClr val="0070C0"/>
                </a:solidFill>
              </a:rPr>
              <a:t>Dyfodol</a:t>
            </a:r>
            <a:r>
              <a:rPr lang="en-GB" sz="1600" dirty="0">
                <a:solidFill>
                  <a:srgbClr val="0070C0"/>
                </a:solidFill>
              </a:rPr>
              <a:t> (Cymru), 2015</a:t>
            </a:r>
          </a:p>
          <a:p>
            <a:endParaRPr lang="en-GB" sz="1600" dirty="0">
              <a:solidFill>
                <a:srgbClr val="0070C0"/>
              </a:solidFill>
            </a:endParaRPr>
          </a:p>
          <a:p>
            <a:endParaRPr lang="en-GB" sz="825" dirty="0">
              <a:solidFill>
                <a:schemeClr val="tx2"/>
              </a:solidFill>
            </a:endParaRPr>
          </a:p>
          <a:p>
            <a:endParaRPr lang="en-GB" sz="825" dirty="0">
              <a:solidFill>
                <a:schemeClr val="tx2"/>
              </a:solidFill>
            </a:endParaRPr>
          </a:p>
          <a:p>
            <a:endParaRPr lang="en-GB" sz="825" dirty="0">
              <a:solidFill>
                <a:schemeClr val="tx2"/>
              </a:solidFill>
            </a:endParaRPr>
          </a:p>
          <a:p>
            <a:endParaRPr lang="en-GB" sz="825" dirty="0">
              <a:solidFill>
                <a:schemeClr val="tx2"/>
              </a:solidFill>
            </a:endParaRPr>
          </a:p>
          <a:p>
            <a:endParaRPr lang="en-GB" sz="825" dirty="0">
              <a:solidFill>
                <a:schemeClr val="tx2"/>
              </a:solidFill>
            </a:endParaRPr>
          </a:p>
        </p:txBody>
      </p:sp>
      <p:pic>
        <p:nvPicPr>
          <p:cNvPr id="4" name="Content Placeholder 3">
            <a:extLst>
              <a:ext uri="{FF2B5EF4-FFF2-40B4-BE49-F238E27FC236}">
                <a16:creationId xmlns:a16="http://schemas.microsoft.com/office/drawing/2014/main" id="{E1E27096-068A-48F7-ADDA-D3E490DF8567}"/>
              </a:ext>
            </a:extLst>
          </p:cNvPr>
          <p:cNvPicPr>
            <a:picLocks noChangeAspect="1"/>
          </p:cNvPicPr>
          <p:nvPr/>
        </p:nvPicPr>
        <p:blipFill>
          <a:blip r:embed="rId2"/>
          <a:stretch>
            <a:fillRect/>
          </a:stretch>
        </p:blipFill>
        <p:spPr>
          <a:xfrm>
            <a:off x="4521253" y="4742308"/>
            <a:ext cx="3554708" cy="2212865"/>
          </a:xfrm>
          <a:prstGeom prst="rect">
            <a:avLst/>
          </a:prstGeom>
        </p:spPr>
      </p:pic>
    </p:spTree>
    <p:extLst>
      <p:ext uri="{BB962C8B-B14F-4D97-AF65-F5344CB8AC3E}">
        <p14:creationId xmlns:p14="http://schemas.microsoft.com/office/powerpoint/2010/main" val="3924952576"/>
      </p:ext>
    </p:extLst>
  </p:cSld>
  <p:clrMapOvr>
    <a:masterClrMapping/>
  </p:clrMapOvr>
  <p:transition spd="med">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38376" y="136526"/>
            <a:ext cx="7542657" cy="606425"/>
          </a:xfrm>
        </p:spPr>
        <p:txBody>
          <a:bodyPr anchor="b">
            <a:normAutofit/>
          </a:bodyPr>
          <a:lstStyle/>
          <a:p>
            <a:pPr algn="ctr"/>
            <a:r>
              <a:rPr lang="en-GB" sz="3200" b="1" dirty="0">
                <a:solidFill>
                  <a:schemeClr val="tx2"/>
                </a:solidFill>
              </a:rPr>
              <a:t>What are global perspectives in education?</a:t>
            </a:r>
          </a:p>
        </p:txBody>
      </p:sp>
      <p:pic>
        <p:nvPicPr>
          <p:cNvPr id="6" name="Content Placeholder 3">
            <a:extLst>
              <a:ext uri="{FF2B5EF4-FFF2-40B4-BE49-F238E27FC236}">
                <a16:creationId xmlns:a16="http://schemas.microsoft.com/office/drawing/2014/main" id="{EE46EFD5-ACDA-4FF9-A0BC-1B0370F05C22}"/>
              </a:ext>
            </a:extLst>
          </p:cNvPr>
          <p:cNvPicPr>
            <a:picLocks noChangeAspect="1"/>
          </p:cNvPicPr>
          <p:nvPr/>
        </p:nvPicPr>
        <p:blipFill>
          <a:blip r:embed="rId3"/>
          <a:stretch>
            <a:fillRect/>
          </a:stretch>
        </p:blipFill>
        <p:spPr>
          <a:xfrm>
            <a:off x="4384929" y="4408191"/>
            <a:ext cx="3716020" cy="2313284"/>
          </a:xfrm>
          <a:prstGeom prst="rect">
            <a:avLst/>
          </a:prstGeom>
        </p:spPr>
      </p:pic>
      <p:sp>
        <p:nvSpPr>
          <p:cNvPr id="2" name="Content Placeholder 1"/>
          <p:cNvSpPr>
            <a:spLocks noGrp="1"/>
          </p:cNvSpPr>
          <p:nvPr>
            <p:ph idx="1"/>
          </p:nvPr>
        </p:nvSpPr>
        <p:spPr>
          <a:xfrm>
            <a:off x="1666875" y="828675"/>
            <a:ext cx="8819134" cy="3650456"/>
          </a:xfrm>
        </p:spPr>
        <p:txBody>
          <a:bodyPr anchor="ctr">
            <a:normAutofit/>
          </a:bodyPr>
          <a:lstStyle/>
          <a:p>
            <a:r>
              <a:rPr lang="en-GB" sz="1400" b="1" dirty="0">
                <a:solidFill>
                  <a:schemeClr val="tx2"/>
                </a:solidFill>
                <a:latin typeface="Verdana" panose="020B0604030504040204" pitchFamily="34" charset="0"/>
              </a:rPr>
              <a:t>Interdependence and globalisation</a:t>
            </a:r>
            <a:r>
              <a:rPr lang="en-GB" sz="1400" dirty="0">
                <a:solidFill>
                  <a:schemeClr val="tx2"/>
                </a:solidFill>
                <a:latin typeface="Verdana" panose="020B0604030504040204" pitchFamily="34" charset="0"/>
              </a:rPr>
              <a:t> – an understanding of the complex social, economic and political links between people and the impact that changes have on each other</a:t>
            </a:r>
          </a:p>
          <a:p>
            <a:r>
              <a:rPr lang="en-GB" sz="1400" b="1" dirty="0">
                <a:solidFill>
                  <a:schemeClr val="tx2"/>
                </a:solidFill>
                <a:latin typeface="Verdana" panose="020B0604030504040204" pitchFamily="34" charset="0"/>
              </a:rPr>
              <a:t>Identity and cultural diversity</a:t>
            </a:r>
            <a:r>
              <a:rPr lang="en-GB" sz="1400" dirty="0">
                <a:solidFill>
                  <a:schemeClr val="tx2"/>
                </a:solidFill>
                <a:latin typeface="Verdana" panose="020B0604030504040204" pitchFamily="34" charset="0"/>
              </a:rPr>
              <a:t> – an understanding of self and one’s own culture, and being open to the culture of others</a:t>
            </a:r>
          </a:p>
          <a:p>
            <a:r>
              <a:rPr lang="en-GB" sz="1400" b="1" dirty="0">
                <a:solidFill>
                  <a:schemeClr val="tx2"/>
                </a:solidFill>
                <a:latin typeface="Verdana" panose="020B0604030504040204" pitchFamily="34" charset="0"/>
              </a:rPr>
              <a:t>Social justice and human rights</a:t>
            </a:r>
            <a:r>
              <a:rPr lang="en-GB" sz="1400" dirty="0">
                <a:solidFill>
                  <a:schemeClr val="tx2"/>
                </a:solidFill>
                <a:latin typeface="Verdana" panose="020B0604030504040204" pitchFamily="34" charset="0"/>
              </a:rPr>
              <a:t> – an understanding of the impact of inequality and discrimination, the importance of standing up for our own rights and our responsibility to respect the rights of others</a:t>
            </a:r>
          </a:p>
          <a:p>
            <a:r>
              <a:rPr lang="en-GB" sz="1400" b="1" dirty="0">
                <a:solidFill>
                  <a:schemeClr val="tx2"/>
                </a:solidFill>
                <a:latin typeface="Verdana" panose="020B0604030504040204" pitchFamily="34" charset="0"/>
              </a:rPr>
              <a:t>Peace building and conflict resolution</a:t>
            </a:r>
            <a:r>
              <a:rPr lang="en-GB" sz="1400" dirty="0">
                <a:solidFill>
                  <a:schemeClr val="tx2"/>
                </a:solidFill>
                <a:latin typeface="Verdana" panose="020B0604030504040204" pitchFamily="34" charset="0"/>
              </a:rPr>
              <a:t> – an understanding of the importance of building and maintaining positive and trusting relationships and ways conflict can be prevented or peacefully resolved</a:t>
            </a:r>
          </a:p>
          <a:p>
            <a:r>
              <a:rPr lang="en-GB" sz="1400" b="1" dirty="0">
                <a:solidFill>
                  <a:schemeClr val="tx2"/>
                </a:solidFill>
                <a:latin typeface="Verdana" panose="020B0604030504040204" pitchFamily="34" charset="0"/>
              </a:rPr>
              <a:t>Sustainable futures</a:t>
            </a:r>
            <a:r>
              <a:rPr lang="en-GB" sz="1400" dirty="0">
                <a:solidFill>
                  <a:schemeClr val="tx2"/>
                </a:solidFill>
                <a:latin typeface="Verdana" panose="020B0604030504040204" pitchFamily="34" charset="0"/>
              </a:rPr>
              <a:t> – an understanding of the ways in which we can meet our current needs without diminishing the quality of the environment or reducing the capacity of future generations to meet their own needs.</a:t>
            </a:r>
          </a:p>
          <a:p>
            <a:pPr marL="34290" indent="0">
              <a:buNone/>
            </a:pPr>
            <a:r>
              <a:rPr lang="en-GB" sz="1400" dirty="0">
                <a:solidFill>
                  <a:schemeClr val="tx2"/>
                </a:solidFill>
                <a:latin typeface="Verdana" panose="020B0604030504040204" pitchFamily="34" charset="0"/>
              </a:rPr>
              <a:t>We can link this to the Wellbeing of Future Generations Act (Wales), 2015</a:t>
            </a:r>
          </a:p>
          <a:p>
            <a:endParaRPr lang="en-GB" sz="750" dirty="0">
              <a:solidFill>
                <a:schemeClr val="tx2"/>
              </a:solidFill>
            </a:endParaRPr>
          </a:p>
        </p:txBody>
      </p:sp>
      <p:sp>
        <p:nvSpPr>
          <p:cNvPr id="4" name="Footer Placeholder 3"/>
          <p:cNvSpPr>
            <a:spLocks noGrp="1"/>
          </p:cNvSpPr>
          <p:nvPr>
            <p:ph type="ftr" sz="quarter" idx="11"/>
          </p:nvPr>
        </p:nvSpPr>
        <p:spPr>
          <a:xfrm>
            <a:off x="5562600" y="6356351"/>
            <a:ext cx="4114800" cy="365125"/>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450"/>
              </a:spcAft>
            </a:pPr>
            <a:endParaRPr lang="en-US">
              <a:solidFill>
                <a:prstClr val="black">
                  <a:tint val="75000"/>
                </a:prstClr>
              </a:solidFill>
              <a:latin typeface="Century Gothic" panose="020B0502020202020204"/>
            </a:endParaRPr>
          </a:p>
        </p:txBody>
      </p:sp>
      <p:sp>
        <p:nvSpPr>
          <p:cNvPr id="5" name="Slide Number Placeholder 4"/>
          <p:cNvSpPr>
            <a:spLocks noGrp="1"/>
          </p:cNvSpPr>
          <p:nvPr>
            <p:ph type="sldNum" sz="quarter" idx="12"/>
          </p:nvPr>
        </p:nvSpPr>
        <p:spPr>
          <a:xfrm>
            <a:off x="10134600" y="6356351"/>
            <a:ext cx="2743200" cy="365125"/>
          </a:xfrm>
          <a:prstGeom prst="rect">
            <a:avLst/>
          </a:prstGeom>
        </p:spPr>
        <p:txBody>
          <a:bodyPr vert="horz" lIns="91440" tIns="45720" rIns="91440" bIns="45720" rtlCol="0" anchor="ctr">
            <a:normAutofit/>
          </a:bodyP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450"/>
              </a:spcAft>
            </a:pPr>
            <a:fld id="{48F63A3B-78C7-47BE-AE5E-E10140E04643}" type="slidenum">
              <a:rPr lang="en-US">
                <a:solidFill>
                  <a:prstClr val="black">
                    <a:tint val="75000"/>
                  </a:prstClr>
                </a:solidFill>
                <a:latin typeface="Calibri" panose="020F0502020204030204"/>
              </a:rPr>
              <a:pPr>
                <a:spcAft>
                  <a:spcPts val="450"/>
                </a:spcAft>
              </a:pPr>
              <a:t>11</a:t>
            </a:fld>
            <a:endParaRPr lang="en-US">
              <a:solidFill>
                <a:prstClr val="black">
                  <a:tint val="75000"/>
                </a:prstClr>
              </a:solidFill>
              <a:latin typeface="Century Gothic" panose="020B0502020202020204"/>
            </a:endParaRPr>
          </a:p>
        </p:txBody>
      </p:sp>
    </p:spTree>
    <p:extLst>
      <p:ext uri="{BB962C8B-B14F-4D97-AF65-F5344CB8AC3E}">
        <p14:creationId xmlns:p14="http://schemas.microsoft.com/office/powerpoint/2010/main" val="2229183164"/>
      </p:ext>
    </p:extLst>
  </p:cSld>
  <p:clrMapOvr>
    <a:masterClrMapping/>
  </p:clrMapOvr>
  <p:transition spd="med">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5E08A40C-2F18-4A56-A382-DAEA8B241472}"/>
              </a:ext>
            </a:extLst>
          </p:cNvPr>
          <p:cNvSpPr>
            <a:spLocks noGrp="1" noChangeArrowheads="1"/>
          </p:cNvSpPr>
          <p:nvPr>
            <p:ph type="title"/>
          </p:nvPr>
        </p:nvSpPr>
        <p:spPr>
          <a:xfrm>
            <a:off x="2019032" y="2932579"/>
            <a:ext cx="2160621" cy="2303930"/>
          </a:xfrm>
        </p:spPr>
        <p:txBody>
          <a:bodyPr vert="horz" lIns="68580" tIns="34290" rIns="68580" bIns="34290" rtlCol="0" anchor="t">
            <a:normAutofit/>
          </a:bodyPr>
          <a:lstStyle/>
          <a:p>
            <a:r>
              <a:rPr lang="en-US" altLang="en-US" sz="3000">
                <a:solidFill>
                  <a:srgbClr val="FFFFFF"/>
                </a:solidFill>
              </a:rPr>
              <a:t>Y Nodau Byd-eang 2025 / The Global Goals 2025</a:t>
            </a:r>
          </a:p>
        </p:txBody>
      </p:sp>
      <p:pic>
        <p:nvPicPr>
          <p:cNvPr id="27650" name="Picture 2">
            <a:extLst>
              <a:ext uri="{FF2B5EF4-FFF2-40B4-BE49-F238E27FC236}">
                <a16:creationId xmlns:a16="http://schemas.microsoft.com/office/drawing/2014/main" id="{2064BF51-9653-4B31-B8E7-F0F309A2DE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16200000">
            <a:off x="3588831" y="-1237375"/>
            <a:ext cx="5098844" cy="843084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2814C957-9068-4A40-8E11-A26263B79268}"/>
              </a:ext>
            </a:extLst>
          </p:cNvPr>
          <p:cNvSpPr>
            <a:spLocks noGrp="1" noChangeArrowheads="1"/>
          </p:cNvSpPr>
          <p:nvPr>
            <p:ph type="ctrTitle"/>
          </p:nvPr>
        </p:nvSpPr>
        <p:spPr>
          <a:xfrm>
            <a:off x="1595846" y="252664"/>
            <a:ext cx="9072155" cy="1511843"/>
          </a:xfrm>
        </p:spPr>
        <p:txBody>
          <a:bodyPr/>
          <a:lstStyle/>
          <a:p>
            <a:r>
              <a:rPr lang="en-GB" altLang="en-US" sz="2700" dirty="0">
                <a:ea typeface="ＭＳ Ｐゴシック" panose="020B0600070205080204" pitchFamily="34" charset="-128"/>
              </a:rPr>
              <a:t> </a:t>
            </a:r>
            <a:r>
              <a:rPr lang="en-GB" altLang="en-US" sz="2700" b="1" dirty="0" err="1">
                <a:solidFill>
                  <a:srgbClr val="0070C0"/>
                </a:solidFill>
                <a:ea typeface="ＭＳ Ｐゴシック" panose="020B0600070205080204" pitchFamily="34" charset="-128"/>
              </a:rPr>
              <a:t>Confensiwn</a:t>
            </a:r>
            <a:r>
              <a:rPr lang="en-GB" altLang="en-US" sz="2700" b="1" dirty="0">
                <a:solidFill>
                  <a:srgbClr val="0070C0"/>
                </a:solidFill>
                <a:ea typeface="ＭＳ Ｐゴシック" panose="020B0600070205080204" pitchFamily="34" charset="-128"/>
              </a:rPr>
              <a:t> y </a:t>
            </a:r>
            <a:r>
              <a:rPr lang="en-GB" altLang="en-US" sz="2700" b="1" dirty="0" err="1">
                <a:solidFill>
                  <a:srgbClr val="0070C0"/>
                </a:solidFill>
                <a:ea typeface="ＭＳ Ｐゴシック" panose="020B0600070205080204" pitchFamily="34" charset="-128"/>
              </a:rPr>
              <a:t>Cenhedloedd</a:t>
            </a:r>
            <a:r>
              <a:rPr lang="en-GB" altLang="en-US" sz="2700" b="1" dirty="0">
                <a:solidFill>
                  <a:srgbClr val="0070C0"/>
                </a:solidFill>
                <a:ea typeface="ＭＳ Ｐゴシック" panose="020B0600070205080204" pitchFamily="34" charset="-128"/>
              </a:rPr>
              <a:t> </a:t>
            </a:r>
            <a:r>
              <a:rPr lang="en-GB" altLang="en-US" sz="2700" b="1" dirty="0" err="1">
                <a:solidFill>
                  <a:srgbClr val="0070C0"/>
                </a:solidFill>
                <a:ea typeface="ＭＳ Ｐゴシック" panose="020B0600070205080204" pitchFamily="34" charset="-128"/>
              </a:rPr>
              <a:t>Unedig</a:t>
            </a:r>
            <a:r>
              <a:rPr lang="en-GB" altLang="en-US" sz="2700" b="1" dirty="0">
                <a:solidFill>
                  <a:srgbClr val="0070C0"/>
                </a:solidFill>
                <a:ea typeface="ＭＳ Ｐゴシック" panose="020B0600070205080204" pitchFamily="34" charset="-128"/>
              </a:rPr>
              <a:t> </a:t>
            </a:r>
            <a:r>
              <a:rPr lang="en-GB" altLang="en-US" sz="2700" b="1" dirty="0" err="1">
                <a:solidFill>
                  <a:srgbClr val="0070C0"/>
                </a:solidFill>
                <a:ea typeface="ＭＳ Ｐゴシック" panose="020B0600070205080204" pitchFamily="34" charset="-128"/>
              </a:rPr>
              <a:t>ar</a:t>
            </a:r>
            <a:r>
              <a:rPr lang="en-GB" altLang="en-US" sz="2700" b="1" dirty="0">
                <a:solidFill>
                  <a:srgbClr val="0070C0"/>
                </a:solidFill>
                <a:ea typeface="ＭＳ Ｐゴシック" panose="020B0600070205080204" pitchFamily="34" charset="-128"/>
              </a:rPr>
              <a:t> </a:t>
            </a:r>
            <a:r>
              <a:rPr lang="en-GB" altLang="en-US" sz="2700" b="1" dirty="0" err="1">
                <a:solidFill>
                  <a:srgbClr val="0070C0"/>
                </a:solidFill>
                <a:ea typeface="ＭＳ Ｐゴシック" panose="020B0600070205080204" pitchFamily="34" charset="-128"/>
              </a:rPr>
              <a:t>Hawliau’r</a:t>
            </a:r>
            <a:r>
              <a:rPr lang="en-GB" altLang="en-US" sz="2700" b="1" dirty="0">
                <a:solidFill>
                  <a:srgbClr val="0070C0"/>
                </a:solidFill>
                <a:ea typeface="ＭＳ Ｐゴシック" panose="020B0600070205080204" pitchFamily="34" charset="-128"/>
              </a:rPr>
              <a:t> </a:t>
            </a:r>
            <a:r>
              <a:rPr lang="en-GB" altLang="en-US" sz="2700" b="1" dirty="0" err="1">
                <a:solidFill>
                  <a:srgbClr val="0070C0"/>
                </a:solidFill>
                <a:ea typeface="ＭＳ Ｐゴシック" panose="020B0600070205080204" pitchFamily="34" charset="-128"/>
              </a:rPr>
              <a:t>Plentyn</a:t>
            </a:r>
            <a:r>
              <a:rPr lang="en-GB" altLang="en-US" sz="2700" b="1" dirty="0">
                <a:solidFill>
                  <a:srgbClr val="0070C0"/>
                </a:solidFill>
                <a:ea typeface="ＭＳ Ｐゴシック" panose="020B0600070205080204" pitchFamily="34" charset="-128"/>
              </a:rPr>
              <a:t> (CCUHP) </a:t>
            </a:r>
            <a:br>
              <a:rPr lang="en-GB" altLang="en-US" sz="2700" b="1" dirty="0">
                <a:ea typeface="ＭＳ Ｐゴシック" panose="020B0600070205080204" pitchFamily="34" charset="-128"/>
              </a:rPr>
            </a:br>
            <a:r>
              <a:rPr lang="en-GB" altLang="en-US" sz="2700" b="1" dirty="0">
                <a:ea typeface="ＭＳ Ｐゴシック" panose="020B0600070205080204" pitchFamily="34" charset="-128"/>
              </a:rPr>
              <a:t>Nations Conventions on the Rights of the Child (UNCRC)</a:t>
            </a:r>
          </a:p>
        </p:txBody>
      </p:sp>
      <p:pic>
        <p:nvPicPr>
          <p:cNvPr id="29699" name="Picture 3">
            <a:extLst>
              <a:ext uri="{FF2B5EF4-FFF2-40B4-BE49-F238E27FC236}">
                <a16:creationId xmlns:a16="http://schemas.microsoft.com/office/drawing/2014/main" id="{E498AEFC-DE61-4726-9DE6-0FDA95574DA5}"/>
              </a:ext>
            </a:extLst>
          </p:cNvPr>
          <p:cNvPicPr>
            <a:picLocks noChangeAspect="1"/>
          </p:cNvPicPr>
          <p:nvPr/>
        </p:nvPicPr>
        <p:blipFill>
          <a:blip r:embed="rId2">
            <a:extLst>
              <a:ext uri="{28A0092B-C50C-407E-A947-70E740481C1C}">
                <a14:useLocalDpi xmlns:a14="http://schemas.microsoft.com/office/drawing/2010/main" val="0"/>
              </a:ext>
            </a:extLst>
          </a:blip>
          <a:srcRect l="10237" t="20673" r="29913" b="20267"/>
          <a:stretch>
            <a:fillRect/>
          </a:stretch>
        </p:blipFill>
        <p:spPr bwMode="auto">
          <a:xfrm>
            <a:off x="2674002" y="2669726"/>
            <a:ext cx="5050631" cy="3281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Logo, company name&#10;&#10;Description automatically generated">
            <a:extLst>
              <a:ext uri="{FF2B5EF4-FFF2-40B4-BE49-F238E27FC236}">
                <a16:creationId xmlns:a16="http://schemas.microsoft.com/office/drawing/2014/main" id="{5B0A97BE-CC72-49C7-9254-0C68BC13BE4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38754" y="3526359"/>
            <a:ext cx="1522640" cy="1141980"/>
          </a:xfrm>
          <a:prstGeom prst="rect">
            <a:avLst/>
          </a:prstGeom>
        </p:spPr>
      </p:pic>
    </p:spTree>
  </p:cSld>
  <p:clrMapOvr>
    <a:masterClrMapping/>
  </p:clrMapOvr>
  <p:transition spd="med">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023899" y="134920"/>
            <a:ext cx="8308958" cy="990600"/>
          </a:xfrm>
        </p:spPr>
        <p:txBody>
          <a:bodyPr>
            <a:normAutofit fontScale="90000"/>
          </a:bodyPr>
          <a:lstStyle/>
          <a:p>
            <a:r>
              <a:rPr lang="en-GB" b="1" dirty="0" err="1">
                <a:solidFill>
                  <a:srgbClr val="0070C0"/>
                </a:solidFill>
              </a:rPr>
              <a:t>Polisi</a:t>
            </a:r>
            <a:r>
              <a:rPr lang="en-GB" b="1" dirty="0">
                <a:solidFill>
                  <a:srgbClr val="0070C0"/>
                </a:solidFill>
              </a:rPr>
              <a:t> </a:t>
            </a:r>
            <a:r>
              <a:rPr lang="en-GB" b="1" dirty="0" err="1">
                <a:solidFill>
                  <a:srgbClr val="0070C0"/>
                </a:solidFill>
              </a:rPr>
              <a:t>rhyngwladol</a:t>
            </a:r>
            <a:r>
              <a:rPr lang="en-GB" b="1" dirty="0">
                <a:solidFill>
                  <a:srgbClr val="0070C0"/>
                </a:solidFill>
              </a:rPr>
              <a:t> </a:t>
            </a:r>
            <a:r>
              <a:rPr lang="en-GB" b="1" dirty="0"/>
              <a:t>/ International policy  </a:t>
            </a:r>
          </a:p>
        </p:txBody>
      </p:sp>
      <p:pic>
        <p:nvPicPr>
          <p:cNvPr id="4" name="Content Placeholder 3"/>
          <p:cNvPicPr>
            <a:picLocks noGrp="1" noChangeAspect="1"/>
          </p:cNvPicPr>
          <p:nvPr>
            <p:ph idx="1"/>
          </p:nvPr>
        </p:nvPicPr>
        <p:blipFill>
          <a:blip r:embed="rId2"/>
          <a:stretch>
            <a:fillRect/>
          </a:stretch>
        </p:blipFill>
        <p:spPr>
          <a:xfrm>
            <a:off x="3641846" y="1021089"/>
            <a:ext cx="3832898" cy="4711392"/>
          </a:xfrm>
          <a:prstGeom prst="rect">
            <a:avLst/>
          </a:prstGeom>
        </p:spPr>
      </p:pic>
      <p:sp>
        <p:nvSpPr>
          <p:cNvPr id="5" name="Rectangle 4"/>
          <p:cNvSpPr/>
          <p:nvPr/>
        </p:nvSpPr>
        <p:spPr>
          <a:xfrm>
            <a:off x="8127274" y="5429250"/>
            <a:ext cx="2037806" cy="47488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defTabSz="457200"/>
            <a:r>
              <a:rPr lang="en-GB" dirty="0">
                <a:solidFill>
                  <a:prstClr val="black"/>
                </a:solidFill>
                <a:latin typeface="Calibri" panose="020F0502020204030204"/>
              </a:rPr>
              <a:t>(UN, 1989)</a:t>
            </a:r>
          </a:p>
        </p:txBody>
      </p:sp>
    </p:spTree>
    <p:extLst>
      <p:ext uri="{BB962C8B-B14F-4D97-AF65-F5344CB8AC3E}">
        <p14:creationId xmlns:p14="http://schemas.microsoft.com/office/powerpoint/2010/main" val="257831998"/>
      </p:ext>
    </p:extLst>
  </p:cSld>
  <p:clrMapOvr>
    <a:masterClrMapping/>
  </p:clrMapOvr>
  <p:transition spd="med">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61115" y="246307"/>
            <a:ext cx="6447501" cy="990600"/>
          </a:xfrm>
        </p:spPr>
        <p:txBody>
          <a:bodyPr>
            <a:normAutofit/>
          </a:bodyPr>
          <a:lstStyle/>
          <a:p>
            <a:r>
              <a:rPr lang="en-GB" b="1" dirty="0" err="1">
                <a:solidFill>
                  <a:srgbClr val="0070C0"/>
                </a:solidFill>
              </a:rPr>
              <a:t>Polisi</a:t>
            </a:r>
            <a:r>
              <a:rPr lang="en-GB" b="1" dirty="0">
                <a:solidFill>
                  <a:srgbClr val="0070C0"/>
                </a:solidFill>
              </a:rPr>
              <a:t> </a:t>
            </a:r>
            <a:r>
              <a:rPr lang="en-GB" b="1" dirty="0" err="1">
                <a:solidFill>
                  <a:srgbClr val="0070C0"/>
                </a:solidFill>
              </a:rPr>
              <a:t>Cymreig</a:t>
            </a:r>
            <a:r>
              <a:rPr lang="en-GB" b="1" dirty="0">
                <a:solidFill>
                  <a:srgbClr val="0070C0"/>
                </a:solidFill>
              </a:rPr>
              <a:t> </a:t>
            </a:r>
            <a:r>
              <a:rPr lang="en-GB" b="1" dirty="0"/>
              <a:t>/ Welsh policy</a:t>
            </a:r>
          </a:p>
        </p:txBody>
      </p:sp>
      <p:pic>
        <p:nvPicPr>
          <p:cNvPr id="4" name="Content Placeholder 3"/>
          <p:cNvPicPr>
            <a:picLocks noGrp="1" noChangeAspect="1"/>
          </p:cNvPicPr>
          <p:nvPr>
            <p:ph idx="1"/>
          </p:nvPr>
        </p:nvPicPr>
        <p:blipFill>
          <a:blip r:embed="rId2"/>
          <a:stretch>
            <a:fillRect/>
          </a:stretch>
        </p:blipFill>
        <p:spPr>
          <a:xfrm>
            <a:off x="2297904" y="1236908"/>
            <a:ext cx="3258926" cy="3242631"/>
          </a:xfrm>
          <a:prstGeom prst="rect">
            <a:avLst/>
          </a:prstGeom>
        </p:spPr>
      </p:pic>
      <p:sp>
        <p:nvSpPr>
          <p:cNvPr id="5" name="Rectangle 4"/>
          <p:cNvSpPr/>
          <p:nvPr/>
        </p:nvSpPr>
        <p:spPr>
          <a:xfrm>
            <a:off x="1602829" y="4656797"/>
            <a:ext cx="4432412" cy="1054698"/>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defTabSz="457200"/>
            <a:r>
              <a:rPr lang="en-GB" sz="1500" dirty="0" err="1">
                <a:solidFill>
                  <a:prstClr val="black"/>
                </a:solidFill>
                <a:latin typeface="Calibri" panose="020F0502020204030204"/>
              </a:rPr>
              <a:t>Deddf</a:t>
            </a:r>
            <a:r>
              <a:rPr lang="en-GB" sz="1500" dirty="0">
                <a:solidFill>
                  <a:prstClr val="black"/>
                </a:solidFill>
                <a:latin typeface="Calibri" panose="020F0502020204030204"/>
              </a:rPr>
              <a:t> </a:t>
            </a:r>
            <a:r>
              <a:rPr lang="en-GB" sz="1500" dirty="0" err="1">
                <a:solidFill>
                  <a:prstClr val="black"/>
                </a:solidFill>
                <a:latin typeface="Calibri" panose="020F0502020204030204"/>
              </a:rPr>
              <a:t>Llesiant</a:t>
            </a:r>
            <a:r>
              <a:rPr lang="en-GB" sz="1500" dirty="0">
                <a:solidFill>
                  <a:prstClr val="black"/>
                </a:solidFill>
                <a:latin typeface="Calibri" panose="020F0502020204030204"/>
              </a:rPr>
              <a:t> </a:t>
            </a:r>
            <a:r>
              <a:rPr lang="en-GB" sz="1500" dirty="0" err="1">
                <a:solidFill>
                  <a:prstClr val="black"/>
                </a:solidFill>
                <a:latin typeface="Calibri" panose="020F0502020204030204"/>
              </a:rPr>
              <a:t>Cenedlaethau’r</a:t>
            </a:r>
            <a:r>
              <a:rPr lang="en-GB" sz="1500" dirty="0">
                <a:solidFill>
                  <a:prstClr val="black"/>
                </a:solidFill>
                <a:latin typeface="Calibri" panose="020F0502020204030204"/>
              </a:rPr>
              <a:t> </a:t>
            </a:r>
            <a:r>
              <a:rPr lang="en-GB" sz="1500" dirty="0" err="1">
                <a:solidFill>
                  <a:prstClr val="black"/>
                </a:solidFill>
                <a:latin typeface="Calibri" panose="020F0502020204030204"/>
              </a:rPr>
              <a:t>Dyfodol</a:t>
            </a:r>
            <a:r>
              <a:rPr lang="en-GB" sz="1500" dirty="0">
                <a:solidFill>
                  <a:prstClr val="black"/>
                </a:solidFill>
                <a:latin typeface="Calibri" panose="020F0502020204030204"/>
              </a:rPr>
              <a:t> (Cymru) 2015</a:t>
            </a:r>
          </a:p>
          <a:p>
            <a:pPr algn="ctr" defTabSz="457200"/>
            <a:r>
              <a:rPr lang="en-GB" sz="1500" dirty="0">
                <a:solidFill>
                  <a:prstClr val="black"/>
                </a:solidFill>
                <a:latin typeface="Calibri" panose="020F0502020204030204"/>
              </a:rPr>
              <a:t>Wellbeing of Future Generations Act (2015)</a:t>
            </a:r>
          </a:p>
        </p:txBody>
      </p:sp>
      <p:pic>
        <p:nvPicPr>
          <p:cNvPr id="9" name="Picture 8"/>
          <p:cNvPicPr>
            <a:picLocks noChangeAspect="1"/>
          </p:cNvPicPr>
          <p:nvPr/>
        </p:nvPicPr>
        <p:blipFill>
          <a:blip r:embed="rId3"/>
          <a:stretch>
            <a:fillRect/>
          </a:stretch>
        </p:blipFill>
        <p:spPr>
          <a:xfrm>
            <a:off x="6618514" y="1236907"/>
            <a:ext cx="3275582" cy="3242631"/>
          </a:xfrm>
          <a:prstGeom prst="rect">
            <a:avLst/>
          </a:prstGeom>
        </p:spPr>
      </p:pic>
      <p:sp>
        <p:nvSpPr>
          <p:cNvPr id="10" name="Rectangle 9"/>
          <p:cNvSpPr/>
          <p:nvPr/>
        </p:nvSpPr>
        <p:spPr>
          <a:xfrm>
            <a:off x="6459223" y="4866274"/>
            <a:ext cx="3902948" cy="63574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defTabSz="457200"/>
            <a:r>
              <a:rPr lang="en-GB" dirty="0" err="1">
                <a:solidFill>
                  <a:prstClr val="black"/>
                </a:solidFill>
                <a:latin typeface="Calibri" panose="020F0502020204030204"/>
              </a:rPr>
              <a:t>Cwricwlwm</a:t>
            </a:r>
            <a:r>
              <a:rPr lang="en-GB" dirty="0">
                <a:solidFill>
                  <a:prstClr val="black"/>
                </a:solidFill>
                <a:latin typeface="Calibri" panose="020F0502020204030204"/>
              </a:rPr>
              <a:t> </a:t>
            </a:r>
            <a:r>
              <a:rPr lang="en-GB" dirty="0" err="1">
                <a:solidFill>
                  <a:prstClr val="black"/>
                </a:solidFill>
                <a:latin typeface="Calibri" panose="020F0502020204030204"/>
              </a:rPr>
              <a:t>i</a:t>
            </a:r>
            <a:r>
              <a:rPr lang="en-GB" dirty="0">
                <a:solidFill>
                  <a:prstClr val="black"/>
                </a:solidFill>
                <a:latin typeface="Calibri" panose="020F0502020204030204"/>
              </a:rPr>
              <a:t> </a:t>
            </a:r>
            <a:r>
              <a:rPr lang="en-GB" dirty="0" err="1">
                <a:solidFill>
                  <a:prstClr val="black"/>
                </a:solidFill>
                <a:latin typeface="Calibri" panose="020F0502020204030204"/>
              </a:rPr>
              <a:t>Gymru</a:t>
            </a:r>
            <a:r>
              <a:rPr lang="en-GB" dirty="0">
                <a:solidFill>
                  <a:prstClr val="black"/>
                </a:solidFill>
                <a:latin typeface="Calibri" panose="020F0502020204030204"/>
              </a:rPr>
              <a:t> 2022</a:t>
            </a:r>
          </a:p>
          <a:p>
            <a:pPr algn="ctr" defTabSz="457200"/>
            <a:r>
              <a:rPr lang="en-GB" dirty="0">
                <a:solidFill>
                  <a:prstClr val="black"/>
                </a:solidFill>
                <a:latin typeface="Calibri" panose="020F0502020204030204"/>
              </a:rPr>
              <a:t>Curriculum for Wales 2022</a:t>
            </a:r>
          </a:p>
        </p:txBody>
      </p:sp>
    </p:spTree>
    <p:extLst>
      <p:ext uri="{BB962C8B-B14F-4D97-AF65-F5344CB8AC3E}">
        <p14:creationId xmlns:p14="http://schemas.microsoft.com/office/powerpoint/2010/main" val="602737265"/>
      </p:ext>
    </p:extLst>
  </p:cSld>
  <p:clrMapOvr>
    <a:masterClrMapping/>
  </p:clrMapOvr>
  <p:transition spd="med">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3F38765D-DBCF-4BB6-8E1F-8E3E9B525F45}"/>
              </a:ext>
            </a:extLst>
          </p:cNvPr>
          <p:cNvSpPr>
            <a:spLocks noGrp="1" noChangeArrowheads="1"/>
          </p:cNvSpPr>
          <p:nvPr>
            <p:ph type="title"/>
          </p:nvPr>
        </p:nvSpPr>
        <p:spPr>
          <a:xfrm>
            <a:off x="1785688" y="111814"/>
            <a:ext cx="8653712" cy="1257300"/>
          </a:xfrm>
        </p:spPr>
        <p:txBody>
          <a:bodyPr>
            <a:normAutofit/>
          </a:bodyPr>
          <a:lstStyle/>
          <a:p>
            <a:r>
              <a:rPr lang="en-US" altLang="en-US" sz="2100" b="1" dirty="0" err="1">
                <a:solidFill>
                  <a:schemeClr val="accent1"/>
                </a:solidFill>
                <a:ea typeface="ＭＳ Ｐゴシック" panose="020B0600070205080204" pitchFamily="34" charset="-128"/>
              </a:rPr>
              <a:t>CiG</a:t>
            </a:r>
            <a:r>
              <a:rPr lang="en-US" altLang="en-US" sz="2100" b="1" dirty="0">
                <a:solidFill>
                  <a:schemeClr val="accent1"/>
                </a:solidFill>
                <a:ea typeface="ＭＳ Ｐゴシック" panose="020B0600070205080204" pitchFamily="34" charset="-128"/>
              </a:rPr>
              <a:t> 2022: Y </a:t>
            </a:r>
            <a:r>
              <a:rPr lang="en-US" altLang="en-US" sz="2100" b="1" dirty="0" err="1">
                <a:solidFill>
                  <a:schemeClr val="accent1"/>
                </a:solidFill>
                <a:ea typeface="ＭＳ Ｐゴシック" panose="020B0600070205080204" pitchFamily="34" charset="-128"/>
              </a:rPr>
              <a:t>pedwar</a:t>
            </a:r>
            <a:r>
              <a:rPr lang="en-US" altLang="en-US" sz="2100" b="1" dirty="0">
                <a:solidFill>
                  <a:schemeClr val="accent1"/>
                </a:solidFill>
                <a:ea typeface="ＭＳ Ｐゴシック" panose="020B0600070205080204" pitchFamily="34" charset="-128"/>
              </a:rPr>
              <a:t> </a:t>
            </a:r>
            <a:r>
              <a:rPr lang="en-US" altLang="en-US" sz="2100" b="1" dirty="0" err="1">
                <a:solidFill>
                  <a:schemeClr val="accent1"/>
                </a:solidFill>
                <a:ea typeface="ＭＳ Ｐゴシック" panose="020B0600070205080204" pitchFamily="34" charset="-128"/>
              </a:rPr>
              <a:t>diben</a:t>
            </a:r>
            <a:r>
              <a:rPr lang="en-US" altLang="en-US" sz="2100" b="1" dirty="0">
                <a:solidFill>
                  <a:schemeClr val="accent1"/>
                </a:solidFill>
                <a:ea typeface="ＭＳ Ｐゴシック" panose="020B0600070205080204" pitchFamily="34" charset="-128"/>
              </a:rPr>
              <a:t> </a:t>
            </a:r>
            <a:r>
              <a:rPr lang="en-US" altLang="en-US" sz="2100" b="1" dirty="0" err="1">
                <a:solidFill>
                  <a:schemeClr val="accent1"/>
                </a:solidFill>
                <a:ea typeface="ＭＳ Ｐゴシック" panose="020B0600070205080204" pitchFamily="34" charset="-128"/>
              </a:rPr>
              <a:t>yw</a:t>
            </a:r>
            <a:r>
              <a:rPr lang="en-US" altLang="en-US" sz="2100" b="1" dirty="0">
                <a:solidFill>
                  <a:schemeClr val="accent1"/>
                </a:solidFill>
                <a:ea typeface="ＭＳ Ｐゴシック" panose="020B0600070205080204" pitchFamily="34" charset="-128"/>
              </a:rPr>
              <a:t> y </a:t>
            </a:r>
            <a:r>
              <a:rPr lang="en-US" altLang="en-US" sz="2100" b="1" dirty="0" err="1">
                <a:solidFill>
                  <a:schemeClr val="accent1"/>
                </a:solidFill>
                <a:ea typeface="ＭＳ Ｐゴシック" panose="020B0600070205080204" pitchFamily="34" charset="-128"/>
              </a:rPr>
              <a:t>bydd</a:t>
            </a:r>
            <a:r>
              <a:rPr lang="en-US" altLang="en-US" sz="2100" b="1" dirty="0">
                <a:solidFill>
                  <a:schemeClr val="accent1"/>
                </a:solidFill>
                <a:ea typeface="ＭＳ Ｐゴシック" panose="020B0600070205080204" pitchFamily="34" charset="-128"/>
              </a:rPr>
              <a:t> </a:t>
            </a:r>
            <a:r>
              <a:rPr lang="en-US" altLang="en-US" sz="2100" b="1" dirty="0" err="1">
                <a:solidFill>
                  <a:schemeClr val="accent1"/>
                </a:solidFill>
                <a:ea typeface="ＭＳ Ｐゴシック" panose="020B0600070205080204" pitchFamily="34" charset="-128"/>
              </a:rPr>
              <a:t>pob</a:t>
            </a:r>
            <a:r>
              <a:rPr lang="en-US" altLang="en-US" sz="2100" b="1" dirty="0">
                <a:solidFill>
                  <a:schemeClr val="accent1"/>
                </a:solidFill>
                <a:ea typeface="ＭＳ Ｐゴシック" panose="020B0600070205080204" pitchFamily="34" charset="-128"/>
              </a:rPr>
              <a:t> </a:t>
            </a:r>
            <a:r>
              <a:rPr lang="en-US" altLang="en-US" sz="2100" b="1" dirty="0" err="1">
                <a:solidFill>
                  <a:schemeClr val="accent1"/>
                </a:solidFill>
                <a:ea typeface="ＭＳ Ｐゴシック" panose="020B0600070205080204" pitchFamily="34" charset="-128"/>
              </a:rPr>
              <a:t>plentyn</a:t>
            </a:r>
            <a:r>
              <a:rPr lang="en-US" altLang="en-US" sz="2100" b="1" dirty="0">
                <a:solidFill>
                  <a:schemeClr val="accent1"/>
                </a:solidFill>
                <a:ea typeface="ＭＳ Ｐゴシック" panose="020B0600070205080204" pitchFamily="34" charset="-128"/>
              </a:rPr>
              <a:t> a </a:t>
            </a:r>
            <a:r>
              <a:rPr lang="en-US" altLang="en-US" sz="2100" b="1" dirty="0" err="1">
                <a:solidFill>
                  <a:schemeClr val="accent1"/>
                </a:solidFill>
                <a:ea typeface="ＭＳ Ｐゴシック" panose="020B0600070205080204" pitchFamily="34" charset="-128"/>
              </a:rPr>
              <a:t>pherson</a:t>
            </a:r>
            <a:r>
              <a:rPr lang="en-US" altLang="en-US" sz="2100" b="1" dirty="0">
                <a:solidFill>
                  <a:schemeClr val="accent1"/>
                </a:solidFill>
                <a:ea typeface="ＭＳ Ｐゴシック" panose="020B0600070205080204" pitchFamily="34" charset="-128"/>
              </a:rPr>
              <a:t> </a:t>
            </a:r>
            <a:r>
              <a:rPr lang="en-US" altLang="en-US" sz="2100" b="1" dirty="0" err="1">
                <a:solidFill>
                  <a:schemeClr val="accent1"/>
                </a:solidFill>
                <a:ea typeface="ＭＳ Ｐゴシック" panose="020B0600070205080204" pitchFamily="34" charset="-128"/>
              </a:rPr>
              <a:t>ifanc</a:t>
            </a:r>
            <a:r>
              <a:rPr lang="en-US" altLang="en-US" sz="2100" b="1" dirty="0">
                <a:solidFill>
                  <a:schemeClr val="accent1"/>
                </a:solidFill>
                <a:ea typeface="ＭＳ Ｐゴシック" panose="020B0600070205080204" pitchFamily="34" charset="-128"/>
              </a:rPr>
              <a:t> </a:t>
            </a:r>
            <a:r>
              <a:rPr lang="en-US" altLang="en-US" sz="2100" b="1" dirty="0" err="1">
                <a:solidFill>
                  <a:schemeClr val="accent1"/>
                </a:solidFill>
                <a:ea typeface="ＭＳ Ｐゴシック" panose="020B0600070205080204" pitchFamily="34" charset="-128"/>
              </a:rPr>
              <a:t>yn</a:t>
            </a:r>
            <a:r>
              <a:rPr lang="en-US" altLang="en-US" sz="2100" b="1" dirty="0">
                <a:solidFill>
                  <a:schemeClr val="accent1"/>
                </a:solidFill>
                <a:ea typeface="ＭＳ Ｐゴシック" panose="020B0600070205080204" pitchFamily="34" charset="-128"/>
              </a:rPr>
              <a:t>: </a:t>
            </a:r>
            <a:br>
              <a:rPr lang="en-US" altLang="en-US" sz="2100" b="1" dirty="0">
                <a:ea typeface="ＭＳ Ｐゴシック" panose="020B0600070205080204" pitchFamily="34" charset="-128"/>
              </a:rPr>
            </a:br>
            <a:r>
              <a:rPr lang="en-US" altLang="en-US" sz="2100" b="1" dirty="0" err="1">
                <a:ea typeface="ＭＳ Ｐゴシック" panose="020B0600070205080204" pitchFamily="34" charset="-128"/>
              </a:rPr>
              <a:t>CfW</a:t>
            </a:r>
            <a:r>
              <a:rPr lang="en-US" altLang="en-US" sz="2100" b="1" dirty="0">
                <a:ea typeface="ＭＳ Ｐゴシック" panose="020B0600070205080204" pitchFamily="34" charset="-128"/>
              </a:rPr>
              <a:t> 2022: The four purposes are that all children and young people will be</a:t>
            </a:r>
            <a:r>
              <a:rPr lang="en-US" altLang="en-US" sz="2100" dirty="0">
                <a:ea typeface="ＭＳ Ｐゴシック" panose="020B0600070205080204" pitchFamily="34" charset="-128"/>
              </a:rPr>
              <a:t>:</a:t>
            </a:r>
          </a:p>
        </p:txBody>
      </p:sp>
      <p:graphicFrame>
        <p:nvGraphicFramePr>
          <p:cNvPr id="3" name="Diagram 2">
            <a:extLst>
              <a:ext uri="{FF2B5EF4-FFF2-40B4-BE49-F238E27FC236}">
                <a16:creationId xmlns:a16="http://schemas.microsoft.com/office/drawing/2014/main" id="{DE9A8507-F9D9-4A7B-BC3B-E6E838F7A7F3}"/>
              </a:ext>
            </a:extLst>
          </p:cNvPr>
          <p:cNvGraphicFramePr/>
          <p:nvPr/>
        </p:nvGraphicFramePr>
        <p:xfrm>
          <a:off x="6096001" y="1141471"/>
          <a:ext cx="4310311" cy="4575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a:extLst>
              <a:ext uri="{FF2B5EF4-FFF2-40B4-BE49-F238E27FC236}">
                <a16:creationId xmlns:a16="http://schemas.microsoft.com/office/drawing/2014/main" id="{19A80B9E-D16A-42C4-A808-C19A0376C571}"/>
              </a:ext>
            </a:extLst>
          </p:cNvPr>
          <p:cNvGraphicFramePr/>
          <p:nvPr/>
        </p:nvGraphicFramePr>
        <p:xfrm>
          <a:off x="1602581" y="1141471"/>
          <a:ext cx="4686300" cy="452418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Picture 6" descr="A picture containing website&#10;&#10;Description automatically generated">
            <a:extLst>
              <a:ext uri="{FF2B5EF4-FFF2-40B4-BE49-F238E27FC236}">
                <a16:creationId xmlns:a16="http://schemas.microsoft.com/office/drawing/2014/main" id="{3D2F6B5D-25A4-4BEC-A819-AA403A24B994}"/>
              </a:ext>
            </a:extLst>
          </p:cNvPr>
          <p:cNvPicPr>
            <a:picLocks noChangeAspect="1"/>
          </p:cNvPicPr>
          <p:nvPr/>
        </p:nvPicPr>
        <p:blipFill rotWithShape="1">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l="58250" r="2903"/>
          <a:stretch/>
        </p:blipFill>
        <p:spPr>
          <a:xfrm>
            <a:off x="5392694" y="5384606"/>
            <a:ext cx="1346245" cy="1180895"/>
          </a:xfrm>
          <a:prstGeom prst="rect">
            <a:avLst/>
          </a:prstGeom>
        </p:spPr>
      </p:pic>
    </p:spTree>
  </p:cSld>
  <p:clrMapOvr>
    <a:masterClrMapping/>
  </p:clrMapOvr>
  <p:transition spd="med">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ipart, dining table&#10;&#10;Description automatically generated">
            <a:extLst>
              <a:ext uri="{FF2B5EF4-FFF2-40B4-BE49-F238E27FC236}">
                <a16:creationId xmlns:a16="http://schemas.microsoft.com/office/drawing/2014/main" id="{352009F7-6E8D-4D1D-980A-DC77CF0E156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743" r="20743" b="14963"/>
          <a:stretch/>
        </p:blipFill>
        <p:spPr>
          <a:xfrm>
            <a:off x="2274094" y="1626876"/>
            <a:ext cx="7252232" cy="4373875"/>
          </a:xfrm>
          <a:prstGeom prst="rect">
            <a:avLst/>
          </a:prstGeom>
        </p:spPr>
      </p:pic>
      <p:sp>
        <p:nvSpPr>
          <p:cNvPr id="3" name="Title 2"/>
          <p:cNvSpPr>
            <a:spLocks noGrp="1"/>
          </p:cNvSpPr>
          <p:nvPr>
            <p:ph type="title"/>
          </p:nvPr>
        </p:nvSpPr>
        <p:spPr>
          <a:xfrm>
            <a:off x="2143508" y="87633"/>
            <a:ext cx="6995730" cy="712467"/>
          </a:xfrm>
        </p:spPr>
        <p:txBody>
          <a:bodyPr>
            <a:normAutofit fontScale="90000"/>
          </a:bodyPr>
          <a:lstStyle/>
          <a:p>
            <a:br>
              <a:rPr lang="en-GB" sz="3000" b="1" dirty="0"/>
            </a:br>
            <a:r>
              <a:rPr lang="en-GB" sz="3000" b="1" dirty="0"/>
              <a:t> </a:t>
            </a:r>
            <a:r>
              <a:rPr lang="en-GB" sz="3600" b="1" dirty="0">
                <a:solidFill>
                  <a:schemeClr val="accent1"/>
                </a:solidFill>
              </a:rPr>
              <a:t>Plant </a:t>
            </a:r>
            <a:r>
              <a:rPr lang="en-GB" sz="3600" b="1" dirty="0" err="1">
                <a:solidFill>
                  <a:schemeClr val="accent1"/>
                </a:solidFill>
              </a:rPr>
              <a:t>fel</a:t>
            </a:r>
            <a:r>
              <a:rPr lang="en-GB" sz="3600" b="1" dirty="0">
                <a:solidFill>
                  <a:schemeClr val="accent1"/>
                </a:solidFill>
              </a:rPr>
              <a:t> </a:t>
            </a:r>
            <a:r>
              <a:rPr lang="en-GB" sz="3600" b="1" dirty="0" err="1">
                <a:solidFill>
                  <a:schemeClr val="accent1"/>
                </a:solidFill>
              </a:rPr>
              <a:t>Dinasyddion</a:t>
            </a:r>
            <a:r>
              <a:rPr lang="en-GB" sz="3600" b="1" dirty="0">
                <a:solidFill>
                  <a:schemeClr val="accent1"/>
                </a:solidFill>
              </a:rPr>
              <a:t> </a:t>
            </a:r>
            <a:r>
              <a:rPr lang="en-GB" sz="3600" b="1" dirty="0" err="1">
                <a:solidFill>
                  <a:schemeClr val="accent1"/>
                </a:solidFill>
              </a:rPr>
              <a:t>Byd-eang</a:t>
            </a:r>
            <a:endParaRPr lang="en-GB" sz="3600" b="1" dirty="0">
              <a:solidFill>
                <a:schemeClr val="accent1"/>
              </a:solidFill>
            </a:endParaRPr>
          </a:p>
        </p:txBody>
      </p:sp>
      <p:sp>
        <p:nvSpPr>
          <p:cNvPr id="2" name="Content Placeholder 1"/>
          <p:cNvSpPr>
            <a:spLocks noGrp="1"/>
          </p:cNvSpPr>
          <p:nvPr>
            <p:ph idx="1"/>
          </p:nvPr>
        </p:nvSpPr>
        <p:spPr>
          <a:xfrm>
            <a:off x="212785" y="857251"/>
            <a:ext cx="11404121" cy="1600199"/>
          </a:xfrm>
        </p:spPr>
        <p:txBody>
          <a:bodyPr>
            <a:normAutofit/>
          </a:bodyPr>
          <a:lstStyle/>
          <a:p>
            <a:pPr marL="34290" indent="0">
              <a:buNone/>
            </a:pPr>
            <a:endParaRPr lang="en-GB" sz="1050" b="1" dirty="0"/>
          </a:p>
          <a:p>
            <a:pPr marL="34290" indent="0">
              <a:buNone/>
            </a:pPr>
            <a:r>
              <a:rPr lang="en-GB" sz="1050" dirty="0"/>
              <a:t> </a:t>
            </a:r>
            <a:r>
              <a:rPr lang="en-GB" sz="1600" dirty="0" err="1">
                <a:solidFill>
                  <a:schemeClr val="accent1"/>
                </a:solidFill>
              </a:rPr>
              <a:t>Arweiniodd</a:t>
            </a:r>
            <a:r>
              <a:rPr lang="en-GB" sz="1600" dirty="0">
                <a:solidFill>
                  <a:schemeClr val="accent1"/>
                </a:solidFill>
              </a:rPr>
              <a:t> y </a:t>
            </a:r>
            <a:r>
              <a:rPr lang="en-GB" sz="1600" dirty="0" err="1">
                <a:solidFill>
                  <a:schemeClr val="accent1"/>
                </a:solidFill>
              </a:rPr>
              <a:t>ffocws</a:t>
            </a:r>
            <a:r>
              <a:rPr lang="en-GB" sz="1600" dirty="0">
                <a:solidFill>
                  <a:schemeClr val="accent1"/>
                </a:solidFill>
              </a:rPr>
              <a:t> </a:t>
            </a:r>
            <a:r>
              <a:rPr lang="en-GB" sz="1600" dirty="0" err="1">
                <a:solidFill>
                  <a:schemeClr val="accent1"/>
                </a:solidFill>
              </a:rPr>
              <a:t>diweddar</a:t>
            </a:r>
            <a:r>
              <a:rPr lang="en-GB" sz="1600" dirty="0">
                <a:solidFill>
                  <a:schemeClr val="accent1"/>
                </a:solidFill>
              </a:rPr>
              <a:t> </a:t>
            </a:r>
            <a:r>
              <a:rPr lang="en-GB" sz="1600" dirty="0" err="1">
                <a:solidFill>
                  <a:schemeClr val="accent1"/>
                </a:solidFill>
              </a:rPr>
              <a:t>hwn</a:t>
            </a:r>
            <a:r>
              <a:rPr lang="en-GB" sz="1600" dirty="0">
                <a:solidFill>
                  <a:schemeClr val="accent1"/>
                </a:solidFill>
              </a:rPr>
              <a:t> </a:t>
            </a:r>
            <a:r>
              <a:rPr lang="en-GB" sz="1600" dirty="0" err="1">
                <a:solidFill>
                  <a:schemeClr val="accent1"/>
                </a:solidFill>
              </a:rPr>
              <a:t>ar</a:t>
            </a:r>
            <a:r>
              <a:rPr lang="en-GB" sz="1600" dirty="0">
                <a:solidFill>
                  <a:schemeClr val="accent1"/>
                </a:solidFill>
              </a:rPr>
              <a:t> “</a:t>
            </a:r>
            <a:r>
              <a:rPr lang="en-GB" sz="1600" dirty="0" err="1">
                <a:solidFill>
                  <a:schemeClr val="accent1"/>
                </a:solidFill>
              </a:rPr>
              <a:t>gyfranogiad</a:t>
            </a:r>
            <a:r>
              <a:rPr lang="en-GB" sz="1600" dirty="0">
                <a:solidFill>
                  <a:schemeClr val="accent1"/>
                </a:solidFill>
              </a:rPr>
              <a:t>” </a:t>
            </a:r>
            <a:r>
              <a:rPr lang="en-GB" sz="1600" dirty="0" err="1">
                <a:solidFill>
                  <a:schemeClr val="accent1"/>
                </a:solidFill>
              </a:rPr>
              <a:t>gwleidyddol</a:t>
            </a:r>
            <a:r>
              <a:rPr lang="en-GB" sz="1600" dirty="0">
                <a:solidFill>
                  <a:schemeClr val="accent1"/>
                </a:solidFill>
              </a:rPr>
              <a:t> plant </a:t>
            </a:r>
            <a:r>
              <a:rPr lang="en-GB" sz="1600" dirty="0" err="1">
                <a:solidFill>
                  <a:schemeClr val="accent1"/>
                </a:solidFill>
              </a:rPr>
              <a:t>lawer</a:t>
            </a:r>
            <a:r>
              <a:rPr lang="en-GB" sz="1600" dirty="0">
                <a:solidFill>
                  <a:schemeClr val="accent1"/>
                </a:solidFill>
              </a:rPr>
              <a:t> o </a:t>
            </a:r>
            <a:r>
              <a:rPr lang="en-GB" sz="1600" dirty="0" err="1">
                <a:solidFill>
                  <a:schemeClr val="accent1"/>
                </a:solidFill>
              </a:rPr>
              <a:t>astudiaethau</a:t>
            </a:r>
            <a:r>
              <a:rPr lang="en-GB" sz="1600" dirty="0">
                <a:solidFill>
                  <a:schemeClr val="accent1"/>
                </a:solidFill>
              </a:rPr>
              <a:t> </a:t>
            </a:r>
            <a:r>
              <a:rPr lang="en-GB" sz="1600" dirty="0" err="1">
                <a:solidFill>
                  <a:schemeClr val="accent1"/>
                </a:solidFill>
              </a:rPr>
              <a:t>ffrwythlon</a:t>
            </a:r>
            <a:r>
              <a:rPr lang="en-GB" sz="1600" dirty="0">
                <a:solidFill>
                  <a:schemeClr val="accent1"/>
                </a:solidFill>
              </a:rPr>
              <a:t> </a:t>
            </a:r>
            <a:r>
              <a:rPr lang="en-GB" sz="1600" dirty="0" err="1">
                <a:solidFill>
                  <a:schemeClr val="accent1"/>
                </a:solidFill>
              </a:rPr>
              <a:t>o’r</a:t>
            </a:r>
            <a:r>
              <a:rPr lang="en-GB" sz="1600" dirty="0">
                <a:solidFill>
                  <a:schemeClr val="accent1"/>
                </a:solidFill>
              </a:rPr>
              <a:t> </a:t>
            </a:r>
            <a:r>
              <a:rPr lang="en-GB" sz="1600" dirty="0" err="1">
                <a:solidFill>
                  <a:schemeClr val="accent1"/>
                </a:solidFill>
              </a:rPr>
              <a:t>ffyrdd</a:t>
            </a:r>
            <a:r>
              <a:rPr lang="en-GB" sz="1600" dirty="0">
                <a:solidFill>
                  <a:schemeClr val="accent1"/>
                </a:solidFill>
              </a:rPr>
              <a:t> y </a:t>
            </a:r>
            <a:r>
              <a:rPr lang="en-GB" sz="1600" dirty="0" err="1">
                <a:solidFill>
                  <a:schemeClr val="accent1"/>
                </a:solidFill>
              </a:rPr>
              <a:t>mae</a:t>
            </a:r>
            <a:r>
              <a:rPr lang="en-GB" sz="1600" dirty="0">
                <a:solidFill>
                  <a:schemeClr val="accent1"/>
                </a:solidFill>
              </a:rPr>
              <a:t> plant a </a:t>
            </a:r>
            <a:r>
              <a:rPr lang="en-GB" sz="1600" dirty="0" err="1">
                <a:solidFill>
                  <a:schemeClr val="accent1"/>
                </a:solidFill>
              </a:rPr>
              <a:t>phobl</a:t>
            </a:r>
            <a:r>
              <a:rPr lang="en-GB" sz="1600" dirty="0">
                <a:solidFill>
                  <a:schemeClr val="accent1"/>
                </a:solidFill>
              </a:rPr>
              <a:t> </a:t>
            </a:r>
            <a:r>
              <a:rPr lang="en-GB" sz="1600" dirty="0" err="1">
                <a:solidFill>
                  <a:schemeClr val="accent1"/>
                </a:solidFill>
              </a:rPr>
              <a:t>ifanc</a:t>
            </a:r>
            <a:r>
              <a:rPr lang="en-GB" sz="1600" dirty="0">
                <a:solidFill>
                  <a:schemeClr val="accent1"/>
                </a:solidFill>
              </a:rPr>
              <a:t> </a:t>
            </a:r>
            <a:r>
              <a:rPr lang="en-GB" sz="1600" dirty="0" err="1">
                <a:solidFill>
                  <a:schemeClr val="accent1"/>
                </a:solidFill>
              </a:rPr>
              <a:t>yn</a:t>
            </a:r>
            <a:r>
              <a:rPr lang="en-GB" sz="1600" dirty="0">
                <a:solidFill>
                  <a:schemeClr val="accent1"/>
                </a:solidFill>
              </a:rPr>
              <a:t> </a:t>
            </a:r>
            <a:r>
              <a:rPr lang="en-GB" sz="1600" dirty="0" err="1">
                <a:solidFill>
                  <a:schemeClr val="accent1"/>
                </a:solidFill>
              </a:rPr>
              <a:t>arfer</a:t>
            </a:r>
            <a:r>
              <a:rPr lang="en-GB" sz="1600" dirty="0">
                <a:solidFill>
                  <a:schemeClr val="accent1"/>
                </a:solidFill>
              </a:rPr>
              <a:t> </a:t>
            </a:r>
            <a:r>
              <a:rPr lang="en-GB" sz="1600" dirty="0" err="1">
                <a:solidFill>
                  <a:schemeClr val="accent1"/>
                </a:solidFill>
              </a:rPr>
              <a:t>dinasyddiaeth</a:t>
            </a:r>
            <a:r>
              <a:rPr lang="en-GB" sz="1600" dirty="0">
                <a:solidFill>
                  <a:schemeClr val="accent1"/>
                </a:solidFill>
              </a:rPr>
              <a:t> </a:t>
            </a:r>
            <a:r>
              <a:rPr lang="en-GB" sz="1600" dirty="0" err="1">
                <a:solidFill>
                  <a:schemeClr val="accent1"/>
                </a:solidFill>
              </a:rPr>
              <a:t>ar</a:t>
            </a:r>
            <a:r>
              <a:rPr lang="en-GB" sz="1600" dirty="0">
                <a:solidFill>
                  <a:schemeClr val="accent1"/>
                </a:solidFill>
              </a:rPr>
              <a:t> </a:t>
            </a:r>
            <a:r>
              <a:rPr lang="en-GB" sz="1600" dirty="0" err="1">
                <a:solidFill>
                  <a:schemeClr val="accent1"/>
                </a:solidFill>
              </a:rPr>
              <a:t>eu</a:t>
            </a:r>
            <a:r>
              <a:rPr lang="en-GB" sz="1600" dirty="0">
                <a:solidFill>
                  <a:schemeClr val="accent1"/>
                </a:solidFill>
              </a:rPr>
              <a:t> </a:t>
            </a:r>
            <a:r>
              <a:rPr lang="en-GB" sz="1600" dirty="0" err="1">
                <a:solidFill>
                  <a:schemeClr val="accent1"/>
                </a:solidFill>
              </a:rPr>
              <a:t>rhan</a:t>
            </a:r>
            <a:r>
              <a:rPr lang="en-GB" sz="1600" dirty="0">
                <a:solidFill>
                  <a:schemeClr val="accent1"/>
                </a:solidFill>
              </a:rPr>
              <a:t> </a:t>
            </a:r>
            <a:r>
              <a:rPr lang="en-GB" sz="1600" dirty="0" err="1">
                <a:solidFill>
                  <a:schemeClr val="accent1"/>
                </a:solidFill>
              </a:rPr>
              <a:t>eu</a:t>
            </a:r>
            <a:r>
              <a:rPr lang="en-GB" sz="1600" dirty="0">
                <a:solidFill>
                  <a:schemeClr val="accent1"/>
                </a:solidFill>
              </a:rPr>
              <a:t> </a:t>
            </a:r>
            <a:r>
              <a:rPr lang="en-GB" sz="1600" dirty="0" err="1">
                <a:solidFill>
                  <a:schemeClr val="accent1"/>
                </a:solidFill>
              </a:rPr>
              <a:t>hunain</a:t>
            </a:r>
            <a:r>
              <a:rPr lang="en-GB" sz="1600" dirty="0">
                <a:solidFill>
                  <a:schemeClr val="accent1"/>
                </a:solidFill>
              </a:rPr>
              <a:t>, </a:t>
            </a:r>
            <a:r>
              <a:rPr lang="en-GB" sz="1600" dirty="0" err="1">
                <a:solidFill>
                  <a:schemeClr val="accent1"/>
                </a:solidFill>
              </a:rPr>
              <a:t>megis</a:t>
            </a:r>
            <a:r>
              <a:rPr lang="en-GB" sz="1600" dirty="0">
                <a:solidFill>
                  <a:schemeClr val="accent1"/>
                </a:solidFill>
              </a:rPr>
              <a:t> </a:t>
            </a:r>
            <a:r>
              <a:rPr lang="en-GB" sz="1600" dirty="0" err="1">
                <a:solidFill>
                  <a:schemeClr val="accent1"/>
                </a:solidFill>
              </a:rPr>
              <a:t>drwy</a:t>
            </a:r>
            <a:r>
              <a:rPr lang="en-GB" sz="1600" dirty="0">
                <a:solidFill>
                  <a:schemeClr val="accent1"/>
                </a:solidFill>
              </a:rPr>
              <a:t> </a:t>
            </a:r>
            <a:r>
              <a:rPr lang="en-GB" sz="1600" dirty="0" err="1">
                <a:solidFill>
                  <a:schemeClr val="accent1"/>
                </a:solidFill>
              </a:rPr>
              <a:t>hawliau</a:t>
            </a:r>
            <a:r>
              <a:rPr lang="en-GB" sz="1600" dirty="0">
                <a:solidFill>
                  <a:schemeClr val="accent1"/>
                </a:solidFill>
              </a:rPr>
              <a:t> </a:t>
            </a:r>
            <a:r>
              <a:rPr lang="en-GB" sz="1600" dirty="0" err="1">
                <a:solidFill>
                  <a:schemeClr val="accent1"/>
                </a:solidFill>
              </a:rPr>
              <a:t>sifil</a:t>
            </a:r>
            <a:r>
              <a:rPr lang="en-GB" sz="1600" dirty="0">
                <a:solidFill>
                  <a:schemeClr val="accent1"/>
                </a:solidFill>
              </a:rPr>
              <a:t>, </a:t>
            </a:r>
            <a:r>
              <a:rPr lang="en-GB" sz="1600" dirty="0" err="1">
                <a:solidFill>
                  <a:schemeClr val="accent1"/>
                </a:solidFill>
              </a:rPr>
              <a:t>cyfryngau</a:t>
            </a:r>
            <a:r>
              <a:rPr lang="en-GB" sz="1600" dirty="0">
                <a:solidFill>
                  <a:schemeClr val="accent1"/>
                </a:solidFill>
              </a:rPr>
              <a:t> </a:t>
            </a:r>
            <a:r>
              <a:rPr lang="en-GB" sz="1600" dirty="0" err="1">
                <a:solidFill>
                  <a:schemeClr val="accent1"/>
                </a:solidFill>
              </a:rPr>
              <a:t>cymdeithasol</a:t>
            </a:r>
            <a:r>
              <a:rPr lang="en-GB" sz="1600" dirty="0">
                <a:solidFill>
                  <a:schemeClr val="accent1"/>
                </a:solidFill>
              </a:rPr>
              <a:t>, </a:t>
            </a:r>
            <a:r>
              <a:rPr lang="en-GB" sz="1600" dirty="0" err="1">
                <a:solidFill>
                  <a:schemeClr val="accent1"/>
                </a:solidFill>
              </a:rPr>
              <a:t>ymgyrchu</a:t>
            </a:r>
            <a:r>
              <a:rPr lang="en-GB" sz="1600" dirty="0">
                <a:solidFill>
                  <a:schemeClr val="accent1"/>
                </a:solidFill>
              </a:rPr>
              <a:t> </a:t>
            </a:r>
            <a:r>
              <a:rPr lang="en-GB" sz="1600" dirty="0" err="1">
                <a:solidFill>
                  <a:schemeClr val="accent1"/>
                </a:solidFill>
              </a:rPr>
              <a:t>ar</a:t>
            </a:r>
            <a:r>
              <a:rPr lang="en-GB" sz="1600" dirty="0">
                <a:solidFill>
                  <a:schemeClr val="accent1"/>
                </a:solidFill>
              </a:rPr>
              <a:t> </a:t>
            </a:r>
            <a:r>
              <a:rPr lang="en-GB" sz="1600" dirty="0" err="1">
                <a:solidFill>
                  <a:schemeClr val="accent1"/>
                </a:solidFill>
              </a:rPr>
              <a:t>lawr</a:t>
            </a:r>
            <a:r>
              <a:rPr lang="en-GB" sz="1600" dirty="0">
                <a:solidFill>
                  <a:schemeClr val="accent1"/>
                </a:solidFill>
              </a:rPr>
              <a:t> </a:t>
            </a:r>
            <a:r>
              <a:rPr lang="en-GB" sz="1600" dirty="0" err="1">
                <a:solidFill>
                  <a:schemeClr val="accent1"/>
                </a:solidFill>
              </a:rPr>
              <a:t>gwlad</a:t>
            </a:r>
            <a:r>
              <a:rPr lang="en-GB" sz="1600" dirty="0">
                <a:solidFill>
                  <a:schemeClr val="accent1"/>
                </a:solidFill>
              </a:rPr>
              <a:t>, </a:t>
            </a:r>
            <a:r>
              <a:rPr lang="en-GB" sz="1600" dirty="0" err="1">
                <a:solidFill>
                  <a:schemeClr val="accent1"/>
                </a:solidFill>
              </a:rPr>
              <a:t>comisiynwyr</a:t>
            </a:r>
            <a:r>
              <a:rPr lang="en-GB" sz="1600" dirty="0">
                <a:solidFill>
                  <a:schemeClr val="accent1"/>
                </a:solidFill>
              </a:rPr>
              <a:t> plant, </a:t>
            </a:r>
            <a:r>
              <a:rPr lang="en-GB" sz="1600" dirty="0" err="1">
                <a:solidFill>
                  <a:schemeClr val="accent1"/>
                </a:solidFill>
              </a:rPr>
              <a:t>seneddau</a:t>
            </a:r>
            <a:r>
              <a:rPr lang="en-GB" sz="1600" dirty="0">
                <a:solidFill>
                  <a:schemeClr val="accent1"/>
                </a:solidFill>
              </a:rPr>
              <a:t> plant a </a:t>
            </a:r>
            <a:r>
              <a:rPr lang="en-GB" sz="1600" dirty="0" err="1">
                <a:solidFill>
                  <a:schemeClr val="accent1"/>
                </a:solidFill>
              </a:rPr>
              <a:t>phobl</a:t>
            </a:r>
            <a:r>
              <a:rPr lang="en-GB" sz="1600" dirty="0">
                <a:solidFill>
                  <a:schemeClr val="accent1"/>
                </a:solidFill>
              </a:rPr>
              <a:t> </a:t>
            </a:r>
            <a:r>
              <a:rPr lang="en-GB" sz="1600" dirty="0" err="1">
                <a:solidFill>
                  <a:schemeClr val="accent1"/>
                </a:solidFill>
              </a:rPr>
              <a:t>ifanc</a:t>
            </a:r>
            <a:r>
              <a:rPr lang="en-GB" sz="1600" dirty="0">
                <a:solidFill>
                  <a:schemeClr val="accent1"/>
                </a:solidFill>
              </a:rPr>
              <a:t>, </a:t>
            </a:r>
            <a:r>
              <a:rPr lang="en-GB" sz="1600" dirty="0" err="1">
                <a:solidFill>
                  <a:schemeClr val="accent1"/>
                </a:solidFill>
              </a:rPr>
              <a:t>symudiadau</a:t>
            </a:r>
            <a:r>
              <a:rPr lang="en-GB" sz="1600" dirty="0">
                <a:solidFill>
                  <a:schemeClr val="accent1"/>
                </a:solidFill>
              </a:rPr>
              <a:t> </a:t>
            </a:r>
            <a:r>
              <a:rPr lang="en-GB" sz="1600" dirty="0" err="1">
                <a:solidFill>
                  <a:schemeClr val="accent1"/>
                </a:solidFill>
              </a:rPr>
              <a:t>llafur</a:t>
            </a:r>
            <a:r>
              <a:rPr lang="en-GB" sz="1600" dirty="0">
                <a:solidFill>
                  <a:schemeClr val="accent1"/>
                </a:solidFill>
              </a:rPr>
              <a:t> plant, ac </a:t>
            </a:r>
            <a:r>
              <a:rPr lang="en-GB" sz="1600" dirty="0" err="1">
                <a:solidFill>
                  <a:schemeClr val="accent1"/>
                </a:solidFill>
              </a:rPr>
              <a:t>ati</a:t>
            </a:r>
            <a:r>
              <a:rPr lang="en-GB" sz="1600" dirty="0">
                <a:solidFill>
                  <a:schemeClr val="accent1"/>
                </a:solidFill>
              </a:rPr>
              <a:t>.”</a:t>
            </a:r>
          </a:p>
          <a:p>
            <a:pPr marL="34290" indent="0">
              <a:buNone/>
            </a:pPr>
            <a:r>
              <a:rPr lang="en-GB" sz="1050" dirty="0"/>
              <a:t>(Austin, 2010; Cockburn, 2013; Hartung, 2017; James, 2011; Smith a Bjerke, 2009; </a:t>
            </a:r>
            <a:r>
              <a:rPr lang="en-GB" sz="1050" dirty="0" err="1"/>
              <a:t>dyfynnwyd</a:t>
            </a:r>
            <a:r>
              <a:rPr lang="en-GB" sz="1050" dirty="0"/>
              <a:t> </a:t>
            </a:r>
            <a:r>
              <a:rPr lang="en-GB" sz="1050" dirty="0" err="1"/>
              <a:t>yn</a:t>
            </a:r>
            <a:r>
              <a:rPr lang="en-GB" sz="1050" dirty="0"/>
              <a:t> Wall, 2019)</a:t>
            </a:r>
          </a:p>
        </p:txBody>
      </p:sp>
    </p:spTree>
    <p:extLst>
      <p:ext uri="{BB962C8B-B14F-4D97-AF65-F5344CB8AC3E}">
        <p14:creationId xmlns:p14="http://schemas.microsoft.com/office/powerpoint/2010/main" val="963167648"/>
      </p:ext>
    </p:extLst>
  </p:cSld>
  <p:clrMapOvr>
    <a:masterClrMapping/>
  </p:clrMapOvr>
  <p:transition spd="med">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D180C-10AD-9D53-90B4-7978348FCB37}"/>
            </a:ext>
          </a:extLst>
        </p:cNvPr>
        <p:cNvGrpSpPr/>
        <p:nvPr/>
      </p:nvGrpSpPr>
      <p:grpSpPr>
        <a:xfrm>
          <a:off x="0" y="0"/>
          <a:ext cx="0" cy="0"/>
          <a:chOff x="0" y="0"/>
          <a:chExt cx="0" cy="0"/>
        </a:xfrm>
      </p:grpSpPr>
      <p:pic>
        <p:nvPicPr>
          <p:cNvPr id="5" name="Picture 4" descr="A picture containing clipart, dining table&#10;&#10;Description automatically generated">
            <a:extLst>
              <a:ext uri="{FF2B5EF4-FFF2-40B4-BE49-F238E27FC236}">
                <a16:creationId xmlns:a16="http://schemas.microsoft.com/office/drawing/2014/main" id="{2041502B-8A39-B71B-01DA-55E496EE779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743" r="20743" b="14963"/>
          <a:stretch/>
        </p:blipFill>
        <p:spPr>
          <a:xfrm>
            <a:off x="2274094" y="1626876"/>
            <a:ext cx="7252232" cy="4373875"/>
          </a:xfrm>
          <a:prstGeom prst="rect">
            <a:avLst/>
          </a:prstGeom>
        </p:spPr>
      </p:pic>
      <p:sp>
        <p:nvSpPr>
          <p:cNvPr id="3" name="Title 2">
            <a:extLst>
              <a:ext uri="{FF2B5EF4-FFF2-40B4-BE49-F238E27FC236}">
                <a16:creationId xmlns:a16="http://schemas.microsoft.com/office/drawing/2014/main" id="{3953B655-58FE-8364-DC6B-E9650A2B292F}"/>
              </a:ext>
            </a:extLst>
          </p:cNvPr>
          <p:cNvSpPr>
            <a:spLocks noGrp="1"/>
          </p:cNvSpPr>
          <p:nvPr>
            <p:ph type="title"/>
          </p:nvPr>
        </p:nvSpPr>
        <p:spPr>
          <a:xfrm>
            <a:off x="2143508" y="87633"/>
            <a:ext cx="6995730" cy="712467"/>
          </a:xfrm>
        </p:spPr>
        <p:txBody>
          <a:bodyPr>
            <a:normAutofit fontScale="90000"/>
          </a:bodyPr>
          <a:lstStyle/>
          <a:p>
            <a:br>
              <a:rPr lang="en-GB" sz="3000" b="1" dirty="0"/>
            </a:br>
            <a:r>
              <a:rPr lang="en-GB" sz="3000" b="1" dirty="0"/>
              <a:t>                       </a:t>
            </a:r>
            <a:r>
              <a:rPr lang="en-GB" sz="3600" b="1" dirty="0"/>
              <a:t>Children as Global Citizens</a:t>
            </a:r>
          </a:p>
        </p:txBody>
      </p:sp>
      <p:sp>
        <p:nvSpPr>
          <p:cNvPr id="2" name="Content Placeholder 1">
            <a:extLst>
              <a:ext uri="{FF2B5EF4-FFF2-40B4-BE49-F238E27FC236}">
                <a16:creationId xmlns:a16="http://schemas.microsoft.com/office/drawing/2014/main" id="{72084956-4AEF-F3B1-DD23-62B13A8DDBEA}"/>
              </a:ext>
            </a:extLst>
          </p:cNvPr>
          <p:cNvSpPr>
            <a:spLocks noGrp="1"/>
          </p:cNvSpPr>
          <p:nvPr>
            <p:ph idx="1"/>
          </p:nvPr>
        </p:nvSpPr>
        <p:spPr>
          <a:xfrm>
            <a:off x="310551" y="857251"/>
            <a:ext cx="11444377" cy="1600199"/>
          </a:xfrm>
        </p:spPr>
        <p:txBody>
          <a:bodyPr>
            <a:normAutofit fontScale="40000" lnSpcReduction="20000"/>
          </a:bodyPr>
          <a:lstStyle/>
          <a:p>
            <a:endParaRPr lang="en-GB" sz="1050" b="1" dirty="0"/>
          </a:p>
          <a:p>
            <a:endParaRPr lang="en-GB" sz="1050" b="1" dirty="0"/>
          </a:p>
          <a:p>
            <a:r>
              <a:rPr lang="en-GB" sz="2900" b="1" dirty="0"/>
              <a:t>“The academic field of childhood studies has opened up new space in which to understand children’s citizenship as more than just passive membership in political regimes. </a:t>
            </a:r>
          </a:p>
          <a:p>
            <a:r>
              <a:rPr lang="en-GB" sz="2900" b="1" dirty="0"/>
              <a:t>The field’s emphasis on children’s agency, voices, and participation makes it possible to understand and examine children and youth as active contributors to political life.”</a:t>
            </a:r>
          </a:p>
          <a:p>
            <a:r>
              <a:rPr lang="en-GB" sz="1050" b="1" dirty="0"/>
              <a:t> (</a:t>
            </a:r>
            <a:r>
              <a:rPr lang="en-GB" sz="1050" b="1" dirty="0">
                <a:hlinkClick r:id="rId4"/>
              </a:rPr>
              <a:t>Conrad, 2009</a:t>
            </a:r>
            <a:r>
              <a:rPr lang="en-GB" sz="1050" b="1" dirty="0"/>
              <a:t>; </a:t>
            </a:r>
            <a:r>
              <a:rPr lang="en-GB" sz="1050" b="1" dirty="0" err="1">
                <a:hlinkClick r:id="rId4"/>
              </a:rPr>
              <a:t>Invernizzi</a:t>
            </a:r>
            <a:r>
              <a:rPr lang="en-GB" sz="1050" b="1" dirty="0">
                <a:hlinkClick r:id="rId4"/>
              </a:rPr>
              <a:t> and Williams, 2008</a:t>
            </a:r>
            <a:r>
              <a:rPr lang="en-GB" sz="1050" b="1" dirty="0"/>
              <a:t>; </a:t>
            </a:r>
            <a:r>
              <a:rPr lang="en-GB" sz="1050" b="1" dirty="0">
                <a:hlinkClick r:id="rId4"/>
              </a:rPr>
              <a:t>James and Prout, 1997</a:t>
            </a:r>
            <a:r>
              <a:rPr lang="en-GB" sz="1050" b="1" dirty="0"/>
              <a:t>; </a:t>
            </a:r>
            <a:r>
              <a:rPr lang="en-GB" sz="1050" b="1" dirty="0">
                <a:hlinkClick r:id="rId4"/>
              </a:rPr>
              <a:t>Roche, 1999</a:t>
            </a:r>
            <a:r>
              <a:rPr lang="en-GB" sz="1050" b="1" dirty="0"/>
              <a:t>; </a:t>
            </a:r>
            <a:r>
              <a:rPr lang="en-GB" sz="1050" b="1" dirty="0">
                <a:hlinkClick r:id="rId4"/>
              </a:rPr>
              <a:t>Thomas, 2007</a:t>
            </a:r>
            <a:r>
              <a:rPr lang="en-GB" sz="1050" b="1" dirty="0"/>
              <a:t>; cited in Wall, 2019)</a:t>
            </a:r>
          </a:p>
          <a:p>
            <a:pPr marL="34290" indent="0">
              <a:buNone/>
            </a:pPr>
            <a:r>
              <a:rPr lang="en-GB" sz="1050" dirty="0"/>
              <a:t>.</a:t>
            </a:r>
          </a:p>
          <a:p>
            <a:pPr marL="34290" indent="0">
              <a:buNone/>
            </a:pPr>
            <a:r>
              <a:rPr lang="en-GB" sz="1050" dirty="0"/>
              <a:t> </a:t>
            </a:r>
          </a:p>
        </p:txBody>
      </p:sp>
    </p:spTree>
    <p:extLst>
      <p:ext uri="{BB962C8B-B14F-4D97-AF65-F5344CB8AC3E}">
        <p14:creationId xmlns:p14="http://schemas.microsoft.com/office/powerpoint/2010/main" val="498425499"/>
      </p:ext>
    </p:extLst>
  </p:cSld>
  <p:clrMapOvr>
    <a:masterClrMapping/>
  </p:clrMapOvr>
  <p:transition spd="med">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1976629" y="1435100"/>
            <a:ext cx="2600288" cy="2514600"/>
          </a:xfrm>
        </p:spPr>
        <p:txBody>
          <a:bodyPr vert="horz" lIns="68580" tIns="34290" rIns="68580" bIns="34290" rtlCol="0" anchor="b">
            <a:normAutofit/>
          </a:bodyPr>
          <a:lstStyle/>
          <a:p>
            <a:pPr>
              <a:lnSpc>
                <a:spcPct val="80000"/>
              </a:lnSpc>
            </a:pPr>
            <a:r>
              <a:rPr lang="en-US" sz="3825"/>
              <a:t> Meddylfryd Dylunio</a:t>
            </a:r>
            <a:br>
              <a:rPr lang="en-US" sz="3825"/>
            </a:br>
            <a:r>
              <a:rPr lang="en-US" sz="3825"/>
              <a:t> Change By Design</a:t>
            </a:r>
          </a:p>
        </p:txBody>
      </p:sp>
      <p:pic>
        <p:nvPicPr>
          <p:cNvPr id="11" name="Picture 5" descr="Light bulb on yellow background with sketched light beams and cord">
            <a:extLst>
              <a:ext uri="{FF2B5EF4-FFF2-40B4-BE49-F238E27FC236}">
                <a16:creationId xmlns:a16="http://schemas.microsoft.com/office/drawing/2014/main" id="{9B983188-ABB0-4960-BDCE-9C991243869B}"/>
              </a:ext>
            </a:extLst>
          </p:cNvPr>
          <p:cNvPicPr>
            <a:picLocks noChangeAspect="1"/>
          </p:cNvPicPr>
          <p:nvPr/>
        </p:nvPicPr>
        <p:blipFill rotWithShape="1">
          <a:blip r:embed="rId2"/>
          <a:srcRect t="8537"/>
          <a:stretch/>
        </p:blipFill>
        <p:spPr>
          <a:xfrm>
            <a:off x="5485890" y="1975147"/>
            <a:ext cx="4699512" cy="2643464"/>
          </a:xfrm>
          <a:prstGeom prst="rect">
            <a:avLst/>
          </a:prstGeom>
        </p:spPr>
      </p:pic>
    </p:spTree>
    <p:extLst>
      <p:ext uri="{BB962C8B-B14F-4D97-AF65-F5344CB8AC3E}">
        <p14:creationId xmlns:p14="http://schemas.microsoft.com/office/powerpoint/2010/main" val="333525793"/>
      </p:ext>
    </p:extLst>
  </p:cSld>
  <p:clrMapOvr>
    <a:masterClrMapping/>
  </p:clrMapOvr>
  <p:transition spd="med">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45447" y="981551"/>
            <a:ext cx="3274695" cy="1440180"/>
          </a:xfrm>
        </p:spPr>
        <p:txBody>
          <a:bodyPr vert="horz" lIns="68580" tIns="34290" rIns="68580" bIns="34290" rtlCol="0" anchor="b">
            <a:normAutofit/>
          </a:bodyPr>
          <a:lstStyle/>
          <a:p>
            <a:r>
              <a:rPr lang="en-US" dirty="0" err="1"/>
              <a:t>Meddylfryd</a:t>
            </a:r>
            <a:r>
              <a:rPr lang="en-US" dirty="0"/>
              <a:t> </a:t>
            </a:r>
            <a:r>
              <a:rPr lang="en-US" dirty="0" err="1"/>
              <a:t>Dylunio</a:t>
            </a:r>
            <a:r>
              <a:rPr lang="en-US" dirty="0"/>
              <a:t> </a:t>
            </a:r>
            <a:br>
              <a:rPr lang="en-US" dirty="0"/>
            </a:br>
            <a:r>
              <a:rPr lang="en-US" dirty="0"/>
              <a:t>Design Thinking</a:t>
            </a:r>
          </a:p>
        </p:txBody>
      </p:sp>
      <p:pic>
        <p:nvPicPr>
          <p:cNvPr id="5" name="Content Placeholder 4">
            <a:hlinkClick r:id="rId2"/>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4182" r="1551"/>
          <a:stretch/>
        </p:blipFill>
        <p:spPr>
          <a:xfrm>
            <a:off x="2011390" y="1333462"/>
            <a:ext cx="4708897" cy="4191076"/>
          </a:xfrm>
          <a:prstGeom prst="rect">
            <a:avLst/>
          </a:prstGeom>
        </p:spPr>
      </p:pic>
      <p:sp>
        <p:nvSpPr>
          <p:cNvPr id="3" name="Rectangle 2"/>
          <p:cNvSpPr/>
          <p:nvPr/>
        </p:nvSpPr>
        <p:spPr>
          <a:xfrm>
            <a:off x="7319011" y="2751773"/>
            <a:ext cx="3274695" cy="3124676"/>
          </a:xfrm>
          <a:prstGeom prst="rect">
            <a:avLst/>
          </a:prstGeom>
        </p:spPr>
        <p:txBody>
          <a:bodyPr vert="horz" lIns="68580" tIns="34290" rIns="68580" bIns="34290" rtlCol="0" anchor="t">
            <a:normAutofit/>
          </a:bodyPr>
          <a:lstStyle/>
          <a:p>
            <a:pPr defTabSz="457200">
              <a:lnSpc>
                <a:spcPct val="85000"/>
              </a:lnSpc>
              <a:spcAft>
                <a:spcPts val="450"/>
              </a:spcAft>
              <a:defRPr/>
            </a:pPr>
            <a:r>
              <a:rPr lang="en-US" sz="1500" dirty="0">
                <a:solidFill>
                  <a:prstClr val="white"/>
                </a:solidFill>
                <a:latin typeface="Calibri" panose="020F0502020204030204"/>
              </a:rPr>
              <a:t>Design Thinking is a useful concept for identifying solutions to problems in a systematic way. Over recent decades, it has become crucial to develop and refine skills which allow us to understand and act on rapid changes in our environment and </a:t>
            </a:r>
            <a:r>
              <a:rPr lang="en-US" sz="1500" dirty="0" err="1">
                <a:solidFill>
                  <a:prstClr val="white"/>
                </a:solidFill>
                <a:latin typeface="Calibri" panose="020F0502020204030204"/>
              </a:rPr>
              <a:t>behaviour</a:t>
            </a:r>
            <a:r>
              <a:rPr lang="en-US" sz="1500" dirty="0">
                <a:solidFill>
                  <a:prstClr val="white"/>
                </a:solidFill>
                <a:latin typeface="Calibri" panose="020F0502020204030204"/>
              </a:rPr>
              <a:t>. The world has become increasingly interconnected and complex, and design thinking offers a means to grapple with all this change in a more human-centric manner. (Interaction Design Foundation, 2020)</a:t>
            </a:r>
            <a:endParaRPr lang="en-US" sz="1500" dirty="0">
              <a:solidFill>
                <a:prstClr val="white"/>
              </a:solidFill>
              <a:latin typeface="Calibri" panose="020F0502020204030204"/>
              <a:cs typeface="Calibri Light"/>
            </a:endParaRPr>
          </a:p>
          <a:p>
            <a:pPr defTabSz="457200">
              <a:lnSpc>
                <a:spcPct val="85000"/>
              </a:lnSpc>
              <a:spcAft>
                <a:spcPts val="450"/>
              </a:spcAft>
              <a:buFont typeface="Arial" pitchFamily="34" charset="0"/>
              <a:buChar char=" "/>
              <a:defRPr/>
            </a:pPr>
            <a:endParaRPr lang="en-US" sz="1275" dirty="0">
              <a:solidFill>
                <a:prstClr val="white"/>
              </a:solidFill>
              <a:latin typeface="Calibri" panose="020F0502020204030204"/>
              <a:cs typeface="Calibri Light"/>
            </a:endParaRPr>
          </a:p>
        </p:txBody>
      </p:sp>
      <p:sp>
        <p:nvSpPr>
          <p:cNvPr id="7" name="TextBox 6">
            <a:extLst>
              <a:ext uri="{FF2B5EF4-FFF2-40B4-BE49-F238E27FC236}">
                <a16:creationId xmlns:a16="http://schemas.microsoft.com/office/drawing/2014/main" id="{E2BA1F32-2C7B-4F2A-A19F-34EEE66C9071}"/>
              </a:ext>
            </a:extLst>
          </p:cNvPr>
          <p:cNvSpPr txBox="1"/>
          <p:nvPr/>
        </p:nvSpPr>
        <p:spPr>
          <a:xfrm>
            <a:off x="2539960" y="1984456"/>
            <a:ext cx="4598894" cy="323165"/>
          </a:xfrm>
          <a:prstGeom prst="rect">
            <a:avLst/>
          </a:prstGeom>
          <a:noFill/>
        </p:spPr>
        <p:txBody>
          <a:bodyPr wrap="square">
            <a:spAutoFit/>
          </a:bodyPr>
          <a:lstStyle/>
          <a:p>
            <a:pPr defTabSz="457200">
              <a:defRPr/>
            </a:pPr>
            <a:r>
              <a:rPr lang="en-GB" sz="1500" b="1" dirty="0" err="1">
                <a:solidFill>
                  <a:srgbClr val="4472C4">
                    <a:lumMod val="75000"/>
                  </a:srgbClr>
                </a:solidFill>
                <a:latin typeface="Calibri" panose="020F0502020204030204"/>
              </a:rPr>
              <a:t>Empathi</a:t>
            </a:r>
            <a:endParaRPr lang="en-GB" sz="1350" dirty="0">
              <a:solidFill>
                <a:prstClr val="black"/>
              </a:solidFill>
              <a:latin typeface="Calibri" panose="020F0502020204030204"/>
            </a:endParaRPr>
          </a:p>
        </p:txBody>
      </p:sp>
      <p:sp>
        <p:nvSpPr>
          <p:cNvPr id="9" name="TextBox 8">
            <a:extLst>
              <a:ext uri="{FF2B5EF4-FFF2-40B4-BE49-F238E27FC236}">
                <a16:creationId xmlns:a16="http://schemas.microsoft.com/office/drawing/2014/main" id="{79035A0B-ED69-486A-85A0-CF53E762BF1F}"/>
              </a:ext>
            </a:extLst>
          </p:cNvPr>
          <p:cNvSpPr txBox="1"/>
          <p:nvPr/>
        </p:nvSpPr>
        <p:spPr>
          <a:xfrm>
            <a:off x="3662083" y="1389014"/>
            <a:ext cx="4598894" cy="323165"/>
          </a:xfrm>
          <a:prstGeom prst="rect">
            <a:avLst/>
          </a:prstGeom>
          <a:noFill/>
        </p:spPr>
        <p:txBody>
          <a:bodyPr wrap="square">
            <a:spAutoFit/>
          </a:bodyPr>
          <a:lstStyle/>
          <a:p>
            <a:pPr defTabSz="457200">
              <a:defRPr/>
            </a:pPr>
            <a:r>
              <a:rPr lang="en-GB" sz="1500" b="1" dirty="0" err="1">
                <a:solidFill>
                  <a:srgbClr val="4472C4">
                    <a:lumMod val="75000"/>
                  </a:srgbClr>
                </a:solidFill>
                <a:latin typeface="Calibri" panose="020F0502020204030204"/>
              </a:rPr>
              <a:t>Diffinio</a:t>
            </a:r>
            <a:endParaRPr lang="en-GB" sz="1350" dirty="0">
              <a:solidFill>
                <a:prstClr val="black"/>
              </a:solidFill>
              <a:latin typeface="Calibri" panose="020F0502020204030204"/>
            </a:endParaRPr>
          </a:p>
        </p:txBody>
      </p:sp>
      <p:sp>
        <p:nvSpPr>
          <p:cNvPr id="11" name="TextBox 10">
            <a:extLst>
              <a:ext uri="{FF2B5EF4-FFF2-40B4-BE49-F238E27FC236}">
                <a16:creationId xmlns:a16="http://schemas.microsoft.com/office/drawing/2014/main" id="{24F5837A-D855-4A94-B23E-74CE2C2E9E09}"/>
              </a:ext>
            </a:extLst>
          </p:cNvPr>
          <p:cNvSpPr txBox="1"/>
          <p:nvPr/>
        </p:nvSpPr>
        <p:spPr>
          <a:xfrm>
            <a:off x="4764322" y="1984456"/>
            <a:ext cx="4598894" cy="323165"/>
          </a:xfrm>
          <a:prstGeom prst="rect">
            <a:avLst/>
          </a:prstGeom>
          <a:noFill/>
        </p:spPr>
        <p:txBody>
          <a:bodyPr wrap="square">
            <a:spAutoFit/>
          </a:bodyPr>
          <a:lstStyle/>
          <a:p>
            <a:pPr defTabSz="457200">
              <a:defRPr/>
            </a:pPr>
            <a:r>
              <a:rPr lang="en-GB" sz="1500" b="1" dirty="0" err="1">
                <a:solidFill>
                  <a:srgbClr val="4472C4">
                    <a:lumMod val="75000"/>
                  </a:srgbClr>
                </a:solidFill>
                <a:latin typeface="Calibri" panose="020F0502020204030204"/>
              </a:rPr>
              <a:t>Synio</a:t>
            </a:r>
            <a:endParaRPr lang="en-GB" sz="1350" b="1" dirty="0">
              <a:solidFill>
                <a:srgbClr val="4472C4">
                  <a:lumMod val="75000"/>
                </a:srgbClr>
              </a:solidFill>
              <a:latin typeface="Calibri" panose="020F0502020204030204"/>
            </a:endParaRPr>
          </a:p>
        </p:txBody>
      </p:sp>
      <p:sp>
        <p:nvSpPr>
          <p:cNvPr id="13" name="TextBox 12">
            <a:extLst>
              <a:ext uri="{FF2B5EF4-FFF2-40B4-BE49-F238E27FC236}">
                <a16:creationId xmlns:a16="http://schemas.microsoft.com/office/drawing/2014/main" id="{7EF25259-B1DD-41B0-8FD5-B4DA5613E5E1}"/>
              </a:ext>
            </a:extLst>
          </p:cNvPr>
          <p:cNvSpPr txBox="1"/>
          <p:nvPr/>
        </p:nvSpPr>
        <p:spPr>
          <a:xfrm>
            <a:off x="4705911" y="4578142"/>
            <a:ext cx="4598894" cy="323165"/>
          </a:xfrm>
          <a:prstGeom prst="rect">
            <a:avLst/>
          </a:prstGeom>
          <a:noFill/>
        </p:spPr>
        <p:txBody>
          <a:bodyPr wrap="square">
            <a:spAutoFit/>
          </a:bodyPr>
          <a:lstStyle/>
          <a:p>
            <a:pPr defTabSz="457200">
              <a:defRPr/>
            </a:pPr>
            <a:r>
              <a:rPr lang="en-GB" sz="1500" b="1" dirty="0" err="1">
                <a:solidFill>
                  <a:srgbClr val="4472C4">
                    <a:lumMod val="75000"/>
                  </a:srgbClr>
                </a:solidFill>
                <a:latin typeface="Calibri" panose="020F0502020204030204"/>
              </a:rPr>
              <a:t>Prototeip</a:t>
            </a:r>
            <a:endParaRPr lang="en-GB" sz="1350" b="1" dirty="0">
              <a:solidFill>
                <a:srgbClr val="4472C4">
                  <a:lumMod val="75000"/>
                </a:srgbClr>
              </a:solidFill>
              <a:latin typeface="Calibri" panose="020F0502020204030204"/>
            </a:endParaRPr>
          </a:p>
        </p:txBody>
      </p:sp>
      <p:sp>
        <p:nvSpPr>
          <p:cNvPr id="15" name="TextBox 14">
            <a:extLst>
              <a:ext uri="{FF2B5EF4-FFF2-40B4-BE49-F238E27FC236}">
                <a16:creationId xmlns:a16="http://schemas.microsoft.com/office/drawing/2014/main" id="{0478E257-E5AD-474B-BE5D-85B1D319923C}"/>
              </a:ext>
            </a:extLst>
          </p:cNvPr>
          <p:cNvSpPr txBox="1"/>
          <p:nvPr/>
        </p:nvSpPr>
        <p:spPr>
          <a:xfrm>
            <a:off x="3795730" y="5227296"/>
            <a:ext cx="4598894" cy="323165"/>
          </a:xfrm>
          <a:prstGeom prst="rect">
            <a:avLst/>
          </a:prstGeom>
          <a:noFill/>
        </p:spPr>
        <p:txBody>
          <a:bodyPr wrap="square">
            <a:spAutoFit/>
          </a:bodyPr>
          <a:lstStyle/>
          <a:p>
            <a:pPr defTabSz="457200">
              <a:defRPr/>
            </a:pPr>
            <a:r>
              <a:rPr lang="en-GB" sz="1500" b="1" dirty="0" err="1">
                <a:solidFill>
                  <a:srgbClr val="4472C4">
                    <a:lumMod val="75000"/>
                  </a:srgbClr>
                </a:solidFill>
                <a:latin typeface="Calibri" panose="020F0502020204030204"/>
              </a:rPr>
              <a:t>Profi</a:t>
            </a:r>
            <a:endParaRPr lang="en-GB" sz="1350" dirty="0">
              <a:solidFill>
                <a:prstClr val="black"/>
              </a:solidFill>
              <a:latin typeface="Calibri" panose="020F0502020204030204"/>
            </a:endParaRPr>
          </a:p>
        </p:txBody>
      </p:sp>
    </p:spTree>
    <p:extLst>
      <p:ext uri="{BB962C8B-B14F-4D97-AF65-F5344CB8AC3E}">
        <p14:creationId xmlns:p14="http://schemas.microsoft.com/office/powerpoint/2010/main" val="1240020999"/>
      </p:ext>
    </p:extLst>
  </p:cSld>
  <p:clrMapOvr>
    <a:masterClrMapping/>
  </p:clrMapOvr>
  <p:transition spd="med">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1499" y="1100773"/>
            <a:ext cx="3301795" cy="2514600"/>
          </a:xfrm>
        </p:spPr>
        <p:txBody>
          <a:bodyPr vert="horz" lIns="68580" tIns="34290" rIns="68580" bIns="34290" rtlCol="0" anchor="b">
            <a:noAutofit/>
          </a:bodyPr>
          <a:lstStyle/>
          <a:p>
            <a:pPr>
              <a:lnSpc>
                <a:spcPct val="80000"/>
              </a:lnSpc>
            </a:pPr>
            <a:r>
              <a:rPr lang="en-US" sz="3600" b="1" dirty="0" err="1">
                <a:solidFill>
                  <a:schemeClr val="accent1"/>
                </a:solidFill>
              </a:rPr>
              <a:t>Meddwl</a:t>
            </a:r>
            <a:r>
              <a:rPr lang="en-US" sz="3600" b="1" dirty="0">
                <a:solidFill>
                  <a:schemeClr val="accent1"/>
                </a:solidFill>
              </a:rPr>
              <a:t> </a:t>
            </a:r>
            <a:r>
              <a:rPr lang="en-US" sz="3600" b="1" dirty="0" err="1">
                <a:solidFill>
                  <a:schemeClr val="accent1"/>
                </a:solidFill>
              </a:rPr>
              <a:t>Dylunio</a:t>
            </a:r>
            <a:r>
              <a:rPr lang="en-US" sz="3600" b="1" dirty="0">
                <a:solidFill>
                  <a:schemeClr val="accent1"/>
                </a:solidFill>
              </a:rPr>
              <a:t> </a:t>
            </a:r>
            <a:r>
              <a:rPr lang="en-US" sz="3600" b="1" dirty="0" err="1">
                <a:solidFill>
                  <a:schemeClr val="accent1"/>
                </a:solidFill>
              </a:rPr>
              <a:t>mewn</a:t>
            </a:r>
            <a:r>
              <a:rPr lang="en-US" sz="3600" b="1" dirty="0">
                <a:solidFill>
                  <a:schemeClr val="accent1"/>
                </a:solidFill>
              </a:rPr>
              <a:t> </a:t>
            </a:r>
            <a:r>
              <a:rPr lang="en-US" sz="3600" b="1" dirty="0" err="1">
                <a:solidFill>
                  <a:schemeClr val="accent1"/>
                </a:solidFill>
              </a:rPr>
              <a:t>Addysg</a:t>
            </a:r>
            <a:br>
              <a:rPr lang="en-US" sz="3600" dirty="0"/>
            </a:br>
            <a:br>
              <a:rPr lang="en-US" sz="3600" dirty="0"/>
            </a:br>
            <a:r>
              <a:rPr lang="en-US" sz="3600" b="1" dirty="0"/>
              <a:t>Design Thinking in Education</a:t>
            </a:r>
          </a:p>
        </p:txBody>
      </p:sp>
      <p:sp>
        <p:nvSpPr>
          <p:cNvPr id="4" name="Text Placeholder 3"/>
          <p:cNvSpPr>
            <a:spLocks noGrp="1"/>
          </p:cNvSpPr>
          <p:nvPr>
            <p:ph type="body" sz="half" idx="2"/>
          </p:nvPr>
        </p:nvSpPr>
        <p:spPr>
          <a:xfrm>
            <a:off x="2024635" y="4012407"/>
            <a:ext cx="2552282" cy="1744820"/>
          </a:xfrm>
        </p:spPr>
        <p:txBody>
          <a:bodyPr vert="horz" lIns="68580" tIns="34290" rIns="68580" bIns="34290" rtlCol="0">
            <a:normAutofit/>
          </a:bodyPr>
          <a:lstStyle/>
          <a:p>
            <a:pPr>
              <a:lnSpc>
                <a:spcPct val="85000"/>
              </a:lnSpc>
              <a:spcBef>
                <a:spcPts val="975"/>
              </a:spcBef>
            </a:pPr>
            <a:endParaRPr lang="en-US" sz="1800" dirty="0">
              <a:solidFill>
                <a:srgbClr val="FFFFFF"/>
              </a:solidFill>
              <a:latin typeface="+mj-lt"/>
            </a:endParaRPr>
          </a:p>
        </p:txBody>
      </p:sp>
      <p:pic>
        <p:nvPicPr>
          <p:cNvPr id="3" name="Online Media 2" title="Why Design Thinking in Education">
            <a:hlinkClick r:id="" action="ppaction://media"/>
            <a:extLst>
              <a:ext uri="{FF2B5EF4-FFF2-40B4-BE49-F238E27FC236}">
                <a16:creationId xmlns:a16="http://schemas.microsoft.com/office/drawing/2014/main" id="{1B9B773B-175D-A539-6C21-B1969394C757}"/>
              </a:ext>
            </a:extLst>
          </p:cNvPr>
          <p:cNvPicPr>
            <a:picLocks noRot="1" noChangeAspect="1"/>
          </p:cNvPicPr>
          <p:nvPr>
            <a:videoFile r:link="rId1"/>
          </p:nvPr>
        </p:nvPicPr>
        <p:blipFill>
          <a:blip r:embed="rId3"/>
          <a:stretch>
            <a:fillRect/>
          </a:stretch>
        </p:blipFill>
        <p:spPr>
          <a:xfrm>
            <a:off x="5343128" y="2358074"/>
            <a:ext cx="5071166" cy="2865209"/>
          </a:xfrm>
          <a:prstGeom prst="rect">
            <a:avLst/>
          </a:prstGeom>
        </p:spPr>
      </p:pic>
    </p:spTree>
    <p:extLst>
      <p:ext uri="{BB962C8B-B14F-4D97-AF65-F5344CB8AC3E}">
        <p14:creationId xmlns:p14="http://schemas.microsoft.com/office/powerpoint/2010/main" val="889834366"/>
      </p:ext>
    </p:extLst>
  </p:cSld>
  <p:clrMapOvr>
    <a:masterClrMapping/>
  </p:clrMapOvr>
  <p:transition spd="med">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5050919" y="300039"/>
            <a:ext cx="4922045" cy="1243649"/>
          </a:xfrm>
        </p:spPr>
        <p:txBody>
          <a:bodyPr>
            <a:normAutofit/>
          </a:bodyPr>
          <a:lstStyle/>
          <a:p>
            <a:r>
              <a:rPr lang="en-GB" dirty="0">
                <a:solidFill>
                  <a:srgbClr val="FFC000"/>
                </a:solidFill>
                <a:cs typeface="Calibri Light"/>
              </a:rPr>
              <a:t>Cam 1: </a:t>
            </a:r>
            <a:r>
              <a:rPr lang="en-GB" dirty="0" err="1">
                <a:solidFill>
                  <a:srgbClr val="FFC000"/>
                </a:solidFill>
                <a:cs typeface="Calibri Light"/>
              </a:rPr>
              <a:t>Empathi</a:t>
            </a:r>
            <a:endParaRPr lang="en-GB" dirty="0">
              <a:solidFill>
                <a:srgbClr val="FFC000"/>
              </a:solidFill>
              <a:cs typeface="Calibri Light"/>
            </a:endParaRP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048" r="34401" b="-2"/>
          <a:stretch/>
        </p:blipFill>
        <p:spPr>
          <a:xfrm>
            <a:off x="1524016" y="852436"/>
            <a:ext cx="3058082" cy="5148314"/>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5050919" y="1278731"/>
            <a:ext cx="5268467" cy="4602004"/>
          </a:xfrm>
        </p:spPr>
        <p:txBody>
          <a:bodyPr vert="horz" lIns="68580" tIns="34290" rIns="68580" bIns="34290" rtlCol="0">
            <a:normAutofit lnSpcReduction="10000"/>
          </a:bodyPr>
          <a:lstStyle/>
          <a:p>
            <a:r>
              <a:rPr lang="en-GB" sz="1600" b="1" i="1" dirty="0" err="1">
                <a:ea typeface="+mn-lt"/>
                <a:cs typeface="+mn-lt"/>
              </a:rPr>
              <a:t>Ymchwiliwch</a:t>
            </a:r>
            <a:r>
              <a:rPr lang="en-GB" sz="1600" b="1" i="1" dirty="0">
                <a:ea typeface="+mn-lt"/>
                <a:cs typeface="+mn-lt"/>
              </a:rPr>
              <a:t> </a:t>
            </a:r>
            <a:r>
              <a:rPr lang="en-GB" sz="1600" b="1" i="1" dirty="0" err="1">
                <a:ea typeface="+mn-lt"/>
                <a:cs typeface="+mn-lt"/>
              </a:rPr>
              <a:t>i</a:t>
            </a:r>
            <a:r>
              <a:rPr lang="en-GB" sz="1600" b="1" i="1" dirty="0">
                <a:ea typeface="+mn-lt"/>
                <a:cs typeface="+mn-lt"/>
              </a:rPr>
              <a:t> </a:t>
            </a:r>
            <a:r>
              <a:rPr lang="en-GB" sz="1600" b="1" i="1" dirty="0" err="1">
                <a:ea typeface="+mn-lt"/>
                <a:cs typeface="+mn-lt"/>
              </a:rPr>
              <a:t>Anghenion</a:t>
            </a:r>
            <a:r>
              <a:rPr lang="en-GB" sz="1600" b="1" i="1" dirty="0">
                <a:ea typeface="+mn-lt"/>
                <a:cs typeface="+mn-lt"/>
              </a:rPr>
              <a:t> a </a:t>
            </a:r>
            <a:r>
              <a:rPr lang="en-GB" sz="1600" b="1" i="1" dirty="0" err="1">
                <a:ea typeface="+mn-lt"/>
                <a:cs typeface="+mn-lt"/>
              </a:rPr>
              <a:t>problemau</a:t>
            </a:r>
            <a:r>
              <a:rPr lang="en-GB" sz="1600" b="1" i="1" dirty="0">
                <a:ea typeface="+mn-lt"/>
                <a:cs typeface="+mn-lt"/>
              </a:rPr>
              <a:t> </a:t>
            </a:r>
            <a:r>
              <a:rPr lang="en-GB" sz="1600" b="1" i="1" dirty="0" err="1">
                <a:ea typeface="+mn-lt"/>
                <a:cs typeface="+mn-lt"/>
              </a:rPr>
              <a:t>eich</a:t>
            </a:r>
            <a:r>
              <a:rPr lang="en-GB" sz="1600" b="1" i="1" dirty="0">
                <a:ea typeface="+mn-lt"/>
                <a:cs typeface="+mn-lt"/>
              </a:rPr>
              <a:t> </a:t>
            </a:r>
            <a:r>
              <a:rPr lang="en-GB" sz="1600" b="1" i="1" dirty="0" err="1">
                <a:ea typeface="+mn-lt"/>
                <a:cs typeface="+mn-lt"/>
              </a:rPr>
              <a:t>Defnyddwyr</a:t>
            </a:r>
            <a:endParaRPr lang="en-GB" sz="1600" b="1" i="1" dirty="0">
              <a:ea typeface="+mn-lt"/>
              <a:cs typeface="+mn-lt"/>
            </a:endParaRPr>
          </a:p>
          <a:p>
            <a:r>
              <a:rPr lang="en-GB" sz="1600" dirty="0">
                <a:ea typeface="+mn-lt"/>
                <a:cs typeface="+mn-lt"/>
              </a:rPr>
              <a:t>Mae cam </a:t>
            </a:r>
            <a:r>
              <a:rPr lang="en-GB" sz="1600" dirty="0" err="1">
                <a:ea typeface="+mn-lt"/>
                <a:cs typeface="+mn-lt"/>
              </a:rPr>
              <a:t>cyntaf</a:t>
            </a:r>
            <a:r>
              <a:rPr lang="en-GB" sz="1600" dirty="0">
                <a:ea typeface="+mn-lt"/>
                <a:cs typeface="+mn-lt"/>
              </a:rPr>
              <a:t> y broses </a:t>
            </a:r>
            <a:r>
              <a:rPr lang="en-GB" sz="1600" dirty="0" err="1">
                <a:ea typeface="+mn-lt"/>
                <a:cs typeface="+mn-lt"/>
              </a:rPr>
              <a:t>meddwl</a:t>
            </a:r>
            <a:r>
              <a:rPr lang="en-GB" sz="1600" dirty="0">
                <a:ea typeface="+mn-lt"/>
                <a:cs typeface="+mn-lt"/>
              </a:rPr>
              <a:t> </a:t>
            </a:r>
            <a:r>
              <a:rPr lang="en-GB" sz="1600" dirty="0" err="1">
                <a:ea typeface="+mn-lt"/>
                <a:cs typeface="+mn-lt"/>
              </a:rPr>
              <a:t>dylunio</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galluogi</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gael</a:t>
            </a:r>
            <a:r>
              <a:rPr lang="en-GB" sz="1600" dirty="0">
                <a:ea typeface="+mn-lt"/>
                <a:cs typeface="+mn-lt"/>
              </a:rPr>
              <a:t> </a:t>
            </a:r>
            <a:r>
              <a:rPr lang="en-GB" sz="1600" dirty="0" err="1">
                <a:ea typeface="+mn-lt"/>
                <a:cs typeface="+mn-lt"/>
              </a:rPr>
              <a:t>dealltwriaeth</a:t>
            </a:r>
            <a:r>
              <a:rPr lang="en-GB" sz="1600" dirty="0">
                <a:ea typeface="+mn-lt"/>
                <a:cs typeface="+mn-lt"/>
              </a:rPr>
              <a:t> </a:t>
            </a:r>
            <a:r>
              <a:rPr lang="en-GB" sz="1600" dirty="0" err="1">
                <a:ea typeface="+mn-lt"/>
                <a:cs typeface="+mn-lt"/>
              </a:rPr>
              <a:t>empathetig</a:t>
            </a:r>
            <a:r>
              <a:rPr lang="en-GB" sz="1600" dirty="0">
                <a:ea typeface="+mn-lt"/>
                <a:cs typeface="+mn-lt"/>
              </a:rPr>
              <a:t> </a:t>
            </a:r>
            <a:r>
              <a:rPr lang="en-GB" sz="1600" dirty="0" err="1">
                <a:ea typeface="+mn-lt"/>
                <a:cs typeface="+mn-lt"/>
              </a:rPr>
              <a:t>o'r</a:t>
            </a:r>
            <a:r>
              <a:rPr lang="en-GB" sz="1600" dirty="0">
                <a:ea typeface="+mn-lt"/>
                <a:cs typeface="+mn-lt"/>
              </a:rPr>
              <a:t> </a:t>
            </a:r>
            <a:r>
              <a:rPr lang="en-GB" sz="1600" dirty="0" err="1">
                <a:ea typeface="+mn-lt"/>
                <a:cs typeface="+mn-lt"/>
              </a:rPr>
              <a:t>broblem</a:t>
            </a:r>
            <a:r>
              <a:rPr lang="en-GB" sz="1600" dirty="0">
                <a:ea typeface="+mn-lt"/>
                <a:cs typeface="+mn-lt"/>
              </a:rPr>
              <a:t> </a:t>
            </a:r>
            <a:r>
              <a:rPr lang="en-GB" sz="1600" dirty="0" err="1">
                <a:ea typeface="+mn-lt"/>
                <a:cs typeface="+mn-lt"/>
              </a:rPr>
              <a:t>rydych</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ceisio'i</a:t>
            </a:r>
            <a:r>
              <a:rPr lang="en-GB" sz="1600" dirty="0">
                <a:ea typeface="+mn-lt"/>
                <a:cs typeface="+mn-lt"/>
              </a:rPr>
              <a:t> </a:t>
            </a:r>
            <a:r>
              <a:rPr lang="en-GB" sz="1600" dirty="0" err="1">
                <a:ea typeface="+mn-lt"/>
                <a:cs typeface="+mn-lt"/>
              </a:rPr>
              <a:t>datrys</a:t>
            </a:r>
            <a:r>
              <a:rPr lang="en-GB" sz="1600" dirty="0">
                <a:ea typeface="+mn-lt"/>
                <a:cs typeface="+mn-lt"/>
              </a:rPr>
              <a:t>, </a:t>
            </a:r>
            <a:r>
              <a:rPr lang="en-GB" sz="1600" dirty="0" err="1">
                <a:ea typeface="+mn-lt"/>
                <a:cs typeface="+mn-lt"/>
              </a:rPr>
              <a:t>fel</a:t>
            </a:r>
            <a:r>
              <a:rPr lang="en-GB" sz="1600" dirty="0">
                <a:ea typeface="+mn-lt"/>
                <a:cs typeface="+mn-lt"/>
              </a:rPr>
              <a:t> </a:t>
            </a:r>
            <a:r>
              <a:rPr lang="en-GB" sz="1600" dirty="0" err="1">
                <a:ea typeface="+mn-lt"/>
                <a:cs typeface="+mn-lt"/>
              </a:rPr>
              <a:t>arfer</a:t>
            </a:r>
            <a:r>
              <a:rPr lang="en-GB" sz="1600" dirty="0">
                <a:ea typeface="+mn-lt"/>
                <a:cs typeface="+mn-lt"/>
              </a:rPr>
              <a:t> </a:t>
            </a:r>
            <a:r>
              <a:rPr lang="en-GB" sz="1600" dirty="0" err="1">
                <a:ea typeface="+mn-lt"/>
                <a:cs typeface="+mn-lt"/>
              </a:rPr>
              <a:t>drwy</a:t>
            </a:r>
            <a:r>
              <a:rPr lang="en-GB" sz="1600" dirty="0">
                <a:ea typeface="+mn-lt"/>
                <a:cs typeface="+mn-lt"/>
              </a:rPr>
              <a:t> </a:t>
            </a:r>
            <a:r>
              <a:rPr lang="en-GB" sz="1600" dirty="0" err="1">
                <a:ea typeface="+mn-lt"/>
                <a:cs typeface="+mn-lt"/>
              </a:rPr>
              <a:t>ymchwil</a:t>
            </a:r>
            <a:r>
              <a:rPr lang="en-GB" sz="1600" dirty="0">
                <a:ea typeface="+mn-lt"/>
                <a:cs typeface="+mn-lt"/>
              </a:rPr>
              <a:t> </a:t>
            </a:r>
            <a:r>
              <a:rPr lang="en-GB" sz="1600" dirty="0" err="1">
                <a:ea typeface="+mn-lt"/>
                <a:cs typeface="+mn-lt"/>
              </a:rPr>
              <a:t>gan</a:t>
            </a:r>
            <a:r>
              <a:rPr lang="en-GB" sz="1600" dirty="0">
                <a:ea typeface="+mn-lt"/>
                <a:cs typeface="+mn-lt"/>
              </a:rPr>
              <a:t> </a:t>
            </a:r>
            <a:r>
              <a:rPr lang="en-GB" sz="1600" dirty="0" err="1">
                <a:ea typeface="+mn-lt"/>
                <a:cs typeface="+mn-lt"/>
              </a:rPr>
              <a:t>ddefnyddwyr</a:t>
            </a:r>
            <a:r>
              <a:rPr lang="en-GB" sz="1600" dirty="0">
                <a:ea typeface="+mn-lt"/>
                <a:cs typeface="+mn-lt"/>
              </a:rPr>
              <a:t>. </a:t>
            </a:r>
          </a:p>
          <a:p>
            <a:r>
              <a:rPr lang="en-GB" sz="1600" dirty="0">
                <a:ea typeface="+mn-lt"/>
                <a:cs typeface="+mn-lt"/>
              </a:rPr>
              <a:t>Mae </a:t>
            </a:r>
            <a:r>
              <a:rPr lang="en-GB" sz="1600" dirty="0" err="1">
                <a:ea typeface="+mn-lt"/>
                <a:cs typeface="+mn-lt"/>
              </a:rPr>
              <a:t>empathi</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hanfodol</a:t>
            </a:r>
            <a:r>
              <a:rPr lang="en-GB" sz="1600" dirty="0">
                <a:ea typeface="+mn-lt"/>
                <a:cs typeface="+mn-lt"/>
              </a:rPr>
              <a:t> </a:t>
            </a:r>
            <a:r>
              <a:rPr lang="en-GB" sz="1600" dirty="0" err="1">
                <a:ea typeface="+mn-lt"/>
                <a:cs typeface="+mn-lt"/>
              </a:rPr>
              <a:t>i</a:t>
            </a:r>
            <a:r>
              <a:rPr lang="en-GB" sz="1600" dirty="0">
                <a:ea typeface="+mn-lt"/>
                <a:cs typeface="+mn-lt"/>
              </a:rPr>
              <a:t> broses </a:t>
            </a:r>
            <a:r>
              <a:rPr lang="en-GB" sz="1600" dirty="0" err="1">
                <a:ea typeface="+mn-lt"/>
                <a:cs typeface="+mn-lt"/>
              </a:rPr>
              <a:t>ddylunio</a:t>
            </a:r>
            <a:r>
              <a:rPr lang="en-GB" sz="1600" dirty="0">
                <a:ea typeface="+mn-lt"/>
                <a:cs typeface="+mn-lt"/>
              </a:rPr>
              <a:t> </a:t>
            </a:r>
            <a:r>
              <a:rPr lang="en-GB" sz="1600" dirty="0" err="1">
                <a:ea typeface="+mn-lt"/>
                <a:cs typeface="+mn-lt"/>
              </a:rPr>
              <a:t>sy'n</a:t>
            </a:r>
            <a:r>
              <a:rPr lang="en-GB" sz="1600" dirty="0">
                <a:ea typeface="+mn-lt"/>
                <a:cs typeface="+mn-lt"/>
              </a:rPr>
              <a:t> </a:t>
            </a:r>
            <a:r>
              <a:rPr lang="en-GB" sz="1600" dirty="0" err="1">
                <a:ea typeface="+mn-lt"/>
                <a:cs typeface="+mn-lt"/>
              </a:rPr>
              <a:t>canolbwyntio</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bobl</a:t>
            </a:r>
            <a:r>
              <a:rPr lang="en-GB" sz="1600" dirty="0">
                <a:ea typeface="+mn-lt"/>
                <a:cs typeface="+mn-lt"/>
              </a:rPr>
              <a:t> </a:t>
            </a:r>
            <a:r>
              <a:rPr lang="en-GB" sz="1600" dirty="0" err="1">
                <a:ea typeface="+mn-lt"/>
                <a:cs typeface="+mn-lt"/>
              </a:rPr>
              <a:t>fel</a:t>
            </a:r>
            <a:r>
              <a:rPr lang="en-GB" sz="1600" dirty="0">
                <a:ea typeface="+mn-lt"/>
                <a:cs typeface="+mn-lt"/>
              </a:rPr>
              <a:t> </a:t>
            </a:r>
            <a:r>
              <a:rPr lang="en-GB" sz="1600" dirty="0" err="1">
                <a:ea typeface="+mn-lt"/>
                <a:cs typeface="+mn-lt"/>
              </a:rPr>
              <a:t>meddwl</a:t>
            </a:r>
            <a:r>
              <a:rPr lang="en-GB" sz="1600" dirty="0">
                <a:ea typeface="+mn-lt"/>
                <a:cs typeface="+mn-lt"/>
              </a:rPr>
              <a:t> </a:t>
            </a:r>
            <a:r>
              <a:rPr lang="en-GB" sz="1600" dirty="0" err="1">
                <a:ea typeface="+mn-lt"/>
                <a:cs typeface="+mn-lt"/>
              </a:rPr>
              <a:t>dylunio</a:t>
            </a:r>
            <a:r>
              <a:rPr lang="en-GB" sz="1600" dirty="0">
                <a:ea typeface="+mn-lt"/>
                <a:cs typeface="+mn-lt"/>
              </a:rPr>
              <a:t> </a:t>
            </a:r>
            <a:r>
              <a:rPr lang="en-GB" sz="1600" dirty="0" err="1">
                <a:ea typeface="+mn-lt"/>
                <a:cs typeface="+mn-lt"/>
              </a:rPr>
              <a:t>gan</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fod</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galluogi</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neilltuo</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rhagdybiaethau</a:t>
            </a:r>
            <a:r>
              <a:rPr lang="en-GB" sz="1600" dirty="0">
                <a:ea typeface="+mn-lt"/>
                <a:cs typeface="+mn-lt"/>
              </a:rPr>
              <a:t> </a:t>
            </a:r>
            <a:r>
              <a:rPr lang="en-GB" sz="1600" dirty="0" err="1">
                <a:ea typeface="+mn-lt"/>
                <a:cs typeface="+mn-lt"/>
              </a:rPr>
              <a:t>eich</a:t>
            </a:r>
            <a:r>
              <a:rPr lang="en-GB" sz="1600" dirty="0">
                <a:ea typeface="+mn-lt"/>
                <a:cs typeface="+mn-lt"/>
              </a:rPr>
              <a:t> </a:t>
            </a:r>
            <a:r>
              <a:rPr lang="en-GB" sz="1600" dirty="0" err="1">
                <a:ea typeface="+mn-lt"/>
                <a:cs typeface="+mn-lt"/>
              </a:rPr>
              <a:t>hun</a:t>
            </a:r>
            <a:r>
              <a:rPr lang="en-GB" sz="1600" dirty="0">
                <a:ea typeface="+mn-lt"/>
                <a:cs typeface="+mn-lt"/>
              </a:rPr>
              <a:t> am y </a:t>
            </a:r>
            <a:r>
              <a:rPr lang="en-GB" sz="1600" dirty="0" err="1">
                <a:ea typeface="+mn-lt"/>
                <a:cs typeface="+mn-lt"/>
              </a:rPr>
              <a:t>byd</a:t>
            </a:r>
            <a:r>
              <a:rPr lang="en-GB" sz="1600" dirty="0">
                <a:ea typeface="+mn-lt"/>
                <a:cs typeface="+mn-lt"/>
              </a:rPr>
              <a:t> a </a:t>
            </a:r>
            <a:r>
              <a:rPr lang="en-GB" sz="1600" dirty="0" err="1">
                <a:ea typeface="+mn-lt"/>
                <a:cs typeface="+mn-lt"/>
              </a:rPr>
              <a:t>chael</a:t>
            </a:r>
            <a:r>
              <a:rPr lang="en-GB" sz="1600" dirty="0">
                <a:ea typeface="+mn-lt"/>
                <a:cs typeface="+mn-lt"/>
              </a:rPr>
              <a:t> </a:t>
            </a:r>
            <a:r>
              <a:rPr lang="en-GB" sz="1600" dirty="0" err="1">
                <a:ea typeface="+mn-lt"/>
                <a:cs typeface="+mn-lt"/>
              </a:rPr>
              <a:t>cipolwg</a:t>
            </a:r>
            <a:r>
              <a:rPr lang="en-GB" sz="1600" dirty="0">
                <a:ea typeface="+mn-lt"/>
                <a:cs typeface="+mn-lt"/>
              </a:rPr>
              <a:t> go </a:t>
            </a:r>
            <a:r>
              <a:rPr lang="en-GB" sz="1600" dirty="0" err="1">
                <a:ea typeface="+mn-lt"/>
                <a:cs typeface="+mn-lt"/>
              </a:rPr>
              <a:t>iawn</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ddefnyddwyr</a:t>
            </a:r>
            <a:r>
              <a:rPr lang="en-GB" sz="1600" dirty="0">
                <a:ea typeface="+mn-lt"/>
                <a:cs typeface="+mn-lt"/>
              </a:rPr>
              <a:t> </a:t>
            </a:r>
            <a:r>
              <a:rPr lang="en-GB" sz="1600" dirty="0" err="1">
                <a:ea typeface="+mn-lt"/>
                <a:cs typeface="+mn-lt"/>
              </a:rPr>
              <a:t>a'u</a:t>
            </a:r>
            <a:r>
              <a:rPr lang="en-GB" sz="1600" dirty="0">
                <a:ea typeface="+mn-lt"/>
                <a:cs typeface="+mn-lt"/>
              </a:rPr>
              <a:t> </a:t>
            </a:r>
            <a:r>
              <a:rPr lang="en-GB" sz="1600" dirty="0" err="1">
                <a:ea typeface="+mn-lt"/>
                <a:cs typeface="+mn-lt"/>
              </a:rPr>
              <a:t>hanghenion</a:t>
            </a:r>
            <a:r>
              <a:rPr lang="en-GB" sz="1600" dirty="0">
                <a:ea typeface="+mn-lt"/>
                <a:cs typeface="+mn-lt"/>
              </a:rPr>
              <a:t>.</a:t>
            </a:r>
          </a:p>
          <a:p>
            <a:r>
              <a:rPr lang="en-GB" sz="1600" dirty="0">
                <a:ea typeface="+mn-lt"/>
                <a:cs typeface="+mn-lt"/>
              </a:rPr>
              <a:t>Y </a:t>
            </a:r>
            <a:r>
              <a:rPr lang="en-GB" sz="1600" dirty="0" err="1">
                <a:ea typeface="+mn-lt"/>
                <a:cs typeface="+mn-lt"/>
              </a:rPr>
              <a:t>syniad</a:t>
            </a:r>
            <a:r>
              <a:rPr lang="en-GB" sz="1600" dirty="0">
                <a:ea typeface="+mn-lt"/>
                <a:cs typeface="+mn-lt"/>
              </a:rPr>
              <a:t> </a:t>
            </a:r>
            <a:r>
              <a:rPr lang="en-GB" sz="1600" dirty="0" err="1">
                <a:ea typeface="+mn-lt"/>
                <a:cs typeface="+mn-lt"/>
              </a:rPr>
              <a:t>yw</a:t>
            </a:r>
            <a:r>
              <a:rPr lang="en-GB" sz="1600" dirty="0">
                <a:ea typeface="+mn-lt"/>
                <a:cs typeface="+mn-lt"/>
              </a:rPr>
              <a:t> </a:t>
            </a:r>
            <a:r>
              <a:rPr lang="en-GB" sz="1600" dirty="0" err="1">
                <a:ea typeface="+mn-lt"/>
                <a:cs typeface="+mn-lt"/>
              </a:rPr>
              <a:t>cael</a:t>
            </a:r>
            <a:r>
              <a:rPr lang="en-GB" sz="1600" dirty="0">
                <a:ea typeface="+mn-lt"/>
                <a:cs typeface="+mn-lt"/>
              </a:rPr>
              <a:t> </a:t>
            </a:r>
            <a:r>
              <a:rPr lang="en-GB" sz="1600" dirty="0" err="1">
                <a:ea typeface="+mn-lt"/>
                <a:cs typeface="+mn-lt"/>
              </a:rPr>
              <a:t>cipolwg</a:t>
            </a:r>
            <a:r>
              <a:rPr lang="en-GB" sz="1600" dirty="0">
                <a:ea typeface="+mn-lt"/>
                <a:cs typeface="+mn-lt"/>
              </a:rPr>
              <a:t> </a:t>
            </a:r>
            <a:r>
              <a:rPr lang="en-GB" sz="1600" dirty="0" err="1">
                <a:ea typeface="+mn-lt"/>
                <a:cs typeface="+mn-lt"/>
              </a:rPr>
              <a:t>ar</a:t>
            </a:r>
            <a:r>
              <a:rPr lang="en-GB" sz="1600" dirty="0">
                <a:ea typeface="+mn-lt"/>
                <a:cs typeface="+mn-lt"/>
              </a:rPr>
              <a:t> </a:t>
            </a:r>
            <a:r>
              <a:rPr lang="en-GB" sz="1600" dirty="0" err="1">
                <a:ea typeface="+mn-lt"/>
                <a:cs typeface="+mn-lt"/>
              </a:rPr>
              <a:t>yr</a:t>
            </a:r>
            <a:r>
              <a:rPr lang="en-GB" sz="1600" dirty="0">
                <a:ea typeface="+mn-lt"/>
                <a:cs typeface="+mn-lt"/>
              </a:rPr>
              <a:t> </a:t>
            </a:r>
            <a:r>
              <a:rPr lang="en-GB" sz="1600" dirty="0" err="1">
                <a:ea typeface="+mn-lt"/>
                <a:cs typeface="+mn-lt"/>
              </a:rPr>
              <a:t>hyn</a:t>
            </a:r>
            <a:r>
              <a:rPr lang="en-GB" sz="1600" dirty="0">
                <a:ea typeface="+mn-lt"/>
                <a:cs typeface="+mn-lt"/>
              </a:rPr>
              <a:t> </a:t>
            </a:r>
            <a:r>
              <a:rPr lang="en-GB" sz="1600" dirty="0" err="1">
                <a:ea typeface="+mn-lt"/>
                <a:cs typeface="+mn-lt"/>
              </a:rPr>
              <a:t>sydd</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angen</a:t>
            </a:r>
            <a:r>
              <a:rPr lang="en-GB" sz="1600" dirty="0">
                <a:ea typeface="+mn-lt"/>
                <a:cs typeface="+mn-lt"/>
              </a:rPr>
              <a:t> </a:t>
            </a:r>
            <a:r>
              <a:rPr lang="en-GB" sz="1600" dirty="0" err="1">
                <a:ea typeface="+mn-lt"/>
                <a:cs typeface="+mn-lt"/>
              </a:rPr>
              <a:t>arnynt</a:t>
            </a:r>
            <a:r>
              <a:rPr lang="en-GB" sz="1600" dirty="0">
                <a:ea typeface="+mn-lt"/>
                <a:cs typeface="+mn-lt"/>
              </a:rPr>
              <a:t>, </a:t>
            </a:r>
            <a:r>
              <a:rPr lang="en-GB" sz="1600" dirty="0" err="1">
                <a:ea typeface="+mn-lt"/>
                <a:cs typeface="+mn-lt"/>
              </a:rPr>
              <a:t>yr</a:t>
            </a:r>
            <a:r>
              <a:rPr lang="en-GB" sz="1600" dirty="0">
                <a:ea typeface="+mn-lt"/>
                <a:cs typeface="+mn-lt"/>
              </a:rPr>
              <a:t> </a:t>
            </a:r>
            <a:r>
              <a:rPr lang="en-GB" sz="1600" dirty="0" err="1">
                <a:ea typeface="+mn-lt"/>
                <a:cs typeface="+mn-lt"/>
              </a:rPr>
              <a:t>hyn</a:t>
            </a:r>
            <a:r>
              <a:rPr lang="en-GB" sz="1600" dirty="0">
                <a:ea typeface="+mn-lt"/>
                <a:cs typeface="+mn-lt"/>
              </a:rPr>
              <a:t> y </a:t>
            </a:r>
            <a:r>
              <a:rPr lang="en-GB" sz="1600" dirty="0" err="1">
                <a:ea typeface="+mn-lt"/>
                <a:cs typeface="+mn-lt"/>
              </a:rPr>
              <a:t>maent</a:t>
            </a:r>
            <a:r>
              <a:rPr lang="en-GB" sz="1600" dirty="0">
                <a:ea typeface="+mn-lt"/>
                <a:cs typeface="+mn-lt"/>
              </a:rPr>
              <a:t> </a:t>
            </a:r>
            <a:r>
              <a:rPr lang="en-GB" sz="1600" dirty="0" err="1">
                <a:ea typeface="+mn-lt"/>
                <a:cs typeface="+mn-lt"/>
              </a:rPr>
              <a:t>ei</a:t>
            </a:r>
            <a:r>
              <a:rPr lang="en-GB" sz="1600" dirty="0">
                <a:ea typeface="+mn-lt"/>
                <a:cs typeface="+mn-lt"/>
              </a:rPr>
              <a:t> </a:t>
            </a:r>
            <a:r>
              <a:rPr lang="en-GB" sz="1600" dirty="0" err="1">
                <a:ea typeface="+mn-lt"/>
                <a:cs typeface="+mn-lt"/>
              </a:rPr>
              <a:t>eisiau</a:t>
            </a:r>
            <a:r>
              <a:rPr lang="en-GB" sz="1600" dirty="0">
                <a:ea typeface="+mn-lt"/>
                <a:cs typeface="+mn-lt"/>
              </a:rPr>
              <a:t>, </a:t>
            </a:r>
            <a:r>
              <a:rPr lang="en-GB" sz="1600" dirty="0" err="1">
                <a:ea typeface="+mn-lt"/>
                <a:cs typeface="+mn-lt"/>
              </a:rPr>
              <a:t>sut</a:t>
            </a:r>
            <a:r>
              <a:rPr lang="en-GB" sz="1600" dirty="0">
                <a:ea typeface="+mn-lt"/>
                <a:cs typeface="+mn-lt"/>
              </a:rPr>
              <a:t> </a:t>
            </a:r>
            <a:r>
              <a:rPr lang="en-GB" sz="1600" dirty="0" err="1">
                <a:ea typeface="+mn-lt"/>
                <a:cs typeface="+mn-lt"/>
              </a:rPr>
              <a:t>maent</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ymddwyn</a:t>
            </a:r>
            <a:r>
              <a:rPr lang="en-GB" sz="1600" dirty="0">
                <a:ea typeface="+mn-lt"/>
                <a:cs typeface="+mn-lt"/>
              </a:rPr>
              <a:t>, </a:t>
            </a:r>
            <a:r>
              <a:rPr lang="en-GB" sz="1600" dirty="0" err="1">
                <a:ea typeface="+mn-lt"/>
                <a:cs typeface="+mn-lt"/>
              </a:rPr>
              <a:t>yn</a:t>
            </a:r>
            <a:r>
              <a:rPr lang="en-GB" sz="1600" dirty="0">
                <a:ea typeface="+mn-lt"/>
                <a:cs typeface="+mn-lt"/>
              </a:rPr>
              <a:t> </a:t>
            </a:r>
            <a:r>
              <a:rPr lang="en-GB" sz="1600" dirty="0" err="1">
                <a:ea typeface="+mn-lt"/>
                <a:cs typeface="+mn-lt"/>
              </a:rPr>
              <a:t>teimlo</a:t>
            </a:r>
            <a:r>
              <a:rPr lang="en-GB" sz="1600" dirty="0">
                <a:ea typeface="+mn-lt"/>
                <a:cs typeface="+mn-lt"/>
              </a:rPr>
              <a:t> ac </a:t>
            </a:r>
            <a:r>
              <a:rPr lang="en-GB" sz="1600" dirty="0" err="1">
                <a:ea typeface="+mn-lt"/>
                <a:cs typeface="+mn-lt"/>
              </a:rPr>
              <a:t>yn</a:t>
            </a:r>
            <a:r>
              <a:rPr lang="en-GB" sz="1600" dirty="0">
                <a:ea typeface="+mn-lt"/>
                <a:cs typeface="+mn-lt"/>
              </a:rPr>
              <a:t> </a:t>
            </a:r>
            <a:r>
              <a:rPr lang="en-GB" sz="1600" dirty="0" err="1">
                <a:ea typeface="+mn-lt"/>
                <a:cs typeface="+mn-lt"/>
              </a:rPr>
              <a:t>meddwl</a:t>
            </a:r>
            <a:r>
              <a:rPr lang="en-GB" sz="1600" dirty="0">
                <a:ea typeface="+mn-lt"/>
                <a:cs typeface="+mn-lt"/>
              </a:rPr>
              <a:t>, a </a:t>
            </a:r>
            <a:r>
              <a:rPr lang="en-GB" sz="1600" dirty="0" err="1">
                <a:ea typeface="+mn-lt"/>
                <a:cs typeface="+mn-lt"/>
              </a:rPr>
              <a:t>pham</a:t>
            </a:r>
            <a:r>
              <a:rPr lang="en-GB" sz="1600" dirty="0">
                <a:ea typeface="+mn-lt"/>
                <a:cs typeface="+mn-lt"/>
              </a:rPr>
              <a:t> </a:t>
            </a:r>
            <a:r>
              <a:rPr lang="en-GB" sz="1600" dirty="0" err="1">
                <a:ea typeface="+mn-lt"/>
                <a:cs typeface="+mn-lt"/>
              </a:rPr>
              <a:t>eu</a:t>
            </a:r>
            <a:r>
              <a:rPr lang="en-GB" sz="1600" dirty="0">
                <a:ea typeface="+mn-lt"/>
                <a:cs typeface="+mn-lt"/>
              </a:rPr>
              <a:t> bod </a:t>
            </a:r>
            <a:r>
              <a:rPr lang="en-GB" sz="1600" dirty="0" err="1">
                <a:ea typeface="+mn-lt"/>
                <a:cs typeface="+mn-lt"/>
              </a:rPr>
              <a:t>yn</a:t>
            </a:r>
            <a:r>
              <a:rPr lang="en-GB" sz="1600" dirty="0">
                <a:ea typeface="+mn-lt"/>
                <a:cs typeface="+mn-lt"/>
              </a:rPr>
              <a:t> </a:t>
            </a:r>
            <a:r>
              <a:rPr lang="en-GB" sz="1600" dirty="0" err="1">
                <a:ea typeface="+mn-lt"/>
                <a:cs typeface="+mn-lt"/>
              </a:rPr>
              <a:t>dangos</a:t>
            </a:r>
            <a:r>
              <a:rPr lang="en-GB" sz="1600" dirty="0">
                <a:ea typeface="+mn-lt"/>
                <a:cs typeface="+mn-lt"/>
              </a:rPr>
              <a:t> </a:t>
            </a:r>
            <a:r>
              <a:rPr lang="en-GB" sz="1600" dirty="0" err="1">
                <a:ea typeface="+mn-lt"/>
                <a:cs typeface="+mn-lt"/>
              </a:rPr>
              <a:t>ymddygiad</a:t>
            </a:r>
            <a:r>
              <a:rPr lang="en-GB" sz="1600" dirty="0">
                <a:ea typeface="+mn-lt"/>
                <a:cs typeface="+mn-lt"/>
              </a:rPr>
              <a:t>, </a:t>
            </a:r>
            <a:r>
              <a:rPr lang="en-GB" sz="1600" dirty="0" err="1">
                <a:ea typeface="+mn-lt"/>
                <a:cs typeface="+mn-lt"/>
              </a:rPr>
              <a:t>teimladau</a:t>
            </a:r>
            <a:r>
              <a:rPr lang="en-GB" sz="1600" dirty="0">
                <a:ea typeface="+mn-lt"/>
                <a:cs typeface="+mn-lt"/>
              </a:rPr>
              <a:t> a </a:t>
            </a:r>
            <a:r>
              <a:rPr lang="en-GB" sz="1600" dirty="0" err="1">
                <a:ea typeface="+mn-lt"/>
                <a:cs typeface="+mn-lt"/>
              </a:rPr>
              <a:t>meddyliau</a:t>
            </a:r>
            <a:r>
              <a:rPr lang="en-GB" sz="1600" dirty="0">
                <a:ea typeface="+mn-lt"/>
                <a:cs typeface="+mn-lt"/>
              </a:rPr>
              <a:t> </a:t>
            </a:r>
            <a:r>
              <a:rPr lang="en-GB" sz="1600" dirty="0" err="1">
                <a:ea typeface="+mn-lt"/>
                <a:cs typeface="+mn-lt"/>
              </a:rPr>
              <a:t>o'r</a:t>
            </a:r>
            <a:r>
              <a:rPr lang="en-GB" sz="1600" dirty="0">
                <a:ea typeface="+mn-lt"/>
                <a:cs typeface="+mn-lt"/>
              </a:rPr>
              <a:t> </a:t>
            </a:r>
            <a:r>
              <a:rPr lang="en-GB" sz="1600" dirty="0" err="1">
                <a:ea typeface="+mn-lt"/>
                <a:cs typeface="+mn-lt"/>
              </a:rPr>
              <a:t>fath</a:t>
            </a:r>
            <a:r>
              <a:rPr lang="en-GB" sz="1600" dirty="0">
                <a:ea typeface="+mn-lt"/>
                <a:cs typeface="+mn-lt"/>
              </a:rPr>
              <a:t> </a:t>
            </a:r>
            <a:r>
              <a:rPr lang="en-GB" sz="1600" dirty="0" err="1">
                <a:ea typeface="+mn-lt"/>
                <a:cs typeface="+mn-lt"/>
              </a:rPr>
              <a:t>wrth</a:t>
            </a:r>
            <a:r>
              <a:rPr lang="en-GB" sz="1600" dirty="0">
                <a:ea typeface="+mn-lt"/>
                <a:cs typeface="+mn-lt"/>
              </a:rPr>
              <a:t> </a:t>
            </a:r>
            <a:r>
              <a:rPr lang="en-GB" sz="1600" dirty="0" err="1">
                <a:ea typeface="+mn-lt"/>
                <a:cs typeface="+mn-lt"/>
              </a:rPr>
              <a:t>ryngweithio</a:t>
            </a:r>
            <a:r>
              <a:rPr lang="en-GB" sz="1600" dirty="0">
                <a:ea typeface="+mn-lt"/>
                <a:cs typeface="+mn-lt"/>
              </a:rPr>
              <a:t> â </a:t>
            </a:r>
            <a:r>
              <a:rPr lang="en-GB" sz="1600" dirty="0" err="1">
                <a:ea typeface="+mn-lt"/>
                <a:cs typeface="+mn-lt"/>
              </a:rPr>
              <a:t>chynhyrchion</a:t>
            </a:r>
            <a:r>
              <a:rPr lang="en-GB" sz="1600" dirty="0">
                <a:ea typeface="+mn-lt"/>
                <a:cs typeface="+mn-lt"/>
              </a:rPr>
              <a:t> </a:t>
            </a:r>
            <a:r>
              <a:rPr lang="en-GB" sz="1600" dirty="0" err="1">
                <a:ea typeface="+mn-lt"/>
                <a:cs typeface="+mn-lt"/>
              </a:rPr>
              <a:t>mewn</a:t>
            </a:r>
            <a:r>
              <a:rPr lang="en-GB" sz="1600" dirty="0">
                <a:ea typeface="+mn-lt"/>
                <a:cs typeface="+mn-lt"/>
              </a:rPr>
              <a:t> </a:t>
            </a:r>
            <a:r>
              <a:rPr lang="en-GB" sz="1600" dirty="0" err="1">
                <a:ea typeface="+mn-lt"/>
                <a:cs typeface="+mn-lt"/>
              </a:rPr>
              <a:t>lleoliad</a:t>
            </a:r>
            <a:r>
              <a:rPr lang="en-GB" sz="1600" dirty="0">
                <a:ea typeface="+mn-lt"/>
                <a:cs typeface="+mn-lt"/>
              </a:rPr>
              <a:t> </a:t>
            </a:r>
            <a:r>
              <a:rPr lang="en-GB" sz="1600" dirty="0" err="1">
                <a:ea typeface="+mn-lt"/>
                <a:cs typeface="+mn-lt"/>
              </a:rPr>
              <a:t>byd</a:t>
            </a:r>
            <a:r>
              <a:rPr lang="en-GB" sz="1600" dirty="0">
                <a:ea typeface="+mn-lt"/>
                <a:cs typeface="+mn-lt"/>
              </a:rPr>
              <a:t> go </a:t>
            </a:r>
            <a:r>
              <a:rPr lang="en-GB" sz="1600" dirty="0" err="1">
                <a:ea typeface="+mn-lt"/>
                <a:cs typeface="+mn-lt"/>
              </a:rPr>
              <a:t>iawn</a:t>
            </a:r>
            <a:r>
              <a:rPr lang="en-GB" sz="1600" dirty="0">
                <a:ea typeface="+mn-lt"/>
                <a:cs typeface="+mn-lt"/>
              </a:rPr>
              <a:t>. </a:t>
            </a:r>
            <a:r>
              <a:rPr lang="en-GB" sz="1600" dirty="0" err="1">
                <a:ea typeface="+mn-lt"/>
                <a:cs typeface="+mn-lt"/>
              </a:rPr>
              <a:t>Dilynwch</a:t>
            </a:r>
            <a:r>
              <a:rPr lang="en-GB" sz="1600" dirty="0">
                <a:ea typeface="+mn-lt"/>
                <a:cs typeface="+mn-lt"/>
              </a:rPr>
              <a:t> y </a:t>
            </a:r>
            <a:r>
              <a:rPr lang="en-GB" sz="1600" dirty="0" err="1">
                <a:ea typeface="+mn-lt"/>
                <a:cs typeface="+mn-lt"/>
              </a:rPr>
              <a:t>ddolen</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gael</a:t>
            </a:r>
            <a:r>
              <a:rPr lang="en-GB" sz="1600" dirty="0">
                <a:ea typeface="+mn-lt"/>
                <a:cs typeface="+mn-lt"/>
              </a:rPr>
              <a:t> </a:t>
            </a:r>
            <a:r>
              <a:rPr lang="en-GB" sz="1600" dirty="0" err="1">
                <a:ea typeface="+mn-lt"/>
                <a:cs typeface="+mn-lt"/>
              </a:rPr>
              <a:t>gwybod</a:t>
            </a:r>
            <a:r>
              <a:rPr lang="en-GB" sz="1600" dirty="0">
                <a:ea typeface="+mn-lt"/>
                <a:cs typeface="+mn-lt"/>
              </a:rPr>
              <a:t> </a:t>
            </a:r>
            <a:r>
              <a:rPr lang="en-GB" sz="1600" dirty="0" err="1">
                <a:ea typeface="+mn-lt"/>
                <a:cs typeface="+mn-lt"/>
              </a:rPr>
              <a:t>mwy</a:t>
            </a:r>
            <a:r>
              <a:rPr lang="en-GB" sz="1600" dirty="0">
                <a:ea typeface="+mn-lt"/>
                <a:cs typeface="+mn-lt"/>
              </a:rPr>
              <a:t> am </a:t>
            </a:r>
            <a:r>
              <a:rPr lang="en-GB" sz="1600" dirty="0" err="1">
                <a:ea typeface="+mn-lt"/>
                <a:cs typeface="+mn-lt"/>
              </a:rPr>
              <a:t>sut</a:t>
            </a:r>
            <a:r>
              <a:rPr lang="en-GB" sz="1600" dirty="0">
                <a:ea typeface="+mn-lt"/>
                <a:cs typeface="+mn-lt"/>
              </a:rPr>
              <a:t> </a:t>
            </a:r>
            <a:r>
              <a:rPr lang="en-GB" sz="1600" dirty="0" err="1">
                <a:ea typeface="+mn-lt"/>
                <a:cs typeface="+mn-lt"/>
              </a:rPr>
              <a:t>i</a:t>
            </a:r>
            <a:r>
              <a:rPr lang="en-GB" sz="1600" dirty="0">
                <a:ea typeface="+mn-lt"/>
                <a:cs typeface="+mn-lt"/>
              </a:rPr>
              <a:t> </a:t>
            </a:r>
            <a:r>
              <a:rPr lang="en-GB" sz="1600" dirty="0" err="1">
                <a:ea typeface="+mn-lt"/>
                <a:cs typeface="+mn-lt"/>
              </a:rPr>
              <a:t>weithredu'r</a:t>
            </a:r>
            <a:r>
              <a:rPr lang="en-GB" sz="1600" dirty="0">
                <a:ea typeface="+mn-lt"/>
                <a:cs typeface="+mn-lt"/>
              </a:rPr>
              <a:t> cam </a:t>
            </a:r>
            <a:r>
              <a:rPr lang="en-GB" sz="1600" dirty="0" err="1">
                <a:ea typeface="+mn-lt"/>
                <a:cs typeface="+mn-lt"/>
              </a:rPr>
              <a:t>empathi</a:t>
            </a:r>
            <a:r>
              <a:rPr lang="en-GB" sz="1600" dirty="0">
                <a:ea typeface="+mn-lt"/>
                <a:cs typeface="+mn-lt"/>
              </a:rPr>
              <a:t>: </a:t>
            </a:r>
          </a:p>
          <a:p>
            <a:r>
              <a:rPr lang="en-GB" sz="1600" dirty="0">
                <a:cs typeface="Calibri"/>
                <a:hlinkClick r:id="rId4"/>
              </a:rPr>
              <a:t>https://www.interaction-design.org/literature/article/stage-1-in-the-design-thinking-process-empathise-with-your-users</a:t>
            </a:r>
            <a:r>
              <a:rPr lang="en-GB" sz="1600" dirty="0">
                <a:cs typeface="Calibri Light"/>
              </a:rPr>
              <a:t> </a:t>
            </a:r>
          </a:p>
          <a:p>
            <a:r>
              <a:rPr lang="en-GB" sz="1600" dirty="0">
                <a:ea typeface="+mn-lt"/>
                <a:cs typeface="+mn-lt"/>
              </a:rPr>
              <a:t> </a:t>
            </a:r>
          </a:p>
          <a:p>
            <a:endParaRPr lang="en-GB" sz="1125" b="1" i="1" dirty="0">
              <a:cs typeface="Calibri Light"/>
            </a:endParaRPr>
          </a:p>
        </p:txBody>
      </p:sp>
    </p:spTree>
    <p:extLst>
      <p:ext uri="{BB962C8B-B14F-4D97-AF65-F5344CB8AC3E}">
        <p14:creationId xmlns:p14="http://schemas.microsoft.com/office/powerpoint/2010/main" val="222726561"/>
      </p:ext>
    </p:extLst>
  </p:cSld>
  <p:clrMapOvr>
    <a:masterClrMapping/>
  </p:clrMapOvr>
  <p:transition spd="med">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5036345" y="453232"/>
            <a:ext cx="4922045" cy="1243649"/>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048" r="34401" b="-2"/>
          <a:stretch/>
        </p:blipFill>
        <p:spPr>
          <a:xfrm>
            <a:off x="1524016" y="852436"/>
            <a:ext cx="3058082" cy="5148314"/>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5050918" y="1628776"/>
            <a:ext cx="5259895" cy="4371975"/>
          </a:xfrm>
        </p:spPr>
        <p:txBody>
          <a:bodyPr vert="horz" lIns="68580" tIns="34290" rIns="68580" bIns="34290" rtlCol="0">
            <a:normAutofit/>
          </a:bodyPr>
          <a:lstStyle/>
          <a:p>
            <a:r>
              <a:rPr lang="en-GB" sz="1600" b="1" i="1" dirty="0">
                <a:ea typeface="+mn-lt"/>
                <a:cs typeface="+mn-lt"/>
              </a:rPr>
              <a:t>Research Your Users' Needs/Problems</a:t>
            </a:r>
          </a:p>
          <a:p>
            <a:r>
              <a:rPr lang="en-GB" sz="1600" dirty="0">
                <a:ea typeface="+mn-lt"/>
                <a:cs typeface="+mn-lt"/>
              </a:rPr>
              <a:t>The first stage of the design thinking process allows you to gain an empathetic understanding of the problem you’re trying to solve, typically through user research. </a:t>
            </a:r>
          </a:p>
          <a:p>
            <a:r>
              <a:rPr lang="en-GB" sz="1600" dirty="0">
                <a:ea typeface="+mn-lt"/>
                <a:cs typeface="+mn-lt"/>
              </a:rPr>
              <a:t>Empathy is crucial to a human-centred design process like design thinking because it allows you to set aside your own assumptions about the world and gain real insight into users and their needs.</a:t>
            </a:r>
          </a:p>
          <a:p>
            <a:r>
              <a:rPr lang="en-GB" sz="1600" dirty="0">
                <a:ea typeface="+mn-lt"/>
                <a:cs typeface="+mn-lt"/>
              </a:rPr>
              <a:t>The idea is to gain insights into what they need, what they want, how they behave, feel, and think, and why they demonstrate such behaviours, feelings, and thoughts when interacting with products in a real-world setting. Follow the link to find out more about how to action the empathy phase: </a:t>
            </a:r>
          </a:p>
          <a:p>
            <a:r>
              <a:rPr lang="en-GB" sz="1600" dirty="0">
                <a:cs typeface="Calibri"/>
                <a:hlinkClick r:id="rId3"/>
              </a:rPr>
              <a:t>https://www.interaction-design.org/literature/article/stage-1-in-the-design-thinking-process-empathise-with-your-users</a:t>
            </a:r>
            <a:r>
              <a:rPr lang="en-GB" sz="1600" dirty="0">
                <a:cs typeface="Calibri"/>
              </a:rPr>
              <a:t> </a:t>
            </a:r>
            <a:r>
              <a:rPr lang="en-GB" sz="1600" dirty="0">
                <a:cs typeface="Calibri Light"/>
              </a:rPr>
              <a:t> </a:t>
            </a:r>
          </a:p>
          <a:p>
            <a:endParaRPr lang="en-GB" sz="1125" b="1" i="1" dirty="0">
              <a:cs typeface="Calibri Light"/>
            </a:endParaRPr>
          </a:p>
        </p:txBody>
      </p:sp>
    </p:spTree>
    <p:extLst>
      <p:ext uri="{BB962C8B-B14F-4D97-AF65-F5344CB8AC3E}">
        <p14:creationId xmlns:p14="http://schemas.microsoft.com/office/powerpoint/2010/main" val="1364941408"/>
      </p:ext>
    </p:extLst>
  </p:cSld>
  <p:clrMapOvr>
    <a:masterClrMapping/>
  </p:clrMapOvr>
  <p:transition spd="med">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2016919" y="235434"/>
            <a:ext cx="5336382" cy="1243649"/>
          </a:xfrm>
        </p:spPr>
        <p:txBody>
          <a:bodyPr>
            <a:normAutofit/>
          </a:bodyPr>
          <a:lstStyle/>
          <a:p>
            <a:r>
              <a:rPr lang="en-GB" b="1" dirty="0">
                <a:solidFill>
                  <a:schemeClr val="accent1"/>
                </a:solidFill>
                <a:ea typeface="+mj-lt"/>
                <a:cs typeface="+mj-lt"/>
              </a:rPr>
              <a:t>Cam 2: </a:t>
            </a:r>
            <a:r>
              <a:rPr lang="en-GB" b="1" dirty="0" err="1">
                <a:solidFill>
                  <a:schemeClr val="accent1"/>
                </a:solidFill>
                <a:ea typeface="+mj-lt"/>
                <a:cs typeface="+mj-lt"/>
              </a:rPr>
              <a:t>Diffinio</a:t>
            </a:r>
            <a:endParaRPr lang="en-GB" b="1" dirty="0">
              <a:solidFill>
                <a:schemeClr val="accent1"/>
              </a:solidFill>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2031493" y="1257301"/>
            <a:ext cx="5157812" cy="4257675"/>
          </a:xfrm>
        </p:spPr>
        <p:txBody>
          <a:bodyPr vert="horz" lIns="68580" tIns="34290" rIns="68580" bIns="34290" rtlCol="0">
            <a:normAutofit/>
          </a:bodyPr>
          <a:lstStyle/>
          <a:p>
            <a:r>
              <a:rPr lang="en-GB" sz="1800" b="1" i="1" dirty="0" err="1">
                <a:solidFill>
                  <a:schemeClr val="accent1"/>
                </a:solidFill>
                <a:ea typeface="+mn-lt"/>
                <a:cs typeface="+mn-lt"/>
              </a:rPr>
              <a:t>Nodwch</a:t>
            </a:r>
            <a:r>
              <a:rPr lang="en-GB" sz="1800" b="1" i="1" dirty="0">
                <a:solidFill>
                  <a:schemeClr val="accent1"/>
                </a:solidFill>
                <a:ea typeface="+mn-lt"/>
                <a:cs typeface="+mn-lt"/>
              </a:rPr>
              <a:t> </a:t>
            </a:r>
            <a:r>
              <a:rPr lang="en-GB" sz="1800" b="1" i="1" dirty="0" err="1">
                <a:solidFill>
                  <a:schemeClr val="accent1"/>
                </a:solidFill>
                <a:ea typeface="+mn-lt"/>
                <a:cs typeface="+mn-lt"/>
              </a:rPr>
              <a:t>Anghenion</a:t>
            </a:r>
            <a:r>
              <a:rPr lang="en-GB" sz="1800" b="1" i="1" dirty="0">
                <a:solidFill>
                  <a:schemeClr val="accent1"/>
                </a:solidFill>
                <a:ea typeface="+mn-lt"/>
                <a:cs typeface="+mn-lt"/>
              </a:rPr>
              <a:t> a </a:t>
            </a:r>
            <a:r>
              <a:rPr lang="en-GB" sz="1800" b="1" i="1" dirty="0" err="1">
                <a:solidFill>
                  <a:schemeClr val="accent1"/>
                </a:solidFill>
                <a:ea typeface="+mn-lt"/>
                <a:cs typeface="+mn-lt"/>
              </a:rPr>
              <a:t>Phroblemau</a:t>
            </a:r>
            <a:r>
              <a:rPr lang="en-GB" sz="1800" b="1" i="1" dirty="0">
                <a:solidFill>
                  <a:schemeClr val="accent1"/>
                </a:solidFill>
                <a:ea typeface="+mn-lt"/>
                <a:cs typeface="+mn-lt"/>
              </a:rPr>
              <a:t> </a:t>
            </a:r>
            <a:r>
              <a:rPr lang="en-GB" sz="1800" b="1" i="1" dirty="0" err="1">
                <a:solidFill>
                  <a:schemeClr val="accent1"/>
                </a:solidFill>
                <a:ea typeface="+mn-lt"/>
                <a:cs typeface="+mn-lt"/>
              </a:rPr>
              <a:t>eich</a:t>
            </a:r>
            <a:r>
              <a:rPr lang="en-GB" sz="1800" b="1" i="1" dirty="0">
                <a:solidFill>
                  <a:schemeClr val="accent1"/>
                </a:solidFill>
                <a:ea typeface="+mn-lt"/>
                <a:cs typeface="+mn-lt"/>
              </a:rPr>
              <a:t> </a:t>
            </a:r>
            <a:r>
              <a:rPr lang="en-GB" sz="1800" b="1" i="1" dirty="0" err="1">
                <a:solidFill>
                  <a:schemeClr val="accent1"/>
                </a:solidFill>
                <a:ea typeface="+mn-lt"/>
                <a:cs typeface="+mn-lt"/>
              </a:rPr>
              <a:t>Defnyddwyr</a:t>
            </a:r>
            <a:endParaRPr lang="en-GB" sz="1800" b="1" i="1" dirty="0">
              <a:solidFill>
                <a:schemeClr val="accent1"/>
              </a:solidFill>
              <a:ea typeface="+mn-lt"/>
              <a:cs typeface="+mn-lt"/>
            </a:endParaRPr>
          </a:p>
          <a:p>
            <a:r>
              <a:rPr lang="en-GB" sz="1800" dirty="0" err="1">
                <a:solidFill>
                  <a:schemeClr val="accent1"/>
                </a:solidFill>
                <a:ea typeface="+mn-lt"/>
                <a:cs typeface="+mn-lt"/>
              </a:rPr>
              <a:t>Yn</a:t>
            </a:r>
            <a:r>
              <a:rPr lang="en-GB" sz="1800" dirty="0">
                <a:solidFill>
                  <a:schemeClr val="accent1"/>
                </a:solidFill>
                <a:ea typeface="+mn-lt"/>
                <a:cs typeface="+mn-lt"/>
              </a:rPr>
              <a:t> y cam </a:t>
            </a:r>
            <a:r>
              <a:rPr lang="en-GB" sz="1800" dirty="0" err="1">
                <a:solidFill>
                  <a:schemeClr val="accent1"/>
                </a:solidFill>
                <a:ea typeface="+mn-lt"/>
                <a:cs typeface="+mn-lt"/>
              </a:rPr>
              <a:t>Diffinio</a:t>
            </a:r>
            <a:r>
              <a:rPr lang="en-GB" sz="1800" dirty="0">
                <a:solidFill>
                  <a:schemeClr val="accent1"/>
                </a:solidFill>
                <a:ea typeface="+mn-lt"/>
                <a:cs typeface="+mn-lt"/>
              </a:rPr>
              <a:t>, </a:t>
            </a:r>
            <a:r>
              <a:rPr lang="en-GB" sz="1800" dirty="0" err="1">
                <a:solidFill>
                  <a:schemeClr val="accent1"/>
                </a:solidFill>
                <a:ea typeface="+mn-lt"/>
                <a:cs typeface="+mn-lt"/>
              </a:rPr>
              <a:t>rydych</a:t>
            </a:r>
            <a:r>
              <a:rPr lang="en-GB" sz="1800" dirty="0">
                <a:solidFill>
                  <a:schemeClr val="accent1"/>
                </a:solidFill>
                <a:ea typeface="+mn-lt"/>
                <a:cs typeface="+mn-lt"/>
              </a:rPr>
              <a:t> </a:t>
            </a:r>
            <a:r>
              <a:rPr lang="en-GB" sz="1800" dirty="0" err="1">
                <a:solidFill>
                  <a:schemeClr val="accent1"/>
                </a:solidFill>
                <a:ea typeface="+mn-lt"/>
                <a:cs typeface="+mn-lt"/>
              </a:rPr>
              <a:t>chi'n</a:t>
            </a:r>
            <a:r>
              <a:rPr lang="en-GB" sz="1800" dirty="0">
                <a:solidFill>
                  <a:schemeClr val="accent1"/>
                </a:solidFill>
                <a:ea typeface="+mn-lt"/>
                <a:cs typeface="+mn-lt"/>
              </a:rPr>
              <a:t> </a:t>
            </a:r>
            <a:r>
              <a:rPr lang="en-GB" sz="1800" dirty="0" err="1">
                <a:solidFill>
                  <a:schemeClr val="accent1"/>
                </a:solidFill>
                <a:ea typeface="+mn-lt"/>
                <a:cs typeface="+mn-lt"/>
              </a:rPr>
              <a:t>casglu'r</a:t>
            </a:r>
            <a:r>
              <a:rPr lang="en-GB" sz="1800" dirty="0">
                <a:solidFill>
                  <a:schemeClr val="accent1"/>
                </a:solidFill>
                <a:ea typeface="+mn-lt"/>
                <a:cs typeface="+mn-lt"/>
              </a:rPr>
              <a:t> </a:t>
            </a:r>
            <a:r>
              <a:rPr lang="en-GB" sz="1800" dirty="0" err="1">
                <a:solidFill>
                  <a:schemeClr val="accent1"/>
                </a:solidFill>
                <a:ea typeface="+mn-lt"/>
                <a:cs typeface="+mn-lt"/>
              </a:rPr>
              <a:t>wybodaeth</a:t>
            </a:r>
            <a:r>
              <a:rPr lang="en-GB" sz="1800" dirty="0">
                <a:solidFill>
                  <a:schemeClr val="accent1"/>
                </a:solidFill>
                <a:ea typeface="+mn-lt"/>
                <a:cs typeface="+mn-lt"/>
              </a:rPr>
              <a:t> a </a:t>
            </a:r>
            <a:r>
              <a:rPr lang="en-GB" sz="1800" dirty="0" err="1">
                <a:solidFill>
                  <a:schemeClr val="accent1"/>
                </a:solidFill>
                <a:ea typeface="+mn-lt"/>
                <a:cs typeface="+mn-lt"/>
              </a:rPr>
              <a:t>grëwyd</a:t>
            </a:r>
            <a:r>
              <a:rPr lang="en-GB" sz="1800" dirty="0">
                <a:solidFill>
                  <a:schemeClr val="accent1"/>
                </a:solidFill>
                <a:ea typeface="+mn-lt"/>
                <a:cs typeface="+mn-lt"/>
              </a:rPr>
              <a:t> </a:t>
            </a:r>
            <a:r>
              <a:rPr lang="en-GB" sz="1800" dirty="0" err="1">
                <a:solidFill>
                  <a:schemeClr val="accent1"/>
                </a:solidFill>
                <a:ea typeface="+mn-lt"/>
                <a:cs typeface="+mn-lt"/>
              </a:rPr>
              <a:t>gennych</a:t>
            </a:r>
            <a:r>
              <a:rPr lang="en-GB" sz="1800" dirty="0">
                <a:solidFill>
                  <a:schemeClr val="accent1"/>
                </a:solidFill>
                <a:ea typeface="+mn-lt"/>
                <a:cs typeface="+mn-lt"/>
              </a:rPr>
              <a:t> ac a </a:t>
            </a:r>
            <a:r>
              <a:rPr lang="en-GB" sz="1800" dirty="0" err="1">
                <a:solidFill>
                  <a:schemeClr val="accent1"/>
                </a:solidFill>
                <a:ea typeface="+mn-lt"/>
                <a:cs typeface="+mn-lt"/>
              </a:rPr>
              <a:t>gasglwyd</a:t>
            </a:r>
            <a:r>
              <a:rPr lang="en-GB" sz="1800" dirty="0">
                <a:solidFill>
                  <a:schemeClr val="accent1"/>
                </a:solidFill>
                <a:ea typeface="+mn-lt"/>
                <a:cs typeface="+mn-lt"/>
              </a:rPr>
              <a:t> </a:t>
            </a:r>
            <a:r>
              <a:rPr lang="en-GB" sz="1800" dirty="0" err="1">
                <a:solidFill>
                  <a:schemeClr val="accent1"/>
                </a:solidFill>
                <a:ea typeface="+mn-lt"/>
                <a:cs typeface="+mn-lt"/>
              </a:rPr>
              <a:t>gennych</a:t>
            </a:r>
            <a:r>
              <a:rPr lang="en-GB" sz="1800" dirty="0">
                <a:solidFill>
                  <a:schemeClr val="accent1"/>
                </a:solidFill>
                <a:ea typeface="+mn-lt"/>
                <a:cs typeface="+mn-lt"/>
              </a:rPr>
              <a:t> </a:t>
            </a:r>
            <a:r>
              <a:rPr lang="en-GB" sz="1800" dirty="0" err="1">
                <a:solidFill>
                  <a:schemeClr val="accent1"/>
                </a:solidFill>
                <a:ea typeface="+mn-lt"/>
                <a:cs typeface="+mn-lt"/>
              </a:rPr>
              <a:t>yn</a:t>
            </a:r>
            <a:r>
              <a:rPr lang="en-GB" sz="1800" dirty="0">
                <a:solidFill>
                  <a:schemeClr val="accent1"/>
                </a:solidFill>
                <a:ea typeface="+mn-lt"/>
                <a:cs typeface="+mn-lt"/>
              </a:rPr>
              <a:t> </a:t>
            </a:r>
            <a:r>
              <a:rPr lang="en-GB" sz="1800" dirty="0" err="1">
                <a:solidFill>
                  <a:schemeClr val="accent1"/>
                </a:solidFill>
                <a:ea typeface="+mn-lt"/>
                <a:cs typeface="+mn-lt"/>
              </a:rPr>
              <a:t>ystod</a:t>
            </a:r>
            <a:r>
              <a:rPr lang="en-GB" sz="1800" dirty="0">
                <a:solidFill>
                  <a:schemeClr val="accent1"/>
                </a:solidFill>
                <a:ea typeface="+mn-lt"/>
                <a:cs typeface="+mn-lt"/>
              </a:rPr>
              <a:t> y cam </a:t>
            </a:r>
            <a:r>
              <a:rPr lang="en-GB" sz="1800" dirty="0" err="1">
                <a:solidFill>
                  <a:schemeClr val="accent1"/>
                </a:solidFill>
                <a:ea typeface="+mn-lt"/>
                <a:cs typeface="+mn-lt"/>
              </a:rPr>
              <a:t>Empathi</a:t>
            </a:r>
            <a:r>
              <a:rPr lang="en-GB" sz="1800" dirty="0">
                <a:solidFill>
                  <a:schemeClr val="accent1"/>
                </a:solidFill>
                <a:ea typeface="+mn-lt"/>
                <a:cs typeface="+mn-lt"/>
              </a:rPr>
              <a:t>. </a:t>
            </a:r>
            <a:r>
              <a:rPr lang="en-GB" sz="1800" dirty="0" err="1">
                <a:solidFill>
                  <a:schemeClr val="accent1"/>
                </a:solidFill>
                <a:ea typeface="+mn-lt"/>
                <a:cs typeface="+mn-lt"/>
              </a:rPr>
              <a:t>Rydych</a:t>
            </a:r>
            <a:r>
              <a:rPr lang="en-GB" sz="1800" dirty="0">
                <a:solidFill>
                  <a:schemeClr val="accent1"/>
                </a:solidFill>
                <a:ea typeface="+mn-lt"/>
                <a:cs typeface="+mn-lt"/>
              </a:rPr>
              <a:t> </a:t>
            </a:r>
            <a:r>
              <a:rPr lang="en-GB" sz="1800" dirty="0" err="1">
                <a:solidFill>
                  <a:schemeClr val="accent1"/>
                </a:solidFill>
                <a:ea typeface="+mn-lt"/>
                <a:cs typeface="+mn-lt"/>
              </a:rPr>
              <a:t>yn</a:t>
            </a:r>
            <a:r>
              <a:rPr lang="en-GB" sz="1800" dirty="0">
                <a:solidFill>
                  <a:schemeClr val="accent1"/>
                </a:solidFill>
                <a:ea typeface="+mn-lt"/>
                <a:cs typeface="+mn-lt"/>
              </a:rPr>
              <a:t> </a:t>
            </a:r>
            <a:r>
              <a:rPr lang="en-GB" sz="1800" dirty="0" err="1">
                <a:solidFill>
                  <a:schemeClr val="accent1"/>
                </a:solidFill>
                <a:ea typeface="+mn-lt"/>
                <a:cs typeface="+mn-lt"/>
              </a:rPr>
              <a:t>dadansoddi</a:t>
            </a:r>
            <a:r>
              <a:rPr lang="en-GB" sz="1800" dirty="0">
                <a:solidFill>
                  <a:schemeClr val="accent1"/>
                </a:solidFill>
                <a:ea typeface="+mn-lt"/>
                <a:cs typeface="+mn-lt"/>
              </a:rPr>
              <a:t> </a:t>
            </a:r>
            <a:r>
              <a:rPr lang="en-GB" sz="1800" dirty="0" err="1">
                <a:solidFill>
                  <a:schemeClr val="accent1"/>
                </a:solidFill>
                <a:ea typeface="+mn-lt"/>
                <a:cs typeface="+mn-lt"/>
              </a:rPr>
              <a:t>eich</a:t>
            </a:r>
            <a:r>
              <a:rPr lang="en-GB" sz="1800" dirty="0">
                <a:solidFill>
                  <a:schemeClr val="accent1"/>
                </a:solidFill>
                <a:ea typeface="+mn-lt"/>
                <a:cs typeface="+mn-lt"/>
              </a:rPr>
              <a:t> </a:t>
            </a:r>
            <a:r>
              <a:rPr lang="en-GB" sz="1800" dirty="0" err="1">
                <a:solidFill>
                  <a:schemeClr val="accent1"/>
                </a:solidFill>
                <a:ea typeface="+mn-lt"/>
                <a:cs typeface="+mn-lt"/>
              </a:rPr>
              <a:t>sylwadau</a:t>
            </a:r>
            <a:r>
              <a:rPr lang="en-GB" sz="1800" dirty="0">
                <a:solidFill>
                  <a:schemeClr val="accent1"/>
                </a:solidFill>
                <a:ea typeface="+mn-lt"/>
                <a:cs typeface="+mn-lt"/>
              </a:rPr>
              <a:t> ac </a:t>
            </a:r>
            <a:r>
              <a:rPr lang="en-GB" sz="1800" dirty="0" err="1">
                <a:solidFill>
                  <a:schemeClr val="accent1"/>
                </a:solidFill>
                <a:ea typeface="+mn-lt"/>
                <a:cs typeface="+mn-lt"/>
              </a:rPr>
              <a:t>yn</a:t>
            </a:r>
            <a:r>
              <a:rPr lang="en-GB" sz="1800" dirty="0">
                <a:solidFill>
                  <a:schemeClr val="accent1"/>
                </a:solidFill>
                <a:ea typeface="+mn-lt"/>
                <a:cs typeface="+mn-lt"/>
              </a:rPr>
              <a:t> </a:t>
            </a:r>
            <a:r>
              <a:rPr lang="en-GB" sz="1800" dirty="0" err="1">
                <a:solidFill>
                  <a:schemeClr val="accent1"/>
                </a:solidFill>
                <a:ea typeface="+mn-lt"/>
                <a:cs typeface="+mn-lt"/>
              </a:rPr>
              <a:t>eu</a:t>
            </a:r>
            <a:r>
              <a:rPr lang="en-GB" sz="1800" dirty="0">
                <a:solidFill>
                  <a:schemeClr val="accent1"/>
                </a:solidFill>
                <a:ea typeface="+mn-lt"/>
                <a:cs typeface="+mn-lt"/>
              </a:rPr>
              <a:t> </a:t>
            </a:r>
            <a:r>
              <a:rPr lang="en-GB" sz="1800" dirty="0" err="1">
                <a:solidFill>
                  <a:schemeClr val="accent1"/>
                </a:solidFill>
                <a:ea typeface="+mn-lt"/>
                <a:cs typeface="+mn-lt"/>
              </a:rPr>
              <a:t>syntheseiddio</a:t>
            </a:r>
            <a:r>
              <a:rPr lang="en-GB" sz="1800" dirty="0">
                <a:solidFill>
                  <a:schemeClr val="accent1"/>
                </a:solidFill>
                <a:ea typeface="+mn-lt"/>
                <a:cs typeface="+mn-lt"/>
              </a:rPr>
              <a:t> </a:t>
            </a:r>
            <a:r>
              <a:rPr lang="en-GB" sz="1800" dirty="0" err="1">
                <a:solidFill>
                  <a:schemeClr val="accent1"/>
                </a:solidFill>
                <a:ea typeface="+mn-lt"/>
                <a:cs typeface="+mn-lt"/>
              </a:rPr>
              <a:t>i</a:t>
            </a:r>
            <a:r>
              <a:rPr lang="en-GB" sz="1800" dirty="0">
                <a:solidFill>
                  <a:schemeClr val="accent1"/>
                </a:solidFill>
                <a:ea typeface="+mn-lt"/>
                <a:cs typeface="+mn-lt"/>
              </a:rPr>
              <a:t> </a:t>
            </a:r>
            <a:r>
              <a:rPr lang="en-GB" sz="1800" dirty="0" err="1">
                <a:solidFill>
                  <a:schemeClr val="accent1"/>
                </a:solidFill>
                <a:ea typeface="+mn-lt"/>
                <a:cs typeface="+mn-lt"/>
              </a:rPr>
              <a:t>ddiffinio'r</a:t>
            </a:r>
            <a:r>
              <a:rPr lang="en-GB" sz="1800" dirty="0">
                <a:solidFill>
                  <a:schemeClr val="accent1"/>
                </a:solidFill>
                <a:ea typeface="+mn-lt"/>
                <a:cs typeface="+mn-lt"/>
              </a:rPr>
              <a:t> </a:t>
            </a:r>
            <a:r>
              <a:rPr lang="en-GB" sz="1800" dirty="0" err="1">
                <a:solidFill>
                  <a:schemeClr val="accent1"/>
                </a:solidFill>
                <a:ea typeface="+mn-lt"/>
                <a:cs typeface="+mn-lt"/>
              </a:rPr>
              <a:t>problemau</a:t>
            </a:r>
            <a:r>
              <a:rPr lang="en-GB" sz="1800" dirty="0">
                <a:solidFill>
                  <a:schemeClr val="accent1"/>
                </a:solidFill>
                <a:ea typeface="+mn-lt"/>
                <a:cs typeface="+mn-lt"/>
              </a:rPr>
              <a:t> </a:t>
            </a:r>
            <a:r>
              <a:rPr lang="en-GB" sz="1800" dirty="0" err="1">
                <a:solidFill>
                  <a:schemeClr val="accent1"/>
                </a:solidFill>
                <a:ea typeface="+mn-lt"/>
                <a:cs typeface="+mn-lt"/>
              </a:rPr>
              <a:t>craidd</a:t>
            </a:r>
            <a:r>
              <a:rPr lang="en-GB" sz="1800" dirty="0">
                <a:solidFill>
                  <a:schemeClr val="accent1"/>
                </a:solidFill>
                <a:ea typeface="+mn-lt"/>
                <a:cs typeface="+mn-lt"/>
              </a:rPr>
              <a:t> </a:t>
            </a:r>
            <a:r>
              <a:rPr lang="en-GB" sz="1800" dirty="0" err="1">
                <a:solidFill>
                  <a:schemeClr val="accent1"/>
                </a:solidFill>
                <a:ea typeface="+mn-lt"/>
                <a:cs typeface="+mn-lt"/>
              </a:rPr>
              <a:t>rydych</a:t>
            </a:r>
            <a:r>
              <a:rPr lang="en-GB" sz="1800" dirty="0">
                <a:solidFill>
                  <a:schemeClr val="accent1"/>
                </a:solidFill>
                <a:ea typeface="+mn-lt"/>
                <a:cs typeface="+mn-lt"/>
              </a:rPr>
              <a:t> chi </a:t>
            </a:r>
            <a:r>
              <a:rPr lang="en-GB" sz="1800" dirty="0" err="1">
                <a:solidFill>
                  <a:schemeClr val="accent1"/>
                </a:solidFill>
                <a:ea typeface="+mn-lt"/>
                <a:cs typeface="+mn-lt"/>
              </a:rPr>
              <a:t>a'ch</a:t>
            </a:r>
            <a:r>
              <a:rPr lang="en-GB" sz="1800" dirty="0">
                <a:solidFill>
                  <a:schemeClr val="accent1"/>
                </a:solidFill>
                <a:ea typeface="+mn-lt"/>
                <a:cs typeface="+mn-lt"/>
              </a:rPr>
              <a:t> </a:t>
            </a:r>
            <a:r>
              <a:rPr lang="en-GB" sz="1800" dirty="0" err="1">
                <a:solidFill>
                  <a:schemeClr val="accent1"/>
                </a:solidFill>
                <a:ea typeface="+mn-lt"/>
                <a:cs typeface="+mn-lt"/>
              </a:rPr>
              <a:t>tîm</a:t>
            </a:r>
            <a:r>
              <a:rPr lang="en-GB" sz="1800" dirty="0">
                <a:solidFill>
                  <a:schemeClr val="accent1"/>
                </a:solidFill>
                <a:ea typeface="+mn-lt"/>
                <a:cs typeface="+mn-lt"/>
              </a:rPr>
              <a:t> </a:t>
            </a:r>
            <a:r>
              <a:rPr lang="en-GB" sz="1800" dirty="0" err="1">
                <a:solidFill>
                  <a:schemeClr val="accent1"/>
                </a:solidFill>
                <a:ea typeface="+mn-lt"/>
                <a:cs typeface="+mn-lt"/>
              </a:rPr>
              <a:t>wedi'u</a:t>
            </a:r>
            <a:r>
              <a:rPr lang="en-GB" sz="1800" dirty="0">
                <a:solidFill>
                  <a:schemeClr val="accent1"/>
                </a:solidFill>
                <a:ea typeface="+mn-lt"/>
                <a:cs typeface="+mn-lt"/>
              </a:rPr>
              <a:t> nodi </a:t>
            </a:r>
            <a:r>
              <a:rPr lang="en-GB" sz="1800" dirty="0" err="1">
                <a:solidFill>
                  <a:schemeClr val="accent1"/>
                </a:solidFill>
                <a:ea typeface="+mn-lt"/>
                <a:cs typeface="+mn-lt"/>
              </a:rPr>
              <a:t>hyd</a:t>
            </a:r>
            <a:r>
              <a:rPr lang="en-GB" sz="1800" dirty="0">
                <a:solidFill>
                  <a:schemeClr val="accent1"/>
                </a:solidFill>
                <a:ea typeface="+mn-lt"/>
                <a:cs typeface="+mn-lt"/>
              </a:rPr>
              <a:t> </a:t>
            </a:r>
            <a:r>
              <a:rPr lang="en-GB" sz="1800" dirty="0" err="1">
                <a:solidFill>
                  <a:schemeClr val="accent1"/>
                </a:solidFill>
                <a:ea typeface="+mn-lt"/>
                <a:cs typeface="+mn-lt"/>
              </a:rPr>
              <a:t>yn</a:t>
            </a:r>
            <a:r>
              <a:rPr lang="en-GB" sz="1800" dirty="0">
                <a:solidFill>
                  <a:schemeClr val="accent1"/>
                </a:solidFill>
                <a:ea typeface="+mn-lt"/>
                <a:cs typeface="+mn-lt"/>
              </a:rPr>
              <a:t> </a:t>
            </a:r>
            <a:r>
              <a:rPr lang="en-GB" sz="1800" dirty="0" err="1">
                <a:solidFill>
                  <a:schemeClr val="accent1"/>
                </a:solidFill>
                <a:ea typeface="+mn-lt"/>
                <a:cs typeface="+mn-lt"/>
              </a:rPr>
              <a:t>hyn</a:t>
            </a:r>
            <a:r>
              <a:rPr lang="en-GB" sz="1800" dirty="0">
                <a:solidFill>
                  <a:schemeClr val="accent1"/>
                </a:solidFill>
                <a:ea typeface="+mn-lt"/>
                <a:cs typeface="+mn-lt"/>
              </a:rPr>
              <a:t>. </a:t>
            </a:r>
          </a:p>
          <a:p>
            <a:r>
              <a:rPr lang="en-GB" sz="1800" dirty="0" err="1">
                <a:solidFill>
                  <a:schemeClr val="accent1"/>
                </a:solidFill>
                <a:ea typeface="+mn-lt"/>
                <a:cs typeface="+mn-lt"/>
              </a:rPr>
              <a:t>Dylech</a:t>
            </a:r>
            <a:r>
              <a:rPr lang="en-GB" sz="1800" dirty="0">
                <a:solidFill>
                  <a:schemeClr val="accent1"/>
                </a:solidFill>
                <a:ea typeface="+mn-lt"/>
                <a:cs typeface="+mn-lt"/>
              </a:rPr>
              <a:t> bob </a:t>
            </a:r>
            <a:r>
              <a:rPr lang="en-GB" sz="1800" dirty="0" err="1">
                <a:solidFill>
                  <a:schemeClr val="accent1"/>
                </a:solidFill>
                <a:ea typeface="+mn-lt"/>
                <a:cs typeface="+mn-lt"/>
              </a:rPr>
              <a:t>amser</a:t>
            </a:r>
            <a:r>
              <a:rPr lang="en-GB" sz="1800" dirty="0">
                <a:solidFill>
                  <a:schemeClr val="accent1"/>
                </a:solidFill>
                <a:ea typeface="+mn-lt"/>
                <a:cs typeface="+mn-lt"/>
              </a:rPr>
              <a:t> </a:t>
            </a:r>
            <a:r>
              <a:rPr lang="en-GB" sz="1800" dirty="0" err="1">
                <a:solidFill>
                  <a:schemeClr val="accent1"/>
                </a:solidFill>
                <a:ea typeface="+mn-lt"/>
                <a:cs typeface="+mn-lt"/>
              </a:rPr>
              <a:t>geisio</a:t>
            </a:r>
            <a:r>
              <a:rPr lang="en-GB" sz="1800" dirty="0">
                <a:solidFill>
                  <a:schemeClr val="accent1"/>
                </a:solidFill>
                <a:ea typeface="+mn-lt"/>
                <a:cs typeface="+mn-lt"/>
              </a:rPr>
              <a:t> </a:t>
            </a:r>
            <a:r>
              <a:rPr lang="en-GB" sz="1800" dirty="0" err="1">
                <a:solidFill>
                  <a:schemeClr val="accent1"/>
                </a:solidFill>
                <a:ea typeface="+mn-lt"/>
                <a:cs typeface="+mn-lt"/>
              </a:rPr>
              <a:t>diffinio’r</a:t>
            </a:r>
            <a:r>
              <a:rPr lang="en-GB" sz="1800" dirty="0">
                <a:solidFill>
                  <a:schemeClr val="accent1"/>
                </a:solidFill>
                <a:ea typeface="+mn-lt"/>
                <a:cs typeface="+mn-lt"/>
              </a:rPr>
              <a:t> </a:t>
            </a:r>
            <a:r>
              <a:rPr lang="en-GB" sz="1800" dirty="0" err="1">
                <a:solidFill>
                  <a:schemeClr val="accent1"/>
                </a:solidFill>
                <a:ea typeface="+mn-lt"/>
                <a:cs typeface="+mn-lt"/>
              </a:rPr>
              <a:t>broblem</a:t>
            </a:r>
            <a:r>
              <a:rPr lang="en-GB" sz="1800" dirty="0">
                <a:solidFill>
                  <a:schemeClr val="accent1"/>
                </a:solidFill>
                <a:ea typeface="+mn-lt"/>
                <a:cs typeface="+mn-lt"/>
              </a:rPr>
              <a:t> </a:t>
            </a:r>
            <a:r>
              <a:rPr lang="en-GB" sz="1800" dirty="0" err="1">
                <a:solidFill>
                  <a:schemeClr val="accent1"/>
                </a:solidFill>
                <a:ea typeface="+mn-lt"/>
                <a:cs typeface="+mn-lt"/>
              </a:rPr>
              <a:t>mewn</a:t>
            </a:r>
            <a:r>
              <a:rPr lang="en-GB" sz="1800" dirty="0">
                <a:solidFill>
                  <a:schemeClr val="accent1"/>
                </a:solidFill>
                <a:ea typeface="+mn-lt"/>
                <a:cs typeface="+mn-lt"/>
              </a:rPr>
              <a:t> </a:t>
            </a:r>
            <a:r>
              <a:rPr lang="en-GB" sz="1800" dirty="0" err="1">
                <a:solidFill>
                  <a:schemeClr val="accent1"/>
                </a:solidFill>
                <a:ea typeface="+mn-lt"/>
                <a:cs typeface="+mn-lt"/>
              </a:rPr>
              <a:t>modd</a:t>
            </a:r>
            <a:r>
              <a:rPr lang="en-GB" sz="1800" dirty="0">
                <a:solidFill>
                  <a:schemeClr val="accent1"/>
                </a:solidFill>
                <a:ea typeface="+mn-lt"/>
                <a:cs typeface="+mn-lt"/>
              </a:rPr>
              <a:t> </a:t>
            </a:r>
            <a:r>
              <a:rPr lang="en-GB" sz="1800" dirty="0" err="1">
                <a:solidFill>
                  <a:schemeClr val="accent1"/>
                </a:solidFill>
                <a:ea typeface="+mn-lt"/>
                <a:cs typeface="+mn-lt"/>
              </a:rPr>
              <a:t>sy'n</a:t>
            </a:r>
            <a:r>
              <a:rPr lang="en-GB" sz="1800" dirty="0">
                <a:solidFill>
                  <a:schemeClr val="accent1"/>
                </a:solidFill>
                <a:ea typeface="+mn-lt"/>
                <a:cs typeface="+mn-lt"/>
              </a:rPr>
              <a:t> </a:t>
            </a:r>
            <a:r>
              <a:rPr lang="en-GB" sz="1800" dirty="0" err="1">
                <a:solidFill>
                  <a:schemeClr val="accent1"/>
                </a:solidFill>
                <a:ea typeface="+mn-lt"/>
                <a:cs typeface="+mn-lt"/>
              </a:rPr>
              <a:t>canolbwyntio</a:t>
            </a:r>
            <a:r>
              <a:rPr lang="en-GB" sz="1800" dirty="0">
                <a:solidFill>
                  <a:schemeClr val="accent1"/>
                </a:solidFill>
                <a:ea typeface="+mn-lt"/>
                <a:cs typeface="+mn-lt"/>
              </a:rPr>
              <a:t> </a:t>
            </a:r>
            <a:r>
              <a:rPr lang="en-GB" sz="1800" dirty="0" err="1">
                <a:solidFill>
                  <a:schemeClr val="accent1"/>
                </a:solidFill>
                <a:ea typeface="+mn-lt"/>
                <a:cs typeface="+mn-lt"/>
              </a:rPr>
              <a:t>ar</a:t>
            </a:r>
            <a:r>
              <a:rPr lang="en-GB" sz="1800" dirty="0">
                <a:solidFill>
                  <a:schemeClr val="accent1"/>
                </a:solidFill>
                <a:ea typeface="+mn-lt"/>
                <a:cs typeface="+mn-lt"/>
              </a:rPr>
              <a:t> </a:t>
            </a:r>
            <a:r>
              <a:rPr lang="en-GB" sz="1800" dirty="0" err="1">
                <a:solidFill>
                  <a:schemeClr val="accent1"/>
                </a:solidFill>
                <a:ea typeface="+mn-lt"/>
                <a:cs typeface="+mn-lt"/>
              </a:rPr>
              <a:t>bobl</a:t>
            </a:r>
            <a:r>
              <a:rPr lang="en-GB" sz="1800" dirty="0">
                <a:solidFill>
                  <a:schemeClr val="accent1"/>
                </a:solidFill>
                <a:ea typeface="+mn-lt"/>
                <a:cs typeface="+mn-lt"/>
              </a:rPr>
              <a:t> </a:t>
            </a:r>
            <a:r>
              <a:rPr lang="en-GB" sz="1800" dirty="0" err="1">
                <a:solidFill>
                  <a:schemeClr val="accent1"/>
                </a:solidFill>
                <a:ea typeface="+mn-lt"/>
                <a:cs typeface="+mn-lt"/>
              </a:rPr>
              <a:t>wrth</a:t>
            </a:r>
            <a:r>
              <a:rPr lang="en-GB" sz="1800" dirty="0">
                <a:solidFill>
                  <a:schemeClr val="accent1"/>
                </a:solidFill>
                <a:ea typeface="+mn-lt"/>
                <a:cs typeface="+mn-lt"/>
              </a:rPr>
              <a:t> </a:t>
            </a:r>
            <a:r>
              <a:rPr lang="en-GB" sz="1800" dirty="0" err="1">
                <a:solidFill>
                  <a:schemeClr val="accent1"/>
                </a:solidFill>
                <a:ea typeface="+mn-lt"/>
                <a:cs typeface="+mn-lt"/>
              </a:rPr>
              <a:t>i</a:t>
            </a:r>
            <a:r>
              <a:rPr lang="en-GB" sz="1800" dirty="0">
                <a:solidFill>
                  <a:schemeClr val="accent1"/>
                </a:solidFill>
                <a:ea typeface="+mn-lt"/>
                <a:cs typeface="+mn-lt"/>
              </a:rPr>
              <a:t> chi </a:t>
            </a:r>
            <a:r>
              <a:rPr lang="en-GB" sz="1800" dirty="0" err="1">
                <a:solidFill>
                  <a:schemeClr val="accent1"/>
                </a:solidFill>
                <a:ea typeface="+mn-lt"/>
                <a:cs typeface="+mn-lt"/>
              </a:rPr>
              <a:t>wneud</a:t>
            </a:r>
            <a:r>
              <a:rPr lang="en-GB" sz="1800" dirty="0">
                <a:solidFill>
                  <a:schemeClr val="accent1"/>
                </a:solidFill>
                <a:ea typeface="+mn-lt"/>
                <a:cs typeface="+mn-lt"/>
              </a:rPr>
              <a:t> </a:t>
            </a:r>
            <a:r>
              <a:rPr lang="en-GB" sz="1800" dirty="0" err="1">
                <a:solidFill>
                  <a:schemeClr val="accent1"/>
                </a:solidFill>
                <a:ea typeface="+mn-lt"/>
                <a:cs typeface="+mn-lt"/>
              </a:rPr>
              <a:t>hyn</a:t>
            </a:r>
            <a:r>
              <a:rPr lang="en-GB" sz="1800" dirty="0">
                <a:solidFill>
                  <a:schemeClr val="accent1"/>
                </a:solidFill>
                <a:ea typeface="+mn-lt"/>
                <a:cs typeface="+mn-lt"/>
              </a:rPr>
              <a:t>. </a:t>
            </a:r>
            <a:r>
              <a:rPr lang="en-GB" sz="1800" dirty="0" err="1">
                <a:solidFill>
                  <a:schemeClr val="accent1"/>
                </a:solidFill>
                <a:ea typeface="+mn-lt"/>
                <a:cs typeface="+mn-lt"/>
              </a:rPr>
              <a:t>Dilynwch</a:t>
            </a:r>
            <a:r>
              <a:rPr lang="en-GB" sz="1800" dirty="0">
                <a:solidFill>
                  <a:schemeClr val="accent1"/>
                </a:solidFill>
                <a:ea typeface="+mn-lt"/>
                <a:cs typeface="+mn-lt"/>
              </a:rPr>
              <a:t> y </a:t>
            </a:r>
            <a:r>
              <a:rPr lang="en-GB" sz="1800" dirty="0" err="1">
                <a:solidFill>
                  <a:schemeClr val="accent1"/>
                </a:solidFill>
                <a:ea typeface="+mn-lt"/>
                <a:cs typeface="+mn-lt"/>
              </a:rPr>
              <a:t>ddolen</a:t>
            </a:r>
            <a:r>
              <a:rPr lang="en-GB" sz="1800" dirty="0">
                <a:solidFill>
                  <a:schemeClr val="accent1"/>
                </a:solidFill>
                <a:ea typeface="+mn-lt"/>
                <a:cs typeface="+mn-lt"/>
              </a:rPr>
              <a:t> am </a:t>
            </a:r>
            <a:r>
              <a:rPr lang="en-GB" sz="1800" dirty="0" err="1">
                <a:solidFill>
                  <a:schemeClr val="accent1"/>
                </a:solidFill>
                <a:ea typeface="+mn-lt"/>
                <a:cs typeface="+mn-lt"/>
              </a:rPr>
              <a:t>ragor</a:t>
            </a:r>
            <a:r>
              <a:rPr lang="en-GB" sz="1800" dirty="0">
                <a:solidFill>
                  <a:schemeClr val="accent1"/>
                </a:solidFill>
                <a:ea typeface="+mn-lt"/>
                <a:cs typeface="+mn-lt"/>
              </a:rPr>
              <a:t> o </a:t>
            </a:r>
            <a:r>
              <a:rPr lang="en-GB" sz="1800" dirty="0" err="1">
                <a:solidFill>
                  <a:schemeClr val="accent1"/>
                </a:solidFill>
                <a:ea typeface="+mn-lt"/>
                <a:cs typeface="+mn-lt"/>
              </a:rPr>
              <a:t>wybodaeth</a:t>
            </a:r>
            <a:r>
              <a:rPr lang="en-GB" sz="1800" dirty="0">
                <a:solidFill>
                  <a:schemeClr val="accent1"/>
                </a:solidFill>
                <a:ea typeface="+mn-lt"/>
                <a:cs typeface="+mn-lt"/>
              </a:rPr>
              <a:t> </a:t>
            </a:r>
            <a:r>
              <a:rPr lang="en-GB" sz="1800" dirty="0" err="1">
                <a:solidFill>
                  <a:schemeClr val="accent1"/>
                </a:solidFill>
                <a:ea typeface="+mn-lt"/>
                <a:cs typeface="+mn-lt"/>
              </a:rPr>
              <a:t>ar</a:t>
            </a:r>
            <a:r>
              <a:rPr lang="en-GB" sz="1800" dirty="0">
                <a:solidFill>
                  <a:schemeClr val="accent1"/>
                </a:solidFill>
                <a:ea typeface="+mn-lt"/>
                <a:cs typeface="+mn-lt"/>
              </a:rPr>
              <a:t> </a:t>
            </a:r>
            <a:r>
              <a:rPr lang="en-GB" sz="1800" dirty="0" err="1">
                <a:solidFill>
                  <a:schemeClr val="accent1"/>
                </a:solidFill>
                <a:ea typeface="+mn-lt"/>
                <a:cs typeface="+mn-lt"/>
              </a:rPr>
              <a:t>sut</a:t>
            </a:r>
            <a:r>
              <a:rPr lang="en-GB" sz="1800" dirty="0">
                <a:solidFill>
                  <a:schemeClr val="accent1"/>
                </a:solidFill>
                <a:ea typeface="+mn-lt"/>
                <a:cs typeface="+mn-lt"/>
              </a:rPr>
              <a:t> </a:t>
            </a:r>
            <a:r>
              <a:rPr lang="en-GB" sz="1800" dirty="0" err="1">
                <a:solidFill>
                  <a:schemeClr val="accent1"/>
                </a:solidFill>
                <a:ea typeface="+mn-lt"/>
                <a:cs typeface="+mn-lt"/>
              </a:rPr>
              <a:t>i</a:t>
            </a:r>
            <a:r>
              <a:rPr lang="en-GB" sz="1800" dirty="0">
                <a:solidFill>
                  <a:schemeClr val="accent1"/>
                </a:solidFill>
                <a:ea typeface="+mn-lt"/>
                <a:cs typeface="+mn-lt"/>
              </a:rPr>
              <a:t> </a:t>
            </a:r>
            <a:r>
              <a:rPr lang="en-GB" sz="1800" dirty="0" err="1">
                <a:solidFill>
                  <a:schemeClr val="accent1"/>
                </a:solidFill>
                <a:ea typeface="+mn-lt"/>
                <a:cs typeface="+mn-lt"/>
              </a:rPr>
              <a:t>ysgrifennu</a:t>
            </a:r>
            <a:r>
              <a:rPr lang="en-GB" sz="1800" dirty="0">
                <a:solidFill>
                  <a:schemeClr val="accent1"/>
                </a:solidFill>
                <a:ea typeface="+mn-lt"/>
                <a:cs typeface="+mn-lt"/>
              </a:rPr>
              <a:t> </a:t>
            </a:r>
            <a:r>
              <a:rPr lang="en-GB" sz="1800" dirty="0" err="1">
                <a:solidFill>
                  <a:schemeClr val="accent1"/>
                </a:solidFill>
                <a:ea typeface="+mn-lt"/>
                <a:cs typeface="+mn-lt"/>
              </a:rPr>
              <a:t>datganiad</a:t>
            </a:r>
            <a:r>
              <a:rPr lang="en-GB" sz="1800" dirty="0">
                <a:solidFill>
                  <a:schemeClr val="accent1"/>
                </a:solidFill>
                <a:ea typeface="+mn-lt"/>
                <a:cs typeface="+mn-lt"/>
              </a:rPr>
              <a:t> problem. </a:t>
            </a:r>
          </a:p>
          <a:p>
            <a:r>
              <a:rPr lang="en-GB" sz="1800" dirty="0">
                <a:latin typeface="Calibri"/>
                <a:cs typeface="Calibri"/>
                <a:hlinkClick r:id="rId2"/>
              </a:rPr>
              <a:t>https://www.interaction-design.org/literature/article/stage-2-in-the-design-thinking-process-define-the-problem-and-interpret-the-results</a:t>
            </a:r>
            <a:r>
              <a:rPr lang="en-GB" sz="1800" dirty="0">
                <a:latin typeface="Calibri"/>
                <a:cs typeface="Calibri"/>
              </a:rPr>
              <a:t> </a:t>
            </a:r>
            <a:endParaRPr lang="en-GB" sz="1800" dirty="0">
              <a:cs typeface="Calibri Light"/>
            </a:endParaRPr>
          </a:p>
          <a:p>
            <a:endParaRPr lang="en-GB" sz="1800" dirty="0">
              <a:cs typeface="Calibri Light"/>
            </a:endParaRPr>
          </a:p>
          <a:p>
            <a:endParaRPr lang="en-GB" sz="1425"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7609904" y="857258"/>
            <a:ext cx="3058097" cy="5148306"/>
          </a:xfrm>
          <a:prstGeom prst="rect">
            <a:avLst/>
          </a:prstGeom>
        </p:spPr>
      </p:pic>
    </p:spTree>
    <p:extLst>
      <p:ext uri="{BB962C8B-B14F-4D97-AF65-F5344CB8AC3E}">
        <p14:creationId xmlns:p14="http://schemas.microsoft.com/office/powerpoint/2010/main" val="1164106079"/>
      </p:ext>
    </p:extLst>
  </p:cSld>
  <p:clrMapOvr>
    <a:masterClrMapping/>
  </p:clrMapOvr>
  <p:transition spd="med">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1942208" y="296070"/>
            <a:ext cx="5336382" cy="1243649"/>
          </a:xfrm>
        </p:spPr>
        <p:txBody>
          <a:bodyPr>
            <a:normAutofit/>
          </a:bodyPr>
          <a:lstStyle/>
          <a:p>
            <a:r>
              <a:rPr lang="en-GB" b="1" dirty="0">
                <a:ea typeface="+mj-lt"/>
                <a:cs typeface="+mj-lt"/>
              </a:rPr>
              <a:t>Stage 2: Define</a:t>
            </a:r>
            <a:endParaRPr lang="en-GB" b="1" dirty="0">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2031493" y="1471614"/>
            <a:ext cx="5157812" cy="3719036"/>
          </a:xfrm>
        </p:spPr>
        <p:txBody>
          <a:bodyPr vert="horz" lIns="68580" tIns="34290" rIns="68580" bIns="34290" rtlCol="0">
            <a:normAutofit fontScale="92500" lnSpcReduction="10000"/>
          </a:bodyPr>
          <a:lstStyle/>
          <a:p>
            <a:r>
              <a:rPr lang="en-GB" sz="1800" b="1" i="1" dirty="0">
                <a:ea typeface="+mn-lt"/>
                <a:cs typeface="+mn-lt"/>
              </a:rPr>
              <a:t>State Your Users' Needs and Problems</a:t>
            </a:r>
            <a:endParaRPr lang="en-GB" sz="1800" dirty="0">
              <a:ea typeface="+mn-lt"/>
              <a:cs typeface="+mn-lt"/>
            </a:endParaRPr>
          </a:p>
          <a:p>
            <a:r>
              <a:rPr lang="en-GB" sz="1800" dirty="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sz="1800" dirty="0">
              <a:ea typeface="+mn-lt"/>
              <a:cs typeface="+mn-lt"/>
            </a:endParaRPr>
          </a:p>
          <a:p>
            <a:r>
              <a:rPr lang="en-GB" sz="1800" dirty="0">
                <a:ea typeface="+mn-lt"/>
                <a:cs typeface="+mn-lt"/>
              </a:rPr>
              <a:t>You should always seek to define the problem statement in a human-centred manner as you do this. Follow the link for more on how to write a problem statement. </a:t>
            </a:r>
            <a:endParaRPr lang="en-US" sz="1800" dirty="0">
              <a:ea typeface="+mn-lt"/>
              <a:cs typeface="+mn-lt"/>
            </a:endParaRPr>
          </a:p>
          <a:p>
            <a:endParaRPr lang="en-GB" sz="1800" dirty="0">
              <a:ea typeface="+mn-lt"/>
              <a:cs typeface="+mn-lt"/>
            </a:endParaRPr>
          </a:p>
          <a:p>
            <a:r>
              <a:rPr lang="en-GB" sz="1800" dirty="0">
                <a:cs typeface="Calibri"/>
                <a:hlinkClick r:id="rId2"/>
              </a:rPr>
              <a:t>https://www.interaction-design.org/literature/article/stage-2-in-the-design-thinking-process-define-the-problem-and-interpret-the-results</a:t>
            </a:r>
            <a:endParaRPr lang="en-GB" sz="1800" dirty="0">
              <a:cs typeface="Calibri Light"/>
            </a:endParaRPr>
          </a:p>
          <a:p>
            <a:endParaRPr lang="en-GB" sz="1800" dirty="0">
              <a:cs typeface="Calibri Light"/>
            </a:endParaRPr>
          </a:p>
          <a:p>
            <a:endParaRPr lang="en-GB" sz="1425"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7609904" y="857258"/>
            <a:ext cx="3058097" cy="5148306"/>
          </a:xfrm>
          <a:prstGeom prst="rect">
            <a:avLst/>
          </a:prstGeom>
        </p:spPr>
      </p:pic>
    </p:spTree>
    <p:extLst>
      <p:ext uri="{BB962C8B-B14F-4D97-AF65-F5344CB8AC3E}">
        <p14:creationId xmlns:p14="http://schemas.microsoft.com/office/powerpoint/2010/main" val="1750754444"/>
      </p:ext>
    </p:extLst>
  </p:cSld>
  <p:clrMapOvr>
    <a:masterClrMapping/>
  </p:clrMapOvr>
  <p:transition spd="med">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B1EB1472-D2E4-45B1-9609-153B0CB178F0}"/>
              </a:ext>
            </a:extLst>
          </p:cNvPr>
          <p:cNvPicPr>
            <a:picLocks noChangeAspect="1"/>
          </p:cNvPicPr>
          <p:nvPr/>
        </p:nvPicPr>
        <p:blipFill rotWithShape="1">
          <a:blip r:embed="rId2"/>
          <a:srcRect l="12095" r="3532" b="-1"/>
          <a:stretch/>
        </p:blipFill>
        <p:spPr>
          <a:xfrm>
            <a:off x="4166616" y="857258"/>
            <a:ext cx="6501384" cy="5143493"/>
          </a:xfrm>
          <a:prstGeom prst="rect">
            <a:avLst/>
          </a:prstGeom>
        </p:spPr>
      </p:pic>
      <p:sp>
        <p:nvSpPr>
          <p:cNvPr id="2" name="Title 1">
            <a:extLst>
              <a:ext uri="{FF2B5EF4-FFF2-40B4-BE49-F238E27FC236}">
                <a16:creationId xmlns:a16="http://schemas.microsoft.com/office/drawing/2014/main" id="{5AE51BDD-27DB-4B4D-B793-4D29D021F56C}"/>
              </a:ext>
            </a:extLst>
          </p:cNvPr>
          <p:cNvSpPr>
            <a:spLocks noGrp="1"/>
          </p:cNvSpPr>
          <p:nvPr>
            <p:ph type="title"/>
          </p:nvPr>
        </p:nvSpPr>
        <p:spPr>
          <a:xfrm>
            <a:off x="2025360" y="654607"/>
            <a:ext cx="3017520" cy="1231344"/>
          </a:xfrm>
        </p:spPr>
        <p:txBody>
          <a:bodyPr vert="horz" lIns="68580" tIns="34290" rIns="68580" bIns="34290" rtlCol="0" anchor="b">
            <a:normAutofit/>
          </a:bodyPr>
          <a:lstStyle/>
          <a:p>
            <a:r>
              <a:rPr lang="en-US" sz="3600" b="1" dirty="0">
                <a:solidFill>
                  <a:schemeClr val="accent1"/>
                </a:solidFill>
              </a:rPr>
              <a:t>Cam 3: </a:t>
            </a:r>
            <a:br>
              <a:rPr lang="en-US" sz="3600" b="1" dirty="0">
                <a:solidFill>
                  <a:schemeClr val="accent1"/>
                </a:solidFill>
              </a:rPr>
            </a:br>
            <a:r>
              <a:rPr lang="en-US" sz="3600" b="1" dirty="0" err="1">
                <a:solidFill>
                  <a:schemeClr val="accent1"/>
                </a:solidFill>
              </a:rPr>
              <a:t>Synio</a:t>
            </a:r>
            <a:endParaRPr lang="en-US" sz="3600" b="1" dirty="0">
              <a:solidFill>
                <a:schemeClr val="accent1"/>
              </a:solidFill>
            </a:endParaRPr>
          </a:p>
        </p:txBody>
      </p:sp>
      <p:sp>
        <p:nvSpPr>
          <p:cNvPr id="3" name="Content Placeholder 2">
            <a:extLst>
              <a:ext uri="{FF2B5EF4-FFF2-40B4-BE49-F238E27FC236}">
                <a16:creationId xmlns:a16="http://schemas.microsoft.com/office/drawing/2014/main" id="{F44780CD-E9FD-4CCB-B55A-6FC019CB3B81}"/>
              </a:ext>
            </a:extLst>
          </p:cNvPr>
          <p:cNvSpPr>
            <a:spLocks noGrp="1"/>
          </p:cNvSpPr>
          <p:nvPr>
            <p:ph idx="1"/>
          </p:nvPr>
        </p:nvSpPr>
        <p:spPr>
          <a:xfrm>
            <a:off x="1882487" y="3429002"/>
            <a:ext cx="2284131" cy="1989047"/>
          </a:xfrm>
        </p:spPr>
        <p:txBody>
          <a:bodyPr vert="horz" lIns="68580" tIns="34290" rIns="68580" bIns="34290" rtlCol="0" anchor="t">
            <a:normAutofit/>
          </a:bodyPr>
          <a:lstStyle/>
          <a:p>
            <a:pPr marL="0" indent="0">
              <a:buNone/>
            </a:pPr>
            <a:r>
              <a:rPr lang="en-US" sz="2100" dirty="0">
                <a:solidFill>
                  <a:schemeClr val="accent1"/>
                </a:solidFill>
              </a:rPr>
              <a:t>Beth </a:t>
            </a:r>
            <a:r>
              <a:rPr lang="en-US" sz="2100" dirty="0" err="1">
                <a:solidFill>
                  <a:schemeClr val="accent1"/>
                </a:solidFill>
              </a:rPr>
              <a:t>sydd</a:t>
            </a:r>
            <a:r>
              <a:rPr lang="en-US" sz="2100" dirty="0">
                <a:solidFill>
                  <a:schemeClr val="accent1"/>
                </a:solidFill>
              </a:rPr>
              <a:t> </a:t>
            </a:r>
            <a:r>
              <a:rPr lang="en-US" sz="2100" dirty="0" err="1">
                <a:solidFill>
                  <a:schemeClr val="accent1"/>
                </a:solidFill>
              </a:rPr>
              <a:t>ei</a:t>
            </a:r>
            <a:r>
              <a:rPr lang="en-US" sz="2100" dirty="0">
                <a:solidFill>
                  <a:schemeClr val="accent1"/>
                </a:solidFill>
              </a:rPr>
              <a:t> </a:t>
            </a:r>
            <a:r>
              <a:rPr lang="en-US" sz="2100" dirty="0" err="1">
                <a:solidFill>
                  <a:schemeClr val="accent1"/>
                </a:solidFill>
              </a:rPr>
              <a:t>angen</a:t>
            </a:r>
            <a:r>
              <a:rPr lang="en-US" sz="2100" dirty="0">
                <a:solidFill>
                  <a:schemeClr val="accent1"/>
                </a:solidFill>
              </a:rPr>
              <a:t> </a:t>
            </a:r>
            <a:r>
              <a:rPr lang="en-US" sz="2100" dirty="0" err="1">
                <a:solidFill>
                  <a:schemeClr val="accent1"/>
                </a:solidFill>
              </a:rPr>
              <a:t>yn</a:t>
            </a:r>
            <a:r>
              <a:rPr lang="en-US" sz="2100" dirty="0">
                <a:solidFill>
                  <a:schemeClr val="accent1"/>
                </a:solidFill>
              </a:rPr>
              <a:t> </a:t>
            </a:r>
            <a:r>
              <a:rPr lang="en-US" sz="2100" dirty="0" err="1">
                <a:solidFill>
                  <a:schemeClr val="accent1"/>
                </a:solidFill>
              </a:rPr>
              <a:t>eich</a:t>
            </a:r>
            <a:r>
              <a:rPr lang="en-US" sz="2100" dirty="0">
                <a:solidFill>
                  <a:schemeClr val="accent1"/>
                </a:solidFill>
              </a:rPr>
              <a:t> barn chi er </a:t>
            </a:r>
            <a:r>
              <a:rPr lang="en-US" sz="2100" dirty="0" err="1">
                <a:solidFill>
                  <a:schemeClr val="accent1"/>
                </a:solidFill>
              </a:rPr>
              <a:t>mwyn</a:t>
            </a:r>
            <a:r>
              <a:rPr lang="en-US" sz="2100" dirty="0">
                <a:solidFill>
                  <a:schemeClr val="accent1"/>
                </a:solidFill>
              </a:rPr>
              <a:t> </a:t>
            </a:r>
            <a:r>
              <a:rPr lang="en-US" sz="2100" dirty="0" err="1">
                <a:solidFill>
                  <a:schemeClr val="accent1"/>
                </a:solidFill>
              </a:rPr>
              <a:t>cael</a:t>
            </a:r>
            <a:r>
              <a:rPr lang="en-US" sz="2100" dirty="0">
                <a:solidFill>
                  <a:schemeClr val="accent1"/>
                </a:solidFill>
              </a:rPr>
              <a:t>  </a:t>
            </a:r>
            <a:r>
              <a:rPr lang="en-US" sz="2100" dirty="0" err="1">
                <a:solidFill>
                  <a:schemeClr val="accent1"/>
                </a:solidFill>
              </a:rPr>
              <a:t>syniadau</a:t>
            </a:r>
            <a:r>
              <a:rPr lang="en-US" sz="2100" dirty="0">
                <a:solidFill>
                  <a:schemeClr val="accent1"/>
                </a:solidFill>
              </a:rPr>
              <a:t> </a:t>
            </a:r>
            <a:r>
              <a:rPr lang="en-US" sz="2100" dirty="0" err="1">
                <a:solidFill>
                  <a:schemeClr val="accent1"/>
                </a:solidFill>
              </a:rPr>
              <a:t>effeithiol</a:t>
            </a:r>
            <a:r>
              <a:rPr lang="en-US" sz="2100" dirty="0">
                <a:solidFill>
                  <a:schemeClr val="accent1"/>
                </a:solidFill>
              </a:rPr>
              <a:t>?</a:t>
            </a:r>
          </a:p>
          <a:p>
            <a:pPr marL="0" indent="0">
              <a:buNone/>
            </a:pPr>
            <a:endParaRPr lang="en-US" sz="1500" dirty="0"/>
          </a:p>
        </p:txBody>
      </p:sp>
    </p:spTree>
    <p:extLst>
      <p:ext uri="{BB962C8B-B14F-4D97-AF65-F5344CB8AC3E}">
        <p14:creationId xmlns:p14="http://schemas.microsoft.com/office/powerpoint/2010/main" val="2671721383"/>
      </p:ext>
    </p:extLst>
  </p:cSld>
  <p:clrMapOvr>
    <a:masterClrMapping/>
  </p:clrMapOvr>
  <p:transition spd="med">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B1EB1472-D2E4-45B1-9609-153B0CB178F0}"/>
              </a:ext>
            </a:extLst>
          </p:cNvPr>
          <p:cNvPicPr>
            <a:picLocks noChangeAspect="1"/>
          </p:cNvPicPr>
          <p:nvPr/>
        </p:nvPicPr>
        <p:blipFill rotWithShape="1">
          <a:blip r:embed="rId2"/>
          <a:srcRect l="12095" r="3532" b="-1"/>
          <a:stretch/>
        </p:blipFill>
        <p:spPr>
          <a:xfrm>
            <a:off x="4166616" y="857258"/>
            <a:ext cx="6501384" cy="5143493"/>
          </a:xfrm>
          <a:prstGeom prst="rect">
            <a:avLst/>
          </a:prstGeom>
        </p:spPr>
      </p:pic>
      <p:sp>
        <p:nvSpPr>
          <p:cNvPr id="2" name="Title 1">
            <a:extLst>
              <a:ext uri="{FF2B5EF4-FFF2-40B4-BE49-F238E27FC236}">
                <a16:creationId xmlns:a16="http://schemas.microsoft.com/office/drawing/2014/main" id="{5AE51BDD-27DB-4B4D-B793-4D29D021F56C}"/>
              </a:ext>
            </a:extLst>
          </p:cNvPr>
          <p:cNvSpPr>
            <a:spLocks noGrp="1"/>
          </p:cNvSpPr>
          <p:nvPr>
            <p:ph type="title"/>
          </p:nvPr>
        </p:nvSpPr>
        <p:spPr>
          <a:xfrm>
            <a:off x="1882485" y="988010"/>
            <a:ext cx="2520446" cy="969379"/>
          </a:xfrm>
        </p:spPr>
        <p:txBody>
          <a:bodyPr vert="horz" lIns="68580" tIns="34290" rIns="68580" bIns="34290" rtlCol="0" anchor="b">
            <a:normAutofit fontScale="90000"/>
          </a:bodyPr>
          <a:lstStyle/>
          <a:p>
            <a:r>
              <a:rPr lang="en-US" sz="3600" b="1" dirty="0"/>
              <a:t>Stage 3: Ideation</a:t>
            </a:r>
          </a:p>
        </p:txBody>
      </p:sp>
      <p:sp>
        <p:nvSpPr>
          <p:cNvPr id="3" name="Content Placeholder 2">
            <a:extLst>
              <a:ext uri="{FF2B5EF4-FFF2-40B4-BE49-F238E27FC236}">
                <a16:creationId xmlns:a16="http://schemas.microsoft.com/office/drawing/2014/main" id="{F44780CD-E9FD-4CCB-B55A-6FC019CB3B81}"/>
              </a:ext>
            </a:extLst>
          </p:cNvPr>
          <p:cNvSpPr>
            <a:spLocks noGrp="1"/>
          </p:cNvSpPr>
          <p:nvPr>
            <p:ph idx="1"/>
          </p:nvPr>
        </p:nvSpPr>
        <p:spPr>
          <a:xfrm>
            <a:off x="1882486" y="3973608"/>
            <a:ext cx="2072071" cy="1303247"/>
          </a:xfrm>
        </p:spPr>
        <p:txBody>
          <a:bodyPr vert="horz" lIns="68580" tIns="34290" rIns="68580" bIns="34290" rtlCol="0" anchor="t">
            <a:noAutofit/>
          </a:bodyPr>
          <a:lstStyle/>
          <a:p>
            <a:pPr marL="0" indent="0">
              <a:buNone/>
            </a:pPr>
            <a:r>
              <a:rPr lang="en-US" dirty="0"/>
              <a:t>What  do you think is required for effective ideation?</a:t>
            </a:r>
          </a:p>
        </p:txBody>
      </p:sp>
    </p:spTree>
    <p:extLst>
      <p:ext uri="{BB962C8B-B14F-4D97-AF65-F5344CB8AC3E}">
        <p14:creationId xmlns:p14="http://schemas.microsoft.com/office/powerpoint/2010/main" val="2088202174"/>
      </p:ext>
    </p:extLst>
  </p:cSld>
  <p:clrMapOvr>
    <a:masterClrMapping/>
  </p:clrMapOvr>
  <p:transition spd="med">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sign&#10;&#10;Description automatically generated">
            <a:extLst>
              <a:ext uri="{FF2B5EF4-FFF2-40B4-BE49-F238E27FC236}">
                <a16:creationId xmlns:a16="http://schemas.microsoft.com/office/drawing/2014/main" id="{E9892227-3128-47BC-A57F-FE69B9E8EB4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155300" y="4111920"/>
            <a:ext cx="2057399" cy="1791808"/>
          </a:xfrm>
          <a:prstGeom prst="rect">
            <a:avLst/>
          </a:prstGeom>
        </p:spPr>
      </p:pic>
      <p:sp>
        <p:nvSpPr>
          <p:cNvPr id="2" name="Title 1">
            <a:extLst>
              <a:ext uri="{FF2B5EF4-FFF2-40B4-BE49-F238E27FC236}">
                <a16:creationId xmlns:a16="http://schemas.microsoft.com/office/drawing/2014/main" id="{E0D48850-2D72-4F3D-BF34-B94E8EFCC4B5}"/>
              </a:ext>
            </a:extLst>
          </p:cNvPr>
          <p:cNvSpPr>
            <a:spLocks noGrp="1"/>
          </p:cNvSpPr>
          <p:nvPr>
            <p:ph type="title"/>
          </p:nvPr>
        </p:nvSpPr>
        <p:spPr>
          <a:xfrm>
            <a:off x="1838327" y="266029"/>
            <a:ext cx="8079581" cy="995236"/>
          </a:xfrm>
        </p:spPr>
        <p:txBody>
          <a:bodyPr>
            <a:normAutofit fontScale="90000"/>
          </a:bodyPr>
          <a:lstStyle/>
          <a:p>
            <a:r>
              <a:rPr lang="en-GB" dirty="0" err="1"/>
              <a:t>Wnaethoch</a:t>
            </a:r>
            <a:r>
              <a:rPr lang="en-GB" dirty="0"/>
              <a:t> chi </a:t>
            </a:r>
            <a:r>
              <a:rPr lang="en-GB" dirty="0" err="1"/>
              <a:t>adnabod</a:t>
            </a:r>
            <a:r>
              <a:rPr lang="en-GB" dirty="0"/>
              <a:t>…</a:t>
            </a:r>
            <a:br>
              <a:rPr lang="en-GB" dirty="0"/>
            </a:br>
            <a:r>
              <a:rPr lang="en-GB" dirty="0">
                <a:solidFill>
                  <a:schemeClr val="tx1"/>
                </a:solidFill>
              </a:rPr>
              <a:t>Did you identify...</a:t>
            </a:r>
          </a:p>
        </p:txBody>
      </p:sp>
      <p:sp>
        <p:nvSpPr>
          <p:cNvPr id="4" name="Content Placeholder 3">
            <a:extLst>
              <a:ext uri="{FF2B5EF4-FFF2-40B4-BE49-F238E27FC236}">
                <a16:creationId xmlns:a16="http://schemas.microsoft.com/office/drawing/2014/main" id="{C4763B10-2F36-46B8-90AC-A39492DACB02}"/>
              </a:ext>
            </a:extLst>
          </p:cNvPr>
          <p:cNvSpPr>
            <a:spLocks noGrp="1"/>
          </p:cNvSpPr>
          <p:nvPr>
            <p:ph sz="half" idx="2"/>
          </p:nvPr>
        </p:nvSpPr>
        <p:spPr>
          <a:xfrm>
            <a:off x="7088981" y="3622508"/>
            <a:ext cx="3202164" cy="2770632"/>
          </a:xfrm>
        </p:spPr>
        <p:txBody>
          <a:bodyPr vert="horz" lIns="68580" tIns="34290" rIns="68580" bIns="34290" rtlCol="0" anchor="t">
            <a:normAutofit fontScale="77500" lnSpcReduction="20000"/>
          </a:bodyPr>
          <a:lstStyle/>
          <a:p>
            <a:pPr marL="0" indent="0">
              <a:buNone/>
            </a:pPr>
            <a:r>
              <a:rPr lang="en-GB" b="1" dirty="0">
                <a:ea typeface="+mn-lt"/>
                <a:cs typeface="+mn-lt"/>
              </a:rPr>
              <a:t>Idea generation is often stopped by people </a:t>
            </a:r>
            <a:r>
              <a:rPr lang="en-GB" dirty="0">
                <a:ea typeface="+mn-lt"/>
                <a:cs typeface="+mn-lt"/>
              </a:rPr>
              <a:t>self-censoring ideas or judging themselves too harshly</a:t>
            </a:r>
            <a:r>
              <a:rPr lang="en-GB" b="1" dirty="0">
                <a:ea typeface="+mn-lt"/>
                <a:cs typeface="+mn-lt"/>
              </a:rPr>
              <a:t> too early. You need to be willing to keep bringing ideas forward, rather than hanging on for that one genius moment. </a:t>
            </a:r>
            <a:endParaRPr lang="en-US" b="1" dirty="0"/>
          </a:p>
          <a:p>
            <a:endParaRPr lang="en-GB" b="1" dirty="0"/>
          </a:p>
        </p:txBody>
      </p:sp>
      <p:sp>
        <p:nvSpPr>
          <p:cNvPr id="6" name="TextBox 5">
            <a:extLst>
              <a:ext uri="{FF2B5EF4-FFF2-40B4-BE49-F238E27FC236}">
                <a16:creationId xmlns:a16="http://schemas.microsoft.com/office/drawing/2014/main" id="{F5D497FB-2086-41B5-8E5D-C1D6415BB64C}"/>
              </a:ext>
            </a:extLst>
          </p:cNvPr>
          <p:cNvSpPr txBox="1"/>
          <p:nvPr/>
        </p:nvSpPr>
        <p:spPr>
          <a:xfrm>
            <a:off x="5335324" y="2558511"/>
            <a:ext cx="2011772" cy="2885405"/>
          </a:xfrm>
          <a:prstGeom prst="rect">
            <a:avLst/>
          </a:prstGeom>
          <a:noFill/>
        </p:spPr>
        <p:txBody>
          <a:bodyPr wrap="square" rtlCol="0">
            <a:spAutoFit/>
          </a:bodyPr>
          <a:lstStyle/>
          <a:p>
            <a:pPr defTabSz="457200">
              <a:defRPr/>
            </a:pPr>
            <a:r>
              <a:rPr lang="en-GB" sz="2100" dirty="0" err="1">
                <a:solidFill>
                  <a:srgbClr val="4472C4">
                    <a:lumMod val="75000"/>
                  </a:srgbClr>
                </a:solidFill>
                <a:latin typeface="Calibri" panose="020F0502020204030204"/>
                <a:ea typeface="+mn-lt"/>
                <a:cs typeface="Calibri" panose="020F0502020204030204"/>
              </a:rPr>
              <a:t>Empathi</a:t>
            </a:r>
            <a:endParaRPr lang="en-GB" sz="2100" dirty="0">
              <a:solidFill>
                <a:srgbClr val="4472C4">
                  <a:lumMod val="75000"/>
                </a:srgbClr>
              </a:solidFill>
              <a:latin typeface="Calibri" panose="020F0502020204030204"/>
              <a:ea typeface="+mn-lt"/>
              <a:cs typeface="Calibri" panose="020F0502020204030204"/>
            </a:endParaRPr>
          </a:p>
          <a:p>
            <a:pPr defTabSz="457200">
              <a:defRPr/>
            </a:pPr>
            <a:r>
              <a:rPr lang="en-GB" sz="2100" b="1" dirty="0">
                <a:solidFill>
                  <a:prstClr val="black"/>
                </a:solidFill>
                <a:latin typeface="Calibri" panose="020F0502020204030204"/>
                <a:ea typeface="+mn-lt"/>
                <a:cs typeface="Calibri" panose="020F0502020204030204"/>
              </a:rPr>
              <a:t>Empathy</a:t>
            </a:r>
          </a:p>
          <a:p>
            <a:pPr defTabSz="457200">
              <a:defRPr/>
            </a:pPr>
            <a:r>
              <a:rPr lang="en-GB" sz="2100" dirty="0" err="1">
                <a:solidFill>
                  <a:srgbClr val="4472C4">
                    <a:lumMod val="75000"/>
                  </a:srgbClr>
                </a:solidFill>
                <a:latin typeface="Calibri" panose="020F0502020204030204"/>
                <a:ea typeface="+mn-lt"/>
                <a:cs typeface="Calibri" panose="020F0502020204030204"/>
              </a:rPr>
              <a:t>Cydweithio</a:t>
            </a:r>
            <a:endParaRPr lang="en-GB" sz="2100" dirty="0">
              <a:solidFill>
                <a:srgbClr val="4472C4">
                  <a:lumMod val="75000"/>
                </a:srgbClr>
              </a:solidFill>
              <a:latin typeface="Calibri" panose="020F0502020204030204"/>
              <a:ea typeface="+mn-lt"/>
              <a:cs typeface="Calibri" panose="020F0502020204030204"/>
            </a:endParaRPr>
          </a:p>
          <a:p>
            <a:pPr defTabSz="457200">
              <a:defRPr/>
            </a:pPr>
            <a:r>
              <a:rPr lang="en-GB" sz="2100" b="1" dirty="0">
                <a:solidFill>
                  <a:prstClr val="black"/>
                </a:solidFill>
                <a:latin typeface="Calibri" panose="020F0502020204030204"/>
                <a:ea typeface="+mn-lt"/>
                <a:cs typeface="Calibri" panose="020F0502020204030204"/>
              </a:rPr>
              <a:t>Collaboration</a:t>
            </a:r>
          </a:p>
          <a:p>
            <a:pPr defTabSz="457200">
              <a:defRPr/>
            </a:pPr>
            <a:r>
              <a:rPr lang="en-GB" sz="2100" dirty="0" err="1">
                <a:solidFill>
                  <a:srgbClr val="4472C4">
                    <a:lumMod val="75000"/>
                  </a:srgbClr>
                </a:solidFill>
                <a:latin typeface="Calibri" panose="020F0502020204030204"/>
                <a:ea typeface="+mn-lt"/>
                <a:cs typeface="Calibri" panose="020F0502020204030204"/>
              </a:rPr>
              <a:t>Rhyddid</a:t>
            </a:r>
            <a:endParaRPr lang="en-GB" sz="2100" dirty="0">
              <a:solidFill>
                <a:srgbClr val="4472C4">
                  <a:lumMod val="75000"/>
                </a:srgbClr>
              </a:solidFill>
              <a:latin typeface="Calibri" panose="020F0502020204030204"/>
              <a:ea typeface="+mn-lt"/>
              <a:cs typeface="Calibri" panose="020F0502020204030204"/>
            </a:endParaRPr>
          </a:p>
          <a:p>
            <a:pPr defTabSz="457200">
              <a:defRPr/>
            </a:pPr>
            <a:r>
              <a:rPr lang="en-GB" sz="2100" b="1" dirty="0">
                <a:solidFill>
                  <a:prstClr val="black"/>
                </a:solidFill>
                <a:latin typeface="Calibri" panose="020F0502020204030204"/>
                <a:ea typeface="+mn-lt"/>
                <a:cs typeface="Calibri" panose="020F0502020204030204"/>
              </a:rPr>
              <a:t>Freedom</a:t>
            </a:r>
          </a:p>
          <a:p>
            <a:pPr defTabSz="457200">
              <a:defRPr/>
            </a:pPr>
            <a:r>
              <a:rPr lang="en-GB" sz="2100" dirty="0" err="1">
                <a:solidFill>
                  <a:srgbClr val="4472C4">
                    <a:lumMod val="75000"/>
                  </a:srgbClr>
                </a:solidFill>
                <a:latin typeface="Calibri" panose="020F0502020204030204"/>
                <a:ea typeface="+mn-lt"/>
                <a:cs typeface="Calibri" panose="020F0502020204030204"/>
              </a:rPr>
              <a:t>Dewrder</a:t>
            </a:r>
            <a:endParaRPr lang="en-GB" sz="2100" dirty="0">
              <a:solidFill>
                <a:srgbClr val="4472C4">
                  <a:lumMod val="75000"/>
                </a:srgbClr>
              </a:solidFill>
              <a:latin typeface="Calibri" panose="020F0502020204030204"/>
              <a:ea typeface="+mn-lt"/>
              <a:cs typeface="Calibri" panose="020F0502020204030204"/>
            </a:endParaRPr>
          </a:p>
          <a:p>
            <a:pPr defTabSz="457200">
              <a:defRPr/>
            </a:pPr>
            <a:r>
              <a:rPr lang="en-GB" sz="2100" b="1" dirty="0">
                <a:solidFill>
                  <a:prstClr val="black"/>
                </a:solidFill>
                <a:latin typeface="Calibri" panose="020F0502020204030204"/>
                <a:ea typeface="+mn-lt"/>
                <a:cs typeface="Calibri" panose="020F0502020204030204"/>
              </a:rPr>
              <a:t>Courage</a:t>
            </a:r>
          </a:p>
          <a:p>
            <a:pPr defTabSz="457200">
              <a:defRPr/>
            </a:pPr>
            <a:endParaRPr lang="en-GB" sz="1350" dirty="0">
              <a:solidFill>
                <a:prstClr val="black"/>
              </a:solidFill>
              <a:latin typeface="Calibri" panose="020F0502020204030204"/>
            </a:endParaRPr>
          </a:p>
        </p:txBody>
      </p:sp>
      <p:sp>
        <p:nvSpPr>
          <p:cNvPr id="10" name="Content Placeholder 2">
            <a:extLst>
              <a:ext uri="{FF2B5EF4-FFF2-40B4-BE49-F238E27FC236}">
                <a16:creationId xmlns:a16="http://schemas.microsoft.com/office/drawing/2014/main" id="{C0AE5A96-5F8F-44BB-B450-574F04852C3A}"/>
              </a:ext>
            </a:extLst>
          </p:cNvPr>
          <p:cNvSpPr txBox="1">
            <a:spLocks/>
          </p:cNvSpPr>
          <p:nvPr/>
        </p:nvSpPr>
        <p:spPr>
          <a:xfrm>
            <a:off x="1787605" y="2107247"/>
            <a:ext cx="3311129" cy="3673158"/>
          </a:xfrm>
          <a:prstGeom prst="rect">
            <a:avLst/>
          </a:prstGeom>
        </p:spPr>
        <p:txBody>
          <a:bodyPr vert="horz" lIns="68580" tIns="34290" rIns="68580" bIns="34290" rtlCol="0" anchor="t">
            <a:normAutofit/>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0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18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600" kern="1200">
                <a:solidFill>
                  <a:schemeClr val="tx1">
                    <a:lumMod val="85000"/>
                    <a:lumOff val="15000"/>
                  </a:schemeClr>
                </a:solidFill>
                <a:latin typeface="+mn-lt"/>
                <a:ea typeface="+mn-ea"/>
                <a:cs typeface="+mn-cs"/>
              </a:defRPr>
            </a:lvl9pPr>
          </a:lstStyle>
          <a:p>
            <a:pPr>
              <a:lnSpc>
                <a:spcPct val="90000"/>
              </a:lnSpc>
              <a:defRPr/>
            </a:pPr>
            <a:endParaRPr lang="en-GB" sz="1800">
              <a:solidFill>
                <a:prstClr val="black">
                  <a:lumMod val="85000"/>
                  <a:lumOff val="15000"/>
                </a:prstClr>
              </a:solidFill>
              <a:latin typeface="Calibri" panose="020F0502020204030204"/>
              <a:ea typeface="+mn-lt"/>
              <a:cs typeface="Calibri" panose="020F0502020204030204"/>
            </a:endParaRPr>
          </a:p>
          <a:p>
            <a:pPr>
              <a:defRPr/>
            </a:pPr>
            <a:endParaRPr lang="en-GB" sz="1800" dirty="0">
              <a:solidFill>
                <a:prstClr val="black">
                  <a:lumMod val="85000"/>
                  <a:lumOff val="15000"/>
                </a:prstClr>
              </a:solidFill>
              <a:latin typeface="Calibri" panose="020F0502020204030204"/>
            </a:endParaRPr>
          </a:p>
        </p:txBody>
      </p:sp>
      <p:sp>
        <p:nvSpPr>
          <p:cNvPr id="13" name="TextBox 12">
            <a:extLst>
              <a:ext uri="{FF2B5EF4-FFF2-40B4-BE49-F238E27FC236}">
                <a16:creationId xmlns:a16="http://schemas.microsoft.com/office/drawing/2014/main" id="{90F22868-6BED-42A9-BE56-FC7108058BD8}"/>
              </a:ext>
            </a:extLst>
          </p:cNvPr>
          <p:cNvSpPr txBox="1"/>
          <p:nvPr/>
        </p:nvSpPr>
        <p:spPr>
          <a:xfrm>
            <a:off x="1787604" y="2512665"/>
            <a:ext cx="3228843" cy="2677656"/>
          </a:xfrm>
          <a:prstGeom prst="rect">
            <a:avLst/>
          </a:prstGeom>
          <a:noFill/>
        </p:spPr>
        <p:txBody>
          <a:bodyPr wrap="square" rtlCol="0">
            <a:spAutoFit/>
          </a:bodyPr>
          <a:lstStyle/>
          <a:p>
            <a:pPr defTabSz="457200">
              <a:defRPr/>
            </a:pPr>
            <a:r>
              <a:rPr lang="en-GB" sz="2100" dirty="0" err="1">
                <a:solidFill>
                  <a:srgbClr val="4472C4">
                    <a:lumMod val="75000"/>
                  </a:srgbClr>
                </a:solidFill>
                <a:latin typeface="Calibri" panose="020F0502020204030204"/>
              </a:rPr>
              <a:t>Meddwl</a:t>
            </a:r>
            <a:r>
              <a:rPr lang="en-GB" sz="2100" dirty="0">
                <a:solidFill>
                  <a:srgbClr val="4472C4">
                    <a:lumMod val="75000"/>
                  </a:srgbClr>
                </a:solidFill>
                <a:latin typeface="Calibri" panose="020F0502020204030204"/>
              </a:rPr>
              <a:t> </a:t>
            </a:r>
            <a:r>
              <a:rPr lang="en-GB" sz="2100" dirty="0" err="1">
                <a:solidFill>
                  <a:srgbClr val="4472C4">
                    <a:lumMod val="75000"/>
                  </a:srgbClr>
                </a:solidFill>
                <a:latin typeface="Calibri" panose="020F0502020204030204"/>
              </a:rPr>
              <a:t>agored</a:t>
            </a:r>
            <a:r>
              <a:rPr lang="en-GB" sz="2100" dirty="0">
                <a:solidFill>
                  <a:srgbClr val="4472C4">
                    <a:lumMod val="75000"/>
                  </a:srgbClr>
                </a:solidFill>
                <a:latin typeface="Calibri" panose="020F0502020204030204"/>
              </a:rPr>
              <a:t>, </a:t>
            </a:r>
            <a:r>
              <a:rPr lang="en-GB" sz="2100" dirty="0" err="1">
                <a:solidFill>
                  <a:srgbClr val="4472C4">
                    <a:lumMod val="75000"/>
                  </a:srgbClr>
                </a:solidFill>
                <a:latin typeface="Calibri" panose="020F0502020204030204"/>
              </a:rPr>
              <a:t>gwahanol</a:t>
            </a:r>
            <a:endParaRPr lang="en-GB" sz="2100" dirty="0">
              <a:solidFill>
                <a:srgbClr val="4472C4">
                  <a:lumMod val="75000"/>
                </a:srgbClr>
              </a:solidFill>
              <a:latin typeface="Calibri" panose="020F0502020204030204"/>
            </a:endParaRPr>
          </a:p>
          <a:p>
            <a:pPr defTabSz="457200">
              <a:defRPr/>
            </a:pPr>
            <a:r>
              <a:rPr lang="en-GB" sz="2100" b="1" dirty="0">
                <a:solidFill>
                  <a:prstClr val="black"/>
                </a:solidFill>
                <a:latin typeface="Calibri" panose="020F0502020204030204"/>
              </a:rPr>
              <a:t>Open, divergent-thinking</a:t>
            </a:r>
          </a:p>
          <a:p>
            <a:pPr defTabSz="457200">
              <a:defRPr/>
            </a:pPr>
            <a:r>
              <a:rPr lang="en-GB" sz="2100" dirty="0" err="1">
                <a:solidFill>
                  <a:srgbClr val="4472C4">
                    <a:lumMod val="75000"/>
                  </a:srgbClr>
                </a:solidFill>
                <a:latin typeface="Calibri" panose="020F0502020204030204"/>
              </a:rPr>
              <a:t>Anfeirol</a:t>
            </a:r>
            <a:r>
              <a:rPr lang="en-GB" sz="2100" dirty="0">
                <a:solidFill>
                  <a:prstClr val="black"/>
                </a:solidFill>
                <a:latin typeface="Calibri" panose="020F0502020204030204"/>
              </a:rPr>
              <a:t> </a:t>
            </a:r>
          </a:p>
          <a:p>
            <a:pPr defTabSz="457200">
              <a:defRPr/>
            </a:pPr>
            <a:r>
              <a:rPr lang="en-GB" sz="2100" b="1" dirty="0">
                <a:solidFill>
                  <a:prstClr val="black"/>
                </a:solidFill>
                <a:latin typeface="Calibri" panose="020F0502020204030204"/>
              </a:rPr>
              <a:t>Non-judgemental</a:t>
            </a:r>
          </a:p>
          <a:p>
            <a:pPr defTabSz="457200">
              <a:defRPr/>
            </a:pPr>
            <a:r>
              <a:rPr lang="en-GB" sz="2100" dirty="0" err="1">
                <a:solidFill>
                  <a:srgbClr val="4472C4">
                    <a:lumMod val="75000"/>
                  </a:srgbClr>
                </a:solidFill>
                <a:latin typeface="Calibri" panose="020F0502020204030204"/>
              </a:rPr>
              <a:t>Ymddiriedaeth</a:t>
            </a:r>
            <a:endParaRPr lang="en-GB" sz="2100" dirty="0">
              <a:solidFill>
                <a:srgbClr val="4472C4">
                  <a:lumMod val="75000"/>
                </a:srgbClr>
              </a:solidFill>
              <a:latin typeface="Calibri" panose="020F0502020204030204"/>
            </a:endParaRPr>
          </a:p>
          <a:p>
            <a:pPr defTabSz="457200">
              <a:defRPr/>
            </a:pPr>
            <a:r>
              <a:rPr lang="en-GB" sz="2100" b="1" dirty="0">
                <a:solidFill>
                  <a:prstClr val="black"/>
                </a:solidFill>
                <a:latin typeface="Calibri" panose="020F0502020204030204"/>
              </a:rPr>
              <a:t>Trust</a:t>
            </a:r>
          </a:p>
          <a:p>
            <a:pPr defTabSz="457200">
              <a:defRPr/>
            </a:pPr>
            <a:r>
              <a:rPr lang="en-GB" sz="2100" dirty="0" err="1">
                <a:solidFill>
                  <a:srgbClr val="4472C4">
                    <a:lumMod val="75000"/>
                  </a:srgbClr>
                </a:solidFill>
                <a:latin typeface="Calibri" panose="020F0502020204030204"/>
              </a:rPr>
              <a:t>Dychymyg</a:t>
            </a:r>
            <a:endParaRPr lang="en-GB" sz="2100" dirty="0">
              <a:solidFill>
                <a:srgbClr val="4472C4">
                  <a:lumMod val="75000"/>
                </a:srgbClr>
              </a:solidFill>
              <a:latin typeface="Calibri" panose="020F0502020204030204"/>
            </a:endParaRPr>
          </a:p>
          <a:p>
            <a:pPr defTabSz="457200">
              <a:defRPr/>
            </a:pPr>
            <a:r>
              <a:rPr lang="en-GB" sz="2100" b="1" dirty="0">
                <a:solidFill>
                  <a:prstClr val="black"/>
                </a:solidFill>
                <a:latin typeface="Calibri" panose="020F0502020204030204"/>
              </a:rPr>
              <a:t>Imagination</a:t>
            </a:r>
          </a:p>
        </p:txBody>
      </p:sp>
      <p:sp>
        <p:nvSpPr>
          <p:cNvPr id="17" name="TextBox 16">
            <a:extLst>
              <a:ext uri="{FF2B5EF4-FFF2-40B4-BE49-F238E27FC236}">
                <a16:creationId xmlns:a16="http://schemas.microsoft.com/office/drawing/2014/main" id="{CE08BA64-F70C-498F-B928-1B04B6D2BCA9}"/>
              </a:ext>
            </a:extLst>
          </p:cNvPr>
          <p:cNvSpPr txBox="1"/>
          <p:nvPr/>
        </p:nvSpPr>
        <p:spPr>
          <a:xfrm>
            <a:off x="7038975" y="764381"/>
            <a:ext cx="3118840" cy="2308324"/>
          </a:xfrm>
          <a:prstGeom prst="rect">
            <a:avLst/>
          </a:prstGeom>
          <a:noFill/>
        </p:spPr>
        <p:txBody>
          <a:bodyPr wrap="square">
            <a:spAutoFit/>
          </a:bodyPr>
          <a:lstStyle/>
          <a:p>
            <a:pPr defTabSz="457200">
              <a:defRPr/>
            </a:pPr>
            <a:r>
              <a:rPr lang="en-GB" dirty="0">
                <a:solidFill>
                  <a:srgbClr val="4472C4">
                    <a:lumMod val="75000"/>
                  </a:srgbClr>
                </a:solidFill>
                <a:latin typeface="Calibri" panose="020F0502020204030204"/>
              </a:rPr>
              <a:t>Mae </a:t>
            </a:r>
            <a:r>
              <a:rPr lang="en-GB" b="1" dirty="0" err="1">
                <a:solidFill>
                  <a:srgbClr val="4472C4">
                    <a:lumMod val="75000"/>
                  </a:srgbClr>
                </a:solidFill>
                <a:latin typeface="Calibri" panose="020F0502020204030204"/>
              </a:rPr>
              <a:t>cynhyrchu</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syniadau</a:t>
            </a:r>
            <a:r>
              <a:rPr lang="en-GB" b="1"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yn</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aml</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yn</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cael</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ei</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atal</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gan</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bobl</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sy'n</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hunan-geryddu</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syniadau</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neu'n</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barnu</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eu</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hunain</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yn</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rhy</a:t>
            </a:r>
            <a:r>
              <a:rPr lang="en-GB" dirty="0">
                <a:solidFill>
                  <a:srgbClr val="4472C4">
                    <a:lumMod val="75000"/>
                  </a:srgbClr>
                </a:solidFill>
                <a:latin typeface="Calibri" panose="020F0502020204030204"/>
              </a:rPr>
              <a:t> </a:t>
            </a:r>
            <a:r>
              <a:rPr lang="en-GB" dirty="0" err="1">
                <a:solidFill>
                  <a:srgbClr val="4472C4">
                    <a:lumMod val="75000"/>
                  </a:srgbClr>
                </a:solidFill>
                <a:latin typeface="Calibri" panose="020F0502020204030204"/>
              </a:rPr>
              <a:t>gynnar</a:t>
            </a:r>
            <a:r>
              <a:rPr lang="en-GB" dirty="0">
                <a:solidFill>
                  <a:srgbClr val="4472C4">
                    <a:lumMod val="75000"/>
                  </a:srgbClr>
                </a:solidFill>
                <a:latin typeface="Calibri" panose="020F0502020204030204"/>
              </a:rPr>
              <a:t>. </a:t>
            </a:r>
            <a:r>
              <a:rPr lang="en-GB" b="1" dirty="0">
                <a:solidFill>
                  <a:srgbClr val="4472C4">
                    <a:lumMod val="75000"/>
                  </a:srgbClr>
                </a:solidFill>
                <a:latin typeface="Calibri" panose="020F0502020204030204"/>
              </a:rPr>
              <a:t>Mae </a:t>
            </a:r>
            <a:r>
              <a:rPr lang="en-GB" b="1" dirty="0" err="1">
                <a:solidFill>
                  <a:srgbClr val="4472C4">
                    <a:lumMod val="75000"/>
                  </a:srgbClr>
                </a:solidFill>
                <a:latin typeface="Calibri" panose="020F0502020204030204"/>
              </a:rPr>
              <a:t>angen</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i</a:t>
            </a:r>
            <a:r>
              <a:rPr lang="en-GB" b="1" dirty="0">
                <a:solidFill>
                  <a:srgbClr val="4472C4">
                    <a:lumMod val="75000"/>
                  </a:srgbClr>
                </a:solidFill>
                <a:latin typeface="Calibri" panose="020F0502020204030204"/>
              </a:rPr>
              <a:t> chi </a:t>
            </a:r>
            <a:r>
              <a:rPr lang="en-GB" b="1" dirty="0" err="1">
                <a:solidFill>
                  <a:srgbClr val="4472C4">
                    <a:lumMod val="75000"/>
                  </a:srgbClr>
                </a:solidFill>
                <a:latin typeface="Calibri" panose="020F0502020204030204"/>
              </a:rPr>
              <a:t>fod</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yn</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barod</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i</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barhau</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i</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gyflwyno</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syniadau</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yn</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hytrach</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na</a:t>
            </a:r>
            <a:r>
              <a:rPr lang="en-GB" b="1" dirty="0">
                <a:solidFill>
                  <a:srgbClr val="4472C4">
                    <a:lumMod val="75000"/>
                  </a:srgbClr>
                </a:solidFill>
                <a:latin typeface="Calibri" panose="020F0502020204030204"/>
              </a:rPr>
              <a:t> dal </a:t>
            </a:r>
            <a:r>
              <a:rPr lang="en-GB" b="1" dirty="0" err="1">
                <a:solidFill>
                  <a:srgbClr val="4472C4">
                    <a:lumMod val="75000"/>
                  </a:srgbClr>
                </a:solidFill>
                <a:latin typeface="Calibri" panose="020F0502020204030204"/>
              </a:rPr>
              <a:t>ati</a:t>
            </a:r>
            <a:r>
              <a:rPr lang="en-GB" b="1" dirty="0">
                <a:solidFill>
                  <a:srgbClr val="4472C4">
                    <a:lumMod val="75000"/>
                  </a:srgbClr>
                </a:solidFill>
                <a:latin typeface="Calibri" panose="020F0502020204030204"/>
              </a:rPr>
              <a:t> am </a:t>
            </a:r>
            <a:r>
              <a:rPr lang="en-GB" b="1" dirty="0" err="1">
                <a:solidFill>
                  <a:srgbClr val="4472C4">
                    <a:lumMod val="75000"/>
                  </a:srgbClr>
                </a:solidFill>
                <a:latin typeface="Calibri" panose="020F0502020204030204"/>
              </a:rPr>
              <a:t>yr</a:t>
            </a:r>
            <a:r>
              <a:rPr lang="en-GB" b="1" dirty="0">
                <a:solidFill>
                  <a:srgbClr val="4472C4">
                    <a:lumMod val="75000"/>
                  </a:srgbClr>
                </a:solidFill>
                <a:latin typeface="Calibri" panose="020F0502020204030204"/>
              </a:rPr>
              <a:t> un foment </a:t>
            </a:r>
            <a:r>
              <a:rPr lang="en-GB" b="1" dirty="0" err="1">
                <a:solidFill>
                  <a:srgbClr val="4472C4">
                    <a:lumMod val="75000"/>
                  </a:srgbClr>
                </a:solidFill>
                <a:latin typeface="Calibri" panose="020F0502020204030204"/>
              </a:rPr>
              <a:t>athrylithgar</a:t>
            </a:r>
            <a:r>
              <a:rPr lang="en-GB" b="1" dirty="0">
                <a:solidFill>
                  <a:srgbClr val="4472C4">
                    <a:lumMod val="75000"/>
                  </a:srgbClr>
                </a:solidFill>
                <a:latin typeface="Calibri" panose="020F0502020204030204"/>
              </a:rPr>
              <a:t> </a:t>
            </a:r>
            <a:r>
              <a:rPr lang="en-GB" b="1" dirty="0" err="1">
                <a:solidFill>
                  <a:srgbClr val="4472C4">
                    <a:lumMod val="75000"/>
                  </a:srgbClr>
                </a:solidFill>
                <a:latin typeface="Calibri" panose="020F0502020204030204"/>
              </a:rPr>
              <a:t>honno</a:t>
            </a:r>
            <a:r>
              <a:rPr lang="en-GB" dirty="0">
                <a:solidFill>
                  <a:srgbClr val="4472C4">
                    <a:lumMod val="75000"/>
                  </a:srgbClr>
                </a:solidFill>
                <a:latin typeface="Calibri" panose="020F0502020204030204"/>
              </a:rPr>
              <a:t>. </a:t>
            </a:r>
          </a:p>
        </p:txBody>
      </p:sp>
    </p:spTree>
    <p:extLst>
      <p:ext uri="{BB962C8B-B14F-4D97-AF65-F5344CB8AC3E}">
        <p14:creationId xmlns:p14="http://schemas.microsoft.com/office/powerpoint/2010/main" val="2414919096"/>
      </p:ext>
    </p:extLst>
  </p:cSld>
  <p:clrMapOvr>
    <a:masterClrMapping/>
  </p:clrMapOvr>
  <p:transition spd="med">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1913907" y="288926"/>
            <a:ext cx="5336382" cy="1243649"/>
          </a:xfrm>
        </p:spPr>
        <p:txBody>
          <a:bodyPr>
            <a:normAutofit/>
          </a:bodyPr>
          <a:lstStyle/>
          <a:p>
            <a:r>
              <a:rPr lang="en-GB" b="1" dirty="0">
                <a:solidFill>
                  <a:srgbClr val="E46C4C"/>
                </a:solidFill>
                <a:ea typeface="+mj-lt"/>
                <a:cs typeface="+mj-lt"/>
              </a:rPr>
              <a:t>Cam 4: </a:t>
            </a:r>
            <a:r>
              <a:rPr lang="en-GB" b="1" dirty="0" err="1">
                <a:solidFill>
                  <a:srgbClr val="E46C4C"/>
                </a:solidFill>
                <a:ea typeface="+mj-lt"/>
                <a:cs typeface="+mj-lt"/>
              </a:rPr>
              <a:t>Prototeip</a:t>
            </a:r>
            <a:endParaRPr lang="en-GB" b="1" dirty="0">
              <a:solidFill>
                <a:srgbClr val="E46C4C"/>
              </a:solidFill>
              <a:ea typeface="+mj-lt"/>
              <a:cs typeface="+mj-lt"/>
            </a:endParaRP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2031493" y="1443039"/>
            <a:ext cx="5157812" cy="3747611"/>
          </a:xfrm>
        </p:spPr>
        <p:txBody>
          <a:bodyPr vert="horz" lIns="68580" tIns="34290" rIns="68580" bIns="34290" rtlCol="0">
            <a:normAutofit lnSpcReduction="10000"/>
          </a:bodyPr>
          <a:lstStyle/>
          <a:p>
            <a:r>
              <a:rPr lang="en-GB" sz="1800" b="1" i="1" dirty="0" err="1">
                <a:ea typeface="+mn-lt"/>
                <a:cs typeface="+mn-lt"/>
              </a:rPr>
              <a:t>Dechrau</a:t>
            </a:r>
            <a:r>
              <a:rPr lang="en-GB" sz="1800" b="1" i="1" dirty="0">
                <a:ea typeface="+mn-lt"/>
                <a:cs typeface="+mn-lt"/>
              </a:rPr>
              <a:t> </a:t>
            </a:r>
            <a:r>
              <a:rPr lang="en-GB" sz="1800" b="1" i="1" dirty="0" err="1">
                <a:ea typeface="+mn-lt"/>
                <a:cs typeface="+mn-lt"/>
              </a:rPr>
              <a:t>Creu</a:t>
            </a:r>
            <a:r>
              <a:rPr lang="en-GB" sz="1800" b="1" i="1" dirty="0">
                <a:ea typeface="+mn-lt"/>
                <a:cs typeface="+mn-lt"/>
              </a:rPr>
              <a:t> </a:t>
            </a:r>
            <a:r>
              <a:rPr lang="en-GB" sz="1800" b="1" i="1" dirty="0" err="1">
                <a:ea typeface="+mn-lt"/>
                <a:cs typeface="+mn-lt"/>
              </a:rPr>
              <a:t>Atebion</a:t>
            </a:r>
            <a:endParaRPr lang="en-GB" sz="1800" b="1" i="1" dirty="0">
              <a:ea typeface="+mn-lt"/>
              <a:cs typeface="+mn-lt"/>
            </a:endParaRPr>
          </a:p>
          <a:p>
            <a:r>
              <a:rPr lang="en-GB" sz="1800" dirty="0">
                <a:ea typeface="+mn-lt"/>
                <a:cs typeface="+mn-lt"/>
              </a:rPr>
              <a:t>Mae </a:t>
            </a:r>
            <a:r>
              <a:rPr lang="en-GB" sz="1800" dirty="0" err="1">
                <a:ea typeface="+mn-lt"/>
                <a:cs typeface="+mn-lt"/>
              </a:rPr>
              <a:t>hwn</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gyfnod</a:t>
            </a:r>
            <a:r>
              <a:rPr lang="en-GB" sz="1800" dirty="0">
                <a:ea typeface="+mn-lt"/>
                <a:cs typeface="+mn-lt"/>
              </a:rPr>
              <a:t> </a:t>
            </a:r>
            <a:r>
              <a:rPr lang="en-GB" sz="1800" dirty="0" err="1">
                <a:ea typeface="+mn-lt"/>
                <a:cs typeface="+mn-lt"/>
              </a:rPr>
              <a:t>arbrofol</a:t>
            </a:r>
            <a:r>
              <a:rPr lang="en-GB" sz="1800" dirty="0">
                <a:ea typeface="+mn-lt"/>
                <a:cs typeface="+mn-lt"/>
              </a:rPr>
              <a:t>, </a:t>
            </a:r>
            <a:r>
              <a:rPr lang="en-GB" sz="1800" dirty="0" err="1">
                <a:ea typeface="+mn-lt"/>
                <a:cs typeface="+mn-lt"/>
              </a:rPr>
              <a:t>a'r</a:t>
            </a:r>
            <a:r>
              <a:rPr lang="en-GB" sz="1800" dirty="0">
                <a:ea typeface="+mn-lt"/>
                <a:cs typeface="+mn-lt"/>
              </a:rPr>
              <a:t> nod </a:t>
            </a:r>
            <a:r>
              <a:rPr lang="en-GB" sz="1800" dirty="0" err="1">
                <a:ea typeface="+mn-lt"/>
                <a:cs typeface="+mn-lt"/>
              </a:rPr>
              <a:t>yw</a:t>
            </a:r>
            <a:r>
              <a:rPr lang="en-GB" sz="1800" dirty="0">
                <a:ea typeface="+mn-lt"/>
                <a:cs typeface="+mn-lt"/>
              </a:rPr>
              <a:t> </a:t>
            </a:r>
            <a:r>
              <a:rPr lang="en-GB" sz="1800" dirty="0" err="1">
                <a:ea typeface="+mn-lt"/>
                <a:cs typeface="+mn-lt"/>
              </a:rPr>
              <a:t>nodi'r</a:t>
            </a:r>
            <a:r>
              <a:rPr lang="en-GB" sz="1800" dirty="0">
                <a:ea typeface="+mn-lt"/>
                <a:cs typeface="+mn-lt"/>
              </a:rPr>
              <a:t> </a:t>
            </a:r>
            <a:r>
              <a:rPr lang="en-GB" sz="1800" dirty="0" err="1">
                <a:ea typeface="+mn-lt"/>
                <a:cs typeface="+mn-lt"/>
              </a:rPr>
              <a:t>ateb</a:t>
            </a:r>
            <a:r>
              <a:rPr lang="en-GB" sz="1800" dirty="0">
                <a:ea typeface="+mn-lt"/>
                <a:cs typeface="+mn-lt"/>
              </a:rPr>
              <a:t> </a:t>
            </a:r>
            <a:r>
              <a:rPr lang="en-GB" sz="1800" dirty="0" err="1">
                <a:ea typeface="+mn-lt"/>
                <a:cs typeface="+mn-lt"/>
              </a:rPr>
              <a:t>gorau</a:t>
            </a:r>
            <a:r>
              <a:rPr lang="en-GB" sz="1800" dirty="0">
                <a:ea typeface="+mn-lt"/>
                <a:cs typeface="+mn-lt"/>
              </a:rPr>
              <a:t> </a:t>
            </a:r>
            <a:r>
              <a:rPr lang="en-GB" sz="1800" dirty="0" err="1">
                <a:ea typeface="+mn-lt"/>
                <a:cs typeface="+mn-lt"/>
              </a:rPr>
              <a:t>posibl</a:t>
            </a:r>
            <a:r>
              <a:rPr lang="en-GB" sz="1800" dirty="0">
                <a:ea typeface="+mn-lt"/>
                <a:cs typeface="+mn-lt"/>
              </a:rPr>
              <a:t> </a:t>
            </a:r>
            <a:r>
              <a:rPr lang="en-GB" sz="1800" dirty="0" err="1">
                <a:ea typeface="+mn-lt"/>
                <a:cs typeface="+mn-lt"/>
              </a:rPr>
              <a:t>ar</a:t>
            </a:r>
            <a:r>
              <a:rPr lang="en-GB" sz="1800" dirty="0">
                <a:ea typeface="+mn-lt"/>
                <a:cs typeface="+mn-lt"/>
              </a:rPr>
              <a:t> </a:t>
            </a:r>
            <a:r>
              <a:rPr lang="en-GB" sz="1800" dirty="0" err="1">
                <a:ea typeface="+mn-lt"/>
                <a:cs typeface="+mn-lt"/>
              </a:rPr>
              <a:t>gyfer</a:t>
            </a:r>
            <a:r>
              <a:rPr lang="en-GB" sz="1800" dirty="0">
                <a:ea typeface="+mn-lt"/>
                <a:cs typeface="+mn-lt"/>
              </a:rPr>
              <a:t> </a:t>
            </a:r>
            <a:r>
              <a:rPr lang="en-GB" sz="1800" dirty="0" err="1">
                <a:ea typeface="+mn-lt"/>
                <a:cs typeface="+mn-lt"/>
              </a:rPr>
              <a:t>pob</a:t>
            </a:r>
            <a:r>
              <a:rPr lang="en-GB" sz="1800" dirty="0">
                <a:ea typeface="+mn-lt"/>
                <a:cs typeface="+mn-lt"/>
              </a:rPr>
              <a:t> un </a:t>
            </a:r>
            <a:r>
              <a:rPr lang="en-GB" sz="1800" dirty="0" err="1">
                <a:ea typeface="+mn-lt"/>
                <a:cs typeface="+mn-lt"/>
              </a:rPr>
              <a:t>o'r</a:t>
            </a:r>
            <a:r>
              <a:rPr lang="en-GB" sz="1800" dirty="0">
                <a:ea typeface="+mn-lt"/>
                <a:cs typeface="+mn-lt"/>
              </a:rPr>
              <a:t> </a:t>
            </a:r>
            <a:r>
              <a:rPr lang="en-GB" sz="1800" dirty="0" err="1">
                <a:ea typeface="+mn-lt"/>
                <a:cs typeface="+mn-lt"/>
              </a:rPr>
              <a:t>problemau</a:t>
            </a:r>
            <a:r>
              <a:rPr lang="en-GB" sz="1800" dirty="0">
                <a:ea typeface="+mn-lt"/>
                <a:cs typeface="+mn-lt"/>
              </a:rPr>
              <a:t> a </a:t>
            </a:r>
            <a:r>
              <a:rPr lang="en-GB" sz="1800" dirty="0" err="1">
                <a:ea typeface="+mn-lt"/>
                <a:cs typeface="+mn-lt"/>
              </a:rPr>
              <a:t>nodwyd</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ystod</a:t>
            </a:r>
            <a:r>
              <a:rPr lang="en-GB" sz="1800" dirty="0">
                <a:ea typeface="+mn-lt"/>
                <a:cs typeface="+mn-lt"/>
              </a:rPr>
              <a:t> y tri cham </a:t>
            </a:r>
            <a:r>
              <a:rPr lang="en-GB" sz="1800" dirty="0" err="1">
                <a:ea typeface="+mn-lt"/>
                <a:cs typeface="+mn-lt"/>
              </a:rPr>
              <a:t>cyntaf</a:t>
            </a:r>
            <a:r>
              <a:rPr lang="en-GB" sz="1800" dirty="0">
                <a:ea typeface="+mn-lt"/>
                <a:cs typeface="+mn-lt"/>
              </a:rPr>
              <a:t>. </a:t>
            </a:r>
            <a:r>
              <a:rPr lang="en-GB" sz="1800" dirty="0" err="1">
                <a:ea typeface="+mn-lt"/>
                <a:cs typeface="+mn-lt"/>
              </a:rPr>
              <a:t>Bydd</a:t>
            </a:r>
            <a:r>
              <a:rPr lang="en-GB" sz="1800" dirty="0">
                <a:ea typeface="+mn-lt"/>
                <a:cs typeface="+mn-lt"/>
              </a:rPr>
              <a:t> </a:t>
            </a:r>
            <a:r>
              <a:rPr lang="en-GB" sz="1800" dirty="0" err="1">
                <a:ea typeface="+mn-lt"/>
                <a:cs typeface="+mn-lt"/>
              </a:rPr>
              <a:t>timau</a:t>
            </a:r>
            <a:r>
              <a:rPr lang="en-GB" sz="1800" dirty="0">
                <a:ea typeface="+mn-lt"/>
                <a:cs typeface="+mn-lt"/>
              </a:rPr>
              <a:t> </a:t>
            </a:r>
            <a:r>
              <a:rPr lang="en-GB" sz="1800" dirty="0" err="1">
                <a:ea typeface="+mn-lt"/>
                <a:cs typeface="+mn-lt"/>
              </a:rPr>
              <a:t>dylunio</a:t>
            </a:r>
            <a:r>
              <a:rPr lang="en-GB" sz="1800" dirty="0">
                <a:ea typeface="+mn-lt"/>
                <a:cs typeface="+mn-lt"/>
              </a:rPr>
              <a:t> </a:t>
            </a:r>
            <a:r>
              <a:rPr lang="en-GB" sz="1800" dirty="0" err="1">
                <a:ea typeface="+mn-lt"/>
                <a:cs typeface="+mn-lt"/>
              </a:rPr>
              <a:t>yn</a:t>
            </a:r>
            <a:r>
              <a:rPr lang="en-GB" sz="1800" dirty="0">
                <a:ea typeface="+mn-lt"/>
                <a:cs typeface="+mn-lt"/>
              </a:rPr>
              <a:t> </a:t>
            </a:r>
            <a:r>
              <a:rPr lang="en-GB" sz="1800" dirty="0" err="1">
                <a:ea typeface="+mn-lt"/>
                <a:cs typeface="+mn-lt"/>
              </a:rPr>
              <a:t>cynhyrchu</a:t>
            </a:r>
            <a:r>
              <a:rPr lang="en-GB" sz="1800" dirty="0">
                <a:ea typeface="+mn-lt"/>
                <a:cs typeface="+mn-lt"/>
              </a:rPr>
              <a:t> </a:t>
            </a:r>
            <a:r>
              <a:rPr lang="en-GB" sz="1800" dirty="0" err="1">
                <a:ea typeface="+mn-lt"/>
                <a:cs typeface="+mn-lt"/>
              </a:rPr>
              <a:t>nifer</a:t>
            </a:r>
            <a:r>
              <a:rPr lang="en-GB" sz="1800" dirty="0">
                <a:ea typeface="+mn-lt"/>
                <a:cs typeface="+mn-lt"/>
              </a:rPr>
              <a:t> o </a:t>
            </a:r>
            <a:r>
              <a:rPr lang="en-GB" sz="1800" dirty="0" err="1">
                <a:ea typeface="+mn-lt"/>
                <a:cs typeface="+mn-lt"/>
              </a:rPr>
              <a:t>fersiynau</a:t>
            </a:r>
            <a:r>
              <a:rPr lang="en-GB" sz="1800" dirty="0">
                <a:ea typeface="+mn-lt"/>
                <a:cs typeface="+mn-lt"/>
              </a:rPr>
              <a:t> </a:t>
            </a:r>
            <a:r>
              <a:rPr lang="en-GB" sz="1800" dirty="0" err="1">
                <a:ea typeface="+mn-lt"/>
                <a:cs typeface="+mn-lt"/>
              </a:rPr>
              <a:t>rhad</a:t>
            </a:r>
            <a:r>
              <a:rPr lang="en-GB" sz="1800" dirty="0">
                <a:ea typeface="+mn-lt"/>
                <a:cs typeface="+mn-lt"/>
              </a:rPr>
              <a:t>, </a:t>
            </a:r>
            <a:r>
              <a:rPr lang="en-GB" sz="1800" dirty="0" err="1">
                <a:ea typeface="+mn-lt"/>
                <a:cs typeface="+mn-lt"/>
              </a:rPr>
              <a:t>graddedig</a:t>
            </a:r>
            <a:r>
              <a:rPr lang="en-GB" sz="1800" dirty="0">
                <a:ea typeface="+mn-lt"/>
                <a:cs typeface="+mn-lt"/>
              </a:rPr>
              <a:t> </a:t>
            </a:r>
            <a:r>
              <a:rPr lang="en-GB" sz="1800" dirty="0" err="1">
                <a:ea typeface="+mn-lt"/>
                <a:cs typeface="+mn-lt"/>
              </a:rPr>
              <a:t>o'r</a:t>
            </a:r>
            <a:r>
              <a:rPr lang="en-GB" sz="1800" dirty="0">
                <a:ea typeface="+mn-lt"/>
                <a:cs typeface="+mn-lt"/>
              </a:rPr>
              <a:t> </a:t>
            </a:r>
            <a:r>
              <a:rPr lang="en-GB" sz="1800" dirty="0" err="1">
                <a:ea typeface="+mn-lt"/>
                <a:cs typeface="+mn-lt"/>
              </a:rPr>
              <a:t>cynnyrch</a:t>
            </a:r>
            <a:r>
              <a:rPr lang="en-GB" sz="1800" dirty="0">
                <a:ea typeface="+mn-lt"/>
                <a:cs typeface="+mn-lt"/>
              </a:rPr>
              <a:t> (neu </a:t>
            </a:r>
            <a:r>
              <a:rPr lang="en-GB" sz="1800" dirty="0" err="1">
                <a:ea typeface="+mn-lt"/>
                <a:cs typeface="+mn-lt"/>
              </a:rPr>
              <a:t>nodweddion</a:t>
            </a:r>
            <a:r>
              <a:rPr lang="en-GB" sz="1800" dirty="0">
                <a:ea typeface="+mn-lt"/>
                <a:cs typeface="+mn-lt"/>
              </a:rPr>
              <a:t> </a:t>
            </a:r>
            <a:r>
              <a:rPr lang="en-GB" sz="1800" dirty="0" err="1">
                <a:ea typeface="+mn-lt"/>
                <a:cs typeface="+mn-lt"/>
              </a:rPr>
              <a:t>penodol</a:t>
            </a:r>
            <a:r>
              <a:rPr lang="en-GB" sz="1800" dirty="0">
                <a:ea typeface="+mn-lt"/>
                <a:cs typeface="+mn-lt"/>
              </a:rPr>
              <a:t> a </a:t>
            </a:r>
            <a:r>
              <a:rPr lang="en-GB" sz="1800" dirty="0" err="1">
                <a:ea typeface="+mn-lt"/>
                <a:cs typeface="+mn-lt"/>
              </a:rPr>
              <a:t>ganfuwyd</a:t>
            </a:r>
            <a:r>
              <a:rPr lang="en-GB" sz="1800" dirty="0">
                <a:ea typeface="+mn-lt"/>
                <a:cs typeface="+mn-lt"/>
              </a:rPr>
              <a:t> o </a:t>
            </a:r>
            <a:r>
              <a:rPr lang="en-GB" sz="1800" dirty="0" err="1">
                <a:ea typeface="+mn-lt"/>
                <a:cs typeface="+mn-lt"/>
              </a:rPr>
              <a:t>fewn</a:t>
            </a:r>
            <a:r>
              <a:rPr lang="en-GB" sz="1800" dirty="0">
                <a:ea typeface="+mn-lt"/>
                <a:cs typeface="+mn-lt"/>
              </a:rPr>
              <a:t> y </a:t>
            </a:r>
            <a:r>
              <a:rPr lang="en-GB" sz="1800" dirty="0" err="1">
                <a:ea typeface="+mn-lt"/>
                <a:cs typeface="+mn-lt"/>
              </a:rPr>
              <a:t>cynnyrch</a:t>
            </a:r>
            <a:r>
              <a:rPr lang="en-GB" sz="1800" dirty="0">
                <a:ea typeface="+mn-lt"/>
                <a:cs typeface="+mn-lt"/>
              </a:rPr>
              <a:t>) </a:t>
            </a:r>
            <a:r>
              <a:rPr lang="en-GB" sz="1800" dirty="0" err="1">
                <a:ea typeface="+mn-lt"/>
                <a:cs typeface="+mn-lt"/>
              </a:rPr>
              <a:t>i</a:t>
            </a:r>
            <a:r>
              <a:rPr lang="en-GB" sz="1800" dirty="0">
                <a:ea typeface="+mn-lt"/>
                <a:cs typeface="+mn-lt"/>
              </a:rPr>
              <a:t> </a:t>
            </a:r>
            <a:r>
              <a:rPr lang="en-GB" sz="1800" dirty="0" err="1">
                <a:ea typeface="+mn-lt"/>
                <a:cs typeface="+mn-lt"/>
              </a:rPr>
              <a:t>ymchwilio</a:t>
            </a:r>
            <a:r>
              <a:rPr lang="en-GB" sz="1800" dirty="0">
                <a:ea typeface="+mn-lt"/>
                <a:cs typeface="+mn-lt"/>
              </a:rPr>
              <a:t> </a:t>
            </a:r>
            <a:r>
              <a:rPr lang="en-GB" sz="1800" dirty="0" err="1">
                <a:ea typeface="+mn-lt"/>
                <a:cs typeface="+mn-lt"/>
              </a:rPr>
              <a:t>i'r</a:t>
            </a:r>
            <a:r>
              <a:rPr lang="en-GB" sz="1800" dirty="0">
                <a:ea typeface="+mn-lt"/>
                <a:cs typeface="+mn-lt"/>
              </a:rPr>
              <a:t> </a:t>
            </a:r>
            <a:r>
              <a:rPr lang="en-GB" sz="1800" dirty="0" err="1">
                <a:ea typeface="+mn-lt"/>
                <a:cs typeface="+mn-lt"/>
              </a:rPr>
              <a:t>atebion</a:t>
            </a:r>
            <a:r>
              <a:rPr lang="en-GB" sz="1800" dirty="0">
                <a:ea typeface="+mn-lt"/>
                <a:cs typeface="+mn-lt"/>
              </a:rPr>
              <a:t> </a:t>
            </a:r>
            <a:r>
              <a:rPr lang="en-GB" sz="1800" dirty="0" err="1">
                <a:ea typeface="+mn-lt"/>
                <a:cs typeface="+mn-lt"/>
              </a:rPr>
              <a:t>problemus</a:t>
            </a:r>
            <a:r>
              <a:rPr lang="en-GB" sz="1800" dirty="0">
                <a:ea typeface="+mn-lt"/>
                <a:cs typeface="+mn-lt"/>
              </a:rPr>
              <a:t> a </a:t>
            </a:r>
            <a:r>
              <a:rPr lang="en-GB" sz="1800" dirty="0" err="1">
                <a:ea typeface="+mn-lt"/>
                <a:cs typeface="+mn-lt"/>
              </a:rPr>
              <a:t>gynhyrchwyd</a:t>
            </a:r>
            <a:r>
              <a:rPr lang="en-GB" sz="1800" dirty="0">
                <a:ea typeface="+mn-lt"/>
                <a:cs typeface="+mn-lt"/>
              </a:rPr>
              <a:t> </a:t>
            </a:r>
            <a:r>
              <a:rPr lang="en-GB" sz="1800" dirty="0" err="1">
                <a:ea typeface="+mn-lt"/>
                <a:cs typeface="+mn-lt"/>
              </a:rPr>
              <a:t>yn</a:t>
            </a:r>
            <a:r>
              <a:rPr lang="en-GB" sz="1800" dirty="0">
                <a:ea typeface="+mn-lt"/>
                <a:cs typeface="+mn-lt"/>
              </a:rPr>
              <a:t> y cam </a:t>
            </a:r>
            <a:r>
              <a:rPr lang="en-GB" sz="1800" dirty="0" err="1">
                <a:ea typeface="+mn-lt"/>
                <a:cs typeface="+mn-lt"/>
              </a:rPr>
              <a:t>blaenorol</a:t>
            </a:r>
            <a:r>
              <a:rPr lang="en-GB" sz="1800" dirty="0">
                <a:ea typeface="+mn-lt"/>
                <a:cs typeface="+mn-lt"/>
              </a:rPr>
              <a:t>. </a:t>
            </a:r>
            <a:r>
              <a:rPr lang="en-GB" sz="1800" dirty="0" err="1">
                <a:ea typeface="+mn-lt"/>
                <a:cs typeface="+mn-lt"/>
              </a:rPr>
              <a:t>Gelwir</a:t>
            </a:r>
            <a:r>
              <a:rPr lang="en-GB" sz="1800" dirty="0">
                <a:ea typeface="+mn-lt"/>
                <a:cs typeface="+mn-lt"/>
              </a:rPr>
              <a:t> </a:t>
            </a:r>
            <a:r>
              <a:rPr lang="en-GB" sz="1800" dirty="0" err="1">
                <a:ea typeface="+mn-lt"/>
                <a:cs typeface="+mn-lt"/>
              </a:rPr>
              <a:t>hyn</a:t>
            </a:r>
            <a:r>
              <a:rPr lang="en-GB" sz="1800" dirty="0">
                <a:ea typeface="+mn-lt"/>
                <a:cs typeface="+mn-lt"/>
              </a:rPr>
              <a:t> </a:t>
            </a:r>
            <a:r>
              <a:rPr lang="en-GB" sz="1800" dirty="0" err="1">
                <a:ea typeface="+mn-lt"/>
                <a:cs typeface="+mn-lt"/>
              </a:rPr>
              <a:t>weithiau</a:t>
            </a:r>
            <a:r>
              <a:rPr lang="en-GB" sz="1800" dirty="0">
                <a:ea typeface="+mn-lt"/>
                <a:cs typeface="+mn-lt"/>
              </a:rPr>
              <a:t> </a:t>
            </a:r>
            <a:r>
              <a:rPr lang="en-GB" sz="1800" dirty="0" err="1">
                <a:ea typeface="+mn-lt"/>
                <a:cs typeface="+mn-lt"/>
              </a:rPr>
              <a:t>yn</a:t>
            </a:r>
            <a:r>
              <a:rPr lang="en-GB" sz="1800" dirty="0">
                <a:ea typeface="+mn-lt"/>
                <a:cs typeface="+mn-lt"/>
              </a:rPr>
              <a:t> MVP (minimum viable product)</a:t>
            </a:r>
          </a:p>
          <a:p>
            <a:r>
              <a:rPr lang="en-GB" sz="1800" dirty="0" err="1">
                <a:ea typeface="+mn-lt"/>
                <a:cs typeface="+mn-lt"/>
              </a:rPr>
              <a:t>Dysgwch</a:t>
            </a:r>
            <a:r>
              <a:rPr lang="en-GB" sz="1800" dirty="0">
                <a:ea typeface="+mn-lt"/>
                <a:cs typeface="+mn-lt"/>
              </a:rPr>
              <a:t> am </a:t>
            </a:r>
            <a:r>
              <a:rPr lang="en-GB" sz="1800" dirty="0" err="1">
                <a:ea typeface="+mn-lt"/>
                <a:cs typeface="+mn-lt"/>
              </a:rPr>
              <a:t>ddulliau</a:t>
            </a:r>
            <a:r>
              <a:rPr lang="en-GB" sz="1800" dirty="0">
                <a:ea typeface="+mn-lt"/>
                <a:cs typeface="+mn-lt"/>
              </a:rPr>
              <a:t> </a:t>
            </a:r>
            <a:r>
              <a:rPr lang="en-GB" sz="1800" dirty="0" err="1">
                <a:ea typeface="+mn-lt"/>
                <a:cs typeface="+mn-lt"/>
              </a:rPr>
              <a:t>prototeip</a:t>
            </a:r>
            <a:r>
              <a:rPr lang="en-GB" sz="1800" dirty="0">
                <a:ea typeface="+mn-lt"/>
                <a:cs typeface="+mn-lt"/>
              </a:rPr>
              <a:t> </a:t>
            </a:r>
            <a:r>
              <a:rPr lang="en-GB" sz="1800" dirty="0" err="1">
                <a:ea typeface="+mn-lt"/>
                <a:cs typeface="+mn-lt"/>
              </a:rPr>
              <a:t>cyffredin</a:t>
            </a:r>
            <a:r>
              <a:rPr lang="en-GB" sz="1800" dirty="0">
                <a:ea typeface="+mn-lt"/>
                <a:cs typeface="+mn-lt"/>
              </a:rPr>
              <a:t>: </a:t>
            </a:r>
          </a:p>
          <a:p>
            <a:r>
              <a:rPr lang="en-GB" sz="1500" dirty="0">
                <a:latin typeface="Calibri"/>
                <a:ea typeface="+mn-lt"/>
                <a:cs typeface="Calibri"/>
                <a:hlinkClick r:id="rId2"/>
              </a:rPr>
              <a:t>https://www.interaction-design.org/literature/article/prototyping-learn-eight-common-methods-and-best-practices</a:t>
            </a:r>
            <a:r>
              <a:rPr lang="en-GB" sz="1500" dirty="0">
                <a:latin typeface="Calibri"/>
                <a:ea typeface="+mn-lt"/>
                <a:cs typeface="Calibri"/>
              </a:rPr>
              <a:t> </a:t>
            </a:r>
            <a:endParaRPr lang="en-GB" sz="1500" dirty="0"/>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7609904" y="857258"/>
            <a:ext cx="3058097" cy="5148306"/>
          </a:xfrm>
          <a:prstGeom prst="rect">
            <a:avLst/>
          </a:prstGeom>
        </p:spPr>
      </p:pic>
    </p:spTree>
    <p:extLst>
      <p:ext uri="{BB962C8B-B14F-4D97-AF65-F5344CB8AC3E}">
        <p14:creationId xmlns:p14="http://schemas.microsoft.com/office/powerpoint/2010/main" val="3093961552"/>
      </p:ext>
    </p:extLst>
  </p:cSld>
  <p:clrMapOvr>
    <a:masterClrMapping/>
  </p:clrMapOvr>
  <p:transition spd="med">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2016919" y="235434"/>
            <a:ext cx="5336382" cy="1243649"/>
          </a:xfrm>
        </p:spPr>
        <p:txBody>
          <a:bodyPr>
            <a:normAutofit/>
          </a:bodyPr>
          <a:lstStyle/>
          <a:p>
            <a:r>
              <a:rPr lang="en-GB" dirty="0">
                <a:solidFill>
                  <a:srgbClr val="E46C4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1938624" y="1678782"/>
            <a:ext cx="5157812" cy="4040505"/>
          </a:xfrm>
        </p:spPr>
        <p:txBody>
          <a:bodyPr vert="horz" lIns="68580" tIns="34290" rIns="68580" bIns="34290" rtlCol="0">
            <a:normAutofit/>
          </a:bodyPr>
          <a:lstStyle/>
          <a:p>
            <a:r>
              <a:rPr lang="en-GB" sz="1800" b="1" i="1" dirty="0">
                <a:ea typeface="+mn-lt"/>
                <a:cs typeface="+mn-lt"/>
              </a:rPr>
              <a:t>Start to Create Solutions</a:t>
            </a:r>
            <a:endParaRPr lang="en-GB" sz="1800" dirty="0">
              <a:ea typeface="+mn-lt"/>
              <a:cs typeface="+mn-lt"/>
            </a:endParaRPr>
          </a:p>
          <a:p>
            <a:r>
              <a:rPr lang="en-GB" sz="1800" dirty="0">
                <a:ea typeface="+mn-lt"/>
                <a:cs typeface="+mn-lt"/>
              </a:rPr>
              <a:t>This is an experimental phase, and the aim is to identify the best possible solution for each of the problems identified during the first three stages. Design teams will produce a number of inexpensive, scaled-down versions of the idea/product (or specific features found within the product) to investigate the problem solutions generated in the previous stage. This is sometimes called an MVP (minimum viable product)</a:t>
            </a:r>
            <a:endParaRPr lang="en-US" sz="1800" dirty="0">
              <a:ea typeface="+mn-lt"/>
              <a:cs typeface="+mn-lt"/>
            </a:endParaRPr>
          </a:p>
          <a:p>
            <a:r>
              <a:rPr lang="en-GB" sz="1500" dirty="0">
                <a:ea typeface="+mn-lt"/>
                <a:cs typeface="+mn-lt"/>
              </a:rPr>
              <a:t>Learn about common prototype methods:</a:t>
            </a:r>
            <a:r>
              <a:rPr lang="en-GB" sz="1500" dirty="0">
                <a:latin typeface="Calibri Light"/>
                <a:ea typeface="+mn-lt"/>
                <a:cs typeface="Calibri Light"/>
              </a:rPr>
              <a:t> </a:t>
            </a:r>
            <a:r>
              <a:rPr lang="en-GB" sz="1500" dirty="0">
                <a:latin typeface="Calibri"/>
                <a:ea typeface="+mn-lt"/>
                <a:cs typeface="Calibri"/>
                <a:hlinkClick r:id="rId2"/>
              </a:rPr>
              <a:t>https://www.interaction-design.org/literature/article/prototyping-learn-eight-common-methods-and-best-practices</a:t>
            </a:r>
            <a:endParaRPr lang="en-GB" sz="1500" dirty="0"/>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7609904" y="857258"/>
            <a:ext cx="3058097" cy="5148306"/>
          </a:xfrm>
          <a:prstGeom prst="rect">
            <a:avLst/>
          </a:prstGeom>
        </p:spPr>
      </p:pic>
    </p:spTree>
    <p:extLst>
      <p:ext uri="{BB962C8B-B14F-4D97-AF65-F5344CB8AC3E}">
        <p14:creationId xmlns:p14="http://schemas.microsoft.com/office/powerpoint/2010/main" val="1470036253"/>
      </p:ext>
    </p:extLst>
  </p:cSld>
  <p:clrMapOvr>
    <a:masterClrMapping/>
  </p:clrMapOvr>
  <p:transition spd="med">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5053073" y="181769"/>
            <a:ext cx="4922045" cy="1243649"/>
          </a:xfrm>
        </p:spPr>
        <p:txBody>
          <a:bodyPr>
            <a:normAutofit/>
          </a:bodyPr>
          <a:lstStyle/>
          <a:p>
            <a:r>
              <a:rPr lang="en-GB" b="1" dirty="0">
                <a:solidFill>
                  <a:schemeClr val="accent1"/>
                </a:solidFill>
                <a:cs typeface="Calibri Light"/>
              </a:rPr>
              <a:t>Cam 5: </a:t>
            </a:r>
            <a:r>
              <a:rPr lang="en-GB" b="1" dirty="0" err="1">
                <a:solidFill>
                  <a:schemeClr val="accent1"/>
                </a:solidFill>
                <a:cs typeface="Calibri Light"/>
              </a:rPr>
              <a:t>Profi</a:t>
            </a:r>
            <a:endParaRPr lang="en-GB" b="1" dirty="0">
              <a:solidFill>
                <a:schemeClr val="accent1"/>
              </a:solidFill>
              <a:cs typeface="Calibri Light"/>
            </a:endParaRP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3"/>
          <a:srcRect l="15784" r="36696" b="-1"/>
          <a:stretch/>
        </p:blipFill>
        <p:spPr>
          <a:xfrm>
            <a:off x="1619825" y="857250"/>
            <a:ext cx="3058082" cy="5148314"/>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5050918" y="1100139"/>
            <a:ext cx="4821746" cy="4471987"/>
          </a:xfrm>
        </p:spPr>
        <p:txBody>
          <a:bodyPr vert="horz" lIns="68580" tIns="34290" rIns="68580" bIns="34290" rtlCol="0">
            <a:normAutofit/>
          </a:bodyPr>
          <a:lstStyle/>
          <a:p>
            <a:r>
              <a:rPr lang="en-GB" sz="2000" b="1" i="1" dirty="0" err="1">
                <a:solidFill>
                  <a:schemeClr val="accent1"/>
                </a:solidFill>
                <a:ea typeface="+mn-lt"/>
                <a:cs typeface="+mn-lt"/>
              </a:rPr>
              <a:t>Rhowch</a:t>
            </a:r>
            <a:r>
              <a:rPr lang="en-GB" sz="2000" b="1" i="1" dirty="0">
                <a:solidFill>
                  <a:schemeClr val="accent1"/>
                </a:solidFill>
                <a:ea typeface="+mn-lt"/>
                <a:cs typeface="+mn-lt"/>
              </a:rPr>
              <a:t> </a:t>
            </a:r>
            <a:r>
              <a:rPr lang="en-GB" sz="2000" b="1" i="1" dirty="0" err="1">
                <a:solidFill>
                  <a:schemeClr val="accent1"/>
                </a:solidFill>
                <a:ea typeface="+mn-lt"/>
                <a:cs typeface="+mn-lt"/>
              </a:rPr>
              <a:t>gynnig</a:t>
            </a:r>
            <a:r>
              <a:rPr lang="en-GB" sz="2000" b="1" i="1" dirty="0">
                <a:solidFill>
                  <a:schemeClr val="accent1"/>
                </a:solidFill>
                <a:ea typeface="+mn-lt"/>
                <a:cs typeface="+mn-lt"/>
              </a:rPr>
              <a:t> </a:t>
            </a:r>
            <a:r>
              <a:rPr lang="en-GB" sz="2000" b="1" i="1" dirty="0" err="1">
                <a:solidFill>
                  <a:schemeClr val="accent1"/>
                </a:solidFill>
                <a:ea typeface="+mn-lt"/>
                <a:cs typeface="+mn-lt"/>
              </a:rPr>
              <a:t>ar</a:t>
            </a:r>
            <a:r>
              <a:rPr lang="en-GB" sz="2000" b="1" i="1" dirty="0">
                <a:solidFill>
                  <a:schemeClr val="accent1"/>
                </a:solidFill>
                <a:ea typeface="+mn-lt"/>
                <a:cs typeface="+mn-lt"/>
              </a:rPr>
              <a:t> </a:t>
            </a:r>
            <a:r>
              <a:rPr lang="en-GB" sz="2000" b="1" i="1" dirty="0" err="1">
                <a:solidFill>
                  <a:schemeClr val="accent1"/>
                </a:solidFill>
                <a:ea typeface="+mn-lt"/>
                <a:cs typeface="+mn-lt"/>
              </a:rPr>
              <a:t>eich</a:t>
            </a:r>
            <a:r>
              <a:rPr lang="en-GB" sz="2000" b="1" i="1" dirty="0">
                <a:solidFill>
                  <a:schemeClr val="accent1"/>
                </a:solidFill>
                <a:ea typeface="+mn-lt"/>
                <a:cs typeface="+mn-lt"/>
              </a:rPr>
              <a:t> </a:t>
            </a:r>
            <a:r>
              <a:rPr lang="en-GB" sz="2000" b="1" i="1" dirty="0" err="1">
                <a:solidFill>
                  <a:schemeClr val="accent1"/>
                </a:solidFill>
                <a:ea typeface="+mn-lt"/>
                <a:cs typeface="+mn-lt"/>
              </a:rPr>
              <a:t>atebion</a:t>
            </a:r>
            <a:r>
              <a:rPr lang="en-GB" sz="2000" b="1" i="1" dirty="0">
                <a:solidFill>
                  <a:schemeClr val="accent1"/>
                </a:solidFill>
                <a:ea typeface="+mn-lt"/>
                <a:cs typeface="+mn-lt"/>
              </a:rPr>
              <a:t> </a:t>
            </a:r>
          </a:p>
          <a:p>
            <a:r>
              <a:rPr lang="en-GB" sz="2000" dirty="0">
                <a:solidFill>
                  <a:schemeClr val="accent1"/>
                </a:solidFill>
                <a:ea typeface="+mn-lt"/>
                <a:cs typeface="+mn-lt"/>
              </a:rPr>
              <a:t>Mae </a:t>
            </a:r>
            <a:r>
              <a:rPr lang="en-GB" sz="2000" dirty="0" err="1">
                <a:solidFill>
                  <a:schemeClr val="accent1"/>
                </a:solidFill>
                <a:ea typeface="+mn-lt"/>
                <a:cs typeface="+mn-lt"/>
              </a:rPr>
              <a:t>dylunwyr</a:t>
            </a:r>
            <a:r>
              <a:rPr lang="en-GB" sz="2000" dirty="0">
                <a:solidFill>
                  <a:schemeClr val="accent1"/>
                </a:solidFill>
                <a:ea typeface="+mn-lt"/>
                <a:cs typeface="+mn-lt"/>
              </a:rPr>
              <a:t> neu </a:t>
            </a:r>
            <a:r>
              <a:rPr lang="en-GB" sz="2000" dirty="0" err="1">
                <a:solidFill>
                  <a:schemeClr val="accent1"/>
                </a:solidFill>
                <a:ea typeface="+mn-lt"/>
                <a:cs typeface="+mn-lt"/>
              </a:rPr>
              <a:t>werthuswyr</a:t>
            </a:r>
            <a:r>
              <a:rPr lang="en-GB" sz="2000" dirty="0">
                <a:solidFill>
                  <a:schemeClr val="accent1"/>
                </a:solidFill>
                <a:ea typeface="+mn-lt"/>
                <a:cs typeface="+mn-lt"/>
              </a:rPr>
              <a:t> </a:t>
            </a:r>
            <a:r>
              <a:rPr lang="en-GB" sz="2000" dirty="0" err="1">
                <a:solidFill>
                  <a:schemeClr val="accent1"/>
                </a:solidFill>
                <a:ea typeface="+mn-lt"/>
                <a:cs typeface="+mn-lt"/>
              </a:rPr>
              <a:t>yn</a:t>
            </a:r>
            <a:r>
              <a:rPr lang="en-GB" sz="2000" dirty="0">
                <a:solidFill>
                  <a:schemeClr val="accent1"/>
                </a:solidFill>
                <a:ea typeface="+mn-lt"/>
                <a:cs typeface="+mn-lt"/>
              </a:rPr>
              <a:t> </a:t>
            </a:r>
            <a:r>
              <a:rPr lang="en-GB" sz="2000" dirty="0" err="1">
                <a:solidFill>
                  <a:schemeClr val="accent1"/>
                </a:solidFill>
                <a:ea typeface="+mn-lt"/>
                <a:cs typeface="+mn-lt"/>
              </a:rPr>
              <a:t>profi'r</a:t>
            </a:r>
            <a:r>
              <a:rPr lang="en-GB" sz="2000" dirty="0">
                <a:solidFill>
                  <a:schemeClr val="accent1"/>
                </a:solidFill>
                <a:ea typeface="+mn-lt"/>
                <a:cs typeface="+mn-lt"/>
              </a:rPr>
              <a:t> </a:t>
            </a:r>
            <a:r>
              <a:rPr lang="en-GB" sz="2000" dirty="0" err="1">
                <a:solidFill>
                  <a:schemeClr val="accent1"/>
                </a:solidFill>
                <a:ea typeface="+mn-lt"/>
                <a:cs typeface="+mn-lt"/>
              </a:rPr>
              <a:t>cynnyrch</a:t>
            </a:r>
            <a:r>
              <a:rPr lang="en-GB" sz="2000" dirty="0">
                <a:solidFill>
                  <a:schemeClr val="accent1"/>
                </a:solidFill>
                <a:ea typeface="+mn-lt"/>
                <a:cs typeface="+mn-lt"/>
              </a:rPr>
              <a:t> </a:t>
            </a:r>
            <a:r>
              <a:rPr lang="en-GB" sz="2000" dirty="0" err="1">
                <a:solidFill>
                  <a:schemeClr val="accent1"/>
                </a:solidFill>
                <a:ea typeface="+mn-lt"/>
                <a:cs typeface="+mn-lt"/>
              </a:rPr>
              <a:t>cyflawn</a:t>
            </a:r>
            <a:r>
              <a:rPr lang="en-GB" sz="2000" dirty="0">
                <a:solidFill>
                  <a:schemeClr val="accent1"/>
                </a:solidFill>
                <a:ea typeface="+mn-lt"/>
                <a:cs typeface="+mn-lt"/>
              </a:rPr>
              <a:t> </a:t>
            </a:r>
            <a:r>
              <a:rPr lang="en-GB" sz="2000" dirty="0" err="1">
                <a:solidFill>
                  <a:schemeClr val="accent1"/>
                </a:solidFill>
                <a:ea typeface="+mn-lt"/>
                <a:cs typeface="+mn-lt"/>
              </a:rPr>
              <a:t>yn</a:t>
            </a:r>
            <a:r>
              <a:rPr lang="en-GB" sz="2000" dirty="0">
                <a:solidFill>
                  <a:schemeClr val="accent1"/>
                </a:solidFill>
                <a:ea typeface="+mn-lt"/>
                <a:cs typeface="+mn-lt"/>
              </a:rPr>
              <a:t> </a:t>
            </a:r>
            <a:r>
              <a:rPr lang="en-GB" sz="2000" dirty="0" err="1">
                <a:solidFill>
                  <a:schemeClr val="accent1"/>
                </a:solidFill>
                <a:ea typeface="+mn-lt"/>
                <a:cs typeface="+mn-lt"/>
              </a:rPr>
              <a:t>drylwyr</a:t>
            </a:r>
            <a:r>
              <a:rPr lang="en-GB" sz="2000" dirty="0">
                <a:solidFill>
                  <a:schemeClr val="accent1"/>
                </a:solidFill>
                <a:ea typeface="+mn-lt"/>
                <a:cs typeface="+mn-lt"/>
              </a:rPr>
              <a:t> </a:t>
            </a:r>
            <a:r>
              <a:rPr lang="en-GB" sz="2000" dirty="0" err="1">
                <a:solidFill>
                  <a:schemeClr val="accent1"/>
                </a:solidFill>
                <a:ea typeface="+mn-lt"/>
                <a:cs typeface="+mn-lt"/>
              </a:rPr>
              <a:t>gan</a:t>
            </a:r>
            <a:r>
              <a:rPr lang="en-GB" sz="2000" dirty="0">
                <a:solidFill>
                  <a:schemeClr val="accent1"/>
                </a:solidFill>
                <a:ea typeface="+mn-lt"/>
                <a:cs typeface="+mn-lt"/>
              </a:rPr>
              <a:t> </a:t>
            </a:r>
            <a:r>
              <a:rPr lang="en-GB" sz="2000" dirty="0" err="1">
                <a:solidFill>
                  <a:schemeClr val="accent1"/>
                </a:solidFill>
                <a:ea typeface="+mn-lt"/>
                <a:cs typeface="+mn-lt"/>
              </a:rPr>
              <a:t>ddefnyddio'r</a:t>
            </a:r>
            <a:r>
              <a:rPr lang="en-GB" sz="2000" dirty="0">
                <a:solidFill>
                  <a:schemeClr val="accent1"/>
                </a:solidFill>
                <a:ea typeface="+mn-lt"/>
                <a:cs typeface="+mn-lt"/>
              </a:rPr>
              <a:t> </a:t>
            </a:r>
            <a:r>
              <a:rPr lang="en-GB" sz="2000" dirty="0" err="1">
                <a:solidFill>
                  <a:schemeClr val="accent1"/>
                </a:solidFill>
                <a:ea typeface="+mn-lt"/>
                <a:cs typeface="+mn-lt"/>
              </a:rPr>
              <a:t>atebion</a:t>
            </a:r>
            <a:r>
              <a:rPr lang="en-GB" sz="2000" dirty="0">
                <a:solidFill>
                  <a:schemeClr val="accent1"/>
                </a:solidFill>
                <a:ea typeface="+mn-lt"/>
                <a:cs typeface="+mn-lt"/>
              </a:rPr>
              <a:t> </a:t>
            </a:r>
            <a:r>
              <a:rPr lang="en-GB" sz="2000" dirty="0" err="1">
                <a:solidFill>
                  <a:schemeClr val="accent1"/>
                </a:solidFill>
                <a:ea typeface="+mn-lt"/>
                <a:cs typeface="+mn-lt"/>
              </a:rPr>
              <a:t>gorau</a:t>
            </a:r>
            <a:r>
              <a:rPr lang="en-GB" sz="2000" dirty="0">
                <a:solidFill>
                  <a:schemeClr val="accent1"/>
                </a:solidFill>
                <a:ea typeface="+mn-lt"/>
                <a:cs typeface="+mn-lt"/>
              </a:rPr>
              <a:t> a </a:t>
            </a:r>
            <a:r>
              <a:rPr lang="en-GB" sz="2000" dirty="0" err="1">
                <a:solidFill>
                  <a:schemeClr val="accent1"/>
                </a:solidFill>
                <a:ea typeface="+mn-lt"/>
                <a:cs typeface="+mn-lt"/>
              </a:rPr>
              <a:t>nodwyd</a:t>
            </a:r>
            <a:r>
              <a:rPr lang="en-GB" sz="2000" dirty="0">
                <a:solidFill>
                  <a:schemeClr val="accent1"/>
                </a:solidFill>
                <a:ea typeface="+mn-lt"/>
                <a:cs typeface="+mn-lt"/>
              </a:rPr>
              <a:t> </a:t>
            </a:r>
            <a:r>
              <a:rPr lang="en-GB" sz="2000" dirty="0" err="1">
                <a:solidFill>
                  <a:schemeClr val="accent1"/>
                </a:solidFill>
                <a:ea typeface="+mn-lt"/>
                <a:cs typeface="+mn-lt"/>
              </a:rPr>
              <a:t>yn</a:t>
            </a:r>
            <a:r>
              <a:rPr lang="en-GB" sz="2000" dirty="0">
                <a:solidFill>
                  <a:schemeClr val="accent1"/>
                </a:solidFill>
                <a:ea typeface="+mn-lt"/>
                <a:cs typeface="+mn-lt"/>
              </a:rPr>
              <a:t> y </a:t>
            </a:r>
            <a:r>
              <a:rPr lang="en-GB" sz="2000" dirty="0" err="1">
                <a:solidFill>
                  <a:schemeClr val="accent1"/>
                </a:solidFill>
                <a:ea typeface="+mn-lt"/>
                <a:cs typeface="+mn-lt"/>
              </a:rPr>
              <a:t>cyfnod</a:t>
            </a:r>
            <a:r>
              <a:rPr lang="en-GB" sz="2000" dirty="0">
                <a:solidFill>
                  <a:schemeClr val="accent1"/>
                </a:solidFill>
                <a:ea typeface="+mn-lt"/>
                <a:cs typeface="+mn-lt"/>
              </a:rPr>
              <a:t> </a:t>
            </a:r>
            <a:r>
              <a:rPr lang="en-GB" sz="2000" dirty="0" err="1">
                <a:solidFill>
                  <a:schemeClr val="accent1"/>
                </a:solidFill>
                <a:ea typeface="+mn-lt"/>
                <a:cs typeface="+mn-lt"/>
              </a:rPr>
              <a:t>Prototeip</a:t>
            </a:r>
            <a:r>
              <a:rPr lang="en-GB" sz="2000" dirty="0">
                <a:solidFill>
                  <a:schemeClr val="accent1"/>
                </a:solidFill>
                <a:ea typeface="+mn-lt"/>
                <a:cs typeface="+mn-lt"/>
              </a:rPr>
              <a:t>. </a:t>
            </a:r>
            <a:r>
              <a:rPr lang="en-GB" sz="2000" dirty="0" err="1">
                <a:solidFill>
                  <a:schemeClr val="accent1"/>
                </a:solidFill>
                <a:ea typeface="+mn-lt"/>
                <a:cs typeface="+mn-lt"/>
              </a:rPr>
              <a:t>Dyma</a:t>
            </a:r>
            <a:r>
              <a:rPr lang="en-GB" sz="2000" dirty="0">
                <a:solidFill>
                  <a:schemeClr val="accent1"/>
                </a:solidFill>
                <a:ea typeface="+mn-lt"/>
                <a:cs typeface="+mn-lt"/>
              </a:rPr>
              <a:t> gam </a:t>
            </a:r>
            <a:r>
              <a:rPr lang="en-GB" sz="2000" dirty="0" err="1">
                <a:solidFill>
                  <a:schemeClr val="accent1"/>
                </a:solidFill>
                <a:ea typeface="+mn-lt"/>
                <a:cs typeface="+mn-lt"/>
              </a:rPr>
              <a:t>olaf</a:t>
            </a:r>
            <a:r>
              <a:rPr lang="en-GB" sz="2000" dirty="0">
                <a:solidFill>
                  <a:schemeClr val="accent1"/>
                </a:solidFill>
                <a:ea typeface="+mn-lt"/>
                <a:cs typeface="+mn-lt"/>
              </a:rPr>
              <a:t> y model </a:t>
            </a:r>
            <a:r>
              <a:rPr lang="en-GB" sz="2000" dirty="0" err="1">
                <a:solidFill>
                  <a:schemeClr val="accent1"/>
                </a:solidFill>
                <a:ea typeface="+mn-lt"/>
                <a:cs typeface="+mn-lt"/>
              </a:rPr>
              <a:t>ond</a:t>
            </a:r>
            <a:r>
              <a:rPr lang="en-GB" sz="2000" dirty="0">
                <a:solidFill>
                  <a:schemeClr val="accent1"/>
                </a:solidFill>
                <a:ea typeface="+mn-lt"/>
                <a:cs typeface="+mn-lt"/>
              </a:rPr>
              <a:t>, </a:t>
            </a:r>
            <a:r>
              <a:rPr lang="en-GB" sz="2000" dirty="0" err="1">
                <a:solidFill>
                  <a:schemeClr val="accent1"/>
                </a:solidFill>
                <a:ea typeface="+mn-lt"/>
                <a:cs typeface="+mn-lt"/>
              </a:rPr>
              <a:t>mewn</a:t>
            </a:r>
            <a:r>
              <a:rPr lang="en-GB" sz="2000" dirty="0">
                <a:solidFill>
                  <a:schemeClr val="accent1"/>
                </a:solidFill>
                <a:ea typeface="+mn-lt"/>
                <a:cs typeface="+mn-lt"/>
              </a:rPr>
              <a:t> proses </a:t>
            </a:r>
            <a:r>
              <a:rPr lang="en-GB" sz="2000" dirty="0" err="1">
                <a:solidFill>
                  <a:schemeClr val="accent1"/>
                </a:solidFill>
                <a:ea typeface="+mn-lt"/>
                <a:cs typeface="+mn-lt"/>
              </a:rPr>
              <a:t>ailadroddol</a:t>
            </a:r>
            <a:r>
              <a:rPr lang="en-GB" sz="2000" dirty="0">
                <a:solidFill>
                  <a:schemeClr val="accent1"/>
                </a:solidFill>
                <a:ea typeface="+mn-lt"/>
                <a:cs typeface="+mn-lt"/>
              </a:rPr>
              <a:t> </a:t>
            </a:r>
            <a:r>
              <a:rPr lang="en-GB" sz="2000" dirty="0" err="1">
                <a:solidFill>
                  <a:schemeClr val="accent1"/>
                </a:solidFill>
                <a:ea typeface="+mn-lt"/>
                <a:cs typeface="+mn-lt"/>
              </a:rPr>
              <a:t>fel</a:t>
            </a:r>
            <a:r>
              <a:rPr lang="en-GB" sz="2000" dirty="0">
                <a:solidFill>
                  <a:schemeClr val="accent1"/>
                </a:solidFill>
                <a:ea typeface="+mn-lt"/>
                <a:cs typeface="+mn-lt"/>
              </a:rPr>
              <a:t> </a:t>
            </a:r>
            <a:r>
              <a:rPr lang="en-GB" sz="2000" dirty="0" err="1">
                <a:solidFill>
                  <a:schemeClr val="accent1"/>
                </a:solidFill>
                <a:ea typeface="+mn-lt"/>
                <a:cs typeface="+mn-lt"/>
              </a:rPr>
              <a:t>meddwl</a:t>
            </a:r>
            <a:r>
              <a:rPr lang="en-GB" sz="2000" dirty="0">
                <a:solidFill>
                  <a:schemeClr val="accent1"/>
                </a:solidFill>
                <a:ea typeface="+mn-lt"/>
                <a:cs typeface="+mn-lt"/>
              </a:rPr>
              <a:t> </a:t>
            </a:r>
            <a:r>
              <a:rPr lang="en-GB" sz="2000" dirty="0" err="1">
                <a:solidFill>
                  <a:schemeClr val="accent1"/>
                </a:solidFill>
                <a:ea typeface="+mn-lt"/>
                <a:cs typeface="+mn-lt"/>
              </a:rPr>
              <a:t>dylunio</a:t>
            </a:r>
            <a:r>
              <a:rPr lang="en-GB" sz="2000" dirty="0">
                <a:solidFill>
                  <a:schemeClr val="accent1"/>
                </a:solidFill>
                <a:ea typeface="+mn-lt"/>
                <a:cs typeface="+mn-lt"/>
              </a:rPr>
              <a:t>, </a:t>
            </a:r>
            <a:r>
              <a:rPr lang="en-GB" sz="2000" dirty="0" err="1">
                <a:solidFill>
                  <a:schemeClr val="accent1"/>
                </a:solidFill>
                <a:ea typeface="+mn-lt"/>
                <a:cs typeface="+mn-lt"/>
              </a:rPr>
              <a:t>defnyddir</a:t>
            </a:r>
            <a:r>
              <a:rPr lang="en-GB" sz="2000" dirty="0">
                <a:solidFill>
                  <a:schemeClr val="accent1"/>
                </a:solidFill>
                <a:ea typeface="+mn-lt"/>
                <a:cs typeface="+mn-lt"/>
              </a:rPr>
              <a:t> y </a:t>
            </a:r>
            <a:r>
              <a:rPr lang="en-GB" sz="2000" dirty="0" err="1">
                <a:solidFill>
                  <a:schemeClr val="accent1"/>
                </a:solidFill>
                <a:ea typeface="+mn-lt"/>
                <a:cs typeface="+mn-lt"/>
              </a:rPr>
              <a:t>canlyniadau</a:t>
            </a:r>
            <a:r>
              <a:rPr lang="en-GB" sz="2000" dirty="0">
                <a:solidFill>
                  <a:schemeClr val="accent1"/>
                </a:solidFill>
                <a:ea typeface="+mn-lt"/>
                <a:cs typeface="+mn-lt"/>
              </a:rPr>
              <a:t> a </a:t>
            </a:r>
            <a:r>
              <a:rPr lang="en-GB" sz="2000" dirty="0" err="1">
                <a:solidFill>
                  <a:schemeClr val="accent1"/>
                </a:solidFill>
                <a:ea typeface="+mn-lt"/>
                <a:cs typeface="+mn-lt"/>
              </a:rPr>
              <a:t>gynhyrchir</a:t>
            </a:r>
            <a:r>
              <a:rPr lang="en-GB" sz="2000" dirty="0">
                <a:solidFill>
                  <a:schemeClr val="accent1"/>
                </a:solidFill>
                <a:ea typeface="+mn-lt"/>
                <a:cs typeface="+mn-lt"/>
              </a:rPr>
              <a:t> </a:t>
            </a:r>
            <a:r>
              <a:rPr lang="en-GB" sz="2000" dirty="0" err="1">
                <a:solidFill>
                  <a:schemeClr val="accent1"/>
                </a:solidFill>
                <a:ea typeface="+mn-lt"/>
                <a:cs typeface="+mn-lt"/>
              </a:rPr>
              <a:t>yn</a:t>
            </a:r>
            <a:r>
              <a:rPr lang="en-GB" sz="2000" dirty="0">
                <a:solidFill>
                  <a:schemeClr val="accent1"/>
                </a:solidFill>
                <a:ea typeface="+mn-lt"/>
                <a:cs typeface="+mn-lt"/>
              </a:rPr>
              <a:t> </a:t>
            </a:r>
            <a:r>
              <a:rPr lang="en-GB" sz="2000" dirty="0" err="1">
                <a:solidFill>
                  <a:schemeClr val="accent1"/>
                </a:solidFill>
                <a:ea typeface="+mn-lt"/>
                <a:cs typeface="+mn-lt"/>
              </a:rPr>
              <a:t>aml</a:t>
            </a:r>
            <a:r>
              <a:rPr lang="en-GB" sz="2000" dirty="0">
                <a:solidFill>
                  <a:schemeClr val="accent1"/>
                </a:solidFill>
                <a:ea typeface="+mn-lt"/>
                <a:cs typeface="+mn-lt"/>
              </a:rPr>
              <a:t> </a:t>
            </a:r>
            <a:r>
              <a:rPr lang="en-GB" sz="2000" dirty="0" err="1">
                <a:solidFill>
                  <a:schemeClr val="accent1"/>
                </a:solidFill>
                <a:ea typeface="+mn-lt"/>
                <a:cs typeface="+mn-lt"/>
              </a:rPr>
              <a:t>i</a:t>
            </a:r>
            <a:r>
              <a:rPr lang="en-GB" sz="2000" dirty="0">
                <a:solidFill>
                  <a:schemeClr val="accent1"/>
                </a:solidFill>
                <a:ea typeface="+mn-lt"/>
                <a:cs typeface="+mn-lt"/>
              </a:rPr>
              <a:t> </a:t>
            </a:r>
            <a:r>
              <a:rPr lang="en-GB" sz="2000" dirty="0" err="1">
                <a:solidFill>
                  <a:schemeClr val="accent1"/>
                </a:solidFill>
                <a:ea typeface="+mn-lt"/>
                <a:cs typeface="+mn-lt"/>
              </a:rPr>
              <a:t>ailddiffinio</a:t>
            </a:r>
            <a:r>
              <a:rPr lang="en-GB" sz="2000" dirty="0">
                <a:solidFill>
                  <a:schemeClr val="accent1"/>
                </a:solidFill>
                <a:ea typeface="+mn-lt"/>
                <a:cs typeface="+mn-lt"/>
              </a:rPr>
              <a:t> un neu </a:t>
            </a:r>
            <a:r>
              <a:rPr lang="en-GB" sz="2000" dirty="0" err="1">
                <a:solidFill>
                  <a:schemeClr val="accent1"/>
                </a:solidFill>
                <a:ea typeface="+mn-lt"/>
                <a:cs typeface="+mn-lt"/>
              </a:rPr>
              <a:t>fwy</a:t>
            </a:r>
            <a:r>
              <a:rPr lang="en-GB" sz="2000" dirty="0">
                <a:solidFill>
                  <a:schemeClr val="accent1"/>
                </a:solidFill>
                <a:ea typeface="+mn-lt"/>
                <a:cs typeface="+mn-lt"/>
              </a:rPr>
              <a:t> o </a:t>
            </a:r>
            <a:r>
              <a:rPr lang="en-GB" sz="2000" dirty="0" err="1">
                <a:solidFill>
                  <a:schemeClr val="accent1"/>
                </a:solidFill>
                <a:ea typeface="+mn-lt"/>
                <a:cs typeface="+mn-lt"/>
              </a:rPr>
              <a:t>broblemau</a:t>
            </a:r>
            <a:r>
              <a:rPr lang="en-GB" sz="2000" dirty="0">
                <a:solidFill>
                  <a:schemeClr val="accent1"/>
                </a:solidFill>
                <a:ea typeface="+mn-lt"/>
                <a:cs typeface="+mn-lt"/>
              </a:rPr>
              <a:t> </a:t>
            </a:r>
            <a:r>
              <a:rPr lang="en-GB" sz="2000" dirty="0" err="1">
                <a:solidFill>
                  <a:schemeClr val="accent1"/>
                </a:solidFill>
                <a:ea typeface="+mn-lt"/>
                <a:cs typeface="+mn-lt"/>
              </a:rPr>
              <a:t>pellach</a:t>
            </a:r>
            <a:r>
              <a:rPr lang="en-GB" sz="2000" dirty="0">
                <a:solidFill>
                  <a:schemeClr val="accent1"/>
                </a:solidFill>
                <a:ea typeface="+mn-lt"/>
                <a:cs typeface="+mn-lt"/>
              </a:rPr>
              <a:t>. </a:t>
            </a:r>
            <a:r>
              <a:rPr lang="en-GB" sz="2000" dirty="0" err="1">
                <a:solidFill>
                  <a:schemeClr val="accent1"/>
                </a:solidFill>
                <a:ea typeface="+mn-lt"/>
                <a:cs typeface="+mn-lt"/>
              </a:rPr>
              <a:t>Yna</a:t>
            </a:r>
            <a:r>
              <a:rPr lang="en-GB" sz="2000" dirty="0">
                <a:solidFill>
                  <a:schemeClr val="accent1"/>
                </a:solidFill>
                <a:ea typeface="+mn-lt"/>
                <a:cs typeface="+mn-lt"/>
              </a:rPr>
              <a:t> gall </a:t>
            </a:r>
            <a:r>
              <a:rPr lang="en-GB" sz="2000" dirty="0" err="1">
                <a:solidFill>
                  <a:schemeClr val="accent1"/>
                </a:solidFill>
                <a:ea typeface="+mn-lt"/>
                <a:cs typeface="+mn-lt"/>
              </a:rPr>
              <a:t>dylunwyr</a:t>
            </a:r>
            <a:r>
              <a:rPr lang="en-GB" sz="2000" dirty="0">
                <a:solidFill>
                  <a:schemeClr val="accent1"/>
                </a:solidFill>
                <a:ea typeface="+mn-lt"/>
                <a:cs typeface="+mn-lt"/>
              </a:rPr>
              <a:t> </a:t>
            </a:r>
            <a:r>
              <a:rPr lang="en-GB" sz="2000" dirty="0" err="1">
                <a:solidFill>
                  <a:schemeClr val="accent1"/>
                </a:solidFill>
                <a:ea typeface="+mn-lt"/>
                <a:cs typeface="+mn-lt"/>
              </a:rPr>
              <a:t>ddewis</a:t>
            </a:r>
            <a:r>
              <a:rPr lang="en-GB" sz="2000" dirty="0">
                <a:solidFill>
                  <a:schemeClr val="accent1"/>
                </a:solidFill>
                <a:ea typeface="+mn-lt"/>
                <a:cs typeface="+mn-lt"/>
              </a:rPr>
              <a:t> </a:t>
            </a:r>
            <a:r>
              <a:rPr lang="en-GB" sz="2000" dirty="0" err="1">
                <a:solidFill>
                  <a:schemeClr val="accent1"/>
                </a:solidFill>
                <a:ea typeface="+mn-lt"/>
                <a:cs typeface="+mn-lt"/>
              </a:rPr>
              <a:t>dychwelyd</a:t>
            </a:r>
            <a:r>
              <a:rPr lang="en-GB" sz="2000" dirty="0">
                <a:solidFill>
                  <a:schemeClr val="accent1"/>
                </a:solidFill>
                <a:ea typeface="+mn-lt"/>
                <a:cs typeface="+mn-lt"/>
              </a:rPr>
              <a:t> </a:t>
            </a:r>
            <a:r>
              <a:rPr lang="en-GB" sz="2000" dirty="0" err="1">
                <a:solidFill>
                  <a:schemeClr val="accent1"/>
                </a:solidFill>
                <a:ea typeface="+mn-lt"/>
                <a:cs typeface="+mn-lt"/>
              </a:rPr>
              <a:t>i</a:t>
            </a:r>
            <a:r>
              <a:rPr lang="en-GB" sz="2000" dirty="0">
                <a:solidFill>
                  <a:schemeClr val="accent1"/>
                </a:solidFill>
                <a:ea typeface="+mn-lt"/>
                <a:cs typeface="+mn-lt"/>
              </a:rPr>
              <a:t> </a:t>
            </a:r>
            <a:r>
              <a:rPr lang="en-GB" sz="2000" dirty="0" err="1">
                <a:solidFill>
                  <a:schemeClr val="accent1"/>
                </a:solidFill>
                <a:ea typeface="+mn-lt"/>
                <a:cs typeface="+mn-lt"/>
              </a:rPr>
              <a:t>gamau</a:t>
            </a:r>
            <a:r>
              <a:rPr lang="en-GB" sz="2000" dirty="0">
                <a:solidFill>
                  <a:schemeClr val="accent1"/>
                </a:solidFill>
                <a:ea typeface="+mn-lt"/>
                <a:cs typeface="+mn-lt"/>
              </a:rPr>
              <a:t> </a:t>
            </a:r>
            <a:r>
              <a:rPr lang="en-GB" sz="2000" dirty="0" err="1">
                <a:solidFill>
                  <a:schemeClr val="accent1"/>
                </a:solidFill>
                <a:ea typeface="+mn-lt"/>
                <a:cs typeface="+mn-lt"/>
              </a:rPr>
              <a:t>blaenorol</a:t>
            </a:r>
            <a:r>
              <a:rPr lang="en-GB" sz="2000" dirty="0">
                <a:solidFill>
                  <a:schemeClr val="accent1"/>
                </a:solidFill>
                <a:ea typeface="+mn-lt"/>
                <a:cs typeface="+mn-lt"/>
              </a:rPr>
              <a:t> </a:t>
            </a:r>
            <a:r>
              <a:rPr lang="en-GB" sz="2000" dirty="0" err="1">
                <a:solidFill>
                  <a:schemeClr val="accent1"/>
                </a:solidFill>
                <a:ea typeface="+mn-lt"/>
                <a:cs typeface="+mn-lt"/>
              </a:rPr>
              <a:t>yn</a:t>
            </a:r>
            <a:r>
              <a:rPr lang="en-GB" sz="2000" dirty="0">
                <a:solidFill>
                  <a:schemeClr val="accent1"/>
                </a:solidFill>
                <a:ea typeface="+mn-lt"/>
                <a:cs typeface="+mn-lt"/>
              </a:rPr>
              <a:t> y broses </a:t>
            </a:r>
            <a:r>
              <a:rPr lang="en-GB" sz="2000" dirty="0" err="1">
                <a:solidFill>
                  <a:schemeClr val="accent1"/>
                </a:solidFill>
                <a:ea typeface="+mn-lt"/>
                <a:cs typeface="+mn-lt"/>
              </a:rPr>
              <a:t>i</a:t>
            </a:r>
            <a:r>
              <a:rPr lang="en-GB" sz="2000" dirty="0">
                <a:solidFill>
                  <a:schemeClr val="accent1"/>
                </a:solidFill>
                <a:ea typeface="+mn-lt"/>
                <a:cs typeface="+mn-lt"/>
              </a:rPr>
              <a:t> </a:t>
            </a:r>
            <a:r>
              <a:rPr lang="en-GB" sz="2000" dirty="0" err="1">
                <a:solidFill>
                  <a:schemeClr val="accent1"/>
                </a:solidFill>
                <a:ea typeface="+mn-lt"/>
                <a:cs typeface="+mn-lt"/>
              </a:rPr>
              <a:t>wneud</a:t>
            </a:r>
            <a:r>
              <a:rPr lang="en-GB" sz="2000" dirty="0">
                <a:solidFill>
                  <a:schemeClr val="accent1"/>
                </a:solidFill>
                <a:ea typeface="+mn-lt"/>
                <a:cs typeface="+mn-lt"/>
              </a:rPr>
              <a:t> </a:t>
            </a:r>
            <a:r>
              <a:rPr lang="en-GB" sz="2000" dirty="0" err="1">
                <a:solidFill>
                  <a:schemeClr val="accent1"/>
                </a:solidFill>
                <a:ea typeface="+mn-lt"/>
                <a:cs typeface="+mn-lt"/>
              </a:rPr>
              <a:t>newidiadau</a:t>
            </a:r>
            <a:r>
              <a:rPr lang="en-GB" sz="2000" dirty="0">
                <a:solidFill>
                  <a:schemeClr val="accent1"/>
                </a:solidFill>
                <a:ea typeface="+mn-lt"/>
                <a:cs typeface="+mn-lt"/>
              </a:rPr>
              <a:t>, </a:t>
            </a:r>
            <a:r>
              <a:rPr lang="en-GB" sz="2000" dirty="0" err="1">
                <a:solidFill>
                  <a:schemeClr val="accent1"/>
                </a:solidFill>
                <a:ea typeface="+mn-lt"/>
                <a:cs typeface="+mn-lt"/>
              </a:rPr>
              <a:t>addasiadau</a:t>
            </a:r>
            <a:r>
              <a:rPr lang="en-GB" sz="2000" dirty="0">
                <a:solidFill>
                  <a:schemeClr val="accent1"/>
                </a:solidFill>
                <a:ea typeface="+mn-lt"/>
                <a:cs typeface="+mn-lt"/>
              </a:rPr>
              <a:t> a </a:t>
            </a:r>
            <a:r>
              <a:rPr lang="en-GB" sz="2000" dirty="0" err="1">
                <a:solidFill>
                  <a:schemeClr val="accent1"/>
                </a:solidFill>
                <a:ea typeface="+mn-lt"/>
                <a:cs typeface="+mn-lt"/>
              </a:rPr>
              <a:t>mireinio</a:t>
            </a:r>
            <a:r>
              <a:rPr lang="en-GB" sz="2000" dirty="0">
                <a:solidFill>
                  <a:schemeClr val="accent1"/>
                </a:solidFill>
                <a:ea typeface="+mn-lt"/>
                <a:cs typeface="+mn-lt"/>
              </a:rPr>
              <a:t> </a:t>
            </a:r>
            <a:r>
              <a:rPr lang="en-GB" sz="2000" dirty="0" err="1">
                <a:solidFill>
                  <a:schemeClr val="accent1"/>
                </a:solidFill>
                <a:ea typeface="+mn-lt"/>
                <a:cs typeface="+mn-lt"/>
              </a:rPr>
              <a:t>pellach</a:t>
            </a:r>
            <a:r>
              <a:rPr lang="en-GB" sz="2000" dirty="0">
                <a:solidFill>
                  <a:schemeClr val="accent1"/>
                </a:solidFill>
                <a:ea typeface="+mn-lt"/>
                <a:cs typeface="+mn-lt"/>
              </a:rPr>
              <a:t> </a:t>
            </a:r>
            <a:r>
              <a:rPr lang="en-GB" sz="2000" dirty="0" err="1">
                <a:solidFill>
                  <a:schemeClr val="accent1"/>
                </a:solidFill>
                <a:ea typeface="+mn-lt"/>
                <a:cs typeface="+mn-lt"/>
              </a:rPr>
              <a:t>i</a:t>
            </a:r>
            <a:r>
              <a:rPr lang="en-GB" sz="2000" dirty="0">
                <a:solidFill>
                  <a:schemeClr val="accent1"/>
                </a:solidFill>
                <a:ea typeface="+mn-lt"/>
                <a:cs typeface="+mn-lt"/>
              </a:rPr>
              <a:t> </a:t>
            </a:r>
            <a:r>
              <a:rPr lang="en-GB" sz="2000" dirty="0" err="1">
                <a:solidFill>
                  <a:schemeClr val="accent1"/>
                </a:solidFill>
                <a:ea typeface="+mn-lt"/>
                <a:cs typeface="+mn-lt"/>
              </a:rPr>
              <a:t>ddiystyru</a:t>
            </a:r>
            <a:r>
              <a:rPr lang="en-GB" sz="2000" dirty="0">
                <a:solidFill>
                  <a:schemeClr val="accent1"/>
                </a:solidFill>
                <a:ea typeface="+mn-lt"/>
                <a:cs typeface="+mn-lt"/>
              </a:rPr>
              <a:t> </a:t>
            </a:r>
            <a:r>
              <a:rPr lang="en-GB" sz="2000" dirty="0" err="1">
                <a:solidFill>
                  <a:schemeClr val="accent1"/>
                </a:solidFill>
                <a:ea typeface="+mn-lt"/>
                <a:cs typeface="+mn-lt"/>
              </a:rPr>
              <a:t>ateb</a:t>
            </a:r>
            <a:r>
              <a:rPr lang="en-GB" sz="2000" dirty="0">
                <a:solidFill>
                  <a:schemeClr val="accent1"/>
                </a:solidFill>
                <a:ea typeface="+mn-lt"/>
                <a:cs typeface="+mn-lt"/>
              </a:rPr>
              <a:t> </a:t>
            </a:r>
            <a:r>
              <a:rPr lang="en-GB" sz="2000" dirty="0" err="1">
                <a:solidFill>
                  <a:schemeClr val="accent1"/>
                </a:solidFill>
                <a:ea typeface="+mn-lt"/>
                <a:cs typeface="+mn-lt"/>
              </a:rPr>
              <a:t>amgen</a:t>
            </a:r>
            <a:r>
              <a:rPr lang="en-GB" sz="2000" dirty="0">
                <a:solidFill>
                  <a:schemeClr val="accent1"/>
                </a:solidFill>
                <a:ea typeface="+mn-lt"/>
                <a:cs typeface="+mn-lt"/>
              </a:rPr>
              <a:t>.</a:t>
            </a:r>
          </a:p>
          <a:p>
            <a:endParaRPr lang="en-GB" sz="1350" dirty="0">
              <a:ea typeface="+mn-lt"/>
              <a:cs typeface="+mn-lt"/>
            </a:endParaRPr>
          </a:p>
          <a:p>
            <a:r>
              <a:rPr lang="en-GB" sz="1350" dirty="0">
                <a:latin typeface="Calibri"/>
                <a:cs typeface="Calibri"/>
                <a:hlinkClick r:id="rId4"/>
              </a:rPr>
              <a:t>https://www.interaction-design.org/literature/article/stage-5-in-the-design-thinking-process-test</a:t>
            </a:r>
            <a:endParaRPr lang="en-GB" sz="1350" dirty="0">
              <a:cs typeface="Calibri Light"/>
            </a:endParaRPr>
          </a:p>
        </p:txBody>
      </p:sp>
    </p:spTree>
    <p:extLst>
      <p:ext uri="{BB962C8B-B14F-4D97-AF65-F5344CB8AC3E}">
        <p14:creationId xmlns:p14="http://schemas.microsoft.com/office/powerpoint/2010/main" val="1256909478"/>
      </p:ext>
    </p:extLst>
  </p:cSld>
  <p:clrMapOvr>
    <a:masterClrMapping/>
  </p:clrMapOvr>
  <p:transition spd="med">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4950620" y="230612"/>
            <a:ext cx="4922045" cy="1243649"/>
          </a:xfrm>
        </p:spPr>
        <p:txBody>
          <a:bodyPr>
            <a:normAutofit/>
          </a:bodyPr>
          <a:lstStyle/>
          <a:p>
            <a:r>
              <a:rPr lang="en-GB" b="1" dirty="0">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2"/>
          <a:srcRect l="15784" r="36696" b="-1"/>
          <a:stretch/>
        </p:blipFill>
        <p:spPr>
          <a:xfrm>
            <a:off x="1524016" y="852436"/>
            <a:ext cx="3058082" cy="5148314"/>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5050918" y="1378744"/>
            <a:ext cx="4821746" cy="3811906"/>
          </a:xfrm>
        </p:spPr>
        <p:txBody>
          <a:bodyPr vert="horz" lIns="68580" tIns="34290" rIns="68580" bIns="34290" rtlCol="0">
            <a:normAutofit fontScale="92500" lnSpcReduction="20000"/>
          </a:bodyPr>
          <a:lstStyle/>
          <a:p>
            <a:r>
              <a:rPr lang="en-GB" sz="2000" b="1" i="1" dirty="0">
                <a:ea typeface="+mn-lt"/>
                <a:cs typeface="+mn-lt"/>
              </a:rPr>
              <a:t>Try Your Solutions Out</a:t>
            </a:r>
          </a:p>
          <a:p>
            <a:r>
              <a:rPr lang="en-GB" sz="2000" dirty="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sz="2000" i="1" dirty="0">
                <a:ea typeface="+mn-lt"/>
                <a:cs typeface="+mn-lt"/>
              </a:rPr>
              <a:t>redefine </a:t>
            </a:r>
            <a:r>
              <a:rPr lang="en-GB" sz="2000" dirty="0">
                <a:ea typeface="+mn-lt"/>
                <a:cs typeface="+mn-lt"/>
              </a:rPr>
              <a:t>one or more further problems. Designers can then choose to return to previous stages in the process to make further iterations, alterations and refinements to rule out alternative solution.</a:t>
            </a:r>
            <a:endParaRPr lang="en-GB" sz="2000" b="1" i="1" dirty="0">
              <a:ea typeface="+mn-lt"/>
              <a:cs typeface="+mn-lt"/>
            </a:endParaRPr>
          </a:p>
          <a:p>
            <a:endParaRPr lang="en-GB" sz="1350" dirty="0">
              <a:cs typeface="Calibri Light"/>
            </a:endParaRPr>
          </a:p>
          <a:p>
            <a:r>
              <a:rPr lang="en-GB" sz="1350" dirty="0">
                <a:latin typeface="Calibri"/>
                <a:cs typeface="Calibri"/>
                <a:hlinkClick r:id="rId3"/>
              </a:rPr>
              <a:t>https://www.interaction-design.org/literature/article/stage-5-in-the-design-thinking-process-test</a:t>
            </a:r>
            <a:endParaRPr lang="en-GB" sz="1350" dirty="0">
              <a:cs typeface="Calibri Light"/>
            </a:endParaRPr>
          </a:p>
        </p:txBody>
      </p:sp>
    </p:spTree>
    <p:extLst>
      <p:ext uri="{BB962C8B-B14F-4D97-AF65-F5344CB8AC3E}">
        <p14:creationId xmlns:p14="http://schemas.microsoft.com/office/powerpoint/2010/main" val="3250190303"/>
      </p:ext>
    </p:extLst>
  </p:cSld>
  <p:clrMapOvr>
    <a:masterClrMapping/>
  </p:clrMapOvr>
  <p:transition spd="med">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427A4-62AD-A46B-1D70-FC7AF2CB0FC4}"/>
              </a:ext>
            </a:extLst>
          </p:cNvPr>
          <p:cNvSpPr>
            <a:spLocks noGrp="1"/>
          </p:cNvSpPr>
          <p:nvPr>
            <p:ph type="title"/>
          </p:nvPr>
        </p:nvSpPr>
        <p:spPr>
          <a:xfrm>
            <a:off x="7401234" y="1231899"/>
            <a:ext cx="2780071" cy="2815264"/>
          </a:xfrm>
        </p:spPr>
        <p:txBody>
          <a:bodyPr vert="horz" lIns="68580" tIns="34290" rIns="68580" bIns="34290" rtlCol="0" anchor="ctr">
            <a:normAutofit/>
          </a:bodyPr>
          <a:lstStyle/>
          <a:p>
            <a:r>
              <a:rPr lang="en-US" sz="2100" b="1" dirty="0">
                <a:latin typeface="Calibri" panose="020F0502020204030204" pitchFamily="34" charset="0"/>
                <a:cs typeface="Calibri" panose="020F0502020204030204" pitchFamily="34" charset="0"/>
              </a:rPr>
              <a:t>Okay, but how do we do this??</a:t>
            </a:r>
            <a:br>
              <a:rPr lang="en-US" sz="2100" b="1" dirty="0">
                <a:solidFill>
                  <a:srgbClr val="4B7444"/>
                </a:solidFill>
                <a:latin typeface="Calibri" panose="020F0502020204030204" pitchFamily="34" charset="0"/>
                <a:cs typeface="Calibri" panose="020F0502020204030204" pitchFamily="34" charset="0"/>
              </a:rPr>
            </a:br>
            <a:r>
              <a:rPr lang="en-US" sz="2100" b="1" dirty="0" err="1">
                <a:solidFill>
                  <a:schemeClr val="accent1"/>
                </a:solidFill>
                <a:latin typeface="Calibri" panose="020F0502020204030204" pitchFamily="34" charset="0"/>
                <a:cs typeface="Calibri" panose="020F0502020204030204" pitchFamily="34" charset="0"/>
              </a:rPr>
              <a:t>Iawn</a:t>
            </a:r>
            <a:r>
              <a:rPr lang="en-US" sz="2100" b="1" dirty="0">
                <a:solidFill>
                  <a:schemeClr val="accent1"/>
                </a:solidFill>
                <a:latin typeface="Calibri" panose="020F0502020204030204" pitchFamily="34" charset="0"/>
                <a:cs typeface="Calibri" panose="020F0502020204030204" pitchFamily="34" charset="0"/>
              </a:rPr>
              <a:t>, </a:t>
            </a:r>
            <a:r>
              <a:rPr lang="en-US" sz="2100" b="1" dirty="0" err="1">
                <a:solidFill>
                  <a:schemeClr val="accent1"/>
                </a:solidFill>
                <a:latin typeface="Calibri" panose="020F0502020204030204" pitchFamily="34" charset="0"/>
                <a:cs typeface="Calibri" panose="020F0502020204030204" pitchFamily="34" charset="0"/>
              </a:rPr>
              <a:t>ond</a:t>
            </a:r>
            <a:r>
              <a:rPr lang="en-US" sz="2100" b="1" dirty="0">
                <a:solidFill>
                  <a:schemeClr val="accent1"/>
                </a:solidFill>
                <a:latin typeface="Calibri" panose="020F0502020204030204" pitchFamily="34" charset="0"/>
                <a:cs typeface="Calibri" panose="020F0502020204030204" pitchFamily="34" charset="0"/>
              </a:rPr>
              <a:t> </a:t>
            </a:r>
            <a:r>
              <a:rPr lang="en-US" sz="2100" b="1" dirty="0" err="1">
                <a:solidFill>
                  <a:schemeClr val="accent1"/>
                </a:solidFill>
                <a:latin typeface="Calibri" panose="020F0502020204030204" pitchFamily="34" charset="0"/>
                <a:cs typeface="Calibri" panose="020F0502020204030204" pitchFamily="34" charset="0"/>
              </a:rPr>
              <a:t>sut</a:t>
            </a:r>
            <a:r>
              <a:rPr lang="en-US" sz="2100" b="1" dirty="0">
                <a:solidFill>
                  <a:schemeClr val="accent1"/>
                </a:solidFill>
                <a:latin typeface="Calibri" panose="020F0502020204030204" pitchFamily="34" charset="0"/>
                <a:cs typeface="Calibri" panose="020F0502020204030204" pitchFamily="34" charset="0"/>
              </a:rPr>
              <a:t> </a:t>
            </a:r>
            <a:r>
              <a:rPr lang="en-US" sz="2100" b="1" dirty="0" err="1">
                <a:solidFill>
                  <a:schemeClr val="accent1"/>
                </a:solidFill>
                <a:latin typeface="Calibri" panose="020F0502020204030204" pitchFamily="34" charset="0"/>
                <a:cs typeface="Calibri" panose="020F0502020204030204" pitchFamily="34" charset="0"/>
              </a:rPr>
              <a:t>ydyn</a:t>
            </a:r>
            <a:r>
              <a:rPr lang="en-US" sz="2100" b="1" dirty="0">
                <a:solidFill>
                  <a:schemeClr val="accent1"/>
                </a:solidFill>
                <a:latin typeface="Calibri" panose="020F0502020204030204" pitchFamily="34" charset="0"/>
                <a:cs typeface="Calibri" panose="020F0502020204030204" pitchFamily="34" charset="0"/>
              </a:rPr>
              <a:t> </a:t>
            </a:r>
            <a:r>
              <a:rPr lang="en-US" sz="2100" b="1" dirty="0" err="1">
                <a:solidFill>
                  <a:schemeClr val="accent1"/>
                </a:solidFill>
                <a:latin typeface="Calibri" panose="020F0502020204030204" pitchFamily="34" charset="0"/>
                <a:cs typeface="Calibri" panose="020F0502020204030204" pitchFamily="34" charset="0"/>
              </a:rPr>
              <a:t>ni'n</a:t>
            </a:r>
            <a:r>
              <a:rPr lang="en-US" sz="2100" b="1" dirty="0">
                <a:solidFill>
                  <a:schemeClr val="accent1"/>
                </a:solidFill>
                <a:latin typeface="Calibri" panose="020F0502020204030204" pitchFamily="34" charset="0"/>
                <a:cs typeface="Calibri" panose="020F0502020204030204" pitchFamily="34" charset="0"/>
              </a:rPr>
              <a:t> </a:t>
            </a:r>
            <a:r>
              <a:rPr lang="en-US" sz="2100" b="1" dirty="0" err="1">
                <a:solidFill>
                  <a:schemeClr val="accent1"/>
                </a:solidFill>
                <a:latin typeface="Calibri" panose="020F0502020204030204" pitchFamily="34" charset="0"/>
                <a:cs typeface="Calibri" panose="020F0502020204030204" pitchFamily="34" charset="0"/>
              </a:rPr>
              <a:t>gwneud</a:t>
            </a:r>
            <a:r>
              <a:rPr lang="en-US" sz="2100" b="1" dirty="0">
                <a:solidFill>
                  <a:schemeClr val="accent1"/>
                </a:solidFill>
                <a:latin typeface="Calibri" panose="020F0502020204030204" pitchFamily="34" charset="0"/>
                <a:cs typeface="Calibri" panose="020F0502020204030204" pitchFamily="34" charset="0"/>
              </a:rPr>
              <a:t> </a:t>
            </a:r>
            <a:r>
              <a:rPr lang="en-US" sz="2100" b="1" dirty="0" err="1">
                <a:solidFill>
                  <a:schemeClr val="accent1"/>
                </a:solidFill>
                <a:latin typeface="Calibri" panose="020F0502020204030204" pitchFamily="34" charset="0"/>
                <a:cs typeface="Calibri" panose="020F0502020204030204" pitchFamily="34" charset="0"/>
              </a:rPr>
              <a:t>hyn</a:t>
            </a:r>
            <a:r>
              <a:rPr lang="en-US" sz="2100" b="1" dirty="0">
                <a:solidFill>
                  <a:schemeClr val="accent1"/>
                </a:solidFill>
                <a:latin typeface="Calibri" panose="020F0502020204030204" pitchFamily="34" charset="0"/>
                <a:cs typeface="Calibri" panose="020F0502020204030204" pitchFamily="34" charset="0"/>
              </a:rPr>
              <a:t> ??</a:t>
            </a:r>
          </a:p>
        </p:txBody>
      </p:sp>
      <p:pic>
        <p:nvPicPr>
          <p:cNvPr id="4" name="Online Media 3" title="Design Thinking with Elementary Students (1st Grade)">
            <a:hlinkClick r:id="" action="ppaction://media"/>
            <a:extLst>
              <a:ext uri="{FF2B5EF4-FFF2-40B4-BE49-F238E27FC236}">
                <a16:creationId xmlns:a16="http://schemas.microsoft.com/office/drawing/2014/main" id="{F4D9C70F-A179-5EB9-2C15-9EC443683EDE}"/>
              </a:ext>
            </a:extLst>
          </p:cNvPr>
          <p:cNvPicPr>
            <a:picLocks noRot="1" noChangeAspect="1"/>
          </p:cNvPicPr>
          <p:nvPr>
            <a:videoFile r:link="rId1"/>
          </p:nvPr>
        </p:nvPicPr>
        <p:blipFill>
          <a:blip r:embed="rId3"/>
          <a:stretch>
            <a:fillRect/>
          </a:stretch>
        </p:blipFill>
        <p:spPr>
          <a:xfrm>
            <a:off x="1999501" y="1968322"/>
            <a:ext cx="5184163" cy="2929052"/>
          </a:xfrm>
          <a:prstGeom prst="rect">
            <a:avLst/>
          </a:prstGeom>
        </p:spPr>
      </p:pic>
      <p:sp>
        <p:nvSpPr>
          <p:cNvPr id="17" name="Content Placeholder 16">
            <a:extLst>
              <a:ext uri="{FF2B5EF4-FFF2-40B4-BE49-F238E27FC236}">
                <a16:creationId xmlns:a16="http://schemas.microsoft.com/office/drawing/2014/main" id="{2E7A29E9-BABE-98F7-DBE0-EA5CB20BE85B}"/>
              </a:ext>
            </a:extLst>
          </p:cNvPr>
          <p:cNvSpPr>
            <a:spLocks noGrp="1"/>
          </p:cNvSpPr>
          <p:nvPr>
            <p:ph idx="1"/>
          </p:nvPr>
        </p:nvSpPr>
        <p:spPr>
          <a:xfrm>
            <a:off x="7401234" y="4777007"/>
            <a:ext cx="2780071" cy="487553"/>
          </a:xfrm>
        </p:spPr>
        <p:txBody>
          <a:bodyPr>
            <a:normAutofit/>
          </a:bodyPr>
          <a:lstStyle/>
          <a:p>
            <a:endParaRPr lang="en-US" sz="1500" dirty="0"/>
          </a:p>
        </p:txBody>
      </p:sp>
    </p:spTree>
    <p:extLst>
      <p:ext uri="{BB962C8B-B14F-4D97-AF65-F5344CB8AC3E}">
        <p14:creationId xmlns:p14="http://schemas.microsoft.com/office/powerpoint/2010/main" val="3959494219"/>
      </p:ext>
    </p:extLst>
  </p:cSld>
  <p:clrMapOvr>
    <a:masterClrMapping/>
  </p:clrMapOvr>
  <p:transition spd="med">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itle 6"/>
          <p:cNvSpPr>
            <a:spLocks noGrp="1"/>
          </p:cNvSpPr>
          <p:nvPr>
            <p:ph type="title"/>
          </p:nvPr>
        </p:nvSpPr>
        <p:spPr>
          <a:xfrm>
            <a:off x="2169664" y="152400"/>
            <a:ext cx="8077200" cy="739552"/>
          </a:xfrm>
        </p:spPr>
        <p:txBody>
          <a:bodyPr>
            <a:normAutofit/>
          </a:bodyPr>
          <a:lstStyle/>
          <a:p>
            <a:r>
              <a:rPr lang="en-GB" dirty="0" err="1"/>
              <a:t>Cyfeirnodau</a:t>
            </a:r>
            <a:r>
              <a:rPr lang="en-GB" dirty="0"/>
              <a:t> / References</a:t>
            </a:r>
          </a:p>
        </p:txBody>
      </p:sp>
      <p:sp>
        <p:nvSpPr>
          <p:cNvPr id="8" name="Content Placeholder 7"/>
          <p:cNvSpPr>
            <a:spLocks noGrp="1"/>
          </p:cNvSpPr>
          <p:nvPr>
            <p:ph idx="1"/>
          </p:nvPr>
        </p:nvSpPr>
        <p:spPr>
          <a:xfrm>
            <a:off x="326173" y="887299"/>
            <a:ext cx="11665296" cy="5818301"/>
          </a:xfrm>
        </p:spPr>
        <p:txBody>
          <a:bodyPr>
            <a:normAutofit fontScale="47500" lnSpcReduction="20000"/>
          </a:bodyPr>
          <a:lstStyle/>
          <a:p>
            <a:pPr marL="45720" indent="0">
              <a:buNone/>
            </a:pPr>
            <a:endParaRPr lang="en-GB" dirty="0">
              <a:hlinkClick r:id="rId3"/>
            </a:endParaRPr>
          </a:p>
          <a:p>
            <a:pPr marL="0" indent="0">
              <a:buNone/>
            </a:pPr>
            <a:r>
              <a:rPr lang="en-US" sz="4400" dirty="0">
                <a:latin typeface="Arial"/>
                <a:ea typeface="+mn-lt"/>
                <a:cs typeface="+mn-lt"/>
              </a:rPr>
              <a:t>ACCAC.  (2002). </a:t>
            </a:r>
            <a:r>
              <a:rPr lang="en-US" sz="4400" i="1" dirty="0">
                <a:latin typeface="Arial"/>
                <a:ea typeface="+mn-lt"/>
                <a:cs typeface="+mn-lt"/>
              </a:rPr>
              <a:t>Education for Sustainable Development and Global Citizenship: Why? What? How? </a:t>
            </a:r>
            <a:r>
              <a:rPr lang="en-US" sz="4400" dirty="0">
                <a:latin typeface="Arial"/>
                <a:ea typeface="+mn-lt"/>
                <a:cs typeface="+mn-lt"/>
              </a:rPr>
              <a:t>Birmingham: ACCAC</a:t>
            </a:r>
            <a:r>
              <a:rPr lang="en-GB" sz="4400" dirty="0">
                <a:latin typeface="Arial"/>
                <a:ea typeface="+mn-lt"/>
                <a:cs typeface="+mn-lt"/>
              </a:rPr>
              <a:t> </a:t>
            </a:r>
            <a:endParaRPr lang="en-GB" sz="4400" dirty="0">
              <a:latin typeface="Arial"/>
              <a:cs typeface="Calibri" panose="020F0502020204030204"/>
            </a:endParaRPr>
          </a:p>
          <a:p>
            <a:pPr marL="0" indent="0">
              <a:buNone/>
            </a:pPr>
            <a:r>
              <a:rPr lang="en-GB" sz="4400" dirty="0">
                <a:solidFill>
                  <a:schemeClr val="tx1"/>
                </a:solidFill>
              </a:rPr>
              <a:t>Clarke, P. (2010) Education for Sustainability. Available online: </a:t>
            </a:r>
            <a:r>
              <a:rPr lang="en-GB" sz="4400" dirty="0">
                <a:solidFill>
                  <a:schemeClr val="tx1"/>
                </a:solidFill>
                <a:hlinkClick r:id="rId4">
                  <a:extLst>
                    <a:ext uri="{A12FA001-AC4F-418D-AE19-62706E023703}">
                      <ahyp:hlinkClr xmlns:ahyp="http://schemas.microsoft.com/office/drawing/2018/hyperlinkcolor" val="tx"/>
                    </a:ext>
                  </a:extLst>
                </a:hlinkClick>
              </a:rPr>
              <a:t>https://www-dawsonera-com.ezproxy.uwtsd.ac.uk/readonline/9780203136621</a:t>
            </a:r>
            <a:r>
              <a:rPr lang="en-GB" sz="4400" dirty="0">
                <a:solidFill>
                  <a:schemeClr val="tx1"/>
                </a:solidFill>
              </a:rPr>
              <a:t> (Accessed 23/8/21)</a:t>
            </a:r>
          </a:p>
          <a:p>
            <a:pPr marL="45720" indent="0">
              <a:buNone/>
            </a:pPr>
            <a:r>
              <a:rPr lang="en-GB" sz="4400" dirty="0">
                <a:solidFill>
                  <a:schemeClr val="tx1"/>
                </a:solidFill>
              </a:rPr>
              <a:t>Fine, J.B. and McNamara, K.W. (2011).Community redefined: School leaders moving from autonomy to global interdependence through short-term study broad. Frontiers: The Interdisciplinary Journal of Study Abroad. 2011; 21: 254–274</a:t>
            </a:r>
          </a:p>
          <a:p>
            <a:pPr marL="45720" indent="0">
              <a:buNone/>
            </a:pPr>
            <a:r>
              <a:rPr lang="en-GB" sz="4400" dirty="0">
                <a:solidFill>
                  <a:schemeClr val="tx1"/>
                </a:solidFill>
              </a:rPr>
              <a:t>Global Education, (2014). What are global perspectives?, © 2012 Commonwealth of Australia. </a:t>
            </a:r>
            <a:r>
              <a:rPr lang="en-GB" sz="4400" dirty="0">
                <a:solidFill>
                  <a:schemeClr val="tx1"/>
                </a:solidFill>
                <a:hlinkClick r:id="rId5">
                  <a:extLst>
                    <a:ext uri="{A12FA001-AC4F-418D-AE19-62706E023703}">
                      <ahyp:hlinkClr xmlns:ahyp="http://schemas.microsoft.com/office/drawing/2018/hyperlinkcolor" val="tx"/>
                    </a:ext>
                  </a:extLst>
                </a:hlinkClick>
              </a:rPr>
              <a:t>http://www.globaleducation.edu.au/global-education/what-are-global-perspectives.html</a:t>
            </a:r>
            <a:endParaRPr lang="en-GB" sz="4400" dirty="0">
              <a:solidFill>
                <a:schemeClr val="tx1"/>
              </a:solidFill>
            </a:endParaRPr>
          </a:p>
          <a:p>
            <a:pPr marL="45720" indent="0">
              <a:buNone/>
            </a:pPr>
            <a:r>
              <a:rPr lang="en-GB" sz="4400" dirty="0">
                <a:solidFill>
                  <a:schemeClr val="tx1"/>
                </a:solidFill>
              </a:rPr>
              <a:t>Grover, S. (2004). Secondary education as a universal human right, Education and the Law, Vol. 16, No. 1, March 2004</a:t>
            </a:r>
          </a:p>
          <a:p>
            <a:pPr marL="45720" indent="0">
              <a:buNone/>
            </a:pPr>
            <a:r>
              <a:rPr lang="en-GB" sz="4400" dirty="0">
                <a:solidFill>
                  <a:schemeClr val="tx1"/>
                </a:solidFill>
              </a:rPr>
              <a:t>Hicks (2012) Sustainable Schools, Sustainable Futures : A resource for teachers. Available at: </a:t>
            </a:r>
            <a:r>
              <a:rPr lang="en-GB" sz="4400" dirty="0">
                <a:solidFill>
                  <a:schemeClr val="tx1"/>
                </a:solidFill>
                <a:hlinkClick r:id="rId3">
                  <a:extLst>
                    <a:ext uri="{A12FA001-AC4F-418D-AE19-62706E023703}">
                      <ahyp:hlinkClr xmlns:ahyp="http://schemas.microsoft.com/office/drawing/2018/hyperlinkcolor" val="tx"/>
                    </a:ext>
                  </a:extLst>
                </a:hlinkClick>
              </a:rPr>
              <a:t>http://www.teaching4abetterworld.co.uk/docs/download18.pdf</a:t>
            </a:r>
            <a:r>
              <a:rPr lang="en-GB" sz="4400" dirty="0">
                <a:solidFill>
                  <a:schemeClr val="tx1"/>
                </a:solidFill>
              </a:rPr>
              <a:t> </a:t>
            </a:r>
          </a:p>
          <a:p>
            <a:pPr marL="45720" indent="0">
              <a:buNone/>
            </a:pPr>
            <a:r>
              <a:rPr lang="en-GB" sz="4400" dirty="0">
                <a:solidFill>
                  <a:schemeClr val="tx1"/>
                </a:solidFill>
              </a:rPr>
              <a:t>Kiely, R. (2005). Globalization and poverty, and the poverty of globalization theory. Current Sociology, 53(6), 895. </a:t>
            </a:r>
          </a:p>
          <a:p>
            <a:pPr marL="0" indent="0">
              <a:buNone/>
            </a:pPr>
            <a:r>
              <a:rPr lang="en-US" sz="4400" dirty="0">
                <a:latin typeface="Arial"/>
                <a:ea typeface="+mn-lt"/>
                <a:cs typeface="+mn-lt"/>
              </a:rPr>
              <a:t>OXFAM (2015). </a:t>
            </a:r>
            <a:r>
              <a:rPr lang="en-US" sz="4400" i="1" dirty="0">
                <a:latin typeface="Arial"/>
                <a:ea typeface="+mn-lt"/>
                <a:cs typeface="+mn-lt"/>
              </a:rPr>
              <a:t>Education for Global Citizenship A guide for schools</a:t>
            </a:r>
            <a:r>
              <a:rPr lang="en-US" sz="4400" dirty="0">
                <a:latin typeface="Arial"/>
                <a:ea typeface="+mn-lt"/>
                <a:cs typeface="+mn-lt"/>
              </a:rPr>
              <a:t>. Oxford: OXFAM.  </a:t>
            </a:r>
            <a:r>
              <a:rPr lang="en-GB" sz="4400" dirty="0">
                <a:latin typeface="Arial"/>
                <a:ea typeface="+mn-lt"/>
                <a:cs typeface="+mn-lt"/>
              </a:rPr>
              <a:t> </a:t>
            </a:r>
          </a:p>
          <a:p>
            <a:pPr marL="0" indent="0">
              <a:buNone/>
            </a:pPr>
            <a:r>
              <a:rPr lang="en-GB" sz="4400" dirty="0">
                <a:latin typeface="Arial"/>
                <a:cs typeface="Arial"/>
              </a:rPr>
              <a:t>Ridley, K. (2005).</a:t>
            </a:r>
            <a:r>
              <a:rPr lang="en-GB" sz="4400" b="1" dirty="0">
                <a:latin typeface="Arial"/>
                <a:cs typeface="Arial"/>
              </a:rPr>
              <a:t> </a:t>
            </a:r>
            <a:r>
              <a:rPr lang="en-GB" sz="4400" dirty="0">
                <a:latin typeface="Arial"/>
                <a:cs typeface="Arial"/>
              </a:rPr>
              <a:t>Thinking skills in the early years: a literature review. Available at: </a:t>
            </a:r>
            <a:r>
              <a:rPr lang="en-GB" sz="4400" dirty="0">
                <a:latin typeface="Arial"/>
                <a:cs typeface="Arial"/>
                <a:hlinkClick r:id="rId6"/>
              </a:rPr>
              <a:t>http://www.leeds.ac.uk/educol/documents/150445.htm/</a:t>
            </a:r>
            <a:r>
              <a:rPr lang="en-GB" sz="4400" dirty="0">
                <a:latin typeface="Arial"/>
                <a:cs typeface="Arial"/>
              </a:rPr>
              <a:t> (Accessed: 11 February 2020) </a:t>
            </a:r>
            <a:endParaRPr lang="en-GB" sz="4400" dirty="0">
              <a:latin typeface="Arial"/>
              <a:ea typeface="+mn-lt"/>
              <a:cs typeface="+mn-lt"/>
            </a:endParaRPr>
          </a:p>
          <a:p>
            <a:pPr marL="0" indent="0">
              <a:buNone/>
            </a:pPr>
            <a:r>
              <a:rPr lang="en-GB" sz="4400" dirty="0">
                <a:solidFill>
                  <a:schemeClr val="tx1"/>
                </a:solidFill>
              </a:rPr>
              <a:t>Stirling, S. (2001) Sustainable Education: Re-visioning Learning and Change. Green Books Ltd: Devon</a:t>
            </a:r>
          </a:p>
          <a:p>
            <a:pPr marL="68580" indent="0">
              <a:buNone/>
            </a:pPr>
            <a:endParaRPr lang="en-GB" dirty="0"/>
          </a:p>
        </p:txBody>
      </p:sp>
    </p:spTree>
    <p:extLst>
      <p:ext uri="{BB962C8B-B14F-4D97-AF65-F5344CB8AC3E}">
        <p14:creationId xmlns:p14="http://schemas.microsoft.com/office/powerpoint/2010/main" val="272441879"/>
      </p:ext>
    </p:extLst>
  </p:cSld>
  <p:clrMapOvr>
    <a:masterClrMapping/>
  </p:clrMapOvr>
  <p:transition spd="med">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3EDBD-3750-4E8A-A66B-B6F2B7EAB859}"/>
              </a:ext>
            </a:extLst>
          </p:cNvPr>
          <p:cNvSpPr>
            <a:spLocks noGrp="1"/>
          </p:cNvSpPr>
          <p:nvPr>
            <p:ph type="title"/>
          </p:nvPr>
        </p:nvSpPr>
        <p:spPr>
          <a:xfrm>
            <a:off x="2513115" y="595640"/>
            <a:ext cx="8596668" cy="1320800"/>
          </a:xfrm>
        </p:spPr>
        <p:txBody>
          <a:bodyPr/>
          <a:lstStyle/>
          <a:p>
            <a:r>
              <a:rPr lang="en-GB" dirty="0" err="1"/>
              <a:t>Cyfeirnodau</a:t>
            </a:r>
            <a:r>
              <a:rPr lang="en-GB" dirty="0"/>
              <a:t> / References</a:t>
            </a:r>
          </a:p>
        </p:txBody>
      </p:sp>
      <p:sp>
        <p:nvSpPr>
          <p:cNvPr id="3" name="Content Placeholder 2">
            <a:extLst>
              <a:ext uri="{FF2B5EF4-FFF2-40B4-BE49-F238E27FC236}">
                <a16:creationId xmlns:a16="http://schemas.microsoft.com/office/drawing/2014/main" id="{C6A63824-32C9-4995-95F6-0EA429A2CC8A}"/>
              </a:ext>
            </a:extLst>
          </p:cNvPr>
          <p:cNvSpPr>
            <a:spLocks noGrp="1"/>
          </p:cNvSpPr>
          <p:nvPr>
            <p:ph idx="1"/>
          </p:nvPr>
        </p:nvSpPr>
        <p:spPr>
          <a:xfrm>
            <a:off x="677334" y="1382070"/>
            <a:ext cx="10002300" cy="5151353"/>
          </a:xfrm>
        </p:spPr>
        <p:txBody>
          <a:bodyPr>
            <a:normAutofit fontScale="55000" lnSpcReduction="20000"/>
          </a:bodyPr>
          <a:lstStyle/>
          <a:p>
            <a:pPr marL="0" indent="0">
              <a:buNone/>
            </a:pPr>
            <a:r>
              <a:rPr lang="en-GB" sz="2200" dirty="0">
                <a:solidFill>
                  <a:schemeClr val="tx1"/>
                </a:solidFill>
              </a:rPr>
              <a:t>UNESCO Teaching and Learning for a Sustainable Future. Available at:  </a:t>
            </a:r>
            <a:r>
              <a:rPr lang="en-GB" sz="2200" dirty="0">
                <a:solidFill>
                  <a:schemeClr val="tx1"/>
                </a:solidFill>
                <a:hlinkClick r:id="rId2">
                  <a:extLst>
                    <a:ext uri="{A12FA001-AC4F-418D-AE19-62706E023703}">
                      <ahyp:hlinkClr xmlns:ahyp="http://schemas.microsoft.com/office/drawing/2018/hyperlinkcolor" val="tx"/>
                    </a:ext>
                  </a:extLst>
                </a:hlinkClick>
              </a:rPr>
              <a:t>http://www.unesco.org/education/tlsf/mods/theme_gs/mod0a.html</a:t>
            </a:r>
            <a:r>
              <a:rPr lang="en-GB" sz="2200" dirty="0">
                <a:solidFill>
                  <a:schemeClr val="tx1"/>
                </a:solidFill>
              </a:rPr>
              <a:t> (Accessed 23/8/21)</a:t>
            </a:r>
          </a:p>
          <a:p>
            <a:pPr marL="0" indent="0">
              <a:buNone/>
            </a:pPr>
            <a:r>
              <a:rPr lang="en-GB" sz="2200" dirty="0">
                <a:solidFill>
                  <a:schemeClr val="tx1"/>
                </a:solidFill>
              </a:rPr>
              <a:t>UNESCO (2016). C R E AT IN G S US TA IN A B L E F U T U R E S FOR A L </a:t>
            </a:r>
            <a:r>
              <a:rPr lang="en-GB" sz="2200" dirty="0" err="1">
                <a:solidFill>
                  <a:schemeClr val="tx1"/>
                </a:solidFill>
              </a:rPr>
              <a:t>L</a:t>
            </a:r>
            <a:r>
              <a:rPr lang="en-GB" sz="2200" dirty="0">
                <a:solidFill>
                  <a:schemeClr val="tx1"/>
                </a:solidFill>
              </a:rPr>
              <a:t> Education for people and planet: Sustainable Development Goals United Nation Educational, Scientific and Cultural Organization</a:t>
            </a:r>
          </a:p>
          <a:p>
            <a:pPr marL="0" indent="0">
              <a:buNone/>
            </a:pPr>
            <a:r>
              <a:rPr lang="en-GB" sz="2200" dirty="0">
                <a:latin typeface="Arial"/>
                <a:ea typeface="+mn-lt"/>
                <a:cs typeface="+mn-lt"/>
              </a:rPr>
              <a:t>UNICEF (2016). The United Nations Convention on the Rights of the Child. London: UNICEF </a:t>
            </a:r>
            <a:endParaRPr lang="en-GB" sz="2200" dirty="0">
              <a:latin typeface="Arial"/>
              <a:cs typeface="Calibri"/>
            </a:endParaRPr>
          </a:p>
          <a:p>
            <a:pPr marL="0" indent="0">
              <a:buNone/>
            </a:pPr>
            <a:r>
              <a:rPr lang="en-US" sz="2200" dirty="0">
                <a:latin typeface="Arial"/>
                <a:ea typeface="+mn-lt"/>
                <a:cs typeface="+mn-lt"/>
              </a:rPr>
              <a:t>United Nations (unknown date a). Education for Sustainable Development and Global  Citizenship. Available at: </a:t>
            </a:r>
            <a:r>
              <a:rPr lang="en-US" sz="2200" dirty="0">
                <a:latin typeface="Arial"/>
                <a:ea typeface="+mn-lt"/>
                <a:cs typeface="+mn-lt"/>
                <a:hlinkClick r:id="rId3"/>
              </a:rPr>
              <a:t>https://sustainabledevelopment.un.org/partnership/?p=2373/</a:t>
            </a:r>
            <a:r>
              <a:rPr lang="en-US" sz="2200" dirty="0">
                <a:latin typeface="Arial"/>
                <a:ea typeface="+mn-lt"/>
                <a:cs typeface="+mn-lt"/>
              </a:rPr>
              <a:t> (Accessed: 7 March 2020)</a:t>
            </a:r>
            <a:r>
              <a:rPr lang="en-GB" sz="2200" dirty="0">
                <a:latin typeface="Arial"/>
                <a:ea typeface="+mn-lt"/>
                <a:cs typeface="+mn-lt"/>
              </a:rPr>
              <a:t> </a:t>
            </a:r>
          </a:p>
          <a:p>
            <a:pPr marL="0" indent="0">
              <a:buNone/>
            </a:pPr>
            <a:r>
              <a:rPr lang="en-US" sz="2200" dirty="0">
                <a:solidFill>
                  <a:schemeClr val="tx1"/>
                </a:solidFill>
                <a:latin typeface="Arial"/>
                <a:ea typeface="+mn-lt"/>
                <a:cs typeface="+mn-lt"/>
                <a:hlinkClick r:id="rId4">
                  <a:extLst>
                    <a:ext uri="{A12FA001-AC4F-418D-AE19-62706E023703}">
                      <ahyp:hlinkClr xmlns:ahyp="http://schemas.microsoft.com/office/drawing/2018/hyperlinkcolor" val="tx"/>
                    </a:ext>
                  </a:extLst>
                </a:hlinkClick>
              </a:rPr>
              <a:t>United Nations (2019). </a:t>
            </a:r>
            <a:r>
              <a:rPr lang="en-US" sz="2200" dirty="0">
                <a:solidFill>
                  <a:srgbClr val="99CA3C"/>
                </a:solidFill>
                <a:latin typeface="Arial"/>
                <a:ea typeface="+mn-lt"/>
                <a:cs typeface="+mn-lt"/>
                <a:hlinkClick r:id="rId4">
                  <a:extLst>
                    <a:ext uri="{A12FA001-AC4F-418D-AE19-62706E023703}">
                      <ahyp:hlinkClr xmlns:ahyp="http://schemas.microsoft.com/office/drawing/2018/hyperlinkcolor" val="tx"/>
                    </a:ext>
                  </a:extLst>
                </a:hlinkClick>
              </a:rPr>
              <a:t>Sustainable Development Goals. Available at: https://www.un.org/sustainabledevelopment/(Accessed</a:t>
            </a:r>
            <a:r>
              <a:rPr lang="en-US" sz="2200" dirty="0">
                <a:latin typeface="Arial"/>
                <a:ea typeface="+mn-lt"/>
                <a:cs typeface="+mn-lt"/>
              </a:rPr>
              <a:t>: 14 January 2020) </a:t>
            </a:r>
          </a:p>
          <a:p>
            <a:pPr marL="0" indent="0">
              <a:buNone/>
            </a:pPr>
            <a:r>
              <a:rPr lang="en-US" sz="2200" b="0" i="0" dirty="0">
                <a:solidFill>
                  <a:srgbClr val="333333"/>
                </a:solidFill>
                <a:effectLst/>
                <a:latin typeface="-apple-system"/>
              </a:rPr>
              <a:t>Walls, H.L. (2018) Wicked problems and a ‘wicked’ solution. </a:t>
            </a:r>
            <a:r>
              <a:rPr lang="en-US" sz="2200" b="0" i="1" dirty="0">
                <a:solidFill>
                  <a:srgbClr val="333333"/>
                </a:solidFill>
                <a:effectLst/>
                <a:latin typeface="-apple-system"/>
              </a:rPr>
              <a:t>Global Health</a:t>
            </a:r>
            <a:r>
              <a:rPr lang="en-US" sz="2200" b="0" i="0" dirty="0">
                <a:solidFill>
                  <a:srgbClr val="333333"/>
                </a:solidFill>
                <a:effectLst/>
                <a:latin typeface="-apple-system"/>
              </a:rPr>
              <a:t> </a:t>
            </a:r>
            <a:r>
              <a:rPr lang="en-US" sz="2200" b="1" i="0" dirty="0">
                <a:solidFill>
                  <a:srgbClr val="333333"/>
                </a:solidFill>
                <a:effectLst/>
                <a:latin typeface="-apple-system"/>
              </a:rPr>
              <a:t>14</a:t>
            </a:r>
            <a:r>
              <a:rPr lang="en-US" sz="2200" b="0" i="0" dirty="0">
                <a:solidFill>
                  <a:srgbClr val="333333"/>
                </a:solidFill>
                <a:effectLst/>
                <a:latin typeface="-apple-system"/>
              </a:rPr>
              <a:t>, 34 (2018). https://doi.org/10.1186/s12992-018-0353-x</a:t>
            </a:r>
            <a:r>
              <a:rPr lang="en-US" sz="2200" dirty="0">
                <a:latin typeface="Arial"/>
                <a:ea typeface="+mn-lt"/>
                <a:cs typeface="+mn-lt"/>
              </a:rPr>
              <a:t> </a:t>
            </a:r>
            <a:endParaRPr lang="en-GB" sz="2200" dirty="0">
              <a:latin typeface="Arial"/>
              <a:ea typeface="+mn-lt"/>
              <a:cs typeface="+mn-lt"/>
            </a:endParaRPr>
          </a:p>
          <a:p>
            <a:pPr marL="0" indent="0">
              <a:buNone/>
            </a:pPr>
            <a:r>
              <a:rPr lang="en-GB" sz="2200" dirty="0">
                <a:solidFill>
                  <a:schemeClr val="tx1"/>
                </a:solidFill>
              </a:rPr>
              <a:t>Wall, J. (2019) ‘Theorizing children’s global citizenship: Reconstructionism and the politics of deep interdependence’, </a:t>
            </a:r>
            <a:r>
              <a:rPr lang="en-GB" sz="2200" i="1" dirty="0">
                <a:solidFill>
                  <a:schemeClr val="tx1"/>
                </a:solidFill>
              </a:rPr>
              <a:t>Global Studies of Childhood</a:t>
            </a:r>
            <a:r>
              <a:rPr lang="en-GB" sz="2200" dirty="0">
                <a:solidFill>
                  <a:schemeClr val="tx1"/>
                </a:solidFill>
              </a:rPr>
              <a:t>, 9(1), pp. 5–17..</a:t>
            </a:r>
          </a:p>
          <a:p>
            <a:pPr marL="0" indent="0">
              <a:buNone/>
            </a:pPr>
            <a:r>
              <a:rPr lang="en-GB" sz="2200" dirty="0">
                <a:solidFill>
                  <a:schemeClr val="tx1"/>
                </a:solidFill>
              </a:rPr>
              <a:t>Ward, S. (2013) A Student’s Guide to Education Studies. Routledge: London</a:t>
            </a:r>
          </a:p>
          <a:p>
            <a:pPr marL="0" indent="0">
              <a:buNone/>
            </a:pPr>
            <a:r>
              <a:rPr lang="en-US" sz="2200" dirty="0">
                <a:latin typeface="Arial"/>
                <a:ea typeface="+mn-lt"/>
                <a:cs typeface="+mn-lt"/>
              </a:rPr>
              <a:t>Welsh Assembly Government (2008). ‘</a:t>
            </a:r>
            <a:r>
              <a:rPr lang="en-US" sz="2200" i="1" dirty="0">
                <a:latin typeface="Arial"/>
                <a:ea typeface="+mn-lt"/>
                <a:cs typeface="+mn-lt"/>
              </a:rPr>
              <a:t>Education for Sustainable Development and Global Citizenship: A Common Understanding for Schools’</a:t>
            </a:r>
            <a:r>
              <a:rPr lang="en-GB" sz="2200" i="1" dirty="0">
                <a:latin typeface="Arial"/>
                <a:ea typeface="+mn-lt"/>
                <a:cs typeface="+mn-lt"/>
              </a:rPr>
              <a:t>. </a:t>
            </a:r>
            <a:r>
              <a:rPr lang="en-US" sz="2200" dirty="0">
                <a:latin typeface="Arial"/>
                <a:ea typeface="+mn-lt"/>
                <a:cs typeface="+mn-lt"/>
              </a:rPr>
              <a:t> Cardiff: Welsh assembly Government. </a:t>
            </a:r>
            <a:endParaRPr lang="en-GB" sz="2200" dirty="0">
              <a:latin typeface="Arial"/>
              <a:cs typeface="Arial"/>
            </a:endParaRPr>
          </a:p>
          <a:p>
            <a:pPr marL="0" indent="0">
              <a:buNone/>
            </a:pPr>
            <a:r>
              <a:rPr lang="en-GB" sz="2200" dirty="0">
                <a:solidFill>
                  <a:schemeClr val="tx1"/>
                </a:solidFill>
              </a:rPr>
              <a:t>Welsh Government (no date) Out of Classroom Learning. Available online at: </a:t>
            </a:r>
            <a:r>
              <a:rPr lang="en-GB" sz="2200" dirty="0">
                <a:solidFill>
                  <a:schemeClr val="tx1"/>
                </a:solidFill>
                <a:hlinkClick r:id="rId5">
                  <a:extLst>
                    <a:ext uri="{A12FA001-AC4F-418D-AE19-62706E023703}">
                      <ahyp:hlinkClr xmlns:ahyp="http://schemas.microsoft.com/office/drawing/2018/hyperlinkcolor" val="tx"/>
                    </a:ext>
                  </a:extLst>
                </a:hlinkClick>
              </a:rPr>
              <a:t>http://gov.wales/dcells/publications/publications/guidanceandinformation/outofclassroomlearning/outofclassroomlearninge.pdf?lang=en</a:t>
            </a:r>
            <a:r>
              <a:rPr lang="en-GB" sz="2200" dirty="0">
                <a:solidFill>
                  <a:schemeClr val="tx1"/>
                </a:solidFill>
              </a:rPr>
              <a:t> (Accessed 23/8/21)</a:t>
            </a:r>
          </a:p>
          <a:p>
            <a:pPr marL="0" indent="0">
              <a:buNone/>
            </a:pPr>
            <a:r>
              <a:rPr lang="en-GB" sz="2200" dirty="0">
                <a:latin typeface="Arial"/>
                <a:ea typeface="+mn-lt"/>
                <a:cs typeface="+mn-lt"/>
              </a:rPr>
              <a:t>Welsh Government (2020 a). Curriculum for Wales. Available at: </a:t>
            </a:r>
            <a:r>
              <a:rPr lang="en-GB" sz="2200" dirty="0">
                <a:latin typeface="Arial"/>
                <a:ea typeface="+mn-lt"/>
                <a:cs typeface="+mn-lt"/>
                <a:hlinkClick r:id="rId6"/>
              </a:rPr>
              <a:t>https://hwb.gov.wales/curriculum-for-wales/</a:t>
            </a:r>
            <a:r>
              <a:rPr lang="en-GB" sz="2200" dirty="0">
                <a:latin typeface="Arial"/>
                <a:ea typeface="+mn-lt"/>
                <a:cs typeface="+mn-lt"/>
              </a:rPr>
              <a:t> (Accessed: 12 March 2020) </a:t>
            </a:r>
          </a:p>
          <a:p>
            <a:pPr marL="0" indent="0">
              <a:buNone/>
            </a:pPr>
            <a:r>
              <a:rPr lang="en-US" sz="2200" dirty="0">
                <a:latin typeface="Arial"/>
                <a:ea typeface="+mn-lt"/>
                <a:cs typeface="+mn-lt"/>
              </a:rPr>
              <a:t>World Education Blog (2016). ESDGC logo. Available at: </a:t>
            </a:r>
            <a:r>
              <a:rPr lang="en-US" sz="2200" dirty="0">
                <a:latin typeface="Arial"/>
                <a:ea typeface="+mn-lt"/>
                <a:cs typeface="+mn-lt"/>
                <a:hlinkClick r:id="rId7"/>
              </a:rPr>
              <a:t>https://gemreportunesco.files.wordpress.com/2016/10/4-7.jpg?w=680&amp;h=694/</a:t>
            </a:r>
            <a:r>
              <a:rPr lang="en-US" sz="2200" dirty="0">
                <a:latin typeface="Arial"/>
                <a:ea typeface="+mn-lt"/>
                <a:cs typeface="+mn-lt"/>
              </a:rPr>
              <a:t> (Accessed: 8 March 2020)</a:t>
            </a:r>
            <a:r>
              <a:rPr lang="en-GB" sz="2200" dirty="0">
                <a:latin typeface="Arial"/>
                <a:ea typeface="+mn-lt"/>
                <a:cs typeface="+mn-lt"/>
              </a:rPr>
              <a:t> </a:t>
            </a:r>
            <a:endParaRPr lang="en-GB" sz="2200" dirty="0">
              <a:latin typeface="Arial"/>
            </a:endParaRPr>
          </a:p>
          <a:p>
            <a:pPr marL="0" indent="0">
              <a:buNone/>
            </a:pPr>
            <a:r>
              <a:rPr lang="en-GB" sz="2200" dirty="0" err="1">
                <a:solidFill>
                  <a:schemeClr val="tx1"/>
                </a:solidFill>
              </a:rPr>
              <a:t>Zajda</a:t>
            </a:r>
            <a:r>
              <a:rPr lang="en-GB" sz="2200" dirty="0">
                <a:solidFill>
                  <a:schemeClr val="tx1"/>
                </a:solidFill>
              </a:rPr>
              <a:t>, J. (ed.), (2010) Global Pedagogies: Schooling for the Future, Globalisation, Comparative Education and Policy Research 12, Chapter 2 (Abdullahi, S.A.)</a:t>
            </a:r>
          </a:p>
          <a:p>
            <a:endParaRPr lang="en-GB" dirty="0"/>
          </a:p>
        </p:txBody>
      </p:sp>
    </p:spTree>
    <p:extLst>
      <p:ext uri="{BB962C8B-B14F-4D97-AF65-F5344CB8AC3E}">
        <p14:creationId xmlns:p14="http://schemas.microsoft.com/office/powerpoint/2010/main" val="2956331057"/>
      </p:ext>
    </p:extLst>
  </p:cSld>
  <p:clrMapOvr>
    <a:masterClrMapping/>
  </p:clrMapOvr>
  <p:transition spd="med">
    <p:wipe/>
  </p:transition>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8351</TotalTime>
  <Words>3720</Words>
  <Application>Microsoft Office PowerPoint</Application>
  <PresentationFormat>Widescreen</PresentationFormat>
  <Paragraphs>229</Paragraphs>
  <Slides>35</Slides>
  <Notes>6</Notes>
  <HiddenSlides>0</HiddenSlides>
  <MMClips>2</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35</vt:i4>
      </vt:variant>
    </vt:vector>
  </HeadingPairs>
  <TitlesOfParts>
    <vt:vector size="46" baseType="lpstr">
      <vt:lpstr>-apple-system</vt:lpstr>
      <vt:lpstr>ＭＳ Ｐゴシック</vt:lpstr>
      <vt:lpstr>Arial</vt:lpstr>
      <vt:lpstr>Calibri</vt:lpstr>
      <vt:lpstr>Calibri Light</vt:lpstr>
      <vt:lpstr>Century Gothic</vt:lpstr>
      <vt:lpstr>Verdana</vt:lpstr>
      <vt:lpstr>Wingdings</vt:lpstr>
      <vt:lpstr>Wingdings 3</vt:lpstr>
      <vt:lpstr>1_Office Theme</vt:lpstr>
      <vt:lpstr>Holding PAge</vt:lpstr>
      <vt:lpstr>PowerPoint Presentation</vt:lpstr>
      <vt:lpstr>ECIE4010 Heriau Cyfoes yn  Gwneud Gwahaniaeth  Contemporary Challenges – Making a Difference Week 2  MAD 2026</vt:lpstr>
      <vt:lpstr>From the present to the future  O'r presennol i'r dyfodol</vt:lpstr>
      <vt:lpstr>  Trosolwg o’r sesiwn: Sesiwn 2: O’r Presennol i’r Dyfodol   Session overview: Session 2: From the Present to the Future</vt:lpstr>
      <vt:lpstr>Trosolwg o’r Modiwl / Module Overview</vt:lpstr>
      <vt:lpstr>Amcanion y modiwl / Module aims</vt:lpstr>
      <vt:lpstr>Deilliannau Dysgu           Learning Outcomes</vt:lpstr>
      <vt:lpstr>Pam addysgu ADCDF?   Why teach ESDGC? </vt:lpstr>
      <vt:lpstr>Rhai gweithgareddau ADCDF ar gyfer safbwyntiau byd-eang mewn addysg Examples of ESDGC activities for global perspectives in education</vt:lpstr>
      <vt:lpstr>Beth yw safbwyntiau byd-eang mewn addysg?</vt:lpstr>
      <vt:lpstr>What are global perspectives in education?</vt:lpstr>
      <vt:lpstr>Y Nodau Byd-eang 2025 / The Global Goals 2025</vt:lpstr>
      <vt:lpstr> Confensiwn y Cenhedloedd Unedig ar Hawliau’r Plentyn (CCUHP)  Nations Conventions on the Rights of the Child (UNCRC)</vt:lpstr>
      <vt:lpstr>Polisi rhyngwladol / International policy  </vt:lpstr>
      <vt:lpstr>Polisi Cymreig / Welsh policy</vt:lpstr>
      <vt:lpstr>CiG 2022: Y pedwar diben yw y bydd pob plentyn a pherson ifanc yn:  CfW 2022: The four purposes are that all children and young people will be:</vt:lpstr>
      <vt:lpstr>  Plant fel Dinasyddion Byd-eang</vt:lpstr>
      <vt:lpstr>                        Children as Global Citizens</vt:lpstr>
      <vt:lpstr> Meddylfryd Dylunio  Change By Design</vt:lpstr>
      <vt:lpstr>Meddylfryd Dylunio  Design Thinking</vt:lpstr>
      <vt:lpstr>Meddwl Dylunio mewn Addysg  Design Thinking in Education</vt:lpstr>
      <vt:lpstr>Cam 1: Empathi</vt:lpstr>
      <vt:lpstr>Stage 1: Empathise</vt:lpstr>
      <vt:lpstr>Cam 2: Diffinio</vt:lpstr>
      <vt:lpstr>Stage 2: Define</vt:lpstr>
      <vt:lpstr>Cam 3:  Synio</vt:lpstr>
      <vt:lpstr>Stage 3: Ideation</vt:lpstr>
      <vt:lpstr>Wnaethoch chi adnabod… Did you identify...</vt:lpstr>
      <vt:lpstr>Cam 4: Prototeip</vt:lpstr>
      <vt:lpstr>Stage 4: Prototype</vt:lpstr>
      <vt:lpstr>Cam 5: Profi</vt:lpstr>
      <vt:lpstr>Stage 5: Test</vt:lpstr>
      <vt:lpstr>Okay, but how do we do this?? Iawn, ond sut ydyn ni'n gwneud hyn ??</vt:lpstr>
      <vt:lpstr>Cyfeirnodau / References</vt:lpstr>
      <vt:lpstr>Cyfeirnodau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Heike Griffiths</dc:creator>
  <cp:lastModifiedBy>Heike Griffiths</cp:lastModifiedBy>
  <cp:revision>15</cp:revision>
  <dcterms:created xsi:type="dcterms:W3CDTF">2021-01-13T20:21:18Z</dcterms:created>
  <dcterms:modified xsi:type="dcterms:W3CDTF">2026-03-09T14:29:20Z</dcterms:modified>
</cp:coreProperties>
</file>