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398" r:id="rId2"/>
    <p:sldId id="399" r:id="rId3"/>
    <p:sldId id="291" r:id="rId4"/>
    <p:sldId id="400" r:id="rId5"/>
    <p:sldId id="287" r:id="rId6"/>
    <p:sldId id="288" r:id="rId7"/>
    <p:sldId id="293" r:id="rId8"/>
    <p:sldId id="294" r:id="rId9"/>
    <p:sldId id="282" r:id="rId10"/>
    <p:sldId id="402" r:id="rId11"/>
    <p:sldId id="285" r:id="rId12"/>
    <p:sldId id="403" r:id="rId13"/>
    <p:sldId id="284" r:id="rId14"/>
    <p:sldId id="258" r:id="rId15"/>
    <p:sldId id="289" r:id="rId16"/>
    <p:sldId id="401" r:id="rId17"/>
    <p:sldId id="404" r:id="rId18"/>
    <p:sldId id="405" r:id="rId19"/>
    <p:sldId id="407" r:id="rId20"/>
    <p:sldId id="406" r:id="rId21"/>
    <p:sldId id="408" r:id="rId22"/>
    <p:sldId id="409" r:id="rId23"/>
    <p:sldId id="411" r:id="rId24"/>
    <p:sldId id="41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06B43-E152-593F-C6F7-BE661C2DF7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03D574-8CF3-CB13-3035-80EE8E7872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0440B5-916E-8EA3-9851-83B6117ACDB3}"/>
              </a:ext>
            </a:extLst>
          </p:cNvPr>
          <p:cNvSpPr>
            <a:spLocks noGrp="1"/>
          </p:cNvSpPr>
          <p:nvPr>
            <p:ph type="dt" sz="half" idx="10"/>
          </p:nvPr>
        </p:nvSpPr>
        <p:spPr/>
        <p:txBody>
          <a:bodyPr/>
          <a:lstStyle/>
          <a:p>
            <a:fld id="{2D6FA037-74B0-4860-970B-05185A921CE3}" type="datetimeFigureOut">
              <a:rPr lang="en-GB" smtClean="0"/>
              <a:t>07/12/2023</a:t>
            </a:fld>
            <a:endParaRPr lang="en-GB" dirty="0"/>
          </a:p>
        </p:txBody>
      </p:sp>
      <p:sp>
        <p:nvSpPr>
          <p:cNvPr id="5" name="Footer Placeholder 4">
            <a:extLst>
              <a:ext uri="{FF2B5EF4-FFF2-40B4-BE49-F238E27FC236}">
                <a16:creationId xmlns:a16="http://schemas.microsoft.com/office/drawing/2014/main" id="{E4801C7E-8D19-5630-696C-3973130B294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61EE81F-547B-1B70-E960-7F65179ACF04}"/>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459338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131C8-6441-4645-C77F-887FB4027C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3B8C06-0C69-1221-0DED-1D236365AF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6B6720-FE19-25E3-3AA4-506C580F1F4A}"/>
              </a:ext>
            </a:extLst>
          </p:cNvPr>
          <p:cNvSpPr>
            <a:spLocks noGrp="1"/>
          </p:cNvSpPr>
          <p:nvPr>
            <p:ph type="dt" sz="half" idx="10"/>
          </p:nvPr>
        </p:nvSpPr>
        <p:spPr/>
        <p:txBody>
          <a:bodyPr/>
          <a:lstStyle/>
          <a:p>
            <a:fld id="{2D6FA037-74B0-4860-970B-05185A921CE3}" type="datetimeFigureOut">
              <a:rPr lang="en-GB" smtClean="0"/>
              <a:t>07/12/2023</a:t>
            </a:fld>
            <a:endParaRPr lang="en-GB" dirty="0"/>
          </a:p>
        </p:txBody>
      </p:sp>
      <p:sp>
        <p:nvSpPr>
          <p:cNvPr id="5" name="Footer Placeholder 4">
            <a:extLst>
              <a:ext uri="{FF2B5EF4-FFF2-40B4-BE49-F238E27FC236}">
                <a16:creationId xmlns:a16="http://schemas.microsoft.com/office/drawing/2014/main" id="{93E894CB-4F1D-865D-F3E2-868F0A8794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C0289C3-ACEB-280D-BEEC-C53D38412A71}"/>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16780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F25C2-1E93-B8B4-4E42-B23B6E93E1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0502CB-C5CC-29BB-2462-519706EF4F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3BB8637-1C5D-E564-89BA-30F5F634F4D5}"/>
              </a:ext>
            </a:extLst>
          </p:cNvPr>
          <p:cNvSpPr>
            <a:spLocks noGrp="1"/>
          </p:cNvSpPr>
          <p:nvPr>
            <p:ph type="dt" sz="half" idx="10"/>
          </p:nvPr>
        </p:nvSpPr>
        <p:spPr/>
        <p:txBody>
          <a:bodyPr/>
          <a:lstStyle/>
          <a:p>
            <a:fld id="{2D6FA037-74B0-4860-970B-05185A921CE3}" type="datetimeFigureOut">
              <a:rPr lang="en-GB" smtClean="0"/>
              <a:t>07/12/2023</a:t>
            </a:fld>
            <a:endParaRPr lang="en-GB" dirty="0"/>
          </a:p>
        </p:txBody>
      </p:sp>
      <p:sp>
        <p:nvSpPr>
          <p:cNvPr id="5" name="Footer Placeholder 4">
            <a:extLst>
              <a:ext uri="{FF2B5EF4-FFF2-40B4-BE49-F238E27FC236}">
                <a16:creationId xmlns:a16="http://schemas.microsoft.com/office/drawing/2014/main" id="{B7AD0E94-30BF-9C5C-104A-B68BA8AE832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262DB92-5DA7-F271-078F-907F1EF8F75D}"/>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4054115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D1DF1-F44B-5D6C-A118-8A7151B08E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F21399-3C59-995B-EA28-5C5F7576EE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499085-DE15-7574-A88F-51B5F0D13C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277985-6E12-6B83-2E55-56F2A7346687}"/>
              </a:ext>
            </a:extLst>
          </p:cNvPr>
          <p:cNvSpPr>
            <a:spLocks noGrp="1"/>
          </p:cNvSpPr>
          <p:nvPr>
            <p:ph type="dt" sz="half" idx="10"/>
          </p:nvPr>
        </p:nvSpPr>
        <p:spPr/>
        <p:txBody>
          <a:bodyPr/>
          <a:lstStyle/>
          <a:p>
            <a:fld id="{2D6FA037-74B0-4860-970B-05185A921CE3}" type="datetimeFigureOut">
              <a:rPr lang="en-GB" smtClean="0"/>
              <a:t>07/12/2023</a:t>
            </a:fld>
            <a:endParaRPr lang="en-GB" dirty="0"/>
          </a:p>
        </p:txBody>
      </p:sp>
      <p:sp>
        <p:nvSpPr>
          <p:cNvPr id="6" name="Footer Placeholder 5">
            <a:extLst>
              <a:ext uri="{FF2B5EF4-FFF2-40B4-BE49-F238E27FC236}">
                <a16:creationId xmlns:a16="http://schemas.microsoft.com/office/drawing/2014/main" id="{68632371-948C-0442-2E9C-1955F243A5F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4CFCB1D-E8E2-4915-040A-9F4E1079A638}"/>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3631007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2EE45-A3D0-6D4D-8CC9-ED991051FE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7E5578-EB36-9F73-9832-BF9638AA19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B4968D-1E5E-E5A1-75F8-E9B812FDF5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2D8E5D-0B41-4A84-A0CF-82593A414D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72824-A983-E7EB-BB46-4B6C869949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4997FE-26A8-B54F-BFCE-1B5A7A5128C1}"/>
              </a:ext>
            </a:extLst>
          </p:cNvPr>
          <p:cNvSpPr>
            <a:spLocks noGrp="1"/>
          </p:cNvSpPr>
          <p:nvPr>
            <p:ph type="dt" sz="half" idx="10"/>
          </p:nvPr>
        </p:nvSpPr>
        <p:spPr/>
        <p:txBody>
          <a:bodyPr/>
          <a:lstStyle/>
          <a:p>
            <a:fld id="{2D6FA037-74B0-4860-970B-05185A921CE3}" type="datetimeFigureOut">
              <a:rPr lang="en-GB" smtClean="0"/>
              <a:t>07/12/2023</a:t>
            </a:fld>
            <a:endParaRPr lang="en-GB" dirty="0"/>
          </a:p>
        </p:txBody>
      </p:sp>
      <p:sp>
        <p:nvSpPr>
          <p:cNvPr id="8" name="Footer Placeholder 7">
            <a:extLst>
              <a:ext uri="{FF2B5EF4-FFF2-40B4-BE49-F238E27FC236}">
                <a16:creationId xmlns:a16="http://schemas.microsoft.com/office/drawing/2014/main" id="{A41B839A-2C50-5ECD-8CDC-EC6B03705D4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C87310C-CC84-4769-8523-3AADDF7D8D7D}"/>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627121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9EC5F-1DA6-2CF9-236D-FDB7C6A07D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FBC962-8379-686A-4945-DB947035D271}"/>
              </a:ext>
            </a:extLst>
          </p:cNvPr>
          <p:cNvSpPr>
            <a:spLocks noGrp="1"/>
          </p:cNvSpPr>
          <p:nvPr>
            <p:ph type="dt" sz="half" idx="10"/>
          </p:nvPr>
        </p:nvSpPr>
        <p:spPr/>
        <p:txBody>
          <a:bodyPr/>
          <a:lstStyle/>
          <a:p>
            <a:fld id="{2D6FA037-74B0-4860-970B-05185A921CE3}" type="datetimeFigureOut">
              <a:rPr lang="en-GB" smtClean="0"/>
              <a:t>07/12/2023</a:t>
            </a:fld>
            <a:endParaRPr lang="en-GB" dirty="0"/>
          </a:p>
        </p:txBody>
      </p:sp>
      <p:sp>
        <p:nvSpPr>
          <p:cNvPr id="4" name="Footer Placeholder 3">
            <a:extLst>
              <a:ext uri="{FF2B5EF4-FFF2-40B4-BE49-F238E27FC236}">
                <a16:creationId xmlns:a16="http://schemas.microsoft.com/office/drawing/2014/main" id="{AC5A5132-BC42-671B-30A6-A8254DE5B6E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E17F6A9-267D-E603-4565-51FBA0DBE539}"/>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3792861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4729AC-277A-5229-A83A-20D03A73EA7B}"/>
              </a:ext>
            </a:extLst>
          </p:cNvPr>
          <p:cNvSpPr>
            <a:spLocks noGrp="1"/>
          </p:cNvSpPr>
          <p:nvPr>
            <p:ph type="dt" sz="half" idx="10"/>
          </p:nvPr>
        </p:nvSpPr>
        <p:spPr/>
        <p:txBody>
          <a:bodyPr/>
          <a:lstStyle/>
          <a:p>
            <a:fld id="{2D6FA037-74B0-4860-970B-05185A921CE3}" type="datetimeFigureOut">
              <a:rPr lang="en-GB" smtClean="0"/>
              <a:t>07/12/2023</a:t>
            </a:fld>
            <a:endParaRPr lang="en-GB" dirty="0"/>
          </a:p>
        </p:txBody>
      </p:sp>
      <p:sp>
        <p:nvSpPr>
          <p:cNvPr id="3" name="Footer Placeholder 2">
            <a:extLst>
              <a:ext uri="{FF2B5EF4-FFF2-40B4-BE49-F238E27FC236}">
                <a16:creationId xmlns:a16="http://schemas.microsoft.com/office/drawing/2014/main" id="{951C5248-62AD-354B-362F-BA0ADD8E7C2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0BAB0EA1-2786-CDEF-43E2-CE896EA7606D}"/>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3586598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6DD53-CA05-C0F5-7D46-633B105E2A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EABFC3-3C6C-C4E6-EDDD-C2D9E6163B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2CADE1-B823-668D-1583-ACAE264B41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D347C8-8440-C565-8AD6-29A22B58B27F}"/>
              </a:ext>
            </a:extLst>
          </p:cNvPr>
          <p:cNvSpPr>
            <a:spLocks noGrp="1"/>
          </p:cNvSpPr>
          <p:nvPr>
            <p:ph type="dt" sz="half" idx="10"/>
          </p:nvPr>
        </p:nvSpPr>
        <p:spPr/>
        <p:txBody>
          <a:bodyPr/>
          <a:lstStyle/>
          <a:p>
            <a:fld id="{2D6FA037-74B0-4860-970B-05185A921CE3}" type="datetimeFigureOut">
              <a:rPr lang="en-GB" smtClean="0"/>
              <a:t>07/12/2023</a:t>
            </a:fld>
            <a:endParaRPr lang="en-GB" dirty="0"/>
          </a:p>
        </p:txBody>
      </p:sp>
      <p:sp>
        <p:nvSpPr>
          <p:cNvPr id="6" name="Footer Placeholder 5">
            <a:extLst>
              <a:ext uri="{FF2B5EF4-FFF2-40B4-BE49-F238E27FC236}">
                <a16:creationId xmlns:a16="http://schemas.microsoft.com/office/drawing/2014/main" id="{23696699-52B3-3D4D-CE1D-0F3FA6048A7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2C9FE2E-6CF1-8D73-AD81-AAD0C22E15CB}"/>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3112440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6A2FC-64A9-574D-D7A0-3F5D40ACFD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7FE79C-7E40-7BD0-2D39-94C751B749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E5621649-A8DF-2872-406E-4F88E48A54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082DEA-D429-6AF6-AFAE-4BA2544F354A}"/>
              </a:ext>
            </a:extLst>
          </p:cNvPr>
          <p:cNvSpPr>
            <a:spLocks noGrp="1"/>
          </p:cNvSpPr>
          <p:nvPr>
            <p:ph type="dt" sz="half" idx="10"/>
          </p:nvPr>
        </p:nvSpPr>
        <p:spPr/>
        <p:txBody>
          <a:bodyPr/>
          <a:lstStyle/>
          <a:p>
            <a:fld id="{2D6FA037-74B0-4860-970B-05185A921CE3}" type="datetimeFigureOut">
              <a:rPr lang="en-GB" smtClean="0"/>
              <a:t>07/12/2023</a:t>
            </a:fld>
            <a:endParaRPr lang="en-GB" dirty="0"/>
          </a:p>
        </p:txBody>
      </p:sp>
      <p:sp>
        <p:nvSpPr>
          <p:cNvPr id="6" name="Footer Placeholder 5">
            <a:extLst>
              <a:ext uri="{FF2B5EF4-FFF2-40B4-BE49-F238E27FC236}">
                <a16:creationId xmlns:a16="http://schemas.microsoft.com/office/drawing/2014/main" id="{6AC9F3B1-4AB2-C0BD-CB31-4534725D567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2FCC67B-704C-B15E-A90C-64AE87C5235D}"/>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1646940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9E0C6-E1DA-99BB-14BA-D44AFD4C969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DC1164-A9F3-BABC-5C23-3D62295CD2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FACA53-B5D9-055B-3538-1C72207192B5}"/>
              </a:ext>
            </a:extLst>
          </p:cNvPr>
          <p:cNvSpPr>
            <a:spLocks noGrp="1"/>
          </p:cNvSpPr>
          <p:nvPr>
            <p:ph type="dt" sz="half" idx="10"/>
          </p:nvPr>
        </p:nvSpPr>
        <p:spPr/>
        <p:txBody>
          <a:bodyPr/>
          <a:lstStyle/>
          <a:p>
            <a:fld id="{2D6FA037-74B0-4860-970B-05185A921CE3}" type="datetimeFigureOut">
              <a:rPr lang="en-GB" smtClean="0"/>
              <a:t>07/12/2023</a:t>
            </a:fld>
            <a:endParaRPr lang="en-GB" dirty="0"/>
          </a:p>
        </p:txBody>
      </p:sp>
      <p:sp>
        <p:nvSpPr>
          <p:cNvPr id="5" name="Footer Placeholder 4">
            <a:extLst>
              <a:ext uri="{FF2B5EF4-FFF2-40B4-BE49-F238E27FC236}">
                <a16:creationId xmlns:a16="http://schemas.microsoft.com/office/drawing/2014/main" id="{036A26F0-F05B-A8BC-8EF8-A3DDE8B4D47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63B2FBE-520A-6A5B-07C1-EA61AA9A3991}"/>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2212802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14A208-6B49-BE10-E943-D9495F6CEB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90B2A8-FF41-0FE4-E0E8-9B6B589853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010B9F-53E5-C5E8-C042-86AC1794D540}"/>
              </a:ext>
            </a:extLst>
          </p:cNvPr>
          <p:cNvSpPr>
            <a:spLocks noGrp="1"/>
          </p:cNvSpPr>
          <p:nvPr>
            <p:ph type="dt" sz="half" idx="10"/>
          </p:nvPr>
        </p:nvSpPr>
        <p:spPr/>
        <p:txBody>
          <a:bodyPr/>
          <a:lstStyle/>
          <a:p>
            <a:fld id="{2D6FA037-74B0-4860-970B-05185A921CE3}" type="datetimeFigureOut">
              <a:rPr lang="en-GB" smtClean="0"/>
              <a:t>07/12/2023</a:t>
            </a:fld>
            <a:endParaRPr lang="en-GB" dirty="0"/>
          </a:p>
        </p:txBody>
      </p:sp>
      <p:sp>
        <p:nvSpPr>
          <p:cNvPr id="5" name="Footer Placeholder 4">
            <a:extLst>
              <a:ext uri="{FF2B5EF4-FFF2-40B4-BE49-F238E27FC236}">
                <a16:creationId xmlns:a16="http://schemas.microsoft.com/office/drawing/2014/main" id="{E3000E2B-24EE-803C-224C-3BC26780F2A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A240D1-F821-C900-18BB-7F0E86521524}"/>
              </a:ext>
            </a:extLst>
          </p:cNvPr>
          <p:cNvSpPr>
            <a:spLocks noGrp="1"/>
          </p:cNvSpPr>
          <p:nvPr>
            <p:ph type="sldNum" sz="quarter" idx="12"/>
          </p:nvPr>
        </p:nvSpPr>
        <p:spPr/>
        <p:txBody>
          <a:bodyPr/>
          <a:lstStyle/>
          <a:p>
            <a:fld id="{CD38DB76-961A-42AF-95E4-88B4A4C98FD8}" type="slidenum">
              <a:rPr lang="en-GB" smtClean="0"/>
              <a:t>‹#›</a:t>
            </a:fld>
            <a:endParaRPr lang="en-GB" dirty="0"/>
          </a:p>
        </p:txBody>
      </p:sp>
    </p:spTree>
    <p:extLst>
      <p:ext uri="{BB962C8B-B14F-4D97-AF65-F5344CB8AC3E}">
        <p14:creationId xmlns:p14="http://schemas.microsoft.com/office/powerpoint/2010/main" val="1834632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DB2265-2B70-678B-FE0B-92C1BC6E31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B62838-E892-E8E3-C79C-CFCAD8C755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879094-6BFF-9988-9278-38D4FF3D7A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6FA037-74B0-4860-970B-05185A921CE3}" type="datetimeFigureOut">
              <a:rPr lang="en-GB" smtClean="0"/>
              <a:t>07/12/2023</a:t>
            </a:fld>
            <a:endParaRPr lang="en-GB" dirty="0"/>
          </a:p>
        </p:txBody>
      </p:sp>
      <p:sp>
        <p:nvSpPr>
          <p:cNvPr id="5" name="Footer Placeholder 4">
            <a:extLst>
              <a:ext uri="{FF2B5EF4-FFF2-40B4-BE49-F238E27FC236}">
                <a16:creationId xmlns:a16="http://schemas.microsoft.com/office/drawing/2014/main" id="{78639A7F-CD07-7E99-97C6-99E9503C1E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467CC600-3C28-887E-D88C-C575BA1D3EA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38DB76-961A-42AF-95E4-88B4A4C98FD8}" type="slidenum">
              <a:rPr lang="en-GB" smtClean="0"/>
              <a:t>‹#›</a:t>
            </a:fld>
            <a:endParaRPr lang="en-GB" dirty="0"/>
          </a:p>
        </p:txBody>
      </p:sp>
    </p:spTree>
    <p:extLst>
      <p:ext uri="{BB962C8B-B14F-4D97-AF65-F5344CB8AC3E}">
        <p14:creationId xmlns:p14="http://schemas.microsoft.com/office/powerpoint/2010/main" val="4309066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ciencedirect.com/science/article/pii/S0306460302003003?casa_token=9fUI-dwRCscAAAAA:TmbdKgXyjRDc8ZsFHug1Gl-d6MWhxapsW3dGza_XW4ceEKANxGaB1l5-XlJrhkiF0VZF6DIQo-0#BIB4" TargetMode="External"/><Relationship Id="rId7" Type="http://schemas.openxmlformats.org/officeDocument/2006/relationships/hyperlink" Target="https://www.sciencedirect.com/science/article/pii/S0306460302003003?casa_token=9fUI-dwRCscAAAAA:TmbdKgXyjRDc8ZsFHug1Gl-d6MWhxapsW3dGza_XW4ceEKANxGaB1l5-XlJrhkiF0VZF6DIQo-0#BIB11" TargetMode="External"/><Relationship Id="rId2" Type="http://schemas.openxmlformats.org/officeDocument/2006/relationships/hyperlink" Target="https://www.sciencedirect.com/science/article/pii/S0306460302003003?casa_token=9fUI-dwRCscAAAAA:TmbdKgXyjRDc8ZsFHug1Gl-d6MWhxapsW3dGza_XW4ceEKANxGaB1l5-XlJrhkiF0VZF6DIQo-0#BIB8" TargetMode="External"/><Relationship Id="rId1" Type="http://schemas.openxmlformats.org/officeDocument/2006/relationships/slideLayout" Target="../slideLayouts/slideLayout7.xml"/><Relationship Id="rId6" Type="http://schemas.openxmlformats.org/officeDocument/2006/relationships/hyperlink" Target="https://www.sciencedirect.com/science/article/pii/S0306460302003003?casa_token=9fUI-dwRCscAAAAA:TmbdKgXyjRDc8ZsFHug1Gl-d6MWhxapsW3dGza_XW4ceEKANxGaB1l5-XlJrhkiF0VZF6DIQo-0#BIB15" TargetMode="External"/><Relationship Id="rId5" Type="http://schemas.openxmlformats.org/officeDocument/2006/relationships/hyperlink" Target="https://www.sciencedirect.com/science/article/pii/S0306460302003003?casa_token=9fUI-dwRCscAAAAA:TmbdKgXyjRDc8ZsFHug1Gl-d6MWhxapsW3dGza_XW4ceEKANxGaB1l5-XlJrhkiF0VZF6DIQo-0#BIB7" TargetMode="External"/><Relationship Id="rId4" Type="http://schemas.openxmlformats.org/officeDocument/2006/relationships/hyperlink" Target="https://www.sciencedirect.com/science/article/pii/S0306460302003003?casa_token=9fUI-dwRCscAAAAA:TmbdKgXyjRDc8ZsFHug1Gl-d6MWhxapsW3dGza_XW4ceEKANxGaB1l5-XlJrhkiF0VZF6DIQo-0#BIB6"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oracle.com/uk/performance-management/" TargetMode="External"/><Relationship Id="rId3" Type="http://schemas.openxmlformats.org/officeDocument/2006/relationships/hyperlink" Target="https://www.oracle.com/uk/erp/financials/" TargetMode="External"/><Relationship Id="rId7" Type="http://schemas.openxmlformats.org/officeDocument/2006/relationships/hyperlink" Target="https://www.oracle.com/uk/scm/" TargetMode="External"/><Relationship Id="rId2" Type="http://schemas.openxmlformats.org/officeDocument/2006/relationships/hyperlink" Target="https://www.oracle.com/uk/erp/" TargetMode="External"/><Relationship Id="rId1" Type="http://schemas.openxmlformats.org/officeDocument/2006/relationships/slideLayout" Target="../slideLayouts/slideLayout2.xml"/><Relationship Id="rId6" Type="http://schemas.openxmlformats.org/officeDocument/2006/relationships/hyperlink" Target="https://www.oracle.com/uk/erp/risk-management/" TargetMode="External"/><Relationship Id="rId5" Type="http://schemas.openxmlformats.org/officeDocument/2006/relationships/hyperlink" Target="https://www.oracle.com/uk/erp/project-portfolio-management-cloud/" TargetMode="External"/><Relationship Id="rId10" Type="http://schemas.openxmlformats.org/officeDocument/2006/relationships/hyperlink" Target="https://www.sap.com/uk/index.html" TargetMode="External"/><Relationship Id="rId4" Type="http://schemas.openxmlformats.org/officeDocument/2006/relationships/hyperlink" Target="https://www.oracle.com/uk/erp/procurement/" TargetMode="External"/><Relationship Id="rId9" Type="http://schemas.openxmlformats.org/officeDocument/2006/relationships/hyperlink" Target="https://www.oracle.com/uk/erp/what-is-erp/"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sciencedirect.com/journal/journal-of-manufacturing-systems/vol/60/suppl/C" TargetMode="External"/><Relationship Id="rId2" Type="http://schemas.openxmlformats.org/officeDocument/2006/relationships/hyperlink" Target="https://www.sciencedirect.com/journal/journal-of-manufacturing-systems"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mailto:katharina.buchholz@statista.com" TargetMode="External"/><Relationship Id="rId2" Type="http://schemas.openxmlformats.org/officeDocument/2006/relationships/hyperlink" Target="https://www.statista.com/chart/17909/pos-mobile-payment-user-penetration-rates/"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hyperlink" Target="https://www.semanticscholar.org/paper/%E2%80%9DToo-old-to-bank-digitally-%E2%80%9D%3A-A-Survey-of-Banking-Jin-Kuang/2c7cc0fa271dc3ad21f02541e69948aa9bc1a580" TargetMode="External"/><Relationship Id="rId2" Type="http://schemas.openxmlformats.org/officeDocument/2006/relationships/hyperlink" Target="https://www.ft.com/content/539e39b8-851b-11e8-a29d-73e3d454535d" TargetMode="External"/><Relationship Id="rId1" Type="http://schemas.openxmlformats.org/officeDocument/2006/relationships/slideLayout" Target="../slideLayouts/slideLayout2.xml"/><Relationship Id="rId4" Type="http://schemas.openxmlformats.org/officeDocument/2006/relationships/hyperlink" Target="https://www.statista.com/statistics/1244312/china-top-security-concerns-when-using-mobile-payments/"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doi.org/10.54941/ahfe1003341"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ncbi.nlm.nih.gov/pmc/articles/PMC10176892/"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59617" y="1132735"/>
            <a:ext cx="11122090" cy="2732003"/>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000" dirty="0"/>
            </a:br>
            <a:br>
              <a:rPr lang="en-GB" sz="4000" dirty="0"/>
            </a:br>
            <a:br>
              <a:rPr lang="en-GB" sz="4000" dirty="0"/>
            </a:br>
            <a:br>
              <a:rPr lang="en-GB" sz="4000" dirty="0"/>
            </a:br>
            <a:r>
              <a:rPr lang="en-GB" sz="4000" b="1"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Visions for the Future </a:t>
            </a:r>
            <a:r>
              <a:rPr lang="en-GB" sz="31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a:t>
            </a:r>
            <a:r>
              <a:rPr lang="en-GB" sz="3100" b="1" kern="0" dirty="0">
                <a:effectLst/>
                <a:latin typeface="Arial" panose="020B0604020202020204" pitchFamily="34" charset="0"/>
                <a:ea typeface="Times New Roman" panose="02020603050405020304" pitchFamily="18" charset="0"/>
              </a:rPr>
              <a:t>LCDB7008</a:t>
            </a:r>
            <a:b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br>
            <a:r>
              <a:rPr lang="en-GB" sz="4000" b="1" dirty="0"/>
              <a:t> (DBA Programme)</a:t>
            </a:r>
            <a:br>
              <a:rPr lang="en-GB" sz="4000" b="1" dirty="0"/>
            </a:br>
            <a:br>
              <a:rPr lang="en-GB" sz="4000" b="1" dirty="0"/>
            </a:br>
            <a:br>
              <a:rPr lang="en-GB" sz="4400" b="1" dirty="0"/>
            </a:br>
            <a:r>
              <a:rPr lang="en-GB" sz="4400" b="1" dirty="0">
                <a:latin typeface="+mn-lt"/>
              </a:rPr>
              <a:t>Lecture 9.1 </a:t>
            </a:r>
            <a:r>
              <a:rPr lang="en-GB" sz="4400" b="1" dirty="0"/>
              <a:t>Bringing it together: Management, Leadership, Change &amp; Innovation initiatives. </a:t>
            </a:r>
            <a:endParaRPr lang="en-GB" sz="4400" b="1" dirty="0">
              <a:latin typeface="+mn-lt"/>
            </a:endParaRP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766354" y="4384766"/>
            <a:ext cx="10659292" cy="1471749"/>
          </a:xfrm>
        </p:spPr>
        <p:txBody>
          <a:bodyPr>
            <a:normAutofit fontScale="85000" lnSpcReduction="10000"/>
          </a:bodyPr>
          <a:lstStyle/>
          <a:p>
            <a:pPr algn="l"/>
            <a:r>
              <a:rPr lang="en-GB" sz="4700" i="1" dirty="0"/>
              <a:t>Lecturer: Steve Griffiths     </a:t>
            </a:r>
            <a:r>
              <a:rPr lang="en-GB" sz="4400" i="1" dirty="0"/>
              <a:t>08 December</a:t>
            </a:r>
            <a:r>
              <a:rPr lang="en-GB" sz="4400" dirty="0"/>
              <a:t> 2023</a:t>
            </a:r>
          </a:p>
          <a:p>
            <a:pPr algn="l"/>
            <a:r>
              <a:rPr lang="en-GB" sz="4400" dirty="0">
                <a:solidFill>
                  <a:srgbClr val="FF0000"/>
                </a:solidFill>
              </a:rPr>
              <a:t>Why your case organisation must be seen in context?</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73289" y="265611"/>
            <a:ext cx="4359094" cy="1471749"/>
          </a:xfrm>
          <a:prstGeom prst="rect">
            <a:avLst/>
          </a:prstGeom>
          <a:noFill/>
          <a:ln>
            <a:noFill/>
          </a:ln>
        </p:spPr>
      </p:pic>
    </p:spTree>
    <p:extLst>
      <p:ext uri="{BB962C8B-B14F-4D97-AF65-F5344CB8AC3E}">
        <p14:creationId xmlns:p14="http://schemas.microsoft.com/office/powerpoint/2010/main" val="1228069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4C411-BFDD-70D4-9779-33177D3CF5F8}"/>
              </a:ext>
            </a:extLst>
          </p:cNvPr>
          <p:cNvSpPr>
            <a:spLocks noGrp="1"/>
          </p:cNvSpPr>
          <p:nvPr>
            <p:ph type="title"/>
          </p:nvPr>
        </p:nvSpPr>
        <p:spPr>
          <a:xfrm>
            <a:off x="838200" y="93307"/>
            <a:ext cx="10515600" cy="1597382"/>
          </a:xfrm>
        </p:spPr>
        <p:txBody>
          <a:bodyPr>
            <a:normAutofit/>
          </a:bodyPr>
          <a:lstStyle/>
          <a:p>
            <a:r>
              <a:rPr lang="en-GB" sz="31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Assignment. The recommended structure is:</a:t>
            </a:r>
            <a:br>
              <a:rPr lang="en-GB" sz="44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60F89A2-856E-DF96-6FE7-ECF03CC4804E}"/>
              </a:ext>
            </a:extLst>
          </p:cNvPr>
          <p:cNvSpPr>
            <a:spLocks noGrp="1"/>
          </p:cNvSpPr>
          <p:nvPr>
            <p:ph idx="1"/>
          </p:nvPr>
        </p:nvSpPr>
        <p:spPr>
          <a:xfrm>
            <a:off x="466529" y="1119673"/>
            <a:ext cx="11495315" cy="5337207"/>
          </a:xfrm>
        </p:spPr>
        <p:txBody>
          <a:bodyPr>
            <a:normAutofit fontScale="25000" lnSpcReduction="20000"/>
          </a:bodyPr>
          <a:lstStyle/>
          <a:p>
            <a:pPr marL="0" indent="0">
              <a:lnSpc>
                <a:spcPct val="107000"/>
              </a:lnSpc>
              <a:spcAft>
                <a:spcPts val="800"/>
              </a:spcAft>
              <a:buNone/>
            </a:pPr>
            <a:r>
              <a:rPr lang="en-GB" sz="6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Underpinning literature review to provide context for the challenge of XXXXX.</a:t>
            </a:r>
            <a:endParaRPr lang="en-GB" sz="6400"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6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Conduct an extensive literature review to critically analyse key theories and models related to your chosen issue from both seminal and recent management practice literature. Synthesize this theoretical foundation to provide context. In other words, “What is the challenge?”. (50%)</a:t>
            </a:r>
            <a:endParaRPr lang="en-GB"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6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6400" kern="100" dirty="0">
                <a:latin typeface="Calibri" panose="020F0502020204030204" pitchFamily="34" charset="0"/>
                <a:ea typeface="Calibri" panose="020F0502020204030204" pitchFamily="34" charset="0"/>
                <a:cs typeface="Times New Roman" panose="02020603050405020304" pitchFamily="18" charset="0"/>
              </a:rPr>
              <a:t>b.  </a:t>
            </a:r>
            <a:r>
              <a:rPr lang="en-GB" sz="6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Application to the YYY industry.</a:t>
            </a:r>
          </a:p>
          <a:p>
            <a:pPr marL="0" indent="0">
              <a:lnSpc>
                <a:spcPct val="107000"/>
              </a:lnSpc>
              <a:spcAft>
                <a:spcPts val="800"/>
              </a:spcAft>
              <a:buNone/>
            </a:pPr>
            <a:r>
              <a:rPr lang="en-GB" sz="6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Analyse how the management challenge manifests specifically in your industry, utilizing examples of practices adopted by real-world companies. Identify current debates and recent developments surrounding the issue, which are specific to your industry. In other words, “How does this challenge impact on your industry and how has it dealt with it to date?”. (25%)</a:t>
            </a:r>
            <a:endParaRPr lang="en-GB"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6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 Derive an innovative solution to the challenge.</a:t>
            </a:r>
            <a:endParaRPr lang="en-GB"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6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Drawing on your literature analysis and contemporary application, propose an innovative management solution to address this challenge. Demonstrate how your solution is supported by rigorous theoretical frameworks and tailored to the modern industry context.</a:t>
            </a:r>
            <a:endParaRPr lang="en-GB" sz="6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64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Outline how your solution can be implemented through appropriate strategies and practices. Develop measures to assess its potential impact if applied in actual organizational settings. In other words, “Formulate a specific innovative solution which can manage the challenge, analysing implementation issues and evaluating the likely success”. (25%)</a:t>
            </a:r>
            <a:endParaRPr lang="en-GB" sz="6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033483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5E1CC-2662-1ED8-3B38-587B94EF8C20}"/>
              </a:ext>
            </a:extLst>
          </p:cNvPr>
          <p:cNvSpPr txBox="1"/>
          <p:nvPr/>
        </p:nvSpPr>
        <p:spPr>
          <a:xfrm>
            <a:off x="625150" y="302587"/>
            <a:ext cx="10627567" cy="6001643"/>
          </a:xfrm>
          <a:prstGeom prst="rect">
            <a:avLst/>
          </a:prstGeom>
          <a:noFill/>
        </p:spPr>
        <p:txBody>
          <a:bodyPr wrap="square">
            <a:spAutoFit/>
          </a:bodyPr>
          <a:lstStyle/>
          <a:p>
            <a:pPr marL="285750" indent="-285750">
              <a:buFont typeface="Arial" panose="020B0604020202020204" pitchFamily="34" charset="0"/>
              <a:buChar char="•"/>
            </a:pPr>
            <a:r>
              <a:rPr lang="en-GB" sz="3200" dirty="0"/>
              <a:t>Please refer to the linked word document that I shared on Moodle.</a:t>
            </a:r>
          </a:p>
          <a:p>
            <a:pPr marL="285750" indent="-285750">
              <a:buFont typeface="Arial" panose="020B0604020202020204" pitchFamily="34" charset="0"/>
              <a:buChar char="•"/>
            </a:pPr>
            <a:r>
              <a:rPr lang="en-GB" sz="3200" dirty="0"/>
              <a:t>Please refer to my collection of article abstracts.</a:t>
            </a:r>
          </a:p>
          <a:p>
            <a:r>
              <a:rPr lang="en-GB" sz="3200" dirty="0"/>
              <a:t>In the end I found it difficult to keep separate articles on innovation strategy, leadership and change. Therefore, there is much overlap. </a:t>
            </a:r>
            <a:r>
              <a:rPr lang="en-GB" sz="3200" dirty="0">
                <a:solidFill>
                  <a:srgbClr val="FF0000"/>
                </a:solidFill>
              </a:rPr>
              <a:t>Do not print them out!!!!! Unless you own a forest of trees.</a:t>
            </a:r>
          </a:p>
          <a:p>
            <a:pPr marL="285750" indent="-285750">
              <a:buFont typeface="Arial" panose="020B0604020202020204" pitchFamily="34" charset="0"/>
              <a:buChar char="•"/>
            </a:pPr>
            <a:r>
              <a:rPr lang="en-GB" sz="3200" dirty="0"/>
              <a:t>Simply look at the lists, scroll down, cut and paste anything you like or think will be useful to your report, into your own document.</a:t>
            </a:r>
          </a:p>
          <a:p>
            <a:pPr marL="285750" indent="-285750">
              <a:buFont typeface="Arial" panose="020B0604020202020204" pitchFamily="34" charset="0"/>
              <a:buChar char="•"/>
            </a:pPr>
            <a:r>
              <a:rPr lang="en-GB" sz="3200" dirty="0"/>
              <a:t>It will help increase your reference list! It gives a quick view of what is being said about any topic you are interested in.</a:t>
            </a:r>
          </a:p>
        </p:txBody>
      </p:sp>
    </p:spTree>
    <p:extLst>
      <p:ext uri="{BB962C8B-B14F-4D97-AF65-F5344CB8AC3E}">
        <p14:creationId xmlns:p14="http://schemas.microsoft.com/office/powerpoint/2010/main" val="3047936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A2027-607A-734B-B92B-59A855193F16}"/>
              </a:ext>
            </a:extLst>
          </p:cNvPr>
          <p:cNvSpPr>
            <a:spLocks noGrp="1"/>
          </p:cNvSpPr>
          <p:nvPr>
            <p:ph type="title"/>
          </p:nvPr>
        </p:nvSpPr>
        <p:spPr>
          <a:xfrm>
            <a:off x="838200" y="0"/>
            <a:ext cx="10515600" cy="1325563"/>
          </a:xfrm>
        </p:spPr>
        <p:txBody>
          <a:bodyPr>
            <a:normAutofit/>
          </a:bodyPr>
          <a:lstStyle/>
          <a:p>
            <a:r>
              <a:rPr lang="en-GB" sz="3200" b="1" dirty="0">
                <a:latin typeface="+mn-lt"/>
              </a:rPr>
              <a:t>Management theory/styles.</a:t>
            </a:r>
          </a:p>
        </p:txBody>
      </p:sp>
      <p:sp>
        <p:nvSpPr>
          <p:cNvPr id="3" name="Content Placeholder 2">
            <a:extLst>
              <a:ext uri="{FF2B5EF4-FFF2-40B4-BE49-F238E27FC236}">
                <a16:creationId xmlns:a16="http://schemas.microsoft.com/office/drawing/2014/main" id="{941D627A-92B0-027C-C8C1-4B0CC1BD2FEC}"/>
              </a:ext>
            </a:extLst>
          </p:cNvPr>
          <p:cNvSpPr>
            <a:spLocks noGrp="1"/>
          </p:cNvSpPr>
          <p:nvPr>
            <p:ph idx="1"/>
          </p:nvPr>
        </p:nvSpPr>
        <p:spPr>
          <a:xfrm>
            <a:off x="634482" y="1194318"/>
            <a:ext cx="10719318" cy="4982645"/>
          </a:xfrm>
        </p:spPr>
        <p:txBody>
          <a:bodyPr/>
          <a:lstStyle/>
          <a:p>
            <a:pPr marL="0" indent="0">
              <a:buNone/>
            </a:pPr>
            <a:r>
              <a:rPr lang="en-GB" dirty="0"/>
              <a:t>Choose a theory that fits your case or what you want to say.</a:t>
            </a:r>
          </a:p>
          <a:p>
            <a:pPr marL="0" indent="0">
              <a:buNone/>
            </a:pPr>
            <a:endParaRPr lang="en-GB" dirty="0"/>
          </a:p>
          <a:p>
            <a:pPr marL="0" indent="0">
              <a:buNone/>
            </a:pPr>
            <a:r>
              <a:rPr lang="en-GB" dirty="0"/>
              <a:t>There is a contras between traditional “Command and Control” theories and more modern inclusive “Enabling, transformative” theories.</a:t>
            </a:r>
          </a:p>
          <a:p>
            <a:pPr marL="0" indent="0">
              <a:buNone/>
            </a:pPr>
            <a:endParaRPr lang="en-GB" dirty="0"/>
          </a:p>
          <a:p>
            <a:pPr marL="0" indent="0">
              <a:buNone/>
            </a:pPr>
            <a:r>
              <a:rPr lang="en-GB" dirty="0"/>
              <a:t>Which ones are appropriate depends on the task, time for making changes, resources available and history of the organisation.</a:t>
            </a:r>
          </a:p>
          <a:p>
            <a:pPr marL="0" indent="0">
              <a:buNone/>
            </a:pPr>
            <a:endParaRPr lang="en-GB" dirty="0"/>
          </a:p>
          <a:p>
            <a:pPr marL="0" indent="0">
              <a:buNone/>
            </a:pPr>
            <a:r>
              <a:rPr lang="en-GB" dirty="0"/>
              <a:t>These variables can be discussed in section a.</a:t>
            </a:r>
          </a:p>
        </p:txBody>
      </p:sp>
    </p:spTree>
    <p:extLst>
      <p:ext uri="{BB962C8B-B14F-4D97-AF65-F5344CB8AC3E}">
        <p14:creationId xmlns:p14="http://schemas.microsoft.com/office/powerpoint/2010/main" val="1734279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A2D30-1FB4-C9D4-92E1-E6FC80FDD658}"/>
              </a:ext>
            </a:extLst>
          </p:cNvPr>
          <p:cNvSpPr>
            <a:spLocks noGrp="1"/>
          </p:cNvSpPr>
          <p:nvPr>
            <p:ph type="title"/>
          </p:nvPr>
        </p:nvSpPr>
        <p:spPr>
          <a:xfrm>
            <a:off x="698241" y="18255"/>
            <a:ext cx="10515600" cy="1325563"/>
          </a:xfrm>
        </p:spPr>
        <p:txBody>
          <a:bodyPr>
            <a:normAutofit/>
          </a:bodyPr>
          <a:lstStyle/>
          <a:p>
            <a:r>
              <a:rPr lang="en-GB" sz="3200" b="1" dirty="0">
                <a:latin typeface="+mn-lt"/>
              </a:rPr>
              <a:t>Leadership styles</a:t>
            </a:r>
          </a:p>
        </p:txBody>
      </p:sp>
      <p:sp>
        <p:nvSpPr>
          <p:cNvPr id="3" name="Content Placeholder 2">
            <a:extLst>
              <a:ext uri="{FF2B5EF4-FFF2-40B4-BE49-F238E27FC236}">
                <a16:creationId xmlns:a16="http://schemas.microsoft.com/office/drawing/2014/main" id="{CD81174D-B55F-7876-19B4-AF608AA75DFD}"/>
              </a:ext>
            </a:extLst>
          </p:cNvPr>
          <p:cNvSpPr>
            <a:spLocks noGrp="1"/>
          </p:cNvSpPr>
          <p:nvPr>
            <p:ph idx="1"/>
          </p:nvPr>
        </p:nvSpPr>
        <p:spPr>
          <a:xfrm>
            <a:off x="838200" y="1343818"/>
            <a:ext cx="10515600" cy="4833145"/>
          </a:xfrm>
        </p:spPr>
        <p:txBody>
          <a:bodyPr>
            <a:normAutofit fontScale="92500" lnSpcReduction="20000"/>
          </a:bodyPr>
          <a:lstStyle/>
          <a:p>
            <a:pPr marL="0" indent="0">
              <a:buNone/>
            </a:pPr>
            <a:r>
              <a:rPr lang="en-GB" dirty="0"/>
              <a:t>We got some nice suggestions from the class.</a:t>
            </a:r>
          </a:p>
          <a:p>
            <a:pPr marL="0" indent="0">
              <a:buNone/>
            </a:pPr>
            <a:endParaRPr lang="en-GB" dirty="0"/>
          </a:p>
          <a:p>
            <a:pPr marL="0" indent="0">
              <a:buNone/>
            </a:pPr>
            <a:r>
              <a:rPr lang="en-GB" dirty="0"/>
              <a:t>It seems there is a choice to be made both have merit, either:</a:t>
            </a:r>
          </a:p>
          <a:p>
            <a:pPr marL="0" indent="0">
              <a:buNone/>
            </a:pPr>
            <a:endParaRPr lang="en-GB" dirty="0"/>
          </a:p>
          <a:p>
            <a:pPr marL="0" indent="0">
              <a:buNone/>
            </a:pPr>
            <a:r>
              <a:rPr lang="en-GB" dirty="0"/>
              <a:t>1. Choose two leadership styles that are similar, but where one suites the digital investment more efficiently.</a:t>
            </a:r>
          </a:p>
          <a:p>
            <a:pPr marL="0" indent="0">
              <a:buNone/>
            </a:pPr>
            <a:endParaRPr lang="en-GB" dirty="0"/>
          </a:p>
          <a:p>
            <a:pPr marL="0" indent="0">
              <a:buNone/>
            </a:pPr>
            <a:r>
              <a:rPr lang="en-GB" dirty="0"/>
              <a:t>2. Choose two styles that are very different so you can bring out the big differences in likely effectiveness.</a:t>
            </a:r>
          </a:p>
          <a:p>
            <a:pPr marL="0" indent="0">
              <a:buNone/>
            </a:pPr>
            <a:endParaRPr lang="en-GB" dirty="0"/>
          </a:p>
          <a:p>
            <a:pPr marL="0" indent="0">
              <a:buNone/>
            </a:pPr>
            <a:r>
              <a:rPr lang="en-GB" dirty="0"/>
              <a:t>Of course all styles/approaches will be modified in delivery by circumstances in the environment that you have analysed.</a:t>
            </a:r>
          </a:p>
        </p:txBody>
      </p:sp>
    </p:spTree>
    <p:extLst>
      <p:ext uri="{BB962C8B-B14F-4D97-AF65-F5344CB8AC3E}">
        <p14:creationId xmlns:p14="http://schemas.microsoft.com/office/powerpoint/2010/main" val="2539817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6C668-BFAB-9030-7CF0-760F812CBD7B}"/>
              </a:ext>
            </a:extLst>
          </p:cNvPr>
          <p:cNvSpPr>
            <a:spLocks noGrp="1"/>
          </p:cNvSpPr>
          <p:nvPr>
            <p:ph type="title"/>
          </p:nvPr>
        </p:nvSpPr>
        <p:spPr>
          <a:xfrm>
            <a:off x="436984" y="-101406"/>
            <a:ext cx="10515600" cy="1325563"/>
          </a:xfrm>
        </p:spPr>
        <p:txBody>
          <a:bodyPr>
            <a:normAutofit/>
          </a:bodyPr>
          <a:lstStyle/>
          <a:p>
            <a:r>
              <a:rPr lang="en-GB" sz="3200" b="1" dirty="0">
                <a:latin typeface="+mn-lt"/>
              </a:rPr>
              <a:t>Change management</a:t>
            </a:r>
          </a:p>
        </p:txBody>
      </p:sp>
      <p:sp>
        <p:nvSpPr>
          <p:cNvPr id="3" name="Content Placeholder 2">
            <a:extLst>
              <a:ext uri="{FF2B5EF4-FFF2-40B4-BE49-F238E27FC236}">
                <a16:creationId xmlns:a16="http://schemas.microsoft.com/office/drawing/2014/main" id="{6C48EBEF-C2D0-0DEB-45F0-86CE21C3866C}"/>
              </a:ext>
            </a:extLst>
          </p:cNvPr>
          <p:cNvSpPr>
            <a:spLocks noGrp="1"/>
          </p:cNvSpPr>
          <p:nvPr>
            <p:ph idx="1"/>
          </p:nvPr>
        </p:nvSpPr>
        <p:spPr>
          <a:xfrm>
            <a:off x="662473" y="979714"/>
            <a:ext cx="10691327" cy="5197249"/>
          </a:xfrm>
        </p:spPr>
        <p:txBody>
          <a:bodyPr>
            <a:normAutofit lnSpcReduction="10000"/>
          </a:bodyPr>
          <a:lstStyle/>
          <a:p>
            <a:pPr marL="0" indent="0">
              <a:buNone/>
            </a:pPr>
            <a:r>
              <a:rPr lang="en-GB" dirty="0"/>
              <a:t>I found it difficult in the end to stop the intermixing of strategy approaches, change management, leadership styles and digital change. </a:t>
            </a:r>
          </a:p>
          <a:p>
            <a:pPr marL="0" indent="0">
              <a:buNone/>
            </a:pPr>
            <a:r>
              <a:rPr lang="en-GB" i="1" dirty="0">
                <a:solidFill>
                  <a:srgbClr val="FF0000"/>
                </a:solidFill>
              </a:rPr>
              <a:t>See my abstract lists which do overlap.</a:t>
            </a:r>
          </a:p>
          <a:p>
            <a:pPr marL="0" indent="0">
              <a:buNone/>
            </a:pPr>
            <a:r>
              <a:rPr lang="en-GB" dirty="0"/>
              <a:t>Do quote a few possible models of change, especially in the section 3 implementation part of your assignment.</a:t>
            </a:r>
          </a:p>
          <a:p>
            <a:pPr marL="0" indent="0">
              <a:buNone/>
            </a:pPr>
            <a:r>
              <a:rPr lang="en-GB" dirty="0"/>
              <a:t>What seemed interesting was the way the vocabulary of each of these different topics started to overlap.</a:t>
            </a:r>
          </a:p>
          <a:p>
            <a:pPr marL="0" indent="0">
              <a:buNone/>
            </a:pPr>
            <a:r>
              <a:rPr lang="en-GB" dirty="0"/>
              <a:t>Integration, team approaches, communication, inspiration, leading by example, cultural shifts, empowering, knowledge and skill development, sharing, review and appraisal, learning organisations, etc. All seemed to be buzz words across the subjects.</a:t>
            </a:r>
          </a:p>
          <a:p>
            <a:pPr marL="0" indent="0">
              <a:buNone/>
            </a:pPr>
            <a:r>
              <a:rPr lang="en-GB" dirty="0"/>
              <a:t>What happens if they are not present or obstacles get in the way?</a:t>
            </a:r>
          </a:p>
        </p:txBody>
      </p:sp>
    </p:spTree>
    <p:extLst>
      <p:ext uri="{BB962C8B-B14F-4D97-AF65-F5344CB8AC3E}">
        <p14:creationId xmlns:p14="http://schemas.microsoft.com/office/powerpoint/2010/main" val="38629505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1C2E8-0D76-E59B-1CBB-ED41C04688B5}"/>
              </a:ext>
            </a:extLst>
          </p:cNvPr>
          <p:cNvSpPr>
            <a:spLocks noGrp="1"/>
          </p:cNvSpPr>
          <p:nvPr>
            <p:ph type="title"/>
          </p:nvPr>
        </p:nvSpPr>
        <p:spPr/>
        <p:txBody>
          <a:bodyPr/>
          <a:lstStyle/>
          <a:p>
            <a:r>
              <a:rPr lang="en-GB" dirty="0">
                <a:latin typeface="+mn-lt"/>
              </a:rPr>
              <a:t>Innovation recommendation, investment or policy.</a:t>
            </a:r>
          </a:p>
        </p:txBody>
      </p:sp>
      <p:sp>
        <p:nvSpPr>
          <p:cNvPr id="3" name="Content Placeholder 2">
            <a:extLst>
              <a:ext uri="{FF2B5EF4-FFF2-40B4-BE49-F238E27FC236}">
                <a16:creationId xmlns:a16="http://schemas.microsoft.com/office/drawing/2014/main" id="{C27A3CFD-7826-58E7-917F-2CA2676B502A}"/>
              </a:ext>
            </a:extLst>
          </p:cNvPr>
          <p:cNvSpPr>
            <a:spLocks noGrp="1"/>
          </p:cNvSpPr>
          <p:nvPr>
            <p:ph idx="1"/>
          </p:nvPr>
        </p:nvSpPr>
        <p:spPr/>
        <p:txBody>
          <a:bodyPr/>
          <a:lstStyle/>
          <a:p>
            <a:r>
              <a:rPr lang="en-GB" dirty="0"/>
              <a:t>You will recommend this at the end.</a:t>
            </a:r>
          </a:p>
          <a:p>
            <a:endParaRPr lang="en-GB" dirty="0"/>
          </a:p>
          <a:p>
            <a:r>
              <a:rPr lang="en-GB" dirty="0"/>
              <a:t>It can be big or small but needs to be linked to all the other sections….derived from the problem/challenge/opportunity analysis (Section 1) ………influencing the type of leadership needed (Section 2) ……….requiring certain conditions for successful implementation (Section 3).</a:t>
            </a:r>
          </a:p>
        </p:txBody>
      </p:sp>
    </p:spTree>
    <p:extLst>
      <p:ext uri="{BB962C8B-B14F-4D97-AF65-F5344CB8AC3E}">
        <p14:creationId xmlns:p14="http://schemas.microsoft.com/office/powerpoint/2010/main" val="3654900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99D1B-559B-1A7C-6949-56480E8750C7}"/>
              </a:ext>
            </a:extLst>
          </p:cNvPr>
          <p:cNvSpPr>
            <a:spLocks noGrp="1"/>
          </p:cNvSpPr>
          <p:nvPr>
            <p:ph type="title"/>
          </p:nvPr>
        </p:nvSpPr>
        <p:spPr/>
        <p:txBody>
          <a:bodyPr/>
          <a:lstStyle/>
          <a:p>
            <a:r>
              <a:rPr lang="en-GB" dirty="0"/>
              <a:t>Where on the adoption scale is your organisation?</a:t>
            </a:r>
          </a:p>
        </p:txBody>
      </p:sp>
      <p:sp>
        <p:nvSpPr>
          <p:cNvPr id="3" name="Content Placeholder 2">
            <a:extLst>
              <a:ext uri="{FF2B5EF4-FFF2-40B4-BE49-F238E27FC236}">
                <a16:creationId xmlns:a16="http://schemas.microsoft.com/office/drawing/2014/main" id="{6CE6D387-7488-80BA-0B91-96D391A916F1}"/>
              </a:ext>
            </a:extLst>
          </p:cNvPr>
          <p:cNvSpPr>
            <a:spLocks noGrp="1"/>
          </p:cNvSpPr>
          <p:nvPr>
            <p:ph idx="1"/>
          </p:nvPr>
        </p:nvSpPr>
        <p:spPr/>
        <p:txBody>
          <a:bodyPr>
            <a:normAutofit lnSpcReduction="10000"/>
          </a:bodyPr>
          <a:lstStyle/>
          <a:p>
            <a:pPr marL="0" indent="0">
              <a:buNone/>
            </a:pPr>
            <a:r>
              <a:rPr lang="en-GB" dirty="0"/>
              <a:t>It will influence your recommendations.</a:t>
            </a:r>
          </a:p>
          <a:p>
            <a:endParaRPr lang="en-GB" dirty="0"/>
          </a:p>
          <a:p>
            <a:r>
              <a:rPr lang="en-GB" dirty="0"/>
              <a:t>Are you an early adopter, looking for 1</a:t>
            </a:r>
            <a:r>
              <a:rPr lang="en-GB" baseline="30000" dirty="0"/>
              <a:t>st</a:t>
            </a:r>
            <a:r>
              <a:rPr lang="en-GB" dirty="0"/>
              <a:t> Mover advantage?</a:t>
            </a:r>
          </a:p>
          <a:p>
            <a:endParaRPr lang="en-GB" dirty="0"/>
          </a:p>
          <a:p>
            <a:r>
              <a:rPr lang="en-GB" dirty="0"/>
              <a:t>Are you a median adopter, looking for 2</a:t>
            </a:r>
            <a:r>
              <a:rPr lang="en-GB" baseline="30000" dirty="0"/>
              <a:t>nd</a:t>
            </a:r>
            <a:r>
              <a:rPr lang="en-GB" dirty="0"/>
              <a:t> Mover advantage?</a:t>
            </a:r>
          </a:p>
          <a:p>
            <a:endParaRPr lang="en-GB" dirty="0"/>
          </a:p>
          <a:p>
            <a:r>
              <a:rPr lang="en-GB" dirty="0"/>
              <a:t>Are you a laggard, being forced to change or you will be bankrupt?</a:t>
            </a:r>
          </a:p>
          <a:p>
            <a:endParaRPr lang="en-GB" dirty="0"/>
          </a:p>
          <a:p>
            <a:pPr marL="0" indent="0">
              <a:buNone/>
            </a:pPr>
            <a:r>
              <a:rPr lang="en-GB" dirty="0"/>
              <a:t>All have different advantages and disadvantages.</a:t>
            </a:r>
          </a:p>
        </p:txBody>
      </p:sp>
    </p:spTree>
    <p:extLst>
      <p:ext uri="{BB962C8B-B14F-4D97-AF65-F5344CB8AC3E}">
        <p14:creationId xmlns:p14="http://schemas.microsoft.com/office/powerpoint/2010/main" val="925382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D679C-9EF8-C75E-1EFA-4E29A3A341D7}"/>
              </a:ext>
            </a:extLst>
          </p:cNvPr>
          <p:cNvSpPr>
            <a:spLocks noGrp="1"/>
          </p:cNvSpPr>
          <p:nvPr>
            <p:ph type="title"/>
          </p:nvPr>
        </p:nvSpPr>
        <p:spPr/>
        <p:txBody>
          <a:bodyPr>
            <a:normAutofit/>
          </a:bodyPr>
          <a:lstStyle/>
          <a:p>
            <a:r>
              <a:rPr lang="en-GB" sz="2400" dirty="0"/>
              <a:t>Rogers, E.M. (2003). </a:t>
            </a:r>
            <a:r>
              <a:rPr lang="en-GB" sz="2400" i="1" dirty="0"/>
              <a:t>Diffusion of innovations </a:t>
            </a:r>
            <a:r>
              <a:rPr lang="en-GB" sz="2400" dirty="0"/>
              <a:t>(5th ed.). New York: Free Press</a:t>
            </a:r>
          </a:p>
        </p:txBody>
      </p:sp>
      <p:pic>
        <p:nvPicPr>
          <p:cNvPr id="4" name="Content Placeholder 3">
            <a:extLst>
              <a:ext uri="{FF2B5EF4-FFF2-40B4-BE49-F238E27FC236}">
                <a16:creationId xmlns:a16="http://schemas.microsoft.com/office/drawing/2014/main" id="{32439FCE-C107-4D78-D99D-286C5C864590}"/>
              </a:ext>
            </a:extLst>
          </p:cNvPr>
          <p:cNvPicPr>
            <a:picLocks noGrp="1" noChangeAspect="1"/>
          </p:cNvPicPr>
          <p:nvPr>
            <p:ph idx="1"/>
          </p:nvPr>
        </p:nvPicPr>
        <p:blipFill>
          <a:blip r:embed="rId2"/>
          <a:stretch>
            <a:fillRect/>
          </a:stretch>
        </p:blipFill>
        <p:spPr>
          <a:xfrm>
            <a:off x="1438275" y="1828801"/>
            <a:ext cx="9067800" cy="4391024"/>
          </a:xfrm>
          <a:prstGeom prst="rect">
            <a:avLst/>
          </a:prstGeom>
        </p:spPr>
      </p:pic>
    </p:spTree>
    <p:extLst>
      <p:ext uri="{BB962C8B-B14F-4D97-AF65-F5344CB8AC3E}">
        <p14:creationId xmlns:p14="http://schemas.microsoft.com/office/powerpoint/2010/main" val="234113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2EC77-303B-09B0-ADFF-BD7CFE9F429A}"/>
              </a:ext>
            </a:extLst>
          </p:cNvPr>
          <p:cNvSpPr>
            <a:spLocks noGrp="1"/>
          </p:cNvSpPr>
          <p:nvPr>
            <p:ph type="title"/>
          </p:nvPr>
        </p:nvSpPr>
        <p:spPr>
          <a:xfrm>
            <a:off x="838200" y="-765110"/>
            <a:ext cx="10515600" cy="3377681"/>
          </a:xfrm>
        </p:spPr>
        <p:txBody>
          <a:bodyPr>
            <a:normAutofit/>
          </a:bodyPr>
          <a:lstStyle/>
          <a:p>
            <a:r>
              <a:rPr lang="en-GB" sz="3200" dirty="0">
                <a:latin typeface="+mn-lt"/>
              </a:rPr>
              <a:t>Could there be logical reasons for not adopting a new technology, innovation, development or policy?</a:t>
            </a:r>
          </a:p>
        </p:txBody>
      </p:sp>
      <p:sp>
        <p:nvSpPr>
          <p:cNvPr id="3" name="Content Placeholder 2">
            <a:extLst>
              <a:ext uri="{FF2B5EF4-FFF2-40B4-BE49-F238E27FC236}">
                <a16:creationId xmlns:a16="http://schemas.microsoft.com/office/drawing/2014/main" id="{6D27D02B-11BF-5F9F-F045-6F4BD07EA5BB}"/>
              </a:ext>
            </a:extLst>
          </p:cNvPr>
          <p:cNvSpPr>
            <a:spLocks noGrp="1"/>
          </p:cNvSpPr>
          <p:nvPr>
            <p:ph idx="1"/>
          </p:nvPr>
        </p:nvSpPr>
        <p:spPr>
          <a:xfrm>
            <a:off x="838200" y="1726164"/>
            <a:ext cx="10515600" cy="4450800"/>
          </a:xfrm>
        </p:spPr>
        <p:txBody>
          <a:bodyPr>
            <a:normAutofit/>
          </a:bodyPr>
          <a:lstStyle/>
          <a:p>
            <a:pPr marL="514350" indent="-514350">
              <a:buAutoNum type="arabicPeriod"/>
            </a:pPr>
            <a:r>
              <a:rPr lang="en-GB" dirty="0"/>
              <a:t>Think of 5 reasons that you might resist change?</a:t>
            </a:r>
          </a:p>
          <a:p>
            <a:pPr marL="514350" indent="-514350">
              <a:buAutoNum type="arabicPeriod"/>
            </a:pPr>
            <a:endParaRPr lang="en-GB" dirty="0"/>
          </a:p>
          <a:p>
            <a:pPr marL="514350" indent="-514350">
              <a:buAutoNum type="arabicPeriod"/>
            </a:pPr>
            <a:endParaRPr lang="en-GB" dirty="0"/>
          </a:p>
          <a:p>
            <a:pPr marL="514350" indent="-514350">
              <a:buAutoNum type="arabicPeriod"/>
            </a:pPr>
            <a:r>
              <a:rPr lang="en-GB" dirty="0"/>
              <a:t>Think of ways in which you might be persuaded to allow the change, for each of your 5 factors.</a:t>
            </a:r>
          </a:p>
          <a:p>
            <a:pPr marL="514350" indent="-514350">
              <a:buAutoNum type="arabicPeriod"/>
            </a:pPr>
            <a:endParaRPr lang="en-GB" dirty="0"/>
          </a:p>
          <a:p>
            <a:pPr marL="0" indent="0">
              <a:buNone/>
            </a:pPr>
            <a:r>
              <a:rPr lang="en-GB" dirty="0"/>
              <a:t>Rogers (2002) see next slide, is talking about a medical case of resistance to preventative medical innovation. However, the general advice seems sound for many other applications.</a:t>
            </a:r>
          </a:p>
        </p:txBody>
      </p:sp>
    </p:spTree>
    <p:extLst>
      <p:ext uri="{BB962C8B-B14F-4D97-AF65-F5344CB8AC3E}">
        <p14:creationId xmlns:p14="http://schemas.microsoft.com/office/powerpoint/2010/main" val="3649062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6E6922D-3DBA-8B59-9090-9C3D083C10FA}"/>
              </a:ext>
            </a:extLst>
          </p:cNvPr>
          <p:cNvSpPr txBox="1"/>
          <p:nvPr/>
        </p:nvSpPr>
        <p:spPr>
          <a:xfrm>
            <a:off x="376334" y="325188"/>
            <a:ext cx="11439332" cy="597086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2E2E2E"/>
                </a:solidFill>
                <a:effectLst/>
                <a:latin typeface="ElsevierGulliver"/>
              </a:rPr>
              <a:t>Strategies for diffusing preventive innovations. What strategies could be used to speed up the diffusion and use of preventive innovations? </a:t>
            </a:r>
            <a:r>
              <a:rPr lang="en-US" altLang="en-US" sz="2000" b="1" dirty="0">
                <a:solidFill>
                  <a:srgbClr val="2E2E2E"/>
                </a:solidFill>
                <a:latin typeface="ElsevierGulliver"/>
              </a:rPr>
              <a:t>(</a:t>
            </a:r>
            <a:r>
              <a:rPr kumimoji="0" lang="en-US" altLang="en-US" sz="2000" b="1" i="0" u="none" strike="noStrike" cap="none" normalizeH="0" baseline="0" dirty="0">
                <a:ln>
                  <a:noFill/>
                </a:ln>
                <a:solidFill>
                  <a:srgbClr val="2E2E2E"/>
                </a:solidFill>
                <a:effectLst/>
                <a:latin typeface="ElsevierGulliver"/>
              </a:rPr>
              <a:t>Rogers,  2002).</a:t>
            </a:r>
            <a:endParaRPr lang="en-US" altLang="en-US" sz="2000" b="1" dirty="0"/>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kumimoji="0" lang="en-US" altLang="en-US" b="1" i="1" u="none" strike="noStrike" cap="none" normalizeH="0" baseline="0" dirty="0">
              <a:ln>
                <a:noFill/>
              </a:ln>
              <a:solidFill>
                <a:schemeClr val="tx1"/>
              </a:solidFill>
              <a:effectLst/>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1" u="none" strike="noStrike" cap="none" normalizeH="0" baseline="0" dirty="0">
                <a:ln>
                  <a:noFill/>
                </a:ln>
                <a:solidFill>
                  <a:schemeClr val="tx1"/>
                </a:solidFill>
                <a:effectLst/>
                <a:latin typeface="Arial" panose="020B0604020202020204" pitchFamily="34" charset="0"/>
              </a:rPr>
              <a:t>Change the perceived attributes of preventive innovations</a:t>
            </a:r>
            <a:r>
              <a:rPr kumimoji="0" lang="en-US" altLang="en-US" b="0" i="0" u="none" strike="noStrike" cap="none" normalizeH="0" baseline="0" dirty="0">
                <a:ln>
                  <a:noFill/>
                </a:ln>
                <a:solidFill>
                  <a:schemeClr val="tx1"/>
                </a:solidFill>
                <a:effectLst/>
                <a:latin typeface="Arial" panose="020B0604020202020204" pitchFamily="34" charset="0"/>
              </a:rPr>
              <a:t>. As mentioned previously, the relative advantage of a preventive innovation needs to be stressed </a:t>
            </a:r>
            <a:r>
              <a:rPr kumimoji="0" lang="en-US" altLang="en-US" b="0" i="0" u="none" strike="noStrike" cap="none" normalizeH="0" baseline="0" dirty="0">
                <a:ln>
                  <a:noFill/>
                </a:ln>
                <a:solidFill>
                  <a:srgbClr val="0C7DBB"/>
                </a:solidFill>
                <a:effectLst/>
                <a:latin typeface="Arial" panose="020B0604020202020204" pitchFamily="34" charset="0"/>
                <a:hlinkClick r:id="rId2"/>
              </a:rPr>
              <a:t>(</a:t>
            </a:r>
            <a:r>
              <a:rPr kumimoji="0" lang="en-US" altLang="en-US" b="0" i="0" u="none" strike="noStrike" cap="none" normalizeH="0" baseline="0" dirty="0" bmk="">
                <a:ln>
                  <a:noFill/>
                </a:ln>
                <a:solidFill>
                  <a:srgbClr val="0C7DBB"/>
                </a:solidFill>
                <a:effectLst/>
                <a:latin typeface="Arial" panose="020B0604020202020204" pitchFamily="34" charset="0"/>
                <a:hlinkClick r:id="rId2"/>
              </a:rPr>
              <a:t>Lock &amp; Kaner, 2000)</a:t>
            </a:r>
            <a:r>
              <a:rPr kumimoji="0" lang="en-US" altLang="en-US" b="0" i="0" u="none" strike="noStrike" cap="none" normalizeH="0" baseline="0" dirty="0" bmk="">
                <a:ln>
                  <a:noFill/>
                </a:ln>
                <a:solidFill>
                  <a:schemeClr val="tx1"/>
                </a:solidFill>
                <a:effectLst/>
                <a:latin typeface="Arial" panose="020B0604020202020204" pitchFamily="34" charset="0"/>
              </a:rPr>
              <a:t>.</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lang="en-US" altLang="en-US" dirty="0" bmk="">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1" u="none" strike="noStrike" cap="none" normalizeH="0" baseline="0" dirty="0" bmk="">
                <a:ln>
                  <a:noFill/>
                </a:ln>
                <a:solidFill>
                  <a:schemeClr val="tx1"/>
                </a:solidFill>
                <a:effectLst/>
                <a:latin typeface="Arial" panose="020B0604020202020204" pitchFamily="34" charset="0"/>
              </a:rPr>
              <a:t>Utilize champions to promote preventive innovations</a:t>
            </a:r>
            <a:r>
              <a:rPr kumimoji="0" lang="en-US" altLang="en-US" b="0" i="0" u="none" strike="noStrike" cap="none" normalizeH="0" baseline="0" dirty="0" bmk="">
                <a:ln>
                  <a:noFill/>
                </a:ln>
                <a:solidFill>
                  <a:schemeClr val="tx1"/>
                </a:solidFill>
                <a:effectLst/>
                <a:latin typeface="Arial" panose="020B0604020202020204" pitchFamily="34" charset="0"/>
              </a:rPr>
              <a:t>. A </a:t>
            </a:r>
            <a:r>
              <a:rPr kumimoji="0" lang="en-US" altLang="en-US" b="0" i="1" u="none" strike="noStrike" cap="none" normalizeH="0" baseline="0" dirty="0" bmk="">
                <a:ln>
                  <a:noFill/>
                </a:ln>
                <a:solidFill>
                  <a:schemeClr val="tx1"/>
                </a:solidFill>
                <a:effectLst/>
                <a:latin typeface="Arial" panose="020B0604020202020204" pitchFamily="34" charset="0"/>
              </a:rPr>
              <a:t>champion</a:t>
            </a:r>
            <a:r>
              <a:rPr kumimoji="0" lang="en-US" altLang="en-US" b="0" i="0" u="none" strike="noStrike" cap="none" normalizeH="0" baseline="0" dirty="0" bmk="">
                <a:ln>
                  <a:noFill/>
                </a:ln>
                <a:solidFill>
                  <a:schemeClr val="tx1"/>
                </a:solidFill>
                <a:effectLst/>
                <a:latin typeface="Arial" panose="020B0604020202020204" pitchFamily="34" charset="0"/>
              </a:rPr>
              <a:t> is an individual who devotes his/her personal influence to encourage adoption of an innovation. </a:t>
            </a:r>
            <a:r>
              <a:rPr kumimoji="0" lang="en-US" altLang="en-US" b="0" i="0" u="none" strike="noStrike" cap="none" normalizeH="0" baseline="0" dirty="0" bmk="">
                <a:ln>
                  <a:noFill/>
                </a:ln>
                <a:solidFill>
                  <a:srgbClr val="0C7DBB"/>
                </a:solidFill>
                <a:effectLst/>
                <a:latin typeface="Arial" panose="020B0604020202020204" pitchFamily="34" charset="0"/>
                <a:hlinkClick r:id="rId3"/>
              </a:rPr>
              <a:t>Goodman and Steckler (1989)</a:t>
            </a:r>
            <a:r>
              <a:rPr kumimoji="0" lang="en-US" altLang="en-US" b="0" i="0" u="none" strike="noStrike" cap="none" normalizeH="0" baseline="0" dirty="0" bmk="">
                <a:ln>
                  <a:noFill/>
                </a:ln>
                <a:solidFill>
                  <a:schemeClr val="tx1"/>
                </a:solidFill>
                <a:effectLst/>
                <a:latin typeface="Arial" panose="020B0604020202020204" pitchFamily="34" charset="0"/>
              </a:rPr>
              <a:t> found that champions for health ideas were often middle-level officials in an organization.</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lang="en-US" altLang="en-US" dirty="0" bmk="">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1" u="none" strike="noStrike" cap="none" normalizeH="0" baseline="0" dirty="0" bmk="">
                <a:ln>
                  <a:noFill/>
                </a:ln>
                <a:solidFill>
                  <a:schemeClr val="tx1"/>
                </a:solidFill>
                <a:effectLst/>
                <a:latin typeface="Arial" panose="020B0604020202020204" pitchFamily="34" charset="0"/>
              </a:rPr>
              <a:t>Change the norms of the system regarding preventive innovations through peer support</a:t>
            </a:r>
            <a:r>
              <a:rPr kumimoji="0" lang="en-US" altLang="en-US" b="0" i="0" u="none" strike="noStrike" cap="none" normalizeH="0" baseline="0" dirty="0" bmk="">
                <a:ln>
                  <a:noFill/>
                </a:ln>
                <a:solidFill>
                  <a:schemeClr val="tx1"/>
                </a:solidFill>
                <a:effectLst/>
                <a:latin typeface="Arial" panose="020B0604020202020204" pitchFamily="34" charset="0"/>
              </a:rPr>
              <a:t>. Changing norms on prevention is a gradual process over time, but can be accomplished </a:t>
            </a:r>
            <a:r>
              <a:rPr kumimoji="0" lang="en-US" altLang="en-US" b="0" i="0" u="none" strike="noStrike" cap="none" normalizeH="0" baseline="0" dirty="0" bmk="">
                <a:ln>
                  <a:noFill/>
                </a:ln>
                <a:solidFill>
                  <a:srgbClr val="0C7DBB"/>
                </a:solidFill>
                <a:effectLst/>
                <a:latin typeface="Arial" panose="020B0604020202020204" pitchFamily="34" charset="0"/>
                <a:hlinkClick r:id="rId4"/>
              </a:rPr>
              <a:t>Kaner et al., 1999</a:t>
            </a:r>
            <a:r>
              <a:rPr kumimoji="0" lang="en-US" altLang="en-US" b="0" i="0" u="none" strike="noStrike" cap="none" normalizeH="0" baseline="0" dirty="0" bmk="">
                <a:ln>
                  <a:noFill/>
                </a:ln>
                <a:solidFill>
                  <a:schemeClr val="tx1"/>
                </a:solidFill>
                <a:effectLst/>
                <a:latin typeface="Arial" panose="020B0604020202020204" pitchFamily="34" charset="0"/>
              </a:rPr>
              <a:t>, </a:t>
            </a:r>
            <a:r>
              <a:rPr kumimoji="0" lang="en-US" altLang="en-US" b="0" i="0" u="none" strike="noStrike" cap="none" normalizeH="0" baseline="0" dirty="0" bmk="">
                <a:ln>
                  <a:noFill/>
                </a:ln>
                <a:solidFill>
                  <a:srgbClr val="0C7DBB"/>
                </a:solidFill>
                <a:effectLst/>
                <a:latin typeface="Arial" panose="020B0604020202020204" pitchFamily="34" charset="0"/>
                <a:hlinkClick r:id="rId5"/>
              </a:rPr>
              <a:t>Keller &amp; Galanter, 1999</a:t>
            </a:r>
            <a:r>
              <a:rPr kumimoji="0" lang="en-US" altLang="en-US" b="0" i="0" u="none" strike="noStrike" cap="none" normalizeH="0" baseline="0" dirty="0" bmk="">
                <a:ln>
                  <a:noFill/>
                </a:ln>
                <a:solidFill>
                  <a:schemeClr val="tx1"/>
                </a:solidFill>
                <a:effectLst/>
                <a:latin typeface="Arial" panose="020B0604020202020204" pitchFamily="34" charset="0"/>
              </a:rPr>
              <a:t>.</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lang="en-US" altLang="en-US" dirty="0" bmk="">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1" u="none" strike="noStrike" cap="none" normalizeH="0" baseline="0" dirty="0" bmk="">
                <a:ln>
                  <a:noFill/>
                </a:ln>
                <a:solidFill>
                  <a:schemeClr val="tx1"/>
                </a:solidFill>
                <a:effectLst/>
                <a:latin typeface="Arial" panose="020B0604020202020204" pitchFamily="34" charset="0"/>
              </a:rPr>
              <a:t>Use entertainment–education to promote preventive innovations</a:t>
            </a:r>
            <a:r>
              <a:rPr kumimoji="0" lang="en-US" altLang="en-US" b="0" i="0" u="none" strike="noStrike" cap="none" normalizeH="0" baseline="0" dirty="0" bmk="">
                <a:ln>
                  <a:noFill/>
                </a:ln>
                <a:solidFill>
                  <a:schemeClr val="tx1"/>
                </a:solidFill>
                <a:effectLst/>
                <a:latin typeface="Arial" panose="020B0604020202020204" pitchFamily="34" charset="0"/>
              </a:rPr>
              <a:t>. </a:t>
            </a:r>
            <a:r>
              <a:rPr kumimoji="0" lang="en-US" altLang="en-US" b="0" i="1" u="none" strike="noStrike" cap="none" normalizeH="0" baseline="0" dirty="0" bmk="">
                <a:ln>
                  <a:noFill/>
                </a:ln>
                <a:solidFill>
                  <a:schemeClr val="tx1"/>
                </a:solidFill>
                <a:effectLst/>
                <a:latin typeface="Arial" panose="020B0604020202020204" pitchFamily="34" charset="0"/>
              </a:rPr>
              <a:t>Entertainment–education</a:t>
            </a:r>
            <a:r>
              <a:rPr kumimoji="0" lang="en-US" altLang="en-US" b="0" i="0" u="none" strike="noStrike" cap="none" normalizeH="0" baseline="0" dirty="0" bmk="">
                <a:ln>
                  <a:noFill/>
                </a:ln>
                <a:solidFill>
                  <a:schemeClr val="tx1"/>
                </a:solidFill>
                <a:effectLst/>
                <a:latin typeface="Arial" panose="020B0604020202020204" pitchFamily="34" charset="0"/>
              </a:rPr>
              <a:t> is the process of placing educational ideas (such as on prevention) in entertainment messages </a:t>
            </a:r>
            <a:r>
              <a:rPr kumimoji="0" lang="en-US" altLang="en-US" b="0" i="0" u="none" strike="noStrike" cap="none" normalizeH="0" baseline="0" dirty="0" bmk="">
                <a:ln>
                  <a:noFill/>
                </a:ln>
                <a:solidFill>
                  <a:srgbClr val="0C7DBB"/>
                </a:solidFill>
                <a:effectLst/>
                <a:latin typeface="Arial" panose="020B0604020202020204" pitchFamily="34" charset="0"/>
                <a:hlinkClick r:id="rId6"/>
              </a:rPr>
              <a:t>(Singhal &amp; Rogers, 1999)</a:t>
            </a:r>
            <a:r>
              <a:rPr kumimoji="0" lang="en-US" altLang="en-US" b="0" i="0" u="none" strike="noStrike" cap="none" normalizeH="0" baseline="0" dirty="0" bmk="">
                <a:ln>
                  <a:noFill/>
                </a:ln>
                <a:solidFill>
                  <a:schemeClr val="tx1"/>
                </a:solidFill>
                <a:effectLst/>
                <a:latin typeface="Arial" panose="020B0604020202020204" pitchFamily="34" charset="0"/>
              </a:rPr>
              <a:t>.</a:t>
            </a: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endParaRPr lang="en-US" altLang="en-US" dirty="0" bmk="">
              <a:latin typeface="Arial" panose="020B0604020202020204" pitchFamily="34" charset="0"/>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b="0" i="1" u="none" strike="noStrike" cap="none" normalizeH="0" baseline="0" dirty="0" bmk="">
                <a:ln>
                  <a:noFill/>
                </a:ln>
                <a:solidFill>
                  <a:schemeClr val="tx1"/>
                </a:solidFill>
                <a:effectLst/>
                <a:latin typeface="Arial" panose="020B0604020202020204" pitchFamily="34" charset="0"/>
              </a:rPr>
              <a:t>Activate peer networks to diffuse preventive innovations</a:t>
            </a:r>
            <a:r>
              <a:rPr kumimoji="0" lang="en-US" altLang="en-US" b="0" i="0" u="none" strike="noStrike" cap="none" normalizeH="0" baseline="0" dirty="0" bmk="">
                <a:ln>
                  <a:noFill/>
                </a:ln>
                <a:solidFill>
                  <a:schemeClr val="tx1"/>
                </a:solidFill>
                <a:effectLst/>
                <a:latin typeface="Arial" panose="020B0604020202020204" pitchFamily="34" charset="0"/>
              </a:rPr>
              <a:t>. Previously, we mentioned that diffusion is a social process of people talking about the new idea, giving it meaning for themselves, and then adopting. Anything that can be done to encourage peer communication about a preventive idea, such as training addiction counselors in new addiction treatment techniques, thus encourages adoption </a:t>
            </a:r>
            <a:r>
              <a:rPr kumimoji="0" lang="en-US" altLang="en-US" b="0" i="0" u="none" strike="noStrike" cap="none" normalizeH="0" baseline="0" dirty="0" bmk="">
                <a:ln>
                  <a:noFill/>
                </a:ln>
                <a:solidFill>
                  <a:srgbClr val="0C7DBB"/>
                </a:solidFill>
                <a:effectLst/>
                <a:latin typeface="Arial" panose="020B0604020202020204" pitchFamily="34" charset="0"/>
                <a:hlinkClick r:id="rId7"/>
              </a:rPr>
              <a:t>(Martin et al., 1998)</a:t>
            </a:r>
            <a:r>
              <a:rPr kumimoji="0" lang="en-US" altLang="en-US"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2084526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34AFE-C554-E99D-C137-4B9ED1DA8354}"/>
              </a:ext>
            </a:extLst>
          </p:cNvPr>
          <p:cNvSpPr>
            <a:spLocks noGrp="1"/>
          </p:cNvSpPr>
          <p:nvPr>
            <p:ph type="title"/>
          </p:nvPr>
        </p:nvSpPr>
        <p:spPr>
          <a:xfrm>
            <a:off x="358219" y="0"/>
            <a:ext cx="10995581" cy="1325563"/>
          </a:xfrm>
        </p:spPr>
        <p:txBody>
          <a:bodyPr>
            <a:normAutofit/>
          </a:bodyPr>
          <a:lstStyle/>
          <a:p>
            <a:r>
              <a:rPr lang="en-GB" sz="3200" b="1" dirty="0"/>
              <a:t>Technology Adoption. (Big or small?) (New or part of an ongoing process?)</a:t>
            </a:r>
          </a:p>
        </p:txBody>
      </p:sp>
      <p:sp>
        <p:nvSpPr>
          <p:cNvPr id="3" name="Content Placeholder 2">
            <a:extLst>
              <a:ext uri="{FF2B5EF4-FFF2-40B4-BE49-F238E27FC236}">
                <a16:creationId xmlns:a16="http://schemas.microsoft.com/office/drawing/2014/main" id="{A2C81CE6-51CD-94EA-238B-D4B6DD3B16BF}"/>
              </a:ext>
            </a:extLst>
          </p:cNvPr>
          <p:cNvSpPr>
            <a:spLocks noGrp="1"/>
          </p:cNvSpPr>
          <p:nvPr>
            <p:ph idx="1"/>
          </p:nvPr>
        </p:nvSpPr>
        <p:spPr>
          <a:xfrm>
            <a:off x="358218" y="1175175"/>
            <a:ext cx="11312165" cy="5536709"/>
          </a:xfrm>
        </p:spPr>
        <p:txBody>
          <a:bodyPr>
            <a:normAutofit fontScale="70000" lnSpcReduction="20000"/>
          </a:bodyPr>
          <a:lstStyle/>
          <a:p>
            <a:pPr marL="0" indent="0" algn="l">
              <a:buNone/>
            </a:pPr>
            <a:r>
              <a:rPr lang="en-GB" sz="2900" b="1" dirty="0">
                <a:solidFill>
                  <a:srgbClr val="161513"/>
                </a:solidFill>
                <a:latin typeface="OracleSansVF"/>
              </a:rPr>
              <a:t>E</a:t>
            </a:r>
            <a:r>
              <a:rPr lang="en-GB" sz="2900" b="1" i="0" dirty="0">
                <a:solidFill>
                  <a:srgbClr val="161513"/>
                </a:solidFill>
                <a:effectLst/>
                <a:latin typeface="OracleSansVF"/>
              </a:rPr>
              <a:t>nterprise resource planning (ERP)</a:t>
            </a:r>
          </a:p>
          <a:p>
            <a:pPr marL="0" indent="0" algn="l">
              <a:buNone/>
            </a:pPr>
            <a:r>
              <a:rPr lang="en-GB" sz="2900" b="0" i="0" u="none" strike="noStrike" dirty="0">
                <a:solidFill>
                  <a:srgbClr val="006B8F"/>
                </a:solidFill>
                <a:effectLst/>
                <a:latin typeface="OracleSansVF"/>
                <a:hlinkClick r:id="rId2"/>
              </a:rPr>
              <a:t>Enterprise resource planning (ERP)</a:t>
            </a:r>
            <a:r>
              <a:rPr lang="en-GB" sz="2900" b="0" i="0" dirty="0">
                <a:solidFill>
                  <a:srgbClr val="161513"/>
                </a:solidFill>
                <a:effectLst/>
                <a:latin typeface="OracleSansVF"/>
              </a:rPr>
              <a:t> refers to a type of software that organizations use to manage day-to-day business activities such as </a:t>
            </a:r>
            <a:r>
              <a:rPr lang="en-GB" sz="2900" b="0" i="0" u="none" strike="noStrike" dirty="0">
                <a:solidFill>
                  <a:srgbClr val="006B8F"/>
                </a:solidFill>
                <a:effectLst/>
                <a:latin typeface="OracleSansVF"/>
                <a:hlinkClick r:id="rId3"/>
              </a:rPr>
              <a:t>accounting</a:t>
            </a:r>
            <a:r>
              <a:rPr lang="en-GB" sz="2900" b="0" i="0" dirty="0">
                <a:solidFill>
                  <a:srgbClr val="161513"/>
                </a:solidFill>
                <a:effectLst/>
                <a:latin typeface="OracleSansVF"/>
              </a:rPr>
              <a:t>, </a:t>
            </a:r>
            <a:r>
              <a:rPr lang="en-GB" sz="2900" b="0" i="0" u="none" strike="noStrike" dirty="0">
                <a:solidFill>
                  <a:srgbClr val="006B8F"/>
                </a:solidFill>
                <a:effectLst/>
                <a:latin typeface="OracleSansVF"/>
                <a:hlinkClick r:id="rId4"/>
              </a:rPr>
              <a:t>procurement</a:t>
            </a:r>
            <a:r>
              <a:rPr lang="en-GB" sz="2900" b="0" i="0" dirty="0">
                <a:solidFill>
                  <a:srgbClr val="161513"/>
                </a:solidFill>
                <a:effectLst/>
                <a:latin typeface="OracleSansVF"/>
              </a:rPr>
              <a:t>, </a:t>
            </a:r>
            <a:r>
              <a:rPr lang="en-GB" sz="2900" b="0" i="0" u="none" strike="noStrike" dirty="0">
                <a:solidFill>
                  <a:srgbClr val="006B8F"/>
                </a:solidFill>
                <a:effectLst/>
                <a:latin typeface="OracleSansVF"/>
                <a:hlinkClick r:id="rId5"/>
              </a:rPr>
              <a:t>project management</a:t>
            </a:r>
            <a:r>
              <a:rPr lang="en-GB" sz="2900" b="0" i="0" dirty="0">
                <a:solidFill>
                  <a:srgbClr val="161513"/>
                </a:solidFill>
                <a:effectLst/>
                <a:latin typeface="OracleSansVF"/>
              </a:rPr>
              <a:t>, </a:t>
            </a:r>
            <a:r>
              <a:rPr lang="en-GB" sz="2900" b="0" i="0" u="none" strike="noStrike" dirty="0">
                <a:solidFill>
                  <a:srgbClr val="006B8F"/>
                </a:solidFill>
                <a:effectLst/>
                <a:latin typeface="OracleSansVF"/>
                <a:hlinkClick r:id="rId6"/>
              </a:rPr>
              <a:t>risk management and compliance</a:t>
            </a:r>
            <a:r>
              <a:rPr lang="en-GB" sz="2900" b="0" i="0" dirty="0">
                <a:solidFill>
                  <a:srgbClr val="161513"/>
                </a:solidFill>
                <a:effectLst/>
                <a:latin typeface="OracleSansVF"/>
              </a:rPr>
              <a:t>, and </a:t>
            </a:r>
            <a:r>
              <a:rPr lang="en-GB" sz="2900" b="0" i="0" u="none" strike="noStrike" dirty="0">
                <a:solidFill>
                  <a:srgbClr val="006B8F"/>
                </a:solidFill>
                <a:effectLst/>
                <a:latin typeface="OracleSansVF"/>
                <a:hlinkClick r:id="rId7"/>
              </a:rPr>
              <a:t>supply chain operations</a:t>
            </a:r>
            <a:r>
              <a:rPr lang="en-GB" sz="2900" b="0" i="0" dirty="0">
                <a:solidFill>
                  <a:srgbClr val="161513"/>
                </a:solidFill>
                <a:effectLst/>
                <a:latin typeface="OracleSansVF"/>
              </a:rPr>
              <a:t>. A complete ERP suite also includes </a:t>
            </a:r>
            <a:r>
              <a:rPr lang="en-GB" sz="2900" b="0" i="0" u="none" strike="noStrike" dirty="0">
                <a:solidFill>
                  <a:srgbClr val="006B8F"/>
                </a:solidFill>
                <a:effectLst/>
                <a:latin typeface="OracleSansVF"/>
                <a:hlinkClick r:id="rId8"/>
              </a:rPr>
              <a:t>enterprise performance management</a:t>
            </a:r>
            <a:r>
              <a:rPr lang="en-GB" sz="2900" b="0" i="0" dirty="0">
                <a:solidFill>
                  <a:srgbClr val="161513"/>
                </a:solidFill>
                <a:effectLst/>
                <a:latin typeface="OracleSansVF"/>
              </a:rPr>
              <a:t>, software that helps plan, budget, predict, and report on an organization’s financial results.</a:t>
            </a:r>
          </a:p>
          <a:p>
            <a:pPr marL="0" indent="0" algn="l">
              <a:buNone/>
            </a:pPr>
            <a:endParaRPr lang="en-GB" sz="2900" b="0" i="0" dirty="0">
              <a:solidFill>
                <a:srgbClr val="161513"/>
              </a:solidFill>
              <a:effectLst/>
              <a:latin typeface="OracleSansVF"/>
            </a:endParaRPr>
          </a:p>
          <a:p>
            <a:pPr marL="0" indent="0" algn="l">
              <a:buNone/>
            </a:pPr>
            <a:r>
              <a:rPr lang="en-GB" sz="2900" b="0" i="0" dirty="0">
                <a:solidFill>
                  <a:srgbClr val="161513"/>
                </a:solidFill>
                <a:effectLst/>
                <a:latin typeface="OracleSansVF"/>
              </a:rPr>
              <a:t>ERP systems tie together a multitude of business processes and enable the flow of data between them. By collecting an organization’s shared transactional data from multiple sources, ERP systems eliminate data duplication and provide data integrity with a single source of truth.</a:t>
            </a:r>
          </a:p>
          <a:p>
            <a:pPr marL="0" indent="0" algn="l">
              <a:buNone/>
            </a:pPr>
            <a:endParaRPr lang="en-GB" sz="2900" b="0" i="0" dirty="0">
              <a:solidFill>
                <a:srgbClr val="161513"/>
              </a:solidFill>
              <a:effectLst/>
              <a:latin typeface="OracleSansVF"/>
            </a:endParaRPr>
          </a:p>
          <a:p>
            <a:pPr marL="0" indent="0" algn="l">
              <a:buNone/>
            </a:pPr>
            <a:r>
              <a:rPr lang="en-GB" sz="2900" b="0" i="0" dirty="0">
                <a:solidFill>
                  <a:srgbClr val="161513"/>
                </a:solidFill>
                <a:effectLst/>
                <a:latin typeface="OracleSansVF"/>
              </a:rPr>
              <a:t>Today, ERP systems are critical for managing thousands of businesses of all sizes and in all industries. To these companies, ERP is as indispensable as the electricity that keeps the lights on. (Oracle, 2023) </a:t>
            </a:r>
            <a:r>
              <a:rPr lang="en-GB" sz="2900" b="0" i="0" dirty="0">
                <a:solidFill>
                  <a:srgbClr val="161513"/>
                </a:solidFill>
                <a:effectLst/>
                <a:latin typeface="OracleSansVF"/>
                <a:hlinkClick r:id="rId9"/>
              </a:rPr>
              <a:t>https://www.oracle.com/uk/erp/what-is-erp/</a:t>
            </a:r>
            <a:r>
              <a:rPr lang="en-GB" sz="2900" b="0" i="0" dirty="0">
                <a:solidFill>
                  <a:srgbClr val="161513"/>
                </a:solidFill>
                <a:effectLst/>
                <a:latin typeface="OracleSansVF"/>
              </a:rPr>
              <a:t> </a:t>
            </a:r>
          </a:p>
          <a:p>
            <a:pPr marL="0" indent="0" algn="l">
              <a:buNone/>
            </a:pPr>
            <a:endParaRPr lang="en-GB" sz="2900" b="0" i="0" dirty="0">
              <a:solidFill>
                <a:srgbClr val="161513"/>
              </a:solidFill>
              <a:effectLst/>
              <a:latin typeface="OracleSansVF"/>
            </a:endParaRPr>
          </a:p>
          <a:p>
            <a:pPr marL="0" indent="0" algn="l">
              <a:buNone/>
            </a:pPr>
            <a:r>
              <a:rPr lang="en-GB" sz="2900" dirty="0">
                <a:solidFill>
                  <a:srgbClr val="161513"/>
                </a:solidFill>
                <a:latin typeface="OracleSansVF"/>
              </a:rPr>
              <a:t>SAP- </a:t>
            </a:r>
            <a:r>
              <a:rPr lang="en-GB" sz="2900" b="0" i="0" dirty="0">
                <a:solidFill>
                  <a:srgbClr val="202124"/>
                </a:solidFill>
                <a:effectLst/>
                <a:latin typeface="arial" panose="020B0604020202020204" pitchFamily="34" charset="0"/>
              </a:rPr>
              <a:t>Systems Applications and Products, is</a:t>
            </a:r>
            <a:r>
              <a:rPr lang="en-GB" sz="2900" i="0" dirty="0">
                <a:solidFill>
                  <a:srgbClr val="202124"/>
                </a:solidFill>
                <a:effectLst/>
                <a:latin typeface="arial" panose="020B0604020202020204" pitchFamily="34" charset="0"/>
              </a:rPr>
              <a:t> a widely-used enterprise resource planning (ERP) software.</a:t>
            </a:r>
            <a:r>
              <a:rPr lang="en-GB" sz="2900" dirty="0">
                <a:solidFill>
                  <a:srgbClr val="161513"/>
                </a:solidFill>
                <a:latin typeface="OracleSansVF"/>
              </a:rPr>
              <a:t> </a:t>
            </a:r>
            <a:r>
              <a:rPr lang="en-GB" sz="2900" dirty="0">
                <a:solidFill>
                  <a:srgbClr val="161513"/>
                </a:solidFill>
                <a:latin typeface="OracleSansVF"/>
                <a:hlinkClick r:id="rId10"/>
              </a:rPr>
              <a:t>https://www.sap.com/uk/index.html</a:t>
            </a:r>
            <a:r>
              <a:rPr lang="en-GB" sz="2900" dirty="0">
                <a:solidFill>
                  <a:srgbClr val="161513"/>
                </a:solidFill>
                <a:latin typeface="OracleSansVF"/>
              </a:rPr>
              <a:t>   </a:t>
            </a:r>
          </a:p>
          <a:p>
            <a:pPr marL="0" indent="0" algn="l">
              <a:buNone/>
            </a:pPr>
            <a:endParaRPr lang="en-GB" sz="2900" b="1" i="0" dirty="0">
              <a:solidFill>
                <a:srgbClr val="161513"/>
              </a:solidFill>
              <a:effectLst/>
              <a:latin typeface="OracleSansVF"/>
            </a:endParaRPr>
          </a:p>
          <a:p>
            <a:pPr marL="0" indent="0" algn="l">
              <a:buNone/>
            </a:pPr>
            <a:r>
              <a:rPr lang="en-GB" sz="2900" b="1" i="0" dirty="0">
                <a:solidFill>
                  <a:srgbClr val="161513"/>
                </a:solidFill>
                <a:effectLst/>
                <a:latin typeface="OracleSansVF"/>
              </a:rPr>
              <a:t>OR something more modest? E-mail for HR, Marketing, CRM or other functional application.</a:t>
            </a:r>
          </a:p>
          <a:p>
            <a:endParaRPr lang="en-GB" dirty="0"/>
          </a:p>
        </p:txBody>
      </p:sp>
    </p:spTree>
    <p:extLst>
      <p:ext uri="{BB962C8B-B14F-4D97-AF65-F5344CB8AC3E}">
        <p14:creationId xmlns:p14="http://schemas.microsoft.com/office/powerpoint/2010/main" val="8126087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03927-CE56-64B9-D4E5-A57DDE7AAC19}"/>
              </a:ext>
            </a:extLst>
          </p:cNvPr>
          <p:cNvSpPr>
            <a:spLocks noGrp="1"/>
          </p:cNvSpPr>
          <p:nvPr>
            <p:ph type="title"/>
          </p:nvPr>
        </p:nvSpPr>
        <p:spPr/>
        <p:txBody>
          <a:bodyPr>
            <a:normAutofit fontScale="90000"/>
          </a:bodyPr>
          <a:lstStyle/>
          <a:p>
            <a:r>
              <a:rPr lang="en-GB" sz="18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Matthew D.Jones</a:t>
            </a:r>
            <a:r>
              <a:rPr lang="en-GB" sz="1800" baseline="300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18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ScottHutcheson</a:t>
            </a:r>
            <a:r>
              <a:rPr lang="en-GB" sz="1800" baseline="300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a</a:t>
            </a:r>
            <a:r>
              <a:rPr lang="en-GB" sz="18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Jorge D.Camba</a:t>
            </a:r>
            <a:r>
              <a:rPr lang="en-GB" sz="1800" baseline="300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b</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b="1" dirty="0">
                <a:latin typeface="Arial" panose="020B0604020202020204" pitchFamily="34" charset="0"/>
                <a:ea typeface="Calibri" panose="020F0502020204030204" pitchFamily="34" charset="0"/>
                <a:cs typeface="Times New Roman" panose="02020603050405020304" pitchFamily="18" charset="0"/>
              </a:rPr>
              <a:t> </a:t>
            </a:r>
            <a:r>
              <a:rPr lang="en-GB" sz="1800" kern="1800" dirty="0">
                <a:solidFill>
                  <a:srgbClr val="505050"/>
                </a:solidFill>
                <a:effectLst/>
                <a:latin typeface="Arial" panose="020B0604020202020204" pitchFamily="34" charset="0"/>
                <a:ea typeface="Times New Roman" panose="02020603050405020304" pitchFamily="18" charset="0"/>
                <a:cs typeface="Times New Roman" panose="02020603050405020304" pitchFamily="18" charset="0"/>
              </a:rPr>
              <a:t>Past, present, and future barriers to digital transformation in manufacturing: A review </a:t>
            </a:r>
            <a:r>
              <a:rPr lang="en-GB" sz="1800" u="sng" dirty="0">
                <a:solidFill>
                  <a:srgbClr val="505050"/>
                </a:solidFill>
                <a:effectLst/>
                <a:latin typeface="Arial" panose="020B0604020202020204" pitchFamily="34" charset="0"/>
                <a:ea typeface="Times New Roman" panose="02020603050405020304" pitchFamily="18" charset="0"/>
                <a:cs typeface="Times New Roman" panose="02020603050405020304" pitchFamily="18" charset="0"/>
                <a:hlinkClick r:id="rId2" tooltip="Go to Journal of Manufacturing Systems on ScienceDirect"/>
              </a:rPr>
              <a:t>Journal of Manufacturing Systems</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dirty="0">
                <a:solidFill>
                  <a:srgbClr val="0C7DBB"/>
                </a:solidFill>
                <a:effectLst/>
                <a:latin typeface="Arial" panose="020B0604020202020204" pitchFamily="34" charset="0"/>
                <a:ea typeface="Times New Roman" panose="02020603050405020304" pitchFamily="18" charset="0"/>
                <a:cs typeface="Times New Roman" panose="02020603050405020304" pitchFamily="18" charset="0"/>
                <a:hlinkClick r:id="rId3" tooltip="Go to table of contents for this volume/issue"/>
              </a:rPr>
              <a:t>Volume 60</a:t>
            </a:r>
            <a:r>
              <a:rPr lang="en-GB" sz="18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 July 2021, Pages 936-948.</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8B0F769-553C-A835-7CF0-3DA5C972AB11}"/>
              </a:ext>
            </a:extLst>
          </p:cNvPr>
          <p:cNvSpPr>
            <a:spLocks noGrp="1"/>
          </p:cNvSpPr>
          <p:nvPr>
            <p:ph idx="1"/>
          </p:nvPr>
        </p:nvSpPr>
        <p:spPr/>
        <p:txBody>
          <a:bodyPr/>
          <a:lstStyle/>
          <a:p>
            <a:endParaRPr lang="en-GB" dirty="0"/>
          </a:p>
        </p:txBody>
      </p:sp>
      <p:pic>
        <p:nvPicPr>
          <p:cNvPr id="4" name="Picture 3" descr="Text&#10;&#10;Description automatically generated">
            <a:extLst>
              <a:ext uri="{FF2B5EF4-FFF2-40B4-BE49-F238E27FC236}">
                <a16:creationId xmlns:a16="http://schemas.microsoft.com/office/drawing/2014/main" id="{855569A4-A57E-A934-D0A7-5C75AB26630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6250" y="1324947"/>
            <a:ext cx="11220450" cy="5167928"/>
          </a:xfrm>
          <a:prstGeom prst="rect">
            <a:avLst/>
          </a:prstGeom>
          <a:noFill/>
          <a:ln>
            <a:noFill/>
          </a:ln>
        </p:spPr>
      </p:pic>
    </p:spTree>
    <p:extLst>
      <p:ext uri="{BB962C8B-B14F-4D97-AF65-F5344CB8AC3E}">
        <p14:creationId xmlns:p14="http://schemas.microsoft.com/office/powerpoint/2010/main" val="3902621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F061C8-673E-4EEE-B383-F3E1CF61F497}"/>
              </a:ext>
            </a:extLst>
          </p:cNvPr>
          <p:cNvPicPr>
            <a:picLocks noChangeAspect="1"/>
          </p:cNvPicPr>
          <p:nvPr/>
        </p:nvPicPr>
        <p:blipFill>
          <a:blip r:embed="rId2"/>
          <a:stretch>
            <a:fillRect/>
          </a:stretch>
        </p:blipFill>
        <p:spPr>
          <a:xfrm>
            <a:off x="-2419349" y="-2200275"/>
            <a:ext cx="16297274" cy="8467725"/>
          </a:xfrm>
          <a:prstGeom prst="rect">
            <a:avLst/>
          </a:prstGeom>
        </p:spPr>
      </p:pic>
    </p:spTree>
    <p:extLst>
      <p:ext uri="{BB962C8B-B14F-4D97-AF65-F5344CB8AC3E}">
        <p14:creationId xmlns:p14="http://schemas.microsoft.com/office/powerpoint/2010/main" val="38308191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5AD27-A987-38EB-940A-BD8D698D9332}"/>
              </a:ext>
            </a:extLst>
          </p:cNvPr>
          <p:cNvSpPr>
            <a:spLocks noGrp="1"/>
          </p:cNvSpPr>
          <p:nvPr>
            <p:ph type="title"/>
          </p:nvPr>
        </p:nvSpPr>
        <p:spPr>
          <a:xfrm>
            <a:off x="432847" y="-143922"/>
            <a:ext cx="10515600" cy="1325563"/>
          </a:xfrm>
        </p:spPr>
        <p:txBody>
          <a:bodyPr>
            <a:normAutofit fontScale="90000"/>
          </a:bodyPr>
          <a:lstStyle/>
          <a:p>
            <a:br>
              <a:rPr lang="en-GB" sz="3200" b="1" dirty="0"/>
            </a:br>
            <a:r>
              <a:rPr lang="en-GB" sz="3600" b="1" dirty="0"/>
              <a:t>Will it happen? Implementation issues.</a:t>
            </a:r>
            <a:br>
              <a:rPr lang="en-GB" sz="3200" b="1" dirty="0"/>
            </a:br>
            <a:endParaRPr lang="en-GB" sz="3200" b="1" dirty="0"/>
          </a:p>
        </p:txBody>
      </p:sp>
      <p:sp>
        <p:nvSpPr>
          <p:cNvPr id="3" name="Content Placeholder 2">
            <a:extLst>
              <a:ext uri="{FF2B5EF4-FFF2-40B4-BE49-F238E27FC236}">
                <a16:creationId xmlns:a16="http://schemas.microsoft.com/office/drawing/2014/main" id="{EC26EDA5-A564-862E-27FF-F9EA4F5AD641}"/>
              </a:ext>
            </a:extLst>
          </p:cNvPr>
          <p:cNvSpPr>
            <a:spLocks noGrp="1"/>
          </p:cNvSpPr>
          <p:nvPr>
            <p:ph idx="1"/>
          </p:nvPr>
        </p:nvSpPr>
        <p:spPr>
          <a:xfrm>
            <a:off x="432847" y="1278294"/>
            <a:ext cx="10515600" cy="4981104"/>
          </a:xfrm>
        </p:spPr>
        <p:txBody>
          <a:bodyPr>
            <a:normAutofit fontScale="92500"/>
          </a:bodyPr>
          <a:lstStyle/>
          <a:p>
            <a:pPr marL="0" indent="0">
              <a:buNone/>
            </a:pPr>
            <a:r>
              <a:rPr lang="en-GB" sz="3200" dirty="0"/>
              <a:t>What are your recommendations for successful implementation of the investment /initiative / transformation?</a:t>
            </a:r>
          </a:p>
          <a:p>
            <a:pPr marL="0" indent="0">
              <a:buNone/>
            </a:pPr>
            <a:endParaRPr lang="en-GB" sz="3200" dirty="0"/>
          </a:p>
          <a:p>
            <a:pPr marL="0" indent="0">
              <a:buNone/>
            </a:pPr>
            <a:r>
              <a:rPr lang="en-GB" sz="3200" dirty="0"/>
              <a:t>Resources and capabilities to make it happen?</a:t>
            </a:r>
          </a:p>
          <a:p>
            <a:pPr marL="0" indent="0">
              <a:buNone/>
            </a:pPr>
            <a:endParaRPr lang="en-GB" sz="3200" dirty="0"/>
          </a:p>
          <a:p>
            <a:pPr marL="0" indent="0">
              <a:buNone/>
            </a:pPr>
            <a:r>
              <a:rPr lang="en-GB" sz="3200" dirty="0">
                <a:solidFill>
                  <a:srgbClr val="FF0000"/>
                </a:solidFill>
              </a:rPr>
              <a:t>You can be sceptical.</a:t>
            </a:r>
          </a:p>
          <a:p>
            <a:pPr marL="0" indent="0">
              <a:buNone/>
            </a:pPr>
            <a:endParaRPr lang="en-GB" sz="3200" dirty="0"/>
          </a:p>
          <a:p>
            <a:pPr marL="0" indent="0">
              <a:buNone/>
            </a:pPr>
            <a:r>
              <a:rPr lang="en-GB" sz="3200" dirty="0"/>
              <a:t>Fall back policy/see notes on resilience. What if it doesn’t work? </a:t>
            </a:r>
            <a:r>
              <a:rPr lang="en-GB" sz="3200" dirty="0">
                <a:solidFill>
                  <a:srgbClr val="FF0000"/>
                </a:solidFill>
              </a:rPr>
              <a:t>(This might be too much, so do not worry if you do not have room for it).</a:t>
            </a:r>
          </a:p>
        </p:txBody>
      </p:sp>
    </p:spTree>
    <p:extLst>
      <p:ext uri="{BB962C8B-B14F-4D97-AF65-F5344CB8AC3E}">
        <p14:creationId xmlns:p14="http://schemas.microsoft.com/office/powerpoint/2010/main" val="3040075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3B8EE-58D0-7295-671F-7AF4E4034E16}"/>
              </a:ext>
            </a:extLst>
          </p:cNvPr>
          <p:cNvSpPr>
            <a:spLocks noGrp="1"/>
          </p:cNvSpPr>
          <p:nvPr>
            <p:ph type="title"/>
          </p:nvPr>
        </p:nvSpPr>
        <p:spPr>
          <a:xfrm>
            <a:off x="838200" y="0"/>
            <a:ext cx="10515600" cy="1325563"/>
          </a:xfrm>
        </p:spPr>
        <p:txBody>
          <a:bodyPr/>
          <a:lstStyle/>
          <a:p>
            <a:r>
              <a:rPr lang="en-GB" i="1" dirty="0">
                <a:solidFill>
                  <a:srgbClr val="FF0000"/>
                </a:solidFill>
              </a:rPr>
              <a:t>Let’s help Lu Pan </a:t>
            </a:r>
          </a:p>
        </p:txBody>
      </p:sp>
      <p:sp>
        <p:nvSpPr>
          <p:cNvPr id="3" name="Content Placeholder 2">
            <a:extLst>
              <a:ext uri="{FF2B5EF4-FFF2-40B4-BE49-F238E27FC236}">
                <a16:creationId xmlns:a16="http://schemas.microsoft.com/office/drawing/2014/main" id="{768993B0-3DB3-B8A4-2F10-391489A1D7EE}"/>
              </a:ext>
            </a:extLst>
          </p:cNvPr>
          <p:cNvSpPr>
            <a:spLocks noGrp="1"/>
          </p:cNvSpPr>
          <p:nvPr>
            <p:ph idx="1"/>
          </p:nvPr>
        </p:nvSpPr>
        <p:spPr>
          <a:xfrm>
            <a:off x="606489" y="1222310"/>
            <a:ext cx="11075437" cy="5299788"/>
          </a:xfrm>
        </p:spPr>
        <p:txBody>
          <a:bodyPr>
            <a:normAutofit lnSpcReduction="10000"/>
          </a:bodyPr>
          <a:lstStyle/>
          <a:p>
            <a:pPr marL="0" indent="0">
              <a:buNone/>
            </a:pPr>
            <a:r>
              <a:rPr lang="en-GB" b="1" dirty="0"/>
              <a:t>An analysis of mobile payments adoption in the PRC.</a:t>
            </a:r>
          </a:p>
          <a:p>
            <a:pPr marL="0" indent="0">
              <a:buNone/>
            </a:pPr>
            <a:endParaRPr lang="en-GB" dirty="0"/>
          </a:p>
          <a:p>
            <a:pPr marL="0" indent="0">
              <a:buNone/>
            </a:pPr>
            <a:r>
              <a:rPr lang="en-GB" dirty="0"/>
              <a:t>The Challenge? </a:t>
            </a:r>
          </a:p>
          <a:p>
            <a:pPr marL="0" indent="0">
              <a:buNone/>
            </a:pPr>
            <a:endParaRPr lang="en-GB" dirty="0"/>
          </a:p>
          <a:p>
            <a:pPr marL="0" indent="0">
              <a:buNone/>
            </a:pPr>
            <a:r>
              <a:rPr lang="en-GB" dirty="0"/>
              <a:t>Resistance to change?</a:t>
            </a:r>
          </a:p>
          <a:p>
            <a:pPr marL="0" indent="0">
              <a:buNone/>
            </a:pPr>
            <a:endParaRPr lang="en-GB" dirty="0"/>
          </a:p>
          <a:p>
            <a:pPr marL="0" indent="0">
              <a:buNone/>
            </a:pPr>
            <a:r>
              <a:rPr lang="en-GB" dirty="0"/>
              <a:t>Is it true?</a:t>
            </a:r>
          </a:p>
          <a:p>
            <a:pPr marL="0" indent="0">
              <a:buNone/>
            </a:pPr>
            <a:endParaRPr lang="en-GB" dirty="0"/>
          </a:p>
          <a:p>
            <a:pPr marL="0" indent="0">
              <a:buNone/>
            </a:pPr>
            <a:r>
              <a:rPr lang="en-GB" dirty="0"/>
              <a:t>The reasons?</a:t>
            </a:r>
          </a:p>
          <a:p>
            <a:pPr marL="0" indent="0">
              <a:buNone/>
            </a:pPr>
            <a:endParaRPr lang="en-GB" dirty="0"/>
          </a:p>
          <a:p>
            <a:pPr marL="0" indent="0">
              <a:buNone/>
            </a:pPr>
            <a:r>
              <a:rPr lang="en-GB" dirty="0"/>
              <a:t>Possible solutions?</a:t>
            </a:r>
          </a:p>
        </p:txBody>
      </p:sp>
    </p:spTree>
    <p:extLst>
      <p:ext uri="{BB962C8B-B14F-4D97-AF65-F5344CB8AC3E}">
        <p14:creationId xmlns:p14="http://schemas.microsoft.com/office/powerpoint/2010/main" val="29406007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C6905-5678-1ED4-6CF3-65FCB6CA8780}"/>
              </a:ext>
            </a:extLst>
          </p:cNvPr>
          <p:cNvSpPr>
            <a:spLocks noGrp="1"/>
          </p:cNvSpPr>
          <p:nvPr>
            <p:ph type="title"/>
          </p:nvPr>
        </p:nvSpPr>
        <p:spPr>
          <a:xfrm>
            <a:off x="373224" y="149291"/>
            <a:ext cx="2295331" cy="6344815"/>
          </a:xfrm>
        </p:spPr>
        <p:txBody>
          <a:bodyPr>
            <a:normAutofit fontScale="90000"/>
          </a:bodyPr>
          <a:lstStyle/>
          <a:p>
            <a:pPr>
              <a:lnSpc>
                <a:spcPct val="107000"/>
              </a:lnSpc>
              <a:spcAft>
                <a:spcPts val="800"/>
              </a:spcAft>
            </a:pPr>
            <a:r>
              <a:rPr lang="en-GB" dirty="0"/>
              <a:t>Is it true?</a:t>
            </a:r>
            <a:br>
              <a:rPr lang="en-GB" dirty="0"/>
            </a:b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https://www.statista.com/chart/17909/pos-mobile-payment-user-penetration-rates/</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1800" b="1" kern="1800" dirty="0">
                <a:solidFill>
                  <a:srgbClr val="455F7C"/>
                </a:solidFill>
                <a:effectLst/>
                <a:latin typeface="Open Sans" panose="020B0606030504020204" pitchFamily="34" charset="0"/>
                <a:ea typeface="Times New Roman" panose="02020603050405020304" pitchFamily="18" charset="0"/>
                <a:cs typeface="Times New Roman" panose="02020603050405020304" pitchFamily="18" charset="0"/>
              </a:rPr>
            </a:br>
            <a:r>
              <a:rPr lang="en-GB" sz="1800" b="1" kern="1800" dirty="0">
                <a:solidFill>
                  <a:srgbClr val="455F7C"/>
                </a:solidFill>
                <a:effectLst/>
                <a:latin typeface="Open Sans" panose="020B0606030504020204" pitchFamily="34" charset="0"/>
                <a:ea typeface="Times New Roman" panose="02020603050405020304" pitchFamily="18" charset="0"/>
                <a:cs typeface="Times New Roman" panose="02020603050405020304" pitchFamily="18" charset="0"/>
              </a:rPr>
              <a:t>China's Mobile Payment Adoption Beats All Others</a:t>
            </a:r>
            <a:br>
              <a:rPr lang="en-GB" sz="1800" b="1" kern="1800" dirty="0">
                <a:solidFill>
                  <a:srgbClr val="455F7C"/>
                </a:solidFill>
                <a:effectLst/>
                <a:latin typeface="Open Sans" panose="020B0606030504020204" pitchFamily="34" charset="0"/>
                <a:ea typeface="Times New Roman" panose="02020603050405020304" pitchFamily="18" charset="0"/>
                <a:cs typeface="Times New Roman" panose="02020603050405020304" pitchFamily="18" charset="0"/>
              </a:rPr>
            </a:br>
            <a:br>
              <a:rPr lang="en-GB" sz="1800" b="1" kern="1800" dirty="0">
                <a:solidFill>
                  <a:srgbClr val="455F7C"/>
                </a:solidFill>
                <a:effectLst/>
                <a:latin typeface="Open Sans" panose="020B0606030504020204" pitchFamily="34" charset="0"/>
                <a:ea typeface="Times New Roman" panose="02020603050405020304" pitchFamily="18" charset="0"/>
                <a:cs typeface="Times New Roman" panose="02020603050405020304" pitchFamily="18" charset="0"/>
              </a:rPr>
            </a:br>
            <a:r>
              <a:rPr lang="en-GB" sz="1800" u="sng" kern="0" dirty="0">
                <a:solidFill>
                  <a:srgbClr val="0666E5"/>
                </a:solidFill>
                <a:effectLst/>
                <a:latin typeface="Open Sans" panose="020B0606030504020204" pitchFamily="34" charset="0"/>
                <a:ea typeface="Times New Roman" panose="02020603050405020304" pitchFamily="18" charset="0"/>
                <a:cs typeface="Times New Roman" panose="02020603050405020304" pitchFamily="18" charset="0"/>
                <a:hlinkClick r:id="rId3"/>
              </a:rPr>
              <a:t>Katharina Buchholz</a:t>
            </a:r>
            <a:r>
              <a:rPr lang="en-GB" sz="1800" kern="0" dirty="0">
                <a:solidFill>
                  <a:srgbClr val="455F7C"/>
                </a:solidFill>
                <a:effectLst/>
                <a:latin typeface="Open Sans" panose="020B0606030504020204" pitchFamily="34" charset="0"/>
                <a:ea typeface="Times New Roman" panose="02020603050405020304" pitchFamily="18" charset="0"/>
                <a:cs typeface="Times New Roman" panose="02020603050405020304" pitchFamily="18" charset="0"/>
              </a:rPr>
              <a:t>,</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(2023)</a:t>
            </a:r>
            <a:br>
              <a:rPr lang="en-GB" sz="1800" b="1" kern="1800" dirty="0">
                <a:solidFill>
                  <a:srgbClr val="455F7C"/>
                </a:solidFill>
                <a:effectLst/>
                <a:latin typeface="Open Sans" panose="020B0606030504020204" pitchFamily="34" charset="0"/>
                <a:ea typeface="Times New Roman" panose="02020603050405020304" pitchFamily="18" charset="0"/>
                <a:cs typeface="Times New Roman" panose="02020603050405020304" pitchFamily="18" charset="0"/>
              </a:rPr>
            </a:b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a:extLst>
              <a:ext uri="{FF2B5EF4-FFF2-40B4-BE49-F238E27FC236}">
                <a16:creationId xmlns:a16="http://schemas.microsoft.com/office/drawing/2014/main" id="{FEB5CB28-1DAC-65CF-2948-5BD173E52B27}"/>
              </a:ext>
            </a:extLst>
          </p:cNvPr>
          <p:cNvPicPr>
            <a:picLocks noGrp="1" noChangeAspect="1"/>
          </p:cNvPicPr>
          <p:nvPr>
            <p:ph idx="1"/>
          </p:nvPr>
        </p:nvPicPr>
        <p:blipFill>
          <a:blip r:embed="rId4"/>
          <a:stretch>
            <a:fillRect/>
          </a:stretch>
        </p:blipFill>
        <p:spPr>
          <a:xfrm>
            <a:off x="3209731" y="285750"/>
            <a:ext cx="8391719" cy="6572250"/>
          </a:xfrm>
          <a:prstGeom prst="rect">
            <a:avLst/>
          </a:prstGeom>
        </p:spPr>
      </p:pic>
    </p:spTree>
    <p:extLst>
      <p:ext uri="{BB962C8B-B14F-4D97-AF65-F5344CB8AC3E}">
        <p14:creationId xmlns:p14="http://schemas.microsoft.com/office/powerpoint/2010/main" val="31195975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F2A8F-AD16-9985-E081-1EBE6FA52AA8}"/>
              </a:ext>
            </a:extLst>
          </p:cNvPr>
          <p:cNvSpPr>
            <a:spLocks noGrp="1"/>
          </p:cNvSpPr>
          <p:nvPr>
            <p:ph type="title"/>
          </p:nvPr>
        </p:nvSpPr>
        <p:spPr>
          <a:xfrm>
            <a:off x="838200" y="-270587"/>
            <a:ext cx="10515600" cy="1548881"/>
          </a:xfrm>
        </p:spPr>
        <p:txBody>
          <a:bodyPr/>
          <a:lstStyle/>
          <a:p>
            <a:r>
              <a:rPr lang="en-GB" dirty="0"/>
              <a:t>Theories???</a:t>
            </a:r>
          </a:p>
        </p:txBody>
      </p:sp>
      <p:sp>
        <p:nvSpPr>
          <p:cNvPr id="3" name="Content Placeholder 2">
            <a:extLst>
              <a:ext uri="{FF2B5EF4-FFF2-40B4-BE49-F238E27FC236}">
                <a16:creationId xmlns:a16="http://schemas.microsoft.com/office/drawing/2014/main" id="{5FCC4366-D17C-86DB-1730-A575BF5D64C2}"/>
              </a:ext>
            </a:extLst>
          </p:cNvPr>
          <p:cNvSpPr>
            <a:spLocks noGrp="1"/>
          </p:cNvSpPr>
          <p:nvPr>
            <p:ph idx="1"/>
          </p:nvPr>
        </p:nvSpPr>
        <p:spPr>
          <a:xfrm>
            <a:off x="438539" y="951722"/>
            <a:ext cx="10915261" cy="5906278"/>
          </a:xfrm>
        </p:spPr>
        <p:txBody>
          <a:bodyPr>
            <a:normAutofit/>
          </a:bodyPr>
          <a:lstStyle/>
          <a:p>
            <a:r>
              <a:rPr lang="en-GB" dirty="0"/>
              <a:t>Adoption theory- Rogers’ Model………..</a:t>
            </a:r>
          </a:p>
          <a:p>
            <a:r>
              <a:rPr lang="en-GB" dirty="0"/>
              <a:t>However, there will be variations. Such as? Urban v Rural. Old v Young. </a:t>
            </a:r>
          </a:p>
          <a:p>
            <a:r>
              <a:rPr lang="en-GB" dirty="0"/>
              <a:t>Focus? </a:t>
            </a:r>
          </a:p>
          <a:p>
            <a:pPr marL="0" indent="0">
              <a:lnSpc>
                <a:spcPct val="107000"/>
              </a:lnSpc>
              <a:spcAft>
                <a:spcPts val="800"/>
              </a:spcAft>
              <a:buNone/>
            </a:pPr>
            <a:r>
              <a:rPr lang="en-GB" dirty="0"/>
              <a:t>Young people-</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https://www.ft.com/content/539e39b8-851b-11e8-a29d-73e3d454535d</a:t>
            </a:r>
            <a:r>
              <a:rPr lang="en-GB" sz="1800" u="sng" kern="100"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Why millennials are driving cashless revolution in China.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Yuan Yang (2018)</a:t>
            </a:r>
          </a:p>
          <a:p>
            <a:pPr marL="0" indent="0">
              <a:buNone/>
            </a:pPr>
            <a:r>
              <a:rPr lang="en-GB" dirty="0"/>
              <a:t>Old people- </a:t>
            </a:r>
            <a:r>
              <a:rPr lang="en-GB" sz="1100" dirty="0">
                <a:hlinkClick r:id="rId3"/>
              </a:rPr>
              <a:t>https://www.semanticscholar.org/paper/%E2%80%9DToo-old-to-bank-digitally-%E2%80%9D%3A-A-Survey-of-Banking-Jin-Kuang/2c7cc0fa271dc3ad21f02541e69948aa9bc1a580</a:t>
            </a:r>
            <a:r>
              <a:rPr lang="en-GB" sz="1100" dirty="0"/>
              <a:t> </a:t>
            </a:r>
            <a:r>
              <a:rPr lang="en-GB" sz="2400" dirty="0"/>
              <a:t>"Too old to bank digitally? ": A Survey of Banking Practices and Challenges Among Older Adults in China</a:t>
            </a:r>
          </a:p>
          <a:p>
            <a:pPr marL="0" indent="0">
              <a:buNone/>
            </a:pPr>
            <a:endParaRPr lang="en-GB" sz="2400" dirty="0"/>
          </a:p>
          <a:p>
            <a:r>
              <a:rPr lang="en-GB" dirty="0"/>
              <a:t>Logical resistance factors? </a:t>
            </a:r>
            <a:r>
              <a:rPr lang="en-GB" sz="2400" dirty="0"/>
              <a:t>See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https://www.statista.com/statistics/1244312/china-top-security-concerns-when-using-mobile-payments/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400" dirty="0"/>
          </a:p>
          <a:p>
            <a:endParaRPr lang="en-GB" dirty="0"/>
          </a:p>
        </p:txBody>
      </p:sp>
    </p:spTree>
    <p:extLst>
      <p:ext uri="{BB962C8B-B14F-4D97-AF65-F5344CB8AC3E}">
        <p14:creationId xmlns:p14="http://schemas.microsoft.com/office/powerpoint/2010/main" val="665851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3DE40FF-E0CF-6981-DF0F-F5EB9E6AFDD6}"/>
              </a:ext>
            </a:extLst>
          </p:cNvPr>
          <p:cNvPicPr>
            <a:picLocks noChangeAspect="1"/>
          </p:cNvPicPr>
          <p:nvPr/>
        </p:nvPicPr>
        <p:blipFill>
          <a:blip r:embed="rId2"/>
          <a:stretch>
            <a:fillRect/>
          </a:stretch>
        </p:blipFill>
        <p:spPr>
          <a:xfrm>
            <a:off x="-1085850" y="-1171575"/>
            <a:ext cx="16944975" cy="8029575"/>
          </a:xfrm>
          <a:prstGeom prst="rect">
            <a:avLst/>
          </a:prstGeom>
        </p:spPr>
      </p:pic>
    </p:spTree>
    <p:extLst>
      <p:ext uri="{BB962C8B-B14F-4D97-AF65-F5344CB8AC3E}">
        <p14:creationId xmlns:p14="http://schemas.microsoft.com/office/powerpoint/2010/main" val="2776205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F868E-B033-CD44-C2ED-FBAB9EB920BB}"/>
              </a:ext>
            </a:extLst>
          </p:cNvPr>
          <p:cNvSpPr>
            <a:spLocks noGrp="1"/>
          </p:cNvSpPr>
          <p:nvPr>
            <p:ph type="title"/>
          </p:nvPr>
        </p:nvSpPr>
        <p:spPr>
          <a:xfrm>
            <a:off x="838200" y="0"/>
            <a:ext cx="10515600" cy="1325563"/>
          </a:xfrm>
        </p:spPr>
        <p:txBody>
          <a:bodyPr>
            <a:normAutofit/>
          </a:bodyPr>
          <a:lstStyle/>
          <a:p>
            <a:r>
              <a:rPr lang="en-GB" sz="3200" b="1" dirty="0">
                <a:latin typeface="+mn-lt"/>
              </a:rPr>
              <a:t>Can this provide a way to find solutions?</a:t>
            </a:r>
          </a:p>
        </p:txBody>
      </p:sp>
      <p:sp>
        <p:nvSpPr>
          <p:cNvPr id="3" name="Content Placeholder 2">
            <a:extLst>
              <a:ext uri="{FF2B5EF4-FFF2-40B4-BE49-F238E27FC236}">
                <a16:creationId xmlns:a16="http://schemas.microsoft.com/office/drawing/2014/main" id="{9B1B41B1-4D18-C0FA-3971-0DC9562FFE0B}"/>
              </a:ext>
            </a:extLst>
          </p:cNvPr>
          <p:cNvSpPr>
            <a:spLocks noGrp="1"/>
          </p:cNvSpPr>
          <p:nvPr>
            <p:ph idx="1"/>
          </p:nvPr>
        </p:nvSpPr>
        <p:spPr>
          <a:xfrm>
            <a:off x="838200" y="1175658"/>
            <a:ext cx="10515600" cy="5001306"/>
          </a:xfrm>
        </p:spPr>
        <p:txBody>
          <a:bodyPr>
            <a:normAutofit/>
          </a:bodyPr>
          <a:lstStyle/>
          <a:p>
            <a:pPr marL="0" indent="0">
              <a:buNone/>
            </a:pPr>
            <a:r>
              <a:rPr lang="en-GB" dirty="0"/>
              <a:t>What would address each of these security fears?</a:t>
            </a:r>
          </a:p>
          <a:p>
            <a:pPr marL="0" indent="0">
              <a:buNone/>
            </a:pPr>
            <a:endParaRPr lang="en-GB" dirty="0"/>
          </a:p>
          <a:p>
            <a:pPr marL="0" indent="0">
              <a:buNone/>
            </a:pPr>
            <a:r>
              <a:rPr lang="en-GB" dirty="0"/>
              <a:t>Leaks-</a:t>
            </a:r>
          </a:p>
          <a:p>
            <a:pPr marL="0" indent="0">
              <a:buNone/>
            </a:pPr>
            <a:endParaRPr lang="en-GB" dirty="0"/>
          </a:p>
          <a:p>
            <a:pPr marL="0" indent="0">
              <a:buNone/>
            </a:pPr>
            <a:r>
              <a:rPr lang="en-GB" dirty="0"/>
              <a:t>Scanning fake QR code-</a:t>
            </a:r>
          </a:p>
          <a:p>
            <a:pPr marL="0" indent="0">
              <a:buNone/>
            </a:pPr>
            <a:endParaRPr lang="en-GB" dirty="0"/>
          </a:p>
          <a:p>
            <a:pPr marL="0" indent="0">
              <a:buNone/>
            </a:pPr>
            <a:r>
              <a:rPr lang="en-GB" dirty="0"/>
              <a:t>Defrauding funds-</a:t>
            </a:r>
          </a:p>
          <a:p>
            <a:pPr marL="0" indent="0">
              <a:buNone/>
            </a:pPr>
            <a:endParaRPr lang="en-GB" dirty="0"/>
          </a:p>
          <a:p>
            <a:pPr marL="0" indent="0">
              <a:buNone/>
            </a:pPr>
            <a:r>
              <a:rPr lang="en-GB" dirty="0"/>
              <a:t>Sending money to the wrong person-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52690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547A2-5932-34F8-4AF4-ED2A54D6BE59}"/>
              </a:ext>
            </a:extLst>
          </p:cNvPr>
          <p:cNvSpPr>
            <a:spLocks noGrp="1"/>
          </p:cNvSpPr>
          <p:nvPr>
            <p:ph type="title"/>
          </p:nvPr>
        </p:nvSpPr>
        <p:spPr>
          <a:xfrm>
            <a:off x="506186" y="0"/>
            <a:ext cx="11179628" cy="1325563"/>
          </a:xfrm>
        </p:spPr>
        <p:txBody>
          <a:bodyPr>
            <a:normAutofit/>
          </a:bodyPr>
          <a:lstStyle/>
          <a:p>
            <a:r>
              <a:rPr lang="en-GB" sz="3200" dirty="0">
                <a:latin typeface="+mn-lt"/>
              </a:rPr>
              <a:t>Special design for the special focus problem: Old aged consumers.</a:t>
            </a:r>
          </a:p>
        </p:txBody>
      </p:sp>
      <p:sp>
        <p:nvSpPr>
          <p:cNvPr id="3" name="Content Placeholder 2">
            <a:extLst>
              <a:ext uri="{FF2B5EF4-FFF2-40B4-BE49-F238E27FC236}">
                <a16:creationId xmlns:a16="http://schemas.microsoft.com/office/drawing/2014/main" id="{6A468FB0-391F-7F96-28C1-969146C9872F}"/>
              </a:ext>
            </a:extLst>
          </p:cNvPr>
          <p:cNvSpPr>
            <a:spLocks noGrp="1"/>
          </p:cNvSpPr>
          <p:nvPr>
            <p:ph idx="1"/>
          </p:nvPr>
        </p:nvSpPr>
        <p:spPr>
          <a:xfrm>
            <a:off x="419878" y="1175656"/>
            <a:ext cx="11265936" cy="5962261"/>
          </a:xfrm>
        </p:spPr>
        <p:txBody>
          <a:bodyPr>
            <a:normAutofit/>
          </a:bodyPr>
          <a:lstStyle/>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Bao, L., Xu, L., Ying, L.  (2023). Inclusiveness in the Design of Mobile Payment Products for Chinese Elderly Users. In: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Pepetto</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Di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Bucchianico</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(eds) Design for Inclusion. AHFE (2023) International Conference. AHFE Open Access, vol 75. AHFE International, USA. </a:t>
            </a:r>
            <a:r>
              <a:rPr lang="en-GB" sz="18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http://doi.org/10.54941/ahfe1003341</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1800" kern="0" dirty="0">
                <a:solidFill>
                  <a:srgbClr val="000000"/>
                </a:solidFill>
                <a:effectLst/>
                <a:latin typeface="Raleway" pitchFamily="2" charset="0"/>
                <a:ea typeface="Times New Roman" panose="02020603050405020304" pitchFamily="18" charset="0"/>
                <a:cs typeface="Times New Roman" panose="02020603050405020304" pitchFamily="18" charset="0"/>
              </a:rPr>
              <a:t>As the world is facing a sudden public health crisis and an aging population, mobile payment products are widely used in the epidemic because of their ease of transaction and contactless security. However, data show that there are few mobile payment users over 60 years old in China, and this emerging digital technology has excluded many silver-haired generations. Through market research, product analysis, and user interviews, this study finds that the reasons for the low usage of mobile payment products by older users in Chinese society include: poor product inclusiveness and the lack of acceptance of digital products by older people. Most research in this area has focused on using technology acceptance model (TAM) and creating "elder models" specifically for the elderly. However, traditional TAM and polarized "normal model" and "elderly model" product models have made it difficult to expand the inclusiveness of products. This study innovatively introduces an inclusive design approach to constructing a TAM to optimize existing mobile payment products. The study selects WeChat Pay, which has the highest usage rate in China, as the research object. Through qualitative and quantitative survey methods, the study deeply investigates the pain points and needs of silver-haired people and integrates them with the needs of regular users, </a:t>
            </a:r>
            <a:r>
              <a:rPr lang="en-GB" sz="1800" kern="0" dirty="0" err="1">
                <a:solidFill>
                  <a:srgbClr val="000000"/>
                </a:solidFill>
                <a:effectLst/>
                <a:latin typeface="Raleway" pitchFamily="2" charset="0"/>
                <a:ea typeface="Times New Roman" panose="02020603050405020304" pitchFamily="18" charset="0"/>
                <a:cs typeface="Times New Roman" panose="02020603050405020304" pitchFamily="18" charset="0"/>
              </a:rPr>
              <a:t>distills</a:t>
            </a:r>
            <a:r>
              <a:rPr lang="en-GB" sz="1800" kern="0" dirty="0">
                <a:solidFill>
                  <a:srgbClr val="000000"/>
                </a:solidFill>
                <a:effectLst/>
                <a:latin typeface="Raleway" pitchFamily="2" charset="0"/>
                <a:ea typeface="Times New Roman" panose="02020603050405020304" pitchFamily="18" charset="0"/>
                <a:cs typeface="Times New Roman" panose="02020603050405020304" pitchFamily="18" charset="0"/>
              </a:rPr>
              <a:t> the key influencing elements in the new model to build an inclusive TAM, and finally gives recommendations for inclusive and age-appropriate design. The optimized design of WeChat Payments is based on the recommendations. Finally, the usability test is conducted with 15 elderly and 15 normal users to verify that the optimized design is inclusive.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123417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DD3FC-6E85-16AB-B568-B44A4ACC3FE9}"/>
              </a:ext>
            </a:extLst>
          </p:cNvPr>
          <p:cNvSpPr>
            <a:spLocks noGrp="1"/>
          </p:cNvSpPr>
          <p:nvPr>
            <p:ph type="title"/>
          </p:nvPr>
        </p:nvSpPr>
        <p:spPr>
          <a:xfrm>
            <a:off x="768998" y="169183"/>
            <a:ext cx="10654004" cy="558606"/>
          </a:xfrm>
        </p:spPr>
        <p:txBody>
          <a:bodyPr>
            <a:normAutofit/>
          </a:bodyPr>
          <a:lstStyle/>
          <a:p>
            <a:r>
              <a:rPr lang="en-GB" sz="3200" dirty="0">
                <a:latin typeface="+mn-lt"/>
              </a:rPr>
              <a:t>Find the “magic” article!</a:t>
            </a:r>
          </a:p>
        </p:txBody>
      </p:sp>
      <p:sp>
        <p:nvSpPr>
          <p:cNvPr id="3" name="Content Placeholder 2">
            <a:extLst>
              <a:ext uri="{FF2B5EF4-FFF2-40B4-BE49-F238E27FC236}">
                <a16:creationId xmlns:a16="http://schemas.microsoft.com/office/drawing/2014/main" id="{61F1530F-7B39-10A1-09C3-7385A4FC3764}"/>
              </a:ext>
            </a:extLst>
          </p:cNvPr>
          <p:cNvSpPr>
            <a:spLocks noGrp="1"/>
          </p:cNvSpPr>
          <p:nvPr>
            <p:ph idx="1"/>
          </p:nvPr>
        </p:nvSpPr>
        <p:spPr>
          <a:xfrm>
            <a:off x="401216" y="727789"/>
            <a:ext cx="11420670" cy="6438121"/>
          </a:xfrm>
        </p:spPr>
        <p:txBody>
          <a:bodyPr>
            <a:normAutofit/>
          </a:bodyPr>
          <a:lstStyle/>
          <a:p>
            <a:pPr marL="0" indent="0">
              <a:buNone/>
            </a:pPr>
            <a:r>
              <a:rPr lang="en-GB" sz="2000" kern="100" dirty="0" err="1">
                <a:solidFill>
                  <a:srgbClr val="212121"/>
                </a:solidFill>
                <a:effectLst/>
                <a:latin typeface="Roboto" panose="02000000000000000000" pitchFamily="2" charset="0"/>
                <a:ea typeface="Calibri" panose="020F0502020204030204" pitchFamily="34" charset="0"/>
                <a:cs typeface="Times New Roman" panose="02020603050405020304" pitchFamily="18" charset="0"/>
              </a:rPr>
              <a:t>Abrahim</a:t>
            </a:r>
            <a:r>
              <a:rPr lang="en-GB" sz="2000" kern="100" dirty="0">
                <a:solidFill>
                  <a:srgbClr val="212121"/>
                </a:solidFill>
                <a:effectLst/>
                <a:latin typeface="Roboto" panose="02000000000000000000" pitchFamily="2" charset="0"/>
                <a:ea typeface="Calibri" panose="020F0502020204030204" pitchFamily="34" charset="0"/>
                <a:cs typeface="Times New Roman" panose="02020603050405020304" pitchFamily="18" charset="0"/>
              </a:rPr>
              <a:t> Sleiman KA, </a:t>
            </a:r>
            <a:r>
              <a:rPr lang="en-GB" sz="2000" kern="100" dirty="0" err="1">
                <a:solidFill>
                  <a:srgbClr val="212121"/>
                </a:solidFill>
                <a:effectLst/>
                <a:latin typeface="Roboto" panose="02000000000000000000" pitchFamily="2" charset="0"/>
                <a:ea typeface="Calibri" panose="020F0502020204030204" pitchFamily="34" charset="0"/>
                <a:cs typeface="Times New Roman" panose="02020603050405020304" pitchFamily="18" charset="0"/>
              </a:rPr>
              <a:t>Juanli</a:t>
            </a:r>
            <a:r>
              <a:rPr lang="en-GB" sz="2000" kern="100" dirty="0">
                <a:solidFill>
                  <a:srgbClr val="212121"/>
                </a:solidFill>
                <a:effectLst/>
                <a:latin typeface="Roboto" panose="02000000000000000000" pitchFamily="2" charset="0"/>
                <a:ea typeface="Calibri" panose="020F0502020204030204" pitchFamily="34" charset="0"/>
                <a:cs typeface="Times New Roman" panose="02020603050405020304" pitchFamily="18" charset="0"/>
              </a:rPr>
              <a:t> L, Lei HZ, Rong W, </a:t>
            </a:r>
            <a:r>
              <a:rPr lang="en-GB" sz="2000" kern="100" dirty="0" err="1">
                <a:solidFill>
                  <a:srgbClr val="212121"/>
                </a:solidFill>
                <a:effectLst/>
                <a:latin typeface="Roboto" panose="02000000000000000000" pitchFamily="2" charset="0"/>
                <a:ea typeface="Calibri" panose="020F0502020204030204" pitchFamily="34" charset="0"/>
                <a:cs typeface="Times New Roman" panose="02020603050405020304" pitchFamily="18" charset="0"/>
              </a:rPr>
              <a:t>Yubo</a:t>
            </a:r>
            <a:r>
              <a:rPr lang="en-GB" sz="2000" kern="100" dirty="0">
                <a:solidFill>
                  <a:srgbClr val="212121"/>
                </a:solidFill>
                <a:effectLst/>
                <a:latin typeface="Roboto" panose="02000000000000000000" pitchFamily="2" charset="0"/>
                <a:ea typeface="Calibri" panose="020F0502020204030204" pitchFamily="34" charset="0"/>
                <a:cs typeface="Times New Roman" panose="02020603050405020304" pitchFamily="18" charset="0"/>
              </a:rPr>
              <a:t> W, Li S, Cheng J, and Amin F. (2023) Factors that impacted mobile-payment adoption in China during the COVID-19 pandemic. </a:t>
            </a:r>
            <a:r>
              <a:rPr lang="en-GB" sz="2000" i="1" kern="100" dirty="0" err="1">
                <a:solidFill>
                  <a:srgbClr val="212121"/>
                </a:solidFill>
                <a:effectLst/>
                <a:latin typeface="Roboto" panose="02000000000000000000" pitchFamily="2" charset="0"/>
                <a:ea typeface="Calibri" panose="020F0502020204030204" pitchFamily="34" charset="0"/>
                <a:cs typeface="Times New Roman" panose="02020603050405020304" pitchFamily="18" charset="0"/>
              </a:rPr>
              <a:t>Heliyon</a:t>
            </a:r>
            <a:r>
              <a:rPr lang="en-GB" sz="2000" kern="100" dirty="0">
                <a:solidFill>
                  <a:srgbClr val="212121"/>
                </a:solidFill>
                <a:effectLst/>
                <a:latin typeface="Roboto" panose="02000000000000000000" pitchFamily="2" charset="0"/>
                <a:ea typeface="Calibri" panose="020F0502020204030204" pitchFamily="34" charset="0"/>
                <a:cs typeface="Times New Roman" panose="02020603050405020304" pitchFamily="18" charset="0"/>
              </a:rPr>
              <a:t>. May;9(5):e16197. </a:t>
            </a:r>
            <a:r>
              <a:rPr lang="en-GB" sz="2000" kern="100" dirty="0" err="1">
                <a:solidFill>
                  <a:srgbClr val="212121"/>
                </a:solidFill>
                <a:effectLst/>
                <a:latin typeface="Roboto" panose="02000000000000000000" pitchFamily="2" charset="0"/>
                <a:ea typeface="Calibri" panose="020F0502020204030204" pitchFamily="34" charset="0"/>
                <a:cs typeface="Times New Roman" panose="02020603050405020304" pitchFamily="18" charset="0"/>
              </a:rPr>
              <a:t>doi</a:t>
            </a:r>
            <a:r>
              <a:rPr lang="en-GB" sz="2000" kern="100" dirty="0">
                <a:solidFill>
                  <a:srgbClr val="212121"/>
                </a:solidFill>
                <a:effectLst/>
                <a:latin typeface="Roboto" panose="02000000000000000000" pitchFamily="2" charset="0"/>
                <a:ea typeface="Calibri" panose="020F0502020204030204" pitchFamily="34" charset="0"/>
                <a:cs typeface="Times New Roman" panose="02020603050405020304" pitchFamily="18" charset="0"/>
              </a:rPr>
              <a:t>: 10.1016/j.heliyon.2023.e16197. </a:t>
            </a:r>
            <a:r>
              <a:rPr lang="en-GB" sz="2000" kern="100" dirty="0" err="1">
                <a:solidFill>
                  <a:srgbClr val="212121"/>
                </a:solidFill>
                <a:effectLst/>
                <a:latin typeface="Roboto" panose="02000000000000000000" pitchFamily="2" charset="0"/>
                <a:ea typeface="Calibri" panose="020F0502020204030204" pitchFamily="34" charset="0"/>
                <a:cs typeface="Times New Roman" panose="02020603050405020304" pitchFamily="18" charset="0"/>
              </a:rPr>
              <a:t>Epub</a:t>
            </a:r>
            <a:r>
              <a:rPr lang="en-GB" sz="2000" kern="100" dirty="0">
                <a:solidFill>
                  <a:srgbClr val="212121"/>
                </a:solidFill>
                <a:effectLst/>
                <a:latin typeface="Roboto" panose="02000000000000000000" pitchFamily="2" charset="0"/>
                <a:ea typeface="Calibri" panose="020F0502020204030204" pitchFamily="34" charset="0"/>
                <a:cs typeface="Times New Roman" panose="02020603050405020304" pitchFamily="18" charset="0"/>
              </a:rPr>
              <a:t> 2023 May 12. PMID: 37197149; PMCID: PMC10176892.</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https://www.ncbi.nlm.nih.gov/pmc/articles/PMC10176892/</a:t>
            </a:r>
            <a:r>
              <a:rPr lang="en-GB" sz="2000" kern="1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000" kern="100" dirty="0">
                <a:solidFill>
                  <a:srgbClr val="212121"/>
                </a:solidFill>
                <a:effectLst/>
                <a:latin typeface="Cambria" panose="02040503050406030204" pitchFamily="18" charset="0"/>
                <a:ea typeface="Calibri" panose="020F0502020204030204" pitchFamily="34" charset="0"/>
                <a:cs typeface="Times New Roman" panose="02020603050405020304" pitchFamily="18" charset="0"/>
              </a:rPr>
              <a:t>The Unified Theory of Acceptance and Use of Technology (UTAUT) is a potential paradigm for explaining technology adoption and can be applied to a wide range of scenarios. During the COVID-19 (C-19) outbreak in China, mobile-payment platforms (</a:t>
            </a:r>
            <a:r>
              <a:rPr lang="en-GB" sz="2000" kern="100" dirty="0" err="1">
                <a:solidFill>
                  <a:srgbClr val="212121"/>
                </a:solidFill>
                <a:effectLst/>
                <a:latin typeface="Cambria" panose="02040503050406030204" pitchFamily="18" charset="0"/>
                <a:ea typeface="Calibri" panose="020F0502020204030204" pitchFamily="34" charset="0"/>
                <a:cs typeface="Times New Roman" panose="02020603050405020304" pitchFamily="18" charset="0"/>
              </a:rPr>
              <a:t>Mpayment</a:t>
            </a:r>
            <a:r>
              <a:rPr lang="en-GB" sz="2000" kern="100" dirty="0">
                <a:solidFill>
                  <a:srgbClr val="212121"/>
                </a:solidFill>
                <a:effectLst/>
                <a:latin typeface="Cambria" panose="02040503050406030204" pitchFamily="18" charset="0"/>
                <a:ea typeface="Calibri" panose="020F0502020204030204" pitchFamily="34" charset="0"/>
                <a:cs typeface="Times New Roman" panose="02020603050405020304" pitchFamily="18" charset="0"/>
              </a:rPr>
              <a:t>) were used extensively in everyday life because they allowed people to avoid direct and indirect connections during transactions, adhere to social-distancing guidelines, and support social-economic stabilization. By exploring the technological and psychological variables that influenced user </a:t>
            </a:r>
            <a:r>
              <a:rPr lang="en-GB" sz="2000" kern="100" dirty="0" err="1">
                <a:solidFill>
                  <a:srgbClr val="212121"/>
                </a:solidFill>
                <a:effectLst/>
                <a:latin typeface="Cambria" panose="02040503050406030204" pitchFamily="18" charset="0"/>
                <a:ea typeface="Calibri" panose="020F0502020204030204" pitchFamily="34" charset="0"/>
                <a:cs typeface="Times New Roman" panose="02020603050405020304" pitchFamily="18" charset="0"/>
              </a:rPr>
              <a:t>Mpayment</a:t>
            </a:r>
            <a:r>
              <a:rPr lang="en-GB" sz="2000" kern="100" dirty="0">
                <a:solidFill>
                  <a:srgbClr val="212121"/>
                </a:solidFill>
                <a:effectLst/>
                <a:latin typeface="Cambria" panose="02040503050406030204" pitchFamily="18" charset="0"/>
                <a:ea typeface="Calibri" panose="020F0502020204030204" pitchFamily="34" charset="0"/>
                <a:cs typeface="Times New Roman" panose="02020603050405020304" pitchFamily="18" charset="0"/>
              </a:rPr>
              <a:t>-adoption intentions during the C-19 pandemic, this study broadens the literature on technology adoption in emergency circumstances and expands the UTAUT. A total of 593 complete samples were collected online, with SPSS used for data analysis. The empirical findings reveal that performance expectancy, trust, perceived security, and social influence all had a significant influence on </a:t>
            </a:r>
            <a:r>
              <a:rPr lang="en-GB" sz="2000" kern="100" dirty="0" err="1">
                <a:solidFill>
                  <a:srgbClr val="212121"/>
                </a:solidFill>
                <a:effectLst/>
                <a:latin typeface="Cambria" panose="02040503050406030204" pitchFamily="18" charset="0"/>
                <a:ea typeface="Calibri" panose="020F0502020204030204" pitchFamily="34" charset="0"/>
                <a:cs typeface="Times New Roman" panose="02020603050405020304" pitchFamily="18" charset="0"/>
              </a:rPr>
              <a:t>Mpayment</a:t>
            </a:r>
            <a:r>
              <a:rPr lang="en-GB" sz="2000" kern="100" dirty="0">
                <a:solidFill>
                  <a:srgbClr val="212121"/>
                </a:solidFill>
                <a:effectLst/>
                <a:latin typeface="Cambria" panose="02040503050406030204" pitchFamily="18" charset="0"/>
                <a:ea typeface="Calibri" panose="020F0502020204030204" pitchFamily="34" charset="0"/>
                <a:cs typeface="Times New Roman" panose="02020603050405020304" pitchFamily="18" charset="0"/>
              </a:rPr>
              <a:t> acceptance during the C-19 outbreak, with social distancing having the greatest impact, followed by fear of C-19. Interestingly, perceived-effort expectancy had a negative influence on payment acceptance. These findings suggest that future studies should apply the expanded model to different countries and areas to investigate the impact of the C-19 pandemic on </a:t>
            </a:r>
            <a:r>
              <a:rPr lang="en-GB" sz="2000" kern="100" dirty="0" err="1">
                <a:solidFill>
                  <a:srgbClr val="212121"/>
                </a:solidFill>
                <a:effectLst/>
                <a:latin typeface="Cambria" panose="02040503050406030204" pitchFamily="18" charset="0"/>
                <a:ea typeface="Calibri" panose="020F0502020204030204" pitchFamily="34" charset="0"/>
                <a:cs typeface="Times New Roman" panose="02020603050405020304" pitchFamily="18" charset="0"/>
              </a:rPr>
              <a:t>Mpayment</a:t>
            </a:r>
            <a:r>
              <a:rPr lang="en-GB" sz="2000" kern="100" dirty="0">
                <a:solidFill>
                  <a:srgbClr val="212121"/>
                </a:solidFill>
                <a:effectLst/>
                <a:latin typeface="Cambria" panose="02040503050406030204" pitchFamily="18" charset="0"/>
                <a:ea typeface="Calibri" panose="020F0502020204030204" pitchFamily="34" charset="0"/>
                <a:cs typeface="Times New Roman" panose="02020603050405020304" pitchFamily="18" charset="0"/>
              </a:rPr>
              <a:t> acceptance.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70349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F4712-FD7D-AEAC-D912-62D21424A11A}"/>
              </a:ext>
            </a:extLst>
          </p:cNvPr>
          <p:cNvSpPr>
            <a:spLocks noGrp="1"/>
          </p:cNvSpPr>
          <p:nvPr>
            <p:ph type="title"/>
          </p:nvPr>
        </p:nvSpPr>
        <p:spPr>
          <a:xfrm>
            <a:off x="270588" y="365126"/>
            <a:ext cx="11816637" cy="1206500"/>
          </a:xfrm>
        </p:spPr>
        <p:txBody>
          <a:bodyPr>
            <a:normAutofit fontScale="90000"/>
          </a:bodyPr>
          <a:lstStyle/>
          <a:p>
            <a:r>
              <a:rPr lang="en-GB" sz="3100" dirty="0"/>
              <a:t>This is based on </a:t>
            </a:r>
            <a:br>
              <a:rPr lang="en-GB" sz="3100" dirty="0"/>
            </a:br>
            <a:r>
              <a:rPr lang="en-GB" sz="3100" kern="100" dirty="0">
                <a:solidFill>
                  <a:srgbClr val="212121"/>
                </a:solidFill>
                <a:effectLst/>
                <a:latin typeface="Cambria" panose="02040503050406030204" pitchFamily="18" charset="0"/>
                <a:ea typeface="Calibri" panose="020F0502020204030204" pitchFamily="34" charset="0"/>
                <a:cs typeface="Times New Roman" panose="02020603050405020304" pitchFamily="18" charset="0"/>
              </a:rPr>
              <a:t>Davis G.B., Venkatesh F.D.D., Morris Michael G. (2003) User acceptance of information technology: toward a unified view. </a:t>
            </a:r>
            <a:r>
              <a:rPr lang="en-GB" sz="3100" i="1" kern="100" dirty="0">
                <a:effectLst/>
                <a:latin typeface="Calibri" panose="020F0502020204030204" pitchFamily="34" charset="0"/>
                <a:ea typeface="Calibri" panose="020F0502020204030204" pitchFamily="34" charset="0"/>
                <a:cs typeface="Times New Roman" panose="02020603050405020304" pitchFamily="18" charset="0"/>
              </a:rPr>
              <a:t>MIS Quarterly. </a:t>
            </a:r>
            <a:r>
              <a:rPr lang="en-GB" sz="3100" kern="100" dirty="0">
                <a:effectLst/>
                <a:latin typeface="Calibri" panose="020F0502020204030204" pitchFamily="34" charset="0"/>
                <a:ea typeface="Calibri" panose="020F0502020204030204" pitchFamily="34" charset="0"/>
                <a:cs typeface="Times New Roman" panose="02020603050405020304" pitchFamily="18" charset="0"/>
              </a:rPr>
              <a:t>27(3):425–478.</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a:extLst>
              <a:ext uri="{FF2B5EF4-FFF2-40B4-BE49-F238E27FC236}">
                <a16:creationId xmlns:a16="http://schemas.microsoft.com/office/drawing/2014/main" id="{B827CE49-7661-1009-01F6-E9ECBCA1A999}"/>
              </a:ext>
            </a:extLst>
          </p:cNvPr>
          <p:cNvPicPr>
            <a:picLocks noGrp="1" noChangeAspect="1"/>
          </p:cNvPicPr>
          <p:nvPr>
            <p:ph idx="1"/>
          </p:nvPr>
        </p:nvPicPr>
        <p:blipFill>
          <a:blip r:embed="rId2"/>
          <a:stretch>
            <a:fillRect/>
          </a:stretch>
        </p:blipFill>
        <p:spPr>
          <a:xfrm>
            <a:off x="885825" y="1428750"/>
            <a:ext cx="10077449" cy="5064123"/>
          </a:xfrm>
          <a:prstGeom prst="rect">
            <a:avLst/>
          </a:prstGeom>
        </p:spPr>
      </p:pic>
    </p:spTree>
    <p:extLst>
      <p:ext uri="{BB962C8B-B14F-4D97-AF65-F5344CB8AC3E}">
        <p14:creationId xmlns:p14="http://schemas.microsoft.com/office/powerpoint/2010/main" val="12400923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ound rainbow">
            <a:extLst>
              <a:ext uri="{FF2B5EF4-FFF2-40B4-BE49-F238E27FC236}">
                <a16:creationId xmlns:a16="http://schemas.microsoft.com/office/drawing/2014/main" id="{702B99D4-F7A9-DB45-6BC1-5D511DA155BA}"/>
              </a:ext>
            </a:extLst>
          </p:cNvPr>
          <p:cNvPicPr>
            <a:picLocks noChangeAspect="1"/>
          </p:cNvPicPr>
          <p:nvPr/>
        </p:nvPicPr>
        <p:blipFill rotWithShape="1">
          <a:blip r:embed="rId2"/>
          <a:srcRect t="15730"/>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9120ACC-95C7-4345-F05F-C1E6E0B45D2D}"/>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a:solidFill>
                  <a:schemeClr val="bg1"/>
                </a:solidFill>
              </a:rPr>
              <a:t>Now we can get “digging”……………….</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68897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622</TotalTime>
  <Words>2501</Words>
  <Application>Microsoft Office PowerPoint</Application>
  <PresentationFormat>Widescreen</PresentationFormat>
  <Paragraphs>138</Paragraphs>
  <Slides>24</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24</vt:i4>
      </vt:variant>
    </vt:vector>
  </HeadingPairs>
  <TitlesOfParts>
    <vt:vector size="37" baseType="lpstr">
      <vt:lpstr>arial</vt:lpstr>
      <vt:lpstr>arial</vt:lpstr>
      <vt:lpstr>Calibri</vt:lpstr>
      <vt:lpstr>Calibri Light</vt:lpstr>
      <vt:lpstr>Cambria</vt:lpstr>
      <vt:lpstr>ElsevierGulliver</vt:lpstr>
      <vt:lpstr>Lato</vt:lpstr>
      <vt:lpstr>Open Sans</vt:lpstr>
      <vt:lpstr>OracleSansVF</vt:lpstr>
      <vt:lpstr>Raleway</vt:lpstr>
      <vt:lpstr>Roboto</vt:lpstr>
      <vt:lpstr>Times New Roman</vt:lpstr>
      <vt:lpstr>Office Theme</vt:lpstr>
      <vt:lpstr>                                  Visions for the Future –LCDB7008  (DBA Programme)   Lecture 9.1 Bringing it together: Management, Leadership, Change &amp; Innovation initiatives. </vt:lpstr>
      <vt:lpstr>Assignment. The recommended structure is: </vt:lpstr>
      <vt:lpstr>PowerPoint Presentation</vt:lpstr>
      <vt:lpstr>Management theory/styles.</vt:lpstr>
      <vt:lpstr>Leadership styles</vt:lpstr>
      <vt:lpstr>Change management</vt:lpstr>
      <vt:lpstr>Innovation recommendation, investment or policy.</vt:lpstr>
      <vt:lpstr>Where on the adoption scale is your organisation?</vt:lpstr>
      <vt:lpstr>Rogers, E.M. (2003). Diffusion of innovations (5th ed.). New York: Free Press</vt:lpstr>
      <vt:lpstr>Could there be logical reasons for not adopting a new technology, innovation, development or policy?</vt:lpstr>
      <vt:lpstr>PowerPoint Presentation</vt:lpstr>
      <vt:lpstr>Technology Adoption. (Big or small?) (New or part of an ongoing process?)</vt:lpstr>
      <vt:lpstr>Matthew D.JonesaScottHutchesonaJorge D.Cambab  Past, present, and future barriers to digital transformation in manufacturing: A review Journal of Manufacturing Systems Volume 60, July 2021, Pages 936-948. </vt:lpstr>
      <vt:lpstr>PowerPoint Presentation</vt:lpstr>
      <vt:lpstr> Will it happen? Implementation issues. </vt:lpstr>
      <vt:lpstr>Let’s help Lu Pan </vt:lpstr>
      <vt:lpstr>Is it true? https://www.statista.com/chart/17909/pos-mobile-payment-user-penetration-rates/  China's Mobile Payment Adoption Beats All Others  Katharina Buchholz,  (2023)  </vt:lpstr>
      <vt:lpstr>Theories???</vt:lpstr>
      <vt:lpstr>PowerPoint Presentation</vt:lpstr>
      <vt:lpstr>Can this provide a way to find solutions?</vt:lpstr>
      <vt:lpstr>Special design for the special focus problem: Old aged consumers.</vt:lpstr>
      <vt:lpstr>Find the “magic” article!</vt:lpstr>
      <vt:lpstr>This is based on  Davis G.B., Venkatesh F.D.D., Morris Michael G. (2003) User acceptance of information technology: toward a unified view. MIS Quarterly. 27(3):425–478. </vt:lpstr>
      <vt:lpstr>Now we can get “digging”……………….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dc:creator>
  <cp:lastModifiedBy>Steve  Griffiths</cp:lastModifiedBy>
  <cp:revision>27</cp:revision>
  <dcterms:created xsi:type="dcterms:W3CDTF">2023-03-20T11:58:42Z</dcterms:created>
  <dcterms:modified xsi:type="dcterms:W3CDTF">2023-12-07T17:05:59Z</dcterms:modified>
</cp:coreProperties>
</file>