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5"/>
  </p:notesMasterIdLst>
  <p:sldIdLst>
    <p:sldId id="256" r:id="rId2"/>
    <p:sldId id="257" r:id="rId3"/>
    <p:sldId id="258" r:id="rId4"/>
    <p:sldId id="260" r:id="rId5"/>
    <p:sldId id="262" r:id="rId6"/>
    <p:sldId id="270" r:id="rId7"/>
    <p:sldId id="271" r:id="rId8"/>
    <p:sldId id="263" r:id="rId9"/>
    <p:sldId id="264" r:id="rId10"/>
    <p:sldId id="266" r:id="rId11"/>
    <p:sldId id="267" r:id="rId12"/>
    <p:sldId id="269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amsul islam" initials="si" lastIdx="1" clrIdx="0">
    <p:extLst>
      <p:ext uri="{19B8F6BF-5375-455C-9EA6-DF929625EA0E}">
        <p15:presenceInfo xmlns:p15="http://schemas.microsoft.com/office/powerpoint/2012/main" userId="6ec2d4bbbb26dbe6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622A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97" autoAdjust="0"/>
    <p:restoredTop sz="94660"/>
  </p:normalViewPr>
  <p:slideViewPr>
    <p:cSldViewPr snapToGrid="0">
      <p:cViewPr varScale="1">
        <p:scale>
          <a:sx n="83" d="100"/>
          <a:sy n="83" d="100"/>
        </p:scale>
        <p:origin x="47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3671FF5-60E5-45AC-998F-87BC169CDA3B}" type="doc">
      <dgm:prSet loTypeId="urn:microsoft.com/office/officeart/2005/8/layout/chevron2" loCatId="process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B9C0A5E-7D62-470D-B80A-E4A8B7C0571F}">
      <dgm:prSet custT="1"/>
      <dgm:spPr>
        <a:ln>
          <a:solidFill>
            <a:schemeClr val="tx1"/>
          </a:solidFill>
        </a:ln>
      </dgm:spPr>
      <dgm:t>
        <a:bodyPr/>
        <a:lstStyle/>
        <a:p>
          <a:endParaRPr lang="en-GB" sz="1400" b="1" dirty="0"/>
        </a:p>
        <a:p>
          <a:r>
            <a:rPr lang="en-GB" sz="1400" b="1" dirty="0"/>
            <a:t>BMSW4001</a:t>
          </a:r>
        </a:p>
        <a:p>
          <a:r>
            <a:rPr lang="en-GB" sz="1400" b="1" dirty="0"/>
            <a:t>ACEDEMIC AND EMPLOYABILTY SKILLS</a:t>
          </a:r>
        </a:p>
        <a:p>
          <a:r>
            <a:rPr lang="en-GB" sz="1400" b="1" dirty="0"/>
            <a:t>PRESENTATION </a:t>
          </a:r>
        </a:p>
        <a:p>
          <a:r>
            <a:rPr lang="en-GB" sz="1400" b="1" dirty="0"/>
            <a:t>ASSESMENT ELEMENT A</a:t>
          </a:r>
        </a:p>
      </dgm:t>
    </dgm:pt>
    <dgm:pt modelId="{63827214-F486-4B9B-A663-4D5493E02039}" type="parTrans" cxnId="{E0F02A49-3F7C-4B89-90E2-F6C415D3DEFB}">
      <dgm:prSet/>
      <dgm:spPr/>
      <dgm:t>
        <a:bodyPr/>
        <a:lstStyle/>
        <a:p>
          <a:endParaRPr lang="en-GB"/>
        </a:p>
      </dgm:t>
    </dgm:pt>
    <dgm:pt modelId="{2D207DE8-47E2-416E-A10C-75EBA7FF6E6E}" type="sibTrans" cxnId="{E0F02A49-3F7C-4B89-90E2-F6C415D3DEFB}">
      <dgm:prSet/>
      <dgm:spPr/>
      <dgm:t>
        <a:bodyPr/>
        <a:lstStyle/>
        <a:p>
          <a:endParaRPr lang="en-GB"/>
        </a:p>
      </dgm:t>
    </dgm:pt>
    <dgm:pt modelId="{5F67B167-17FA-4CC5-B56D-27F41F5D4647}">
      <dgm:prSet>
        <dgm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dirty="0"/>
            <a:t>BUILDING A WORKFORCE FOR THE FUTURE AN EQUITABLE LIFE ASSURANCE SOCIETY CASE STUDY</a:t>
          </a:r>
        </a:p>
      </dgm:t>
    </dgm:pt>
    <dgm:pt modelId="{CBF81CF8-2C85-4727-B508-C8EACA019B9E}" type="parTrans" cxnId="{035CE730-CFCD-496F-8FB9-EDC7BF5C51DD}">
      <dgm:prSet/>
      <dgm:spPr/>
      <dgm:t>
        <a:bodyPr/>
        <a:lstStyle/>
        <a:p>
          <a:endParaRPr lang="en-GB"/>
        </a:p>
      </dgm:t>
    </dgm:pt>
    <dgm:pt modelId="{413A05E1-B6C5-41C6-B70C-5C187B1204BD}" type="sibTrans" cxnId="{035CE730-CFCD-496F-8FB9-EDC7BF5C51DD}">
      <dgm:prSet/>
      <dgm:spPr/>
      <dgm:t>
        <a:bodyPr/>
        <a:lstStyle/>
        <a:p>
          <a:endParaRPr lang="en-GB"/>
        </a:p>
      </dgm:t>
    </dgm:pt>
    <dgm:pt modelId="{1FEA5C97-D110-4CC2-82FC-CAD41520E40A}" type="pres">
      <dgm:prSet presAssocID="{33671FF5-60E5-45AC-998F-87BC169CDA3B}" presName="linearFlow" presStyleCnt="0">
        <dgm:presLayoutVars>
          <dgm:dir/>
          <dgm:animLvl val="lvl"/>
          <dgm:resizeHandles val="exact"/>
        </dgm:presLayoutVars>
      </dgm:prSet>
      <dgm:spPr/>
    </dgm:pt>
    <dgm:pt modelId="{85F767BC-5EB8-4D1D-A84A-49856A25CDE3}" type="pres">
      <dgm:prSet presAssocID="{5B9C0A5E-7D62-470D-B80A-E4A8B7C0571F}" presName="composite" presStyleCnt="0"/>
      <dgm:spPr/>
    </dgm:pt>
    <dgm:pt modelId="{1E076611-4438-48B4-BA25-CA61D4644209}" type="pres">
      <dgm:prSet presAssocID="{5B9C0A5E-7D62-470D-B80A-E4A8B7C0571F}" presName="parentText" presStyleLbl="alignNode1" presStyleIdx="0" presStyleCnt="1" custLinFactNeighborY="0">
        <dgm:presLayoutVars>
          <dgm:chMax val="1"/>
          <dgm:bulletEnabled val="1"/>
        </dgm:presLayoutVars>
      </dgm:prSet>
      <dgm:spPr/>
    </dgm:pt>
    <dgm:pt modelId="{2735B380-665D-4B18-B0D8-CA71FCBCD9E1}" type="pres">
      <dgm:prSet presAssocID="{5B9C0A5E-7D62-470D-B80A-E4A8B7C0571F}" presName="descendantText" presStyleLbl="alignAcc1" presStyleIdx="0" presStyleCnt="1" custLinFactNeighborX="0">
        <dgm:presLayoutVars>
          <dgm:bulletEnabled val="1"/>
        </dgm:presLayoutVars>
      </dgm:prSet>
      <dgm:spPr/>
    </dgm:pt>
  </dgm:ptLst>
  <dgm:cxnLst>
    <dgm:cxn modelId="{035CE730-CFCD-496F-8FB9-EDC7BF5C51DD}" srcId="{5B9C0A5E-7D62-470D-B80A-E4A8B7C0571F}" destId="{5F67B167-17FA-4CC5-B56D-27F41F5D4647}" srcOrd="0" destOrd="0" parTransId="{CBF81CF8-2C85-4727-B508-C8EACA019B9E}" sibTransId="{413A05E1-B6C5-41C6-B70C-5C187B1204BD}"/>
    <dgm:cxn modelId="{E0F02A49-3F7C-4B89-90E2-F6C415D3DEFB}" srcId="{33671FF5-60E5-45AC-998F-87BC169CDA3B}" destId="{5B9C0A5E-7D62-470D-B80A-E4A8B7C0571F}" srcOrd="0" destOrd="0" parTransId="{63827214-F486-4B9B-A663-4D5493E02039}" sibTransId="{2D207DE8-47E2-416E-A10C-75EBA7FF6E6E}"/>
    <dgm:cxn modelId="{D0A55F95-C456-4894-AB3D-E027A766B327}" type="presOf" srcId="{5B9C0A5E-7D62-470D-B80A-E4A8B7C0571F}" destId="{1E076611-4438-48B4-BA25-CA61D4644209}" srcOrd="0" destOrd="0" presId="urn:microsoft.com/office/officeart/2005/8/layout/chevron2"/>
    <dgm:cxn modelId="{7CDE16AD-4DB0-497E-8E1A-F077306911EF}" type="presOf" srcId="{33671FF5-60E5-45AC-998F-87BC169CDA3B}" destId="{1FEA5C97-D110-4CC2-82FC-CAD41520E40A}" srcOrd="0" destOrd="0" presId="urn:microsoft.com/office/officeart/2005/8/layout/chevron2"/>
    <dgm:cxn modelId="{B2A4A8BC-A818-414A-AAC7-2E3C00B3AA34}" type="presOf" srcId="{5F67B167-17FA-4CC5-B56D-27F41F5D4647}" destId="{2735B380-665D-4B18-B0D8-CA71FCBCD9E1}" srcOrd="0" destOrd="0" presId="urn:microsoft.com/office/officeart/2005/8/layout/chevron2"/>
    <dgm:cxn modelId="{F6A15A41-E196-4061-AADA-1F1CBEE04A45}" type="presParOf" srcId="{1FEA5C97-D110-4CC2-82FC-CAD41520E40A}" destId="{85F767BC-5EB8-4D1D-A84A-49856A25CDE3}" srcOrd="0" destOrd="0" presId="urn:microsoft.com/office/officeart/2005/8/layout/chevron2"/>
    <dgm:cxn modelId="{F628F577-602C-4D2E-9E87-636FA806F1B4}" type="presParOf" srcId="{85F767BC-5EB8-4D1D-A84A-49856A25CDE3}" destId="{1E076611-4438-48B4-BA25-CA61D4644209}" srcOrd="0" destOrd="0" presId="urn:microsoft.com/office/officeart/2005/8/layout/chevron2"/>
    <dgm:cxn modelId="{53CB2C0B-000A-413B-85A7-A531604BBD44}" type="presParOf" srcId="{85F767BC-5EB8-4D1D-A84A-49856A25CDE3}" destId="{2735B380-665D-4B18-B0D8-CA71FCBCD9E1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076611-4438-48B4-BA25-CA61D4644209}">
      <dsp:nvSpPr>
        <dsp:cNvPr id="0" name=""/>
        <dsp:cNvSpPr/>
      </dsp:nvSpPr>
      <dsp:spPr>
        <a:xfrm rot="5400000">
          <a:off x="-563448" y="567122"/>
          <a:ext cx="3756326" cy="2629428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tx1"/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b="1" kern="1200" dirty="0"/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BMSW4001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ACEDEMIC AND EMPLOYABILTY SKILLS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PRESENTATION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ASSESMENT ELEMENT A</a:t>
          </a:r>
        </a:p>
      </dsp:txBody>
      <dsp:txXfrm rot="-5400000">
        <a:off x="1" y="1318387"/>
        <a:ext cx="2629428" cy="1126898"/>
      </dsp:txXfrm>
    </dsp:sp>
    <dsp:sp modelId="{2735B380-665D-4B18-B0D8-CA71FCBCD9E1}">
      <dsp:nvSpPr>
        <dsp:cNvPr id="0" name=""/>
        <dsp:cNvSpPr/>
      </dsp:nvSpPr>
      <dsp:spPr>
        <a:xfrm rot="5400000">
          <a:off x="5504449" y="-2871346"/>
          <a:ext cx="2442896" cy="8192937"/>
        </a:xfrm>
        <a:prstGeom prst="round2SameRect">
          <a:avLst/>
        </a:prstGeom>
        <a:solidFill>
          <a:schemeClr val="lt1"/>
        </a:solidFill>
        <a:ln w="19050" cap="rnd" cmpd="sng" algn="ctr">
          <a:solidFill>
            <a:schemeClr val="accent5"/>
          </a:solidFill>
          <a:prstDash val="solid"/>
        </a:ln>
        <a:effectLst/>
        <a:scene3d>
          <a:camera prst="orthographicFront"/>
          <a:lightRig rig="flat" dir="t"/>
        </a:scene3d>
        <a:sp3d extrusionH="12700"/>
      </dsp:spPr>
      <dsp:style>
        <a:lnRef idx="2">
          <a:schemeClr val="accent5"/>
        </a:lnRef>
        <a:fillRef idx="1">
          <a:schemeClr val="lt1"/>
        </a:fillRef>
        <a:effectRef idx="0">
          <a:schemeClr val="accent5"/>
        </a:effectRef>
        <a:fontRef idx="minor">
          <a:schemeClr val="dk1"/>
        </a:fontRef>
      </dsp:style>
      <dsp:txBody>
        <a:bodyPr spcFirstLastPara="0" vert="horz" wrap="square" lIns="284480" tIns="25400" rIns="25400" bIns="25400" numCol="1" spcCol="1270" anchor="ctr" anchorCtr="0">
          <a:noAutofit/>
        </a:bodyPr>
        <a:lstStyle/>
        <a:p>
          <a:pPr marL="285750" lvl="1" indent="-285750" algn="l" defTabSz="1778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000" kern="1200" dirty="0"/>
            <a:t>BUILDING A WORKFORCE FOR THE FUTURE AN EQUITABLE LIFE ASSURANCE SOCIETY CASE STUDY</a:t>
          </a:r>
        </a:p>
      </dsp:txBody>
      <dsp:txXfrm rot="-5400000">
        <a:off x="2629429" y="122926"/>
        <a:ext cx="8073685" cy="22043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9509ED-C81E-4385-9FBC-47559F4364E3}" type="datetimeFigureOut">
              <a:rPr lang="en-GB" smtClean="0"/>
              <a:t>27/02/2020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DE4781-9703-4C3E-8965-DBF283647B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731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A567D-05BD-477F-AA0F-C786781B65D5}" type="datetime1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E7C3B-5ED9-4372-9C74-1219BE99A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313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8E8D9-B951-4FCE-A15C-927AEDA4684C}" type="datetime1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E7C3B-5ED9-4372-9C74-1219BE99A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26722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487E3-2F6B-45FF-972D-3ABD314957C3}" type="datetime1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E7C3B-5ED9-4372-9C74-1219BE99A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5496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795BE8-4CFE-4B6B-B209-1C0CAE201A48}" type="datetime1">
              <a:rPr lang="en-GB" smtClean="0"/>
              <a:t>27/02/2020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E7C3B-5ED9-4372-9C74-1219BE99A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2469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A43E6-F8DD-4F85-9FED-030686A5F056}" type="datetime1">
              <a:rPr lang="en-GB" smtClean="0"/>
              <a:t>27/02/2020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E7C3B-5ED9-4372-9C74-1219BE99A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11548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C9BA2-3198-402D-BA46-DB144B43C747}" type="datetime1">
              <a:rPr lang="en-GB" smtClean="0"/>
              <a:t>27/02/2020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E7C3B-5ED9-4372-9C74-1219BE99A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0715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226FB-5E53-4949-B420-E04CC6036A64}" type="datetime1">
              <a:rPr lang="en-GB" smtClean="0"/>
              <a:t>27/02/2020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E7C3B-5ED9-4372-9C74-1219BE99A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5809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949D7-8D88-4CD4-BD0E-89876C89F8D0}" type="datetime1">
              <a:rPr lang="en-GB" smtClean="0"/>
              <a:t>27/02/2020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E7C3B-5ED9-4372-9C74-1219BE99A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3951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ADE39-FA04-48F8-B79F-E8E8F0C16F70}" type="datetime1">
              <a:rPr lang="en-GB" smtClean="0"/>
              <a:t>27/02/2020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E7C3B-5ED9-4372-9C74-1219BE99A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9816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73F28-CAFE-4295-AF0B-A4B383BC322E}" type="datetime1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E7C3B-5ED9-4372-9C74-1219BE99A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90023"/>
      </p:ext>
    </p:extLst>
  </p:cSld>
  <p:clrMapOvr>
    <a:masterClrMapping/>
  </p:clrMapOvr>
  <p:hf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73F28-CAFE-4295-AF0B-A4B383BC322E}" type="datetime1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E7C3B-5ED9-4372-9C74-1219BE99A67C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83752443"/>
      </p:ext>
    </p:extLst>
  </p:cSld>
  <p:clrMapOvr>
    <a:masterClrMapping/>
  </p:clrMapOvr>
  <p:hf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73F28-CAFE-4295-AF0B-A4B383BC322E}" type="datetime1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E7C3B-5ED9-4372-9C74-1219BE99A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369536"/>
      </p:ext>
    </p:extLst>
  </p:cSld>
  <p:clrMapOvr>
    <a:masterClrMapping/>
  </p:clrMapOvr>
  <p:hf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73F28-CAFE-4295-AF0B-A4B383BC322E}" type="datetime1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E7C3B-5ED9-4372-9C74-1219BE99A67C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7611235"/>
      </p:ext>
    </p:extLst>
  </p:cSld>
  <p:clrMapOvr>
    <a:masterClrMapping/>
  </p:clrMapOvr>
  <p:hf hdr="0" ft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73F28-CAFE-4295-AF0B-A4B383BC322E}" type="datetime1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E7C3B-5ED9-4372-9C74-1219BE99A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7839075"/>
      </p:ext>
    </p:extLst>
  </p:cSld>
  <p:clrMapOvr>
    <a:masterClrMapping/>
  </p:clrMapOvr>
  <p:hf hdr="0" ft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448DA-DE10-496B-AE0C-566ECAC45BC5}" type="datetime1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E7C3B-5ED9-4372-9C74-1219BE99A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88976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8ACA5-7D63-43F1-95F8-8E34114CCEBB}" type="datetime1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E7C3B-5ED9-4372-9C74-1219BE99A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077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273F28-CAFE-4295-AF0B-A4B383BC322E}" type="datetime1">
              <a:rPr lang="en-GB" smtClean="0"/>
              <a:t>27/02/2020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C06E7C3B-5ED9-4372-9C74-1219BE99A6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0696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hf hdr="0" ftr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CCF90096-E61A-4099-91DD-01E96F9F271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16945370"/>
              </p:ext>
            </p:extLst>
          </p:nvPr>
        </p:nvGraphicFramePr>
        <p:xfrm>
          <a:off x="646546" y="1103890"/>
          <a:ext cx="10822366" cy="37636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50A88B-FC97-4003-95E9-A0FACB2781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97910" y="6041362"/>
            <a:ext cx="1956619" cy="365125"/>
          </a:xfrm>
        </p:spPr>
        <p:txBody>
          <a:bodyPr/>
          <a:lstStyle/>
          <a:p>
            <a:r>
              <a:rPr lang="en-GB" dirty="0"/>
              <a:t>MODUAL CODE: BMSW4001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4F263A-D724-40FF-BF27-2B6EDBDD08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167717" y="6041362"/>
            <a:ext cx="2106286" cy="526586"/>
          </a:xfrm>
        </p:spPr>
        <p:txBody>
          <a:bodyPr/>
          <a:lstStyle/>
          <a:p>
            <a:r>
              <a:rPr lang="en-GB" dirty="0"/>
              <a:t>SAMSUL ISLAM, LEIGHTON FERNANDES, SOIFOL MIAH, DELISHA GEORGES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503BE008-5928-4D54-A33A-A8C12C9DB7F9}"/>
              </a:ext>
            </a:extLst>
          </p:cNvPr>
          <p:cNvSpPr/>
          <p:nvPr/>
        </p:nvSpPr>
        <p:spPr>
          <a:xfrm>
            <a:off x="3325091" y="4202544"/>
            <a:ext cx="6964218" cy="1782619"/>
          </a:xfrm>
          <a:prstGeom prst="ellips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SAMSUL ISLAM 1914178</a:t>
            </a:r>
          </a:p>
          <a:p>
            <a:pPr algn="ctr"/>
            <a:r>
              <a:rPr lang="en-GB" sz="1600" dirty="0"/>
              <a:t>LEIGHTON FERNANDES 1915091</a:t>
            </a:r>
          </a:p>
          <a:p>
            <a:pPr algn="ctr"/>
            <a:r>
              <a:rPr lang="en-GB" sz="1600" dirty="0"/>
              <a:t>SOIFUL ISLAM 1709512</a:t>
            </a:r>
          </a:p>
          <a:p>
            <a:pPr algn="ctr"/>
            <a:r>
              <a:rPr lang="en-GB" sz="1600" dirty="0"/>
              <a:t>DELISHA GEORGES 1915252</a:t>
            </a:r>
          </a:p>
        </p:txBody>
      </p:sp>
    </p:spTree>
    <p:extLst>
      <p:ext uri="{BB962C8B-B14F-4D97-AF65-F5344CB8AC3E}">
        <p14:creationId xmlns:p14="http://schemas.microsoft.com/office/powerpoint/2010/main" val="1366375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1E5F13-04AF-4629-87B6-6BE9EFE7A0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dirty="0"/>
              <a:t>BMSW4001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745AD7F-8704-4FBF-BE05-3628BBD643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 dirty="0"/>
              <a:t>SOIFUL ISLAM 1709512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82567B2-175E-4C6A-8C2C-217371F42B25}"/>
              </a:ext>
            </a:extLst>
          </p:cNvPr>
          <p:cNvSpPr txBox="1"/>
          <p:nvPr/>
        </p:nvSpPr>
        <p:spPr>
          <a:xfrm>
            <a:off x="1465006" y="1612490"/>
            <a:ext cx="8160775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200" dirty="0"/>
          </a:p>
          <a:p>
            <a:endParaRPr lang="en-GB" sz="3200" dirty="0"/>
          </a:p>
          <a:p>
            <a:r>
              <a:rPr lang="en-GB" sz="2800" dirty="0"/>
              <a:t>Background of organisation</a:t>
            </a:r>
          </a:p>
          <a:p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What is meant by workforce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8F93E7A-90BA-4A4E-99B5-5AF663682560}"/>
              </a:ext>
            </a:extLst>
          </p:cNvPr>
          <p:cNvSpPr/>
          <p:nvPr/>
        </p:nvSpPr>
        <p:spPr>
          <a:xfrm>
            <a:off x="1465006" y="707923"/>
            <a:ext cx="7551175" cy="1288025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tx1"/>
                </a:solidFill>
              </a:rPr>
              <a:t>About us </a:t>
            </a:r>
          </a:p>
        </p:txBody>
      </p:sp>
    </p:spTree>
    <p:extLst>
      <p:ext uri="{BB962C8B-B14F-4D97-AF65-F5344CB8AC3E}">
        <p14:creationId xmlns:p14="http://schemas.microsoft.com/office/powerpoint/2010/main" val="1675372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E1FEE3E-0A0A-4483-ABDD-65B416E2CC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dirty="0"/>
              <a:t>BMSW4001	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92C108F-5860-4C5C-B17D-88BE3A5E08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 dirty="0"/>
              <a:t>SOIFUL ISLAM 1709512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3194D4D-13C0-4A23-B889-4E9412470556}"/>
              </a:ext>
            </a:extLst>
          </p:cNvPr>
          <p:cNvSpPr txBox="1"/>
          <p:nvPr/>
        </p:nvSpPr>
        <p:spPr>
          <a:xfrm>
            <a:off x="1514168" y="1563329"/>
            <a:ext cx="7511845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Changes throughout the year</a:t>
            </a:r>
          </a:p>
          <a:p>
            <a:endParaRPr lang="en-GB" sz="3200" dirty="0"/>
          </a:p>
          <a:p>
            <a:endParaRPr lang="en-GB" sz="3200" dirty="0"/>
          </a:p>
          <a:p>
            <a:r>
              <a:rPr lang="en-GB" sz="3200" dirty="0"/>
              <a:t>Expanding portfolio </a:t>
            </a:r>
          </a:p>
          <a:p>
            <a:endParaRPr lang="en-GB" sz="3200" dirty="0"/>
          </a:p>
          <a:p>
            <a:r>
              <a:rPr lang="en-GB" sz="3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519772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57D19C4-1BCB-45D3-B7B0-E6F0F3EDF6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dirty="0"/>
              <a:t>BMSW4001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8981BBE-11A4-4820-907E-6FD3CC9223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 dirty="0"/>
              <a:t>DELISHA GEORGES 1915252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93DF4A-6F58-4BDB-B4B7-A85BC9C26034}"/>
              </a:ext>
            </a:extLst>
          </p:cNvPr>
          <p:cNvSpPr txBox="1"/>
          <p:nvPr/>
        </p:nvSpPr>
        <p:spPr>
          <a:xfrm>
            <a:off x="1563329" y="1799303"/>
            <a:ext cx="8799871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2400" dirty="0"/>
              <a:t>The difference Between a skill and Characteristic</a:t>
            </a:r>
          </a:p>
          <a:p>
            <a:endParaRPr lang="en-GB" sz="2400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0B4C0FE-F267-4596-AF9B-335DE6633871}"/>
              </a:ext>
            </a:extLst>
          </p:cNvPr>
          <p:cNvSpPr/>
          <p:nvPr/>
        </p:nvSpPr>
        <p:spPr>
          <a:xfrm>
            <a:off x="1907458" y="609600"/>
            <a:ext cx="7462684" cy="1366982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tx1"/>
                </a:solidFill>
              </a:rPr>
              <a:t>SKILLS AND CHARACTERISTICS THAT EQUITABLE LIFE LOOK FOR IN THEIR RECRUITS </a:t>
            </a:r>
          </a:p>
        </p:txBody>
      </p:sp>
    </p:spTree>
    <p:extLst>
      <p:ext uri="{BB962C8B-B14F-4D97-AF65-F5344CB8AC3E}">
        <p14:creationId xmlns:p14="http://schemas.microsoft.com/office/powerpoint/2010/main" val="2343240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0D31E3-EB0D-4A31-9C02-C58AFF0D3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dirty="0"/>
              <a:t>BMSW4001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60AA5E7-85F3-4E0D-915F-7D2590A046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 dirty="0"/>
              <a:t>DELISHA GEORGES 1915252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EB99CF2-9181-4FF4-AB10-44F27C399E7D}"/>
              </a:ext>
            </a:extLst>
          </p:cNvPr>
          <p:cNvSpPr txBox="1"/>
          <p:nvPr/>
        </p:nvSpPr>
        <p:spPr>
          <a:xfrm>
            <a:off x="1504335" y="1622323"/>
            <a:ext cx="8259097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2000" dirty="0"/>
              <a:t>High Able Customer Service </a:t>
            </a:r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Problem Solving</a:t>
            </a:r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IT Skills</a:t>
            </a:r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Adaptability Skills 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1FD6558-EA02-4955-B847-0AB481FA5754}"/>
              </a:ext>
            </a:extLst>
          </p:cNvPr>
          <p:cNvSpPr/>
          <p:nvPr/>
        </p:nvSpPr>
        <p:spPr>
          <a:xfrm>
            <a:off x="1386348" y="570271"/>
            <a:ext cx="7887654" cy="1406013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GB" sz="3200" dirty="0">
                <a:solidFill>
                  <a:prstClr val="black"/>
                </a:solidFill>
              </a:rPr>
              <a:t>THE SKILLS EQUTABILITY ARE LOOKING FOR</a:t>
            </a:r>
          </a:p>
        </p:txBody>
      </p:sp>
    </p:spTree>
    <p:extLst>
      <p:ext uri="{BB962C8B-B14F-4D97-AF65-F5344CB8AC3E}">
        <p14:creationId xmlns:p14="http://schemas.microsoft.com/office/powerpoint/2010/main" val="4128030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8ACD825-A9E4-41EB-9A9A-693E63DCB1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2509" y="6023669"/>
            <a:ext cx="1734745" cy="365125"/>
          </a:xfrm>
        </p:spPr>
        <p:txBody>
          <a:bodyPr/>
          <a:lstStyle/>
          <a:p>
            <a:r>
              <a:rPr lang="en-GB" dirty="0"/>
              <a:t>MODUAL CODE: BMSW4001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BBC67D8-A6FC-4989-BBDB-E55E51062A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147255" y="6023669"/>
            <a:ext cx="2126748" cy="365125"/>
          </a:xfrm>
        </p:spPr>
        <p:txBody>
          <a:bodyPr/>
          <a:lstStyle/>
          <a:p>
            <a:r>
              <a:rPr lang="en-GB" dirty="0" err="1"/>
              <a:t>Delisha</a:t>
            </a:r>
            <a:r>
              <a:rPr lang="en-GB" dirty="0"/>
              <a:t> Georges 1915252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DAB6C21-C525-4CFA-B556-2C9DAFCB46B4}"/>
              </a:ext>
            </a:extLst>
          </p:cNvPr>
          <p:cNvSpPr/>
          <p:nvPr/>
        </p:nvSpPr>
        <p:spPr>
          <a:xfrm>
            <a:off x="1551709" y="572655"/>
            <a:ext cx="7795491" cy="139469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tx1"/>
                </a:solidFill>
              </a:rPr>
              <a:t>CHARACTERISTICS EQUITABILITY ARE LOOKING FOR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CE91A75-BC57-43CC-A5F4-4B9B24890634}"/>
              </a:ext>
            </a:extLst>
          </p:cNvPr>
          <p:cNvSpPr txBox="1"/>
          <p:nvPr/>
        </p:nvSpPr>
        <p:spPr>
          <a:xfrm>
            <a:off x="1551709" y="2780145"/>
            <a:ext cx="779549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Innovative 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Initiative Thinker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Intelligence </a:t>
            </a:r>
          </a:p>
        </p:txBody>
      </p:sp>
    </p:spTree>
    <p:extLst>
      <p:ext uri="{BB962C8B-B14F-4D97-AF65-F5344CB8AC3E}">
        <p14:creationId xmlns:p14="http://schemas.microsoft.com/office/powerpoint/2010/main" val="40493961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63A709D-BAB6-4C3B-97D1-CE34377E80B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1" y="6041362"/>
            <a:ext cx="2021072" cy="365125"/>
          </a:xfrm>
        </p:spPr>
        <p:txBody>
          <a:bodyPr/>
          <a:lstStyle/>
          <a:p>
            <a:r>
              <a:rPr lang="en-GB" dirty="0"/>
              <a:t>MODUAL CODE: BMSW4001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122A5F6-2FAE-4686-8D8A-4D0C761EFE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730837" y="6041362"/>
            <a:ext cx="1543166" cy="365125"/>
          </a:xfrm>
        </p:spPr>
        <p:txBody>
          <a:bodyPr/>
          <a:lstStyle/>
          <a:p>
            <a:r>
              <a:rPr lang="en-GB" dirty="0"/>
              <a:t>DELISHA GEORGES 1915252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2932489-36AD-4575-9F23-5660F8B6CC1D}"/>
              </a:ext>
            </a:extLst>
          </p:cNvPr>
          <p:cNvSpPr/>
          <p:nvPr/>
        </p:nvSpPr>
        <p:spPr>
          <a:xfrm>
            <a:off x="1440873" y="637309"/>
            <a:ext cx="7629929" cy="1579419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tx1"/>
                </a:solidFill>
              </a:rPr>
              <a:t>HOW THESE SKILLS AND CHARECTERISTICS LINK TO THE ORGANISATIONS PERFORMANCE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7021019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7B77F83-BE4B-4F52-95E2-A02BF4584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dirty="0"/>
              <a:t>BMSW4001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492A598-75AD-42BF-A7AB-C05E3E5355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98691" y="6041362"/>
            <a:ext cx="1275311" cy="365125"/>
          </a:xfrm>
        </p:spPr>
        <p:txBody>
          <a:bodyPr/>
          <a:lstStyle/>
          <a:p>
            <a:r>
              <a:rPr lang="en-GB" dirty="0"/>
              <a:t>LEIGHTON FERNANDES 1915091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F406D1-7CEB-4AC8-A2F5-DC464B4F3E75}"/>
              </a:ext>
            </a:extLst>
          </p:cNvPr>
          <p:cNvSpPr txBox="1"/>
          <p:nvPr/>
        </p:nvSpPr>
        <p:spPr>
          <a:xfrm>
            <a:off x="1356851" y="2231923"/>
            <a:ext cx="7059562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200" dirty="0"/>
          </a:p>
          <a:p>
            <a:endParaRPr lang="en-GB" sz="3200" dirty="0"/>
          </a:p>
          <a:p>
            <a:r>
              <a:rPr lang="en-GB" sz="2800" dirty="0"/>
              <a:t>Benefits to trainees include </a:t>
            </a:r>
          </a:p>
          <a:p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Benefits to organisation include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8AC90AA-C8E7-4D12-8BCB-964C83E99DD4}"/>
              </a:ext>
            </a:extLst>
          </p:cNvPr>
          <p:cNvSpPr/>
          <p:nvPr/>
        </p:nvSpPr>
        <p:spPr>
          <a:xfrm>
            <a:off x="1356851" y="707923"/>
            <a:ext cx="7917151" cy="1297858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tx1"/>
                </a:solidFill>
              </a:rPr>
              <a:t>WHY IS TRAINING AND DEVELOPMENT SO IMPORTANT? </a:t>
            </a:r>
          </a:p>
        </p:txBody>
      </p:sp>
    </p:spTree>
    <p:extLst>
      <p:ext uri="{BB962C8B-B14F-4D97-AF65-F5344CB8AC3E}">
        <p14:creationId xmlns:p14="http://schemas.microsoft.com/office/powerpoint/2010/main" val="372603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B710A37-526E-48AB-BE19-9250D5026D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dirty="0"/>
              <a:t>BMSW4001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0909066-9E9B-48CD-8C13-D9EF7A0EA7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62065" y="6041362"/>
            <a:ext cx="911938" cy="365125"/>
          </a:xfrm>
        </p:spPr>
        <p:txBody>
          <a:bodyPr/>
          <a:lstStyle/>
          <a:p>
            <a:r>
              <a:rPr lang="en-GB" dirty="0"/>
              <a:t>LEIGHTON FERNANDES 1915091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FFDA2F3-993E-4F0C-A503-76AAE4D25F40}"/>
              </a:ext>
            </a:extLst>
          </p:cNvPr>
          <p:cNvSpPr txBox="1"/>
          <p:nvPr/>
        </p:nvSpPr>
        <p:spPr>
          <a:xfrm>
            <a:off x="1600870" y="2090172"/>
            <a:ext cx="866222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On the job training</a:t>
            </a:r>
          </a:p>
          <a:p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Off the job training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871FE44-266B-4B8C-A7B7-F8E8ECD99389}"/>
              </a:ext>
            </a:extLst>
          </p:cNvPr>
          <p:cNvSpPr/>
          <p:nvPr/>
        </p:nvSpPr>
        <p:spPr>
          <a:xfrm>
            <a:off x="1468582" y="711200"/>
            <a:ext cx="8044873" cy="1043709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tx1"/>
                </a:solidFill>
              </a:rPr>
              <a:t>WHAT DOES TRAINING LOOK LIKE?</a:t>
            </a:r>
          </a:p>
        </p:txBody>
      </p:sp>
    </p:spTree>
    <p:extLst>
      <p:ext uri="{BB962C8B-B14F-4D97-AF65-F5344CB8AC3E}">
        <p14:creationId xmlns:p14="http://schemas.microsoft.com/office/powerpoint/2010/main" val="3352361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397806A-B1E3-452A-B171-860679B8BF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dirty="0"/>
              <a:t>BMSW4001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0238B2A-E7E2-4EF3-B065-2722CFB381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 dirty="0"/>
              <a:t>SAMSUL ISLAM 1914178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862D4EC-03EF-4795-B27E-9DE130A7E0A1}"/>
              </a:ext>
            </a:extLst>
          </p:cNvPr>
          <p:cNvSpPr/>
          <p:nvPr/>
        </p:nvSpPr>
        <p:spPr>
          <a:xfrm>
            <a:off x="1921164" y="865240"/>
            <a:ext cx="8678010" cy="1563328"/>
          </a:xfrm>
          <a:prstGeom prst="rect">
            <a:avLst/>
          </a:prstGeom>
          <a:pattFill prst="pct10">
            <a:fgClr>
              <a:srgbClr val="E622A5"/>
            </a:fgClr>
            <a:bgClr>
              <a:schemeClr val="bg1"/>
            </a:bgClr>
          </a:patt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ADAPTING ORGANISATION TO     SATISFY NEEDS OF </a:t>
            </a:r>
          </a:p>
          <a:p>
            <a:pPr algn="ctr"/>
            <a:r>
              <a:rPr lang="en-GB" sz="4000" dirty="0">
                <a:solidFill>
                  <a:schemeClr val="tx1"/>
                </a:solidFill>
              </a:rPr>
              <a:t>TRAINING AND DEVELOPMENT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193B772-5026-4685-A6F6-D06AC8F8F010}"/>
              </a:ext>
            </a:extLst>
          </p:cNvPr>
          <p:cNvSpPr txBox="1"/>
          <p:nvPr/>
        </p:nvSpPr>
        <p:spPr>
          <a:xfrm>
            <a:off x="868218" y="2861187"/>
            <a:ext cx="6299498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Organisations Principles</a:t>
            </a:r>
          </a:p>
          <a:p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Organisational Innovation</a:t>
            </a: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0855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6051D42-525F-4509-A9CB-398BA62CAF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971071" y="6041362"/>
            <a:ext cx="1146001" cy="365125"/>
          </a:xfrm>
        </p:spPr>
        <p:txBody>
          <a:bodyPr/>
          <a:lstStyle/>
          <a:p>
            <a:r>
              <a:rPr lang="en-GB" sz="1400" dirty="0"/>
              <a:t>BMSW4001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9FFB323-29F8-4815-9097-88A86F35E3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806813" y="6041362"/>
            <a:ext cx="1467190" cy="365125"/>
          </a:xfrm>
        </p:spPr>
        <p:txBody>
          <a:bodyPr/>
          <a:lstStyle/>
          <a:p>
            <a:r>
              <a:rPr lang="en-GB" sz="1400" dirty="0"/>
              <a:t>SAMSUL ISLAM 1914178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C966996-0688-4D73-8CDD-15FBDA2023D9}"/>
              </a:ext>
            </a:extLst>
          </p:cNvPr>
          <p:cNvSpPr/>
          <p:nvPr/>
        </p:nvSpPr>
        <p:spPr>
          <a:xfrm>
            <a:off x="2005781" y="1061884"/>
            <a:ext cx="8445909" cy="1219200"/>
          </a:xfrm>
          <a:prstGeom prst="rect">
            <a:avLst/>
          </a:prstGeom>
          <a:pattFill prst="pct10">
            <a:fgClr>
              <a:srgbClr val="E622A5"/>
            </a:fgClr>
            <a:bgClr>
              <a:schemeClr val="bg1"/>
            </a:bgClr>
          </a:pattFill>
          <a:ln>
            <a:solidFill>
              <a:schemeClr val="bg1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TRAINING AND DEVELOPMENT</a:t>
            </a:r>
            <a:endParaRPr lang="en-GB" sz="4000" dirty="0">
              <a:solidFill>
                <a:schemeClr val="tx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334642F-C22A-4CF4-B2B8-49C3D49201F2}"/>
              </a:ext>
            </a:extLst>
          </p:cNvPr>
          <p:cNvSpPr txBox="1"/>
          <p:nvPr/>
        </p:nvSpPr>
        <p:spPr>
          <a:xfrm>
            <a:off x="1234991" y="2506034"/>
            <a:ext cx="9340645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Change Management</a:t>
            </a:r>
          </a:p>
          <a:p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Current Training and Development Programmes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317112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FED3E2-90F4-4F9F-821B-3B26BC3A046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607277" y="6041362"/>
            <a:ext cx="1111047" cy="365125"/>
          </a:xfrm>
        </p:spPr>
        <p:txBody>
          <a:bodyPr/>
          <a:lstStyle/>
          <a:p>
            <a:r>
              <a:rPr lang="en-GB" sz="1400" dirty="0"/>
              <a:t>BMSW4001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56A1CE1-F257-44E3-ACC1-34238FD10C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24801" y="6041362"/>
            <a:ext cx="1349202" cy="365125"/>
          </a:xfrm>
        </p:spPr>
        <p:txBody>
          <a:bodyPr/>
          <a:lstStyle/>
          <a:p>
            <a:r>
              <a:rPr lang="en-GB" sz="1400" dirty="0"/>
              <a:t>SAMSUL ISLAM 1914178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0DD7BCB-1A27-47B7-9A9C-5B44DC64D2C7}"/>
              </a:ext>
            </a:extLst>
          </p:cNvPr>
          <p:cNvSpPr/>
          <p:nvPr/>
        </p:nvSpPr>
        <p:spPr>
          <a:xfrm>
            <a:off x="2142836" y="960582"/>
            <a:ext cx="7869382" cy="1271341"/>
          </a:xfrm>
          <a:prstGeom prst="rect">
            <a:avLst/>
          </a:prstGeom>
          <a:pattFill prst="pct10">
            <a:fgClr>
              <a:srgbClr val="E622A5"/>
            </a:fgClr>
            <a:bgClr>
              <a:schemeClr val="bg1"/>
            </a:bgClr>
          </a:patt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ACHIEVEMENTS</a:t>
            </a:r>
            <a:endParaRPr lang="en-GB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85299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944CD4-1802-49F8-ABE1-B03B016B66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02478" y="6041362"/>
            <a:ext cx="1061884" cy="365125"/>
          </a:xfrm>
        </p:spPr>
        <p:txBody>
          <a:bodyPr/>
          <a:lstStyle/>
          <a:p>
            <a:r>
              <a:rPr lang="en-GB" dirty="0"/>
              <a:t>BMSW4001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5F874C1-3C4D-4642-85B5-E67F43B49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236542" y="6041362"/>
            <a:ext cx="2163097" cy="365125"/>
          </a:xfrm>
        </p:spPr>
        <p:txBody>
          <a:bodyPr/>
          <a:lstStyle/>
          <a:p>
            <a:r>
              <a:rPr lang="en-GB" dirty="0"/>
              <a:t>SAMSUL ISLAM, LEIGHTON FERNANDES, SOIFOL ISLAM, DELISHA GEORGES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C6418EA-93BE-4397-A4A3-E6103B5A5A43}"/>
              </a:ext>
            </a:extLst>
          </p:cNvPr>
          <p:cNvSpPr/>
          <p:nvPr/>
        </p:nvSpPr>
        <p:spPr>
          <a:xfrm>
            <a:off x="1356851" y="786581"/>
            <a:ext cx="8613058" cy="485713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271B978-BBD0-4C5B-9D18-42EFFEE034FA}"/>
              </a:ext>
            </a:extLst>
          </p:cNvPr>
          <p:cNvSpPr/>
          <p:nvPr/>
        </p:nvSpPr>
        <p:spPr>
          <a:xfrm>
            <a:off x="2368247" y="2249581"/>
            <a:ext cx="6590266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Thank you for your </a:t>
            </a:r>
          </a:p>
          <a:p>
            <a:pPr algn="ctr"/>
            <a:r>
              <a:rPr lang="en-US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attention and time</a:t>
            </a:r>
            <a:endParaRPr lang="en-US" sz="5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12097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2435</TotalTime>
  <Words>244</Words>
  <Application>Microsoft Office PowerPoint</Application>
  <PresentationFormat>Widescreen</PresentationFormat>
  <Paragraphs>118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samsul islam</dc:creator>
  <cp:lastModifiedBy>samsul islam</cp:lastModifiedBy>
  <cp:revision>34</cp:revision>
  <dcterms:created xsi:type="dcterms:W3CDTF">2020-02-23T23:06:59Z</dcterms:created>
  <dcterms:modified xsi:type="dcterms:W3CDTF">2020-02-27T07:21:56Z</dcterms:modified>
</cp:coreProperties>
</file>