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sldIdLst>
    <p:sldId id="265" r:id="rId2"/>
    <p:sldId id="258" r:id="rId3"/>
    <p:sldId id="263" r:id="rId4"/>
    <p:sldId id="262" r:id="rId5"/>
    <p:sldId id="264" r:id="rId6"/>
    <p:sldId id="261" r:id="rId7"/>
    <p:sldId id="260" r:id="rId8"/>
    <p:sldId id="259" r:id="rId9"/>
    <p:sldId id="266" r:id="rId10"/>
    <p:sldId id="267" r:id="rId11"/>
    <p:sldId id="268" r:id="rId12"/>
    <p:sldId id="26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55F5FBD5-79D7-45B6-9A40-8FD180D26E4A}" type="datetimeFigureOut">
              <a:rPr lang="en-GB" smtClean="0"/>
              <a:t>09/02/2024</a:t>
            </a:fld>
            <a:endParaRPr lang="en-GB"/>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0F66A023-A25A-40DE-A3AD-B05B9B714C4D}" type="slidenum">
              <a:rPr lang="en-GB" smtClean="0"/>
              <a:t>‹#›</a:t>
            </a:fld>
            <a:endParaRPr lang="en-GB"/>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44529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F5FBD5-79D7-45B6-9A40-8FD180D26E4A}" type="datetimeFigureOut">
              <a:rPr lang="en-GB" smtClean="0"/>
              <a:t>09/02/2024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66A023-A25A-40DE-A3AD-B05B9B714C4D}" type="slidenum">
              <a:rPr lang="en-GB" smtClean="0"/>
              <a:t>‹#›</a:t>
            </a:fld>
            <a:endParaRPr lang="en-GB"/>
          </a:p>
        </p:txBody>
      </p:sp>
    </p:spTree>
    <p:extLst>
      <p:ext uri="{BB962C8B-B14F-4D97-AF65-F5344CB8AC3E}">
        <p14:creationId xmlns:p14="http://schemas.microsoft.com/office/powerpoint/2010/main" val="29392054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F5FBD5-79D7-45B6-9A40-8FD180D26E4A}" type="datetimeFigureOut">
              <a:rPr lang="en-GB" smtClean="0"/>
              <a:t>09/02/2024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66A023-A25A-40DE-A3AD-B05B9B714C4D}" type="slidenum">
              <a:rPr lang="en-GB" smtClean="0"/>
              <a:t>‹#›</a:t>
            </a:fld>
            <a:endParaRPr lang="en-GB"/>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564295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5F5FBD5-79D7-45B6-9A40-8FD180D26E4A}" type="datetimeFigureOut">
              <a:rPr lang="en-GB" smtClean="0"/>
              <a:t>09/02/2024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66A023-A25A-40DE-A3AD-B05B9B714C4D}" type="slidenum">
              <a:rPr lang="en-GB" smtClean="0"/>
              <a:t>‹#›</a:t>
            </a:fld>
            <a:endParaRPr lang="en-GB"/>
          </a:p>
        </p:txBody>
      </p:sp>
    </p:spTree>
    <p:extLst>
      <p:ext uri="{BB962C8B-B14F-4D97-AF65-F5344CB8AC3E}">
        <p14:creationId xmlns:p14="http://schemas.microsoft.com/office/powerpoint/2010/main" val="4268473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F5FBD5-79D7-45B6-9A40-8FD180D26E4A}" type="datetimeFigureOut">
              <a:rPr lang="en-GB" smtClean="0"/>
              <a:t>09/02/2024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F66A023-A25A-40DE-A3AD-B05B9B714C4D}" type="slidenum">
              <a:rPr lang="en-GB" smtClean="0"/>
              <a:t>‹#›</a:t>
            </a:fld>
            <a:endParaRPr lang="en-GB"/>
          </a:p>
        </p:txBody>
      </p:sp>
    </p:spTree>
    <p:extLst>
      <p:ext uri="{BB962C8B-B14F-4D97-AF65-F5344CB8AC3E}">
        <p14:creationId xmlns:p14="http://schemas.microsoft.com/office/powerpoint/2010/main" val="16948918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5F5FBD5-79D7-45B6-9A40-8FD180D26E4A}" type="datetimeFigureOut">
              <a:rPr lang="en-GB" smtClean="0"/>
              <a:t>09/02/2024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F66A023-A25A-40DE-A3AD-B05B9B714C4D}" type="slidenum">
              <a:rPr lang="en-GB" smtClean="0"/>
              <a:t>‹#›</a:t>
            </a:fld>
            <a:endParaRPr lang="en-GB"/>
          </a:p>
        </p:txBody>
      </p:sp>
    </p:spTree>
    <p:extLst>
      <p:ext uri="{BB962C8B-B14F-4D97-AF65-F5344CB8AC3E}">
        <p14:creationId xmlns:p14="http://schemas.microsoft.com/office/powerpoint/2010/main" val="3206449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F5FBD5-79D7-45B6-9A40-8FD180D26E4A}" type="datetimeFigureOut">
              <a:rPr lang="en-GB" smtClean="0"/>
              <a:t>09/02/2024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F66A023-A25A-40DE-A3AD-B05B9B714C4D}" type="slidenum">
              <a:rPr lang="en-GB" smtClean="0"/>
              <a:t>‹#›</a:t>
            </a:fld>
            <a:endParaRPr lang="en-GB"/>
          </a:p>
        </p:txBody>
      </p:sp>
    </p:spTree>
    <p:extLst>
      <p:ext uri="{BB962C8B-B14F-4D97-AF65-F5344CB8AC3E}">
        <p14:creationId xmlns:p14="http://schemas.microsoft.com/office/powerpoint/2010/main" val="37972006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5F5FBD5-79D7-45B6-9A40-8FD180D26E4A}" type="datetimeFigureOut">
              <a:rPr lang="en-GB" smtClean="0"/>
              <a:t>09/02/2024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66A023-A25A-40DE-A3AD-B05B9B714C4D}" type="slidenum">
              <a:rPr lang="en-GB" smtClean="0"/>
              <a:t>‹#›</a:t>
            </a:fld>
            <a:endParaRPr lang="en-GB"/>
          </a:p>
        </p:txBody>
      </p:sp>
    </p:spTree>
    <p:extLst>
      <p:ext uri="{BB962C8B-B14F-4D97-AF65-F5344CB8AC3E}">
        <p14:creationId xmlns:p14="http://schemas.microsoft.com/office/powerpoint/2010/main" val="25538780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5F5FBD5-79D7-45B6-9A40-8FD180D26E4A}" type="datetimeFigureOut">
              <a:rPr lang="en-GB" smtClean="0"/>
              <a:t>09/02/2024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66A023-A25A-40DE-A3AD-B05B9B714C4D}" type="slidenum">
              <a:rPr lang="en-GB" smtClean="0"/>
              <a:t>‹#›</a:t>
            </a:fld>
            <a:endParaRPr lang="en-GB"/>
          </a:p>
        </p:txBody>
      </p:sp>
    </p:spTree>
    <p:extLst>
      <p:ext uri="{BB962C8B-B14F-4D97-AF65-F5344CB8AC3E}">
        <p14:creationId xmlns:p14="http://schemas.microsoft.com/office/powerpoint/2010/main" val="20705461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F5FBD5-79D7-45B6-9A40-8FD180D26E4A}" type="datetimeFigureOut">
              <a:rPr lang="en-GB" smtClean="0"/>
              <a:t>09/02/2024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66A023-A25A-40DE-A3AD-B05B9B714C4D}" type="slidenum">
              <a:rPr lang="en-GB" smtClean="0"/>
              <a:t>‹#›</a:t>
            </a:fld>
            <a:endParaRPr lang="en-GB"/>
          </a:p>
        </p:txBody>
      </p:sp>
    </p:spTree>
    <p:extLst>
      <p:ext uri="{BB962C8B-B14F-4D97-AF65-F5344CB8AC3E}">
        <p14:creationId xmlns:p14="http://schemas.microsoft.com/office/powerpoint/2010/main" val="36334650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F5FBD5-79D7-45B6-9A40-8FD180D26E4A}" type="datetimeFigureOut">
              <a:rPr lang="en-GB" smtClean="0"/>
              <a:t>09/02/2024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66A023-A25A-40DE-A3AD-B05B9B714C4D}" type="slidenum">
              <a:rPr lang="en-GB" smtClean="0"/>
              <a:t>‹#›</a:t>
            </a:fld>
            <a:endParaRPr lang="en-GB"/>
          </a:p>
        </p:txBody>
      </p:sp>
    </p:spTree>
    <p:extLst>
      <p:ext uri="{BB962C8B-B14F-4D97-AF65-F5344CB8AC3E}">
        <p14:creationId xmlns:p14="http://schemas.microsoft.com/office/powerpoint/2010/main" val="30439766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55F5FBD5-79D7-45B6-9A40-8FD180D26E4A}" type="datetimeFigureOut">
              <a:rPr lang="en-GB" smtClean="0"/>
              <a:t>09/02/2024</a:t>
            </a:fld>
            <a:endParaRPr lang="en-GB"/>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0F66A023-A25A-40DE-A3AD-B05B9B714C4D}" type="slidenum">
              <a:rPr lang="en-GB" smtClean="0"/>
              <a:t>‹#›</a:t>
            </a:fld>
            <a:endParaRPr lang="en-GB"/>
          </a:p>
        </p:txBody>
      </p:sp>
    </p:spTree>
    <p:extLst>
      <p:ext uri="{BB962C8B-B14F-4D97-AF65-F5344CB8AC3E}">
        <p14:creationId xmlns:p14="http://schemas.microsoft.com/office/powerpoint/2010/main" val="4049294634"/>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twitter.com/FAO/status/1450833028519972869" TargetMode="External"/><Relationship Id="rId3" Type="http://schemas.openxmlformats.org/officeDocument/2006/relationships/hyperlink" Target="https://www.almondsolutions.com/blog/how-to-use-event-management-to-increase-marketing-roi" TargetMode="External"/><Relationship Id="rId7" Type="http://schemas.openxmlformats.org/officeDocument/2006/relationships/hyperlink" Target="https://www.linkedin.com/pulse/importance-setting-clear-objectives-successful-events-easeplan" TargetMode="External"/><Relationship Id="rId2" Type="http://schemas.openxmlformats.org/officeDocument/2006/relationships/hyperlink" Target="https://www.alexandrapalace.com/the-park/" TargetMode="External"/><Relationship Id="rId1" Type="http://schemas.openxmlformats.org/officeDocument/2006/relationships/slideLayout" Target="../slideLayouts/slideLayout2.xml"/><Relationship Id="rId6" Type="http://schemas.openxmlformats.org/officeDocument/2006/relationships/hyperlink" Target="https://www.carmarthenshire.gov.wales/home/business/organising-events/community-toolkit/establishing-aims-and-objectives/" TargetMode="External"/><Relationship Id="rId5" Type="http://schemas.openxmlformats.org/officeDocument/2006/relationships/hyperlink" Target="https://www.buzzanalysis.com/2016/07/swot-analysis-all-you-need-to-know-step.html" TargetMode="External"/><Relationship Id="rId4" Type="http://schemas.openxmlformats.org/officeDocument/2006/relationships/hyperlink" Target="https://www.ems-events.co.uk/event-planning-in-london"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32890/jeth2023.3.4" TargetMode="External"/><Relationship Id="rId3" Type="http://schemas.openxmlformats.org/officeDocument/2006/relationships/hyperlink" Target="https://hamiltonsherwind.com/benefits-of-hiring-an-events-management-team/" TargetMode="External"/><Relationship Id="rId7" Type="http://schemas.openxmlformats.org/officeDocument/2006/relationships/hyperlink" Target="https://quixy.com/blog/what-are-operational-decisions/" TargetMode="External"/><Relationship Id="rId2" Type="http://schemas.openxmlformats.org/officeDocument/2006/relationships/hyperlink" Target="https://www.splento.com/blog/events/why-corporate-social-responsibility-matters-in-the-event-industry/" TargetMode="External"/><Relationship Id="rId1" Type="http://schemas.openxmlformats.org/officeDocument/2006/relationships/slideLayout" Target="../slideLayouts/slideLayout2.xml"/><Relationship Id="rId6" Type="http://schemas.openxmlformats.org/officeDocument/2006/relationships/hyperlink" Target="https://www.linkedin.com/pulse/background-development-pestel-analysis-biplab-paul-8hj0c" TargetMode="External"/><Relationship Id="rId5" Type="http://schemas.openxmlformats.org/officeDocument/2006/relationships/hyperlink" Target="https://www.purplepass.com/blog/how-to-use-s.w.o.t-analysis-for-your-events/" TargetMode="External"/><Relationship Id="rId10" Type="http://schemas.openxmlformats.org/officeDocument/2006/relationships/hyperlink" Target="https://docs.catalyst.zoho.com/en/serverless/help/functions/event-functions/" TargetMode="External"/><Relationship Id="rId4" Type="http://schemas.openxmlformats.org/officeDocument/2006/relationships/hyperlink" Target="https://hsmaiacademy.org/glossary/mice-in-the-hospitality-industry/#:~:text=MICE%20is%20an%20acronym%20for,part%20of%20the%20hospitality%20industry" TargetMode="External"/><Relationship Id="rId9" Type="http://schemas.openxmlformats.org/officeDocument/2006/relationships/hyperlink" Target="https://www.simplilearn.com/smart-goals-examples-artic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3AD5052-5652-D999-0B37-C2AA3AD586BB}"/>
              </a:ext>
            </a:extLst>
          </p:cNvPr>
          <p:cNvSpPr>
            <a:spLocks noGrp="1"/>
          </p:cNvSpPr>
          <p:nvPr>
            <p:ph idx="1"/>
          </p:nvPr>
        </p:nvSpPr>
        <p:spPr>
          <a:xfrm>
            <a:off x="4867275" y="5305427"/>
            <a:ext cx="6849994" cy="1132179"/>
          </a:xfrm>
        </p:spPr>
        <p:txBody>
          <a:bodyPr>
            <a:normAutofit/>
          </a:bodyPr>
          <a:lstStyle/>
          <a:p>
            <a:pPr marL="0" indent="0" algn="ctr">
              <a:buNone/>
            </a:pPr>
            <a:r>
              <a:rPr lang="en-GB" sz="1600" b="1" dirty="0">
                <a:solidFill>
                  <a:schemeClr val="tx1"/>
                </a:solidFill>
                <a:latin typeface="Arial" panose="020B0604020202020204" pitchFamily="34" charset="0"/>
                <a:cs typeface="Arial" panose="020B0604020202020204" pitchFamily="34" charset="0"/>
              </a:rPr>
              <a:t>Md Jewel Ahmed-2117693</a:t>
            </a:r>
          </a:p>
          <a:p>
            <a:pPr marL="0" indent="0" algn="ctr">
              <a:buNone/>
            </a:pPr>
            <a:r>
              <a:rPr lang="en-GB" sz="1600" b="1" dirty="0">
                <a:solidFill>
                  <a:schemeClr val="tx1"/>
                </a:solidFill>
                <a:latin typeface="Arial" panose="020B0604020202020204" pitchFamily="34" charset="0"/>
                <a:cs typeface="Arial" panose="020B0604020202020204" pitchFamily="34" charset="0"/>
              </a:rPr>
              <a:t>International Meetings Management for the Hotel Industry-BMIH6007</a:t>
            </a:r>
          </a:p>
          <a:p>
            <a:pPr marL="0" indent="0" algn="ctr">
              <a:buNone/>
            </a:pPr>
            <a:r>
              <a:rPr lang="en-GB" sz="1600" b="1" dirty="0">
                <a:solidFill>
                  <a:schemeClr val="tx1"/>
                </a:solidFill>
                <a:latin typeface="Arial" panose="020B0604020202020204" pitchFamily="34" charset="0"/>
                <a:cs typeface="Arial" panose="020B0604020202020204" pitchFamily="34" charset="0"/>
              </a:rPr>
              <a:t>Philippa Fitzgerald</a:t>
            </a:r>
          </a:p>
        </p:txBody>
      </p:sp>
      <p:pic>
        <p:nvPicPr>
          <p:cNvPr id="4" name="Picture 3" descr="Variety of fresh salads">
            <a:extLst>
              <a:ext uri="{FF2B5EF4-FFF2-40B4-BE49-F238E27FC236}">
                <a16:creationId xmlns:a16="http://schemas.microsoft.com/office/drawing/2014/main" id="{80C55B9D-DD9D-F54F-AEF4-B41210133944}"/>
              </a:ext>
            </a:extLst>
          </p:cNvPr>
          <p:cNvPicPr>
            <a:picLocks noChangeAspect="1"/>
          </p:cNvPicPr>
          <p:nvPr/>
        </p:nvPicPr>
        <p:blipFill rotWithShape="1">
          <a:blip r:embed="rId2"/>
          <a:srcRect l="15619" r="24847" b="-1"/>
          <a:stretch/>
        </p:blipFill>
        <p:spPr>
          <a:xfrm>
            <a:off x="220886" y="253999"/>
            <a:ext cx="5790908" cy="6356351"/>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6" name="TextBox 25">
            <a:extLst>
              <a:ext uri="{FF2B5EF4-FFF2-40B4-BE49-F238E27FC236}">
                <a16:creationId xmlns:a16="http://schemas.microsoft.com/office/drawing/2014/main" id="{3414029D-27B1-EF70-4667-D56DF4CA2FCE}"/>
              </a:ext>
            </a:extLst>
          </p:cNvPr>
          <p:cNvSpPr txBox="1"/>
          <p:nvPr/>
        </p:nvSpPr>
        <p:spPr>
          <a:xfrm>
            <a:off x="7034204" y="1252398"/>
            <a:ext cx="4618829" cy="584775"/>
          </a:xfrm>
          <a:prstGeom prst="rect">
            <a:avLst/>
          </a:prstGeom>
          <a:noFill/>
        </p:spPr>
        <p:txBody>
          <a:bodyPr wrap="square">
            <a:spAutoFit/>
          </a:bodyPr>
          <a:lstStyle/>
          <a:p>
            <a:r>
              <a:rPr kumimoji="0" lang="en-GB" sz="3200" b="1" i="1" u="none" strike="noStrike" kern="1200" cap="none" spc="0" normalizeH="0" baseline="0" noProof="0" dirty="0">
                <a:ln>
                  <a:noFill/>
                </a:ln>
                <a:effectLst>
                  <a:outerShdw blurRad="38100" dist="38100" dir="2700000" algn="tl">
                    <a:srgbClr val="000000">
                      <a:alpha val="43137"/>
                    </a:srgbClr>
                  </a:outerShdw>
                </a:effectLst>
                <a:uLnTx/>
                <a:uFillTx/>
                <a:latin typeface="Arial" panose="020B0604020202020204" pitchFamily="34" charset="0"/>
                <a:ea typeface="+mj-ea"/>
                <a:cs typeface="Arial" panose="020B0604020202020204" pitchFamily="34" charset="0"/>
              </a:rPr>
              <a:t>Summer Food Festival</a:t>
            </a:r>
            <a:endParaRPr lang="en-GB" sz="3200" i="1" dirty="0">
              <a:effectLst>
                <a:outerShdw blurRad="38100" dist="38100" dir="2700000" algn="tl">
                  <a:srgbClr val="000000">
                    <a:alpha val="43137"/>
                  </a:srgbClr>
                </a:outerShdw>
              </a:effectLst>
            </a:endParaRPr>
          </a:p>
        </p:txBody>
      </p:sp>
      <p:sp>
        <p:nvSpPr>
          <p:cNvPr id="27" name="TextBox 26">
            <a:extLst>
              <a:ext uri="{FF2B5EF4-FFF2-40B4-BE49-F238E27FC236}">
                <a16:creationId xmlns:a16="http://schemas.microsoft.com/office/drawing/2014/main" id="{84EFE1B2-C08F-3031-AC60-8418D757662B}"/>
              </a:ext>
            </a:extLst>
          </p:cNvPr>
          <p:cNvSpPr txBox="1"/>
          <p:nvPr/>
        </p:nvSpPr>
        <p:spPr>
          <a:xfrm>
            <a:off x="6746033" y="578498"/>
            <a:ext cx="4971236"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Feasibility Plan for an International Meeting</a:t>
            </a:r>
          </a:p>
        </p:txBody>
      </p:sp>
      <p:sp>
        <p:nvSpPr>
          <p:cNvPr id="28" name="TextBox 27">
            <a:extLst>
              <a:ext uri="{FF2B5EF4-FFF2-40B4-BE49-F238E27FC236}">
                <a16:creationId xmlns:a16="http://schemas.microsoft.com/office/drawing/2014/main" id="{E6ADB7E9-BD29-A551-4A5C-994AD266B1A5}"/>
              </a:ext>
            </a:extLst>
          </p:cNvPr>
          <p:cNvSpPr txBox="1"/>
          <p:nvPr/>
        </p:nvSpPr>
        <p:spPr>
          <a:xfrm>
            <a:off x="7401640" y="1941686"/>
            <a:ext cx="3883956" cy="400110"/>
          </a:xfrm>
          <a:prstGeom prst="rect">
            <a:avLst/>
          </a:prstGeom>
          <a:noFill/>
        </p:spPr>
        <p:txBody>
          <a:bodyPr wrap="square" rtlCol="0">
            <a:spAutoFit/>
          </a:bodyPr>
          <a:lstStyle/>
          <a:p>
            <a:pPr algn="ctr"/>
            <a:r>
              <a:rPr lang="en-GB"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Event Theme-Sustainability</a:t>
            </a:r>
          </a:p>
        </p:txBody>
      </p:sp>
    </p:spTree>
    <p:extLst>
      <p:ext uri="{BB962C8B-B14F-4D97-AF65-F5344CB8AC3E}">
        <p14:creationId xmlns:p14="http://schemas.microsoft.com/office/powerpoint/2010/main" val="15879422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F5E52E17-DE31-4BC9-9409-C84E25C68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TextBox 5">
            <a:extLst>
              <a:ext uri="{FF2B5EF4-FFF2-40B4-BE49-F238E27FC236}">
                <a16:creationId xmlns:a16="http://schemas.microsoft.com/office/drawing/2014/main" id="{0532E322-7208-96C1-5916-1AA38862FBBF}"/>
              </a:ext>
            </a:extLst>
          </p:cNvPr>
          <p:cNvSpPr txBox="1"/>
          <p:nvPr/>
        </p:nvSpPr>
        <p:spPr>
          <a:xfrm>
            <a:off x="7558564" y="609600"/>
            <a:ext cx="3912583" cy="1356360"/>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kumimoji="0" lang="en-US" sz="3600" b="0" i="0" u="none" strike="noStrike" cap="none" spc="0" normalizeH="0" baseline="0" noProof="0" dirty="0">
                <a:ln>
                  <a:noFill/>
                </a:ln>
                <a:effectLst/>
                <a:uLnTx/>
                <a:uFillTx/>
                <a:latin typeface="Arial" panose="020B0604020202020204" pitchFamily="34" charset="0"/>
                <a:ea typeface="+mj-ea"/>
                <a:cs typeface="Arial" panose="020B0604020202020204" pitchFamily="34" charset="0"/>
              </a:rPr>
              <a:t>Contents</a:t>
            </a:r>
            <a:endParaRPr lang="en-US" sz="3600" dirty="0">
              <a:latin typeface="Arial" panose="020B0604020202020204" pitchFamily="34" charset="0"/>
              <a:ea typeface="+mj-ea"/>
              <a:cs typeface="Arial" panose="020B0604020202020204" pitchFamily="34" charset="0"/>
            </a:endParaRPr>
          </a:p>
        </p:txBody>
      </p:sp>
      <p:sp>
        <p:nvSpPr>
          <p:cNvPr id="20" name="Rectangle 19">
            <a:extLst>
              <a:ext uri="{FF2B5EF4-FFF2-40B4-BE49-F238E27FC236}">
                <a16:creationId xmlns:a16="http://schemas.microsoft.com/office/drawing/2014/main" id="{9CCE7D60-361C-425C-BBC0-DE906C069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2748" y="744836"/>
            <a:ext cx="2079069" cy="23442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F83F538E-BD48-4175-B531-31BEB1C5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371" y="4066796"/>
            <a:ext cx="2157385" cy="206111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building with a large tower in the background&#10;&#10;Description automatically generated">
            <a:extLst>
              <a:ext uri="{FF2B5EF4-FFF2-40B4-BE49-F238E27FC236}">
                <a16:creationId xmlns:a16="http://schemas.microsoft.com/office/drawing/2014/main" id="{76793EF1-0784-3FA3-831D-1BE2D518B76A}"/>
              </a:ext>
            </a:extLst>
          </p:cNvPr>
          <p:cNvPicPr>
            <a:picLocks noChangeAspect="1"/>
          </p:cNvPicPr>
          <p:nvPr/>
        </p:nvPicPr>
        <p:blipFill rotWithShape="1">
          <a:blip r:embed="rId2"/>
          <a:srcRect l="6599" r="2" b="2"/>
          <a:stretch/>
        </p:blipFill>
        <p:spPr>
          <a:xfrm>
            <a:off x="3044815" y="3249974"/>
            <a:ext cx="4027002" cy="2877940"/>
          </a:xfrm>
          <a:prstGeom prst="rect">
            <a:avLst/>
          </a:prstGeom>
        </p:spPr>
      </p:pic>
      <p:pic>
        <p:nvPicPr>
          <p:cNvPr id="7" name="Picture 6" descr="A group of people sitting on grass in front of a building&#10;&#10;Description automatically generated">
            <a:extLst>
              <a:ext uri="{FF2B5EF4-FFF2-40B4-BE49-F238E27FC236}">
                <a16:creationId xmlns:a16="http://schemas.microsoft.com/office/drawing/2014/main" id="{E4B4D999-BF7E-B9DD-6CB8-F06678B52967}"/>
              </a:ext>
            </a:extLst>
          </p:cNvPr>
          <p:cNvPicPr>
            <a:picLocks noChangeAspect="1"/>
          </p:cNvPicPr>
          <p:nvPr/>
        </p:nvPicPr>
        <p:blipFill rotWithShape="1">
          <a:blip r:embed="rId3"/>
          <a:srcRect r="13138" b="-3"/>
          <a:stretch/>
        </p:blipFill>
        <p:spPr>
          <a:xfrm>
            <a:off x="721369" y="744836"/>
            <a:ext cx="4113439" cy="3161093"/>
          </a:xfrm>
          <a:custGeom>
            <a:avLst/>
            <a:gdLst/>
            <a:ahLst/>
            <a:cxnLst/>
            <a:rect l="l" t="t" r="r" b="b"/>
            <a:pathLst>
              <a:path w="4113439" h="3161093">
                <a:moveTo>
                  <a:pt x="0" y="0"/>
                </a:moveTo>
                <a:lnTo>
                  <a:pt x="4113439" y="0"/>
                </a:lnTo>
                <a:lnTo>
                  <a:pt x="4113439" y="2344272"/>
                </a:lnTo>
                <a:lnTo>
                  <a:pt x="2157387" y="2344272"/>
                </a:lnTo>
                <a:lnTo>
                  <a:pt x="2157387" y="3161093"/>
                </a:lnTo>
                <a:lnTo>
                  <a:pt x="0" y="3161093"/>
                </a:lnTo>
                <a:close/>
              </a:path>
            </a:pathLst>
          </a:custGeom>
        </p:spPr>
      </p:pic>
      <p:sp>
        <p:nvSpPr>
          <p:cNvPr id="4" name="TextBox 3">
            <a:extLst>
              <a:ext uri="{FF2B5EF4-FFF2-40B4-BE49-F238E27FC236}">
                <a16:creationId xmlns:a16="http://schemas.microsoft.com/office/drawing/2014/main" id="{FCE6DAA8-4AAC-CBB3-677E-A9A3CF7CE3BD}"/>
              </a:ext>
            </a:extLst>
          </p:cNvPr>
          <p:cNvSpPr txBox="1"/>
          <p:nvPr/>
        </p:nvSpPr>
        <p:spPr>
          <a:xfrm>
            <a:off x="7558564" y="2057400"/>
            <a:ext cx="3912583" cy="4038600"/>
          </a:xfrm>
          <a:prstGeom prst="rect">
            <a:avLst/>
          </a:prstGeom>
        </p:spPr>
        <p:txBody>
          <a:bodyPr vert="horz" lIns="91440" tIns="45720" rIns="91440" bIns="45720" rtlCol="0">
            <a:normAutofit/>
          </a:bodyPr>
          <a:lstStyle/>
          <a:p>
            <a:pPr marL="228600" marR="0" lvl="0" indent="-182880" defTabSz="914400" fontAlgn="auto">
              <a:lnSpc>
                <a:spcPct val="90000"/>
              </a:lnSpc>
              <a:spcBef>
                <a:spcPts val="1000"/>
              </a:spcBef>
              <a:spcAft>
                <a:spcPts val="0"/>
              </a:spcAft>
              <a:buClr>
                <a:schemeClr val="accent1"/>
              </a:buClr>
              <a:buSzPct val="80000"/>
              <a:buFont typeface="Corbel" pitchFamily="34" charset="0"/>
              <a:buChar char="•"/>
              <a:tabLst/>
              <a:defRPr/>
            </a:pPr>
            <a:r>
              <a:rPr kumimoji="0" lang="en-US" b="0" i="0" u="none" strike="noStrike" cap="none" spc="0" normalizeH="0" baseline="0" noProof="0" dirty="0">
                <a:ln>
                  <a:noFill/>
                </a:ln>
                <a:effectLst/>
                <a:uLnTx/>
                <a:uFillTx/>
                <a:latin typeface="Arial" panose="020B0604020202020204" pitchFamily="34" charset="0"/>
                <a:cs typeface="Arial" panose="020B0604020202020204" pitchFamily="34" charset="0"/>
              </a:rPr>
              <a:t>Aims</a:t>
            </a:r>
          </a:p>
          <a:p>
            <a:pPr marL="228600" marR="0" lvl="0" indent="-182880" defTabSz="914400" fontAlgn="auto">
              <a:lnSpc>
                <a:spcPct val="90000"/>
              </a:lnSpc>
              <a:spcBef>
                <a:spcPts val="1000"/>
              </a:spcBef>
              <a:spcAft>
                <a:spcPts val="0"/>
              </a:spcAft>
              <a:buClr>
                <a:schemeClr val="accent1"/>
              </a:buClr>
              <a:buSzPct val="80000"/>
              <a:buFont typeface="Corbel" pitchFamily="34" charset="0"/>
              <a:buChar char="•"/>
              <a:tabLst/>
              <a:defRPr/>
            </a:pPr>
            <a:r>
              <a:rPr kumimoji="0" lang="en-US" b="0" i="0" u="none" strike="noStrike" cap="none" spc="0" normalizeH="0" baseline="0" noProof="0" dirty="0">
                <a:ln>
                  <a:noFill/>
                </a:ln>
                <a:effectLst/>
                <a:uLnTx/>
                <a:uFillTx/>
                <a:latin typeface="Arial" panose="020B0604020202020204" pitchFamily="34" charset="0"/>
                <a:cs typeface="Arial" panose="020B0604020202020204" pitchFamily="34" charset="0"/>
              </a:rPr>
              <a:t>Objectives</a:t>
            </a:r>
          </a:p>
          <a:p>
            <a:pPr marL="228600" marR="0" lvl="0" indent="-182880" defTabSz="914400" fontAlgn="auto">
              <a:lnSpc>
                <a:spcPct val="90000"/>
              </a:lnSpc>
              <a:spcBef>
                <a:spcPts val="1000"/>
              </a:spcBef>
              <a:spcAft>
                <a:spcPts val="0"/>
              </a:spcAft>
              <a:buClr>
                <a:schemeClr val="accent1"/>
              </a:buClr>
              <a:buSzPct val="80000"/>
              <a:buFont typeface="Corbel" pitchFamily="34" charset="0"/>
              <a:buChar char="•"/>
              <a:tabLst/>
              <a:defRPr/>
            </a:pPr>
            <a:r>
              <a:rPr kumimoji="0" lang="en-US" b="0" i="0" u="none" strike="noStrike" cap="none" spc="0" normalizeH="0" baseline="0" noProof="0" dirty="0">
                <a:ln>
                  <a:noFill/>
                </a:ln>
                <a:effectLst/>
                <a:uLnTx/>
                <a:uFillTx/>
                <a:latin typeface="Arial" panose="020B0604020202020204" pitchFamily="34" charset="0"/>
                <a:cs typeface="Arial" panose="020B0604020202020204" pitchFamily="34" charset="0"/>
              </a:rPr>
              <a:t>Market factors</a:t>
            </a:r>
          </a:p>
          <a:p>
            <a:pPr marL="228600" marR="0" lvl="0" indent="-182880" defTabSz="914400" fontAlgn="auto">
              <a:lnSpc>
                <a:spcPct val="90000"/>
              </a:lnSpc>
              <a:spcBef>
                <a:spcPts val="1000"/>
              </a:spcBef>
              <a:spcAft>
                <a:spcPts val="0"/>
              </a:spcAft>
              <a:buClr>
                <a:schemeClr val="accent1"/>
              </a:buClr>
              <a:buSzPct val="80000"/>
              <a:buFont typeface="Corbel" pitchFamily="34" charset="0"/>
              <a:buChar char="•"/>
              <a:tabLst/>
              <a:defRPr/>
            </a:pPr>
            <a:r>
              <a:rPr kumimoji="0" lang="en-US" b="0" i="0" u="none" strike="noStrike" cap="none" spc="0" normalizeH="0" baseline="0" noProof="0" dirty="0">
                <a:ln>
                  <a:noFill/>
                </a:ln>
                <a:effectLst/>
                <a:uLnTx/>
                <a:uFillTx/>
                <a:latin typeface="Arial" panose="020B0604020202020204" pitchFamily="34" charset="0"/>
                <a:cs typeface="Arial" panose="020B0604020202020204" pitchFamily="34" charset="0"/>
              </a:rPr>
              <a:t>Operational factors</a:t>
            </a:r>
          </a:p>
          <a:p>
            <a:pPr marL="228600" marR="0" lvl="0" indent="-182880" defTabSz="914400" fontAlgn="auto">
              <a:lnSpc>
                <a:spcPct val="90000"/>
              </a:lnSpc>
              <a:spcBef>
                <a:spcPts val="1000"/>
              </a:spcBef>
              <a:spcAft>
                <a:spcPts val="0"/>
              </a:spcAft>
              <a:buClr>
                <a:schemeClr val="accent1"/>
              </a:buClr>
              <a:buSzPct val="80000"/>
              <a:buFont typeface="Corbel" pitchFamily="34" charset="0"/>
              <a:buChar char="•"/>
              <a:tabLst/>
              <a:defRPr/>
            </a:pPr>
            <a:r>
              <a:rPr kumimoji="0" lang="en-US" b="0" i="0" u="none" strike="noStrike" cap="none" spc="0" normalizeH="0" baseline="0" noProof="0" dirty="0">
                <a:ln>
                  <a:noFill/>
                </a:ln>
                <a:effectLst/>
                <a:uLnTx/>
                <a:uFillTx/>
                <a:latin typeface="Arial" panose="020B0604020202020204" pitchFamily="34" charset="0"/>
                <a:cs typeface="Arial" panose="020B0604020202020204" pitchFamily="34" charset="0"/>
              </a:rPr>
              <a:t>Financial factors</a:t>
            </a:r>
          </a:p>
          <a:p>
            <a:pPr marL="228600" marR="0" lvl="0" indent="-182880" defTabSz="914400" fontAlgn="auto">
              <a:lnSpc>
                <a:spcPct val="90000"/>
              </a:lnSpc>
              <a:spcBef>
                <a:spcPts val="1000"/>
              </a:spcBef>
              <a:spcAft>
                <a:spcPts val="0"/>
              </a:spcAft>
              <a:buClr>
                <a:schemeClr val="accent1"/>
              </a:buClr>
              <a:buSzPct val="80000"/>
              <a:buFont typeface="Corbel" pitchFamily="34" charset="0"/>
              <a:buChar char="•"/>
              <a:tabLst/>
              <a:defRPr/>
            </a:pPr>
            <a:r>
              <a:rPr kumimoji="0" lang="en-US" b="0" i="0" u="none" strike="noStrike" cap="none" spc="0" normalizeH="0" baseline="0" noProof="0" dirty="0">
                <a:ln>
                  <a:noFill/>
                </a:ln>
                <a:effectLst/>
                <a:uLnTx/>
                <a:uFillTx/>
                <a:latin typeface="Arial" panose="020B0604020202020204" pitchFamily="34" charset="0"/>
                <a:cs typeface="Arial" panose="020B0604020202020204" pitchFamily="34" charset="0"/>
              </a:rPr>
              <a:t>SWOT</a:t>
            </a:r>
          </a:p>
          <a:p>
            <a:pPr marL="228600" marR="0" lvl="0" indent="-182880" defTabSz="914400" fontAlgn="auto">
              <a:lnSpc>
                <a:spcPct val="90000"/>
              </a:lnSpc>
              <a:spcBef>
                <a:spcPts val="1000"/>
              </a:spcBef>
              <a:spcAft>
                <a:spcPts val="0"/>
              </a:spcAft>
              <a:buClr>
                <a:schemeClr val="accent1"/>
              </a:buClr>
              <a:buSzPct val="80000"/>
              <a:buFont typeface="Corbel" pitchFamily="34" charset="0"/>
              <a:buChar char="•"/>
              <a:tabLst/>
              <a:defRPr/>
            </a:pPr>
            <a:r>
              <a:rPr kumimoji="0" lang="en-US" b="0" i="0" u="none" strike="noStrike" cap="none" spc="0" normalizeH="0" baseline="0" noProof="0" dirty="0">
                <a:ln>
                  <a:noFill/>
                </a:ln>
                <a:effectLst/>
                <a:uLnTx/>
                <a:uFillTx/>
                <a:latin typeface="Arial" panose="020B0604020202020204" pitchFamily="34" charset="0"/>
                <a:cs typeface="Arial" panose="020B0604020202020204" pitchFamily="34" charset="0"/>
              </a:rPr>
              <a:t>PESTLE</a:t>
            </a:r>
          </a:p>
          <a:p>
            <a:pPr marL="228600" marR="0" lvl="0" indent="-182880" defTabSz="914400" fontAlgn="auto">
              <a:lnSpc>
                <a:spcPct val="90000"/>
              </a:lnSpc>
              <a:spcBef>
                <a:spcPts val="1000"/>
              </a:spcBef>
              <a:spcAft>
                <a:spcPts val="0"/>
              </a:spcAft>
              <a:buClr>
                <a:schemeClr val="accent1"/>
              </a:buClr>
              <a:buSzPct val="80000"/>
              <a:buFont typeface="Corbel" pitchFamily="34" charset="0"/>
              <a:buChar char="•"/>
              <a:tabLst/>
              <a:defRPr/>
            </a:pPr>
            <a:r>
              <a:rPr kumimoji="0" lang="en-US" b="0" i="0" u="none" strike="noStrike" cap="none" spc="0" normalizeH="0" baseline="0" noProof="0" dirty="0">
                <a:ln>
                  <a:noFill/>
                </a:ln>
                <a:effectLst/>
                <a:uLnTx/>
                <a:uFillTx/>
                <a:latin typeface="Arial" panose="020B0604020202020204" pitchFamily="34" charset="0"/>
                <a:cs typeface="Arial" panose="020B0604020202020204" pitchFamily="34" charset="0"/>
              </a:rPr>
              <a:t>Reference</a:t>
            </a:r>
            <a:endParaRPr lang="en-US"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784E581C-D799-85D0-8FB9-AE791BF102A0}"/>
              </a:ext>
            </a:extLst>
          </p:cNvPr>
          <p:cNvSpPr txBox="1"/>
          <p:nvPr/>
        </p:nvSpPr>
        <p:spPr>
          <a:xfrm>
            <a:off x="2209806" y="6148215"/>
            <a:ext cx="2628187" cy="276999"/>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(Alexandra Palace, 2024)</a:t>
            </a:r>
          </a:p>
        </p:txBody>
      </p:sp>
    </p:spTree>
    <p:extLst>
      <p:ext uri="{BB962C8B-B14F-4D97-AF65-F5344CB8AC3E}">
        <p14:creationId xmlns:p14="http://schemas.microsoft.com/office/powerpoint/2010/main" val="26774294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0655E83-262B-0B36-4E3C-2C6EE577C95D}"/>
              </a:ext>
            </a:extLst>
          </p:cNvPr>
          <p:cNvSpPr txBox="1"/>
          <p:nvPr/>
        </p:nvSpPr>
        <p:spPr>
          <a:xfrm>
            <a:off x="4454201" y="305093"/>
            <a:ext cx="3368351"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Aims:</a:t>
            </a:r>
          </a:p>
        </p:txBody>
      </p:sp>
      <p:sp>
        <p:nvSpPr>
          <p:cNvPr id="6" name="TextBox 5">
            <a:extLst>
              <a:ext uri="{FF2B5EF4-FFF2-40B4-BE49-F238E27FC236}">
                <a16:creationId xmlns:a16="http://schemas.microsoft.com/office/drawing/2014/main" id="{13C52E18-22C1-F2C4-80C8-CB0061093A04}"/>
              </a:ext>
            </a:extLst>
          </p:cNvPr>
          <p:cNvSpPr txBox="1"/>
          <p:nvPr/>
        </p:nvSpPr>
        <p:spPr>
          <a:xfrm>
            <a:off x="617960" y="2592422"/>
            <a:ext cx="4900903" cy="1997150"/>
          </a:xfrm>
          <a:prstGeom prst="rect">
            <a:avLst/>
          </a:prstGeom>
          <a:noFill/>
        </p:spPr>
        <p:txBody>
          <a:bodyPr wrap="square">
            <a:spAutoFit/>
          </a:bodyPr>
          <a:lstStyle/>
          <a:p>
            <a:pPr marL="171450" indent="-171450">
              <a:lnSpc>
                <a:spcPct val="150000"/>
              </a:lnSpc>
              <a:buFont typeface="Arial" panose="020B0604020202020204" pitchFamily="34" charset="0"/>
              <a:buChar char="•"/>
            </a:pPr>
            <a:r>
              <a:rPr lang="en-US" sz="1200" b="1" dirty="0">
                <a:latin typeface="Arial" panose="020B0604020202020204" pitchFamily="34" charset="0"/>
                <a:ea typeface="Calibri" panose="020F0502020204030204" pitchFamily="34" charset="0"/>
                <a:cs typeface="Arial" panose="020B0604020202020204" pitchFamily="34" charset="0"/>
              </a:rPr>
              <a:t>Summer food festival</a:t>
            </a:r>
          </a:p>
          <a:p>
            <a:pPr marL="171450" indent="-171450">
              <a:lnSpc>
                <a:spcPct val="150000"/>
              </a:lnSpc>
              <a:buFont typeface="Arial" panose="020B0604020202020204" pitchFamily="34" charset="0"/>
              <a:buChar char="•"/>
            </a:pPr>
            <a:r>
              <a:rPr lang="en-US" sz="1200" b="1" dirty="0">
                <a:latin typeface="Arial" panose="020B0604020202020204" pitchFamily="34" charset="0"/>
                <a:ea typeface="Calibri" panose="020F0502020204030204" pitchFamily="34" charset="0"/>
                <a:cs typeface="Arial" panose="020B0604020202020204" pitchFamily="34" charset="0"/>
              </a:rPr>
              <a:t>Location</a:t>
            </a:r>
          </a:p>
          <a:p>
            <a:pPr marL="171450" indent="-171450">
              <a:lnSpc>
                <a:spcPct val="150000"/>
              </a:lnSpc>
              <a:buFont typeface="Arial" panose="020B0604020202020204" pitchFamily="34" charset="0"/>
              <a:buChar char="•"/>
            </a:pPr>
            <a:r>
              <a:rPr lang="en-US" sz="1200" b="1" dirty="0">
                <a:latin typeface="Arial" panose="020B0604020202020204" pitchFamily="34" charset="0"/>
                <a:ea typeface="Calibri" panose="020F0502020204030204" pitchFamily="34" charset="0"/>
                <a:cs typeface="Arial" panose="020B0604020202020204" pitchFamily="34" charset="0"/>
              </a:rPr>
              <a:t>Accessibility </a:t>
            </a:r>
          </a:p>
          <a:p>
            <a:pPr marL="171450" indent="-171450">
              <a:lnSpc>
                <a:spcPct val="150000"/>
              </a:lnSpc>
              <a:buFont typeface="Arial" panose="020B0604020202020204" pitchFamily="34" charset="0"/>
              <a:buChar char="•"/>
            </a:pPr>
            <a:r>
              <a:rPr lang="en-US" sz="1200" b="1" dirty="0">
                <a:latin typeface="Arial" panose="020B0604020202020204" pitchFamily="34" charset="0"/>
                <a:ea typeface="Calibri" panose="020F0502020204030204" pitchFamily="34" charset="0"/>
                <a:cs typeface="Arial" panose="020B0604020202020204" pitchFamily="34" charset="0"/>
              </a:rPr>
              <a:t>Attendees </a:t>
            </a:r>
          </a:p>
          <a:p>
            <a:pPr marL="171450" indent="-171450">
              <a:lnSpc>
                <a:spcPct val="150000"/>
              </a:lnSpc>
              <a:buFont typeface="Arial" panose="020B0604020202020204" pitchFamily="34" charset="0"/>
              <a:buChar char="•"/>
            </a:pPr>
            <a:r>
              <a:rPr lang="en-US" sz="1200" b="1" dirty="0">
                <a:latin typeface="Arial" panose="020B0604020202020204" pitchFamily="34" charset="0"/>
                <a:ea typeface="Calibri" panose="020F0502020204030204" pitchFamily="34" charset="0"/>
                <a:cs typeface="Arial" panose="020B0604020202020204" pitchFamily="34" charset="0"/>
              </a:rPr>
              <a:t>Educate local community regarding sustainable practices</a:t>
            </a:r>
          </a:p>
          <a:p>
            <a:pPr marL="171450" indent="-171450">
              <a:lnSpc>
                <a:spcPct val="150000"/>
              </a:lnSpc>
              <a:buFont typeface="Arial" panose="020B0604020202020204" pitchFamily="34" charset="0"/>
              <a:buChar char="•"/>
            </a:pPr>
            <a:r>
              <a:rPr lang="en-GB" sz="1200" b="1" dirty="0">
                <a:latin typeface="Arial" panose="020B0604020202020204" pitchFamily="34" charset="0"/>
                <a:ea typeface="Calibri" panose="020F0502020204030204" pitchFamily="34" charset="0"/>
                <a:cs typeface="Arial" panose="020B0604020202020204" pitchFamily="34" charset="0"/>
              </a:rPr>
              <a:t>Achieve successful turnout of the event. </a:t>
            </a:r>
          </a:p>
          <a:p>
            <a:pPr marL="171450" indent="-171450">
              <a:lnSpc>
                <a:spcPct val="150000"/>
              </a:lnSpc>
              <a:buFont typeface="Arial" panose="020B0604020202020204" pitchFamily="34" charset="0"/>
              <a:buChar char="•"/>
            </a:pPr>
            <a:r>
              <a:rPr lang="en-GB" sz="1200" b="1" dirty="0">
                <a:latin typeface="Arial" panose="020B0604020202020204" pitchFamily="34" charset="0"/>
                <a:ea typeface="Calibri" panose="020F0502020204030204" pitchFamily="34" charset="0"/>
                <a:cs typeface="Arial" panose="020B0604020202020204" pitchFamily="34" charset="0"/>
              </a:rPr>
              <a:t>Generate feasible income.</a:t>
            </a:r>
          </a:p>
        </p:txBody>
      </p:sp>
      <p:sp>
        <p:nvSpPr>
          <p:cNvPr id="12" name="TextBox 11">
            <a:extLst>
              <a:ext uri="{FF2B5EF4-FFF2-40B4-BE49-F238E27FC236}">
                <a16:creationId xmlns:a16="http://schemas.microsoft.com/office/drawing/2014/main" id="{2E775B3F-8968-6B47-6DCF-9AA1469D16BE}"/>
              </a:ext>
            </a:extLst>
          </p:cNvPr>
          <p:cNvSpPr txBox="1"/>
          <p:nvPr/>
        </p:nvSpPr>
        <p:spPr>
          <a:xfrm>
            <a:off x="487136" y="1133069"/>
            <a:ext cx="11217728" cy="889154"/>
          </a:xfrm>
          <a:prstGeom prst="rect">
            <a:avLst/>
          </a:prstGeom>
          <a:noFill/>
        </p:spPr>
        <p:txBody>
          <a:bodyPr wrap="square">
            <a:spAutoFit/>
          </a:bodyPr>
          <a:lstStyle/>
          <a:p>
            <a:pPr algn="ctr">
              <a:lnSpc>
                <a:spcPct val="150000"/>
              </a:lnSpc>
            </a:pPr>
            <a:r>
              <a:rPr lang="en-GB" sz="1200" dirty="0">
                <a:latin typeface="Arial" panose="020B0604020202020204" pitchFamily="34" charset="0"/>
                <a:cs typeface="Arial" panose="020B0604020202020204" pitchFamily="34" charset="0"/>
              </a:rPr>
              <a:t>“Having a very clear set of aims and objectives for your event in terms of what it is to achieve is critical for a host of reasons. It is essential that the aims and objectives of the event are defined and agreed at the outset, although they may also be developed and refined as the project progresses” </a:t>
            </a:r>
          </a:p>
          <a:p>
            <a:pPr algn="ctr">
              <a:lnSpc>
                <a:spcPct val="150000"/>
              </a:lnSpc>
            </a:pPr>
            <a:r>
              <a:rPr lang="en-GB" sz="1200" dirty="0">
                <a:latin typeface="Arial" panose="020B0604020202020204" pitchFamily="34" charset="0"/>
                <a:cs typeface="Arial" panose="020B0604020202020204" pitchFamily="34" charset="0"/>
              </a:rPr>
              <a:t>(Carmarthenshire County Council, 2023).</a:t>
            </a:r>
          </a:p>
        </p:txBody>
      </p:sp>
      <p:pic>
        <p:nvPicPr>
          <p:cNvPr id="4098" name="Picture 2" descr="Food and Agriculture Organization on X: &quot;The #4Betters are at the heart of  @FAO 's work. A sustainable &amp; food secure world for all is possible. We  need MORE efficient, inclusive, resilient">
            <a:extLst>
              <a:ext uri="{FF2B5EF4-FFF2-40B4-BE49-F238E27FC236}">
                <a16:creationId xmlns:a16="http://schemas.microsoft.com/office/drawing/2014/main" id="{5DCE0274-67AA-9980-5043-3FF5A507A32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02588" y="3279340"/>
            <a:ext cx="5074102" cy="2854182"/>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61B21B38-0ED3-9969-FF16-C4AE068D8810}"/>
              </a:ext>
            </a:extLst>
          </p:cNvPr>
          <p:cNvSpPr txBox="1"/>
          <p:nvPr/>
        </p:nvSpPr>
        <p:spPr>
          <a:xfrm>
            <a:off x="6190862" y="6130337"/>
            <a:ext cx="6097554" cy="276999"/>
          </a:xfrm>
          <a:prstGeom prst="rect">
            <a:avLst/>
          </a:prstGeom>
          <a:noFill/>
        </p:spPr>
        <p:txBody>
          <a:bodyPr wrap="square">
            <a:spAutoFit/>
          </a:bodyPr>
          <a:lstStyle/>
          <a:p>
            <a:pPr algn="ctr"/>
            <a:r>
              <a:rPr lang="en-GB" sz="1200" dirty="0">
                <a:latin typeface="Arial" panose="020B0604020202020204" pitchFamily="34" charset="0"/>
                <a:cs typeface="Arial" panose="020B0604020202020204" pitchFamily="34" charset="0"/>
              </a:rPr>
              <a:t>(Food and Agriculture Organization, 2021)</a:t>
            </a:r>
          </a:p>
        </p:txBody>
      </p:sp>
      <p:sp>
        <p:nvSpPr>
          <p:cNvPr id="4" name="TextBox 3">
            <a:extLst>
              <a:ext uri="{FF2B5EF4-FFF2-40B4-BE49-F238E27FC236}">
                <a16:creationId xmlns:a16="http://schemas.microsoft.com/office/drawing/2014/main" id="{DBC9912C-C20B-FA3C-4A99-C0A6FBC592EE}"/>
              </a:ext>
            </a:extLst>
          </p:cNvPr>
          <p:cNvSpPr txBox="1"/>
          <p:nvPr/>
        </p:nvSpPr>
        <p:spPr>
          <a:xfrm>
            <a:off x="487136" y="5030425"/>
            <a:ext cx="4900903" cy="1443152"/>
          </a:xfrm>
          <a:prstGeom prst="rect">
            <a:avLst/>
          </a:prstGeom>
          <a:noFill/>
        </p:spPr>
        <p:txBody>
          <a:bodyPr wrap="square">
            <a:spAutoFit/>
          </a:bodyPr>
          <a:lstStyle/>
          <a:p>
            <a:pPr algn="ctr">
              <a:lnSpc>
                <a:spcPct val="150000"/>
              </a:lnSpc>
            </a:pPr>
            <a:r>
              <a:rPr lang="en-GB" sz="1200" dirty="0">
                <a:latin typeface="Arial" panose="020B0604020202020204" pitchFamily="34" charset="0"/>
                <a:cs typeface="Arial" panose="020B0604020202020204" pitchFamily="34" charset="0"/>
              </a:rPr>
              <a:t>“Sustainability is the ability to preserve, endure, and nurture. It implies recognising, developing and promoting sustainable mindsets, practices, and policies to keep up a healthy natural environment yet a financially stable and additionally socially practical way” </a:t>
            </a:r>
          </a:p>
          <a:p>
            <a:pPr algn="ctr">
              <a:lnSpc>
                <a:spcPct val="150000"/>
              </a:lnSpc>
            </a:pPr>
            <a:r>
              <a:rPr lang="en-GB" sz="1200" dirty="0">
                <a:latin typeface="Arial" panose="020B0604020202020204" pitchFamily="34" charset="0"/>
                <a:cs typeface="Arial" panose="020B0604020202020204" pitchFamily="34" charset="0"/>
              </a:rPr>
              <a:t>(</a:t>
            </a:r>
            <a:r>
              <a:rPr kumimoji="0" lang="en-GB" sz="1200" b="0" i="0" u="none" strike="noStrike" kern="1200" cap="none" spc="0" normalizeH="0" baseline="0" noProof="0" dirty="0" err="1">
                <a:ln>
                  <a:noFill/>
                </a:ln>
                <a:solidFill>
                  <a:srgbClr val="222222"/>
                </a:solidFill>
                <a:effectLst/>
                <a:uLnTx/>
                <a:uFillTx/>
                <a:latin typeface="Arial" panose="020B0604020202020204" pitchFamily="34" charset="0"/>
                <a:ea typeface="+mn-ea"/>
                <a:cs typeface="+mn-cs"/>
              </a:rPr>
              <a:t>Golroudbary</a:t>
            </a:r>
            <a:r>
              <a:rPr kumimoji="0" lang="en-GB" sz="12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 </a:t>
            </a:r>
            <a:r>
              <a:rPr kumimoji="0" lang="en-GB" sz="1200" b="0" i="1" u="none" strike="noStrike" kern="1200" cap="none" spc="0" normalizeH="0" baseline="0" noProof="0" dirty="0">
                <a:ln>
                  <a:noFill/>
                </a:ln>
                <a:solidFill>
                  <a:srgbClr val="222222"/>
                </a:solidFill>
                <a:effectLst/>
                <a:uLnTx/>
                <a:uFillTx/>
                <a:latin typeface="Arial" panose="020B0604020202020204" pitchFamily="34" charset="0"/>
                <a:ea typeface="+mn-ea"/>
                <a:cs typeface="+mn-cs"/>
              </a:rPr>
              <a:t>et al, </a:t>
            </a:r>
            <a:r>
              <a:rPr kumimoji="0" lang="en-GB" sz="12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2019 p.628).</a:t>
            </a:r>
            <a:endParaRPr lang="en-GB" sz="12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2D2D0A63-06AA-C391-82DB-8AA3FF01FC41}"/>
              </a:ext>
            </a:extLst>
          </p:cNvPr>
          <p:cNvSpPr txBox="1"/>
          <p:nvPr/>
        </p:nvSpPr>
        <p:spPr>
          <a:xfrm>
            <a:off x="6673139" y="2022223"/>
            <a:ext cx="4942113" cy="889154"/>
          </a:xfrm>
          <a:prstGeom prst="rect">
            <a:avLst/>
          </a:prstGeom>
          <a:noFill/>
        </p:spPr>
        <p:txBody>
          <a:bodyPr wrap="square">
            <a:spAutoFit/>
          </a:bodyPr>
          <a:lstStyle/>
          <a:p>
            <a:pPr algn="ctr" fontAlgn="base">
              <a:lnSpc>
                <a:spcPct val="150000"/>
              </a:lnSpc>
            </a:pPr>
            <a:r>
              <a:rPr lang="en-GB" sz="1200" dirty="0">
                <a:latin typeface="Arial" panose="020B0604020202020204" pitchFamily="34" charset="0"/>
                <a:cs typeface="Arial" panose="020B0604020202020204" pitchFamily="34" charset="0"/>
              </a:rPr>
              <a:t>“</a:t>
            </a:r>
            <a:r>
              <a:rPr lang="en-GB" sz="1200" b="0" i="0" dirty="0">
                <a:effectLst/>
                <a:latin typeface="Arial" panose="020B0604020202020204" pitchFamily="34" charset="0"/>
                <a:cs typeface="Arial" panose="020B0604020202020204" pitchFamily="34" charset="0"/>
              </a:rPr>
              <a:t>Corporate social responsibility within the events industry helps to ensure that it has a positive impact on the world around it”</a:t>
            </a:r>
          </a:p>
          <a:p>
            <a:pPr algn="ctr" fontAlgn="base">
              <a:lnSpc>
                <a:spcPct val="150000"/>
              </a:lnSpc>
            </a:pPr>
            <a:r>
              <a:rPr lang="en-GB" sz="1200" b="0" i="0" dirty="0">
                <a:effectLst/>
                <a:latin typeface="Arial" panose="020B0604020202020204" pitchFamily="34" charset="0"/>
                <a:cs typeface="Arial" panose="020B0604020202020204" pitchFamily="34" charset="0"/>
              </a:rPr>
              <a:t>(Greensmith, 2023).</a:t>
            </a:r>
          </a:p>
        </p:txBody>
      </p:sp>
      <p:sp>
        <p:nvSpPr>
          <p:cNvPr id="5" name="TextBox 4">
            <a:extLst>
              <a:ext uri="{FF2B5EF4-FFF2-40B4-BE49-F238E27FC236}">
                <a16:creationId xmlns:a16="http://schemas.microsoft.com/office/drawing/2014/main" id="{AA88C444-17CC-B306-3989-2769975FFB9B}"/>
              </a:ext>
            </a:extLst>
          </p:cNvPr>
          <p:cNvSpPr txBox="1"/>
          <p:nvPr/>
        </p:nvSpPr>
        <p:spPr>
          <a:xfrm>
            <a:off x="617960" y="597811"/>
            <a:ext cx="11217728" cy="889154"/>
          </a:xfrm>
          <a:prstGeom prst="rect">
            <a:avLst/>
          </a:prstGeom>
          <a:noFill/>
        </p:spPr>
        <p:txBody>
          <a:bodyPr wrap="square">
            <a:spAutoFit/>
          </a:bodyPr>
          <a:lstStyle/>
          <a:p>
            <a:pPr algn="ctr">
              <a:lnSpc>
                <a:spcPct val="150000"/>
              </a:lnSpc>
            </a:pPr>
            <a:r>
              <a:rPr lang="en-GB" sz="1200" dirty="0">
                <a:latin typeface="Arial" panose="020B0604020202020204" pitchFamily="34" charset="0"/>
                <a:cs typeface="Arial" panose="020B0604020202020204" pitchFamily="34" charset="0"/>
              </a:rPr>
              <a:t>“MICE stands for Meeting, Incentives, Conferences, and Exhibitions. This phrase is used in the hospitality business to refer to a certain customer category. This component is also referred to as "Meeting &amp; Events". This is a profitable segment of the hospitality sector” (Hsmai Academy, 2017). </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389970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0465879-105D-44D5-D6A0-B00F148B973F}"/>
              </a:ext>
            </a:extLst>
          </p:cNvPr>
          <p:cNvSpPr txBox="1"/>
          <p:nvPr/>
        </p:nvSpPr>
        <p:spPr>
          <a:xfrm>
            <a:off x="3047223" y="602599"/>
            <a:ext cx="6097554" cy="341632"/>
          </a:xfrm>
          <a:prstGeom prst="rect">
            <a:avLst/>
          </a:prstGeom>
          <a:noFill/>
        </p:spPr>
        <p:txBody>
          <a:bodyPr wrap="square">
            <a:spAutoFit/>
          </a:bodyPr>
          <a:lstStyle/>
          <a:p>
            <a:pPr marR="0" lvl="0" algn="ctr" defTabSz="914400" rtl="0" eaLnBrk="1" fontAlgn="auto" latinLnBrk="0" hangingPunct="1">
              <a:lnSpc>
                <a:spcPct val="90000"/>
              </a:lnSpc>
              <a:spcBef>
                <a:spcPts val="1000"/>
              </a:spcBef>
              <a:spcAft>
                <a:spcPts val="0"/>
              </a:spcAft>
              <a:buClrTx/>
              <a:buSzTx/>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Objectives:</a:t>
            </a:r>
          </a:p>
        </p:txBody>
      </p:sp>
      <p:sp>
        <p:nvSpPr>
          <p:cNvPr id="6" name="TextBox 5">
            <a:extLst>
              <a:ext uri="{FF2B5EF4-FFF2-40B4-BE49-F238E27FC236}">
                <a16:creationId xmlns:a16="http://schemas.microsoft.com/office/drawing/2014/main" id="{5EAD5567-A3F1-CF4E-C32F-5E2F8FB36190}"/>
              </a:ext>
            </a:extLst>
          </p:cNvPr>
          <p:cNvSpPr txBox="1"/>
          <p:nvPr/>
        </p:nvSpPr>
        <p:spPr>
          <a:xfrm>
            <a:off x="737118" y="944231"/>
            <a:ext cx="10786188" cy="889154"/>
          </a:xfrm>
          <a:prstGeom prst="rect">
            <a:avLst/>
          </a:prstGeom>
          <a:noFill/>
        </p:spPr>
        <p:txBody>
          <a:bodyPr wrap="square">
            <a:spAutoFit/>
          </a:bodyPr>
          <a:lstStyle/>
          <a:p>
            <a:pPr algn="ctr">
              <a:lnSpc>
                <a:spcPct val="150000"/>
              </a:lnSpc>
            </a:pPr>
            <a:r>
              <a:rPr lang="en-GB" sz="1200" dirty="0">
                <a:latin typeface="Arial" panose="020B0604020202020204" pitchFamily="34" charset="0"/>
                <a:cs typeface="Arial" panose="020B0604020202020204" pitchFamily="34" charset="0"/>
              </a:rPr>
              <a:t>“Defining clear objectives from the onset of the planning process can help guide decision-making and ensure that all aspects of the event contribute to achieving your desired results. Clear objectives provide a roadmap for success, making it easier to identify the necessary steps, allocate resources, and measure progress along the way” (Easeplan, 2023).</a:t>
            </a:r>
          </a:p>
        </p:txBody>
      </p:sp>
      <p:sp>
        <p:nvSpPr>
          <p:cNvPr id="7" name="TextBox 6">
            <a:extLst>
              <a:ext uri="{FF2B5EF4-FFF2-40B4-BE49-F238E27FC236}">
                <a16:creationId xmlns:a16="http://schemas.microsoft.com/office/drawing/2014/main" id="{32DC683C-71E4-E5AB-EAE7-9EA92117D437}"/>
              </a:ext>
            </a:extLst>
          </p:cNvPr>
          <p:cNvSpPr txBox="1"/>
          <p:nvPr/>
        </p:nvSpPr>
        <p:spPr>
          <a:xfrm>
            <a:off x="495234" y="2929812"/>
            <a:ext cx="4685526" cy="1661993"/>
          </a:xfrm>
          <a:prstGeom prst="rect">
            <a:avLst/>
          </a:prstGeom>
          <a:noFill/>
        </p:spPr>
        <p:txBody>
          <a:bodyPr wrap="square" rtlCol="0">
            <a:spAutoFit/>
          </a:bodyPr>
          <a:lstStyle/>
          <a:p>
            <a:pPr marL="171450" indent="-171450">
              <a:lnSpc>
                <a:spcPct val="150000"/>
              </a:lnSpc>
              <a:buFont typeface="Arial" panose="020B0604020202020204" pitchFamily="34" charset="0"/>
              <a:buChar char="•"/>
            </a:pPr>
            <a:r>
              <a:rPr lang="en-GB" sz="1200" b="1" dirty="0">
                <a:latin typeface="Arial" panose="020B0604020202020204" pitchFamily="34" charset="0"/>
                <a:cs typeface="Arial" panose="020B0604020202020204" pitchFamily="34" charset="0"/>
              </a:rPr>
              <a:t>To deliver beneficial impacts and outcomes from the event</a:t>
            </a:r>
          </a:p>
          <a:p>
            <a:pPr marL="171450" indent="-171450">
              <a:lnSpc>
                <a:spcPct val="150000"/>
              </a:lnSpc>
              <a:buFont typeface="Arial" panose="020B0604020202020204" pitchFamily="34" charset="0"/>
              <a:buChar char="•"/>
            </a:pPr>
            <a:r>
              <a:rPr lang="en-GB" sz="1200" b="1" dirty="0">
                <a:latin typeface="Arial" panose="020B0604020202020204" pitchFamily="34" charset="0"/>
                <a:cs typeface="Arial" panose="020B0604020202020204" pitchFamily="34" charset="0"/>
              </a:rPr>
              <a:t>How to implement best practices on sustainability</a:t>
            </a:r>
          </a:p>
          <a:p>
            <a:pPr marL="171450" indent="-171450">
              <a:lnSpc>
                <a:spcPct val="150000"/>
              </a:lnSpc>
              <a:buFont typeface="Arial" panose="020B0604020202020204" pitchFamily="34" charset="0"/>
              <a:buChar char="•"/>
            </a:pPr>
            <a:r>
              <a:rPr lang="en-GB" sz="1200" b="1" dirty="0">
                <a:latin typeface="Arial" panose="020B0604020202020204" pitchFamily="34" charset="0"/>
                <a:cs typeface="Arial" panose="020B0604020202020204" pitchFamily="34" charset="0"/>
              </a:rPr>
              <a:t>To raise social and environmental awareness</a:t>
            </a:r>
          </a:p>
          <a:p>
            <a:pPr marL="171450" indent="-171450">
              <a:lnSpc>
                <a:spcPct val="150000"/>
              </a:lnSpc>
              <a:buFont typeface="Arial" panose="020B0604020202020204" pitchFamily="34" charset="0"/>
              <a:buChar char="•"/>
            </a:pPr>
            <a:r>
              <a:rPr lang="en-GB" sz="1200" b="1" dirty="0">
                <a:latin typeface="Arial" panose="020B0604020202020204" pitchFamily="34" charset="0"/>
                <a:cs typeface="Arial" panose="020B0604020202020204" pitchFamily="34" charset="0"/>
              </a:rPr>
              <a:t>Maximise profits from the event</a:t>
            </a:r>
          </a:p>
          <a:p>
            <a:pPr marL="171450" indent="-171450">
              <a:lnSpc>
                <a:spcPct val="150000"/>
              </a:lnSpc>
              <a:buFont typeface="Arial" panose="020B0604020202020204" pitchFamily="34" charset="0"/>
              <a:buChar char="•"/>
            </a:pPr>
            <a:r>
              <a:rPr lang="en-GB" sz="1200" b="1" dirty="0">
                <a:latin typeface="Arial" panose="020B0604020202020204" pitchFamily="34" charset="0"/>
                <a:cs typeface="Arial" panose="020B0604020202020204" pitchFamily="34" charset="0"/>
              </a:rPr>
              <a:t>Sponsorship/Partners</a:t>
            </a:r>
          </a:p>
          <a:p>
            <a:pPr marL="171450"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29B14BB2-D8E7-6CB5-D68E-51BEDE3AA5BA}"/>
              </a:ext>
            </a:extLst>
          </p:cNvPr>
          <p:cNvSpPr txBox="1"/>
          <p:nvPr/>
        </p:nvSpPr>
        <p:spPr>
          <a:xfrm>
            <a:off x="574577" y="6025308"/>
            <a:ext cx="11111269" cy="553998"/>
          </a:xfrm>
          <a:prstGeom prst="rect">
            <a:avLst/>
          </a:prstGeom>
          <a:noFill/>
        </p:spPr>
        <p:txBody>
          <a:bodyPr wrap="square">
            <a:spAutoFit/>
          </a:bodyPr>
          <a:lstStyle/>
          <a:p>
            <a:pPr algn="ctr"/>
            <a:r>
              <a:rPr lang="en-GB" sz="1200" dirty="0">
                <a:latin typeface="Arial" panose="020B0604020202020204" pitchFamily="34" charset="0"/>
                <a:cs typeface="Arial" panose="020B0604020202020204" pitchFamily="34" charset="0"/>
              </a:rPr>
              <a:t>“Defining aims and integrating them with the objectives of marketing is critical to ensuring a successful event” (Almond Solutions, 2023)</a:t>
            </a:r>
          </a:p>
          <a:p>
            <a:pPr algn="ctr"/>
            <a:endParaRPr lang="en-GB" dirty="0"/>
          </a:p>
        </p:txBody>
      </p:sp>
      <p:pic>
        <p:nvPicPr>
          <p:cNvPr id="2" name="Picture 1">
            <a:extLst>
              <a:ext uri="{FF2B5EF4-FFF2-40B4-BE49-F238E27FC236}">
                <a16:creationId xmlns:a16="http://schemas.microsoft.com/office/drawing/2014/main" id="{F25C932B-308A-7007-8127-FB5912322364}"/>
              </a:ext>
            </a:extLst>
          </p:cNvPr>
          <p:cNvPicPr>
            <a:picLocks noChangeAspect="1"/>
          </p:cNvPicPr>
          <p:nvPr/>
        </p:nvPicPr>
        <p:blipFill>
          <a:blip r:embed="rId2"/>
          <a:stretch>
            <a:fillRect/>
          </a:stretch>
        </p:blipFill>
        <p:spPr>
          <a:xfrm>
            <a:off x="5523722" y="2132046"/>
            <a:ext cx="5813489" cy="3270087"/>
          </a:xfrm>
          <a:prstGeom prst="rect">
            <a:avLst/>
          </a:prstGeom>
        </p:spPr>
      </p:pic>
      <p:sp>
        <p:nvSpPr>
          <p:cNvPr id="5" name="TextBox 4">
            <a:extLst>
              <a:ext uri="{FF2B5EF4-FFF2-40B4-BE49-F238E27FC236}">
                <a16:creationId xmlns:a16="http://schemas.microsoft.com/office/drawing/2014/main" id="{7C7D223A-613F-043C-77F9-CB25C9F47F2B}"/>
              </a:ext>
            </a:extLst>
          </p:cNvPr>
          <p:cNvSpPr txBox="1"/>
          <p:nvPr/>
        </p:nvSpPr>
        <p:spPr>
          <a:xfrm>
            <a:off x="7768382" y="5416279"/>
            <a:ext cx="1896446" cy="276999"/>
          </a:xfrm>
          <a:prstGeom prst="rect">
            <a:avLst/>
          </a:prstGeom>
          <a:noFill/>
        </p:spPr>
        <p:txBody>
          <a:bodyPr wrap="square">
            <a:spAutoFit/>
          </a:bodyPr>
          <a:lstStyle/>
          <a:p>
            <a:pPr algn="ctr"/>
            <a:r>
              <a:rPr lang="en-GB" sz="1200" b="0" i="0" u="none" strike="noStrike" dirty="0">
                <a:effectLst/>
                <a:latin typeface="Arial" panose="020B0604020202020204" pitchFamily="34" charset="0"/>
                <a:cs typeface="Arial" panose="020B0604020202020204" pitchFamily="34" charset="0"/>
              </a:rPr>
              <a:t>(Simplilearn, 2023)</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408039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D7053BA-65C0-E01A-72CF-E06AEA4B516C}"/>
              </a:ext>
            </a:extLst>
          </p:cNvPr>
          <p:cNvSpPr txBox="1"/>
          <p:nvPr/>
        </p:nvSpPr>
        <p:spPr>
          <a:xfrm>
            <a:off x="5218922" y="457200"/>
            <a:ext cx="1754155" cy="382555"/>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Market factors</a:t>
            </a:r>
          </a:p>
        </p:txBody>
      </p:sp>
      <p:sp>
        <p:nvSpPr>
          <p:cNvPr id="6" name="Content Placeholder 2">
            <a:extLst>
              <a:ext uri="{FF2B5EF4-FFF2-40B4-BE49-F238E27FC236}">
                <a16:creationId xmlns:a16="http://schemas.microsoft.com/office/drawing/2014/main" id="{5B1DBC57-16F4-1500-239E-548F96D9C0D5}"/>
              </a:ext>
            </a:extLst>
          </p:cNvPr>
          <p:cNvSpPr txBox="1">
            <a:spLocks/>
          </p:cNvSpPr>
          <p:nvPr/>
        </p:nvSpPr>
        <p:spPr>
          <a:xfrm>
            <a:off x="965281" y="2754123"/>
            <a:ext cx="2104491" cy="120115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200" b="1" i="0" u="none" strike="noStrike" kern="120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Target market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200" b="1" i="0" u="none" strike="noStrike" kern="120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Supply</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200" b="1" i="0" u="none" strike="noStrike" kern="120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Demand</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200" b="1" i="0" u="none" strike="noStrike" kern="120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Competition</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259A3295-E163-C2BA-1E04-9D8C33C45C49}"/>
              </a:ext>
            </a:extLst>
          </p:cNvPr>
          <p:cNvPicPr>
            <a:picLocks noChangeAspect="1"/>
          </p:cNvPicPr>
          <p:nvPr/>
        </p:nvPicPr>
        <p:blipFill>
          <a:blip r:embed="rId2"/>
          <a:stretch>
            <a:fillRect/>
          </a:stretch>
        </p:blipFill>
        <p:spPr>
          <a:xfrm>
            <a:off x="4087036" y="1627638"/>
            <a:ext cx="7417610" cy="3906580"/>
          </a:xfrm>
          <a:prstGeom prst="rect">
            <a:avLst/>
          </a:prstGeom>
        </p:spPr>
      </p:pic>
      <p:sp>
        <p:nvSpPr>
          <p:cNvPr id="9" name="TextBox 8">
            <a:extLst>
              <a:ext uri="{FF2B5EF4-FFF2-40B4-BE49-F238E27FC236}">
                <a16:creationId xmlns:a16="http://schemas.microsoft.com/office/drawing/2014/main" id="{9D9208D3-A0FB-F5D6-C9C3-F89C24B70DA3}"/>
              </a:ext>
            </a:extLst>
          </p:cNvPr>
          <p:cNvSpPr txBox="1"/>
          <p:nvPr/>
        </p:nvSpPr>
        <p:spPr>
          <a:xfrm>
            <a:off x="6319466" y="5592061"/>
            <a:ext cx="2952750" cy="276999"/>
          </a:xfrm>
          <a:prstGeom prst="rect">
            <a:avLst/>
          </a:prstGeom>
          <a:noFill/>
        </p:spPr>
        <p:txBody>
          <a:bodyPr wrap="square" rtlCol="0">
            <a:spAutoFit/>
          </a:bodyPr>
          <a:lstStyle/>
          <a:p>
            <a:pPr algn="ctr"/>
            <a:r>
              <a:rPr lang="en-GB" sz="1200" dirty="0">
                <a:latin typeface="Arial" panose="020B0604020202020204" pitchFamily="34" charset="0"/>
                <a:cs typeface="Arial" panose="020B0604020202020204" pitchFamily="34" charset="0"/>
              </a:rPr>
              <a:t>(Hamilton </a:t>
            </a:r>
            <a:r>
              <a:rPr lang="en-GB" sz="1200" dirty="0" err="1">
                <a:latin typeface="Arial" panose="020B0604020202020204" pitchFamily="34" charset="0"/>
                <a:cs typeface="Arial" panose="020B0604020202020204" pitchFamily="34" charset="0"/>
              </a:rPr>
              <a:t>Sherwind</a:t>
            </a:r>
            <a:r>
              <a:rPr lang="en-GB" sz="1200" dirty="0">
                <a:latin typeface="Arial" panose="020B0604020202020204" pitchFamily="34" charset="0"/>
                <a:cs typeface="Arial" panose="020B0604020202020204" pitchFamily="34" charset="0"/>
              </a:rPr>
              <a:t>, 2024)</a:t>
            </a:r>
          </a:p>
        </p:txBody>
      </p:sp>
      <p:sp>
        <p:nvSpPr>
          <p:cNvPr id="3" name="TextBox 2">
            <a:extLst>
              <a:ext uri="{FF2B5EF4-FFF2-40B4-BE49-F238E27FC236}">
                <a16:creationId xmlns:a16="http://schemas.microsoft.com/office/drawing/2014/main" id="{465B4F0A-E1EA-900F-5435-E58519C6586D}"/>
              </a:ext>
            </a:extLst>
          </p:cNvPr>
          <p:cNvSpPr txBox="1"/>
          <p:nvPr/>
        </p:nvSpPr>
        <p:spPr>
          <a:xfrm>
            <a:off x="526742" y="839755"/>
            <a:ext cx="11138516" cy="616515"/>
          </a:xfrm>
          <a:prstGeom prst="rect">
            <a:avLst/>
          </a:prstGeom>
          <a:noFill/>
        </p:spPr>
        <p:txBody>
          <a:bodyPr wrap="square">
            <a:spAutoFit/>
          </a:bodyPr>
          <a:lstStyle/>
          <a:p>
            <a:pPr algn="ctr">
              <a:lnSpc>
                <a:spcPct val="150000"/>
              </a:lnSpc>
            </a:pPr>
            <a:r>
              <a:rPr kumimoji="0" lang="en-GB" sz="12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“Abdullah Saif and Aimin, (2016) stated m</a:t>
            </a:r>
            <a:r>
              <a:rPr lang="en-GB" sz="1200" dirty="0" err="1">
                <a:latin typeface="Arial" panose="020B0604020202020204" pitchFamily="34" charset="0"/>
                <a:cs typeface="Arial" panose="020B0604020202020204" pitchFamily="34" charset="0"/>
              </a:rPr>
              <a:t>arketing</a:t>
            </a:r>
            <a:r>
              <a:rPr lang="en-GB" sz="1200" dirty="0">
                <a:latin typeface="Arial" panose="020B0604020202020204" pitchFamily="34" charset="0"/>
                <a:cs typeface="Arial" panose="020B0604020202020204" pitchFamily="34" charset="0"/>
              </a:rPr>
              <a:t> is an activity that comprises the characteristics of product(s) or service(s), pricing, distribution and promotion. These activities must function seamlessly to guarantee successful marketing</a:t>
            </a:r>
            <a:r>
              <a:rPr lang="en-GB" sz="1200" dirty="0"/>
              <a:t>” (</a:t>
            </a:r>
            <a:r>
              <a:rPr kumimoji="0" lang="en-GB" sz="12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Okhiria, 2020, p.8</a:t>
            </a:r>
            <a:r>
              <a:rPr lang="en-GB" sz="1200" dirty="0"/>
              <a:t>).</a:t>
            </a:r>
          </a:p>
        </p:txBody>
      </p:sp>
      <p:sp>
        <p:nvSpPr>
          <p:cNvPr id="5" name="TextBox 4">
            <a:extLst>
              <a:ext uri="{FF2B5EF4-FFF2-40B4-BE49-F238E27FC236}">
                <a16:creationId xmlns:a16="http://schemas.microsoft.com/office/drawing/2014/main" id="{DF845181-AFDC-547C-20CD-0C1D92843D4E}"/>
              </a:ext>
            </a:extLst>
          </p:cNvPr>
          <p:cNvSpPr txBox="1"/>
          <p:nvPr/>
        </p:nvSpPr>
        <p:spPr>
          <a:xfrm>
            <a:off x="1836049" y="6065644"/>
            <a:ext cx="8966833" cy="335156"/>
          </a:xfrm>
          <a:prstGeom prst="rect">
            <a:avLst/>
          </a:prstGeom>
          <a:noFill/>
        </p:spPr>
        <p:txBody>
          <a:bodyPr wrap="square" rtlCol="0">
            <a:spAutoFit/>
          </a:bodyPr>
          <a:lstStyle/>
          <a:p>
            <a:pPr algn="ctr">
              <a:lnSpc>
                <a:spcPct val="150000"/>
              </a:lnSpc>
            </a:pPr>
            <a:r>
              <a:rPr lang="en-GB" sz="1200" dirty="0">
                <a:latin typeface="Arial" panose="020B0604020202020204" pitchFamily="34" charset="0"/>
                <a:cs typeface="Arial" panose="020B0604020202020204" pitchFamily="34" charset="0"/>
              </a:rPr>
              <a:t>“Marketing strategy, like all strategy, involves decisions and actions regarding why, where, and how to compete” (Aaker, 2023).</a:t>
            </a:r>
          </a:p>
        </p:txBody>
      </p:sp>
    </p:spTree>
    <p:extLst>
      <p:ext uri="{BB962C8B-B14F-4D97-AF65-F5344CB8AC3E}">
        <p14:creationId xmlns:p14="http://schemas.microsoft.com/office/powerpoint/2010/main" val="641359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2E64B76-3E59-5B4D-FE8F-256DFC6333A1}"/>
              </a:ext>
            </a:extLst>
          </p:cNvPr>
          <p:cNvSpPr txBox="1"/>
          <p:nvPr/>
        </p:nvSpPr>
        <p:spPr>
          <a:xfrm>
            <a:off x="4662974" y="431008"/>
            <a:ext cx="2456283" cy="341632"/>
          </a:xfrm>
          <a:prstGeom prst="rect">
            <a:avLst/>
          </a:prstGeom>
          <a:noFill/>
        </p:spPr>
        <p:txBody>
          <a:bodyPr wrap="square">
            <a:spAutoFit/>
          </a:bodyPr>
          <a:lstStyle/>
          <a:p>
            <a:pPr marR="0" lvl="0" algn="ctr" defTabSz="914400" rtl="0" eaLnBrk="1" fontAlgn="auto" latinLnBrk="0" hangingPunct="1">
              <a:lnSpc>
                <a:spcPct val="90000"/>
              </a:lnSpc>
              <a:spcBef>
                <a:spcPts val="1000"/>
              </a:spcBef>
              <a:spcAft>
                <a:spcPts val="0"/>
              </a:spcAft>
              <a:buClrTx/>
              <a:buSzTx/>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Operational factors</a:t>
            </a:r>
          </a:p>
        </p:txBody>
      </p:sp>
      <p:sp>
        <p:nvSpPr>
          <p:cNvPr id="2" name="Content Placeholder 2">
            <a:extLst>
              <a:ext uri="{FF2B5EF4-FFF2-40B4-BE49-F238E27FC236}">
                <a16:creationId xmlns:a16="http://schemas.microsoft.com/office/drawing/2014/main" id="{F9B51A5F-834E-A285-39FF-0303DACF09D8}"/>
              </a:ext>
            </a:extLst>
          </p:cNvPr>
          <p:cNvSpPr txBox="1">
            <a:spLocks/>
          </p:cNvSpPr>
          <p:nvPr/>
        </p:nvSpPr>
        <p:spPr>
          <a:xfrm>
            <a:off x="1143387" y="2074410"/>
            <a:ext cx="2833591" cy="233664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200" b="1" i="0" u="none" strike="noStrike" kern="120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Location</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200" b="1" i="0" u="none" strike="noStrike" kern="120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Venue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sz="1200" b="1" dirty="0">
                <a:solidFill>
                  <a:sysClr val="windowText" lastClr="000000"/>
                </a:solidFill>
                <a:latin typeface="Arial" panose="020B0604020202020204" pitchFamily="34" charset="0"/>
                <a:cs typeface="Arial" panose="020B0604020202020204" pitchFamily="34" charset="0"/>
              </a:rPr>
              <a:t>Schedule time</a:t>
            </a:r>
            <a:endParaRPr kumimoji="0" lang="en-GB" sz="1200" b="1" i="0" u="none" strike="noStrike" kern="120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200" b="1" i="0" u="none" strike="noStrike" kern="120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Theme Suitability</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200" b="1" i="0" u="none" strike="noStrike" kern="120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Skills required for event staff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200" b="1" i="0" u="none" strike="noStrike" kern="120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Resources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200" b="1" i="0" u="none" strike="noStrike" kern="120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Licences and permits.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200" b="1" i="0" u="none" strike="noStrike" kern="1200" cap="none" spc="0" normalizeH="0" baseline="0" noProof="0" dirty="0">
                <a:ln>
                  <a:noFill/>
                </a:ln>
                <a:solidFill>
                  <a:sysClr val="windowText" lastClr="000000"/>
                </a:solidFill>
                <a:effectLst/>
                <a:uLnTx/>
                <a:uFillTx/>
                <a:latin typeface="Arial" panose="020B0604020202020204" pitchFamily="34" charset="0"/>
                <a:cs typeface="Arial" panose="020B0604020202020204" pitchFamily="34" charset="0"/>
              </a:rPr>
              <a:t>Insurance</a:t>
            </a:r>
            <a:endParaRPr kumimoji="0" lang="en-GB" sz="1100" b="1" i="0"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1" i="0"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1" i="0"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618B4693-BE61-43AC-4D90-64D1494B07BD}"/>
              </a:ext>
            </a:extLst>
          </p:cNvPr>
          <p:cNvPicPr>
            <a:picLocks noChangeAspect="1"/>
          </p:cNvPicPr>
          <p:nvPr/>
        </p:nvPicPr>
        <p:blipFill>
          <a:blip r:embed="rId2"/>
          <a:stretch>
            <a:fillRect/>
          </a:stretch>
        </p:blipFill>
        <p:spPr>
          <a:xfrm>
            <a:off x="3976978" y="1432134"/>
            <a:ext cx="6865970" cy="3754237"/>
          </a:xfrm>
          <a:prstGeom prst="rect">
            <a:avLst/>
          </a:prstGeom>
        </p:spPr>
      </p:pic>
      <p:sp>
        <p:nvSpPr>
          <p:cNvPr id="7" name="TextBox 6">
            <a:extLst>
              <a:ext uri="{FF2B5EF4-FFF2-40B4-BE49-F238E27FC236}">
                <a16:creationId xmlns:a16="http://schemas.microsoft.com/office/drawing/2014/main" id="{636DF321-377F-FAD1-1A4F-B10949397921}"/>
              </a:ext>
            </a:extLst>
          </p:cNvPr>
          <p:cNvSpPr txBox="1"/>
          <p:nvPr/>
        </p:nvSpPr>
        <p:spPr>
          <a:xfrm>
            <a:off x="6690825" y="5186371"/>
            <a:ext cx="1438275" cy="276999"/>
          </a:xfrm>
          <a:prstGeom prst="rect">
            <a:avLst/>
          </a:prstGeom>
          <a:noFill/>
        </p:spPr>
        <p:txBody>
          <a:bodyPr wrap="square" rtlCol="0">
            <a:spAutoFit/>
          </a:bodyPr>
          <a:lstStyle/>
          <a:p>
            <a:pPr algn="ctr"/>
            <a:r>
              <a:rPr lang="en-GB" sz="1200" dirty="0">
                <a:latin typeface="Arial" panose="020B0604020202020204" pitchFamily="34" charset="0"/>
                <a:cs typeface="Arial" panose="020B0604020202020204" pitchFamily="34" charset="0"/>
              </a:rPr>
              <a:t>(Quixy, 2023)</a:t>
            </a:r>
          </a:p>
        </p:txBody>
      </p:sp>
      <p:sp>
        <p:nvSpPr>
          <p:cNvPr id="5" name="TextBox 4">
            <a:extLst>
              <a:ext uri="{FF2B5EF4-FFF2-40B4-BE49-F238E27FC236}">
                <a16:creationId xmlns:a16="http://schemas.microsoft.com/office/drawing/2014/main" id="{C19CDC2D-1F9B-E21A-468A-9330C775AC06}"/>
              </a:ext>
            </a:extLst>
          </p:cNvPr>
          <p:cNvSpPr txBox="1"/>
          <p:nvPr/>
        </p:nvSpPr>
        <p:spPr>
          <a:xfrm>
            <a:off x="727787" y="923327"/>
            <a:ext cx="10889211" cy="276999"/>
          </a:xfrm>
          <a:prstGeom prst="rect">
            <a:avLst/>
          </a:prstGeom>
          <a:noFill/>
        </p:spPr>
        <p:txBody>
          <a:bodyPr wrap="square">
            <a:spAutoFit/>
          </a:bodyPr>
          <a:lstStyle/>
          <a:p>
            <a:pPr algn="just"/>
            <a:r>
              <a:rPr lang="en-GB" sz="1200" b="0" i="0" dirty="0">
                <a:effectLst/>
                <a:latin typeface="Arial" panose="020B0604020202020204" pitchFamily="34" charset="0"/>
                <a:cs typeface="Arial" panose="020B0604020202020204" pitchFamily="34" charset="0"/>
              </a:rPr>
              <a:t>“Event Operations is the department responsible for co-ordinating and integrating all other operations within an event and its associated venues” (EPG, 2014).</a:t>
            </a:r>
            <a:endParaRPr lang="en-GB" sz="12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B063552C-B0B6-6B35-E527-41D509973FC5}"/>
              </a:ext>
            </a:extLst>
          </p:cNvPr>
          <p:cNvSpPr txBox="1"/>
          <p:nvPr/>
        </p:nvSpPr>
        <p:spPr>
          <a:xfrm>
            <a:off x="872412" y="5418180"/>
            <a:ext cx="10599962" cy="612155"/>
          </a:xfrm>
          <a:prstGeom prst="rect">
            <a:avLst/>
          </a:prstGeom>
          <a:noFill/>
        </p:spPr>
        <p:txBody>
          <a:bodyPr wrap="square">
            <a:spAutoFit/>
          </a:bodyPr>
          <a:lstStyle/>
          <a:p>
            <a:pPr algn="ctr">
              <a:lnSpc>
                <a:spcPct val="150000"/>
              </a:lnSpc>
            </a:pPr>
            <a:r>
              <a:rPr lang="en-GB" sz="1200" b="0" i="0" dirty="0">
                <a:effectLst/>
                <a:latin typeface="Arial" panose="020B0604020202020204" pitchFamily="34" charset="0"/>
                <a:cs typeface="Arial" panose="020B0604020202020204" pitchFamily="34" charset="0"/>
              </a:rPr>
              <a:t>“An Event function is an asynchronous task function that is associated with an event listener</a:t>
            </a:r>
            <a:r>
              <a:rPr lang="en-GB" sz="1200" dirty="0">
                <a:latin typeface="Arial" panose="020B0604020202020204" pitchFamily="34" charset="0"/>
                <a:cs typeface="Arial" panose="020B0604020202020204" pitchFamily="34" charset="0"/>
              </a:rPr>
              <a:t>.</a:t>
            </a:r>
            <a:r>
              <a:rPr lang="en-GB" sz="1200" b="0" i="0" dirty="0">
                <a:effectLst/>
                <a:latin typeface="Arial" panose="020B0604020202020204" pitchFamily="34" charset="0"/>
                <a:cs typeface="Arial" panose="020B0604020202020204" pitchFamily="34" charset="0"/>
              </a:rPr>
              <a:t> An Event function is created to execute a task or a set of tasks on the occurrence of a specified event”(Zoho, 2024).</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9491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CBAE871-3169-5BF6-68BF-8B800A684102}"/>
              </a:ext>
            </a:extLst>
          </p:cNvPr>
          <p:cNvSpPr txBox="1"/>
          <p:nvPr/>
        </p:nvSpPr>
        <p:spPr>
          <a:xfrm>
            <a:off x="3047223" y="319041"/>
            <a:ext cx="6097554" cy="341632"/>
          </a:xfrm>
          <a:prstGeom prst="rect">
            <a:avLst/>
          </a:prstGeom>
          <a:noFill/>
        </p:spPr>
        <p:txBody>
          <a:bodyPr wrap="square">
            <a:spAutoFit/>
          </a:bodyPr>
          <a:lstStyle/>
          <a:p>
            <a:pPr marR="0" lvl="0" algn="ctr" defTabSz="914400" rtl="0" eaLnBrk="1" fontAlgn="auto" latinLnBrk="0" hangingPunct="1">
              <a:lnSpc>
                <a:spcPct val="90000"/>
              </a:lnSpc>
              <a:spcBef>
                <a:spcPts val="1000"/>
              </a:spcBef>
              <a:spcAft>
                <a:spcPts val="0"/>
              </a:spcAft>
              <a:buClrTx/>
              <a:buSzTx/>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Financial factors:</a:t>
            </a:r>
          </a:p>
        </p:txBody>
      </p:sp>
      <p:sp>
        <p:nvSpPr>
          <p:cNvPr id="5" name="TextBox 4">
            <a:extLst>
              <a:ext uri="{FF2B5EF4-FFF2-40B4-BE49-F238E27FC236}">
                <a16:creationId xmlns:a16="http://schemas.microsoft.com/office/drawing/2014/main" id="{8DA05614-D24B-E6BA-CBF2-5AB424779753}"/>
              </a:ext>
            </a:extLst>
          </p:cNvPr>
          <p:cNvSpPr txBox="1"/>
          <p:nvPr/>
        </p:nvSpPr>
        <p:spPr>
          <a:xfrm>
            <a:off x="446313" y="6026037"/>
            <a:ext cx="11299372" cy="612155"/>
          </a:xfrm>
          <a:prstGeom prst="rect">
            <a:avLst/>
          </a:prstGeom>
          <a:noFill/>
        </p:spPr>
        <p:txBody>
          <a:bodyPr wrap="square">
            <a:spAutoFit/>
          </a:bodyPr>
          <a:lstStyle/>
          <a:p>
            <a:pPr algn="ctr">
              <a:lnSpc>
                <a:spcPct val="150000"/>
              </a:lnSpc>
            </a:pPr>
            <a:r>
              <a:rPr lang="en-GB" sz="1200" dirty="0">
                <a:latin typeface="Arial" panose="020B0604020202020204" pitchFamily="34" charset="0"/>
                <a:cs typeface="Arial" panose="020B0604020202020204" pitchFamily="34" charset="0"/>
              </a:rPr>
              <a:t>“The costs of the events will entail getting permits, hiring the venue, any system upgrades, food stall installations, preservation facilities, remunerations, and waste disposal management” (Rogers, 2013, p. 78). </a:t>
            </a:r>
          </a:p>
        </p:txBody>
      </p:sp>
      <p:graphicFrame>
        <p:nvGraphicFramePr>
          <p:cNvPr id="6" name="Table 5">
            <a:extLst>
              <a:ext uri="{FF2B5EF4-FFF2-40B4-BE49-F238E27FC236}">
                <a16:creationId xmlns:a16="http://schemas.microsoft.com/office/drawing/2014/main" id="{36038D78-F70F-F81B-0C2C-CA50C1A5EC40}"/>
              </a:ext>
            </a:extLst>
          </p:cNvPr>
          <p:cNvGraphicFramePr>
            <a:graphicFrameLocks noGrp="1"/>
          </p:cNvGraphicFramePr>
          <p:nvPr>
            <p:extLst>
              <p:ext uri="{D42A27DB-BD31-4B8C-83A1-F6EECF244321}">
                <p14:modId xmlns:p14="http://schemas.microsoft.com/office/powerpoint/2010/main" val="1605565593"/>
              </p:ext>
            </p:extLst>
          </p:nvPr>
        </p:nvGraphicFramePr>
        <p:xfrm>
          <a:off x="2032000" y="1173480"/>
          <a:ext cx="8128000" cy="451104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367960085"/>
                    </a:ext>
                  </a:extLst>
                </a:gridCol>
                <a:gridCol w="4064000">
                  <a:extLst>
                    <a:ext uri="{9D8B030D-6E8A-4147-A177-3AD203B41FA5}">
                      <a16:colId xmlns:a16="http://schemas.microsoft.com/office/drawing/2014/main" val="873188692"/>
                    </a:ext>
                  </a:extLst>
                </a:gridCol>
              </a:tblGrid>
              <a:tr h="314886">
                <a:tc>
                  <a:txBody>
                    <a:bodyPr/>
                    <a:lstStyle/>
                    <a:p>
                      <a:pPr algn="ctr"/>
                      <a:r>
                        <a:rPr lang="en-GB" dirty="0">
                          <a:solidFill>
                            <a:schemeClr val="tx1"/>
                          </a:solidFill>
                          <a:latin typeface="Arial" panose="020B0604020202020204" pitchFamily="34" charset="0"/>
                          <a:cs typeface="Arial" panose="020B0604020202020204" pitchFamily="34" charset="0"/>
                        </a:rPr>
                        <a:t>Income (in £)</a:t>
                      </a:r>
                    </a:p>
                  </a:txBody>
                  <a:tcPr/>
                </a:tc>
                <a:tc>
                  <a:txBody>
                    <a:bodyPr/>
                    <a:lstStyle/>
                    <a:p>
                      <a:pPr algn="ctr"/>
                      <a:r>
                        <a:rPr lang="en-GB" dirty="0">
                          <a:solidFill>
                            <a:schemeClr val="tx1"/>
                          </a:solidFill>
                          <a:latin typeface="Arial" panose="020B0604020202020204" pitchFamily="34" charset="0"/>
                          <a:cs typeface="Arial" panose="020B0604020202020204" pitchFamily="34" charset="0"/>
                        </a:rPr>
                        <a:t>Expenditure (in £)</a:t>
                      </a:r>
                    </a:p>
                  </a:txBody>
                  <a:tcPr/>
                </a:tc>
                <a:extLst>
                  <a:ext uri="{0D108BD9-81ED-4DB2-BD59-A6C34878D82A}">
                    <a16:rowId xmlns:a16="http://schemas.microsoft.com/office/drawing/2014/main" val="1588456195"/>
                  </a:ext>
                </a:extLst>
              </a:tr>
              <a:tr h="287247">
                <a:tc>
                  <a:txBody>
                    <a:bodyPr/>
                    <a:lstStyle/>
                    <a:p>
                      <a:r>
                        <a:rPr lang="en-GB" sz="1400" dirty="0">
                          <a:latin typeface="Arial" panose="020B0604020202020204" pitchFamily="34" charset="0"/>
                          <a:cs typeface="Arial" panose="020B0604020202020204" pitchFamily="34" charset="0"/>
                        </a:rPr>
                        <a:t>Grants Local Council                                  30,000</a:t>
                      </a:r>
                    </a:p>
                  </a:txBody>
                  <a:tcPr/>
                </a:tc>
                <a:tc>
                  <a:txBody>
                    <a:bodyPr/>
                    <a:lstStyle/>
                    <a:p>
                      <a:r>
                        <a:rPr lang="en-GB" sz="1400" dirty="0">
                          <a:latin typeface="Arial" panose="020B0604020202020204" pitchFamily="34" charset="0"/>
                          <a:cs typeface="Arial" panose="020B0604020202020204" pitchFamily="34" charset="0"/>
                        </a:rPr>
                        <a:t>Hiring venue                                               60,000</a:t>
                      </a:r>
                    </a:p>
                  </a:txBody>
                  <a:tcPr/>
                </a:tc>
                <a:extLst>
                  <a:ext uri="{0D108BD9-81ED-4DB2-BD59-A6C34878D82A}">
                    <a16:rowId xmlns:a16="http://schemas.microsoft.com/office/drawing/2014/main" val="3208040828"/>
                  </a:ext>
                </a:extLst>
              </a:tr>
              <a:tr h="287247">
                <a:tc>
                  <a:txBody>
                    <a:bodyPr/>
                    <a:lstStyle/>
                    <a:p>
                      <a:r>
                        <a:rPr lang="en-GB" sz="1400" dirty="0">
                          <a:latin typeface="Arial" panose="020B0604020202020204" pitchFamily="34" charset="0"/>
                          <a:cs typeface="Arial" panose="020B0604020202020204" pitchFamily="34" charset="0"/>
                        </a:rPr>
                        <a:t>Sponsorship                                               50,000</a:t>
                      </a:r>
                    </a:p>
                  </a:txBody>
                  <a:tcPr/>
                </a:tc>
                <a:tc>
                  <a:txBody>
                    <a:bodyPr/>
                    <a:lstStyle/>
                    <a:p>
                      <a:r>
                        <a:rPr lang="en-GB" sz="1400" dirty="0">
                          <a:latin typeface="Arial" panose="020B0604020202020204" pitchFamily="34" charset="0"/>
                          <a:cs typeface="Arial" panose="020B0604020202020204" pitchFamily="34" charset="0"/>
                        </a:rPr>
                        <a:t>Sound equipment                                         2,000</a:t>
                      </a:r>
                    </a:p>
                  </a:txBody>
                  <a:tcPr/>
                </a:tc>
                <a:extLst>
                  <a:ext uri="{0D108BD9-81ED-4DB2-BD59-A6C34878D82A}">
                    <a16:rowId xmlns:a16="http://schemas.microsoft.com/office/drawing/2014/main" val="1552562083"/>
                  </a:ext>
                </a:extLst>
              </a:tr>
              <a:tr h="287247">
                <a:tc>
                  <a:txBody>
                    <a:bodyPr/>
                    <a:lstStyle/>
                    <a:p>
                      <a:r>
                        <a:rPr lang="en-GB" sz="1400" dirty="0">
                          <a:latin typeface="Arial" panose="020B0604020202020204" pitchFamily="34" charset="0"/>
                          <a:cs typeface="Arial" panose="020B0604020202020204" pitchFamily="34" charset="0"/>
                        </a:rPr>
                        <a:t>Ticket sales                                              150,000</a:t>
                      </a:r>
                    </a:p>
                  </a:txBody>
                  <a:tcPr/>
                </a:tc>
                <a:tc>
                  <a:txBody>
                    <a:bodyPr/>
                    <a:lstStyle/>
                    <a:p>
                      <a:r>
                        <a:rPr lang="en-GB" sz="1400" dirty="0">
                          <a:latin typeface="Arial" panose="020B0604020202020204" pitchFamily="34" charset="0"/>
                          <a:cs typeface="Arial" panose="020B0604020202020204" pitchFamily="34" charset="0"/>
                        </a:rPr>
                        <a:t>Lighting                                                         2,500</a:t>
                      </a:r>
                    </a:p>
                  </a:txBody>
                  <a:tcPr/>
                </a:tc>
                <a:extLst>
                  <a:ext uri="{0D108BD9-81ED-4DB2-BD59-A6C34878D82A}">
                    <a16:rowId xmlns:a16="http://schemas.microsoft.com/office/drawing/2014/main" val="2428492960"/>
                  </a:ext>
                </a:extLst>
              </a:tr>
              <a:tr h="314886">
                <a:tc>
                  <a:txBody>
                    <a:bodyPr/>
                    <a:lstStyle/>
                    <a:p>
                      <a:endParaRPr lang="en-GB" dirty="0"/>
                    </a:p>
                  </a:txBody>
                  <a:tcPr/>
                </a:tc>
                <a:tc>
                  <a:txBody>
                    <a:bodyPr/>
                    <a:lstStyle/>
                    <a:p>
                      <a:r>
                        <a:rPr lang="en-GB" sz="1400" dirty="0">
                          <a:latin typeface="Arial" panose="020B0604020202020204" pitchFamily="34" charset="0"/>
                          <a:cs typeface="Arial" panose="020B0604020202020204" pitchFamily="34" charset="0"/>
                        </a:rPr>
                        <a:t>Food catering/suppliers                              55,000</a:t>
                      </a:r>
                    </a:p>
                  </a:txBody>
                  <a:tcPr/>
                </a:tc>
                <a:extLst>
                  <a:ext uri="{0D108BD9-81ED-4DB2-BD59-A6C34878D82A}">
                    <a16:rowId xmlns:a16="http://schemas.microsoft.com/office/drawing/2014/main" val="1277859935"/>
                  </a:ext>
                </a:extLst>
              </a:tr>
              <a:tr h="314886">
                <a:tc>
                  <a:txBody>
                    <a:bodyPr/>
                    <a:lstStyle/>
                    <a:p>
                      <a:endParaRPr lang="en-GB"/>
                    </a:p>
                  </a:txBody>
                  <a:tcPr/>
                </a:tc>
                <a:tc>
                  <a:txBody>
                    <a:bodyPr/>
                    <a:lstStyle/>
                    <a:p>
                      <a:r>
                        <a:rPr lang="en-GB" sz="1400" dirty="0">
                          <a:latin typeface="Arial" panose="020B0604020202020204" pitchFamily="34" charset="0"/>
                          <a:cs typeface="Arial" panose="020B0604020202020204" pitchFamily="34" charset="0"/>
                        </a:rPr>
                        <a:t>Salaries                                                      30,000 </a:t>
                      </a:r>
                    </a:p>
                  </a:txBody>
                  <a:tcPr/>
                </a:tc>
                <a:extLst>
                  <a:ext uri="{0D108BD9-81ED-4DB2-BD59-A6C34878D82A}">
                    <a16:rowId xmlns:a16="http://schemas.microsoft.com/office/drawing/2014/main" val="702001597"/>
                  </a:ext>
                </a:extLst>
              </a:tr>
              <a:tr h="314886">
                <a:tc>
                  <a:txBody>
                    <a:bodyPr/>
                    <a:lstStyle/>
                    <a:p>
                      <a:endParaRPr lang="en-GB"/>
                    </a:p>
                  </a:txBody>
                  <a:tcPr/>
                </a:tc>
                <a:tc>
                  <a:txBody>
                    <a:bodyPr/>
                    <a:lstStyle/>
                    <a:p>
                      <a:r>
                        <a:rPr lang="en-GB" sz="1400" dirty="0">
                          <a:latin typeface="Arial" panose="020B0604020202020204" pitchFamily="34" charset="0"/>
                          <a:cs typeface="Arial" panose="020B0604020202020204" pitchFamily="34" charset="0"/>
                        </a:rPr>
                        <a:t>Permits                                                         3,500</a:t>
                      </a:r>
                    </a:p>
                  </a:txBody>
                  <a:tcPr/>
                </a:tc>
                <a:extLst>
                  <a:ext uri="{0D108BD9-81ED-4DB2-BD59-A6C34878D82A}">
                    <a16:rowId xmlns:a16="http://schemas.microsoft.com/office/drawing/2014/main" val="1015165949"/>
                  </a:ext>
                </a:extLst>
              </a:tr>
              <a:tr h="314886">
                <a:tc>
                  <a:txBody>
                    <a:bodyPr/>
                    <a:lstStyle/>
                    <a:p>
                      <a:endParaRPr lang="en-GB" dirty="0"/>
                    </a:p>
                  </a:txBody>
                  <a:tcPr/>
                </a:tc>
                <a:tc>
                  <a:txBody>
                    <a:bodyPr/>
                    <a:lstStyle/>
                    <a:p>
                      <a:r>
                        <a:rPr lang="en-GB" sz="1400" dirty="0">
                          <a:latin typeface="Arial" panose="020B0604020202020204" pitchFamily="34" charset="0"/>
                          <a:cs typeface="Arial" panose="020B0604020202020204" pitchFamily="34" charset="0"/>
                        </a:rPr>
                        <a:t>Security                                                        4,500</a:t>
                      </a:r>
                    </a:p>
                  </a:txBody>
                  <a:tcPr/>
                </a:tc>
                <a:extLst>
                  <a:ext uri="{0D108BD9-81ED-4DB2-BD59-A6C34878D82A}">
                    <a16:rowId xmlns:a16="http://schemas.microsoft.com/office/drawing/2014/main" val="3758326356"/>
                  </a:ext>
                </a:extLst>
              </a:tr>
              <a:tr h="314886">
                <a:tc>
                  <a:txBody>
                    <a:bodyPr/>
                    <a:lstStyle/>
                    <a:p>
                      <a:endParaRPr lang="en-GB"/>
                    </a:p>
                  </a:txBody>
                  <a:tcPr/>
                </a:tc>
                <a:tc>
                  <a:txBody>
                    <a:bodyPr/>
                    <a:lstStyle/>
                    <a:p>
                      <a:r>
                        <a:rPr lang="en-GB" sz="1400" dirty="0">
                          <a:latin typeface="Arial" panose="020B0604020202020204" pitchFamily="34" charset="0"/>
                          <a:cs typeface="Arial" panose="020B0604020202020204" pitchFamily="34" charset="0"/>
                        </a:rPr>
                        <a:t>Transportation                                              5,000 </a:t>
                      </a:r>
                    </a:p>
                  </a:txBody>
                  <a:tcPr/>
                </a:tc>
                <a:extLst>
                  <a:ext uri="{0D108BD9-81ED-4DB2-BD59-A6C34878D82A}">
                    <a16:rowId xmlns:a16="http://schemas.microsoft.com/office/drawing/2014/main" val="2782138932"/>
                  </a:ext>
                </a:extLst>
              </a:tr>
              <a:tr h="314886">
                <a:tc>
                  <a:txBody>
                    <a:bodyPr/>
                    <a:lstStyle/>
                    <a:p>
                      <a:endParaRPr lang="en-GB"/>
                    </a:p>
                  </a:txBody>
                  <a:tcPr/>
                </a:tc>
                <a:tc>
                  <a:txBody>
                    <a:bodyPr/>
                    <a:lstStyle/>
                    <a:p>
                      <a:r>
                        <a:rPr lang="en-GB" sz="1400" dirty="0">
                          <a:latin typeface="Arial" panose="020B0604020202020204" pitchFamily="34" charset="0"/>
                          <a:cs typeface="Arial" panose="020B0604020202020204" pitchFamily="34" charset="0"/>
                        </a:rPr>
                        <a:t>Legal                                                            5,000</a:t>
                      </a:r>
                    </a:p>
                  </a:txBody>
                  <a:tcPr/>
                </a:tc>
                <a:extLst>
                  <a:ext uri="{0D108BD9-81ED-4DB2-BD59-A6C34878D82A}">
                    <a16:rowId xmlns:a16="http://schemas.microsoft.com/office/drawing/2014/main" val="1377330383"/>
                  </a:ext>
                </a:extLst>
              </a:tr>
              <a:tr h="314886">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Miscellaneous funds                                   40,000</a:t>
                      </a:r>
                    </a:p>
                  </a:txBody>
                  <a:tcPr/>
                </a:tc>
                <a:extLst>
                  <a:ext uri="{0D108BD9-81ED-4DB2-BD59-A6C34878D82A}">
                    <a16:rowId xmlns:a16="http://schemas.microsoft.com/office/drawing/2014/main" val="3211622913"/>
                  </a:ext>
                </a:extLst>
              </a:tr>
              <a:tr h="287247">
                <a:tc>
                  <a:txBody>
                    <a:bodyPr/>
                    <a:lstStyle/>
                    <a:p>
                      <a:r>
                        <a:rPr lang="en-GB" sz="1400" b="1" dirty="0">
                          <a:latin typeface="Arial" panose="020B0604020202020204" pitchFamily="34" charset="0"/>
                          <a:cs typeface="Arial" panose="020B0604020202020204" pitchFamily="34" charset="0"/>
                        </a:rPr>
                        <a:t>Total income                                           230,000</a:t>
                      </a:r>
                    </a:p>
                  </a:txBody>
                  <a:tcPr/>
                </a:tc>
                <a:tc>
                  <a:txBody>
                    <a:bodyPr/>
                    <a:lstStyle/>
                    <a:p>
                      <a:r>
                        <a:rPr lang="en-GB" sz="1400" b="1" dirty="0">
                          <a:latin typeface="Arial" panose="020B0604020202020204" pitchFamily="34" charset="0"/>
                          <a:cs typeface="Arial" panose="020B0604020202020204" pitchFamily="34" charset="0"/>
                        </a:rPr>
                        <a:t>Total expenditure                                    207,500</a:t>
                      </a:r>
                    </a:p>
                  </a:txBody>
                  <a:tcPr/>
                </a:tc>
                <a:extLst>
                  <a:ext uri="{0D108BD9-81ED-4DB2-BD59-A6C34878D82A}">
                    <a16:rowId xmlns:a16="http://schemas.microsoft.com/office/drawing/2014/main" val="386510577"/>
                  </a:ext>
                </a:extLst>
              </a:tr>
              <a:tr h="314886">
                <a:tc>
                  <a:txBody>
                    <a:bodyPr/>
                    <a:lstStyle/>
                    <a:p>
                      <a:r>
                        <a:rPr lang="en-GB" sz="1400" b="1" dirty="0">
                          <a:latin typeface="Arial" panose="020B0604020202020204" pitchFamily="34" charset="0"/>
                          <a:cs typeface="Arial" panose="020B0604020202020204" pitchFamily="34" charset="0"/>
                        </a:rPr>
                        <a:t>Ner profit                                                   22,500</a:t>
                      </a:r>
                    </a:p>
                  </a:txBody>
                  <a:tcPr/>
                </a:tc>
                <a:tc>
                  <a:txBody>
                    <a:bodyPr/>
                    <a:lstStyle/>
                    <a:p>
                      <a:endParaRPr lang="en-GB" dirty="0"/>
                    </a:p>
                  </a:txBody>
                  <a:tcPr/>
                </a:tc>
                <a:extLst>
                  <a:ext uri="{0D108BD9-81ED-4DB2-BD59-A6C34878D82A}">
                    <a16:rowId xmlns:a16="http://schemas.microsoft.com/office/drawing/2014/main" val="3761565366"/>
                  </a:ext>
                </a:extLst>
              </a:tr>
            </a:tbl>
          </a:graphicData>
        </a:graphic>
      </p:graphicFrame>
      <p:sp>
        <p:nvSpPr>
          <p:cNvPr id="8" name="TextBox 7">
            <a:extLst>
              <a:ext uri="{FF2B5EF4-FFF2-40B4-BE49-F238E27FC236}">
                <a16:creationId xmlns:a16="http://schemas.microsoft.com/office/drawing/2014/main" id="{5CFEA304-D3C5-992D-3939-44CDF85D2686}"/>
              </a:ext>
            </a:extLst>
          </p:cNvPr>
          <p:cNvSpPr txBox="1"/>
          <p:nvPr/>
        </p:nvSpPr>
        <p:spPr>
          <a:xfrm>
            <a:off x="3047223" y="5685524"/>
            <a:ext cx="6097554" cy="276999"/>
          </a:xfrm>
          <a:prstGeom prst="rect">
            <a:avLst/>
          </a:prstGeom>
          <a:noFill/>
        </p:spPr>
        <p:txBody>
          <a:bodyPr wrap="square">
            <a:spAutoFit/>
          </a:bodyPr>
          <a:lstStyle/>
          <a:p>
            <a:pPr algn="ctr"/>
            <a:r>
              <a:rPr lang="en-GB" sz="1200" b="1" dirty="0">
                <a:latin typeface="Arial" panose="020B0604020202020204" pitchFamily="34" charset="0"/>
                <a:cs typeface="Arial" panose="020B0604020202020204" pitchFamily="34" charset="0"/>
              </a:rPr>
              <a:t>Table 1: Financial budget table</a:t>
            </a:r>
          </a:p>
        </p:txBody>
      </p:sp>
      <p:sp>
        <p:nvSpPr>
          <p:cNvPr id="10" name="TextBox 9">
            <a:extLst>
              <a:ext uri="{FF2B5EF4-FFF2-40B4-BE49-F238E27FC236}">
                <a16:creationId xmlns:a16="http://schemas.microsoft.com/office/drawing/2014/main" id="{CD353236-6168-A092-52E9-A85097EEFE4D}"/>
              </a:ext>
            </a:extLst>
          </p:cNvPr>
          <p:cNvSpPr txBox="1"/>
          <p:nvPr/>
        </p:nvSpPr>
        <p:spPr>
          <a:xfrm>
            <a:off x="1350216" y="863690"/>
            <a:ext cx="9491565" cy="276999"/>
          </a:xfrm>
          <a:prstGeom prst="rect">
            <a:avLst/>
          </a:prstGeom>
          <a:noFill/>
        </p:spPr>
        <p:txBody>
          <a:bodyPr wrap="square">
            <a:spAutoFit/>
          </a:bodyPr>
          <a:lstStyle/>
          <a:p>
            <a:pPr algn="ctr"/>
            <a:r>
              <a:rPr lang="en-GB" sz="1200" dirty="0">
                <a:latin typeface="Arial" panose="020B0604020202020204" pitchFamily="34" charset="0"/>
                <a:cs typeface="Arial" panose="020B0604020202020204" pitchFamily="34" charset="0"/>
              </a:rPr>
              <a:t>“Sponsors need to be aware of costs ahead of committing resources” (Bowdin </a:t>
            </a:r>
            <a:r>
              <a:rPr lang="en-GB" sz="1200" i="1" dirty="0">
                <a:latin typeface="Arial" panose="020B0604020202020204" pitchFamily="34" charset="0"/>
                <a:cs typeface="Arial" panose="020B0604020202020204" pitchFamily="34" charset="0"/>
              </a:rPr>
              <a:t>et al., </a:t>
            </a:r>
            <a:r>
              <a:rPr lang="en-GB" sz="1200" dirty="0">
                <a:latin typeface="Arial" panose="020B0604020202020204" pitchFamily="34" charset="0"/>
                <a:cs typeface="Arial" panose="020B0604020202020204" pitchFamily="34" charset="0"/>
              </a:rPr>
              <a:t>2023)</a:t>
            </a:r>
          </a:p>
        </p:txBody>
      </p:sp>
      <p:sp>
        <p:nvSpPr>
          <p:cNvPr id="4" name="TextBox 3">
            <a:extLst>
              <a:ext uri="{FF2B5EF4-FFF2-40B4-BE49-F238E27FC236}">
                <a16:creationId xmlns:a16="http://schemas.microsoft.com/office/drawing/2014/main" id="{C5564722-FF31-84E8-828A-F6D0E92A1EB3}"/>
              </a:ext>
            </a:extLst>
          </p:cNvPr>
          <p:cNvSpPr txBox="1"/>
          <p:nvPr/>
        </p:nvSpPr>
        <p:spPr>
          <a:xfrm>
            <a:off x="1281403" y="618478"/>
            <a:ext cx="9629192" cy="276999"/>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“Budget planning serves as a roadmap while event planning. Guiding to make a decision and leads to a successful event” (Brookes, 2024).</a:t>
            </a:r>
          </a:p>
        </p:txBody>
      </p:sp>
    </p:spTree>
    <p:extLst>
      <p:ext uri="{BB962C8B-B14F-4D97-AF65-F5344CB8AC3E}">
        <p14:creationId xmlns:p14="http://schemas.microsoft.com/office/powerpoint/2010/main" val="15605656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46" name="Rectangle 1045">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48" name="Rectangle 1047">
            <a:extLst>
              <a:ext uri="{FF2B5EF4-FFF2-40B4-BE49-F238E27FC236}">
                <a16:creationId xmlns:a16="http://schemas.microsoft.com/office/drawing/2014/main" id="{9998D094-42B2-42BA-AA14-E8FBE073A5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050" name="Straight Connector 1049">
            <a:extLst>
              <a:ext uri="{FF2B5EF4-FFF2-40B4-BE49-F238E27FC236}">
                <a16:creationId xmlns:a16="http://schemas.microsoft.com/office/drawing/2014/main" id="{8465D64B-59F4-4BDC-B833-A17EF1E046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1052" name="Rectangle 1051">
            <a:extLst>
              <a:ext uri="{FF2B5EF4-FFF2-40B4-BE49-F238E27FC236}">
                <a16:creationId xmlns:a16="http://schemas.microsoft.com/office/drawing/2014/main" id="{63FE6F10-B3AD-4403-94CA-F51155286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054" name="Rectangle 1053">
            <a:extLst>
              <a:ext uri="{FF2B5EF4-FFF2-40B4-BE49-F238E27FC236}">
                <a16:creationId xmlns:a16="http://schemas.microsoft.com/office/drawing/2014/main" id="{364D6A39-A4F7-4B00-9F42-3BC67177DB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246887"/>
            <a:ext cx="4397755" cy="637793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056" name="Straight Connector 1055">
            <a:extLst>
              <a:ext uri="{FF2B5EF4-FFF2-40B4-BE49-F238E27FC236}">
                <a16:creationId xmlns:a16="http://schemas.microsoft.com/office/drawing/2014/main" id="{13553ADF-88A1-4645-B819-890CA3DF7D5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70284" y="4405863"/>
            <a:ext cx="2763075"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1058" name="Rectangle 1057">
            <a:extLst>
              <a:ext uri="{FF2B5EF4-FFF2-40B4-BE49-F238E27FC236}">
                <a16:creationId xmlns:a16="http://schemas.microsoft.com/office/drawing/2014/main" id="{B5D0D97D-7911-4A25-88E2-4D81FD4AB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026" name="Picture 2" descr="SWOT Analysis ] - All You Need To Know | Step By Step Guide">
            <a:extLst>
              <a:ext uri="{FF2B5EF4-FFF2-40B4-BE49-F238E27FC236}">
                <a16:creationId xmlns:a16="http://schemas.microsoft.com/office/drawing/2014/main" id="{D192CFF5-761C-C15F-0EE1-8D9E090EB4F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50" r="1620" b="-1"/>
          <a:stretch/>
        </p:blipFill>
        <p:spPr bwMode="auto">
          <a:xfrm>
            <a:off x="872064" y="857675"/>
            <a:ext cx="6045576" cy="514066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D999D6B-F454-E3F5-B2C6-436476A61433}"/>
              </a:ext>
            </a:extLst>
          </p:cNvPr>
          <p:cNvSpPr txBox="1"/>
          <p:nvPr/>
        </p:nvSpPr>
        <p:spPr>
          <a:xfrm>
            <a:off x="2166719" y="6094703"/>
            <a:ext cx="3456266" cy="276999"/>
          </a:xfrm>
          <a:prstGeom prst="rect">
            <a:avLst/>
          </a:prstGeom>
          <a:noFill/>
        </p:spPr>
        <p:txBody>
          <a:bodyPr wrap="square">
            <a:spAutoFit/>
          </a:bodyPr>
          <a:lstStyle/>
          <a:p>
            <a:pPr algn="ctr"/>
            <a:r>
              <a:rPr lang="en-GB" sz="1200" b="0" i="0" u="none" strike="noStrike" dirty="0">
                <a:effectLst/>
                <a:latin typeface="Arial" panose="020B0604020202020204" pitchFamily="34" charset="0"/>
                <a:cs typeface="Arial" panose="020B0604020202020204" pitchFamily="34" charset="0"/>
              </a:rPr>
              <a:t>(Buzz Analysis</a:t>
            </a:r>
            <a:r>
              <a:rPr lang="en-GB" sz="1200" dirty="0">
                <a:latin typeface="Arial" panose="020B0604020202020204" pitchFamily="34" charset="0"/>
                <a:cs typeface="Arial" panose="020B0604020202020204" pitchFamily="34" charset="0"/>
              </a:rPr>
              <a:t>, </a:t>
            </a:r>
            <a:r>
              <a:rPr lang="en-GB" sz="1200" b="0" i="0" u="none" strike="noStrike" dirty="0">
                <a:effectLst/>
                <a:latin typeface="Arial" panose="020B0604020202020204" pitchFamily="34" charset="0"/>
                <a:cs typeface="Arial" panose="020B0604020202020204" pitchFamily="34" charset="0"/>
              </a:rPr>
              <a:t>2016)</a:t>
            </a:r>
            <a:endParaRPr lang="en-GB" sz="12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5CDB5256-89EC-C795-1332-8E0D149E9860}"/>
              </a:ext>
            </a:extLst>
          </p:cNvPr>
          <p:cNvSpPr txBox="1"/>
          <p:nvPr/>
        </p:nvSpPr>
        <p:spPr>
          <a:xfrm>
            <a:off x="7872030" y="1758135"/>
            <a:ext cx="3759582" cy="2031325"/>
          </a:xfrm>
          <a:prstGeom prst="rect">
            <a:avLst/>
          </a:prstGeom>
          <a:noFill/>
        </p:spPr>
        <p:txBody>
          <a:bodyPr wrap="square">
            <a:spAutoFit/>
          </a:bodyPr>
          <a:lstStyle/>
          <a:p>
            <a:pPr algn="ctr">
              <a:lnSpc>
                <a:spcPct val="150000"/>
              </a:lnSpc>
            </a:pPr>
            <a:r>
              <a:rPr lang="en-GB" sz="1200" dirty="0">
                <a:latin typeface="Arial" panose="020B0604020202020204" pitchFamily="34" charset="0"/>
                <a:cs typeface="Arial" panose="020B0604020202020204" pitchFamily="34" charset="0"/>
              </a:rPr>
              <a:t>“SWOT analysis is commonly used by organisations and governments to develop strategies and anticipate future issues. All four elements must be examined and identified in order to develop and implement a strategy to attain the intended goals” (Livzeniece </a:t>
            </a:r>
            <a:r>
              <a:rPr lang="en-GB" sz="1200" i="1" dirty="0">
                <a:latin typeface="Arial" panose="020B0604020202020204" pitchFamily="34" charset="0"/>
                <a:cs typeface="Arial" panose="020B0604020202020204" pitchFamily="34" charset="0"/>
              </a:rPr>
              <a:t>et al, </a:t>
            </a:r>
            <a:r>
              <a:rPr lang="en-GB" sz="1200" dirty="0">
                <a:latin typeface="Arial" panose="020B0604020202020204" pitchFamily="34" charset="0"/>
                <a:cs typeface="Arial" panose="020B0604020202020204" pitchFamily="34" charset="0"/>
              </a:rPr>
              <a:t>2021).</a:t>
            </a:r>
          </a:p>
          <a:p>
            <a:endParaRPr lang="en-GB" dirty="0"/>
          </a:p>
        </p:txBody>
      </p:sp>
      <p:sp>
        <p:nvSpPr>
          <p:cNvPr id="3" name="TextBox 2">
            <a:extLst>
              <a:ext uri="{FF2B5EF4-FFF2-40B4-BE49-F238E27FC236}">
                <a16:creationId xmlns:a16="http://schemas.microsoft.com/office/drawing/2014/main" id="{8046D627-CE36-AF8C-9F14-0C1D6F487EF6}"/>
              </a:ext>
            </a:extLst>
          </p:cNvPr>
          <p:cNvSpPr txBox="1"/>
          <p:nvPr/>
        </p:nvSpPr>
        <p:spPr>
          <a:xfrm>
            <a:off x="7987004" y="4821286"/>
            <a:ext cx="3644608" cy="1443152"/>
          </a:xfrm>
          <a:prstGeom prst="rect">
            <a:avLst/>
          </a:prstGeom>
          <a:noFill/>
        </p:spPr>
        <p:txBody>
          <a:bodyPr wrap="square">
            <a:spAutoFit/>
          </a:bodyPr>
          <a:lstStyle/>
          <a:p>
            <a:pPr algn="ctr">
              <a:lnSpc>
                <a:spcPct val="150000"/>
              </a:lnSpc>
            </a:pPr>
            <a:r>
              <a:rPr lang="en-GB" sz="1200" dirty="0">
                <a:latin typeface="Arial" panose="020B0604020202020204" pitchFamily="34" charset="0"/>
                <a:cs typeface="Arial" panose="020B0604020202020204" pitchFamily="34" charset="0"/>
              </a:rPr>
              <a:t>“SWOT analysis is used to identify both internal and external factors influencing a situation or business plan. The idea is to create a graph/layout of each point in relation to the company and the </a:t>
            </a:r>
          </a:p>
          <a:p>
            <a:pPr algn="ctr">
              <a:lnSpc>
                <a:spcPct val="150000"/>
              </a:lnSpc>
            </a:pPr>
            <a:r>
              <a:rPr lang="en-GB" sz="1200" dirty="0">
                <a:latin typeface="Arial" panose="020B0604020202020204" pitchFamily="34" charset="0"/>
                <a:cs typeface="Arial" panose="020B0604020202020204" pitchFamily="34" charset="0"/>
              </a:rPr>
              <a:t>event itself”(Mcintosh, 2019). </a:t>
            </a:r>
          </a:p>
        </p:txBody>
      </p:sp>
    </p:spTree>
    <p:extLst>
      <p:ext uri="{BB962C8B-B14F-4D97-AF65-F5344CB8AC3E}">
        <p14:creationId xmlns:p14="http://schemas.microsoft.com/office/powerpoint/2010/main" val="24257570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D036D0D5-3AA0-47FD-A83C-7A06CA2EE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2050" name="Picture 2" descr="Background and development of the PESTEL analysis">
            <a:extLst>
              <a:ext uri="{FF2B5EF4-FFF2-40B4-BE49-F238E27FC236}">
                <a16:creationId xmlns:a16="http://schemas.microsoft.com/office/drawing/2014/main" id="{73419141-0349-1F00-BB19-C28BFE2CE24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02093" y="518334"/>
            <a:ext cx="6346433" cy="555312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65B106B-B3D2-2B28-192C-E57097EE17DA}"/>
              </a:ext>
            </a:extLst>
          </p:cNvPr>
          <p:cNvSpPr txBox="1"/>
          <p:nvPr/>
        </p:nvSpPr>
        <p:spPr>
          <a:xfrm>
            <a:off x="6879859" y="6201166"/>
            <a:ext cx="3390900" cy="276999"/>
          </a:xfrm>
          <a:prstGeom prst="rect">
            <a:avLst/>
          </a:prstGeom>
          <a:noFill/>
        </p:spPr>
        <p:txBody>
          <a:bodyPr wrap="square" rtlCol="0">
            <a:spAutoFit/>
          </a:bodyPr>
          <a:lstStyle/>
          <a:p>
            <a:pPr algn="ctr"/>
            <a:r>
              <a:rPr lang="en-GB" sz="1200" dirty="0">
                <a:latin typeface="Arial" panose="020B0604020202020204" pitchFamily="34" charset="0"/>
                <a:cs typeface="Arial" panose="020B0604020202020204" pitchFamily="34" charset="0"/>
              </a:rPr>
              <a:t>(Paul, 2023)</a:t>
            </a:r>
          </a:p>
        </p:txBody>
      </p:sp>
      <p:sp>
        <p:nvSpPr>
          <p:cNvPr id="9" name="TextBox 8">
            <a:extLst>
              <a:ext uri="{FF2B5EF4-FFF2-40B4-BE49-F238E27FC236}">
                <a16:creationId xmlns:a16="http://schemas.microsoft.com/office/drawing/2014/main" id="{C009074D-D290-E6C6-E538-A8F27517BF8D}"/>
              </a:ext>
            </a:extLst>
          </p:cNvPr>
          <p:cNvSpPr txBox="1"/>
          <p:nvPr/>
        </p:nvSpPr>
        <p:spPr>
          <a:xfrm>
            <a:off x="622819" y="1285810"/>
            <a:ext cx="4779274" cy="646331"/>
          </a:xfrm>
          <a:prstGeom prst="rect">
            <a:avLst/>
          </a:prstGeom>
          <a:noFill/>
        </p:spPr>
        <p:txBody>
          <a:bodyPr wrap="square">
            <a:spAutoFit/>
          </a:bodyPr>
          <a:lstStyle/>
          <a:p>
            <a:pPr algn="just"/>
            <a:r>
              <a:rPr lang="en-GB" sz="1200" dirty="0">
                <a:latin typeface="Arial" panose="020B0604020202020204" pitchFamily="34" charset="0"/>
                <a:cs typeface="Arial" panose="020B0604020202020204" pitchFamily="34" charset="0"/>
              </a:rPr>
              <a:t>“PESTLE analysis assists event managers in improving their company success by offering a detailed examination of how these six external elements influence events”  (Ramely </a:t>
            </a:r>
            <a:r>
              <a:rPr lang="en-GB" sz="1200" i="1" dirty="0">
                <a:latin typeface="Arial" panose="020B0604020202020204" pitchFamily="34" charset="0"/>
                <a:cs typeface="Arial" panose="020B0604020202020204" pitchFamily="34" charset="0"/>
              </a:rPr>
              <a:t>et al, </a:t>
            </a:r>
            <a:r>
              <a:rPr lang="en-GB" sz="1200" dirty="0">
                <a:latin typeface="Arial" panose="020B0604020202020204" pitchFamily="34" charset="0"/>
                <a:cs typeface="Arial" panose="020B0604020202020204" pitchFamily="34" charset="0"/>
              </a:rPr>
              <a:t>2023)</a:t>
            </a:r>
          </a:p>
        </p:txBody>
      </p:sp>
      <p:sp>
        <p:nvSpPr>
          <p:cNvPr id="3" name="TextBox 2">
            <a:extLst>
              <a:ext uri="{FF2B5EF4-FFF2-40B4-BE49-F238E27FC236}">
                <a16:creationId xmlns:a16="http://schemas.microsoft.com/office/drawing/2014/main" id="{E5AEA9C0-8700-6F0B-0426-CCADAD5BBA5E}"/>
              </a:ext>
            </a:extLst>
          </p:cNvPr>
          <p:cNvSpPr txBox="1"/>
          <p:nvPr/>
        </p:nvSpPr>
        <p:spPr>
          <a:xfrm>
            <a:off x="622819" y="4741193"/>
            <a:ext cx="4779274" cy="830997"/>
          </a:xfrm>
          <a:prstGeom prst="rect">
            <a:avLst/>
          </a:prstGeom>
          <a:noFill/>
        </p:spPr>
        <p:txBody>
          <a:bodyPr wrap="square">
            <a:spAutoFit/>
          </a:bodyPr>
          <a:lstStyle/>
          <a:p>
            <a:pPr algn="just"/>
            <a:r>
              <a:rPr lang="en-GB" sz="1200" dirty="0">
                <a:latin typeface="Arial" panose="020B0604020202020204" pitchFamily="34" charset="0"/>
                <a:cs typeface="Arial" panose="020B0604020202020204" pitchFamily="34" charset="0"/>
              </a:rPr>
              <a:t>“PESTLE analysis to gain a comprehensive understanding of external factors that can impact event businesses. By using this analysis, event managers can develop strategies to mitigate risks and adapt to the changing market conditions” (Ramely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2023).</a:t>
            </a:r>
          </a:p>
        </p:txBody>
      </p:sp>
      <p:sp>
        <p:nvSpPr>
          <p:cNvPr id="6" name="TextBox 5">
            <a:extLst>
              <a:ext uri="{FF2B5EF4-FFF2-40B4-BE49-F238E27FC236}">
                <a16:creationId xmlns:a16="http://schemas.microsoft.com/office/drawing/2014/main" id="{86CCB5E8-6A54-F026-ED2F-25B511918800}"/>
              </a:ext>
            </a:extLst>
          </p:cNvPr>
          <p:cNvSpPr txBox="1"/>
          <p:nvPr/>
        </p:nvSpPr>
        <p:spPr>
          <a:xfrm>
            <a:off x="622819" y="2602400"/>
            <a:ext cx="4779274" cy="1384995"/>
          </a:xfrm>
          <a:prstGeom prst="rect">
            <a:avLst/>
          </a:prstGeom>
          <a:noFill/>
        </p:spPr>
        <p:txBody>
          <a:bodyPr wrap="square">
            <a:spAutoFit/>
          </a:bodyPr>
          <a:lstStyle/>
          <a:p>
            <a:pPr algn="just"/>
            <a:r>
              <a:rPr lang="en-GB" sz="1200" dirty="0">
                <a:latin typeface="Arial" panose="020B0604020202020204" pitchFamily="34" charset="0"/>
                <a:cs typeface="Arial" panose="020B0604020202020204" pitchFamily="34" charset="0"/>
              </a:rPr>
              <a:t>“PESTLE helps to give true view of the environment from different aspects. These aspects are essential for any business that organisation may be in as it gives a clear picture one wishes to check and observe while contemplating on certain idea or plan. The PESTLE framework helps to understand the market dynamics and is also one of the pillars of strategic management of an enterprise that drives goal and strategy for them” (</a:t>
            </a:r>
            <a:r>
              <a:rPr kumimoji="0" lang="en-GB" sz="11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Ugale, and Pawar, N.D.) </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580730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81" name="Rectangle 3080">
            <a:extLst>
              <a:ext uri="{FF2B5EF4-FFF2-40B4-BE49-F238E27FC236}">
                <a16:creationId xmlns:a16="http://schemas.microsoft.com/office/drawing/2014/main" id="{9998D094-42B2-42BA-AA14-E8FBE073A5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083" name="Straight Connector 3082">
            <a:extLst>
              <a:ext uri="{FF2B5EF4-FFF2-40B4-BE49-F238E27FC236}">
                <a16:creationId xmlns:a16="http://schemas.microsoft.com/office/drawing/2014/main" id="{8465D64B-59F4-4BDC-B833-A17EF1E046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3085" name="Rectangle 3084">
            <a:extLst>
              <a:ext uri="{FF2B5EF4-FFF2-40B4-BE49-F238E27FC236}">
                <a16:creationId xmlns:a16="http://schemas.microsoft.com/office/drawing/2014/main" id="{63FE6F10-B3AD-4403-94CA-F51155286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3087" name="Rectangle 3086">
            <a:extLst>
              <a:ext uri="{FF2B5EF4-FFF2-40B4-BE49-F238E27FC236}">
                <a16:creationId xmlns:a16="http://schemas.microsoft.com/office/drawing/2014/main" id="{364D6A39-A4F7-4B00-9F42-3BC67177DB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246887"/>
            <a:ext cx="4397755" cy="637793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089" name="Straight Connector 3088">
            <a:extLst>
              <a:ext uri="{FF2B5EF4-FFF2-40B4-BE49-F238E27FC236}">
                <a16:creationId xmlns:a16="http://schemas.microsoft.com/office/drawing/2014/main" id="{13553ADF-88A1-4645-B819-890CA3DF7D5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70284" y="4405863"/>
            <a:ext cx="2763075"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3091" name="Rectangle 3090">
            <a:extLst>
              <a:ext uri="{FF2B5EF4-FFF2-40B4-BE49-F238E27FC236}">
                <a16:creationId xmlns:a16="http://schemas.microsoft.com/office/drawing/2014/main" id="{B5D0D97D-7911-4A25-88E2-4D81FD4AB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Rectangle 3">
            <a:extLst>
              <a:ext uri="{FF2B5EF4-FFF2-40B4-BE49-F238E27FC236}">
                <a16:creationId xmlns:a16="http://schemas.microsoft.com/office/drawing/2014/main" id="{0DC5F98D-4DD2-2281-3596-7F306CA270B0}"/>
              </a:ext>
            </a:extLst>
          </p:cNvPr>
          <p:cNvSpPr/>
          <p:nvPr/>
        </p:nvSpPr>
        <p:spPr>
          <a:xfrm>
            <a:off x="8195138" y="857675"/>
            <a:ext cx="3113366" cy="3622844"/>
          </a:xfrm>
          <a:prstGeom prst="rect">
            <a:avLst/>
          </a:prstGeom>
        </p:spPr>
        <p:txBody>
          <a:bodyPr vert="horz" lIns="91440" tIns="45720" rIns="91440" bIns="45720" rtlCol="0" anchor="b">
            <a:normAutofit/>
          </a:bodyPr>
          <a:lstStyle/>
          <a:p>
            <a:pPr algn="ctr" defTabSz="914400">
              <a:lnSpc>
                <a:spcPct val="85000"/>
              </a:lnSpc>
              <a:spcBef>
                <a:spcPct val="0"/>
              </a:spcBef>
              <a:spcAft>
                <a:spcPts val="600"/>
              </a:spcAft>
            </a:pPr>
            <a:r>
              <a:rPr lang="en-US" sz="5400" b="1" cap="all" spc="0" dirty="0">
                <a:ln w="12700">
                  <a:solidFill>
                    <a:schemeClr val="accent1"/>
                  </a:solidFill>
                  <a:prstDash val="solid"/>
                </a:ln>
                <a:effectLst>
                  <a:outerShdw dist="38100" dir="2640000" algn="bl" rotWithShape="0">
                    <a:schemeClr val="accent1"/>
                  </a:outerShdw>
                </a:effectLst>
                <a:latin typeface="+mj-lt"/>
                <a:ea typeface="+mj-ea"/>
                <a:cs typeface="+mj-cs"/>
              </a:rPr>
              <a:t>Thank you</a:t>
            </a:r>
          </a:p>
        </p:txBody>
      </p:sp>
      <p:pic>
        <p:nvPicPr>
          <p:cNvPr id="3074" name="Picture 2" descr="Sustainability - Thank you for your interest in Coats | Coats - Coats">
            <a:extLst>
              <a:ext uri="{FF2B5EF4-FFF2-40B4-BE49-F238E27FC236}">
                <a16:creationId xmlns:a16="http://schemas.microsoft.com/office/drawing/2014/main" id="{7EA0247D-BBE3-5727-E91C-5763C7BA5D6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072" r="9735" b="1"/>
          <a:stretch/>
        </p:blipFill>
        <p:spPr bwMode="auto">
          <a:xfrm>
            <a:off x="872064" y="838625"/>
            <a:ext cx="6045576" cy="51406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88063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85EF291-06B1-A8AB-163A-FB75A7D64D8D}"/>
              </a:ext>
            </a:extLst>
          </p:cNvPr>
          <p:cNvSpPr txBox="1"/>
          <p:nvPr/>
        </p:nvSpPr>
        <p:spPr>
          <a:xfrm>
            <a:off x="438928" y="505459"/>
            <a:ext cx="11326974" cy="6024726"/>
          </a:xfrm>
          <a:prstGeom prst="rect">
            <a:avLst/>
          </a:prstGeom>
          <a:noFill/>
        </p:spPr>
        <p:txBody>
          <a:bodyPr wrap="square">
            <a:spAutoFit/>
          </a:bodyPr>
          <a:lstStyle/>
          <a:p>
            <a:pPr marR="0" lvl="0" defTabSz="914400" rtl="0" eaLnBrk="1" fontAlgn="auto" latinLnBrk="0" hangingPunct="1">
              <a:lnSpc>
                <a:spcPct val="90000"/>
              </a:lnSpc>
              <a:spcBef>
                <a:spcPts val="1000"/>
              </a:spcBef>
              <a:spcAft>
                <a:spcPts val="0"/>
              </a:spcAft>
              <a:buClrTx/>
              <a:buSzTx/>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References:</a:t>
            </a: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effectLst/>
                <a:uLnTx/>
                <a:uFillTx/>
                <a:latin typeface="Arial" panose="020B0604020202020204" pitchFamily="34" charset="0"/>
                <a:ea typeface="+mn-ea"/>
                <a:cs typeface="+mn-cs"/>
              </a:rPr>
              <a:t>Aaker, D.A. and Moorman, C., (2023). </a:t>
            </a:r>
            <a:r>
              <a:rPr kumimoji="0" lang="en-GB" sz="1100" b="0" i="1" u="none" strike="noStrike" kern="1200" cap="none" spc="0" normalizeH="0" baseline="0" noProof="0" dirty="0">
                <a:ln>
                  <a:noFill/>
                </a:ln>
                <a:effectLst/>
                <a:uLnTx/>
                <a:uFillTx/>
                <a:latin typeface="Arial" panose="020B0604020202020204" pitchFamily="34" charset="0"/>
                <a:ea typeface="+mn-ea"/>
                <a:cs typeface="+mn-cs"/>
              </a:rPr>
              <a:t>Strategic market management</a:t>
            </a:r>
            <a:r>
              <a:rPr kumimoji="0" lang="en-GB" sz="1100" b="0" i="0" u="none" strike="noStrike" kern="1200" cap="none" spc="0" normalizeH="0" baseline="0" noProof="0" dirty="0">
                <a:ln>
                  <a:noFill/>
                </a:ln>
                <a:effectLst/>
                <a:uLnTx/>
                <a:uFillTx/>
                <a:latin typeface="Arial" panose="020B0604020202020204" pitchFamily="34" charset="0"/>
                <a:ea typeface="+mn-ea"/>
                <a:cs typeface="+mn-cs"/>
              </a:rPr>
              <a:t>. John Wiley &amp; Sons.</a:t>
            </a:r>
            <a:endParaRPr kumimoji="0" lang="en-GB" sz="1100" b="0" i="0" u="none" strike="noStrike" kern="1200" cap="none" spc="0" normalizeH="0" baseline="0" noProof="0" dirty="0">
              <a:ln>
                <a:noFill/>
              </a:ln>
              <a:effectLst/>
              <a:uLnTx/>
              <a:uFillTx/>
              <a:latin typeface="Corbel" panose="020B0503020204020204"/>
              <a:ea typeface="+mn-ea"/>
              <a:cs typeface="+mn-cs"/>
            </a:endParaRPr>
          </a:p>
          <a:p>
            <a:pPr marL="0" marR="0" lvl="0" indent="0" algn="l" defTabSz="914400" rtl="0" eaLnBrk="1" fontAlgn="auto" latinLnBrk="0" hangingPunct="1">
              <a:lnSpc>
                <a:spcPct val="150000"/>
              </a:lnSpc>
              <a:spcBef>
                <a:spcPts val="1000"/>
              </a:spcBef>
              <a:spcAft>
                <a:spcPts val="0"/>
              </a:spcAft>
              <a:buClrTx/>
              <a:buSzTx/>
              <a:buFontTx/>
              <a:buNone/>
              <a:tabLst/>
              <a:defRPr/>
            </a:pPr>
            <a:r>
              <a:rPr kumimoji="0" lang="en-GB" sz="1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Alexandra Palace, (2024). Available at: </a:t>
            </a:r>
            <a:r>
              <a:rPr kumimoji="0" lang="en-GB" sz="1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hlinkClick r:id="rId2">
                  <a:extLst>
                    <a:ext uri="{A12FA001-AC4F-418D-AE19-62706E023703}">
                      <ahyp:hlinkClr xmlns:ahyp="http://schemas.microsoft.com/office/drawing/2018/hyperlinkcolor" val="tx"/>
                    </a:ext>
                  </a:extLst>
                </a:hlinkClick>
              </a:rPr>
              <a:t>https://www.alexandrapalace.com/the-park/</a:t>
            </a:r>
            <a:r>
              <a:rPr kumimoji="0" lang="en-GB" sz="1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(Accessed: 02 February 2024)</a:t>
            </a:r>
          </a:p>
          <a:p>
            <a:pPr marL="0" marR="0" lvl="0" indent="0" algn="l" defTabSz="914400" rtl="0" eaLnBrk="1" fontAlgn="auto" latinLnBrk="0" hangingPunct="1">
              <a:lnSpc>
                <a:spcPct val="150000"/>
              </a:lnSpc>
              <a:spcBef>
                <a:spcPts val="1000"/>
              </a:spcBef>
              <a:spcAft>
                <a:spcPts val="0"/>
              </a:spcAft>
              <a:buClrTx/>
              <a:buSzTx/>
              <a:buFontTx/>
              <a:buNone/>
              <a:tabLst/>
              <a:defRPr/>
            </a:pPr>
            <a:r>
              <a:rPr kumimoji="0" lang="en-GB" sz="1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Almond Solutions, (2023). </a:t>
            </a:r>
            <a:r>
              <a:rPr kumimoji="0" lang="en-GB" sz="1200" b="0" i="1"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How to Use Event Management to Increase Marketing ROI.</a:t>
            </a:r>
            <a:r>
              <a:rPr kumimoji="0" lang="en-GB" sz="1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Available at: </a:t>
            </a:r>
            <a:r>
              <a:rPr kumimoji="0" lang="en-GB" sz="1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hlinkClick r:id="rId3">
                  <a:extLst>
                    <a:ext uri="{A12FA001-AC4F-418D-AE19-62706E023703}">
                      <ahyp:hlinkClr xmlns:ahyp="http://schemas.microsoft.com/office/drawing/2018/hyperlinkcolor" val="tx"/>
                    </a:ext>
                  </a:extLst>
                </a:hlinkClick>
              </a:rPr>
              <a:t>https://www.almondsolutions.com/blog/how-to-use-event-management-to-increase-marketing-roi</a:t>
            </a:r>
            <a:r>
              <a:rPr kumimoji="0" lang="en-GB" sz="1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(Accessed: 29 January 2024)</a:t>
            </a:r>
            <a:endParaRPr kumimoji="0" lang="en-GB" sz="1200" b="0" i="1"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50000"/>
              </a:lnSpc>
              <a:spcBef>
                <a:spcPts val="1000"/>
              </a:spcBef>
              <a:spcAft>
                <a:spcPts val="0"/>
              </a:spcAft>
              <a:buClrTx/>
              <a:buSzTx/>
              <a:buFontTx/>
              <a:buNone/>
              <a:tabLst/>
              <a:defRPr/>
            </a:pPr>
            <a:r>
              <a:rPr kumimoji="0" lang="en-GB" sz="1200" b="0" i="0" u="none" strike="noStrike" kern="1200" cap="none" spc="0" normalizeH="0" baseline="0" noProof="0" dirty="0" err="1">
                <a:ln>
                  <a:noFill/>
                </a:ln>
                <a:effectLst/>
                <a:uLnTx/>
                <a:uFillTx/>
                <a:latin typeface="Arial" panose="020B0604020202020204" pitchFamily="34" charset="0"/>
                <a:ea typeface="+mn-ea"/>
                <a:cs typeface="Arial" panose="020B0604020202020204" pitchFamily="34" charset="0"/>
              </a:rPr>
              <a:t>Bowdin</a:t>
            </a:r>
            <a:r>
              <a:rPr kumimoji="0" lang="en-GB" sz="1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G., Allen, J., O’Toole, W., Harris, R. and McDonnell, I. (2023). </a:t>
            </a:r>
            <a:r>
              <a:rPr kumimoji="0" lang="en-GB" sz="1200" b="0" i="1"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Events Management</a:t>
            </a:r>
            <a:r>
              <a:rPr kumimoji="0" lang="en-GB" sz="1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Oxford: Elsevier.</a:t>
            </a:r>
          </a:p>
          <a:p>
            <a:pPr marL="0" marR="0" lvl="0" indent="0" algn="l" defTabSz="914400" rtl="0" eaLnBrk="1" fontAlgn="auto" latinLnBrk="0" hangingPunct="1">
              <a:lnSpc>
                <a:spcPct val="150000"/>
              </a:lnSpc>
              <a:spcBef>
                <a:spcPts val="1000"/>
              </a:spcBef>
              <a:spcAft>
                <a:spcPts val="0"/>
              </a:spcAft>
              <a:buClrTx/>
              <a:buSzTx/>
              <a:buFontTx/>
              <a:buNone/>
              <a:tabLst/>
              <a:defRPr/>
            </a:pPr>
            <a:r>
              <a:rPr kumimoji="0" lang="en-GB" sz="1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Brookes. C, (2024) </a:t>
            </a:r>
            <a:r>
              <a:rPr kumimoji="0" lang="en-GB" sz="1200" b="0" i="1"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EVENT PLANNING IN LONDON: A QUICK GUIDE </a:t>
            </a:r>
            <a:r>
              <a:rPr kumimoji="0" lang="en-GB" sz="1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EMS EVENTS. Available at: </a:t>
            </a:r>
            <a:r>
              <a:rPr kumimoji="0" lang="en-GB" sz="1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hlinkClick r:id="rId4">
                  <a:extLst>
                    <a:ext uri="{A12FA001-AC4F-418D-AE19-62706E023703}">
                      <ahyp:hlinkClr xmlns:ahyp="http://schemas.microsoft.com/office/drawing/2018/hyperlinkcolor" val="tx"/>
                    </a:ext>
                  </a:extLst>
                </a:hlinkClick>
              </a:rPr>
              <a:t>https://www.ems-events.co.uk/event-planning-in-london</a:t>
            </a:r>
            <a:r>
              <a:rPr kumimoji="0" lang="en-GB" sz="1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(Accessed: 01 February 2024)</a:t>
            </a:r>
            <a:endParaRPr kumimoji="0" lang="en-GB" sz="1200" b="0" i="0" u="none" strike="noStrike" kern="1200" cap="none" spc="0" normalizeH="0" baseline="0" noProof="0" dirty="0">
              <a:ln>
                <a:noFill/>
              </a:ln>
              <a:effectLst/>
              <a:uLnTx/>
              <a:uFillTx/>
              <a:latin typeface="var(--title-font)"/>
              <a:ea typeface="+mn-ea"/>
              <a:cs typeface="+mn-cs"/>
            </a:endParaRPr>
          </a:p>
          <a:p>
            <a:pPr marL="0" marR="0" lvl="0" indent="0" algn="l" defTabSz="914400" rtl="0" eaLnBrk="1" fontAlgn="auto" latinLnBrk="0" hangingPunct="1">
              <a:lnSpc>
                <a:spcPct val="150000"/>
              </a:lnSpc>
              <a:spcBef>
                <a:spcPts val="1000"/>
              </a:spcBef>
              <a:spcAft>
                <a:spcPts val="0"/>
              </a:spcAft>
              <a:buClrTx/>
              <a:buSzTx/>
              <a:buFontTx/>
              <a:buNone/>
              <a:tabLst/>
              <a:defRPr/>
            </a:pPr>
            <a:r>
              <a:rPr kumimoji="0" lang="en-GB" sz="1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Buzz Analysis, </a:t>
            </a:r>
            <a:r>
              <a:rPr kumimoji="0" lang="en-GB" sz="1200" b="0" i="1"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(2016). SWOT Analysis. All You Need To Know</a:t>
            </a:r>
            <a:r>
              <a:rPr kumimoji="0" lang="en-GB" sz="1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Available at: </a:t>
            </a:r>
            <a:r>
              <a:rPr kumimoji="0" lang="en-GB" sz="1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hlinkClick r:id="rId5">
                  <a:extLst>
                    <a:ext uri="{A12FA001-AC4F-418D-AE19-62706E023703}">
                      <ahyp:hlinkClr xmlns:ahyp="http://schemas.microsoft.com/office/drawing/2018/hyperlinkcolor" val="tx"/>
                    </a:ext>
                  </a:extLst>
                </a:hlinkClick>
              </a:rPr>
              <a:t>https://www.buzzanalysis.com/2016/07/swot-analysis-all-you-need-to-know-step.html</a:t>
            </a:r>
            <a:r>
              <a:rPr kumimoji="0" lang="en-GB" sz="1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(Accessed: 03 February 2024)</a:t>
            </a:r>
          </a:p>
          <a:p>
            <a:pPr marL="0" marR="0" lvl="0" indent="0" algn="l" defTabSz="914400" rtl="0" eaLnBrk="1" fontAlgn="auto" latinLnBrk="0" hangingPunct="1">
              <a:lnSpc>
                <a:spcPct val="150000"/>
              </a:lnSpc>
              <a:spcBef>
                <a:spcPts val="1000"/>
              </a:spcBef>
              <a:spcAft>
                <a:spcPts val="0"/>
              </a:spcAft>
              <a:buClrTx/>
              <a:buSzTx/>
              <a:buFontTx/>
              <a:buNone/>
              <a:tabLst/>
              <a:defRPr/>
            </a:pPr>
            <a:r>
              <a:rPr kumimoji="0" lang="en-GB" sz="1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Carmarthenshire County Council, (2023). </a:t>
            </a:r>
            <a:r>
              <a:rPr kumimoji="0" lang="en-GB" sz="1200" b="0" i="1"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Establishing aims and objectives </a:t>
            </a:r>
            <a:r>
              <a:rPr kumimoji="0" lang="en-GB" sz="1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Available at: </a:t>
            </a:r>
            <a:r>
              <a:rPr kumimoji="0" lang="en-GB" sz="1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hlinkClick r:id="rId6">
                  <a:extLst>
                    <a:ext uri="{A12FA001-AC4F-418D-AE19-62706E023703}">
                      <ahyp:hlinkClr xmlns:ahyp="http://schemas.microsoft.com/office/drawing/2018/hyperlinkcolor" val="tx"/>
                    </a:ext>
                  </a:extLst>
                </a:hlinkClick>
              </a:rPr>
              <a:t>https://www.carmarthenshire.gov.wales/home/business/organising-events/community-toolkit/establishing-aims-and-objectives/</a:t>
            </a:r>
            <a:r>
              <a:rPr kumimoji="0" lang="en-GB" sz="1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(Accessed: 28 January 2024)</a:t>
            </a:r>
          </a:p>
          <a:p>
            <a:pPr marL="0" marR="0" lvl="0" indent="0" algn="l" defTabSz="914400" rtl="0" eaLnBrk="1" fontAlgn="auto" latinLnBrk="0" hangingPunct="1">
              <a:lnSpc>
                <a:spcPct val="150000"/>
              </a:lnSpc>
              <a:spcBef>
                <a:spcPts val="1000"/>
              </a:spcBef>
              <a:spcAft>
                <a:spcPts val="0"/>
              </a:spcAft>
              <a:buClrTx/>
              <a:buSzTx/>
              <a:buFontTx/>
              <a:buNone/>
              <a:tabLst/>
              <a:defRPr/>
            </a:pPr>
            <a:r>
              <a:rPr kumimoji="0" lang="en-GB" sz="1200" b="0" i="0" u="none" strike="noStrike" kern="1200" cap="none" spc="0" normalizeH="0" baseline="0" noProof="0" dirty="0" err="1">
                <a:ln>
                  <a:noFill/>
                </a:ln>
                <a:effectLst/>
                <a:uLnTx/>
                <a:uFillTx/>
                <a:latin typeface="Arial" panose="020B0604020202020204" pitchFamily="34" charset="0"/>
                <a:ea typeface="+mn-ea"/>
                <a:cs typeface="Arial" panose="020B0604020202020204" pitchFamily="34" charset="0"/>
              </a:rPr>
              <a:t>Easeplan</a:t>
            </a:r>
            <a:r>
              <a:rPr kumimoji="0" lang="en-GB" sz="1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(2023). The Importance of Setting Clear Objectives for Successful Events. </a:t>
            </a:r>
            <a:r>
              <a:rPr kumimoji="0" lang="en-GB" sz="1200" b="0" i="1"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LinkedIn.</a:t>
            </a:r>
            <a:r>
              <a:rPr kumimoji="0" lang="en-GB" sz="1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Available at: </a:t>
            </a:r>
            <a:r>
              <a:rPr kumimoji="0" lang="en-GB" sz="1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hlinkClick r:id="rId7">
                  <a:extLst>
                    <a:ext uri="{A12FA001-AC4F-418D-AE19-62706E023703}">
                      <ahyp:hlinkClr xmlns:ahyp="http://schemas.microsoft.com/office/drawing/2018/hyperlinkcolor" val="tx"/>
                    </a:ext>
                  </a:extLst>
                </a:hlinkClick>
              </a:rPr>
              <a:t>https://www.linkedin.com/pulse/importance-setting-clear-objectives-successful-events-easeplan</a:t>
            </a:r>
            <a:r>
              <a:rPr kumimoji="0" lang="en-GB" sz="1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(Accessed: 29 January 2024)</a:t>
            </a:r>
          </a:p>
          <a:p>
            <a:pPr marL="0" marR="0" lvl="0" indent="0" algn="l" defTabSz="914400" rtl="0" eaLnBrk="1" fontAlgn="auto" latinLnBrk="0" hangingPunct="1">
              <a:lnSpc>
                <a:spcPct val="150000"/>
              </a:lnSpc>
              <a:spcBef>
                <a:spcPts val="1000"/>
              </a:spcBef>
              <a:spcAft>
                <a:spcPts val="0"/>
              </a:spcAft>
              <a:buClrTx/>
              <a:buSzTx/>
              <a:buFontTx/>
              <a:buNone/>
              <a:tabLst/>
              <a:defRPr/>
            </a:pPr>
            <a:r>
              <a:rPr kumimoji="0" lang="en-GB" sz="1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Food and Agriculture Organization, (2021). </a:t>
            </a:r>
            <a:r>
              <a:rPr kumimoji="0" lang="en-GB" sz="1200" b="0" i="1"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X. </a:t>
            </a:r>
            <a:r>
              <a:rPr kumimoji="0" lang="en-GB" sz="1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Available at: </a:t>
            </a:r>
            <a:r>
              <a:rPr kumimoji="0" lang="en-GB" sz="1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hlinkClick r:id="rId8">
                  <a:extLst>
                    <a:ext uri="{A12FA001-AC4F-418D-AE19-62706E023703}">
                      <ahyp:hlinkClr xmlns:ahyp="http://schemas.microsoft.com/office/drawing/2018/hyperlinkcolor" val="tx"/>
                    </a:ext>
                  </a:extLst>
                </a:hlinkClick>
              </a:rPr>
              <a:t>https://twitter.com/FAO/status/1450833028519972869</a:t>
            </a:r>
            <a:r>
              <a:rPr kumimoji="0" lang="en-GB" sz="12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(Accessed: 28 January 2024)</a:t>
            </a: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1100" b="0" i="0" u="none" strike="noStrike" kern="1200" cap="none" spc="0" normalizeH="0" baseline="0" noProof="0" dirty="0">
                <a:ln>
                  <a:noFill/>
                </a:ln>
                <a:effectLst/>
                <a:uLnTx/>
                <a:uFillTx/>
                <a:latin typeface="Arial" panose="020B0604020202020204" pitchFamily="34" charset="0"/>
                <a:ea typeface="+mn-ea"/>
                <a:cs typeface="+mn-cs"/>
              </a:rPr>
              <a:t>Golroudbary, S.R., </a:t>
            </a:r>
            <a:r>
              <a:rPr kumimoji="0" lang="en-GB" sz="1100" b="0" i="0" u="none" strike="noStrike" kern="1200" cap="none" spc="0" normalizeH="0" baseline="0" noProof="0" dirty="0" err="1">
                <a:ln>
                  <a:noFill/>
                </a:ln>
                <a:effectLst/>
                <a:uLnTx/>
                <a:uFillTx/>
                <a:latin typeface="Arial" panose="020B0604020202020204" pitchFamily="34" charset="0"/>
                <a:ea typeface="+mn-ea"/>
                <a:cs typeface="+mn-cs"/>
              </a:rPr>
              <a:t>Zahraee</a:t>
            </a:r>
            <a:r>
              <a:rPr kumimoji="0" lang="en-GB" sz="1100" b="0" i="0" u="none" strike="noStrike" kern="1200" cap="none" spc="0" normalizeH="0" baseline="0" noProof="0" dirty="0">
                <a:ln>
                  <a:noFill/>
                </a:ln>
                <a:effectLst/>
                <a:uLnTx/>
                <a:uFillTx/>
                <a:latin typeface="Arial" panose="020B0604020202020204" pitchFamily="34" charset="0"/>
                <a:ea typeface="+mn-ea"/>
                <a:cs typeface="+mn-cs"/>
              </a:rPr>
              <a:t>, S.M., Awan, U. and </a:t>
            </a:r>
            <a:r>
              <a:rPr kumimoji="0" lang="en-GB" sz="1100" b="0" i="0" u="none" strike="noStrike" kern="1200" cap="none" spc="0" normalizeH="0" baseline="0" noProof="0" dirty="0" err="1">
                <a:ln>
                  <a:noFill/>
                </a:ln>
                <a:effectLst/>
                <a:uLnTx/>
                <a:uFillTx/>
                <a:latin typeface="Arial" panose="020B0604020202020204" pitchFamily="34" charset="0"/>
                <a:ea typeface="+mn-ea"/>
                <a:cs typeface="+mn-cs"/>
              </a:rPr>
              <a:t>Kraslawski</a:t>
            </a:r>
            <a:r>
              <a:rPr kumimoji="0" lang="en-GB" sz="1100" b="0" i="0" u="none" strike="noStrike" kern="1200" cap="none" spc="0" normalizeH="0" baseline="0" noProof="0" dirty="0">
                <a:ln>
                  <a:noFill/>
                </a:ln>
                <a:effectLst/>
                <a:uLnTx/>
                <a:uFillTx/>
                <a:latin typeface="Arial" panose="020B0604020202020204" pitchFamily="34" charset="0"/>
                <a:ea typeface="+mn-ea"/>
                <a:cs typeface="+mn-cs"/>
              </a:rPr>
              <a:t>, A., (2019). Sustainable operations management in logistics using simulations and modelling: A framework for decision making in delivery management. </a:t>
            </a:r>
            <a:r>
              <a:rPr kumimoji="0" lang="en-GB" sz="1100" b="0" i="1" u="none" strike="noStrike" kern="1200" cap="none" spc="0" normalizeH="0" baseline="0" noProof="0" dirty="0">
                <a:ln>
                  <a:noFill/>
                </a:ln>
                <a:effectLst/>
                <a:uLnTx/>
                <a:uFillTx/>
                <a:latin typeface="Arial" panose="020B0604020202020204" pitchFamily="34" charset="0"/>
                <a:ea typeface="+mn-ea"/>
                <a:cs typeface="+mn-cs"/>
              </a:rPr>
              <a:t>Procedia Manufacturing</a:t>
            </a:r>
            <a:r>
              <a:rPr kumimoji="0" lang="en-GB" sz="1100" b="0" i="0" u="none" strike="noStrike" kern="1200" cap="none" spc="0" normalizeH="0" baseline="0" noProof="0" dirty="0">
                <a:ln>
                  <a:noFill/>
                </a:ln>
                <a:effectLst/>
                <a:uLnTx/>
                <a:uFillTx/>
                <a:latin typeface="Arial" panose="020B0604020202020204" pitchFamily="34" charset="0"/>
                <a:ea typeface="+mn-ea"/>
                <a:cs typeface="+mn-cs"/>
              </a:rPr>
              <a:t>, </a:t>
            </a:r>
            <a:r>
              <a:rPr kumimoji="0" lang="en-GB" sz="1100" b="0" i="1" u="none" strike="noStrike" kern="1200" cap="none" spc="0" normalizeH="0" baseline="0" noProof="0" dirty="0">
                <a:ln>
                  <a:noFill/>
                </a:ln>
                <a:effectLst/>
                <a:uLnTx/>
                <a:uFillTx/>
                <a:latin typeface="Arial" panose="020B0604020202020204" pitchFamily="34" charset="0"/>
                <a:ea typeface="+mn-ea"/>
                <a:cs typeface="+mn-cs"/>
              </a:rPr>
              <a:t>30</a:t>
            </a:r>
            <a:r>
              <a:rPr kumimoji="0" lang="en-GB" sz="1100" b="0" i="0" u="none" strike="noStrike" kern="1200" cap="none" spc="0" normalizeH="0" baseline="0" noProof="0" dirty="0">
                <a:ln>
                  <a:noFill/>
                </a:ln>
                <a:effectLst/>
                <a:uLnTx/>
                <a:uFillTx/>
                <a:latin typeface="Arial" panose="020B0604020202020204" pitchFamily="34" charset="0"/>
                <a:ea typeface="+mn-ea"/>
                <a:cs typeface="+mn-cs"/>
              </a:rPr>
              <a:t>, pp.627-634.</a:t>
            </a:r>
            <a:endParaRPr kumimoji="0" lang="en-GB" sz="1100" b="0" i="0" u="none" strike="noStrike" kern="1200" cap="none" spc="0" normalizeH="0" baseline="0" noProof="0" dirty="0">
              <a:ln>
                <a:noFill/>
              </a:ln>
              <a:effectLst/>
              <a:uLnTx/>
              <a:uFillTx/>
              <a:latin typeface="Corbel" panose="020B0503020204020204"/>
              <a:ea typeface="+mn-ea"/>
              <a:cs typeface="+mn-cs"/>
            </a:endParaRPr>
          </a:p>
          <a:p>
            <a:pPr marR="0" lvl="0" defTabSz="914400" rtl="0" eaLnBrk="1" fontAlgn="auto" latinLnBrk="0" hangingPunct="1">
              <a:lnSpc>
                <a:spcPct val="90000"/>
              </a:lnSpc>
              <a:spcBef>
                <a:spcPts val="1000"/>
              </a:spcBef>
              <a:spcAft>
                <a:spcPts val="0"/>
              </a:spcAft>
              <a:buClrTx/>
              <a:buSzTx/>
              <a:tabLst/>
              <a:defRPr/>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806444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5C49265-5381-7031-B79E-971EDA820AEC}"/>
              </a:ext>
            </a:extLst>
          </p:cNvPr>
          <p:cNvSpPr txBox="1"/>
          <p:nvPr/>
        </p:nvSpPr>
        <p:spPr>
          <a:xfrm>
            <a:off x="446314" y="214434"/>
            <a:ext cx="11299371" cy="6429132"/>
          </a:xfrm>
          <a:prstGeom prst="rect">
            <a:avLst/>
          </a:prstGeom>
          <a:noFill/>
        </p:spPr>
        <p:txBody>
          <a:bodyPr wrap="square" rtlCol="0">
            <a:spAutoFit/>
          </a:bodyPr>
          <a:lstStyle/>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Greensmith, R., (2023). </a:t>
            </a:r>
            <a:r>
              <a:rPr kumimoji="0" lang="en-GB" sz="1200"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Why corporate social responsibility matters in the event industry.</a:t>
            </a:r>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Available at: </a:t>
            </a:r>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hlinkClick r:id="rId2">
                  <a:extLst>
                    <a:ext uri="{A12FA001-AC4F-418D-AE19-62706E023703}">
                      <ahyp:hlinkClr xmlns:ahyp="http://schemas.microsoft.com/office/drawing/2018/hyperlinkcolor" val="tx"/>
                    </a:ext>
                  </a:extLst>
                </a:hlinkClick>
              </a:rPr>
              <a:t>https://www.splento.com/blog/events/why-corporate-social-responsibility-matters-in-the-event-industry/</a:t>
            </a:r>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(Accessed: 28 January 2024)</a:t>
            </a: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Hamilton </a:t>
            </a:r>
            <a:r>
              <a:rPr kumimoji="0" lang="en-GB" sz="1200" b="0" i="0" u="none" strike="noStrike" kern="1200" cap="none" spc="0" normalizeH="0" baseline="0" noProof="0" dirty="0" err="1">
                <a:ln>
                  <a:noFill/>
                </a:ln>
                <a:effectLst/>
                <a:uLnTx/>
                <a:uFillTx/>
                <a:latin typeface="Arial" panose="020B0604020202020204" pitchFamily="34" charset="0"/>
                <a:cs typeface="Arial" panose="020B0604020202020204" pitchFamily="34" charset="0"/>
              </a:rPr>
              <a:t>Sherwind</a:t>
            </a:r>
            <a:r>
              <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(2024) available at: </a:t>
            </a:r>
            <a:r>
              <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https://hamiltonsherwind.com/benefits-of-hiring-an-events-management-team/</a:t>
            </a:r>
            <a:r>
              <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(Accessed:30 January 2024)</a:t>
            </a: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Hsmai Academy, (2017). </a:t>
            </a:r>
            <a:r>
              <a:rPr kumimoji="0" lang="en-GB" sz="1200"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MICE in the hospitality industry. </a:t>
            </a:r>
            <a:r>
              <a:rPr kumimoji="0" lang="en-GB" sz="1200" b="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Available at</a:t>
            </a:r>
            <a:r>
              <a:rPr kumimoji="0" lang="en-GB" sz="1200" b="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t>
            </a:r>
            <a:r>
              <a:rPr kumimoji="0" lang="en-GB" sz="1200" b="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hlinkClick r:id="rId4">
                  <a:extLst>
                    <a:ext uri="{A12FA001-AC4F-418D-AE19-62706E023703}">
                      <ahyp:hlinkClr xmlns:ahyp="http://schemas.microsoft.com/office/drawing/2018/hyperlinkcolor" val="tx"/>
                    </a:ext>
                  </a:extLst>
                </a:hlinkClick>
              </a:rPr>
              <a:t>https://hsmaiacademy.org/glossary/mice-in-the-hospitality-industry/#:~:text=MICE%20is%20an%20acronym%20for,part%20of%20the%20hospitality%20industry</a:t>
            </a:r>
            <a:r>
              <a:rPr kumimoji="0" lang="en-GB" sz="1200" b="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(Accessed: 28 January 2024)</a:t>
            </a:r>
            <a:endParaRPr kumimoji="0" lang="en-GB" sz="1200" b="0" i="1"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err="1">
                <a:ln>
                  <a:noFill/>
                </a:ln>
                <a:effectLst/>
                <a:uLnTx/>
                <a:uFillTx/>
                <a:latin typeface="Arial" panose="020B0604020202020204" pitchFamily="34" charset="0"/>
                <a:cs typeface="Arial" panose="020B0604020202020204" pitchFamily="34" charset="0"/>
              </a:rPr>
              <a:t>Livzeniece</a:t>
            </a:r>
            <a:r>
              <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L., </a:t>
            </a:r>
            <a:r>
              <a:rPr kumimoji="0" lang="en-GB" sz="1200" b="0" i="0" u="none" strike="noStrike" kern="1200" cap="none" spc="0" normalizeH="0" baseline="0" noProof="0" dirty="0" err="1">
                <a:ln>
                  <a:noFill/>
                </a:ln>
                <a:effectLst/>
                <a:uLnTx/>
                <a:uFillTx/>
                <a:latin typeface="Arial" panose="020B0604020202020204" pitchFamily="34" charset="0"/>
                <a:cs typeface="Arial" panose="020B0604020202020204" pitchFamily="34" charset="0"/>
              </a:rPr>
              <a:t>Pubule</a:t>
            </a:r>
            <a:r>
              <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J. &amp; </a:t>
            </a:r>
            <a:r>
              <a:rPr kumimoji="0" lang="en-GB" sz="1200" b="0" i="0" u="none" strike="noStrike" kern="1200" cap="none" spc="0" normalizeH="0" baseline="0" noProof="0" dirty="0" err="1">
                <a:ln>
                  <a:noFill/>
                </a:ln>
                <a:effectLst/>
                <a:uLnTx/>
                <a:uFillTx/>
                <a:latin typeface="Arial" panose="020B0604020202020204" pitchFamily="34" charset="0"/>
                <a:cs typeface="Arial" panose="020B0604020202020204" pitchFamily="34" charset="0"/>
              </a:rPr>
              <a:t>Blumberga</a:t>
            </a:r>
            <a:r>
              <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D. (2021), "Sustainability Assessment of Wind Energy in Latvia: Sustainability SWOT and Multi-Criteria Analysis", </a:t>
            </a:r>
            <a:r>
              <a:rPr kumimoji="0" lang="en-GB" sz="1200" b="0" i="1" u="none" strike="noStrike" kern="1200" cap="none" spc="0" normalizeH="0" baseline="0" noProof="0" dirty="0" err="1">
                <a:ln>
                  <a:noFill/>
                </a:ln>
                <a:effectLst/>
                <a:uLnTx/>
                <a:uFillTx/>
                <a:latin typeface="Arial" panose="020B0604020202020204" pitchFamily="34" charset="0"/>
                <a:cs typeface="Arial" panose="020B0604020202020204" pitchFamily="34" charset="0"/>
              </a:rPr>
              <a:t>Rigas</a:t>
            </a:r>
            <a:r>
              <a:rPr kumimoji="0" lang="en-GB" sz="1200" b="0" i="1" u="none" strike="noStrike" kern="1200" cap="none" spc="0" normalizeH="0" baseline="0" noProof="0" dirty="0">
                <a:ln>
                  <a:noFill/>
                </a:ln>
                <a:effectLst/>
                <a:uLnTx/>
                <a:uFillTx/>
                <a:latin typeface="Arial" panose="020B0604020202020204" pitchFamily="34" charset="0"/>
                <a:cs typeface="Arial" panose="020B0604020202020204" pitchFamily="34" charset="0"/>
              </a:rPr>
              <a:t> </a:t>
            </a:r>
            <a:r>
              <a:rPr kumimoji="0" lang="en-GB" sz="1200" b="0" i="1" u="none" strike="noStrike" kern="1200" cap="none" spc="0" normalizeH="0" baseline="0" noProof="0" dirty="0" err="1">
                <a:ln>
                  <a:noFill/>
                </a:ln>
                <a:effectLst/>
                <a:uLnTx/>
                <a:uFillTx/>
                <a:latin typeface="Arial" panose="020B0604020202020204" pitchFamily="34" charset="0"/>
                <a:cs typeface="Arial" panose="020B0604020202020204" pitchFamily="34" charset="0"/>
              </a:rPr>
              <a:t>Tehniskas</a:t>
            </a:r>
            <a:r>
              <a:rPr kumimoji="0" lang="en-GB" sz="1200" b="0" i="1" u="none" strike="noStrike" kern="1200" cap="none" spc="0" normalizeH="0" baseline="0" noProof="0" dirty="0">
                <a:ln>
                  <a:noFill/>
                </a:ln>
                <a:effectLst/>
                <a:uLnTx/>
                <a:uFillTx/>
                <a:latin typeface="Arial" panose="020B0604020202020204" pitchFamily="34" charset="0"/>
                <a:cs typeface="Arial" panose="020B0604020202020204" pitchFamily="34" charset="0"/>
              </a:rPr>
              <a:t> Universitates </a:t>
            </a:r>
            <a:r>
              <a:rPr kumimoji="0" lang="en-GB" sz="1200" b="0" i="1" u="none" strike="noStrike" kern="1200" cap="none" spc="0" normalizeH="0" baseline="0" noProof="0" dirty="0" err="1">
                <a:ln>
                  <a:noFill/>
                </a:ln>
                <a:effectLst/>
                <a:uLnTx/>
                <a:uFillTx/>
                <a:latin typeface="Arial" panose="020B0604020202020204" pitchFamily="34" charset="0"/>
                <a:cs typeface="Arial" panose="020B0604020202020204" pitchFamily="34" charset="0"/>
              </a:rPr>
              <a:t>Zinatniskie</a:t>
            </a:r>
            <a:r>
              <a:rPr kumimoji="0" lang="en-GB" sz="1200" b="0" i="1" u="none" strike="noStrike" kern="1200" cap="none" spc="0" normalizeH="0" baseline="0" noProof="0" dirty="0">
                <a:ln>
                  <a:noFill/>
                </a:ln>
                <a:effectLst/>
                <a:uLnTx/>
                <a:uFillTx/>
                <a:latin typeface="Arial" panose="020B0604020202020204" pitchFamily="34" charset="0"/>
                <a:cs typeface="Arial" panose="020B0604020202020204" pitchFamily="34" charset="0"/>
              </a:rPr>
              <a:t> </a:t>
            </a:r>
            <a:r>
              <a:rPr kumimoji="0" lang="en-GB" sz="1200" b="0" i="1" u="none" strike="noStrike" kern="1200" cap="none" spc="0" normalizeH="0" baseline="0" noProof="0" dirty="0" err="1">
                <a:ln>
                  <a:noFill/>
                </a:ln>
                <a:effectLst/>
                <a:uLnTx/>
                <a:uFillTx/>
                <a:latin typeface="Arial" panose="020B0604020202020204" pitchFamily="34" charset="0"/>
                <a:cs typeface="Arial" panose="020B0604020202020204" pitchFamily="34" charset="0"/>
              </a:rPr>
              <a:t>Raksti</a:t>
            </a:r>
            <a:r>
              <a:rPr kumimoji="0" lang="en-GB" sz="1200" b="0" i="1" u="none" strike="noStrike" kern="1200" cap="none" spc="0" normalizeH="0" baseline="0" noProof="0" dirty="0">
                <a:ln>
                  <a:noFill/>
                </a:ln>
                <a:effectLst/>
                <a:uLnTx/>
                <a:uFillTx/>
                <a:latin typeface="Arial" panose="020B0604020202020204" pitchFamily="34" charset="0"/>
                <a:cs typeface="Arial" panose="020B0604020202020204" pitchFamily="34" charset="0"/>
              </a:rPr>
              <a:t>, </a:t>
            </a:r>
            <a:r>
              <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vol. 25, no. 1, pp. 1253-1269.</a:t>
            </a: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Mcintosh, S. (2019). </a:t>
            </a:r>
            <a:r>
              <a:rPr kumimoji="0" lang="en-GB" sz="1200" b="0" i="1" u="none" strike="noStrike" kern="1200" cap="none" spc="0" normalizeH="0" baseline="0" noProof="0" dirty="0">
                <a:ln>
                  <a:noFill/>
                </a:ln>
                <a:effectLst/>
                <a:uLnTx/>
                <a:uFillTx/>
                <a:latin typeface="Arial" panose="020B0604020202020204" pitchFamily="34" charset="0"/>
                <a:cs typeface="Arial" panose="020B0604020202020204" pitchFamily="34" charset="0"/>
              </a:rPr>
              <a:t>How to Use SWOT Analysis for Your Event. </a:t>
            </a:r>
            <a:r>
              <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Available at: </a:t>
            </a:r>
            <a:r>
              <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https://www.purplepass.com/blog/how-to-use-s.w.o.t-analysis-for-your-events/</a:t>
            </a:r>
            <a:r>
              <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(Accessed: 03 February 2024)</a:t>
            </a: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Okhiria, A., (2020). </a:t>
            </a:r>
            <a:r>
              <a:rPr kumimoji="0" lang="en-GB" sz="1200" b="0" i="1" u="none" strike="noStrike" kern="1200" cap="none" spc="0" normalizeH="0" baseline="0" noProof="0" dirty="0">
                <a:ln>
                  <a:noFill/>
                </a:ln>
                <a:effectLst/>
                <a:uLnTx/>
                <a:uFillTx/>
                <a:latin typeface="Arial" panose="020B0604020202020204" pitchFamily="34" charset="0"/>
                <a:cs typeface="Arial" panose="020B0604020202020204" pitchFamily="34" charset="0"/>
              </a:rPr>
              <a:t>The role of strategic marketing in successful event management</a:t>
            </a:r>
            <a:r>
              <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(Doctoral dissertation, Dublin, National College of Ireland).</a:t>
            </a: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Paul, B., (2023) </a:t>
            </a:r>
            <a:r>
              <a:rPr kumimoji="0" lang="en-GB" sz="1200" b="0" i="1" u="none" strike="noStrike" kern="1200" cap="none" spc="0" normalizeH="0" baseline="0" noProof="0" dirty="0">
                <a:ln>
                  <a:noFill/>
                </a:ln>
                <a:effectLst/>
                <a:uLnTx/>
                <a:uFillTx/>
                <a:latin typeface="Arial" panose="020B0604020202020204" pitchFamily="34" charset="0"/>
                <a:cs typeface="Arial" panose="020B0604020202020204" pitchFamily="34" charset="0"/>
              </a:rPr>
              <a:t>Background and development of the PESTEL analysis</a:t>
            </a:r>
            <a:r>
              <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Available at: </a:t>
            </a:r>
            <a:r>
              <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https://www.linkedin.com/pulse/background-development-pestel-analysis-biplab-paul-8hj0c</a:t>
            </a:r>
            <a:r>
              <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(Accessed: 03 February 2024)</a:t>
            </a: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err="1">
                <a:ln>
                  <a:noFill/>
                </a:ln>
                <a:effectLst/>
                <a:uLnTx/>
                <a:uFillTx/>
                <a:latin typeface="Arial" panose="020B0604020202020204" pitchFamily="34" charset="0"/>
                <a:cs typeface="Arial" panose="020B0604020202020204" pitchFamily="34" charset="0"/>
              </a:rPr>
              <a:t>Quixy</a:t>
            </a:r>
            <a:r>
              <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(2023), </a:t>
            </a:r>
            <a:r>
              <a:rPr kumimoji="0" lang="en-GB" sz="1200" b="0" i="1" u="none" strike="noStrike" kern="1200" cap="none" spc="0" normalizeH="0" baseline="0" noProof="0" dirty="0">
                <a:ln>
                  <a:noFill/>
                </a:ln>
                <a:effectLst/>
                <a:uLnTx/>
                <a:uFillTx/>
                <a:latin typeface="Arial" panose="020B0604020202020204" pitchFamily="34" charset="0"/>
                <a:cs typeface="Arial" panose="020B0604020202020204" pitchFamily="34" charset="0"/>
              </a:rPr>
              <a:t>What are Operational Decisions? Why are they considered as the backbone of business? </a:t>
            </a:r>
            <a:r>
              <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Available at: </a:t>
            </a:r>
            <a:r>
              <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https://quixy.com/blog/what-are-operational-decisions/</a:t>
            </a:r>
            <a:r>
              <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(Accessed: 30 January 2024)</a:t>
            </a: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Ramely, </a:t>
            </a:r>
            <a:r>
              <a:rPr kumimoji="0" lang="en-GB" sz="1200" b="0" i="0" u="none" strike="noStrike" kern="1200" cap="none" spc="0" normalizeH="0" baseline="0" noProof="0" dirty="0" err="1">
                <a:ln>
                  <a:noFill/>
                </a:ln>
                <a:effectLst/>
                <a:uLnTx/>
                <a:uFillTx/>
                <a:latin typeface="Arial" panose="020B0604020202020204" pitchFamily="34" charset="0"/>
                <a:cs typeface="Arial" panose="020B0604020202020204" pitchFamily="34" charset="0"/>
              </a:rPr>
              <a:t>A.,Ab</a:t>
            </a:r>
            <a:r>
              <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Talib, M. F., Ahmad, R.&amp; Yusof, N.A.M. (2023). </a:t>
            </a:r>
            <a:r>
              <a:rPr kumimoji="0" lang="en-GB" sz="1200" b="0" i="1" u="none" strike="noStrike" kern="1200" cap="none" spc="0" normalizeH="0" baseline="0" noProof="0" dirty="0">
                <a:ln>
                  <a:noFill/>
                </a:ln>
                <a:effectLst/>
                <a:uLnTx/>
                <a:uFillTx/>
                <a:latin typeface="Arial" panose="020B0604020202020204" pitchFamily="34" charset="0"/>
                <a:cs typeface="Arial" panose="020B0604020202020204" pitchFamily="34" charset="0"/>
              </a:rPr>
              <a:t>Examining </a:t>
            </a:r>
            <a:r>
              <a:rPr kumimoji="0" lang="en-GB" sz="1200" b="0" i="1" u="none" strike="noStrike" kern="1200" cap="none" spc="0" normalizeH="0" baseline="0" noProof="0" dirty="0" err="1">
                <a:ln>
                  <a:noFill/>
                </a:ln>
                <a:effectLst/>
                <a:uLnTx/>
                <a:uFillTx/>
                <a:latin typeface="Arial" panose="020B0604020202020204" pitchFamily="34" charset="0"/>
                <a:cs typeface="Arial" panose="020B0604020202020204" pitchFamily="34" charset="0"/>
              </a:rPr>
              <a:t>pestel</a:t>
            </a:r>
            <a:r>
              <a:rPr kumimoji="0" lang="en-GB" sz="1200" b="0" i="1" u="none" strike="noStrike" kern="1200" cap="none" spc="0" normalizeH="0" baseline="0" noProof="0" dirty="0">
                <a:ln>
                  <a:noFill/>
                </a:ln>
                <a:effectLst/>
                <a:uLnTx/>
                <a:uFillTx/>
                <a:latin typeface="Arial" panose="020B0604020202020204" pitchFamily="34" charset="0"/>
                <a:cs typeface="Arial" panose="020B0604020202020204" pitchFamily="34" charset="0"/>
              </a:rPr>
              <a:t> analysis of event businesses in Malaysia</a:t>
            </a:r>
            <a:r>
              <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Journal of Event, Tourism and Hospitality Studies, 3, 57-79. </a:t>
            </a:r>
            <a:r>
              <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https://doi.org/10.32890/jeth2023.3.4</a:t>
            </a:r>
            <a:r>
              <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(Accessed: 30 January 2024)</a:t>
            </a: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err="1">
                <a:ln>
                  <a:noFill/>
                </a:ln>
                <a:effectLst/>
                <a:uLnTx/>
                <a:uFillTx/>
                <a:latin typeface="Arial" panose="020B0604020202020204" pitchFamily="34" charset="0"/>
                <a:cs typeface="Arial" panose="020B0604020202020204" pitchFamily="34" charset="0"/>
              </a:rPr>
              <a:t>Ramely</a:t>
            </a:r>
            <a:r>
              <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A., Ab Talib, M.F., Ahmad, R. and Mat Yusof, N.A., (2023). </a:t>
            </a:r>
            <a:r>
              <a:rPr kumimoji="0" lang="en-GB" sz="1200" b="0" i="1" u="none" strike="noStrike" kern="1200" cap="none" spc="0" normalizeH="0" baseline="0" noProof="0" dirty="0">
                <a:ln>
                  <a:noFill/>
                </a:ln>
                <a:effectLst/>
                <a:uLnTx/>
                <a:uFillTx/>
                <a:latin typeface="Arial" panose="020B0604020202020204" pitchFamily="34" charset="0"/>
                <a:cs typeface="Arial" panose="020B0604020202020204" pitchFamily="34" charset="0"/>
              </a:rPr>
              <a:t>Examining PESTEL Analysis of Event Businesses in Malaysia. Journal of Event, </a:t>
            </a:r>
            <a:r>
              <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Tourism and Hospitality Studies (JETH), 3, pp.57-79.</a:t>
            </a: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Rogers, T. (2013) </a:t>
            </a:r>
            <a:r>
              <a:rPr kumimoji="0" lang="en-GB" sz="1200" b="0" i="1" u="none" strike="noStrike" kern="1200" cap="none" spc="0" normalizeH="0" baseline="0" noProof="0" dirty="0">
                <a:ln>
                  <a:noFill/>
                </a:ln>
                <a:effectLst/>
                <a:uLnTx/>
                <a:uFillTx/>
                <a:latin typeface="Arial" panose="020B0604020202020204" pitchFamily="34" charset="0"/>
                <a:cs typeface="Arial" panose="020B0604020202020204" pitchFamily="34" charset="0"/>
              </a:rPr>
              <a:t>Conferences and conventions: a global industry. 3rd Edition. </a:t>
            </a:r>
            <a:r>
              <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Routledge: Oxford</a:t>
            </a:r>
          </a:p>
          <a:p>
            <a:pPr algn="l">
              <a:lnSpc>
                <a:spcPct val="150000"/>
              </a:lnSpc>
            </a:pPr>
            <a:r>
              <a:rPr lang="en-GB" sz="1200" dirty="0">
                <a:latin typeface="Arial" panose="020B0604020202020204" pitchFamily="34" charset="0"/>
                <a:cs typeface="Arial" panose="020B0604020202020204" pitchFamily="34" charset="0"/>
              </a:rPr>
              <a:t>Simplilearn, (2023). </a:t>
            </a:r>
            <a:r>
              <a:rPr lang="en-GB" sz="1200" b="0" i="1" dirty="0">
                <a:effectLst/>
                <a:latin typeface="Arial" panose="020B0604020202020204" pitchFamily="34" charset="0"/>
                <a:cs typeface="Arial" panose="020B0604020202020204" pitchFamily="34" charset="0"/>
              </a:rPr>
              <a:t>SMART Goals: A Simple Yet Powerful Way to Get Where You Want to Be. </a:t>
            </a:r>
            <a:r>
              <a:rPr lang="en-GB" sz="1200" b="0" dirty="0">
                <a:effectLst/>
                <a:latin typeface="Arial" panose="020B0604020202020204" pitchFamily="34" charset="0"/>
                <a:cs typeface="Arial" panose="020B0604020202020204" pitchFamily="34" charset="0"/>
              </a:rPr>
              <a:t>Available at: </a:t>
            </a:r>
            <a:r>
              <a:rPr lang="en-GB" sz="1200" b="0" dirty="0">
                <a:effectLst/>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https://www.simplilearn.com/smart-goals-examples-article</a:t>
            </a:r>
            <a:r>
              <a:rPr lang="en-GB" sz="1200" b="0" dirty="0">
                <a:effectLst/>
                <a:latin typeface="Arial" panose="020B0604020202020204" pitchFamily="34" charset="0"/>
                <a:cs typeface="Arial" panose="020B0604020202020204" pitchFamily="34" charset="0"/>
              </a:rPr>
              <a:t> (Accessed: 29 January 2024) </a:t>
            </a:r>
            <a:endParaRPr lang="en-GB" sz="1200" dirty="0">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Ugale, V. and Pawar, S., (N.D.) </a:t>
            </a:r>
            <a:r>
              <a:rPr kumimoji="0" lang="en-GB" sz="1200" b="0" i="1" u="none" strike="noStrike" kern="1200" cap="none" spc="0" normalizeH="0" baseline="0" noProof="0" dirty="0">
                <a:ln>
                  <a:noFill/>
                </a:ln>
                <a:effectLst/>
                <a:uLnTx/>
                <a:uFillTx/>
                <a:latin typeface="Arial" panose="020B0604020202020204" pitchFamily="34" charset="0"/>
                <a:cs typeface="Arial" panose="020B0604020202020204" pitchFamily="34" charset="0"/>
              </a:rPr>
              <a:t>Pestle based event detection and classification. </a:t>
            </a:r>
          </a:p>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Zoho, (2024). </a:t>
            </a:r>
            <a:r>
              <a:rPr kumimoji="0" lang="en-GB" sz="1200" b="0" i="1" u="none" strike="noStrike" kern="1200" cap="none" spc="0" normalizeH="0" baseline="0" noProof="0" dirty="0">
                <a:ln>
                  <a:noFill/>
                </a:ln>
                <a:effectLst/>
                <a:uLnTx/>
                <a:uFillTx/>
                <a:latin typeface="Arial" panose="020B0604020202020204" pitchFamily="34" charset="0"/>
                <a:cs typeface="Arial" panose="020B0604020202020204" pitchFamily="34" charset="0"/>
              </a:rPr>
              <a:t>Event Functions.</a:t>
            </a:r>
            <a:r>
              <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Available at: </a:t>
            </a:r>
            <a:r>
              <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https://docs.catalyst.zoho.com/en/serverless/help/functions/event-functions/</a:t>
            </a:r>
            <a:r>
              <a:rPr kumimoji="0" lang="en-GB" sz="12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a:t>
            </a:r>
            <a:r>
              <a:rPr kumimoji="0" lang="en-GB" sz="1200" b="0" i="1" u="none" strike="noStrike" kern="1200" cap="none" spc="0" normalizeH="0" baseline="0" noProof="0" dirty="0">
                <a:ln>
                  <a:noFill/>
                </a:ln>
                <a:effectLst/>
                <a:uLnTx/>
                <a:uFillTx/>
                <a:latin typeface="Arial" panose="020B0604020202020204" pitchFamily="34" charset="0"/>
                <a:cs typeface="Arial" panose="020B0604020202020204" pitchFamily="34" charset="0"/>
              </a:rPr>
              <a:t> </a:t>
            </a:r>
            <a:r>
              <a:rPr kumimoji="0" lang="en-GB" sz="1200" b="0" u="none" strike="noStrike" kern="1200" cap="none" spc="0" normalizeH="0" baseline="0" noProof="0" dirty="0">
                <a:ln>
                  <a:noFill/>
                </a:ln>
                <a:effectLst/>
                <a:uLnTx/>
                <a:uFillTx/>
                <a:latin typeface="Arial" panose="020B0604020202020204" pitchFamily="34" charset="0"/>
                <a:cs typeface="Arial" panose="020B0604020202020204" pitchFamily="34" charset="0"/>
              </a:rPr>
              <a:t>(Accessed: 29 January 2024)</a:t>
            </a:r>
            <a:endParaRPr kumimoji="0" lang="en-GB" sz="1200" b="0" i="1" u="none" strike="noStrike" kern="1200" cap="none" spc="0" normalizeH="0" baseline="0" noProof="0" dirty="0">
              <a:ln>
                <a:noFill/>
              </a:ln>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55934728"/>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docProps/app.xml><?xml version="1.0" encoding="utf-8"?>
<Properties xmlns="http://schemas.openxmlformats.org/officeDocument/2006/extended-properties" xmlns:vt="http://schemas.openxmlformats.org/officeDocument/2006/docPropsVTypes">
  <Template>Basis</Template>
  <TotalTime>3885</TotalTime>
  <Words>1921</Words>
  <Application>Microsoft Office PowerPoint</Application>
  <PresentationFormat>Widescreen</PresentationFormat>
  <Paragraphs>118</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Corbel</vt:lpstr>
      <vt:lpstr>var(--title-font)</vt:lpstr>
      <vt:lpstr>Basis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Feasibility Plan for an International Meeting  Event Theme: Sustainability  Summer Food Festival</dc:title>
  <dc:creator>Md Jewel Ahmed (2117693)</dc:creator>
  <cp:lastModifiedBy>Md Jewel Ahmed (2117693)</cp:lastModifiedBy>
  <cp:revision>43</cp:revision>
  <dcterms:created xsi:type="dcterms:W3CDTF">2024-01-16T11:30:07Z</dcterms:created>
  <dcterms:modified xsi:type="dcterms:W3CDTF">2024-02-09T12:41:56Z</dcterms:modified>
</cp:coreProperties>
</file>