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05" r:id="rId1"/>
  </p:sldMasterIdLst>
  <p:sldIdLst>
    <p:sldId id="256" r:id="rId2"/>
    <p:sldId id="257" r:id="rId3"/>
    <p:sldId id="258" r:id="rId4"/>
    <p:sldId id="261" r:id="rId5"/>
    <p:sldId id="262" r:id="rId6"/>
    <p:sldId id="263" r:id="rId7"/>
    <p:sldId id="259" r:id="rId8"/>
    <p:sldId id="260"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GB"/>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7" name="Date Placeholder 6"/>
          <p:cNvSpPr>
            <a:spLocks noGrp="1"/>
          </p:cNvSpPr>
          <p:nvPr>
            <p:ph type="dt" sz="half" idx="10"/>
          </p:nvPr>
        </p:nvSpPr>
        <p:spPr/>
        <p:txBody>
          <a:bodyPr/>
          <a:lstStyle/>
          <a:p>
            <a:fld id="{1160EA64-D806-43AC-9DF2-F8C432F32B4C}" type="datetimeFigureOut">
              <a:rPr lang="en-US" dirty="0"/>
              <a:t>2/11/26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extLst>
      <p:ext uri="{BB962C8B-B14F-4D97-AF65-F5344CB8AC3E}">
        <p14:creationId xmlns:p14="http://schemas.microsoft.com/office/powerpoint/2010/main" val="1471686576"/>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F070A7B3-6521-4DCA-87E5-044747A908C1}" type="datetimeFigureOut">
              <a:rPr lang="en-US" dirty="0"/>
              <a:t>2/11/26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extLst>
      <p:ext uri="{BB962C8B-B14F-4D97-AF65-F5344CB8AC3E}">
        <p14:creationId xmlns:p14="http://schemas.microsoft.com/office/powerpoint/2010/main" val="29130973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GB"/>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7" name="Date Placeholder 6"/>
          <p:cNvSpPr>
            <a:spLocks noGrp="1"/>
          </p:cNvSpPr>
          <p:nvPr>
            <p:ph type="dt" sz="half" idx="10"/>
          </p:nvPr>
        </p:nvSpPr>
        <p:spPr/>
        <p:txBody>
          <a:bodyPr/>
          <a:lstStyle/>
          <a:p>
            <a:fld id="{1160EA64-D806-43AC-9DF2-F8C432F32B4C}" type="datetimeFigureOut">
              <a:rPr lang="en-US" dirty="0"/>
              <a:t>2/11/26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extLst>
      <p:ext uri="{BB962C8B-B14F-4D97-AF65-F5344CB8AC3E}">
        <p14:creationId xmlns:p14="http://schemas.microsoft.com/office/powerpoint/2010/main" val="553173621"/>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8" name="Date Placeholder 7"/>
          <p:cNvSpPr>
            <a:spLocks noGrp="1"/>
          </p:cNvSpPr>
          <p:nvPr>
            <p:ph type="dt" sz="half" idx="10"/>
          </p:nvPr>
        </p:nvSpPr>
        <p:spPr/>
        <p:txBody>
          <a:bodyPr/>
          <a:lstStyle/>
          <a:p>
            <a:fld id="{AB134690-1557-4C89-A502-4959FE7FAD70}" type="datetimeFigureOut">
              <a:rPr lang="en-US" dirty="0"/>
              <a:t>2/11/26</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8A7A6979-0714-4377-B894-6BE4C2D6E202}" type="slidenum">
              <a:rPr lang="en-US" dirty="0"/>
              <a:t>‹#›</a:t>
            </a:fld>
            <a:endParaRPr lang="en-US" dirty="0"/>
          </a:p>
        </p:txBody>
      </p:sp>
    </p:spTree>
    <p:extLst>
      <p:ext uri="{BB962C8B-B14F-4D97-AF65-F5344CB8AC3E}">
        <p14:creationId xmlns:p14="http://schemas.microsoft.com/office/powerpoint/2010/main" val="18593687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7" name="Date Placeholder 6"/>
          <p:cNvSpPr>
            <a:spLocks noGrp="1"/>
          </p:cNvSpPr>
          <p:nvPr>
            <p:ph type="dt" sz="half" idx="10"/>
          </p:nvPr>
        </p:nvSpPr>
        <p:spPr/>
        <p:txBody>
          <a:bodyPr/>
          <a:lstStyle/>
          <a:p>
            <a:fld id="{4F7D4976-E339-4826-83B7-FBD03F55ECF8}" type="datetimeFigureOut">
              <a:rPr lang="en-US" dirty="0"/>
              <a:t>2/11/26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t>‹#›</a:t>
            </a:fld>
            <a:endParaRPr lang="en-US" dirty="0"/>
          </a:p>
        </p:txBody>
      </p:sp>
      <p:sp>
        <p:nvSpPr>
          <p:cNvPr id="10" name="Title 9"/>
          <p:cNvSpPr>
            <a:spLocks noGrp="1"/>
          </p:cNvSpPr>
          <p:nvPr>
            <p:ph type="title"/>
          </p:nvPr>
        </p:nvSpPr>
        <p:spPr/>
        <p:txBody>
          <a:bodyPr/>
          <a:lstStyle/>
          <a:p>
            <a:r>
              <a:rPr lang="en-GB"/>
              <a:t>Click to edit Master title style</a:t>
            </a:r>
            <a:endParaRPr lang="en-US" dirty="0"/>
          </a:p>
        </p:txBody>
      </p:sp>
    </p:spTree>
    <p:extLst>
      <p:ext uri="{BB962C8B-B14F-4D97-AF65-F5344CB8AC3E}">
        <p14:creationId xmlns:p14="http://schemas.microsoft.com/office/powerpoint/2010/main" val="2659505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E1037C31-9E7A-4F99-8774-A0E530DE1A42}" type="datetimeFigureOut">
              <a:rPr lang="en-US" dirty="0"/>
              <a:t>2/11/26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8A7A6979-0714-4377-B894-6BE4C2D6E202}" type="slidenum">
              <a:rPr lang="en-US" dirty="0"/>
              <a:t>‹#›</a:t>
            </a:fld>
            <a:endParaRPr lang="en-US" dirty="0"/>
          </a:p>
        </p:txBody>
      </p:sp>
    </p:spTree>
    <p:extLst>
      <p:ext uri="{BB962C8B-B14F-4D97-AF65-F5344CB8AC3E}">
        <p14:creationId xmlns:p14="http://schemas.microsoft.com/office/powerpoint/2010/main" val="16869060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278504F-A551-4DE0-9316-4DCD1D8CC752}" type="datetimeFigureOut">
              <a:rPr lang="en-US" dirty="0"/>
              <a:t>2/11/26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8A7A6979-0714-4377-B894-6BE4C2D6E202}" type="slidenum">
              <a:rPr lang="en-US" dirty="0"/>
              <a:t>‹#›</a:t>
            </a:fld>
            <a:endParaRPr lang="en-US" dirty="0"/>
          </a:p>
        </p:txBody>
      </p:sp>
    </p:spTree>
    <p:extLst>
      <p:ext uri="{BB962C8B-B14F-4D97-AF65-F5344CB8AC3E}">
        <p14:creationId xmlns:p14="http://schemas.microsoft.com/office/powerpoint/2010/main" val="35375190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GB"/>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9" name="Date Placeholder 8"/>
          <p:cNvSpPr>
            <a:spLocks noGrp="1"/>
          </p:cNvSpPr>
          <p:nvPr>
            <p:ph type="dt" sz="half" idx="10"/>
          </p:nvPr>
        </p:nvSpPr>
        <p:spPr/>
        <p:txBody>
          <a:bodyPr/>
          <a:lstStyle/>
          <a:p>
            <a:fld id="{D1BE4249-C0D0-4B06-8692-E8BB871AF643}" type="datetimeFigureOut">
              <a:rPr lang="en-US" dirty="0"/>
              <a:t>2/11/26</a:t>
            </a:fld>
            <a:endParaRPr lang="en-US" dirty="0"/>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dirty="0"/>
          </a:p>
        </p:txBody>
      </p:sp>
      <p:sp>
        <p:nvSpPr>
          <p:cNvPr id="11" name="Slide Number Placeholder 10"/>
          <p:cNvSpPr>
            <a:spLocks noGrp="1"/>
          </p:cNvSpPr>
          <p:nvPr>
            <p:ph type="sldNum" sz="quarter" idx="12"/>
          </p:nvPr>
        </p:nvSpPr>
        <p:spPr/>
        <p:txBody>
          <a:bodyPr/>
          <a:lstStyle/>
          <a:p>
            <a:fld id="{8A7A6979-0714-4377-B894-6BE4C2D6E202}" type="slidenum">
              <a:rPr lang="en-US" dirty="0"/>
              <a:t>‹#›</a:t>
            </a:fld>
            <a:endParaRPr lang="en-US" dirty="0"/>
          </a:p>
        </p:txBody>
      </p:sp>
    </p:spTree>
    <p:extLst>
      <p:ext uri="{BB962C8B-B14F-4D97-AF65-F5344CB8AC3E}">
        <p14:creationId xmlns:p14="http://schemas.microsoft.com/office/powerpoint/2010/main" val="7864253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GB"/>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042B0DB6-F5C7-45FB-8CF3-31B45F9C2DAC}" type="datetimeFigureOut">
              <a:rPr lang="en-US" dirty="0"/>
              <a:t>2/11/26</a:t>
            </a:fld>
            <a:endParaRPr lang="en-US" dirty="0"/>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dirty="0"/>
          </a:p>
        </p:txBody>
      </p:sp>
      <p:sp>
        <p:nvSpPr>
          <p:cNvPr id="10" name="Slide Number Placeholder 9"/>
          <p:cNvSpPr>
            <a:spLocks noGrp="1"/>
          </p:cNvSpPr>
          <p:nvPr>
            <p:ph type="sldNum" sz="quarter" idx="12"/>
          </p:nvPr>
        </p:nvSpPr>
        <p:spPr/>
        <p:txBody>
          <a:bodyPr/>
          <a:lstStyle/>
          <a:p>
            <a:fld id="{8A7A6979-0714-4377-B894-6BE4C2D6E202}" type="slidenum">
              <a:rPr lang="en-US" dirty="0"/>
              <a:t>‹#›</a:t>
            </a:fld>
            <a:endParaRPr lang="en-US" dirty="0"/>
          </a:p>
        </p:txBody>
      </p:sp>
    </p:spTree>
    <p:extLst>
      <p:ext uri="{BB962C8B-B14F-4D97-AF65-F5344CB8AC3E}">
        <p14:creationId xmlns:p14="http://schemas.microsoft.com/office/powerpoint/2010/main" val="4907769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9F9C37B-1D36-470B-8223-D6C91242EC14}" type="datetimeFigureOut">
              <a:rPr lang="en-US" dirty="0"/>
              <a:t>2/11/26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dirty="0"/>
          </a:p>
        </p:txBody>
      </p:sp>
    </p:spTree>
    <p:extLst>
      <p:ext uri="{BB962C8B-B14F-4D97-AF65-F5344CB8AC3E}">
        <p14:creationId xmlns:p14="http://schemas.microsoft.com/office/powerpoint/2010/main" val="25064794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67C6F52A-A82B-47A2-A83A-8C4C91F2D59F}" type="datetimeFigureOut">
              <a:rPr lang="en-US" dirty="0"/>
              <a:t>2/11/26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dirty="0"/>
          </a:p>
        </p:txBody>
      </p:sp>
    </p:spTree>
    <p:extLst>
      <p:ext uri="{BB962C8B-B14F-4D97-AF65-F5344CB8AC3E}">
        <p14:creationId xmlns:p14="http://schemas.microsoft.com/office/powerpoint/2010/main" val="8349743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1160EA64-D806-43AC-9DF2-F8C432F32B4C}" type="datetimeFigureOut">
              <a:rPr lang="en-US" dirty="0"/>
              <a:t>2/11/26</a:t>
            </a:fld>
            <a:endParaRPr lang="en-US" dirty="0"/>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US" dirty="0"/>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8A7A6979-0714-4377-B894-6BE4C2D6E202}" type="slidenum">
              <a:rPr lang="en-US" dirty="0"/>
              <a:pPr/>
              <a:t>‹#›</a:t>
            </a:fld>
            <a:endParaRPr lang="en-US" dirty="0"/>
          </a:p>
        </p:txBody>
      </p:sp>
    </p:spTree>
    <p:extLst>
      <p:ext uri="{BB962C8B-B14F-4D97-AF65-F5344CB8AC3E}">
        <p14:creationId xmlns:p14="http://schemas.microsoft.com/office/powerpoint/2010/main" val="247168034"/>
      </p:ext>
    </p:extLst>
  </p:cSld>
  <p:clrMap bg1="lt1" tx1="dk1" bg2="lt2" tx2="dk2" accent1="accent1" accent2="accent2" accent3="accent3" accent4="accent4" accent5="accent5" accent6="accent6" hlink="hlink" folHlink="folHlink"/>
  <p:sldLayoutIdLst>
    <p:sldLayoutId id="2147483806" r:id="rId1"/>
    <p:sldLayoutId id="2147483807" r:id="rId2"/>
    <p:sldLayoutId id="2147483808" r:id="rId3"/>
    <p:sldLayoutId id="2147483809" r:id="rId4"/>
    <p:sldLayoutId id="2147483810" r:id="rId5"/>
    <p:sldLayoutId id="2147483811" r:id="rId6"/>
    <p:sldLayoutId id="2147483812" r:id="rId7"/>
    <p:sldLayoutId id="2147483813" r:id="rId8"/>
    <p:sldLayoutId id="2147483814" r:id="rId9"/>
    <p:sldLayoutId id="2147483815" r:id="rId10"/>
    <p:sldLayoutId id="2147483816" r:id="rId11"/>
  </p:sldLayoutIdLst>
  <p:hf sldNum="0" hdr="0" ftr="0" dt="0"/>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3.jpe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732851-51C9-D9EA-A310-CE7E84F54391}"/>
              </a:ext>
            </a:extLst>
          </p:cNvPr>
          <p:cNvSpPr>
            <a:spLocks noGrp="1"/>
          </p:cNvSpPr>
          <p:nvPr>
            <p:ph type="ctrTitle"/>
          </p:nvPr>
        </p:nvSpPr>
        <p:spPr>
          <a:xfrm>
            <a:off x="1398257" y="868362"/>
            <a:ext cx="9144000" cy="2387600"/>
          </a:xfrm>
        </p:spPr>
        <p:txBody>
          <a:bodyPr>
            <a:normAutofit/>
          </a:bodyPr>
          <a:lstStyle/>
          <a:p>
            <a:r>
              <a:rPr lang="en-GB" dirty="0"/>
              <a:t>MODULE CODE- LCHS4007</a:t>
            </a:r>
            <a:br>
              <a:rPr lang="en-GB" dirty="0"/>
            </a:br>
            <a:r>
              <a:rPr lang="en-GB" dirty="0"/>
              <a:t>Digital skills and research methods</a:t>
            </a:r>
            <a:endParaRPr lang="en-US" dirty="0"/>
          </a:p>
        </p:txBody>
      </p:sp>
      <p:sp>
        <p:nvSpPr>
          <p:cNvPr id="3" name="Subtitle 2">
            <a:extLst>
              <a:ext uri="{FF2B5EF4-FFF2-40B4-BE49-F238E27FC236}">
                <a16:creationId xmlns:a16="http://schemas.microsoft.com/office/drawing/2014/main" id="{617799C1-A8B9-5B64-7A79-938A5C8F84B1}"/>
              </a:ext>
            </a:extLst>
          </p:cNvPr>
          <p:cNvSpPr>
            <a:spLocks noGrp="1"/>
          </p:cNvSpPr>
          <p:nvPr>
            <p:ph type="subTitle" idx="1"/>
          </p:nvPr>
        </p:nvSpPr>
        <p:spPr>
          <a:xfrm>
            <a:off x="1662317" y="3429000"/>
            <a:ext cx="9144000" cy="1655762"/>
          </a:xfrm>
        </p:spPr>
        <p:txBody>
          <a:bodyPr>
            <a:normAutofit fontScale="85000" lnSpcReduction="20000"/>
          </a:bodyPr>
          <a:lstStyle/>
          <a:p>
            <a:r>
              <a:rPr lang="en-GB" b="1" u="sng" dirty="0"/>
              <a:t>GROUP 6 </a:t>
            </a:r>
          </a:p>
          <a:p>
            <a:r>
              <a:rPr lang="en-GB" dirty="0" err="1"/>
              <a:t>Tahwar</a:t>
            </a:r>
            <a:r>
              <a:rPr lang="en-GB" dirty="0"/>
              <a:t> Abdullah – 2507971</a:t>
            </a:r>
          </a:p>
          <a:p>
            <a:r>
              <a:rPr lang="en-GB" dirty="0" err="1"/>
              <a:t>Saffiyah</a:t>
            </a:r>
            <a:r>
              <a:rPr lang="en-GB" dirty="0"/>
              <a:t> Ali – 2519553</a:t>
            </a:r>
          </a:p>
          <a:p>
            <a:r>
              <a:rPr lang="en-GB" dirty="0" err="1"/>
              <a:t>Aneela</a:t>
            </a:r>
            <a:r>
              <a:rPr lang="en-GB" dirty="0"/>
              <a:t> Khan - 2522884</a:t>
            </a:r>
          </a:p>
          <a:p>
            <a:r>
              <a:rPr lang="en-GB" dirty="0"/>
              <a:t>Lecturer : Bianca </a:t>
            </a:r>
            <a:r>
              <a:rPr lang="en-GB" dirty="0" err="1"/>
              <a:t>Dodgen</a:t>
            </a:r>
            <a:endParaRPr lang="en-US" dirty="0"/>
          </a:p>
        </p:txBody>
      </p:sp>
    </p:spTree>
    <p:extLst>
      <p:ext uri="{BB962C8B-B14F-4D97-AF65-F5344CB8AC3E}">
        <p14:creationId xmlns:p14="http://schemas.microsoft.com/office/powerpoint/2010/main" val="201216795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6ACF0E-6943-10BC-87D8-CA3BE82E9201}"/>
              </a:ext>
            </a:extLst>
          </p:cNvPr>
          <p:cNvSpPr>
            <a:spLocks noGrp="1"/>
          </p:cNvSpPr>
          <p:nvPr>
            <p:ph type="title"/>
          </p:nvPr>
        </p:nvSpPr>
        <p:spPr/>
        <p:txBody>
          <a:bodyPr/>
          <a:lstStyle/>
          <a:p>
            <a:r>
              <a:rPr lang="en-GB" dirty="0"/>
              <a:t>Task 1 productivity </a:t>
            </a:r>
            <a:endParaRPr lang="en-US" dirty="0"/>
          </a:p>
        </p:txBody>
      </p:sp>
      <p:sp>
        <p:nvSpPr>
          <p:cNvPr id="3" name="Content Placeholder 2">
            <a:extLst>
              <a:ext uri="{FF2B5EF4-FFF2-40B4-BE49-F238E27FC236}">
                <a16:creationId xmlns:a16="http://schemas.microsoft.com/office/drawing/2014/main" id="{9268ABD0-7983-DC15-DEC4-29CDA54DE74D}"/>
              </a:ext>
            </a:extLst>
          </p:cNvPr>
          <p:cNvSpPr>
            <a:spLocks noGrp="1"/>
          </p:cNvSpPr>
          <p:nvPr>
            <p:ph idx="1"/>
          </p:nvPr>
        </p:nvSpPr>
        <p:spPr>
          <a:xfrm>
            <a:off x="574141" y="2141537"/>
            <a:ext cx="10515600" cy="4351338"/>
          </a:xfrm>
        </p:spPr>
        <p:txBody>
          <a:bodyPr/>
          <a:lstStyle/>
          <a:p>
            <a:endParaRPr lang="en-US"/>
          </a:p>
        </p:txBody>
      </p:sp>
    </p:spTree>
    <p:extLst>
      <p:ext uri="{BB962C8B-B14F-4D97-AF65-F5344CB8AC3E}">
        <p14:creationId xmlns:p14="http://schemas.microsoft.com/office/powerpoint/2010/main" val="282494099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65F7C2-E4DB-D942-06BA-559DB6089659}"/>
              </a:ext>
            </a:extLst>
          </p:cNvPr>
          <p:cNvSpPr>
            <a:spLocks noGrp="1"/>
          </p:cNvSpPr>
          <p:nvPr>
            <p:ph type="title"/>
          </p:nvPr>
        </p:nvSpPr>
        <p:spPr>
          <a:xfrm>
            <a:off x="838200" y="365126"/>
            <a:ext cx="10515600" cy="981430"/>
          </a:xfrm>
        </p:spPr>
        <p:txBody>
          <a:bodyPr/>
          <a:lstStyle/>
          <a:p>
            <a:r>
              <a:rPr lang="en-GB" dirty="0"/>
              <a:t>   Task 2 - Communication </a:t>
            </a:r>
            <a:endParaRPr lang="en-US" dirty="0"/>
          </a:p>
        </p:txBody>
      </p:sp>
      <p:sp>
        <p:nvSpPr>
          <p:cNvPr id="3" name="Content Placeholder 2">
            <a:extLst>
              <a:ext uri="{FF2B5EF4-FFF2-40B4-BE49-F238E27FC236}">
                <a16:creationId xmlns:a16="http://schemas.microsoft.com/office/drawing/2014/main" id="{90688982-BDD6-ED0F-999A-96D40451F58A}"/>
              </a:ext>
            </a:extLst>
          </p:cNvPr>
          <p:cNvSpPr>
            <a:spLocks noGrp="1"/>
          </p:cNvSpPr>
          <p:nvPr>
            <p:ph idx="1"/>
          </p:nvPr>
        </p:nvSpPr>
        <p:spPr>
          <a:xfrm>
            <a:off x="896535" y="1346555"/>
            <a:ext cx="10515600" cy="4682845"/>
          </a:xfrm>
        </p:spPr>
        <p:txBody>
          <a:bodyPr/>
          <a:lstStyle/>
          <a:p>
            <a:r>
              <a:rPr lang="en-GB" dirty="0"/>
              <a:t>Microsoft 365can help in many ways for communication within the Greenfield Care Home Agency such as Outlook. </a:t>
            </a:r>
          </a:p>
          <a:p>
            <a:r>
              <a:rPr lang="en-GB" dirty="0"/>
              <a:t>Outlook is a form of email which does inner and outward communications which can be useful for the Greenfield Care Home Agency in many more ways than one.</a:t>
            </a:r>
          </a:p>
        </p:txBody>
      </p:sp>
      <p:pic>
        <p:nvPicPr>
          <p:cNvPr id="4" name="Picture 3" descr="Si può scaricare Microsoft Outlook gratis e da solo? - Navigaweb.net">
            <a:extLst>
              <a:ext uri="{FF2B5EF4-FFF2-40B4-BE49-F238E27FC236}">
                <a16:creationId xmlns:a16="http://schemas.microsoft.com/office/drawing/2014/main" id="{C5663B88-34CD-7EC4-49A4-C022B6908B7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38200" y="3687978"/>
            <a:ext cx="2549625" cy="2178500"/>
          </a:xfrm>
          <a:prstGeom prst="rect">
            <a:avLst/>
          </a:prstGeom>
        </p:spPr>
      </p:pic>
      <p:pic>
        <p:nvPicPr>
          <p:cNvPr id="5" name="Picture 4" descr="Никаких налогов на электронную почту | Мир | ИноСМИ - Все, что достойно ...">
            <a:extLst>
              <a:ext uri="{FF2B5EF4-FFF2-40B4-BE49-F238E27FC236}">
                <a16:creationId xmlns:a16="http://schemas.microsoft.com/office/drawing/2014/main" id="{3D616EAA-53F4-418F-78AF-A2171D065F8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921972" y="4205789"/>
            <a:ext cx="3218521" cy="1971174"/>
          </a:xfrm>
          <a:prstGeom prst="rect">
            <a:avLst/>
          </a:prstGeom>
        </p:spPr>
      </p:pic>
      <p:pic>
        <p:nvPicPr>
          <p:cNvPr id="6" name="Picture 5" descr="5 hidden Outlook tools that save me time every single day">
            <a:extLst>
              <a:ext uri="{FF2B5EF4-FFF2-40B4-BE49-F238E27FC236}">
                <a16:creationId xmlns:a16="http://schemas.microsoft.com/office/drawing/2014/main" id="{4ED8546E-0685-47D5-1574-FF8882198E4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552592" y="3472394"/>
            <a:ext cx="3872888" cy="2178500"/>
          </a:xfrm>
          <a:prstGeom prst="rect">
            <a:avLst/>
          </a:prstGeom>
        </p:spPr>
      </p:pic>
    </p:spTree>
    <p:extLst>
      <p:ext uri="{BB962C8B-B14F-4D97-AF65-F5344CB8AC3E}">
        <p14:creationId xmlns:p14="http://schemas.microsoft.com/office/powerpoint/2010/main" val="122213278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660101-9D84-61A1-AF31-336E58945424}"/>
              </a:ext>
            </a:extLst>
          </p:cNvPr>
          <p:cNvSpPr>
            <a:spLocks noGrp="1"/>
          </p:cNvSpPr>
          <p:nvPr>
            <p:ph type="title"/>
          </p:nvPr>
        </p:nvSpPr>
        <p:spPr>
          <a:xfrm>
            <a:off x="850774" y="365126"/>
            <a:ext cx="10515600" cy="842004"/>
          </a:xfrm>
        </p:spPr>
        <p:txBody>
          <a:bodyPr/>
          <a:lstStyle/>
          <a:p>
            <a:r>
              <a:rPr lang="en-GB" dirty="0"/>
              <a:t>  Improvements </a:t>
            </a:r>
            <a:endParaRPr lang="en-US" dirty="0"/>
          </a:p>
        </p:txBody>
      </p:sp>
      <p:sp>
        <p:nvSpPr>
          <p:cNvPr id="3" name="Content Placeholder 2">
            <a:extLst>
              <a:ext uri="{FF2B5EF4-FFF2-40B4-BE49-F238E27FC236}">
                <a16:creationId xmlns:a16="http://schemas.microsoft.com/office/drawing/2014/main" id="{6491EBAB-5AEA-405C-D7BC-B4BD53D7A6EC}"/>
              </a:ext>
            </a:extLst>
          </p:cNvPr>
          <p:cNvSpPr>
            <a:spLocks noGrp="1"/>
          </p:cNvSpPr>
          <p:nvPr>
            <p:ph idx="1"/>
          </p:nvPr>
        </p:nvSpPr>
        <p:spPr>
          <a:xfrm>
            <a:off x="838200" y="1207130"/>
            <a:ext cx="10515600" cy="4969833"/>
          </a:xfrm>
        </p:spPr>
        <p:txBody>
          <a:bodyPr>
            <a:normAutofit fontScale="92500" lnSpcReduction="10000"/>
          </a:bodyPr>
          <a:lstStyle/>
          <a:p>
            <a:r>
              <a:rPr lang="en-GB" sz="2400" dirty="0"/>
              <a:t> Helps improvement within the staff as it helps staff communicate and get updates such as last minute notices, shift changes etc.</a:t>
            </a:r>
          </a:p>
          <a:p>
            <a:r>
              <a:rPr lang="en-GB" sz="2400" dirty="0"/>
              <a:t>Helps communications within carers/nurses who are on shift report back to main office or receive updates efficiently and easily.</a:t>
            </a:r>
          </a:p>
          <a:p>
            <a:r>
              <a:rPr lang="en-GB" sz="2400" dirty="0"/>
              <a:t>Helps communication between family of resident, district nurses, carers and suppliers be secure and confidential.</a:t>
            </a:r>
          </a:p>
          <a:p>
            <a:r>
              <a:rPr lang="en-GB" sz="2400" dirty="0"/>
              <a:t>Uses folders to help staff and main office organise between residents well organised and well planned.</a:t>
            </a:r>
          </a:p>
          <a:p>
            <a:r>
              <a:rPr lang="en-GB" sz="2400" dirty="0"/>
              <a:t>Helps with dates as outlook has shared calendar which helps main office, staff and residence such as staff shifts and rotas, medication or care plan reviews, staff meetings, appointment bookings etc.</a:t>
            </a:r>
          </a:p>
          <a:p>
            <a:r>
              <a:rPr lang="en-GB" sz="2400" dirty="0"/>
              <a:t>Uses shared mailboxes to help multiple members of staff retrieve and respond to enquiries.</a:t>
            </a:r>
          </a:p>
          <a:p>
            <a:endParaRPr lang="en-US" sz="2400" dirty="0"/>
          </a:p>
        </p:txBody>
      </p:sp>
    </p:spTree>
    <p:extLst>
      <p:ext uri="{BB962C8B-B14F-4D97-AF65-F5344CB8AC3E}">
        <p14:creationId xmlns:p14="http://schemas.microsoft.com/office/powerpoint/2010/main" val="427966418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BE48E3-E561-EEE7-AE01-EBFEA82B6D50}"/>
              </a:ext>
            </a:extLst>
          </p:cNvPr>
          <p:cNvSpPr>
            <a:spLocks noGrp="1"/>
          </p:cNvSpPr>
          <p:nvPr>
            <p:ph type="title"/>
          </p:nvPr>
        </p:nvSpPr>
        <p:spPr>
          <a:xfrm>
            <a:off x="2231136" y="964692"/>
            <a:ext cx="7729728" cy="1135209"/>
          </a:xfrm>
        </p:spPr>
        <p:txBody>
          <a:bodyPr/>
          <a:lstStyle/>
          <a:p>
            <a:r>
              <a:rPr lang="en-GB" dirty="0"/>
              <a:t>Advantages </a:t>
            </a:r>
            <a:endParaRPr lang="en-US" dirty="0"/>
          </a:p>
        </p:txBody>
      </p:sp>
      <p:sp>
        <p:nvSpPr>
          <p:cNvPr id="3" name="Content Placeholder 2">
            <a:extLst>
              <a:ext uri="{FF2B5EF4-FFF2-40B4-BE49-F238E27FC236}">
                <a16:creationId xmlns:a16="http://schemas.microsoft.com/office/drawing/2014/main" id="{CA7551D0-55A6-D0ED-ACBA-AEFFD9906F3B}"/>
              </a:ext>
            </a:extLst>
          </p:cNvPr>
          <p:cNvSpPr>
            <a:spLocks noGrp="1"/>
          </p:cNvSpPr>
          <p:nvPr>
            <p:ph idx="1"/>
          </p:nvPr>
        </p:nvSpPr>
        <p:spPr>
          <a:xfrm>
            <a:off x="1941928" y="2537450"/>
            <a:ext cx="7729728" cy="3485619"/>
          </a:xfrm>
        </p:spPr>
        <p:txBody>
          <a:bodyPr>
            <a:normAutofit fontScale="55000" lnSpcReduction="20000"/>
          </a:bodyPr>
          <a:lstStyle/>
          <a:p>
            <a:r>
              <a:rPr lang="en-GB" sz="2600" dirty="0"/>
              <a:t>Swift and secure communication, information and connections can be make less time consuming and more efficient.</a:t>
            </a:r>
          </a:p>
          <a:p>
            <a:r>
              <a:rPr lang="en-GB" sz="2600" dirty="0"/>
              <a:t>Lessen paperwork e.g no more need to look for lost paperwork as its all in the email.</a:t>
            </a:r>
          </a:p>
          <a:p>
            <a:r>
              <a:rPr lang="en-GB" sz="2600" dirty="0"/>
              <a:t>Easy to use e.g staff, nurses and patients can learn quickly and easily.</a:t>
            </a:r>
          </a:p>
          <a:p>
            <a:r>
              <a:rPr lang="en-GB" sz="2600" dirty="0"/>
              <a:t>Expansion of data security  such as secured passwords or controlled permissions of protecting resident’s information.</a:t>
            </a:r>
          </a:p>
          <a:p>
            <a:r>
              <a:rPr lang="en-GB" sz="2600" dirty="0"/>
              <a:t>Clear keeping of record for inspections e.g Care Quality Commissions (CQC) checks </a:t>
            </a:r>
          </a:p>
          <a:p>
            <a:r>
              <a:rPr lang="en-GB" sz="2600" dirty="0"/>
              <a:t>Enhancing accountability</a:t>
            </a:r>
          </a:p>
          <a:p>
            <a:r>
              <a:rPr lang="en-GB" sz="2600" dirty="0"/>
              <a:t>Improve coordination within care, staff and residence.</a:t>
            </a:r>
          </a:p>
          <a:p>
            <a:r>
              <a:rPr lang="en-GB" sz="2600" dirty="0"/>
              <a:t>Calendars e.g helps with shifts, inquires, rosters and appointments </a:t>
            </a:r>
          </a:p>
          <a:p>
            <a:r>
              <a:rPr lang="en-GB" sz="2600" dirty="0"/>
              <a:t>Scheduling and efficiency </a:t>
            </a:r>
          </a:p>
          <a:p>
            <a:r>
              <a:rPr lang="en-GB" sz="2600" dirty="0"/>
              <a:t>Improvement of organisation </a:t>
            </a:r>
          </a:p>
          <a:p>
            <a:endParaRPr lang="en-GB" dirty="0"/>
          </a:p>
          <a:p>
            <a:endParaRPr lang="en-US" dirty="0"/>
          </a:p>
        </p:txBody>
      </p:sp>
    </p:spTree>
    <p:extLst>
      <p:ext uri="{BB962C8B-B14F-4D97-AF65-F5344CB8AC3E}">
        <p14:creationId xmlns:p14="http://schemas.microsoft.com/office/powerpoint/2010/main" val="8227084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4DF0C1-84DE-1769-5CB0-372D808E7A2C}"/>
              </a:ext>
            </a:extLst>
          </p:cNvPr>
          <p:cNvSpPr>
            <a:spLocks noGrp="1"/>
          </p:cNvSpPr>
          <p:nvPr>
            <p:ph type="title"/>
          </p:nvPr>
        </p:nvSpPr>
        <p:spPr/>
        <p:txBody>
          <a:bodyPr/>
          <a:lstStyle/>
          <a:p>
            <a:r>
              <a:rPr lang="en-GB" dirty="0"/>
              <a:t>Disadvantages </a:t>
            </a:r>
            <a:endParaRPr lang="en-US" dirty="0"/>
          </a:p>
        </p:txBody>
      </p:sp>
      <p:sp>
        <p:nvSpPr>
          <p:cNvPr id="3" name="Content Placeholder 2">
            <a:extLst>
              <a:ext uri="{FF2B5EF4-FFF2-40B4-BE49-F238E27FC236}">
                <a16:creationId xmlns:a16="http://schemas.microsoft.com/office/drawing/2014/main" id="{BC9EE43B-DFAD-4DA1-D088-B863E3633F8C}"/>
              </a:ext>
            </a:extLst>
          </p:cNvPr>
          <p:cNvSpPr>
            <a:spLocks noGrp="1"/>
          </p:cNvSpPr>
          <p:nvPr>
            <p:ph idx="1"/>
          </p:nvPr>
        </p:nvSpPr>
        <p:spPr>
          <a:xfrm>
            <a:off x="2231136" y="2386559"/>
            <a:ext cx="7729728" cy="4101758"/>
          </a:xfrm>
        </p:spPr>
        <p:txBody>
          <a:bodyPr>
            <a:normAutofit lnSpcReduction="10000"/>
          </a:bodyPr>
          <a:lstStyle/>
          <a:p>
            <a:r>
              <a:rPr lang="en-GB" dirty="0"/>
              <a:t>Technical problems e.g WiFi or system faults </a:t>
            </a:r>
          </a:p>
          <a:p>
            <a:r>
              <a:rPr lang="en-GB" dirty="0"/>
              <a:t>Possibility of data breaches, risks of communication </a:t>
            </a:r>
          </a:p>
          <a:p>
            <a:r>
              <a:rPr lang="en-GB" dirty="0"/>
              <a:t>Requirements for staff/nurse training as some might not have the IT skills required which thus means cost and efficiency is being risen.</a:t>
            </a:r>
          </a:p>
          <a:p>
            <a:r>
              <a:rPr lang="en-GB" dirty="0"/>
              <a:t>Excessive-relevance e.g important emails may be missed by staff or nurses as email is not used as a suitable app for urgent communications.</a:t>
            </a:r>
          </a:p>
          <a:p>
            <a:r>
              <a:rPr lang="en-GB" dirty="0"/>
              <a:t>Issues with accessibility e.g nurses or carers working may not always have access to phone, tablet or laptop or internet </a:t>
            </a:r>
          </a:p>
          <a:p>
            <a:r>
              <a:rPr lang="en-GB" dirty="0"/>
              <a:t>Overload of emails e.g too much emails means important conversations may be lost within and could affect productivity </a:t>
            </a:r>
          </a:p>
          <a:p>
            <a:r>
              <a:rPr lang="en-GB" dirty="0"/>
              <a:t>Residence may have issues using as most residence are older adults who may not be used to this and thus could lead to missed appointments etc.</a:t>
            </a:r>
            <a:endParaRPr lang="en-US" dirty="0"/>
          </a:p>
        </p:txBody>
      </p:sp>
    </p:spTree>
    <p:extLst>
      <p:ext uri="{BB962C8B-B14F-4D97-AF65-F5344CB8AC3E}">
        <p14:creationId xmlns:p14="http://schemas.microsoft.com/office/powerpoint/2010/main" val="219469233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921CBC-FC96-6FDA-6D8F-0B5A9AE8B730}"/>
              </a:ext>
            </a:extLst>
          </p:cNvPr>
          <p:cNvSpPr>
            <a:spLocks noGrp="1"/>
          </p:cNvSpPr>
          <p:nvPr>
            <p:ph type="title"/>
          </p:nvPr>
        </p:nvSpPr>
        <p:spPr/>
        <p:txBody>
          <a:bodyPr/>
          <a:lstStyle/>
          <a:p>
            <a:r>
              <a:rPr lang="en-GB" dirty="0"/>
              <a:t>Task 3 Digital safety </a:t>
            </a:r>
            <a:endParaRPr lang="en-US" dirty="0"/>
          </a:p>
        </p:txBody>
      </p:sp>
      <p:sp>
        <p:nvSpPr>
          <p:cNvPr id="3" name="Content Placeholder 2">
            <a:extLst>
              <a:ext uri="{FF2B5EF4-FFF2-40B4-BE49-F238E27FC236}">
                <a16:creationId xmlns:a16="http://schemas.microsoft.com/office/drawing/2014/main" id="{C6C7F214-C902-BB43-4572-CFD6137B6AE8}"/>
              </a:ext>
            </a:extLst>
          </p:cNvPr>
          <p:cNvSpPr>
            <a:spLocks noGrp="1"/>
          </p:cNvSpPr>
          <p:nvPr>
            <p:ph idx="1"/>
          </p:nvPr>
        </p:nvSpPr>
        <p:spPr/>
        <p:txBody>
          <a:bodyPr/>
          <a:lstStyle/>
          <a:p>
            <a:endParaRPr lang="en-US"/>
          </a:p>
        </p:txBody>
      </p:sp>
    </p:spTree>
    <p:extLst>
      <p:ext uri="{BB962C8B-B14F-4D97-AF65-F5344CB8AC3E}">
        <p14:creationId xmlns:p14="http://schemas.microsoft.com/office/powerpoint/2010/main" val="409679602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6D4EC7-68DF-3BBB-DE00-AB017F25AB55}"/>
              </a:ext>
            </a:extLst>
          </p:cNvPr>
          <p:cNvSpPr>
            <a:spLocks noGrp="1"/>
          </p:cNvSpPr>
          <p:nvPr>
            <p:ph type="title"/>
          </p:nvPr>
        </p:nvSpPr>
        <p:spPr>
          <a:xfrm>
            <a:off x="838200" y="577535"/>
            <a:ext cx="10515600" cy="1325563"/>
          </a:xfrm>
        </p:spPr>
        <p:txBody>
          <a:bodyPr/>
          <a:lstStyle/>
          <a:p>
            <a:r>
              <a:rPr lang="en-GB" dirty="0"/>
              <a:t>Reference list </a:t>
            </a:r>
            <a:endParaRPr lang="en-US" dirty="0"/>
          </a:p>
        </p:txBody>
      </p:sp>
      <p:sp>
        <p:nvSpPr>
          <p:cNvPr id="3" name="Content Placeholder 2">
            <a:extLst>
              <a:ext uri="{FF2B5EF4-FFF2-40B4-BE49-F238E27FC236}">
                <a16:creationId xmlns:a16="http://schemas.microsoft.com/office/drawing/2014/main" id="{CE12E86C-E89B-3261-BAE0-F7550B23F00B}"/>
              </a:ext>
            </a:extLst>
          </p:cNvPr>
          <p:cNvSpPr>
            <a:spLocks noGrp="1"/>
          </p:cNvSpPr>
          <p:nvPr>
            <p:ph idx="1"/>
          </p:nvPr>
        </p:nvSpPr>
        <p:spPr/>
        <p:txBody>
          <a:bodyPr/>
          <a:lstStyle/>
          <a:p>
            <a:r>
              <a:rPr lang="en-GB" b="0" i="0" dirty="0">
                <a:effectLst/>
                <a:latin typeface="UICTFontTextStyleBody"/>
              </a:rPr>
              <a:t>Care Quality Commission (CQC) (2022) </a:t>
            </a:r>
            <a:r>
              <a:rPr lang="en-GB" b="0" i="1" dirty="0">
                <a:effectLst/>
                <a:latin typeface="UICTFontTextStyleItalicBody"/>
              </a:rPr>
              <a:t>Regulation 17: Good governance</a:t>
            </a:r>
            <a:r>
              <a:rPr lang="en-GB" b="0" i="0" dirty="0">
                <a:effectLst/>
                <a:latin typeface="UICTFontTextStyleBody"/>
              </a:rPr>
              <a:t>. Available at: https://</a:t>
            </a:r>
            <a:r>
              <a:rPr lang="en-GB" b="0" i="0" dirty="0" err="1">
                <a:effectLst/>
                <a:latin typeface="UICTFontTextStyleBody"/>
              </a:rPr>
              <a:t>www.cqc.org.uk</a:t>
            </a:r>
            <a:r>
              <a:rPr lang="en-GB" b="0" i="0" dirty="0">
                <a:effectLst/>
                <a:latin typeface="UICTFontTextStyleBody"/>
              </a:rPr>
              <a:t> (Accessed: 11 February 2026).</a:t>
            </a:r>
          </a:p>
          <a:p>
            <a:r>
              <a:rPr lang="en-GB" b="0" i="0" dirty="0">
                <a:effectLst/>
                <a:latin typeface="UICTFontTextStyleBody"/>
              </a:rPr>
              <a:t>NHS Digital (2021) </a:t>
            </a:r>
            <a:r>
              <a:rPr lang="en-GB" b="0" i="1" dirty="0">
                <a:effectLst/>
                <a:latin typeface="UICTFontTextStyleItalicBody"/>
              </a:rPr>
              <a:t>Digital working in health and social care</a:t>
            </a:r>
            <a:r>
              <a:rPr lang="en-GB" b="0" i="0" dirty="0">
                <a:effectLst/>
                <a:latin typeface="UICTFontTextStyleBody"/>
              </a:rPr>
              <a:t>. Available at: https://</a:t>
            </a:r>
            <a:r>
              <a:rPr lang="en-GB" b="0" i="0" dirty="0" err="1">
                <a:effectLst/>
                <a:latin typeface="UICTFontTextStyleBody"/>
              </a:rPr>
              <a:t>digital.nhs.uk</a:t>
            </a:r>
            <a:r>
              <a:rPr lang="en-GB" b="0" i="0" dirty="0">
                <a:effectLst/>
                <a:latin typeface="UICTFontTextStyleBody"/>
              </a:rPr>
              <a:t> (Accessed: 11 February 2026).</a:t>
            </a:r>
            <a:endParaRPr lang="en-GB" dirty="0">
              <a:effectLst/>
              <a:latin typeface=".AppleSystemUIFont"/>
            </a:endParaRPr>
          </a:p>
          <a:p>
            <a:r>
              <a:rPr lang="en-GB" b="0" i="0" dirty="0">
                <a:effectLst/>
                <a:latin typeface="UICTFontTextStyleBody"/>
              </a:rPr>
              <a:t>Information Commissioner’s Office (ICO) (2023) </a:t>
            </a:r>
            <a:r>
              <a:rPr lang="en-GB" b="0" i="1" dirty="0">
                <a:effectLst/>
                <a:latin typeface="UICTFontTextStyleItalicBody"/>
              </a:rPr>
              <a:t>Guide to data protection</a:t>
            </a:r>
            <a:r>
              <a:rPr lang="en-GB" b="0" i="0" dirty="0">
                <a:effectLst/>
                <a:latin typeface="UICTFontTextStyleBody"/>
              </a:rPr>
              <a:t>. Available at: https://</a:t>
            </a:r>
            <a:r>
              <a:rPr lang="en-GB" b="0" i="0" dirty="0" err="1">
                <a:effectLst/>
                <a:latin typeface="UICTFontTextStyleBody"/>
              </a:rPr>
              <a:t>ico.org.uk</a:t>
            </a:r>
            <a:r>
              <a:rPr lang="en-GB" b="0" i="0" dirty="0">
                <a:effectLst/>
                <a:latin typeface="UICTFontTextStyleBody"/>
              </a:rPr>
              <a:t> (Accessed: 11 February 2026).</a:t>
            </a:r>
            <a:endParaRPr lang="en-GB" dirty="0">
              <a:effectLst/>
              <a:latin typeface=".AppleSystemUIFont"/>
            </a:endParaRPr>
          </a:p>
          <a:p>
            <a:r>
              <a:rPr lang="en-GB" b="0" i="0" dirty="0">
                <a:effectLst/>
                <a:latin typeface="UICTFontTextStyleBody"/>
              </a:rPr>
              <a:t>Microsoft (2023) </a:t>
            </a:r>
            <a:r>
              <a:rPr lang="en-GB" b="0" i="1" dirty="0">
                <a:effectLst/>
                <a:latin typeface="UICTFontTextStyleItalicBody"/>
              </a:rPr>
              <a:t>Microsoft 365 documentation</a:t>
            </a:r>
            <a:r>
              <a:rPr lang="en-GB" b="0" i="0" dirty="0">
                <a:effectLst/>
                <a:latin typeface="UICTFontTextStyleBody"/>
              </a:rPr>
              <a:t>. Available at: https://learn.microsoft.com (Accessed: 11 February 2026).</a:t>
            </a:r>
            <a:endParaRPr lang="en-GB" dirty="0">
              <a:effectLst/>
              <a:latin typeface=".AppleSystemUIFont"/>
            </a:endParaRPr>
          </a:p>
          <a:p>
            <a:endParaRPr lang="en-US" dirty="0"/>
          </a:p>
        </p:txBody>
      </p:sp>
    </p:spTree>
    <p:extLst>
      <p:ext uri="{BB962C8B-B14F-4D97-AF65-F5344CB8AC3E}">
        <p14:creationId xmlns:p14="http://schemas.microsoft.com/office/powerpoint/2010/main" val="1505582377"/>
      </p:ext>
    </p:extLst>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8</Slides>
  <Notes>0</Notes>
  <HiddenSlides>0</HiddenSlide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Parcel</vt:lpstr>
      <vt:lpstr>MODULE CODE- LCHS4007 Digital skills and research methods</vt:lpstr>
      <vt:lpstr>Task 1 productivity </vt:lpstr>
      <vt:lpstr>   Task 2 - Communication </vt:lpstr>
      <vt:lpstr>  Improvements </vt:lpstr>
      <vt:lpstr>Advantages </vt:lpstr>
      <vt:lpstr>Disadvantages </vt:lpstr>
      <vt:lpstr>Task 3 Digital safety </vt:lpstr>
      <vt:lpstr>Reference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CODE- LCHS4007 Digital skills and research methods</dc:title>
  <dc:creator>Tahwar Abdullah (2507971)</dc:creator>
  <cp:lastModifiedBy>Tahwar Abdullah (2507971)</cp:lastModifiedBy>
  <cp:revision>3</cp:revision>
  <dcterms:created xsi:type="dcterms:W3CDTF">2026-01-21T17:00:52Z</dcterms:created>
  <dcterms:modified xsi:type="dcterms:W3CDTF">2026-02-11T03:41:39Z</dcterms:modified>
</cp:coreProperties>
</file>