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147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32EE92-A97E-480F-B60B-CC847698DA41}" type="datetimeFigureOut">
              <a:rPr lang="en-GB" smtClean="0"/>
              <a:t>07/11/2018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45F9BF-7D60-406C-978B-9B482B1BE583}" type="slidenum">
              <a:rPr lang="en-GB" smtClean="0"/>
              <a:t>‹#›</a:t>
            </a:fld>
            <a:endParaRPr lang="en-GB"/>
          </a:p>
        </p:txBody>
      </p:sp>
    </p:spTree>
    <p:extLst>
      <p:ext uri="{BB962C8B-B14F-4D97-AF65-F5344CB8AC3E}">
        <p14:creationId xmlns:p14="http://schemas.microsoft.com/office/powerpoint/2010/main" val="2614914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5A5C964-7635-41BC-B9A7-0B094856A183}" type="slidenum">
              <a:rPr lang="en-US" altLang="en-US" smtClean="0"/>
              <a:pPr>
                <a:spcBef>
                  <a:spcPct val="0"/>
                </a:spcBef>
              </a:pPr>
              <a:t>2</a:t>
            </a:fld>
            <a:endParaRPr lang="en-US" altLang="en-US" smtClean="0"/>
          </a:p>
        </p:txBody>
      </p:sp>
      <p:sp>
        <p:nvSpPr>
          <p:cNvPr id="184322" name="Rectangle 2"/>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23" name="Rectangle 3">
            <a:extLst>
              <a:ext uri="{FF2B5EF4-FFF2-40B4-BE49-F238E27FC236}">
                <a16:creationId xmlns:a16="http://schemas.microsoft.com/office/drawing/2014/main" id="{20255B95-ED4C-0A44-A7C8-20ADD6CC03DB}"/>
              </a:ext>
            </a:extLst>
          </p:cNvPr>
          <p:cNvSpPr>
            <a:spLocks noGrp="1" noChangeArrowheads="1"/>
          </p:cNvSpPr>
          <p:nvPr>
            <p:ph type="body" idx="1"/>
          </p:nvPr>
        </p:nvSpPr>
        <p:spPr bwMode="auto">
          <a:xfrm>
            <a:off x="914400" y="4343400"/>
            <a:ext cx="12001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Last lecture we left off from looking at almost all of the different types of Lakes.</a:t>
            </a:r>
            <a:br>
              <a:rPr lang="en-GB" altLang="en-US" dirty="0"/>
            </a:br>
            <a:r>
              <a:rPr lang="en-GB" altLang="en-US" dirty="0"/>
              <a:t>Today we’ll finish off on this by looking at how lakes can be created by higher animals, including those with more natural or soft engineering means such as beavers, and us who can have some more hard engineering and dramatic means.</a:t>
            </a:r>
          </a:p>
          <a:p>
            <a:pPr eaLnBrk="1" hangingPunct="1">
              <a:spcBef>
                <a:spcPct val="0"/>
              </a:spcBef>
              <a:defRPr/>
            </a:pPr>
            <a:endParaRPr lang="en-GB" altLang="en-US" dirty="0"/>
          </a:p>
          <a:p>
            <a:pPr eaLnBrk="1" hangingPunct="1">
              <a:spcBef>
                <a:spcPct val="0"/>
              </a:spcBef>
              <a:defRPr/>
            </a:pPr>
            <a:r>
              <a:rPr lang="en-GB" altLang="en-US" dirty="0"/>
              <a:t>Beavers in the US are recognised as keystone species because of how great their behaviour can impacts their environments.</a:t>
            </a:r>
            <a:br>
              <a:rPr lang="en-GB" altLang="en-US" dirty="0"/>
            </a:br>
            <a:r>
              <a:rPr lang="en-GB" altLang="en-US" dirty="0"/>
              <a:t>Through felling trees and other woody vegetation to build their dams, this affects the habitat through damming and diverting streams. The resulting ponds, wetlands, mudflats and flooding help create an environment that is favourable by beavers with willow and aspen trees – their preferred winter foods and used in building their lodges.</a:t>
            </a:r>
          </a:p>
          <a:p>
            <a:pPr eaLnBrk="1" hangingPunct="1">
              <a:spcBef>
                <a:spcPct val="0"/>
              </a:spcBef>
              <a:defRPr/>
            </a:pPr>
            <a:endParaRPr lang="en-GB" altLang="en-US" dirty="0"/>
          </a:p>
          <a:p>
            <a:pPr eaLnBrk="1" hangingPunct="1">
              <a:spcBef>
                <a:spcPct val="0"/>
              </a:spcBef>
              <a:defRPr/>
            </a:pPr>
            <a:r>
              <a:rPr lang="en-GB" altLang="en-US" dirty="0"/>
              <a:t>These habitats created by beavers in recent years have been found to play a massive role in an ecosystem’s management and conservation, for example at Yellowstone National Park. Without a good beaver population, streamside habitats of Yellow stone have suffered – willow trees which were protected by fencing for 10 years while suffered no browsing, were on average 2 metres shorter than what they should have been. Apparently, that’s the threshold height for when a willow will start to reproduce, so you see herein lays the problem. </a:t>
            </a:r>
          </a:p>
          <a:p>
            <a:pPr eaLnBrk="1" hangingPunct="1">
              <a:spcBef>
                <a:spcPct val="0"/>
              </a:spcBef>
              <a:defRPr/>
            </a:pPr>
            <a:r>
              <a:rPr lang="en-GB" altLang="en-US" dirty="0"/>
              <a:t/>
            </a:r>
            <a:br>
              <a:rPr lang="en-GB" altLang="en-US" dirty="0"/>
            </a:br>
            <a:r>
              <a:rPr lang="en-GB" altLang="en-US" dirty="0"/>
              <a:t>Scientists determined that only a combination of dams and fences provided the right ecological conditions for these willows to grow at self-sustaining height – and here is where the plan to reintroduce more beavers to these areas, comes in! It’s a balancing act, and one that’s still being studied and in progress out at Yellowstone. Worth reading about if you’re interested (link below!).</a:t>
            </a:r>
            <a:br>
              <a:rPr lang="en-GB" altLang="en-US" dirty="0"/>
            </a:br>
            <a:r>
              <a:rPr lang="en-GB" altLang="en-US" dirty="0"/>
              <a:t/>
            </a:r>
            <a:br>
              <a:rPr lang="en-GB" altLang="en-US" dirty="0"/>
            </a:br>
            <a:r>
              <a:rPr lang="en-GB" altLang="en-US" dirty="0"/>
              <a:t>(Yellowstone Wolves need help from Beavers – https://</a:t>
            </a:r>
            <a:r>
              <a:rPr lang="en-GB" altLang="en-US" dirty="0" err="1"/>
              <a:t>www.sciencemag.org</a:t>
            </a:r>
            <a:r>
              <a:rPr lang="en-GB" altLang="en-US" dirty="0"/>
              <a:t>/news/2013/02/</a:t>
            </a:r>
            <a:r>
              <a:rPr lang="en-GB" altLang="en-US" dirty="0" err="1"/>
              <a:t>yellowstone</a:t>
            </a:r>
            <a:r>
              <a:rPr lang="en-GB" altLang="en-US" dirty="0"/>
              <a:t>-wolves-need-help-beavers )</a:t>
            </a:r>
          </a:p>
          <a:p>
            <a:pPr eaLnBrk="1" hangingPunct="1">
              <a:spcBef>
                <a:spcPct val="0"/>
              </a:spcBef>
              <a:defRPr/>
            </a:pPr>
            <a:endParaRPr lang="en-GB" altLang="en-US" dirty="0"/>
          </a:p>
        </p:txBody>
      </p:sp>
    </p:spTree>
    <p:extLst>
      <p:ext uri="{BB962C8B-B14F-4D97-AF65-F5344CB8AC3E}">
        <p14:creationId xmlns:p14="http://schemas.microsoft.com/office/powerpoint/2010/main" val="2063111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69"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3CA581-81C4-44E9-9C74-61D633CCC1D8}" type="slidenum">
              <a:rPr lang="en-US" altLang="en-US" smtClean="0"/>
              <a:pPr>
                <a:spcBef>
                  <a:spcPct val="0"/>
                </a:spcBef>
              </a:pPr>
              <a:t>3</a:t>
            </a:fld>
            <a:endParaRPr lang="en-US" altLang="en-US" smtClean="0"/>
          </a:p>
        </p:txBody>
      </p:sp>
      <p:sp>
        <p:nvSpPr>
          <p:cNvPr id="186370" name="Rectangle 2"/>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23" name="Rectangle 3">
            <a:extLst>
              <a:ext uri="{FF2B5EF4-FFF2-40B4-BE49-F238E27FC236}">
                <a16:creationId xmlns:a16="http://schemas.microsoft.com/office/drawing/2014/main" id="{20255B95-ED4C-0A44-A7C8-20ADD6CC03DB}"/>
              </a:ext>
            </a:extLst>
          </p:cNvPr>
          <p:cNvSpPr>
            <a:spLocks noGrp="1" noChangeArrowheads="1"/>
          </p:cNvSpPr>
          <p:nvPr>
            <p:ph type="body" idx="1"/>
          </p:nvPr>
        </p:nvSpPr>
        <p:spPr bwMode="auto">
          <a:xfrm>
            <a:off x="914400" y="4343400"/>
            <a:ext cx="12001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Lastly there’s man made, which comes under two different types; entirely man-made or rely on the damming of a river of lake to create a reservoir or artificial lake where water is stored.</a:t>
            </a:r>
            <a:br>
              <a:rPr lang="en-GB" altLang="en-US" dirty="0"/>
            </a:br>
            <a:r>
              <a:rPr lang="en-GB" altLang="en-US" dirty="0"/>
              <a:t>Most are created by constructing dams across rivers such as this one, anyone recognise it..? Hoover Dam.</a:t>
            </a:r>
            <a:br>
              <a:rPr lang="en-GB" altLang="en-US" dirty="0"/>
            </a:br>
            <a:r>
              <a:rPr lang="en-GB" altLang="en-US" dirty="0"/>
              <a:t>The highest concrete dam in the Western hemisphere, and dubbed one of the top 10 construction achievements of the 20</a:t>
            </a:r>
            <a:r>
              <a:rPr lang="en-GB" altLang="en-US" baseline="30000" dirty="0"/>
              <a:t>th</a:t>
            </a:r>
            <a:r>
              <a:rPr lang="en-GB" altLang="en-US" dirty="0"/>
              <a:t> Century, even 80 years on from construction.</a:t>
            </a:r>
          </a:p>
          <a:p>
            <a:pPr eaLnBrk="1" hangingPunct="1">
              <a:spcBef>
                <a:spcPct val="0"/>
              </a:spcBef>
              <a:defRPr/>
            </a:pPr>
            <a:endParaRPr lang="en-GB" altLang="en-US" dirty="0"/>
          </a:p>
          <a:p>
            <a:pPr eaLnBrk="1" hangingPunct="1">
              <a:spcBef>
                <a:spcPct val="0"/>
              </a:spcBef>
              <a:defRPr/>
            </a:pPr>
            <a:r>
              <a:rPr lang="en-GB" altLang="en-US" dirty="0"/>
              <a:t>Man made reservoirs can also be made by a natural lake which has been dammed to control the water level and how much water can flow out.</a:t>
            </a:r>
          </a:p>
          <a:p>
            <a:pPr eaLnBrk="1" hangingPunct="1">
              <a:spcBef>
                <a:spcPct val="0"/>
              </a:spcBef>
              <a:defRPr/>
            </a:pPr>
            <a:r>
              <a:rPr lang="en-GB" altLang="en-US" dirty="0"/>
              <a:t>Of course they serve multiple purposes for us, from serving as a source of freshwater for ourselves domestically to irrigating crops, generating electricity from water flow, or even recreation for boating and fishing. </a:t>
            </a:r>
          </a:p>
          <a:p>
            <a:pPr eaLnBrk="1" hangingPunct="1">
              <a:spcBef>
                <a:spcPct val="0"/>
              </a:spcBef>
              <a:defRPr/>
            </a:pPr>
            <a:endParaRPr lang="en-GB" altLang="en-US" dirty="0"/>
          </a:p>
          <a:p>
            <a:pPr eaLnBrk="1" hangingPunct="1">
              <a:spcBef>
                <a:spcPct val="0"/>
              </a:spcBef>
              <a:defRPr/>
            </a:pPr>
            <a:r>
              <a:rPr lang="en-GB" altLang="en-US" dirty="0"/>
              <a:t>Worldwide there’s over 500,000 reservoirs on Earth, 27 of those being bigger than 1,000 </a:t>
            </a:r>
            <a:r>
              <a:rPr lang="en-GB" altLang="en-US" dirty="0" err="1"/>
              <a:t>sq</a:t>
            </a:r>
            <a:r>
              <a:rPr lang="en-GB" altLang="en-US" dirty="0"/>
              <a:t> km in size, the rest at least one hectare!</a:t>
            </a:r>
          </a:p>
          <a:p>
            <a:pPr eaLnBrk="1" hangingPunct="1">
              <a:spcBef>
                <a:spcPct val="0"/>
              </a:spcBef>
              <a:defRPr/>
            </a:pPr>
            <a:endParaRPr lang="en-GB" altLang="en-US" dirty="0"/>
          </a:p>
          <a:p>
            <a:pPr eaLnBrk="1" hangingPunct="1">
              <a:spcBef>
                <a:spcPct val="0"/>
              </a:spcBef>
              <a:defRPr/>
            </a:pPr>
            <a:r>
              <a:rPr lang="en-GB" altLang="en-US" dirty="0"/>
              <a:t>They’re not without their cons, with estimates that more than 14% of global annual runoff occurs here at reservoirs, creating a threat to the natural hydrology of these landscapes and their ecology.</a:t>
            </a:r>
            <a:br>
              <a:rPr lang="en-GB" altLang="en-US" dirty="0"/>
            </a:br>
            <a:r>
              <a:rPr lang="en-GB" altLang="en-US" dirty="0"/>
              <a:t>Touch on these in a little bit more detail later…</a:t>
            </a:r>
          </a:p>
        </p:txBody>
      </p:sp>
    </p:spTree>
    <p:extLst>
      <p:ext uri="{BB962C8B-B14F-4D97-AF65-F5344CB8AC3E}">
        <p14:creationId xmlns:p14="http://schemas.microsoft.com/office/powerpoint/2010/main" val="2220600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7"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E1C860-3228-4240-A186-9588DDFC8B25}" type="slidenum">
              <a:rPr lang="en-US" altLang="en-US" smtClean="0"/>
              <a:pPr>
                <a:spcBef>
                  <a:spcPct val="0"/>
                </a:spcBef>
              </a:pPr>
              <a:t>4</a:t>
            </a:fld>
            <a:endParaRPr lang="en-US" altLang="en-US" smtClean="0"/>
          </a:p>
        </p:txBody>
      </p:sp>
      <p:sp>
        <p:nvSpPr>
          <p:cNvPr id="188418"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spcBef>
                <a:spcPct val="0"/>
              </a:spcBef>
            </a:pPr>
            <a:r>
              <a:rPr lang="en-GB" altLang="en-US" b="1" smtClean="0"/>
              <a:t>Lake morphology</a:t>
            </a:r>
            <a:r>
              <a:rPr lang="en-GB" altLang="en-US" smtClean="0"/>
              <a:t> refers to a lake’s shape and volume, but can also include features such as its age, origin of how it was formed, chemical make-up and its biodiversity the organisms that live within it.</a:t>
            </a:r>
          </a:p>
          <a:p>
            <a:pPr eaLnBrk="1" hangingPunct="1">
              <a:spcBef>
                <a:spcPct val="0"/>
              </a:spcBef>
            </a:pPr>
            <a:r>
              <a:rPr lang="en-GB" altLang="en-US" smtClean="0"/>
              <a:t>The study of these features of a lake system help to identify its environmental status.</a:t>
            </a:r>
          </a:p>
          <a:p>
            <a:pPr eaLnBrk="1" hangingPunct="1">
              <a:spcBef>
                <a:spcPct val="0"/>
              </a:spcBef>
            </a:pPr>
            <a:endParaRPr lang="en-GB" altLang="en-US" smtClean="0"/>
          </a:p>
          <a:p>
            <a:pPr eaLnBrk="1" hangingPunct="1">
              <a:spcBef>
                <a:spcPct val="0"/>
              </a:spcBef>
            </a:pPr>
            <a:r>
              <a:rPr lang="en-GB" altLang="en-US" smtClean="0"/>
              <a:t>On the slide you can see what’s known as a </a:t>
            </a:r>
            <a:r>
              <a:rPr lang="en-GB" altLang="en-US" b="1" smtClean="0"/>
              <a:t>Bathymetric Map</a:t>
            </a:r>
            <a:r>
              <a:rPr lang="en-GB" altLang="en-US" smtClean="0"/>
              <a:t>, used to determine where ‘holes’ (deep spots) exist at the bottom of the lake.</a:t>
            </a:r>
            <a:br>
              <a:rPr lang="en-GB" altLang="en-US" smtClean="0"/>
            </a:br>
            <a:r>
              <a:rPr lang="en-GB" altLang="en-US" smtClean="0"/>
              <a:t>Bathymetry itself is defined as </a:t>
            </a:r>
            <a:r>
              <a:rPr lang="en-GB" altLang="en-US" b="1" smtClean="0"/>
              <a:t>the measurement of water depth at various places in a water body.</a:t>
            </a:r>
            <a:r>
              <a:rPr lang="en-GB" altLang="en-US" smtClean="0"/>
              <a:t/>
            </a:r>
            <a:br>
              <a:rPr lang="en-GB" altLang="en-US" smtClean="0"/>
            </a:br>
            <a:r>
              <a:rPr lang="en-GB" altLang="en-US" smtClean="0"/>
              <a:t>Bathymetric maps are often used in fishing, as these deep spots are productive areas for fish to occur.</a:t>
            </a:r>
          </a:p>
          <a:p>
            <a:pPr eaLnBrk="1" hangingPunct="1">
              <a:spcBef>
                <a:spcPct val="0"/>
              </a:spcBef>
            </a:pPr>
            <a:endParaRPr lang="en-GB" altLang="en-US" smtClean="0"/>
          </a:p>
          <a:p>
            <a:pPr eaLnBrk="1" hangingPunct="1">
              <a:spcBef>
                <a:spcPct val="0"/>
              </a:spcBef>
            </a:pPr>
            <a:r>
              <a:rPr lang="en-GB" altLang="en-US" smtClean="0"/>
              <a:t>The shape of a lake’s bottom of course can change over time, so it’s important for these kinds of maps to be dated. The data can often be input into datasets such as ArcGIS to create models that look a bit like this.. (next slide).</a:t>
            </a:r>
          </a:p>
          <a:p>
            <a:pPr eaLnBrk="1" hangingPunct="1">
              <a:spcBef>
                <a:spcPct val="0"/>
              </a:spcBef>
            </a:pPr>
            <a:endParaRPr lang="en-GB" altLang="en-US" smtClean="0"/>
          </a:p>
        </p:txBody>
      </p:sp>
      <p:sp>
        <p:nvSpPr>
          <p:cNvPr id="188419" name="Rectangle 3"/>
          <p:cNvSpPr>
            <a:spLocks noChangeArrowheads="1" noTextEdit="1"/>
          </p:cNvSpPr>
          <p:nvPr>
            <p:ph type="sldImg"/>
          </p:nvPr>
        </p:nvSpPr>
        <p:spPr bwMode="auto">
          <a:xfrm>
            <a:off x="3429000" y="2400300"/>
            <a:ext cx="0" cy="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010372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5"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5F619E7-25A9-4F54-A52E-2A1AED2BE837}" type="slidenum">
              <a:rPr lang="en-US" altLang="en-US" smtClean="0"/>
              <a:pPr>
                <a:spcBef>
                  <a:spcPct val="0"/>
                </a:spcBef>
              </a:pPr>
              <a:t>5</a:t>
            </a:fld>
            <a:endParaRPr lang="en-US" altLang="en-US" smtClean="0"/>
          </a:p>
        </p:txBody>
      </p:sp>
      <p:sp>
        <p:nvSpPr>
          <p:cNvPr id="190466"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spcBef>
                <a:spcPct val="0"/>
              </a:spcBef>
            </a:pPr>
            <a:r>
              <a:rPr lang="en-GB" altLang="en-US" smtClean="0"/>
              <a:t>So a good bathymetric map will look something like this – showing us the </a:t>
            </a:r>
            <a:r>
              <a:rPr lang="en-GB" altLang="en-US" b="1" smtClean="0"/>
              <a:t>topography</a:t>
            </a:r>
            <a:r>
              <a:rPr lang="en-GB" altLang="en-US" smtClean="0"/>
              <a:t> of a lake’s submerged terrain.</a:t>
            </a:r>
          </a:p>
          <a:p>
            <a:pPr eaLnBrk="1" hangingPunct="1">
              <a:spcBef>
                <a:spcPct val="0"/>
              </a:spcBef>
            </a:pPr>
            <a:endParaRPr lang="en-GB" altLang="en-US" smtClean="0"/>
          </a:p>
          <a:p>
            <a:pPr eaLnBrk="1" hangingPunct="1">
              <a:spcBef>
                <a:spcPct val="0"/>
              </a:spcBef>
            </a:pPr>
            <a:r>
              <a:rPr lang="en-GB" altLang="en-US" smtClean="0"/>
              <a:t>This one of </a:t>
            </a:r>
            <a:r>
              <a:rPr lang="en-GB" altLang="en-US" b="1" smtClean="0"/>
              <a:t>Lake Michigan </a:t>
            </a:r>
            <a:r>
              <a:rPr lang="en-GB" altLang="en-US" smtClean="0"/>
              <a:t>was compiled by the </a:t>
            </a:r>
            <a:r>
              <a:rPr lang="en-GB" altLang="en-US" b="1" smtClean="0"/>
              <a:t>National Oceanic and Atmospheric Administration, in the US Department of Commerce. </a:t>
            </a:r>
            <a:r>
              <a:rPr lang="en-GB" altLang="en-US" smtClean="0"/>
              <a:t/>
            </a:r>
            <a:br>
              <a:rPr lang="en-GB" altLang="en-US" smtClean="0"/>
            </a:br>
            <a:r>
              <a:rPr lang="en-GB" altLang="en-US" smtClean="0"/>
              <a:t>With the darkest spots of blues on the map indicating the deepest parts of the basin going up to 250 meters deep, and the shallow edges or shores, in red.</a:t>
            </a:r>
          </a:p>
          <a:p>
            <a:pPr eaLnBrk="1" hangingPunct="1">
              <a:spcBef>
                <a:spcPct val="0"/>
              </a:spcBef>
            </a:pPr>
            <a:r>
              <a:rPr lang="en-GB" altLang="en-US" smtClean="0"/>
              <a:t>More than 600,000 bathymetric soundings are compiled in this diagram from a wide array of good-quality historical hydrographic soundings and nautical charting over a 120-year period by the National Ocean Service. Quite impressive.</a:t>
            </a:r>
          </a:p>
          <a:p>
            <a:pPr eaLnBrk="1" hangingPunct="1">
              <a:spcBef>
                <a:spcPct val="0"/>
              </a:spcBef>
            </a:pPr>
            <a:endParaRPr lang="en-GB" altLang="en-US" smtClean="0"/>
          </a:p>
          <a:p>
            <a:pPr eaLnBrk="1" hangingPunct="1">
              <a:spcBef>
                <a:spcPct val="0"/>
              </a:spcBef>
            </a:pPr>
            <a:r>
              <a:rPr lang="en-GB" altLang="en-US" smtClean="0"/>
              <a:t>From maps like this, scientists can calculate several measurements that’re crucial to understanding how a lake system functions.</a:t>
            </a:r>
            <a:br>
              <a:rPr lang="en-GB" altLang="en-US" smtClean="0"/>
            </a:br>
            <a:endParaRPr lang="en-GB" altLang="en-US" smtClean="0"/>
          </a:p>
          <a:p>
            <a:pPr eaLnBrk="1" hangingPunct="1">
              <a:spcBef>
                <a:spcPct val="0"/>
              </a:spcBef>
            </a:pPr>
            <a:r>
              <a:rPr lang="en-GB" altLang="en-US" smtClean="0"/>
              <a:t>Lake Michigan (NOAA) – https://www.ngdc.noaa.gov/mgg/greatlakes/michigan.html </a:t>
            </a:r>
          </a:p>
          <a:p>
            <a:pPr eaLnBrk="1" hangingPunct="1">
              <a:spcBef>
                <a:spcPct val="0"/>
              </a:spcBef>
            </a:pPr>
            <a:r>
              <a:rPr lang="en-GB" altLang="en-US" smtClean="0"/>
              <a:t>Bathymetric Maps and what they tell us about Lakes – http://www.ib.usp.br/limnologia/textos/Morph2ndEdPt2%20-%20Bathymetric%20maps%20and%20what%20they%20tell%20us%20about%20lakes.pdf </a:t>
            </a:r>
          </a:p>
        </p:txBody>
      </p:sp>
      <p:sp>
        <p:nvSpPr>
          <p:cNvPr id="190467" name="Rectangle 3"/>
          <p:cNvSpPr>
            <a:spLocks noChangeArrowheads="1" noTextEdit="1"/>
          </p:cNvSpPr>
          <p:nvPr>
            <p:ph type="sldImg"/>
          </p:nvPr>
        </p:nvSpPr>
        <p:spPr bwMode="auto">
          <a:xfrm>
            <a:off x="3429000" y="2400300"/>
            <a:ext cx="0" cy="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2675119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3"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6D0A682-D055-445B-A040-3A3FC997856D}" type="slidenum">
              <a:rPr lang="en-US" altLang="en-US" smtClean="0"/>
              <a:pPr>
                <a:spcBef>
                  <a:spcPct val="0"/>
                </a:spcBef>
              </a:pPr>
              <a:t>6</a:t>
            </a:fld>
            <a:endParaRPr lang="en-US" altLang="en-US" smtClean="0"/>
          </a:p>
        </p:txBody>
      </p:sp>
      <p:sp>
        <p:nvSpPr>
          <p:cNvPr id="192514" name="Rectangle 2"/>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0467" name="Rectangle 3">
            <a:extLst>
              <a:ext uri="{FF2B5EF4-FFF2-40B4-BE49-F238E27FC236}">
                <a16:creationId xmlns:a16="http://schemas.microsoft.com/office/drawing/2014/main" id="{BA2FBC15-1EB2-0A47-85E2-4440143E15F8}"/>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Morphometric Parameters </a:t>
            </a:r>
            <a:r>
              <a:rPr lang="en-GB" altLang="en-US" dirty="0"/>
              <a:t>help us to determine a couple of things about a water body, providing us answers to evaluating a lake’s erosion, nutrient loading rates, chemical mass heat content and biological productivity. </a:t>
            </a:r>
          </a:p>
          <a:p>
            <a:pPr eaLnBrk="1" hangingPunct="1">
              <a:spcBef>
                <a:spcPct val="0"/>
              </a:spcBef>
              <a:defRPr/>
            </a:pPr>
            <a:endParaRPr lang="en-GB" altLang="en-US" dirty="0"/>
          </a:p>
          <a:p>
            <a:pPr eaLnBrk="1" hangingPunct="1">
              <a:spcBef>
                <a:spcPct val="0"/>
              </a:spcBef>
              <a:defRPr/>
            </a:pPr>
            <a:r>
              <a:rPr lang="en-GB" altLang="en-US" dirty="0"/>
              <a:t>These parameters consist of…</a:t>
            </a:r>
          </a:p>
          <a:p>
            <a:pPr eaLnBrk="1" hangingPunct="1">
              <a:spcBef>
                <a:spcPct val="0"/>
              </a:spcBef>
              <a:defRPr/>
            </a:pPr>
            <a:endParaRPr lang="en-GB" altLang="en-US" dirty="0"/>
          </a:p>
          <a:p>
            <a:pPr eaLnBrk="1" hangingPunct="1">
              <a:spcBef>
                <a:spcPct val="0"/>
              </a:spcBef>
              <a:defRPr/>
            </a:pPr>
            <a:r>
              <a:rPr lang="en-GB" altLang="en-US" b="1" dirty="0"/>
              <a:t>Length –</a:t>
            </a:r>
            <a:r>
              <a:rPr lang="en-GB" altLang="en-US" dirty="0"/>
              <a:t> the maximum distance between the most remote (farthest) points of a lake’s shoreline. Essentially, the longest straight line you can draw over the lake on which wind and waves might act.</a:t>
            </a:r>
          </a:p>
          <a:p>
            <a:pPr eaLnBrk="1" hangingPunct="1">
              <a:spcBef>
                <a:spcPct val="0"/>
              </a:spcBef>
              <a:defRPr/>
            </a:pPr>
            <a:endParaRPr lang="en-GB" altLang="en-US" b="1" dirty="0"/>
          </a:p>
          <a:p>
            <a:pPr eaLnBrk="1" hangingPunct="1">
              <a:spcBef>
                <a:spcPct val="0"/>
              </a:spcBef>
              <a:defRPr/>
            </a:pPr>
            <a:r>
              <a:rPr lang="en-GB" altLang="en-US" b="1" dirty="0"/>
              <a:t>Breadth/Width </a:t>
            </a:r>
            <a:r>
              <a:rPr lang="en-GB" altLang="en-US" dirty="0"/>
              <a:t>– defined by a straight line at right angles to the maximum length, connecting the two most remote shorelines at this angle.</a:t>
            </a:r>
            <a:br>
              <a:rPr lang="en-GB" altLang="en-US" dirty="0"/>
            </a:br>
            <a:r>
              <a:rPr lang="en-GB" altLang="en-US" dirty="0"/>
              <a:t/>
            </a:r>
            <a:br>
              <a:rPr lang="en-GB" altLang="en-US" dirty="0"/>
            </a:br>
            <a:r>
              <a:rPr lang="en-GB" altLang="en-US" b="1" dirty="0"/>
              <a:t>Maximum Depth </a:t>
            </a:r>
            <a:r>
              <a:rPr lang="en-GB" altLang="en-US" dirty="0"/>
              <a:t>– suggested to be the single most important geomorphic parameter of a lake, often determining the biological productivity in terms of larger aquatic life (e.g. fish) and also making it less likely for weeds to take over the lake, the deeper it is (most aquatic weeds are unable to grow deeper than 15ft.</a:t>
            </a:r>
          </a:p>
          <a:p>
            <a:pPr eaLnBrk="1" hangingPunct="1">
              <a:spcBef>
                <a:spcPct val="0"/>
              </a:spcBef>
              <a:defRPr/>
            </a:pPr>
            <a:endParaRPr lang="en-GB" altLang="en-US" dirty="0"/>
          </a:p>
          <a:p>
            <a:pPr eaLnBrk="1" hangingPunct="1">
              <a:spcBef>
                <a:spcPct val="0"/>
              </a:spcBef>
              <a:defRPr/>
            </a:pPr>
            <a:r>
              <a:rPr lang="en-GB" altLang="en-US" b="1" dirty="0"/>
              <a:t>Surface Area </a:t>
            </a:r>
            <a:r>
              <a:rPr lang="en-GB" altLang="en-US" dirty="0"/>
              <a:t>– Used to be mainly mapped through measuring distances, angles and areas from a plane; today however done by computer and satellite imagery.</a:t>
            </a:r>
            <a:br>
              <a:rPr lang="en-GB" altLang="en-US" dirty="0"/>
            </a:br>
            <a:r>
              <a:rPr lang="en-GB" altLang="en-US" dirty="0"/>
              <a:t>This measurement is used to determine the lake volume, especially at different contours of the lake and its shores.</a:t>
            </a:r>
            <a:endParaRPr lang="en-GB" altLang="en-US" b="1" dirty="0"/>
          </a:p>
          <a:p>
            <a:pPr eaLnBrk="1" hangingPunct="1">
              <a:spcBef>
                <a:spcPct val="0"/>
              </a:spcBef>
              <a:defRPr/>
            </a:pPr>
            <a:endParaRPr lang="en-GB" altLang="en-US" dirty="0"/>
          </a:p>
          <a:p>
            <a:pPr eaLnBrk="1" hangingPunct="1">
              <a:spcBef>
                <a:spcPct val="0"/>
              </a:spcBef>
              <a:defRPr/>
            </a:pPr>
            <a:r>
              <a:rPr lang="en-GB" altLang="en-US" dirty="0"/>
              <a:t>Lake Basin Characteristics and morphometry - https://</a:t>
            </a:r>
            <a:r>
              <a:rPr lang="en-GB" altLang="en-US" dirty="0" err="1"/>
              <a:t>link.springer.com</a:t>
            </a:r>
            <a:r>
              <a:rPr lang="en-GB" altLang="en-US" dirty="0"/>
              <a:t>/chapter/10.1007/978-1-4757-4098-1_1</a:t>
            </a:r>
            <a:endParaRPr lang="en-GB" altLang="en-US" b="1" dirty="0"/>
          </a:p>
        </p:txBody>
      </p:sp>
    </p:spTree>
    <p:extLst>
      <p:ext uri="{BB962C8B-B14F-4D97-AF65-F5344CB8AC3E}">
        <p14:creationId xmlns:p14="http://schemas.microsoft.com/office/powerpoint/2010/main" val="3089389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B170718-9C86-4297-A0EA-7D87E2428A46}" type="slidenum">
              <a:rPr lang="en-US" altLang="en-US" smtClean="0"/>
              <a:pPr>
                <a:spcBef>
                  <a:spcPct val="0"/>
                </a:spcBef>
              </a:pPr>
              <a:t>7</a:t>
            </a:fld>
            <a:endParaRPr lang="en-US" altLang="en-US" smtClean="0"/>
          </a:p>
        </p:txBody>
      </p:sp>
      <p:sp>
        <p:nvSpPr>
          <p:cNvPr id="194562" name="Rectangle 2"/>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2515" name="Rectangle 3">
            <a:extLst>
              <a:ext uri="{FF2B5EF4-FFF2-40B4-BE49-F238E27FC236}">
                <a16:creationId xmlns:a16="http://schemas.microsoft.com/office/drawing/2014/main" id="{0F3A727F-9E4C-344E-A473-A7277CDB1A8F}"/>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Shore line length and development </a:t>
            </a:r>
            <a:r>
              <a:rPr lang="en-GB" altLang="en-US" dirty="0"/>
              <a:t>– Shoreline development refers to the irregularity of the shoreline.</a:t>
            </a:r>
          </a:p>
          <a:p>
            <a:pPr eaLnBrk="1" hangingPunct="1">
              <a:spcBef>
                <a:spcPct val="0"/>
              </a:spcBef>
              <a:defRPr/>
            </a:pPr>
            <a:r>
              <a:rPr lang="en-GB" altLang="en-US" dirty="0"/>
              <a:t>The ratio of the length of the shoreline to the length of the circumference of a circle of area equal to that of the lake equals the development of the shoreline.</a:t>
            </a:r>
            <a:endParaRPr lang="en-GB" altLang="en-US" b="1" dirty="0"/>
          </a:p>
          <a:p>
            <a:pPr eaLnBrk="1" hangingPunct="1">
              <a:spcBef>
                <a:spcPct val="0"/>
              </a:spcBef>
              <a:defRPr/>
            </a:pPr>
            <a:r>
              <a:rPr lang="en-GB" altLang="en-US" dirty="0"/>
              <a:t>Such as the one that’s shown here, with a map of Long Lake’s shoreline, and the circumference of a circle with an equal ratio.</a:t>
            </a:r>
          </a:p>
          <a:p>
            <a:pPr eaLnBrk="1" hangingPunct="1">
              <a:spcBef>
                <a:spcPct val="0"/>
              </a:spcBef>
              <a:defRPr/>
            </a:pPr>
            <a:endParaRPr lang="en-GB" altLang="en-US" dirty="0"/>
          </a:p>
          <a:p>
            <a:pPr eaLnBrk="1" hangingPunct="1">
              <a:spcBef>
                <a:spcPct val="0"/>
              </a:spcBef>
              <a:defRPr/>
            </a:pPr>
            <a:r>
              <a:rPr lang="en-GB" altLang="en-US" b="1" dirty="0"/>
              <a:t>Development of shoreline is one of the key parameters, important for the potential of a lake’s development of littoral communities</a:t>
            </a:r>
            <a:r>
              <a:rPr lang="en-GB" altLang="en-US" dirty="0"/>
              <a:t> – biodiversity in the littoral zone of a lake or a river close to the shore.</a:t>
            </a:r>
          </a:p>
          <a:p>
            <a:pPr eaLnBrk="1" hangingPunct="1">
              <a:spcBef>
                <a:spcPct val="0"/>
              </a:spcBef>
              <a:defRPr/>
            </a:pPr>
            <a:r>
              <a:rPr lang="en-GB" altLang="en-US" dirty="0"/>
              <a:t>Typically a lake will have distinct zones of biological communities, which can be linked to the structure of the lake – this is one of them!</a:t>
            </a:r>
          </a:p>
          <a:p>
            <a:pPr eaLnBrk="1" hangingPunct="1">
              <a:spcBef>
                <a:spcPct val="0"/>
              </a:spcBef>
              <a:defRPr/>
            </a:pPr>
            <a:r>
              <a:rPr lang="en-GB" altLang="en-US" dirty="0"/>
              <a:t>The Littoral zone is the near shore area where sunlight penetrates all the way down to the sediment, allowing aquatic plants (macrophytes) to grow, thus sustaining food webs around them.</a:t>
            </a:r>
          </a:p>
          <a:p>
            <a:pPr eaLnBrk="1" hangingPunct="1">
              <a:spcBef>
                <a:spcPct val="0"/>
              </a:spcBef>
              <a:defRPr/>
            </a:pPr>
            <a:r>
              <a:rPr lang="en-GB" altLang="en-US" dirty="0"/>
              <a:t> We’ll come back to this point shortly on some examples of places where this is important…</a:t>
            </a:r>
          </a:p>
        </p:txBody>
      </p:sp>
    </p:spTree>
    <p:extLst>
      <p:ext uri="{BB962C8B-B14F-4D97-AF65-F5344CB8AC3E}">
        <p14:creationId xmlns:p14="http://schemas.microsoft.com/office/powerpoint/2010/main" val="3956930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16411E7-8F7B-4027-B404-FEC79F4211B1}" type="slidenum">
              <a:rPr lang="en-US" altLang="en-US" smtClean="0"/>
              <a:pPr>
                <a:spcBef>
                  <a:spcPct val="0"/>
                </a:spcBef>
              </a:pPr>
              <a:t>8</a:t>
            </a:fld>
            <a:endParaRPr lang="en-US" altLang="en-US" smtClean="0"/>
          </a:p>
        </p:txBody>
      </p:sp>
      <p:sp>
        <p:nvSpPr>
          <p:cNvPr id="196610" name="Rectangle 2"/>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2755" name="Rectangle 3">
            <a:extLst>
              <a:ext uri="{FF2B5EF4-FFF2-40B4-BE49-F238E27FC236}">
                <a16:creationId xmlns:a16="http://schemas.microsoft.com/office/drawing/2014/main" id="{B77B4C79-DCF3-EC48-B045-3CA5AE7633C1}"/>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The shape of lake shorelines can vary dramatically, and are strongly connected to the lake’s biology. </a:t>
            </a:r>
            <a:br>
              <a:rPr lang="en-GB" altLang="en-US" dirty="0"/>
            </a:br>
            <a:r>
              <a:rPr lang="en-GB" altLang="en-US" dirty="0"/>
              <a:t>Whether they’re jagged or smooth, curved or angular, their shape affects what happens beneath the water.</a:t>
            </a:r>
          </a:p>
          <a:p>
            <a:pPr eaLnBrk="1" hangingPunct="1">
              <a:spcBef>
                <a:spcPct val="0"/>
              </a:spcBef>
              <a:defRPr/>
            </a:pPr>
            <a:endParaRPr lang="en-GB" altLang="en-US" dirty="0"/>
          </a:p>
          <a:p>
            <a:pPr eaLnBrk="1" hangingPunct="1">
              <a:spcBef>
                <a:spcPct val="0"/>
              </a:spcBef>
              <a:defRPr/>
            </a:pPr>
            <a:r>
              <a:rPr lang="en-GB" altLang="en-US" dirty="0"/>
              <a:t>The more jagged and indented the shoreline, the more the lake is affected by inputs from the surrounding land through runoff or groundwater leaching.</a:t>
            </a:r>
          </a:p>
          <a:p>
            <a:pPr eaLnBrk="1" hangingPunct="1">
              <a:spcBef>
                <a:spcPct val="0"/>
              </a:spcBef>
              <a:defRPr/>
            </a:pPr>
            <a:endParaRPr lang="en-GB" altLang="en-US" dirty="0"/>
          </a:p>
          <a:p>
            <a:pPr eaLnBrk="1" hangingPunct="1">
              <a:spcBef>
                <a:spcPct val="0"/>
              </a:spcBef>
              <a:defRPr/>
            </a:pPr>
            <a:r>
              <a:rPr lang="en-GB" altLang="en-US" dirty="0"/>
              <a:t>Many organisms depend on natural, unaltered lake shorelines for shelter and nesting. Often, home owners who live along lakes remove debris and vegetation to clean up the lake shoreline, but doing so can harm underwater organisms such as larval fish and amphibians (especially at certain times of year when they are about to hibernate or emerge from hibernation). </a:t>
            </a:r>
          </a:p>
          <a:p>
            <a:pPr eaLnBrk="1" hangingPunct="1">
              <a:spcBef>
                <a:spcPct val="0"/>
              </a:spcBef>
              <a:defRPr/>
            </a:pPr>
            <a:endParaRPr lang="en-GB" altLang="en-US" dirty="0"/>
          </a:p>
          <a:p>
            <a:pPr eaLnBrk="1" hangingPunct="1">
              <a:spcBef>
                <a:spcPct val="0"/>
              </a:spcBef>
              <a:defRPr/>
            </a:pPr>
            <a:r>
              <a:rPr lang="en-GB" altLang="en-US" dirty="0"/>
              <a:t>Most lakes are roughly circular like the first example here, but some lakes can be highly irregular in shape…</a:t>
            </a:r>
          </a:p>
        </p:txBody>
      </p:sp>
    </p:spTree>
    <p:extLst>
      <p:ext uri="{BB962C8B-B14F-4D97-AF65-F5344CB8AC3E}">
        <p14:creationId xmlns:p14="http://schemas.microsoft.com/office/powerpoint/2010/main" val="1164716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7"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B94D75C-BEA4-465B-8163-0ADD25C7AABE}" type="slidenum">
              <a:rPr lang="en-US" altLang="en-US" smtClean="0"/>
              <a:pPr>
                <a:spcBef>
                  <a:spcPct val="0"/>
                </a:spcBef>
              </a:pPr>
              <a:t>9</a:t>
            </a:fld>
            <a:endParaRPr lang="en-US" altLang="en-US" smtClean="0"/>
          </a:p>
        </p:txBody>
      </p:sp>
      <p:sp>
        <p:nvSpPr>
          <p:cNvPr id="198658" name="Rectangle 2"/>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8659" name="Rectangle 3">
            <a:extLst>
              <a:ext uri="{FF2B5EF4-FFF2-40B4-BE49-F238E27FC236}">
                <a16:creationId xmlns:a16="http://schemas.microsoft.com/office/drawing/2014/main" id="{438EB500-F7D0-EB48-8728-47C639BA00AD}"/>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Some more examples of the more irregularly shaped lakes.</a:t>
            </a:r>
            <a:br>
              <a:rPr lang="en-GB" altLang="en-US" dirty="0"/>
            </a:br>
            <a:r>
              <a:rPr lang="en-GB" dirty="0"/>
              <a:t>These examples usually are shaped due to surrounding events or causes; </a:t>
            </a:r>
          </a:p>
          <a:p>
            <a:pPr eaLnBrk="1" hangingPunct="1">
              <a:spcBef>
                <a:spcPct val="0"/>
              </a:spcBef>
              <a:defRPr/>
            </a:pPr>
            <a:endParaRPr lang="en-GB" altLang="en-US" dirty="0"/>
          </a:p>
          <a:p>
            <a:pPr eaLnBrk="1" hangingPunct="1">
              <a:spcBef>
                <a:spcPct val="0"/>
              </a:spcBef>
              <a:defRPr/>
            </a:pPr>
            <a:r>
              <a:rPr lang="en-GB" altLang="en-US" dirty="0"/>
              <a:t>Dendritic lakes have this very jagged lake shoreline shape often due to dams and flooding river valleys.</a:t>
            </a:r>
          </a:p>
          <a:p>
            <a:pPr eaLnBrk="1" hangingPunct="1">
              <a:spcBef>
                <a:spcPct val="0"/>
              </a:spcBef>
              <a:defRPr/>
            </a:pPr>
            <a:r>
              <a:rPr lang="en-GB" altLang="en-US" dirty="0"/>
              <a:t>Lunate lakes are often the product of oxbow rivers which were cut off (as shown in an earlier lecture).</a:t>
            </a:r>
          </a:p>
          <a:p>
            <a:pPr eaLnBrk="1" hangingPunct="1">
              <a:spcBef>
                <a:spcPct val="0"/>
              </a:spcBef>
              <a:defRPr/>
            </a:pPr>
            <a:r>
              <a:rPr lang="en-GB" altLang="en-US" dirty="0"/>
              <a:t>Triangular can occur due to tectonic movements or the fusion of two or more river basins due to flooding or geological events.</a:t>
            </a:r>
          </a:p>
          <a:p>
            <a:pPr eaLnBrk="1" hangingPunct="1">
              <a:spcBef>
                <a:spcPct val="0"/>
              </a:spcBef>
              <a:defRPr/>
            </a:pPr>
            <a:r>
              <a:rPr lang="en-GB" altLang="en-US" dirty="0"/>
              <a:t>And irregular caused by glacial scouring of rocks as the glaciers moved (e.g. kettle lakes and a few others we looked at in an earlier lecture).</a:t>
            </a:r>
          </a:p>
        </p:txBody>
      </p:sp>
    </p:spTree>
    <p:extLst>
      <p:ext uri="{BB962C8B-B14F-4D97-AF65-F5344CB8AC3E}">
        <p14:creationId xmlns:p14="http://schemas.microsoft.com/office/powerpoint/2010/main" val="1973798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F12819E-B2D5-4ECA-8C20-DFE18B705508}" type="slidenum">
              <a:rPr lang="en-US" altLang="en-US" smtClean="0"/>
              <a:pPr>
                <a:spcBef>
                  <a:spcPct val="0"/>
                </a:spcBef>
              </a:pPr>
              <a:t>10</a:t>
            </a:fld>
            <a:endParaRPr lang="en-US" altLang="en-US" smtClean="0"/>
          </a:p>
        </p:txBody>
      </p:sp>
      <p:sp>
        <p:nvSpPr>
          <p:cNvPr id="200706" name="Rectangle 2"/>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0707" name="Rectangle 3">
            <a:extLst>
              <a:ext uri="{FF2B5EF4-FFF2-40B4-BE49-F238E27FC236}">
                <a16:creationId xmlns:a16="http://schemas.microsoft.com/office/drawing/2014/main" id="{9D0DB209-4A79-094F-A31D-59209FCB630E}"/>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Lakes that have a high shoreline development value, and a high percentage of the lake area occupied by islands (</a:t>
            </a:r>
            <a:r>
              <a:rPr lang="en-GB" altLang="en-US" dirty="0" err="1"/>
              <a:t>insulocity</a:t>
            </a:r>
            <a:r>
              <a:rPr lang="en-GB" altLang="en-US" dirty="0"/>
              <a:t>) can lead to rapid aging and high levels of productivity.</a:t>
            </a:r>
          </a:p>
          <a:p>
            <a:pPr eaLnBrk="1" hangingPunct="1">
              <a:spcBef>
                <a:spcPct val="0"/>
              </a:spcBef>
              <a:defRPr/>
            </a:pPr>
            <a:r>
              <a:rPr lang="en-GB" altLang="en-US" b="1" dirty="0"/>
              <a:t>Insulosity – </a:t>
            </a:r>
            <a:r>
              <a:rPr lang="en-GB" altLang="en-US" dirty="0"/>
              <a:t>the percentage of the area of a lake that is occupied by islands.</a:t>
            </a:r>
          </a:p>
          <a:p>
            <a:pPr eaLnBrk="1" hangingPunct="1">
              <a:spcBef>
                <a:spcPct val="0"/>
              </a:spcBef>
              <a:defRPr/>
            </a:pPr>
            <a:endParaRPr lang="en-GB" altLang="en-US" dirty="0"/>
          </a:p>
          <a:p>
            <a:pPr eaLnBrk="1" hangingPunct="1">
              <a:spcBef>
                <a:spcPct val="0"/>
              </a:spcBef>
              <a:defRPr/>
            </a:pPr>
            <a:r>
              <a:rPr lang="en-GB" altLang="en-US" b="1" dirty="0"/>
              <a:t>Lough Erne </a:t>
            </a:r>
            <a:r>
              <a:rPr lang="en-GB" altLang="en-US" dirty="0"/>
              <a:t>in Ireland for example, a waterway consisting of lacustrine channels between drumlins in a broad valley, has been calculated to have an insulosity of 40%.</a:t>
            </a:r>
            <a:br>
              <a:rPr lang="en-GB" altLang="en-US" dirty="0"/>
            </a:br>
            <a:r>
              <a:rPr lang="en-GB" altLang="en-US" dirty="0"/>
              <a:t>This is significant because finding a waterway with over 30% insulosity is very rare.</a:t>
            </a:r>
          </a:p>
          <a:p>
            <a:pPr eaLnBrk="1" hangingPunct="1">
              <a:spcBef>
                <a:spcPct val="0"/>
              </a:spcBef>
              <a:defRPr/>
            </a:pPr>
            <a:endParaRPr lang="en-GB" altLang="en-US" dirty="0"/>
          </a:p>
          <a:p>
            <a:pPr eaLnBrk="1" hangingPunct="1">
              <a:spcBef>
                <a:spcPct val="0"/>
              </a:spcBef>
              <a:defRPr/>
            </a:pPr>
            <a:r>
              <a:rPr lang="en-GB" altLang="en-US" b="1" dirty="0"/>
              <a:t>Drumlins –</a:t>
            </a:r>
            <a:r>
              <a:rPr lang="en-GB" altLang="en-US" dirty="0"/>
              <a:t> low oval mound/small hill, typically one of a group, consisting of compacted boulder clay moulded by past glacial action.</a:t>
            </a:r>
            <a:endParaRPr lang="en-GB" altLang="en-US" b="1" dirty="0"/>
          </a:p>
          <a:p>
            <a:pPr eaLnBrk="1" hangingPunct="1">
              <a:spcBef>
                <a:spcPct val="0"/>
              </a:spcBef>
              <a:defRPr/>
            </a:pPr>
            <a:endParaRPr lang="en-GB" altLang="en-US" dirty="0"/>
          </a:p>
          <a:p>
            <a:pPr eaLnBrk="1" hangingPunct="1">
              <a:spcBef>
                <a:spcPct val="0"/>
              </a:spcBef>
              <a:defRPr/>
            </a:pPr>
            <a:r>
              <a:rPr lang="en-GB" altLang="en-US" dirty="0"/>
              <a:t>These islands can be formed in lakes by a number of processes ...</a:t>
            </a:r>
          </a:p>
          <a:p>
            <a:pPr marL="171450" indent="-171450" eaLnBrk="1" hangingPunct="1">
              <a:spcBef>
                <a:spcPct val="0"/>
              </a:spcBef>
              <a:buFont typeface="Arial" panose="020B0604020202020204" pitchFamily="34" charset="0"/>
              <a:buChar char="•"/>
              <a:defRPr/>
            </a:pPr>
            <a:r>
              <a:rPr lang="en-GB" altLang="en-US" dirty="0"/>
              <a:t>Tectonic events causing subsidiary fault scarps.</a:t>
            </a:r>
          </a:p>
          <a:p>
            <a:pPr marL="171450" indent="-171450" eaLnBrk="1" hangingPunct="1">
              <a:spcBef>
                <a:spcPct val="0"/>
              </a:spcBef>
              <a:buFont typeface="Arial" panose="020B0604020202020204" pitchFamily="34" charset="0"/>
              <a:buChar char="•"/>
              <a:defRPr/>
            </a:pPr>
            <a:r>
              <a:rPr lang="en-GB" altLang="en-US" dirty="0"/>
              <a:t>Volcanically formed islands (a common cause of islands in lakes) created by secondary cones in calderas.</a:t>
            </a:r>
          </a:p>
          <a:p>
            <a:pPr marL="171450" indent="-171450" eaLnBrk="1" hangingPunct="1">
              <a:spcBef>
                <a:spcPct val="0"/>
              </a:spcBef>
              <a:buFont typeface="Arial" panose="020B0604020202020204" pitchFamily="34" charset="0"/>
              <a:buChar char="•"/>
              <a:defRPr/>
            </a:pPr>
            <a:r>
              <a:rPr lang="en-GB" altLang="en-US" dirty="0"/>
              <a:t>Most in glacial lakes (which Lough Erne is) are suggested to have been formed residually from glacial erosion.</a:t>
            </a:r>
          </a:p>
          <a:p>
            <a:pPr marL="171450" indent="-171450" eaLnBrk="1" hangingPunct="1">
              <a:spcBef>
                <a:spcPct val="0"/>
              </a:spcBef>
              <a:buFont typeface="Arial" panose="020B0604020202020204" pitchFamily="34" charset="0"/>
              <a:buChar char="•"/>
              <a:defRPr/>
            </a:pPr>
            <a:r>
              <a:rPr lang="en-GB" altLang="en-US" dirty="0"/>
              <a:t>Depositional islands can also form when spits of land on the edge of the shoreline become break off in their development from the main shore. (Hence their name suggesting they have been </a:t>
            </a:r>
            <a:r>
              <a:rPr lang="en-GB" altLang="en-US" i="1" dirty="0"/>
              <a:t>deposited </a:t>
            </a:r>
            <a:r>
              <a:rPr lang="en-GB" altLang="en-US" dirty="0"/>
              <a:t>from the main shoreline).</a:t>
            </a:r>
          </a:p>
          <a:p>
            <a:pPr marL="171450" indent="-171450" eaLnBrk="1" hangingPunct="1">
              <a:spcBef>
                <a:spcPct val="0"/>
              </a:spcBef>
              <a:buFont typeface="Arial" panose="020B0604020202020204" pitchFamily="34" charset="0"/>
              <a:buChar char="•"/>
              <a:defRPr/>
            </a:pPr>
            <a:endParaRPr lang="en-GB" altLang="en-US" dirty="0"/>
          </a:p>
          <a:p>
            <a:pPr eaLnBrk="1" hangingPunct="1">
              <a:spcBef>
                <a:spcPct val="0"/>
              </a:spcBef>
              <a:buFont typeface="Arial" panose="020B0604020202020204" pitchFamily="34" charset="0"/>
              <a:buNone/>
              <a:defRPr/>
            </a:pPr>
            <a:r>
              <a:rPr lang="en-GB" altLang="en-US" dirty="0"/>
              <a:t>Knowing the </a:t>
            </a:r>
            <a:r>
              <a:rPr lang="en-GB" altLang="en-US" b="1" dirty="0"/>
              <a:t>Development of shoreline is important for a lake’s development of littoral communities,</a:t>
            </a:r>
            <a:r>
              <a:rPr lang="en-GB" altLang="en-US" dirty="0"/>
              <a:t> when combined with a high amount of shoreline such as these kinds of habitats, it’s clear that these habitats are highly biologically productive!</a:t>
            </a:r>
            <a:br>
              <a:rPr lang="en-GB" altLang="en-US" dirty="0"/>
            </a:br>
            <a:endParaRPr lang="en-GB" altLang="en-US" dirty="0"/>
          </a:p>
          <a:p>
            <a:pPr eaLnBrk="1" hangingPunct="1">
              <a:spcBef>
                <a:spcPct val="0"/>
              </a:spcBef>
              <a:defRPr/>
            </a:pPr>
            <a:endParaRPr lang="en-GB" altLang="en-US" b="1" dirty="0"/>
          </a:p>
          <a:p>
            <a:pPr eaLnBrk="1" hangingPunct="1">
              <a:spcBef>
                <a:spcPct val="0"/>
              </a:spcBef>
              <a:defRPr/>
            </a:pPr>
            <a:endParaRPr lang="en-GB" altLang="en-US" dirty="0"/>
          </a:p>
          <a:p>
            <a:pPr eaLnBrk="1" hangingPunct="1">
              <a:spcBef>
                <a:spcPct val="0"/>
              </a:spcBef>
              <a:defRPr/>
            </a:pPr>
            <a:endParaRPr lang="en-GB" altLang="en-US" b="1" dirty="0"/>
          </a:p>
        </p:txBody>
      </p:sp>
    </p:spTree>
    <p:extLst>
      <p:ext uri="{BB962C8B-B14F-4D97-AF65-F5344CB8AC3E}">
        <p14:creationId xmlns:p14="http://schemas.microsoft.com/office/powerpoint/2010/main" val="3406569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70000" lnSpcReduction="20000"/>
          </a:bodyPr>
          <a:lstStyle/>
          <a:p>
            <a:pPr>
              <a:defRPr/>
            </a:pPr>
            <a:r>
              <a:rPr lang="en-US" dirty="0"/>
              <a:t>Here we’ve got a graph provided by Sergio, illustrating the relationship between the biological productivity of a waterbody, and the mean depth of the water. </a:t>
            </a:r>
          </a:p>
          <a:p>
            <a:pPr>
              <a:defRPr/>
            </a:pPr>
            <a:r>
              <a:rPr lang="en-US" dirty="0"/>
              <a:t>It’s notable to look at what measurements or ‘</a:t>
            </a:r>
            <a:r>
              <a:rPr lang="en-US" i="1" dirty="0"/>
              <a:t>productivity indicators’ </a:t>
            </a:r>
            <a:r>
              <a:rPr lang="en-US" dirty="0"/>
              <a:t>that are used here to measure this relationship…</a:t>
            </a:r>
            <a:endParaRPr lang="en-US" b="1" dirty="0"/>
          </a:p>
          <a:p>
            <a:pPr>
              <a:defRPr/>
            </a:pPr>
            <a:endParaRPr lang="en-US" b="1" dirty="0"/>
          </a:p>
          <a:p>
            <a:pPr>
              <a:defRPr/>
            </a:pPr>
            <a:r>
              <a:rPr lang="en-US" b="1" dirty="0" err="1"/>
              <a:t>Chl</a:t>
            </a:r>
            <a:r>
              <a:rPr lang="en-US" b="1" dirty="0"/>
              <a:t> a – Chlorophyll a levels (milligram per square meter)</a:t>
            </a:r>
          </a:p>
          <a:p>
            <a:pPr>
              <a:defRPr/>
            </a:pPr>
            <a:r>
              <a:rPr lang="en-US" dirty="0"/>
              <a:t>This is a specific type or form of chlorophyll, used in </a:t>
            </a:r>
            <a:r>
              <a:rPr lang="en-US" b="1" dirty="0"/>
              <a:t>oxygenic photosynthesis - </a:t>
            </a:r>
            <a:r>
              <a:rPr lang="en-US" dirty="0"/>
              <a:t> the one of two types of photosynthesis which generates </a:t>
            </a:r>
            <a:r>
              <a:rPr lang="en-GB" dirty="0"/>
              <a:t>O</a:t>
            </a:r>
            <a:r>
              <a:rPr lang="en-GB" baseline="-25000" dirty="0"/>
              <a:t>2.</a:t>
            </a:r>
          </a:p>
          <a:p>
            <a:pPr>
              <a:defRPr/>
            </a:pPr>
            <a:r>
              <a:rPr lang="en-US" dirty="0"/>
              <a:t>Occurs in eukaryotic microorganisms such as algae and bacteria, key organisms in basic lake biological productivity.</a:t>
            </a:r>
          </a:p>
          <a:p>
            <a:pPr>
              <a:defRPr/>
            </a:pPr>
            <a:endParaRPr lang="en-US" dirty="0"/>
          </a:p>
          <a:p>
            <a:pPr>
              <a:defRPr/>
            </a:pPr>
            <a:r>
              <a:rPr lang="en-US" b="1" dirty="0"/>
              <a:t>TP – Total phosphorus (milligram per liter) </a:t>
            </a:r>
            <a:r>
              <a:rPr lang="en-US" dirty="0"/>
              <a:t/>
            </a:r>
            <a:br>
              <a:rPr lang="en-US" dirty="0"/>
            </a:br>
            <a:r>
              <a:rPr lang="en-US" dirty="0"/>
              <a:t>Phosphorus is important to measure in water quality and productivity for </a:t>
            </a:r>
            <a:r>
              <a:rPr lang="en-US" b="1" i="1" dirty="0"/>
              <a:t>plant growth</a:t>
            </a:r>
            <a:r>
              <a:rPr lang="en-US" i="1" dirty="0"/>
              <a:t>, </a:t>
            </a:r>
            <a:r>
              <a:rPr lang="en-US" dirty="0"/>
              <a:t>relating to the Trophic state of a lake (which we looked at in an earlier lecture).</a:t>
            </a:r>
            <a:br>
              <a:rPr lang="en-US" dirty="0"/>
            </a:br>
            <a:r>
              <a:rPr lang="en-US" dirty="0"/>
              <a:t>In most lakes, phosphorus is the limiting nutrient, meaning that everything that plants and algae need to grow is available in excess (sunlight, temperature, water, nitrogen, </a:t>
            </a:r>
            <a:r>
              <a:rPr lang="en-US" dirty="0" err="1"/>
              <a:t>etc</a:t>
            </a:r>
            <a:r>
              <a:rPr lang="en-US" dirty="0"/>
              <a:t>) </a:t>
            </a:r>
            <a:r>
              <a:rPr lang="en-US" i="1" dirty="0"/>
              <a:t>except usually </a:t>
            </a:r>
            <a:r>
              <a:rPr lang="en-US" dirty="0"/>
              <a:t>for phosphorus. It originates from a variety of sources, most related to human activities (animal wastes, soil erosion, detergents, septic systems and runoff from agriculture). It can come from the natural environment through weathering of rocks, releasing inorganic phosphate ions and other minerals.</a:t>
            </a:r>
            <a:br>
              <a:rPr lang="en-US" dirty="0"/>
            </a:br>
            <a:r>
              <a:rPr lang="en-US" dirty="0"/>
              <a:t>The more phosphorus available in a waterbody, the more plants and algae that are able to grow in that waterbody.</a:t>
            </a:r>
          </a:p>
          <a:p>
            <a:pPr>
              <a:defRPr/>
            </a:pPr>
            <a:endParaRPr lang="en-US" b="1" dirty="0"/>
          </a:p>
          <a:p>
            <a:pPr>
              <a:defRPr/>
            </a:pPr>
            <a:r>
              <a:rPr lang="en-US" b="1" dirty="0"/>
              <a:t>Fish catch – total catch of fish (kilograms per hectare) </a:t>
            </a:r>
          </a:p>
          <a:p>
            <a:pPr>
              <a:defRPr/>
            </a:pPr>
            <a:r>
              <a:rPr lang="en-US" dirty="0"/>
              <a:t>One way of course to measure productivity of a lake is to determine the keystone species (higher organisms/predatory animals) which are managed by the populations/abundance of their lower trophic prey.</a:t>
            </a:r>
            <a:br>
              <a:rPr lang="en-US" dirty="0"/>
            </a:br>
            <a:endParaRPr lang="en-US" dirty="0"/>
          </a:p>
          <a:p>
            <a:pPr>
              <a:defRPr/>
            </a:pPr>
            <a:r>
              <a:rPr lang="en-US" dirty="0"/>
              <a:t>Overall the diagram shows us how organisms producing oxygen through chlorophyll have a cut-off point after about 20m in depth, where light starts to have difficulty penetrating down past.</a:t>
            </a:r>
            <a:br>
              <a:rPr lang="en-US" dirty="0"/>
            </a:br>
            <a:r>
              <a:rPr lang="en-US" dirty="0"/>
              <a:t>Phosphorus levels similarly have a cut off point but earlier at around 10-15m deep, possibly due to low nutrient cycling.</a:t>
            </a:r>
          </a:p>
          <a:p>
            <a:pPr>
              <a:defRPr/>
            </a:pPr>
            <a:r>
              <a:rPr lang="en-US" dirty="0"/>
              <a:t>Fish follow the same pattern, occurring mostly where depth is 20m or higher, and therefore where the most productive littoral zones of the lake are.</a:t>
            </a:r>
          </a:p>
        </p:txBody>
      </p:sp>
      <p:sp>
        <p:nvSpPr>
          <p:cNvPr id="217091"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F5B0FB-0FEE-4761-BFDF-E1B8E844AE68}" type="slidenum">
              <a:rPr lang="en-GB" altLang="en-US" smtClean="0">
                <a:latin typeface="Calibri" panose="020F0502020204030204" pitchFamily="34" charset="0"/>
              </a:rPr>
              <a:pPr/>
              <a:t>11</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309884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8114"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Finally, we’ll take a look at Dams and Reservoirs, what’s the point of them, their benefits, and a couple other aspects of their effects on the natural environment.</a:t>
            </a:r>
          </a:p>
        </p:txBody>
      </p:sp>
      <p:sp>
        <p:nvSpPr>
          <p:cNvPr id="218115"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16F2021-D5DF-4E8B-ACC9-8F5ABF208EDF}" type="slidenum">
              <a:rPr lang="en-GB" altLang="en-US" smtClean="0">
                <a:latin typeface="Calibri" panose="020F0502020204030204" pitchFamily="34" charset="0"/>
              </a:rPr>
              <a:pPr/>
              <a:t>12</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2935600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7"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77500" lnSpcReduction="20000"/>
          </a:bodyPr>
          <a:lstStyle/>
          <a:p>
            <a:pPr>
              <a:defRPr/>
            </a:pPr>
            <a:r>
              <a:rPr lang="en-US" dirty="0"/>
              <a:t>As touched on briefly earlier, the  </a:t>
            </a:r>
            <a:r>
              <a:rPr lang="en-GB" altLang="en-US" dirty="0"/>
              <a:t>two different types of dams or reservoirs; entirely man-made or rely on the damming of a river of lake, create a reservoir or artificial lake where water is stored.</a:t>
            </a:r>
          </a:p>
          <a:p>
            <a:pPr>
              <a:defRPr/>
            </a:pPr>
            <a:endParaRPr lang="en-GB" dirty="0"/>
          </a:p>
          <a:p>
            <a:pPr>
              <a:defRPr/>
            </a:pPr>
            <a:r>
              <a:rPr lang="en-GB" dirty="0"/>
              <a:t>The three main purposes of a dam all come under the ability to </a:t>
            </a:r>
            <a:r>
              <a:rPr lang="en-GB" b="1" dirty="0"/>
              <a:t>store large quantities of water</a:t>
            </a:r>
            <a:r>
              <a:rPr lang="en-GB" dirty="0"/>
              <a:t>…</a:t>
            </a:r>
          </a:p>
          <a:p>
            <a:pPr marL="228600" indent="-228600">
              <a:buFont typeface="+mj-lt"/>
              <a:buAutoNum type="arabicPeriod"/>
              <a:defRPr/>
            </a:pPr>
            <a:r>
              <a:rPr lang="en-GB" dirty="0"/>
              <a:t>This stored water can be used for many beneficial uses from </a:t>
            </a:r>
            <a:r>
              <a:rPr lang="en-GB" b="1" dirty="0"/>
              <a:t>irrigating</a:t>
            </a:r>
            <a:r>
              <a:rPr lang="en-GB" dirty="0"/>
              <a:t> agricultural land, to </a:t>
            </a:r>
            <a:r>
              <a:rPr lang="en-GB" b="1" dirty="0"/>
              <a:t>industrial and municipal use</a:t>
            </a:r>
            <a:r>
              <a:rPr lang="en-GB" dirty="0"/>
              <a:t>.</a:t>
            </a:r>
          </a:p>
          <a:p>
            <a:pPr marL="228600" indent="-228600">
              <a:buFont typeface="+mj-lt"/>
              <a:buAutoNum type="arabicPeriod"/>
              <a:defRPr/>
            </a:pPr>
            <a:r>
              <a:rPr lang="en-GB" dirty="0"/>
              <a:t>In terms of flood control, a dam is able to </a:t>
            </a:r>
            <a:r>
              <a:rPr lang="en-GB" b="1" dirty="0"/>
              <a:t>reduce of prevent floods </a:t>
            </a:r>
            <a:r>
              <a:rPr lang="en-GB" dirty="0"/>
              <a:t>through storing water during periods of excess water flow, and are also then able to release water during times of low flow when natural flows are inadequate to meet water demands.</a:t>
            </a:r>
          </a:p>
          <a:p>
            <a:pPr marL="228600" indent="-228600">
              <a:buFont typeface="+mj-lt"/>
              <a:buAutoNum type="arabicPeriod"/>
              <a:defRPr/>
            </a:pPr>
            <a:r>
              <a:rPr lang="en-GB" dirty="0"/>
              <a:t>Finally, reservoir water can also be directed to flow through hydraulic turbines, producing </a:t>
            </a:r>
            <a:r>
              <a:rPr lang="en-GB" b="1" dirty="0"/>
              <a:t>Hydroelectric</a:t>
            </a:r>
            <a:r>
              <a:rPr lang="en-GB" dirty="0"/>
              <a:t> </a:t>
            </a:r>
            <a:r>
              <a:rPr lang="en-GB" b="1" dirty="0"/>
              <a:t>power</a:t>
            </a:r>
            <a:r>
              <a:rPr lang="en-GB" dirty="0"/>
              <a:t> for use in homes and industries. </a:t>
            </a:r>
            <a:br>
              <a:rPr lang="en-GB" dirty="0"/>
            </a:br>
            <a:r>
              <a:rPr lang="en-GB" dirty="0"/>
              <a:t>It is considered a renewable source of energy because due to reservoir water being continually replenished by the water cycle.</a:t>
            </a:r>
          </a:p>
          <a:p>
            <a:pPr marL="228600" indent="-228600">
              <a:buFont typeface="+mj-lt"/>
              <a:buAutoNum type="arabicPeriod"/>
              <a:defRPr/>
            </a:pPr>
            <a:endParaRPr lang="en-GB" dirty="0"/>
          </a:p>
          <a:p>
            <a:pPr>
              <a:buFont typeface="+mj-lt"/>
              <a:buNone/>
              <a:defRPr/>
            </a:pPr>
            <a:r>
              <a:rPr lang="en-GB" dirty="0"/>
              <a:t>Alongside these purposes, Dams also provide a few additional benefits…</a:t>
            </a:r>
          </a:p>
          <a:p>
            <a:pPr marL="228600" indent="-228600">
              <a:buFont typeface="Arial" panose="020B0604020202020204" pitchFamily="34" charset="0"/>
              <a:buChar char="•"/>
              <a:defRPr/>
            </a:pPr>
            <a:r>
              <a:rPr lang="en-GB" b="1" dirty="0"/>
              <a:t>Recreation space </a:t>
            </a:r>
            <a:r>
              <a:rPr lang="en-GB" dirty="0"/>
              <a:t>– provide opportunities for fishing, boating, swimming, bird watching; with this benefit of dams has been shown to support local economies by increasing local tourism.</a:t>
            </a:r>
          </a:p>
          <a:p>
            <a:pPr marL="228600" indent="-228600">
              <a:buFont typeface="Arial" panose="020B0604020202020204" pitchFamily="34" charset="0"/>
              <a:buChar char="•"/>
              <a:defRPr/>
            </a:pPr>
            <a:r>
              <a:rPr lang="en-GB" b="1" dirty="0"/>
              <a:t>Water quality improvement </a:t>
            </a:r>
            <a:r>
              <a:rPr lang="en-GB" dirty="0"/>
              <a:t>– Promote the continual management and monitoring of water from the reservoir and surrounding sources.</a:t>
            </a:r>
            <a:br>
              <a:rPr lang="en-GB" dirty="0"/>
            </a:br>
            <a:r>
              <a:rPr lang="en-GB" dirty="0"/>
              <a:t>Some dams help protect the surrounding environment by trapping potentially hazardous materials in water and capturing sediment that could contain harmful or toxic substances or metals.</a:t>
            </a:r>
            <a:br>
              <a:rPr lang="en-GB" dirty="0"/>
            </a:br>
            <a:r>
              <a:rPr lang="en-GB" dirty="0"/>
              <a:t>FEMA (the Federal Emergency and Management Agency in the US) also claims that dams help facilitate the nation’s waterways, lessening the risk of waterborne accidents or problems that could affect the environment negatively.</a:t>
            </a:r>
            <a:endParaRPr lang="en-GB" b="1" dirty="0"/>
          </a:p>
          <a:p>
            <a:pPr marL="228600" indent="-228600">
              <a:buFont typeface="Arial" panose="020B0604020202020204" pitchFamily="34" charset="0"/>
              <a:buChar char="•"/>
              <a:defRPr/>
            </a:pPr>
            <a:r>
              <a:rPr lang="en-GB" b="1" dirty="0"/>
              <a:t>Navigation - </a:t>
            </a:r>
            <a:r>
              <a:rPr lang="en-GB" dirty="0"/>
              <a:t> Dams can be built to permit travel on river that had once been unnavigable, maintaining a minimum depth of water year-round on river s that may otherwise be too low for ships during part or most of the year. In some cases, shipping may be blocked by a waterfall or rapids, however a dam with a lock can ‘drown’ these obstructions.</a:t>
            </a:r>
            <a:endParaRPr lang="en-GB" b="1" dirty="0"/>
          </a:p>
          <a:p>
            <a:pPr marL="228600" indent="-228600">
              <a:buFont typeface="Arial" panose="020B0604020202020204" pitchFamily="34" charset="0"/>
              <a:buChar char="•"/>
              <a:defRPr/>
            </a:pPr>
            <a:endParaRPr lang="en-GB" dirty="0"/>
          </a:p>
          <a:p>
            <a:pPr marL="228600" indent="-228600">
              <a:buFont typeface="Arial" panose="020B0604020202020204" pitchFamily="34" charset="0"/>
              <a:buChar char="•"/>
              <a:defRPr/>
            </a:pPr>
            <a:endParaRPr lang="en-GB" dirty="0"/>
          </a:p>
        </p:txBody>
      </p:sp>
      <p:sp>
        <p:nvSpPr>
          <p:cNvPr id="219139"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1B07B6D-8BD9-466D-A501-069E59F12CCC}" type="slidenum">
              <a:rPr lang="en-GB" altLang="en-US" smtClean="0">
                <a:latin typeface="Calibri" panose="020F0502020204030204" pitchFamily="34" charset="0"/>
              </a:rPr>
              <a:pPr/>
              <a:t>13</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28450858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70000" lnSpcReduction="20000"/>
          </a:bodyPr>
          <a:lstStyle/>
          <a:p>
            <a:pPr>
              <a:defRPr/>
            </a:pPr>
            <a:r>
              <a:rPr lang="en-GB" dirty="0"/>
              <a:t>Dams aren’t without their cons, and these are just a few of them...</a:t>
            </a:r>
          </a:p>
          <a:p>
            <a:pPr>
              <a:defRPr/>
            </a:pPr>
            <a:endParaRPr lang="en-GB" dirty="0"/>
          </a:p>
          <a:p>
            <a:pPr>
              <a:defRPr/>
            </a:pPr>
            <a:r>
              <a:rPr lang="en-GB" b="1" dirty="0"/>
              <a:t>Sediment Trapping – </a:t>
            </a:r>
            <a:r>
              <a:rPr lang="en-GB" dirty="0"/>
              <a:t>All rivers contain sediments, however when this is stilled behind a dam, the sediments sink to the bottom of the reservoir, continually building up and lessening a reservoirs water storage potential. This also prevents vital nutrients from being distributed naturally further downstream.</a:t>
            </a:r>
          </a:p>
          <a:p>
            <a:pPr>
              <a:defRPr/>
            </a:pPr>
            <a:r>
              <a:rPr lang="en-GB" dirty="0"/>
              <a:t>It’s also been suggested by scientists that millions of smaller dams on rivers around the world make a considerable contribution toward the greenhouse cases linked to climate change;</a:t>
            </a:r>
            <a:br>
              <a:rPr lang="en-GB" dirty="0"/>
            </a:br>
            <a:r>
              <a:rPr lang="en-GB" dirty="0"/>
              <a:t>where more methane comes from these smaller dams than originally thought.</a:t>
            </a:r>
            <a:br>
              <a:rPr lang="en-GB" dirty="0"/>
            </a:br>
            <a:r>
              <a:rPr lang="en-GB" dirty="0"/>
              <a:t>(American Chemical Society (2013) </a:t>
            </a:r>
            <a:r>
              <a:rPr lang="en-GB" b="1" i="1" dirty="0"/>
              <a:t>Sediment trapped behind dams makes them ‘hot spots for greenhouse gas emissions’</a:t>
            </a:r>
            <a:r>
              <a:rPr lang="en-GB" dirty="0"/>
              <a:t> – https://</a:t>
            </a:r>
            <a:r>
              <a:rPr lang="en-GB" dirty="0" err="1"/>
              <a:t>www.acs.org</a:t>
            </a:r>
            <a:r>
              <a:rPr lang="en-GB" dirty="0"/>
              <a:t>/content/</a:t>
            </a:r>
            <a:r>
              <a:rPr lang="en-GB" dirty="0" err="1"/>
              <a:t>acs</a:t>
            </a:r>
            <a:r>
              <a:rPr lang="en-GB" dirty="0"/>
              <a:t>/</a:t>
            </a:r>
            <a:r>
              <a:rPr lang="en-GB" dirty="0" err="1"/>
              <a:t>en</a:t>
            </a:r>
            <a:r>
              <a:rPr lang="en-GB" dirty="0"/>
              <a:t>/pressroom/</a:t>
            </a:r>
            <a:r>
              <a:rPr lang="en-GB" dirty="0" err="1"/>
              <a:t>presspacs</a:t>
            </a:r>
            <a:r>
              <a:rPr lang="en-GB" dirty="0"/>
              <a:t>/2013/acs-presspac-july-31-2013/sediment-trapped-behind-dams-makes-them-hot-spots-for-greenhouse.html)</a:t>
            </a:r>
          </a:p>
          <a:p>
            <a:pPr>
              <a:defRPr/>
            </a:pPr>
            <a:endParaRPr lang="en-GB" dirty="0"/>
          </a:p>
          <a:p>
            <a:pPr>
              <a:defRPr/>
            </a:pPr>
            <a:r>
              <a:rPr lang="en-GB" b="1" dirty="0"/>
              <a:t>Erosion of Surrounding Soil </a:t>
            </a:r>
            <a:r>
              <a:rPr lang="en-GB" dirty="0"/>
              <a:t>– After construction of dams, sometimes the surrounding land can erode at a quicker rate than natural. One such example of this is The Three Gorges Dam in china, which since construction has suffered a great extent of soil erosion both within the reservoir itself, and in the channel of the river’s outset, causing landslides and posing a great potential of risk danger to communities.</a:t>
            </a:r>
          </a:p>
          <a:p>
            <a:pPr>
              <a:defRPr/>
            </a:pPr>
            <a:endParaRPr lang="en-GB" dirty="0"/>
          </a:p>
          <a:p>
            <a:pPr>
              <a:defRPr/>
            </a:pPr>
            <a:r>
              <a:rPr lang="en-GB" b="1" dirty="0"/>
              <a:t>Cost and risk – </a:t>
            </a:r>
            <a:r>
              <a:rPr lang="en-GB" dirty="0"/>
              <a:t> Dams cost a lot to build, one for example (</a:t>
            </a:r>
            <a:r>
              <a:rPr lang="en-GB" i="1" dirty="0" err="1"/>
              <a:t>Itaip</a:t>
            </a:r>
            <a:r>
              <a:rPr lang="en-GB" i="1" dirty="0"/>
              <a:t> Dam)</a:t>
            </a:r>
            <a:r>
              <a:rPr lang="en-GB" dirty="0"/>
              <a:t> cost $20 billion, and took 18 years to build. </a:t>
            </a:r>
            <a:br>
              <a:rPr lang="en-GB" dirty="0"/>
            </a:br>
            <a:r>
              <a:rPr lang="en-GB" dirty="0"/>
              <a:t>Alongside the costs to build, the risks are great depending on geographical location and size of the dam. Seismic activity can pose a threat to the structural integrity of a dam – where in the past this has caused the collapse of more than 3,200 dams in China, killing several 100,000 people.</a:t>
            </a:r>
            <a:br>
              <a:rPr lang="en-GB" dirty="0"/>
            </a:br>
            <a:r>
              <a:rPr lang="en-GB" dirty="0"/>
              <a:t>There’s also the environmental risk taken, where for example the surrounding landscape suffers from landslides, mudslides and erosion due to the lack of water distributing naturally through the water table.</a:t>
            </a:r>
            <a:br>
              <a:rPr lang="en-GB" dirty="0"/>
            </a:br>
            <a:r>
              <a:rPr lang="en-GB" dirty="0"/>
              <a:t>In addition, the ecological deterioration downstream can lead to negative consequences for migratory aquatic species such as salmon, trout ell and species threated with extinction such as sturgeon, which are prevented from access to spawning sites.</a:t>
            </a:r>
          </a:p>
          <a:p>
            <a:pPr>
              <a:defRPr/>
            </a:pPr>
            <a:endParaRPr lang="en-GB" dirty="0"/>
          </a:p>
          <a:p>
            <a:pPr>
              <a:defRPr/>
            </a:pPr>
            <a:r>
              <a:rPr lang="en-GB" b="1" dirty="0"/>
              <a:t>Flooding settlements – </a:t>
            </a:r>
            <a:r>
              <a:rPr lang="en-GB" dirty="0"/>
              <a:t>Lastly the community issues of flooding people’s homes. Sometimes the governments and businesses offer to move occupants of an area prior to building dams (as was done to residents in the area of the Three Gorges Dam), however flooding can also occur when dams flood or collapse such as recently this summer in South Korea and the Laos Dam.</a:t>
            </a:r>
            <a:br>
              <a:rPr lang="en-GB" dirty="0"/>
            </a:br>
            <a:r>
              <a:rPr lang="en-GB" dirty="0"/>
              <a:t>(</a:t>
            </a:r>
            <a:r>
              <a:rPr lang="en-GB" b="1" i="1" dirty="0"/>
              <a:t>South Korea firm says Laos Dam damage found day before collapse, 2018 </a:t>
            </a:r>
            <a:r>
              <a:rPr lang="en-GB" dirty="0"/>
              <a:t>https://</a:t>
            </a:r>
            <a:r>
              <a:rPr lang="en-GB" dirty="0" err="1"/>
              <a:t>guardian.ng</a:t>
            </a:r>
            <a:r>
              <a:rPr lang="en-GB" dirty="0"/>
              <a:t>/news/south-</a:t>
            </a:r>
            <a:r>
              <a:rPr lang="en-GB" dirty="0" err="1"/>
              <a:t>korea</a:t>
            </a:r>
            <a:r>
              <a:rPr lang="en-GB" dirty="0"/>
              <a:t>-firm-says-</a:t>
            </a:r>
            <a:r>
              <a:rPr lang="en-GB" dirty="0" err="1"/>
              <a:t>laos</a:t>
            </a:r>
            <a:r>
              <a:rPr lang="en-GB" dirty="0"/>
              <a:t>-dam-damage-found-day-before-collapse/)</a:t>
            </a:r>
            <a:br>
              <a:rPr lang="en-GB" dirty="0"/>
            </a:br>
            <a:endParaRPr lang="en-GB" b="1" dirty="0"/>
          </a:p>
        </p:txBody>
      </p:sp>
      <p:sp>
        <p:nvSpPr>
          <p:cNvPr id="220163"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B311E4-D716-4E80-9419-EC23B9D9E08D}" type="slidenum">
              <a:rPr lang="en-GB" altLang="en-US" smtClean="0">
                <a:latin typeface="Calibri" panose="020F0502020204030204" pitchFamily="34" charset="0"/>
              </a:rPr>
              <a:pPr/>
              <a:t>14</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576239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5"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1186"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As a vague rule of thumb, most reservoirs tend to be </a:t>
            </a:r>
            <a:r>
              <a:rPr lang="en-US" altLang="en-US" b="1" i="1" smtClean="0"/>
              <a:t>dendritic</a:t>
            </a:r>
            <a:r>
              <a:rPr lang="en-US" altLang="en-US" smtClean="0"/>
              <a:t>, meaning they have a branched form, resembling a tree/its roots, much like all of these.</a:t>
            </a:r>
          </a:p>
          <a:p>
            <a:r>
              <a:rPr lang="en-US" altLang="en-US" smtClean="0"/>
              <a:t>All these waterways were created by one or more damming system.</a:t>
            </a:r>
          </a:p>
        </p:txBody>
      </p:sp>
      <p:sp>
        <p:nvSpPr>
          <p:cNvPr id="221187"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5B9767-66F8-41E9-8E11-4B9A7A5F0E63}" type="slidenum">
              <a:rPr lang="en-GB" altLang="en-US" smtClean="0">
                <a:latin typeface="Calibri" panose="020F0502020204030204" pitchFamily="34" charset="0"/>
              </a:rPr>
              <a:pPr/>
              <a:t>15</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27917135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09"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2210"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Compared to natural lakes, reservoirs like these are…</a:t>
            </a:r>
          </a:p>
          <a:p>
            <a:endParaRPr lang="en-US" altLang="en-US" smtClean="0"/>
          </a:p>
          <a:p>
            <a:r>
              <a:rPr lang="en-US" altLang="en-US" smtClean="0"/>
              <a:t>Reservoirs are </a:t>
            </a:r>
            <a:r>
              <a:rPr lang="en-US" altLang="en-US" b="1" smtClean="0"/>
              <a:t>much larger in surface area and deeper in size</a:t>
            </a:r>
            <a:r>
              <a:rPr lang="en-US" altLang="en-US" smtClean="0"/>
              <a:t>, therefore can hold more water than a natural body of water for water storage purposes.</a:t>
            </a:r>
          </a:p>
          <a:p>
            <a:r>
              <a:rPr lang="en-US" altLang="en-US" smtClean="0"/>
              <a:t>Because of this, they have a greater drainage potential than that of natural lakes.</a:t>
            </a:r>
          </a:p>
          <a:p>
            <a:endParaRPr lang="en-US" altLang="en-US" smtClean="0"/>
          </a:p>
          <a:p>
            <a:r>
              <a:rPr lang="en-US" altLang="en-US" b="1" smtClean="0"/>
              <a:t>Reservoirs also have a shorter water residence time </a:t>
            </a:r>
            <a:r>
              <a:rPr lang="en-US" altLang="en-US" smtClean="0"/>
              <a:t>– the amount of water in a reservoir divided by either the rate of addition of water to the waterbody, or the rate of loss from it.</a:t>
            </a:r>
            <a:br>
              <a:rPr lang="en-US" altLang="en-US" smtClean="0"/>
            </a:br>
            <a:r>
              <a:rPr lang="en-US" altLang="en-US" smtClean="0"/>
              <a:t>E.g. Oceans = 3-3230 years residence time.</a:t>
            </a:r>
            <a:br>
              <a:rPr lang="en-US" altLang="en-US" smtClean="0"/>
            </a:br>
            <a:r>
              <a:rPr lang="en-US" altLang="en-US" smtClean="0"/>
              <a:t>Atmosphere = 10 days residence time.</a:t>
            </a:r>
          </a:p>
          <a:p>
            <a:r>
              <a:rPr lang="en-US" altLang="en-US" smtClean="0"/>
              <a:t>Lakes, rivers, ice and groundwater have residence times lying between these two extremes and are highly variable.</a:t>
            </a:r>
          </a:p>
          <a:p>
            <a:endParaRPr lang="en-US" altLang="en-US" smtClean="0"/>
          </a:p>
          <a:p>
            <a:r>
              <a:rPr lang="en-US" altLang="en-US" smtClean="0"/>
              <a:t>And they also have </a:t>
            </a:r>
            <a:r>
              <a:rPr lang="en-US" altLang="en-US" b="1" smtClean="0"/>
              <a:t>higher nutrient loading rates – </a:t>
            </a:r>
            <a:r>
              <a:rPr lang="en-US" altLang="en-US" smtClean="0"/>
              <a:t>Nitrogen and phosphorus rates are generally higher in reservoirs because they have special characteristics that are more likely to affect nutrient levels.</a:t>
            </a:r>
            <a:br>
              <a:rPr lang="en-US" altLang="en-US" smtClean="0"/>
            </a:br>
            <a:r>
              <a:rPr lang="en-US" altLang="en-US" smtClean="0"/>
              <a:t>E.g. their ability to trap large amounts of sediment which can affect that primary production and the erosion of land or run off from land surrounding the reservoir.</a:t>
            </a:r>
          </a:p>
        </p:txBody>
      </p:sp>
      <p:sp>
        <p:nvSpPr>
          <p:cNvPr id="222211"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1FD3A2-7962-467B-8F2E-77F654DD3832}" type="slidenum">
              <a:rPr lang="en-GB" altLang="en-US" smtClean="0">
                <a:latin typeface="Calibri" panose="020F0502020204030204" pitchFamily="34" charset="0"/>
              </a:rPr>
              <a:pPr/>
              <a:t>16</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38153447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3"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3234"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Some more of the quantitative comparisons in characteristics of man-made reservoirs and stratifying lakes.</a:t>
            </a:r>
            <a:br>
              <a:rPr lang="en-US" altLang="en-US" smtClean="0"/>
            </a:br>
            <a:r>
              <a:rPr lang="en-US" altLang="en-US" smtClean="0"/>
              <a:t>The top variables and characteristics can be </a:t>
            </a:r>
            <a:r>
              <a:rPr lang="en-US" altLang="en-US" b="1" smtClean="0"/>
              <a:t>measured</a:t>
            </a:r>
            <a:r>
              <a:rPr lang="en-US" altLang="en-US" smtClean="0"/>
              <a:t> or determined through scientific means.</a:t>
            </a:r>
          </a:p>
          <a:p>
            <a:endParaRPr lang="en-US" altLang="en-US" smtClean="0"/>
          </a:p>
          <a:p>
            <a:r>
              <a:rPr lang="en-US" altLang="en-US" smtClean="0"/>
              <a:t>From the physical and metamorphological characteristics (first segment) such as geological form, shore development, shape and age (which can be determined through means such as </a:t>
            </a:r>
            <a:r>
              <a:rPr lang="en-US" altLang="en-US" i="1" smtClean="0"/>
              <a:t>paleolimnology</a:t>
            </a:r>
            <a:r>
              <a:rPr lang="en-US" altLang="en-US" smtClean="0"/>
              <a:t>);</a:t>
            </a:r>
          </a:p>
          <a:p>
            <a:r>
              <a:rPr lang="en-US" altLang="en-US" smtClean="0"/>
              <a:t>To more relative differences such as geographical location, connected waterways, causes of water volume change and how often management of that water body is required to be undertaken.</a:t>
            </a:r>
          </a:p>
        </p:txBody>
      </p:sp>
      <p:sp>
        <p:nvSpPr>
          <p:cNvPr id="223235"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ED92E15-9F45-4C32-B913-09C79F6180D4}" type="slidenum">
              <a:rPr lang="en-GB" altLang="en-US" smtClean="0">
                <a:latin typeface="Calibri" panose="020F0502020204030204" pitchFamily="34" charset="0"/>
              </a:rPr>
              <a:pPr/>
              <a:t>17</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775451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7"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4258"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Some reservoirs can show something called </a:t>
            </a:r>
            <a:r>
              <a:rPr lang="en-US" altLang="en-US" b="1" i="1" smtClean="0"/>
              <a:t>Longitudinal zonation</a:t>
            </a:r>
            <a:r>
              <a:rPr lang="en-US" altLang="en-US" i="1" smtClean="0"/>
              <a:t>, </a:t>
            </a:r>
            <a:r>
              <a:rPr lang="en-US" altLang="en-US" smtClean="0"/>
              <a:t>where the reservoir changes in its physical and chemical characteristics at different distances from the river input. Taking note of this can help determine if management needs to be undertaken in certain areas of the reservoir, or what areas are more likely to need it.</a:t>
            </a:r>
          </a:p>
        </p:txBody>
      </p:sp>
      <p:sp>
        <p:nvSpPr>
          <p:cNvPr id="224259"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93E2D0-7FB7-4AA5-AA30-F07D057E158A}" type="slidenum">
              <a:rPr lang="en-GB" altLang="en-US" smtClean="0">
                <a:latin typeface="Calibri" panose="020F0502020204030204" pitchFamily="34" charset="0"/>
              </a:rPr>
              <a:pPr/>
              <a:t>18</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8108193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1"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77500" lnSpcReduction="20000"/>
          </a:bodyPr>
          <a:lstStyle/>
          <a:p>
            <a:pPr>
              <a:defRPr/>
            </a:pPr>
            <a:r>
              <a:rPr lang="en-US" dirty="0"/>
              <a:t>Originally, </a:t>
            </a:r>
            <a:r>
              <a:rPr lang="en-US" b="1" dirty="0"/>
              <a:t>homogenizing</a:t>
            </a:r>
            <a:r>
              <a:rPr lang="en-US" dirty="0"/>
              <a:t> of species was defined by ecologists as the replacement of native species by exotics </a:t>
            </a:r>
            <a:r>
              <a:rPr lang="en-GB" dirty="0"/>
              <a:t>(McKinney and Lockwood 1999).</a:t>
            </a:r>
          </a:p>
          <a:p>
            <a:pPr>
              <a:defRPr/>
            </a:pPr>
            <a:r>
              <a:rPr lang="en-GB" dirty="0"/>
              <a:t>However this phenomenon is now more broadly recognised as </a:t>
            </a:r>
            <a:r>
              <a:rPr lang="en-GB" b="1" dirty="0"/>
              <a:t>the process by which ecosystems lose their biological uniqueness/biodiversity </a:t>
            </a:r>
            <a:r>
              <a:rPr lang="en-GB" dirty="0"/>
              <a:t>(Olden and Rooney 2006).</a:t>
            </a:r>
          </a:p>
          <a:p>
            <a:pPr>
              <a:defRPr/>
            </a:pPr>
            <a:r>
              <a:rPr lang="en-US" dirty="0"/>
              <a:t>With </a:t>
            </a:r>
            <a:r>
              <a:rPr lang="en-US" b="1" dirty="0"/>
              <a:t>controlled water releases</a:t>
            </a:r>
            <a:r>
              <a:rPr lang="en-US" dirty="0"/>
              <a:t>, dams control how much and when water levels rise and fall in downstream habitats, which </a:t>
            </a:r>
            <a:r>
              <a:rPr lang="en-US" b="1" dirty="0"/>
              <a:t>may be disrupting life cycles</a:t>
            </a:r>
            <a:r>
              <a:rPr lang="en-US" dirty="0"/>
              <a:t> of various aquatic animals and invertebrates.</a:t>
            </a:r>
          </a:p>
          <a:p>
            <a:pPr>
              <a:defRPr/>
            </a:pPr>
            <a:endParaRPr lang="en-US" dirty="0"/>
          </a:p>
          <a:p>
            <a:pPr>
              <a:defRPr/>
            </a:pPr>
            <a:r>
              <a:rPr lang="en-US" dirty="0"/>
              <a:t>The ecological pressures that dams put on these downstream habitats has varying effects on different species…</a:t>
            </a:r>
          </a:p>
          <a:p>
            <a:pPr>
              <a:defRPr/>
            </a:pPr>
            <a:r>
              <a:rPr lang="en-US" dirty="0"/>
              <a:t/>
            </a:r>
            <a:br>
              <a:rPr lang="en-US" dirty="0"/>
            </a:br>
            <a:r>
              <a:rPr lang="en-US" dirty="0"/>
              <a:t>Specifically, ‘</a:t>
            </a:r>
            <a:r>
              <a:rPr lang="en-US" b="1" dirty="0"/>
              <a:t>generalist species</a:t>
            </a:r>
            <a:r>
              <a:rPr lang="en-US" dirty="0"/>
              <a:t>’ are more adaptable to different conditions and different habitats; able to thrive in a wide variety of environmental conditions and make use of a variety of different resources or food sources. Because of this, they are not as easily affected by changes a dam’s controlled water releases could present</a:t>
            </a:r>
            <a:br>
              <a:rPr lang="en-US" dirty="0"/>
            </a:br>
            <a:r>
              <a:rPr lang="en-US" dirty="0"/>
              <a:t>(e.g. turbidity fluctuations, water levels, nutrient content, etc.) These kinds of species are often also not dependent on specific conditions for which they need to survive..</a:t>
            </a:r>
          </a:p>
          <a:p>
            <a:pPr>
              <a:defRPr/>
            </a:pPr>
            <a:endParaRPr lang="en-US" b="1" dirty="0"/>
          </a:p>
          <a:p>
            <a:pPr>
              <a:defRPr/>
            </a:pPr>
            <a:r>
              <a:rPr lang="en-US" b="1" dirty="0"/>
              <a:t>Specialist species </a:t>
            </a:r>
            <a:r>
              <a:rPr lang="en-US" dirty="0"/>
              <a:t>however, are. These species are often only found in specific habitats, environmental conditions, or rely on one/very few food sources, meaning they are more vulnerable to changes in their aquatic environments.</a:t>
            </a:r>
          </a:p>
          <a:p>
            <a:pPr>
              <a:defRPr/>
            </a:pPr>
            <a:endParaRPr lang="en-US" dirty="0"/>
          </a:p>
          <a:p>
            <a:pPr>
              <a:defRPr/>
            </a:pPr>
            <a:r>
              <a:rPr lang="en-US" dirty="0"/>
              <a:t>Under these conditions, generalists can out-compete specialist species and deplete or eliminate a specialist from an area.</a:t>
            </a:r>
          </a:p>
          <a:p>
            <a:pPr>
              <a:defRPr/>
            </a:pPr>
            <a:endParaRPr lang="en-US" dirty="0"/>
          </a:p>
          <a:p>
            <a:pPr>
              <a:defRPr/>
            </a:pPr>
            <a:r>
              <a:rPr lang="en-US" dirty="0"/>
              <a:t>E.G. </a:t>
            </a:r>
            <a:r>
              <a:rPr lang="en-US" b="1" dirty="0"/>
              <a:t>Some specialist species examples affected by dams…</a:t>
            </a:r>
          </a:p>
          <a:p>
            <a:pPr>
              <a:defRPr/>
            </a:pPr>
            <a:endParaRPr lang="en-US" dirty="0"/>
          </a:p>
          <a:p>
            <a:pPr>
              <a:defRPr/>
            </a:pPr>
            <a:r>
              <a:rPr lang="en-US" b="1" dirty="0"/>
              <a:t>Invertebrates such as Caddisflies </a:t>
            </a:r>
            <a:r>
              <a:rPr lang="en-US" dirty="0"/>
              <a:t>– some invertebrates are sensitive to water pollution or changes in its chemical and physical characteristics; such as caddisflies. As such, they’re often used as indicators of good water quality (</a:t>
            </a:r>
            <a:r>
              <a:rPr lang="en-US" b="1" i="1" dirty="0"/>
              <a:t>bioindicators</a:t>
            </a:r>
            <a:r>
              <a:rPr lang="en-US" dirty="0"/>
              <a:t>).</a:t>
            </a:r>
            <a:br>
              <a:rPr lang="en-US" dirty="0"/>
            </a:br>
            <a:r>
              <a:rPr lang="en-US" dirty="0"/>
              <a:t>Together with stoneflies and mayflies, surveying for the presence (or lack) of these can indicate the quality of downstream habitats.</a:t>
            </a:r>
            <a:endParaRPr lang="en-US" b="1" dirty="0"/>
          </a:p>
        </p:txBody>
      </p:sp>
      <p:sp>
        <p:nvSpPr>
          <p:cNvPr id="225283"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9FD201C-F33C-469B-8D89-207C733A1FF4}" type="slidenum">
              <a:rPr lang="en-GB" altLang="en-US" smtClean="0">
                <a:latin typeface="Calibri" panose="020F0502020204030204" pitchFamily="34" charset="0"/>
              </a:rPr>
              <a:pPr/>
              <a:t>19</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101798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69" name="Rectangle 1031"/>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EC0B7A1-0C2F-4CE7-AF48-764C4E067E4E}" type="slidenum">
              <a:rPr lang="en-US" altLang="en-US" smtClean="0"/>
              <a:pPr>
                <a:spcBef>
                  <a:spcPct val="0"/>
                </a:spcBef>
              </a:pPr>
              <a:t>20</a:t>
            </a:fld>
            <a:endParaRPr lang="en-US" altLang="en-US" smtClean="0"/>
          </a:p>
        </p:txBody>
      </p:sp>
      <p:sp>
        <p:nvSpPr>
          <p:cNvPr id="211970" name="Rectangle 2"/>
          <p:cNvSpPr>
            <a:spLocks noChangeArrowheads="1"/>
          </p:cNvSpPr>
          <p:nvPr/>
        </p:nvSpPr>
        <p:spPr bwMode="auto">
          <a:xfrm>
            <a:off x="3911600" y="0"/>
            <a:ext cx="2933700"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10/14/99</a:t>
            </a:r>
          </a:p>
        </p:txBody>
      </p:sp>
      <p:sp>
        <p:nvSpPr>
          <p:cNvPr id="211971" name="Rectangle 3"/>
          <p:cNvSpPr>
            <a:spLocks noChangeArrowheads="1"/>
          </p:cNvSpPr>
          <p:nvPr/>
        </p:nvSpPr>
        <p:spPr bwMode="auto">
          <a:xfrm>
            <a:off x="3911600" y="8677275"/>
            <a:ext cx="29337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8</a:t>
            </a:r>
          </a:p>
        </p:txBody>
      </p:sp>
      <p:sp>
        <p:nvSpPr>
          <p:cNvPr id="211972" name="Rectangle 4"/>
          <p:cNvSpPr>
            <a:spLocks noChangeArrowheads="1"/>
          </p:cNvSpPr>
          <p:nvPr/>
        </p:nvSpPr>
        <p:spPr bwMode="auto">
          <a:xfrm>
            <a:off x="0" y="0"/>
            <a:ext cx="300831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p>
        </p:txBody>
      </p:sp>
      <p:sp>
        <p:nvSpPr>
          <p:cNvPr id="211973" name="Rectangle 5"/>
          <p:cNvSpPr>
            <a:spLocks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46" name="Rectangle 6">
            <a:extLst>
              <a:ext uri="{FF2B5EF4-FFF2-40B4-BE49-F238E27FC236}">
                <a16:creationId xmlns:a16="http://schemas.microsoft.com/office/drawing/2014/main" id="{CD7986C7-35A9-824A-BE64-B182B375D7C3}"/>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normAutofit fontScale="92500"/>
          </a:bodyPr>
          <a:lstStyle/>
          <a:p>
            <a:pPr>
              <a:defRPr/>
            </a:pPr>
            <a:r>
              <a:rPr lang="en-US" dirty="0"/>
              <a:t>Some of the most vulnerable species to changes in riverine habitats caused by damming is of course however, fish. </a:t>
            </a:r>
            <a:br>
              <a:rPr lang="en-US" dirty="0"/>
            </a:br>
            <a:r>
              <a:rPr lang="en-US" dirty="0"/>
              <a:t>Especially those that utilize riverine or estuarine habitats for the main phases of their life cycle which include mating, spawning and development before heading out to sea as adults.</a:t>
            </a:r>
          </a:p>
          <a:p>
            <a:pPr>
              <a:defRPr/>
            </a:pPr>
            <a:endParaRPr lang="en-US" b="1" dirty="0"/>
          </a:p>
          <a:p>
            <a:pPr>
              <a:defRPr/>
            </a:pPr>
            <a:r>
              <a:rPr lang="en-US" b="1" dirty="0"/>
              <a:t>Sturgeon and migratory fish </a:t>
            </a:r>
            <a:r>
              <a:rPr lang="en-US" dirty="0"/>
              <a:t>– Dams can have a number of detrimental affects on migratory fish species including and sadly, beyond the archetypical spawning grounds issues. </a:t>
            </a:r>
          </a:p>
          <a:p>
            <a:pPr>
              <a:defRPr/>
            </a:pPr>
            <a:endParaRPr lang="en-US" dirty="0"/>
          </a:p>
          <a:p>
            <a:pPr>
              <a:defRPr/>
            </a:pPr>
            <a:r>
              <a:rPr lang="en-US" dirty="0"/>
              <a:t>They also rely on water temperature and natural conditions, which if not right may prevent them from mating or hinder the development of larval fish. Not great where most species are on the threatened list, and many like the European Sturgeon are a Critically Endangered IUCN Red List species.</a:t>
            </a:r>
          </a:p>
          <a:p>
            <a:pPr>
              <a:defRPr/>
            </a:pPr>
            <a:endParaRPr lang="en-US" dirty="0"/>
          </a:p>
          <a:p>
            <a:pPr>
              <a:defRPr/>
            </a:pPr>
            <a:r>
              <a:rPr lang="en-US" dirty="0"/>
              <a:t>Development for upstream passage for species like these has been developed slowly in Europe, Japan, New Zealand and Australia migratory species, namely eels! </a:t>
            </a:r>
            <a:br>
              <a:rPr lang="en-US" dirty="0"/>
            </a:br>
            <a:r>
              <a:rPr lang="en-US" dirty="0"/>
              <a:t/>
            </a:r>
            <a:br>
              <a:rPr lang="en-US" dirty="0"/>
            </a:br>
            <a:r>
              <a:rPr lang="en-US" b="1" dirty="0"/>
              <a:t>Eel Pass South Cumbria Rivers Trust – </a:t>
            </a:r>
            <a:r>
              <a:rPr lang="en-US" dirty="0"/>
              <a:t>https://</a:t>
            </a:r>
            <a:r>
              <a:rPr lang="en-US" dirty="0" err="1"/>
              <a:t>youtu.be</a:t>
            </a:r>
            <a:r>
              <a:rPr lang="en-US" dirty="0"/>
              <a:t>/5Uh9Vg1vy0w</a:t>
            </a:r>
            <a:endParaRPr lang="en-GB" altLang="en-US" dirty="0"/>
          </a:p>
          <a:p>
            <a:pPr>
              <a:defRPr/>
            </a:pPr>
            <a:endParaRPr lang="en-US" b="1" dirty="0"/>
          </a:p>
          <a:p>
            <a:pPr>
              <a:defRPr/>
            </a:pPr>
            <a:r>
              <a:rPr lang="en-US" b="1" dirty="0"/>
              <a:t>(4 Species Impacted by Dams, WWF (2014</a:t>
            </a:r>
            <a:r>
              <a:rPr lang="en-US" dirty="0"/>
              <a:t>) – https://</a:t>
            </a:r>
            <a:r>
              <a:rPr lang="en-US" dirty="0" err="1"/>
              <a:t>www.worldwildlife.org</a:t>
            </a:r>
            <a:r>
              <a:rPr lang="en-US" dirty="0"/>
              <a:t>/stories/4-species-impacted-by-dams)</a:t>
            </a:r>
          </a:p>
          <a:p>
            <a:pPr eaLnBrk="1" hangingPunct="1">
              <a:spcBef>
                <a:spcPct val="0"/>
              </a:spcBef>
              <a:defRPr/>
            </a:pPr>
            <a:endParaRPr lang="en-GB" altLang="en-US" dirty="0"/>
          </a:p>
        </p:txBody>
      </p:sp>
    </p:spTree>
    <p:extLst>
      <p:ext uri="{BB962C8B-B14F-4D97-AF65-F5344CB8AC3E}">
        <p14:creationId xmlns:p14="http://schemas.microsoft.com/office/powerpoint/2010/main" val="23982546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Rectangle 1031"/>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ECE75EF-8FA6-4525-9943-AFDFDF5E8F6C}" type="slidenum">
              <a:rPr lang="en-US" altLang="en-US" smtClean="0"/>
              <a:pPr>
                <a:spcBef>
                  <a:spcPct val="0"/>
                </a:spcBef>
              </a:pPr>
              <a:t>21</a:t>
            </a:fld>
            <a:endParaRPr lang="en-US" altLang="en-US" smtClean="0"/>
          </a:p>
        </p:txBody>
      </p:sp>
      <p:sp>
        <p:nvSpPr>
          <p:cNvPr id="214018" name="Rectangle 2"/>
          <p:cNvSpPr>
            <a:spLocks noChangeArrowheads="1"/>
          </p:cNvSpPr>
          <p:nvPr/>
        </p:nvSpPr>
        <p:spPr bwMode="auto">
          <a:xfrm>
            <a:off x="3911600" y="0"/>
            <a:ext cx="2933700"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10/14/99</a:t>
            </a:r>
          </a:p>
        </p:txBody>
      </p:sp>
      <p:sp>
        <p:nvSpPr>
          <p:cNvPr id="214019" name="Rectangle 3"/>
          <p:cNvSpPr>
            <a:spLocks noChangeArrowheads="1"/>
          </p:cNvSpPr>
          <p:nvPr/>
        </p:nvSpPr>
        <p:spPr bwMode="auto">
          <a:xfrm>
            <a:off x="3911600" y="8677275"/>
            <a:ext cx="29337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8</a:t>
            </a:r>
          </a:p>
        </p:txBody>
      </p:sp>
      <p:sp>
        <p:nvSpPr>
          <p:cNvPr id="214020" name="Rectangle 4"/>
          <p:cNvSpPr>
            <a:spLocks noChangeArrowheads="1"/>
          </p:cNvSpPr>
          <p:nvPr/>
        </p:nvSpPr>
        <p:spPr bwMode="auto">
          <a:xfrm>
            <a:off x="0" y="0"/>
            <a:ext cx="300831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p>
        </p:txBody>
      </p:sp>
      <p:sp>
        <p:nvSpPr>
          <p:cNvPr id="214021" name="Rectangle 5"/>
          <p:cNvSpPr>
            <a:spLocks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46" name="Rectangle 6">
            <a:extLst>
              <a:ext uri="{FF2B5EF4-FFF2-40B4-BE49-F238E27FC236}">
                <a16:creationId xmlns:a16="http://schemas.microsoft.com/office/drawing/2014/main" id="{CD7986C7-35A9-824A-BE64-B182B375D7C3}"/>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normAutofit fontScale="92500" lnSpcReduction="10000"/>
          </a:bodyPr>
          <a:lstStyle/>
          <a:p>
            <a:pPr eaLnBrk="1" hangingPunct="1">
              <a:spcBef>
                <a:spcPct val="0"/>
              </a:spcBef>
              <a:defRPr/>
            </a:pPr>
            <a:r>
              <a:rPr lang="en-GB" altLang="en-US" dirty="0"/>
              <a:t>Rising salinity in water (which ruins land for agriculture) is another risk dams present, worsened by evaporation from reservoirs and changes to flows downstream.</a:t>
            </a:r>
          </a:p>
          <a:p>
            <a:pPr eaLnBrk="1" hangingPunct="1">
              <a:spcBef>
                <a:spcPct val="0"/>
              </a:spcBef>
              <a:defRPr/>
            </a:pPr>
            <a:r>
              <a:rPr lang="en-GB" altLang="en-US" dirty="0"/>
              <a:t>If the level of salts in soils becomes too high, water may flow from the plant roots back into the soil and cause dehydration of plants.</a:t>
            </a:r>
            <a:br>
              <a:rPr lang="en-GB" altLang="en-US" dirty="0"/>
            </a:br>
            <a:r>
              <a:rPr lang="en-GB" altLang="en-US" dirty="0"/>
              <a:t>This can have a significant effect on yields or even the death of farmers crops.</a:t>
            </a:r>
          </a:p>
          <a:p>
            <a:pPr eaLnBrk="1" hangingPunct="1">
              <a:spcBef>
                <a:spcPct val="0"/>
              </a:spcBef>
              <a:defRPr/>
            </a:pPr>
            <a:endParaRPr lang="en-GB" altLang="en-US" dirty="0"/>
          </a:p>
          <a:p>
            <a:pPr eaLnBrk="1" hangingPunct="1">
              <a:spcBef>
                <a:spcPct val="0"/>
              </a:spcBef>
              <a:defRPr/>
            </a:pPr>
            <a:r>
              <a:rPr lang="en-GB" altLang="en-US" dirty="0"/>
              <a:t>High salt concentrations can be toxic to aquatic organisms in purely freshwater environments. </a:t>
            </a:r>
            <a:br>
              <a:rPr lang="en-GB" altLang="en-US" dirty="0"/>
            </a:br>
            <a:r>
              <a:rPr lang="en-GB" altLang="en-US" dirty="0"/>
              <a:t>Recent studies have shown the loss of mayfly biodiversity and abundance (one of the key bioindicator species) at ‘</a:t>
            </a:r>
            <a:r>
              <a:rPr lang="en-GB" altLang="en-US" i="1" dirty="0"/>
              <a:t>surprisingly low salinities’</a:t>
            </a:r>
            <a:r>
              <a:rPr lang="en-GB" altLang="en-US" dirty="0"/>
              <a:t>. Meaning it’s taking very little in the way of biochemical changes, to disrupt their growth or even be enough to kill them at far lower salt quantities than we first thought.</a:t>
            </a:r>
            <a:br>
              <a:rPr lang="en-GB" altLang="en-US" dirty="0"/>
            </a:br>
            <a:r>
              <a:rPr lang="en-GB" altLang="en-US" dirty="0"/>
              <a:t>(</a:t>
            </a:r>
            <a:r>
              <a:rPr lang="en-GB" altLang="en-US" b="1" dirty="0"/>
              <a:t>Understanding of salinity impacts on freshwater biodiversity </a:t>
            </a:r>
            <a:r>
              <a:rPr lang="en-GB" altLang="en-US" dirty="0"/>
              <a:t>– https://</a:t>
            </a:r>
            <a:r>
              <a:rPr lang="en-GB" altLang="en-US" dirty="0" err="1"/>
              <a:t>phys.org</a:t>
            </a:r>
            <a:r>
              <a:rPr lang="en-GB" altLang="en-US" dirty="0"/>
              <a:t>/news/2017-01-salinity-impacts-freshwater-biodiversity.html)</a:t>
            </a:r>
          </a:p>
          <a:p>
            <a:pPr eaLnBrk="1" hangingPunct="1">
              <a:spcBef>
                <a:spcPct val="0"/>
              </a:spcBef>
              <a:defRPr/>
            </a:pPr>
            <a:endParaRPr lang="en-GB" altLang="en-US" dirty="0"/>
          </a:p>
          <a:p>
            <a:pPr eaLnBrk="1" hangingPunct="1">
              <a:spcBef>
                <a:spcPct val="0"/>
              </a:spcBef>
              <a:defRPr/>
            </a:pPr>
            <a:r>
              <a:rPr lang="en-GB" altLang="en-US" dirty="0"/>
              <a:t>From a human perspective, it can corrode pipes and machinery, which can lead to to more economic cost for repair and upkeep of the reservoir’s systems.</a:t>
            </a:r>
          </a:p>
          <a:p>
            <a:pPr eaLnBrk="1" hangingPunct="1">
              <a:spcBef>
                <a:spcPct val="0"/>
              </a:spcBef>
              <a:defRPr/>
            </a:pPr>
            <a:r>
              <a:rPr lang="en-GB" altLang="en-US" dirty="0"/>
              <a:t>The current cost in Australia to repair infrastructure damage caused by salinity is estimated at $100 million.</a:t>
            </a:r>
          </a:p>
          <a:p>
            <a:pPr eaLnBrk="1" hangingPunct="1">
              <a:spcBef>
                <a:spcPct val="0"/>
              </a:spcBef>
              <a:defRPr/>
            </a:pPr>
            <a:endParaRPr lang="en-GB" altLang="en-US" dirty="0"/>
          </a:p>
          <a:p>
            <a:pPr eaLnBrk="1" hangingPunct="1">
              <a:spcBef>
                <a:spcPct val="0"/>
              </a:spcBef>
              <a:defRPr/>
            </a:pPr>
            <a:r>
              <a:rPr lang="en-GB" altLang="en-US" dirty="0"/>
              <a:t>Unpleasantly for us and our grazing animals in agriculture, increased salinity can have a laxative affect. Not the best…</a:t>
            </a:r>
          </a:p>
        </p:txBody>
      </p:sp>
    </p:spTree>
    <p:extLst>
      <p:ext uri="{BB962C8B-B14F-4D97-AF65-F5344CB8AC3E}">
        <p14:creationId xmlns:p14="http://schemas.microsoft.com/office/powerpoint/2010/main" val="22244486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Rectangle 1031"/>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FC56C7F-DC49-406A-8F2A-BB2AC87AE618}" type="slidenum">
              <a:rPr lang="en-US" altLang="en-US" smtClean="0"/>
              <a:pPr>
                <a:spcBef>
                  <a:spcPct val="0"/>
                </a:spcBef>
              </a:pPr>
              <a:t>22</a:t>
            </a:fld>
            <a:endParaRPr lang="en-US" altLang="en-US" smtClean="0"/>
          </a:p>
        </p:txBody>
      </p:sp>
      <p:sp>
        <p:nvSpPr>
          <p:cNvPr id="216066" name="Rectangle 2"/>
          <p:cNvSpPr>
            <a:spLocks noChangeArrowheads="1"/>
          </p:cNvSpPr>
          <p:nvPr/>
        </p:nvSpPr>
        <p:spPr bwMode="auto">
          <a:xfrm>
            <a:off x="3911600" y="0"/>
            <a:ext cx="2933700"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10/14/99</a:t>
            </a:r>
          </a:p>
        </p:txBody>
      </p:sp>
      <p:sp>
        <p:nvSpPr>
          <p:cNvPr id="216067" name="Rectangle 3"/>
          <p:cNvSpPr>
            <a:spLocks noChangeArrowheads="1"/>
          </p:cNvSpPr>
          <p:nvPr/>
        </p:nvSpPr>
        <p:spPr bwMode="auto">
          <a:xfrm>
            <a:off x="3911600" y="8677275"/>
            <a:ext cx="29337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8</a:t>
            </a:r>
          </a:p>
        </p:txBody>
      </p:sp>
      <p:sp>
        <p:nvSpPr>
          <p:cNvPr id="216068" name="Rectangle 4"/>
          <p:cNvSpPr>
            <a:spLocks noChangeArrowheads="1"/>
          </p:cNvSpPr>
          <p:nvPr/>
        </p:nvSpPr>
        <p:spPr bwMode="auto">
          <a:xfrm>
            <a:off x="0" y="0"/>
            <a:ext cx="300831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p>
        </p:txBody>
      </p:sp>
      <p:sp>
        <p:nvSpPr>
          <p:cNvPr id="216069" name="Rectangle 5"/>
          <p:cNvSpPr>
            <a:spLocks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6070" name="Rectangle 6"/>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spcBef>
                <a:spcPct val="0"/>
              </a:spcBef>
            </a:pPr>
            <a:r>
              <a:rPr lang="en-GB" altLang="en-US" smtClean="0"/>
              <a:t>Also, Assignment 1 is now up on moodle as you should all probably be aware!</a:t>
            </a:r>
          </a:p>
          <a:p>
            <a:pPr eaLnBrk="1" hangingPunct="1">
              <a:spcBef>
                <a:spcPct val="0"/>
              </a:spcBef>
            </a:pPr>
            <a:endParaRPr lang="en-GB" altLang="en-US" smtClean="0"/>
          </a:p>
          <a:p>
            <a:pPr eaLnBrk="1" hangingPunct="1">
              <a:spcBef>
                <a:spcPct val="0"/>
              </a:spcBef>
            </a:pPr>
            <a:r>
              <a:rPr lang="en-GB" altLang="en-US" smtClean="0"/>
              <a:t>The main premise is to report on a body of freshwater of your choice, giving an overview, report on it’s ecology, evaluate it’s status.</a:t>
            </a:r>
          </a:p>
          <a:p>
            <a:pPr eaLnBrk="1" hangingPunct="1">
              <a:spcBef>
                <a:spcPct val="0"/>
              </a:spcBef>
            </a:pPr>
            <a:r>
              <a:rPr lang="en-GB" altLang="en-US" smtClean="0"/>
              <a:t>It’s not due till 30 Jan, but we do need you to email either myself or Lara (I recommend Lara), to let us know your water body of choice by the end of this week (Friday 9</a:t>
            </a:r>
            <a:r>
              <a:rPr lang="en-GB" altLang="en-US" baseline="30000" smtClean="0"/>
              <a:t>th</a:t>
            </a:r>
            <a:r>
              <a:rPr lang="en-GB" altLang="en-US" smtClean="0"/>
              <a:t> November).</a:t>
            </a:r>
          </a:p>
        </p:txBody>
      </p:sp>
    </p:spTree>
    <p:extLst>
      <p:ext uri="{BB962C8B-B14F-4D97-AF65-F5344CB8AC3E}">
        <p14:creationId xmlns:p14="http://schemas.microsoft.com/office/powerpoint/2010/main" val="1577759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999F767-C6CC-4503-9215-684BDEC068DD}"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2226411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99F767-C6CC-4503-9215-684BDEC068DD}"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1169908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999F767-C6CC-4503-9215-684BDEC068DD}"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1908539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999F767-C6CC-4503-9215-684BDEC068DD}"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1191226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999F767-C6CC-4503-9215-684BDEC068DD}" type="datetimeFigureOut">
              <a:rPr lang="en-GB" smtClean="0"/>
              <a:t>07/11/2018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3014166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999F767-C6CC-4503-9215-684BDEC068DD}" type="datetimeFigureOut">
              <a:rPr lang="en-GB" smtClean="0"/>
              <a:t>07/11/2018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276303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99F767-C6CC-4503-9215-684BDEC068DD}" type="datetimeFigureOut">
              <a:rPr lang="en-GB" smtClean="0"/>
              <a:t>07/11/2018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2177513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99F767-C6CC-4503-9215-684BDEC068DD}"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955260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99F767-C6CC-4503-9215-684BDEC068DD}"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3004355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99F767-C6CC-4503-9215-684BDEC068DD}"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2977330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99F767-C6CC-4503-9215-684BDEC068DD}"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E9BA7A-CA62-43D1-A71A-3F6208ADADC8}" type="slidenum">
              <a:rPr lang="en-GB" smtClean="0"/>
              <a:t>‹#›</a:t>
            </a:fld>
            <a:endParaRPr lang="en-GB"/>
          </a:p>
        </p:txBody>
      </p:sp>
    </p:spTree>
    <p:extLst>
      <p:ext uri="{BB962C8B-B14F-4D97-AF65-F5344CB8AC3E}">
        <p14:creationId xmlns:p14="http://schemas.microsoft.com/office/powerpoint/2010/main" val="1392890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99F767-C6CC-4503-9215-684BDEC068DD}" type="datetimeFigureOut">
              <a:rPr lang="en-GB" smtClean="0"/>
              <a:t>07/11/2018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E9BA7A-CA62-43D1-A71A-3F6208ADADC8}" type="slidenum">
              <a:rPr lang="en-GB" smtClean="0"/>
              <a:t>‹#›</a:t>
            </a:fld>
            <a:endParaRPr lang="en-GB"/>
          </a:p>
        </p:txBody>
      </p:sp>
    </p:spTree>
    <p:extLst>
      <p:ext uri="{BB962C8B-B14F-4D97-AF65-F5344CB8AC3E}">
        <p14:creationId xmlns:p14="http://schemas.microsoft.com/office/powerpoint/2010/main" val="4290034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4.tiff"/><Relationship Id="rId5" Type="http://schemas.openxmlformats.org/officeDocument/2006/relationships/image" Target="../media/image3.tiff"/><Relationship Id="rId4" Type="http://schemas.openxmlformats.org/officeDocument/2006/relationships/image" Target="../media/image2.tiff"/></Relationships>
</file>

<file path=ppt/slides/_rels/slide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tiff"/></Relationships>
</file>

<file path=ppt/slides/_rels/slide4.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tiff"/></Relationships>
</file>

<file path=ppt/slides/_rels/slide8.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tiff"/></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tiff"/></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tiff"/></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tiff"/></Relationships>
</file>

<file path=ppt/slides/_rels/slide14.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13.tiff"/><Relationship Id="rId4" Type="http://schemas.openxmlformats.org/officeDocument/2006/relationships/image" Target="../media/image12.tiff"/></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tiff"/></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tiff"/></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tiff"/></Relationships>
</file>

<file path=ppt/slides/_rels/slide18.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tiff"/></Relationships>
</file>

<file path=ppt/slides/_rels/slide19.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8.tiff"/></Relationships>
</file>

<file path=ppt/slides/_rels/slide20.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s://youtu.be/5Uh9Vg1vy0w" TargetMode="External"/><Relationship Id="rId4" Type="http://schemas.openxmlformats.org/officeDocument/2006/relationships/image" Target="../media/image1.tiff"/></Relationships>
</file>

<file path=ppt/slides/_rels/slide2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22.tiff"/><Relationship Id="rId4" Type="http://schemas.openxmlformats.org/officeDocument/2006/relationships/image" Target="../media/image21.tiff"/></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94679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2"/>
          <p:cNvSpPr>
            <a:spLocks noGrp="1"/>
          </p:cNvSpPr>
          <p:nvPr>
            <p:ph type="title"/>
          </p:nvPr>
        </p:nvSpPr>
        <p:spPr>
          <a:xfrm>
            <a:off x="652463" y="122238"/>
            <a:ext cx="7807325" cy="11430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smtClean="0">
                <a:cs typeface="Calibri" panose="020F0502020204030204" pitchFamily="34" charset="0"/>
              </a:rPr>
              <a:t>Lakes produced by the complex</a:t>
            </a:r>
            <a:br>
              <a:rPr lang="en-US" altLang="en-US" sz="3500" b="1" smtClean="0">
                <a:cs typeface="Calibri" panose="020F0502020204030204" pitchFamily="34" charset="0"/>
              </a:rPr>
            </a:br>
            <a:r>
              <a:rPr lang="en-US" altLang="en-US" sz="3500" b="1" smtClean="0">
                <a:cs typeface="Calibri" panose="020F0502020204030204" pitchFamily="34" charset="0"/>
              </a:rPr>
              <a:t>activities of higher animals</a:t>
            </a:r>
          </a:p>
        </p:txBody>
      </p:sp>
      <p:sp>
        <p:nvSpPr>
          <p:cNvPr id="183298" name="Rectangle 4"/>
          <p:cNvSpPr>
            <a:spLocks noChangeArrowheads="1"/>
          </p:cNvSpPr>
          <p:nvPr/>
        </p:nvSpPr>
        <p:spPr bwMode="auto">
          <a:xfrm>
            <a:off x="433388" y="1412875"/>
            <a:ext cx="5146675" cy="201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2500" b="1"/>
              <a:t> Beavers creating dams 	</a:t>
            </a:r>
            <a:br>
              <a:rPr lang="en-US" altLang="en-US" sz="2500" b="1"/>
            </a:br>
            <a:r>
              <a:rPr lang="en-US" altLang="en-US" sz="2500" b="1"/>
              <a:t>	</a:t>
            </a:r>
            <a:r>
              <a:rPr lang="en-US" altLang="en-US" sz="2500"/>
              <a:t>- Keystone species</a:t>
            </a:r>
            <a:br>
              <a:rPr lang="en-US" altLang="en-US" sz="2500"/>
            </a:br>
            <a:r>
              <a:rPr lang="en-US" altLang="en-US" sz="2500" b="1"/>
              <a:t>	</a:t>
            </a:r>
            <a:r>
              <a:rPr lang="en-US" altLang="en-US" sz="2500"/>
              <a:t>- Altering ecology to advantage</a:t>
            </a:r>
            <a:br>
              <a:rPr lang="en-US" altLang="en-US" sz="2500"/>
            </a:br>
            <a:r>
              <a:rPr lang="en-US" altLang="en-US" sz="2500" b="1"/>
              <a:t>	</a:t>
            </a:r>
            <a:r>
              <a:rPr lang="en-US" altLang="en-US" sz="2500"/>
              <a:t>- Beaver Lake, Yellowstone USA</a:t>
            </a:r>
            <a:endParaRPr lang="en-US" altLang="en-US" sz="2500" b="1"/>
          </a:p>
          <a:p>
            <a:pPr eaLnBrk="1" hangingPunct="1">
              <a:spcBef>
                <a:spcPct val="0"/>
              </a:spcBef>
              <a:buFontTx/>
              <a:buChar char="•"/>
            </a:pPr>
            <a:endParaRPr lang="en-US" altLang="en-US" sz="2500"/>
          </a:p>
        </p:txBody>
      </p:sp>
      <p:pic>
        <p:nvPicPr>
          <p:cNvPr id="18329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991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336147">
            <a:off x="5726113" y="1509713"/>
            <a:ext cx="12700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1188" y="3284538"/>
            <a:ext cx="44958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2"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03713" y="3284538"/>
            <a:ext cx="41148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3"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8302881" flipH="1">
            <a:off x="7145338" y="1858962"/>
            <a:ext cx="112395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73587048"/>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5" name="Rectangle 4">
            <a:extLst>
              <a:ext uri="{FF2B5EF4-FFF2-40B4-BE49-F238E27FC236}">
                <a16:creationId xmlns:a16="http://schemas.microsoft.com/office/drawing/2014/main" id="{0302F49C-BD05-224E-BFE8-FF709275C423}"/>
              </a:ext>
            </a:extLst>
          </p:cNvPr>
          <p:cNvSpPr>
            <a:spLocks noChangeArrowheads="1"/>
          </p:cNvSpPr>
          <p:nvPr/>
        </p:nvSpPr>
        <p:spPr bwMode="auto">
          <a:xfrm>
            <a:off x="547688" y="544513"/>
            <a:ext cx="5029200"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defRPr/>
            </a:pPr>
            <a:r>
              <a:rPr lang="en-US" altLang="en-US" sz="2500" b="1" dirty="0"/>
              <a:t>Reservoirs</a:t>
            </a:r>
            <a:br>
              <a:rPr lang="en-US" altLang="en-US" sz="2500" b="1" dirty="0"/>
            </a:br>
            <a:r>
              <a:rPr lang="en-US" altLang="en-US" sz="2500" b="1" dirty="0"/>
              <a:t/>
            </a:r>
            <a:br>
              <a:rPr lang="en-US" altLang="en-US" sz="2500" b="1" dirty="0"/>
            </a:br>
            <a:r>
              <a:rPr lang="en-US" altLang="en-US" sz="2500" dirty="0"/>
              <a:t>- Entirely man-made/rely on damming of a river or lake.</a:t>
            </a:r>
          </a:p>
          <a:p>
            <a:pPr eaLnBrk="1" hangingPunct="1">
              <a:spcBef>
                <a:spcPct val="0"/>
              </a:spcBef>
              <a:buFont typeface="Arial" panose="020B0604020202020204" pitchFamily="34" charset="0"/>
              <a:buNone/>
              <a:defRPr/>
            </a:pPr>
            <a:r>
              <a:rPr lang="en-US" altLang="en-US" sz="1000" dirty="0"/>
              <a:t> </a:t>
            </a:r>
          </a:p>
          <a:p>
            <a:pPr marL="342900" indent="-342900" eaLnBrk="1" hangingPunct="1">
              <a:spcBef>
                <a:spcPct val="0"/>
              </a:spcBef>
              <a:buFontTx/>
              <a:buChar char="-"/>
              <a:defRPr/>
            </a:pPr>
            <a:r>
              <a:rPr lang="en-US" altLang="en-US" sz="2500" dirty="0"/>
              <a:t>Over 500,000 worldwide.</a:t>
            </a:r>
          </a:p>
          <a:p>
            <a:pPr eaLnBrk="1" hangingPunct="1">
              <a:spcBef>
                <a:spcPct val="0"/>
              </a:spcBef>
              <a:buFont typeface="Arial" panose="020B0604020202020204" pitchFamily="34" charset="0"/>
              <a:buNone/>
              <a:defRPr/>
            </a:pPr>
            <a:r>
              <a:rPr lang="en-US" altLang="en-US" sz="1000" dirty="0"/>
              <a:t> </a:t>
            </a:r>
            <a:r>
              <a:rPr lang="en-US" altLang="en-US" sz="2500" dirty="0"/>
              <a:t/>
            </a:r>
            <a:br>
              <a:rPr lang="en-US" altLang="en-US" sz="2500" dirty="0"/>
            </a:br>
            <a:r>
              <a:rPr lang="en-US" altLang="en-US" sz="2500" dirty="0"/>
              <a:t>- &gt;14% of global annual runoff.</a:t>
            </a:r>
          </a:p>
          <a:p>
            <a:pPr eaLnBrk="1" hangingPunct="1">
              <a:spcBef>
                <a:spcPct val="0"/>
              </a:spcBef>
              <a:buFont typeface="Arial" panose="020B0604020202020204" pitchFamily="34" charset="0"/>
              <a:buNone/>
              <a:defRPr/>
            </a:pPr>
            <a:r>
              <a:rPr lang="en-US" altLang="en-US" sz="1000" dirty="0"/>
              <a:t> </a:t>
            </a:r>
            <a:r>
              <a:rPr lang="en-US" altLang="en-US" sz="2500" dirty="0"/>
              <a:t/>
            </a:r>
            <a:br>
              <a:rPr lang="en-US" altLang="en-US" sz="2500" dirty="0"/>
            </a:br>
            <a:r>
              <a:rPr lang="en-US" altLang="en-US" sz="2500" dirty="0"/>
              <a:t>- Threat to natural hydrology &amp; aquatic biota</a:t>
            </a:r>
            <a:endParaRPr lang="en-US" altLang="en-US" sz="2500" b="1" dirty="0"/>
          </a:p>
        </p:txBody>
      </p:sp>
      <p:sp>
        <p:nvSpPr>
          <p:cNvPr id="183299" name="Rectangle 5"/>
          <p:cNvSpPr>
            <a:spLocks noChangeArrowheads="1"/>
          </p:cNvSpPr>
          <p:nvPr/>
        </p:nvSpPr>
        <p:spPr bwMode="auto">
          <a:xfrm>
            <a:off x="547688" y="4462463"/>
            <a:ext cx="4767262" cy="1198562"/>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Hoover Dam blocks a canyon on the Colorado River between Arizona and Nevada.  1,244 feet long and 726 feet high.  Behind it is Lake Mead, over 100 miles long and up to eight miles wide.</a:t>
            </a:r>
          </a:p>
        </p:txBody>
      </p:sp>
      <p:pic>
        <p:nvPicPr>
          <p:cNvPr id="18534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9150" y="-3175"/>
            <a:ext cx="3244850" cy="624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5348"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74945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3299"/>
                                        </p:tgtEl>
                                        <p:attrNameLst>
                                          <p:attrName>style.visibility</p:attrName>
                                        </p:attrNameLst>
                                      </p:cBhvr>
                                      <p:to>
                                        <p:strVal val="visible"/>
                                      </p:to>
                                    </p:set>
                                    <p:anim calcmode="lin" valueType="num">
                                      <p:cBhvr additive="base">
                                        <p:cTn id="7" dur="500" fill="hold"/>
                                        <p:tgtEl>
                                          <p:spTgt spid="183299"/>
                                        </p:tgtEl>
                                        <p:attrNameLst>
                                          <p:attrName>ppt_x</p:attrName>
                                        </p:attrNameLst>
                                      </p:cBhvr>
                                      <p:tavLst>
                                        <p:tav tm="0">
                                          <p:val>
                                            <p:strVal val="#ppt_x"/>
                                          </p:val>
                                        </p:tav>
                                        <p:tav tm="100000">
                                          <p:val>
                                            <p:strVal val="#ppt_x"/>
                                          </p:val>
                                        </p:tav>
                                      </p:tavLst>
                                    </p:anim>
                                    <p:anim calcmode="lin" valueType="num">
                                      <p:cBhvr additive="base">
                                        <p:cTn id="8" dur="500" fill="hold"/>
                                        <p:tgtEl>
                                          <p:spTgt spid="18329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3" name="Freeform 2"/>
          <p:cNvSpPr>
            <a:spLocks/>
          </p:cNvSpPr>
          <p:nvPr/>
        </p:nvSpPr>
        <p:spPr bwMode="auto">
          <a:xfrm>
            <a:off x="5622925" y="2033588"/>
            <a:ext cx="2135188" cy="2262187"/>
          </a:xfrm>
          <a:custGeom>
            <a:avLst/>
            <a:gdLst>
              <a:gd name="T0" fmla="*/ 2147483646 w 1345"/>
              <a:gd name="T1" fmla="*/ 2147483646 h 1425"/>
              <a:gd name="T2" fmla="*/ 2147483646 w 1345"/>
              <a:gd name="T3" fmla="*/ 0 h 1425"/>
              <a:gd name="T4" fmla="*/ 2147483646 w 1345"/>
              <a:gd name="T5" fmla="*/ 2147483646 h 1425"/>
              <a:gd name="T6" fmla="*/ 2147483646 w 1345"/>
              <a:gd name="T7" fmla="*/ 2147483646 h 1425"/>
              <a:gd name="T8" fmla="*/ 2147483646 w 1345"/>
              <a:gd name="T9" fmla="*/ 2147483646 h 1425"/>
              <a:gd name="T10" fmla="*/ 2147483646 w 1345"/>
              <a:gd name="T11" fmla="*/ 2147483646 h 1425"/>
              <a:gd name="T12" fmla="*/ 2147483646 w 1345"/>
              <a:gd name="T13" fmla="*/ 2147483646 h 1425"/>
              <a:gd name="T14" fmla="*/ 2147483646 w 1345"/>
              <a:gd name="T15" fmla="*/ 2147483646 h 1425"/>
              <a:gd name="T16" fmla="*/ 2147483646 w 1345"/>
              <a:gd name="T17" fmla="*/ 2147483646 h 1425"/>
              <a:gd name="T18" fmla="*/ 2147483646 w 1345"/>
              <a:gd name="T19" fmla="*/ 2147483646 h 1425"/>
              <a:gd name="T20" fmla="*/ 2147483646 w 1345"/>
              <a:gd name="T21" fmla="*/ 2147483646 h 1425"/>
              <a:gd name="T22" fmla="*/ 2147483646 w 1345"/>
              <a:gd name="T23" fmla="*/ 2147483646 h 1425"/>
              <a:gd name="T24" fmla="*/ 2147483646 w 1345"/>
              <a:gd name="T25" fmla="*/ 2147483646 h 1425"/>
              <a:gd name="T26" fmla="*/ 2147483646 w 1345"/>
              <a:gd name="T27" fmla="*/ 2147483646 h 1425"/>
              <a:gd name="T28" fmla="*/ 0 w 1345"/>
              <a:gd name="T29" fmla="*/ 2147483646 h 1425"/>
              <a:gd name="T30" fmla="*/ 0 w 1345"/>
              <a:gd name="T31" fmla="*/ 2147483646 h 1425"/>
              <a:gd name="T32" fmla="*/ 0 w 1345"/>
              <a:gd name="T33" fmla="*/ 2147483646 h 1425"/>
              <a:gd name="T34" fmla="*/ 0 w 1345"/>
              <a:gd name="T35" fmla="*/ 2147483646 h 1425"/>
              <a:gd name="T36" fmla="*/ 2147483646 w 1345"/>
              <a:gd name="T37" fmla="*/ 2147483646 h 1425"/>
              <a:gd name="T38" fmla="*/ 2147483646 w 1345"/>
              <a:gd name="T39" fmla="*/ 2147483646 h 1425"/>
              <a:gd name="T40" fmla="*/ 2147483646 w 1345"/>
              <a:gd name="T41" fmla="*/ 2147483646 h 1425"/>
              <a:gd name="T42" fmla="*/ 2147483646 w 1345"/>
              <a:gd name="T43" fmla="*/ 2147483646 h 1425"/>
              <a:gd name="T44" fmla="*/ 2147483646 w 1345"/>
              <a:gd name="T45" fmla="*/ 2147483646 h 1425"/>
              <a:gd name="T46" fmla="*/ 2147483646 w 1345"/>
              <a:gd name="T47" fmla="*/ 2147483646 h 1425"/>
              <a:gd name="T48" fmla="*/ 2147483646 w 1345"/>
              <a:gd name="T49" fmla="*/ 2147483646 h 1425"/>
              <a:gd name="T50" fmla="*/ 2147483646 w 1345"/>
              <a:gd name="T51" fmla="*/ 2147483646 h 1425"/>
              <a:gd name="T52" fmla="*/ 2147483646 w 1345"/>
              <a:gd name="T53" fmla="*/ 2147483646 h 1425"/>
              <a:gd name="T54" fmla="*/ 2147483646 w 1345"/>
              <a:gd name="T55" fmla="*/ 2147483646 h 1425"/>
              <a:gd name="T56" fmla="*/ 2147483646 w 1345"/>
              <a:gd name="T57" fmla="*/ 2147483646 h 1425"/>
              <a:gd name="T58" fmla="*/ 2147483646 w 1345"/>
              <a:gd name="T59" fmla="*/ 2147483646 h 1425"/>
              <a:gd name="T60" fmla="*/ 2147483646 w 1345"/>
              <a:gd name="T61" fmla="*/ 2147483646 h 1425"/>
              <a:gd name="T62" fmla="*/ 2147483646 w 1345"/>
              <a:gd name="T63" fmla="*/ 2147483646 h 1425"/>
              <a:gd name="T64" fmla="*/ 2147483646 w 1345"/>
              <a:gd name="T65" fmla="*/ 2147483646 h 1425"/>
              <a:gd name="T66" fmla="*/ 2147483646 w 1345"/>
              <a:gd name="T67" fmla="*/ 2147483646 h 1425"/>
              <a:gd name="T68" fmla="*/ 2147483646 w 1345"/>
              <a:gd name="T69" fmla="*/ 2147483646 h 1425"/>
              <a:gd name="T70" fmla="*/ 2147483646 w 1345"/>
              <a:gd name="T71" fmla="*/ 2147483646 h 1425"/>
              <a:gd name="T72" fmla="*/ 2147483646 w 1345"/>
              <a:gd name="T73" fmla="*/ 2147483646 h 1425"/>
              <a:gd name="T74" fmla="*/ 2147483646 w 1345"/>
              <a:gd name="T75" fmla="*/ 2147483646 h 1425"/>
              <a:gd name="T76" fmla="*/ 2147483646 w 1345"/>
              <a:gd name="T77" fmla="*/ 2147483646 h 1425"/>
              <a:gd name="T78" fmla="*/ 2147483646 w 1345"/>
              <a:gd name="T79" fmla="*/ 2147483646 h 1425"/>
              <a:gd name="T80" fmla="*/ 2147483646 w 1345"/>
              <a:gd name="T81" fmla="*/ 2147483646 h 1425"/>
              <a:gd name="T82" fmla="*/ 2147483646 w 1345"/>
              <a:gd name="T83" fmla="*/ 2147483646 h 1425"/>
              <a:gd name="T84" fmla="*/ 2147483646 w 1345"/>
              <a:gd name="T85" fmla="*/ 2147483646 h 1425"/>
              <a:gd name="T86" fmla="*/ 2147483646 w 1345"/>
              <a:gd name="T87" fmla="*/ 2147483646 h 1425"/>
              <a:gd name="T88" fmla="*/ 2147483646 w 1345"/>
              <a:gd name="T89" fmla="*/ 2147483646 h 1425"/>
              <a:gd name="T90" fmla="*/ 2147483646 w 1345"/>
              <a:gd name="T91" fmla="*/ 2147483646 h 1425"/>
              <a:gd name="T92" fmla="*/ 2147483646 w 1345"/>
              <a:gd name="T93" fmla="*/ 2147483646 h 1425"/>
              <a:gd name="T94" fmla="*/ 2147483646 w 1345"/>
              <a:gd name="T95" fmla="*/ 2147483646 h 1425"/>
              <a:gd name="T96" fmla="*/ 2147483646 w 1345"/>
              <a:gd name="T97" fmla="*/ 2147483646 h 1425"/>
              <a:gd name="T98" fmla="*/ 2147483646 w 1345"/>
              <a:gd name="T99" fmla="*/ 2147483646 h 1425"/>
              <a:gd name="T100" fmla="*/ 2147483646 w 1345"/>
              <a:gd name="T101" fmla="*/ 2147483646 h 1425"/>
              <a:gd name="T102" fmla="*/ 2147483646 w 1345"/>
              <a:gd name="T103" fmla="*/ 2147483646 h 1425"/>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345"/>
              <a:gd name="T157" fmla="*/ 0 h 1425"/>
              <a:gd name="T158" fmla="*/ 1345 w 1345"/>
              <a:gd name="T159" fmla="*/ 1425 h 1425"/>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345" h="1425">
                <a:moveTo>
                  <a:pt x="864" y="16"/>
                </a:moveTo>
                <a:lnTo>
                  <a:pt x="824" y="8"/>
                </a:lnTo>
                <a:lnTo>
                  <a:pt x="784" y="8"/>
                </a:lnTo>
                <a:lnTo>
                  <a:pt x="760" y="0"/>
                </a:lnTo>
                <a:lnTo>
                  <a:pt x="744" y="8"/>
                </a:lnTo>
                <a:lnTo>
                  <a:pt x="712" y="16"/>
                </a:lnTo>
                <a:lnTo>
                  <a:pt x="672" y="24"/>
                </a:lnTo>
                <a:lnTo>
                  <a:pt x="624" y="40"/>
                </a:lnTo>
                <a:lnTo>
                  <a:pt x="584" y="56"/>
                </a:lnTo>
                <a:lnTo>
                  <a:pt x="544" y="80"/>
                </a:lnTo>
                <a:lnTo>
                  <a:pt x="504" y="104"/>
                </a:lnTo>
                <a:lnTo>
                  <a:pt x="464" y="128"/>
                </a:lnTo>
                <a:lnTo>
                  <a:pt x="424" y="152"/>
                </a:lnTo>
                <a:lnTo>
                  <a:pt x="384" y="176"/>
                </a:lnTo>
                <a:lnTo>
                  <a:pt x="352" y="208"/>
                </a:lnTo>
                <a:lnTo>
                  <a:pt x="320" y="248"/>
                </a:lnTo>
                <a:lnTo>
                  <a:pt x="288" y="296"/>
                </a:lnTo>
                <a:lnTo>
                  <a:pt x="256" y="336"/>
                </a:lnTo>
                <a:lnTo>
                  <a:pt x="224" y="376"/>
                </a:lnTo>
                <a:lnTo>
                  <a:pt x="192" y="416"/>
                </a:lnTo>
                <a:lnTo>
                  <a:pt x="160" y="464"/>
                </a:lnTo>
                <a:lnTo>
                  <a:pt x="128" y="504"/>
                </a:lnTo>
                <a:lnTo>
                  <a:pt x="96" y="536"/>
                </a:lnTo>
                <a:lnTo>
                  <a:pt x="64" y="568"/>
                </a:lnTo>
                <a:lnTo>
                  <a:pt x="40" y="608"/>
                </a:lnTo>
                <a:lnTo>
                  <a:pt x="16" y="648"/>
                </a:lnTo>
                <a:lnTo>
                  <a:pt x="8" y="688"/>
                </a:lnTo>
                <a:lnTo>
                  <a:pt x="8" y="728"/>
                </a:lnTo>
                <a:lnTo>
                  <a:pt x="0" y="776"/>
                </a:lnTo>
                <a:lnTo>
                  <a:pt x="0" y="800"/>
                </a:lnTo>
                <a:lnTo>
                  <a:pt x="0" y="824"/>
                </a:lnTo>
                <a:lnTo>
                  <a:pt x="0" y="864"/>
                </a:lnTo>
                <a:lnTo>
                  <a:pt x="0" y="896"/>
                </a:lnTo>
                <a:lnTo>
                  <a:pt x="0" y="936"/>
                </a:lnTo>
                <a:lnTo>
                  <a:pt x="0" y="976"/>
                </a:lnTo>
                <a:lnTo>
                  <a:pt x="0" y="1000"/>
                </a:lnTo>
                <a:lnTo>
                  <a:pt x="0" y="1024"/>
                </a:lnTo>
                <a:lnTo>
                  <a:pt x="8" y="1064"/>
                </a:lnTo>
                <a:lnTo>
                  <a:pt x="8" y="1112"/>
                </a:lnTo>
                <a:lnTo>
                  <a:pt x="16" y="1152"/>
                </a:lnTo>
                <a:lnTo>
                  <a:pt x="32" y="1192"/>
                </a:lnTo>
                <a:lnTo>
                  <a:pt x="56" y="1232"/>
                </a:lnTo>
                <a:lnTo>
                  <a:pt x="96" y="1280"/>
                </a:lnTo>
                <a:lnTo>
                  <a:pt x="136" y="1320"/>
                </a:lnTo>
                <a:lnTo>
                  <a:pt x="176" y="1352"/>
                </a:lnTo>
                <a:lnTo>
                  <a:pt x="216" y="1376"/>
                </a:lnTo>
                <a:lnTo>
                  <a:pt x="264" y="1400"/>
                </a:lnTo>
                <a:lnTo>
                  <a:pt x="304" y="1416"/>
                </a:lnTo>
                <a:lnTo>
                  <a:pt x="344" y="1424"/>
                </a:lnTo>
                <a:lnTo>
                  <a:pt x="384" y="1424"/>
                </a:lnTo>
                <a:lnTo>
                  <a:pt x="432" y="1424"/>
                </a:lnTo>
                <a:lnTo>
                  <a:pt x="472" y="1424"/>
                </a:lnTo>
                <a:lnTo>
                  <a:pt x="512" y="1424"/>
                </a:lnTo>
                <a:lnTo>
                  <a:pt x="552" y="1424"/>
                </a:lnTo>
                <a:lnTo>
                  <a:pt x="600" y="1424"/>
                </a:lnTo>
                <a:lnTo>
                  <a:pt x="640" y="1424"/>
                </a:lnTo>
                <a:lnTo>
                  <a:pt x="680" y="1424"/>
                </a:lnTo>
                <a:lnTo>
                  <a:pt x="720" y="1416"/>
                </a:lnTo>
                <a:lnTo>
                  <a:pt x="768" y="1400"/>
                </a:lnTo>
                <a:lnTo>
                  <a:pt x="808" y="1376"/>
                </a:lnTo>
                <a:lnTo>
                  <a:pt x="848" y="1360"/>
                </a:lnTo>
                <a:lnTo>
                  <a:pt x="888" y="1344"/>
                </a:lnTo>
                <a:lnTo>
                  <a:pt x="936" y="1312"/>
                </a:lnTo>
                <a:lnTo>
                  <a:pt x="976" y="1280"/>
                </a:lnTo>
                <a:lnTo>
                  <a:pt x="1016" y="1240"/>
                </a:lnTo>
                <a:lnTo>
                  <a:pt x="1056" y="1200"/>
                </a:lnTo>
                <a:lnTo>
                  <a:pt x="1104" y="1160"/>
                </a:lnTo>
                <a:lnTo>
                  <a:pt x="1144" y="1112"/>
                </a:lnTo>
                <a:lnTo>
                  <a:pt x="1184" y="1072"/>
                </a:lnTo>
                <a:lnTo>
                  <a:pt x="1224" y="1032"/>
                </a:lnTo>
                <a:lnTo>
                  <a:pt x="1264" y="992"/>
                </a:lnTo>
                <a:lnTo>
                  <a:pt x="1296" y="944"/>
                </a:lnTo>
                <a:lnTo>
                  <a:pt x="1320" y="904"/>
                </a:lnTo>
                <a:lnTo>
                  <a:pt x="1344" y="864"/>
                </a:lnTo>
                <a:lnTo>
                  <a:pt x="1344" y="824"/>
                </a:lnTo>
                <a:lnTo>
                  <a:pt x="1344" y="776"/>
                </a:lnTo>
                <a:lnTo>
                  <a:pt x="1344" y="736"/>
                </a:lnTo>
                <a:lnTo>
                  <a:pt x="1336" y="696"/>
                </a:lnTo>
                <a:lnTo>
                  <a:pt x="1328" y="680"/>
                </a:lnTo>
                <a:lnTo>
                  <a:pt x="1320" y="672"/>
                </a:lnTo>
                <a:lnTo>
                  <a:pt x="1320" y="632"/>
                </a:lnTo>
                <a:lnTo>
                  <a:pt x="1312" y="584"/>
                </a:lnTo>
                <a:lnTo>
                  <a:pt x="1296" y="544"/>
                </a:lnTo>
                <a:lnTo>
                  <a:pt x="1296" y="528"/>
                </a:lnTo>
                <a:lnTo>
                  <a:pt x="1288" y="512"/>
                </a:lnTo>
                <a:lnTo>
                  <a:pt x="1288" y="504"/>
                </a:lnTo>
                <a:lnTo>
                  <a:pt x="1288" y="496"/>
                </a:lnTo>
                <a:lnTo>
                  <a:pt x="1288" y="488"/>
                </a:lnTo>
                <a:lnTo>
                  <a:pt x="1280" y="472"/>
                </a:lnTo>
                <a:lnTo>
                  <a:pt x="1272" y="456"/>
                </a:lnTo>
                <a:lnTo>
                  <a:pt x="1264" y="416"/>
                </a:lnTo>
                <a:lnTo>
                  <a:pt x="1248" y="368"/>
                </a:lnTo>
                <a:lnTo>
                  <a:pt x="1240" y="328"/>
                </a:lnTo>
                <a:lnTo>
                  <a:pt x="1224" y="288"/>
                </a:lnTo>
                <a:lnTo>
                  <a:pt x="1200" y="248"/>
                </a:lnTo>
                <a:lnTo>
                  <a:pt x="1168" y="200"/>
                </a:lnTo>
                <a:lnTo>
                  <a:pt x="1128" y="160"/>
                </a:lnTo>
                <a:lnTo>
                  <a:pt x="1080" y="120"/>
                </a:lnTo>
                <a:lnTo>
                  <a:pt x="1040" y="88"/>
                </a:lnTo>
                <a:lnTo>
                  <a:pt x="1000" y="64"/>
                </a:lnTo>
                <a:lnTo>
                  <a:pt x="976" y="48"/>
                </a:lnTo>
                <a:lnTo>
                  <a:pt x="960" y="40"/>
                </a:lnTo>
                <a:lnTo>
                  <a:pt x="936" y="32"/>
                </a:lnTo>
                <a:lnTo>
                  <a:pt x="904" y="24"/>
                </a:lnTo>
                <a:lnTo>
                  <a:pt x="864" y="1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4" name="Freeform 3"/>
          <p:cNvSpPr>
            <a:spLocks/>
          </p:cNvSpPr>
          <p:nvPr/>
        </p:nvSpPr>
        <p:spPr bwMode="auto">
          <a:xfrm>
            <a:off x="5318125" y="1843088"/>
            <a:ext cx="2617788" cy="2630487"/>
          </a:xfrm>
          <a:custGeom>
            <a:avLst/>
            <a:gdLst>
              <a:gd name="T0" fmla="*/ 2147483646 w 1649"/>
              <a:gd name="T1" fmla="*/ 2147483646 h 1657"/>
              <a:gd name="T2" fmla="*/ 2147483646 w 1649"/>
              <a:gd name="T3" fmla="*/ 2147483646 h 1657"/>
              <a:gd name="T4" fmla="*/ 2147483646 w 1649"/>
              <a:gd name="T5" fmla="*/ 2147483646 h 1657"/>
              <a:gd name="T6" fmla="*/ 2147483646 w 1649"/>
              <a:gd name="T7" fmla="*/ 2147483646 h 1657"/>
              <a:gd name="T8" fmla="*/ 2147483646 w 1649"/>
              <a:gd name="T9" fmla="*/ 2147483646 h 1657"/>
              <a:gd name="T10" fmla="*/ 2147483646 w 1649"/>
              <a:gd name="T11" fmla="*/ 2147483646 h 1657"/>
              <a:gd name="T12" fmla="*/ 2147483646 w 1649"/>
              <a:gd name="T13" fmla="*/ 2147483646 h 1657"/>
              <a:gd name="T14" fmla="*/ 2147483646 w 1649"/>
              <a:gd name="T15" fmla="*/ 2147483646 h 1657"/>
              <a:gd name="T16" fmla="*/ 2147483646 w 1649"/>
              <a:gd name="T17" fmla="*/ 2147483646 h 1657"/>
              <a:gd name="T18" fmla="*/ 2147483646 w 1649"/>
              <a:gd name="T19" fmla="*/ 2147483646 h 1657"/>
              <a:gd name="T20" fmla="*/ 2147483646 w 1649"/>
              <a:gd name="T21" fmla="*/ 2147483646 h 1657"/>
              <a:gd name="T22" fmla="*/ 2147483646 w 1649"/>
              <a:gd name="T23" fmla="*/ 2147483646 h 1657"/>
              <a:gd name="T24" fmla="*/ 2147483646 w 1649"/>
              <a:gd name="T25" fmla="*/ 2147483646 h 1657"/>
              <a:gd name="T26" fmla="*/ 0 w 1649"/>
              <a:gd name="T27" fmla="*/ 2147483646 h 1657"/>
              <a:gd name="T28" fmla="*/ 0 w 1649"/>
              <a:gd name="T29" fmla="*/ 2147483646 h 1657"/>
              <a:gd name="T30" fmla="*/ 0 w 1649"/>
              <a:gd name="T31" fmla="*/ 2147483646 h 1657"/>
              <a:gd name="T32" fmla="*/ 2147483646 w 1649"/>
              <a:gd name="T33" fmla="*/ 2147483646 h 1657"/>
              <a:gd name="T34" fmla="*/ 2147483646 w 1649"/>
              <a:gd name="T35" fmla="*/ 2147483646 h 1657"/>
              <a:gd name="T36" fmla="*/ 2147483646 w 1649"/>
              <a:gd name="T37" fmla="*/ 2147483646 h 1657"/>
              <a:gd name="T38" fmla="*/ 2147483646 w 1649"/>
              <a:gd name="T39" fmla="*/ 2147483646 h 1657"/>
              <a:gd name="T40" fmla="*/ 2147483646 w 1649"/>
              <a:gd name="T41" fmla="*/ 2147483646 h 1657"/>
              <a:gd name="T42" fmla="*/ 2147483646 w 1649"/>
              <a:gd name="T43" fmla="*/ 2147483646 h 1657"/>
              <a:gd name="T44" fmla="*/ 2147483646 w 1649"/>
              <a:gd name="T45" fmla="*/ 2147483646 h 1657"/>
              <a:gd name="T46" fmla="*/ 2147483646 w 1649"/>
              <a:gd name="T47" fmla="*/ 2147483646 h 1657"/>
              <a:gd name="T48" fmla="*/ 2147483646 w 1649"/>
              <a:gd name="T49" fmla="*/ 2147483646 h 1657"/>
              <a:gd name="T50" fmla="*/ 2147483646 w 1649"/>
              <a:gd name="T51" fmla="*/ 2147483646 h 1657"/>
              <a:gd name="T52" fmla="*/ 2147483646 w 1649"/>
              <a:gd name="T53" fmla="*/ 2147483646 h 1657"/>
              <a:gd name="T54" fmla="*/ 2147483646 w 1649"/>
              <a:gd name="T55" fmla="*/ 2147483646 h 1657"/>
              <a:gd name="T56" fmla="*/ 2147483646 w 1649"/>
              <a:gd name="T57" fmla="*/ 2147483646 h 1657"/>
              <a:gd name="T58" fmla="*/ 2147483646 w 1649"/>
              <a:gd name="T59" fmla="*/ 2147483646 h 1657"/>
              <a:gd name="T60" fmla="*/ 2147483646 w 1649"/>
              <a:gd name="T61" fmla="*/ 2147483646 h 1657"/>
              <a:gd name="T62" fmla="*/ 2147483646 w 1649"/>
              <a:gd name="T63" fmla="*/ 2147483646 h 1657"/>
              <a:gd name="T64" fmla="*/ 2147483646 w 1649"/>
              <a:gd name="T65" fmla="*/ 2147483646 h 1657"/>
              <a:gd name="T66" fmla="*/ 2147483646 w 1649"/>
              <a:gd name="T67" fmla="*/ 2147483646 h 1657"/>
              <a:gd name="T68" fmla="*/ 2147483646 w 1649"/>
              <a:gd name="T69" fmla="*/ 2147483646 h 1657"/>
              <a:gd name="T70" fmla="*/ 2147483646 w 1649"/>
              <a:gd name="T71" fmla="*/ 2147483646 h 1657"/>
              <a:gd name="T72" fmla="*/ 2147483646 w 1649"/>
              <a:gd name="T73" fmla="*/ 2147483646 h 1657"/>
              <a:gd name="T74" fmla="*/ 2147483646 w 1649"/>
              <a:gd name="T75" fmla="*/ 2147483646 h 1657"/>
              <a:gd name="T76" fmla="*/ 2147483646 w 1649"/>
              <a:gd name="T77" fmla="*/ 2147483646 h 1657"/>
              <a:gd name="T78" fmla="*/ 2147483646 w 1649"/>
              <a:gd name="T79" fmla="*/ 2147483646 h 1657"/>
              <a:gd name="T80" fmla="*/ 2147483646 w 1649"/>
              <a:gd name="T81" fmla="*/ 2147483646 h 1657"/>
              <a:gd name="T82" fmla="*/ 2147483646 w 1649"/>
              <a:gd name="T83" fmla="*/ 2147483646 h 1657"/>
              <a:gd name="T84" fmla="*/ 2147483646 w 1649"/>
              <a:gd name="T85" fmla="*/ 2147483646 h 1657"/>
              <a:gd name="T86" fmla="*/ 2147483646 w 1649"/>
              <a:gd name="T87" fmla="*/ 2147483646 h 1657"/>
              <a:gd name="T88" fmla="*/ 2147483646 w 1649"/>
              <a:gd name="T89" fmla="*/ 2147483646 h 1657"/>
              <a:gd name="T90" fmla="*/ 2147483646 w 1649"/>
              <a:gd name="T91" fmla="*/ 2147483646 h 1657"/>
              <a:gd name="T92" fmla="*/ 2147483646 w 1649"/>
              <a:gd name="T93" fmla="*/ 2147483646 h 1657"/>
              <a:gd name="T94" fmla="*/ 2147483646 w 1649"/>
              <a:gd name="T95" fmla="*/ 2147483646 h 1657"/>
              <a:gd name="T96" fmla="*/ 2147483646 w 1649"/>
              <a:gd name="T97" fmla="*/ 2147483646 h 1657"/>
              <a:gd name="T98" fmla="*/ 2147483646 w 1649"/>
              <a:gd name="T99" fmla="*/ 2147483646 h 1657"/>
              <a:gd name="T100" fmla="*/ 2147483646 w 1649"/>
              <a:gd name="T101" fmla="*/ 2147483646 h 1657"/>
              <a:gd name="T102" fmla="*/ 2147483646 w 1649"/>
              <a:gd name="T103" fmla="*/ 2147483646 h 1657"/>
              <a:gd name="T104" fmla="*/ 2147483646 w 1649"/>
              <a:gd name="T105" fmla="*/ 2147483646 h 1657"/>
              <a:gd name="T106" fmla="*/ 2147483646 w 1649"/>
              <a:gd name="T107" fmla="*/ 2147483646 h 1657"/>
              <a:gd name="T108" fmla="*/ 2147483646 w 1649"/>
              <a:gd name="T109" fmla="*/ 2147483646 h 1657"/>
              <a:gd name="T110" fmla="*/ 2147483646 w 1649"/>
              <a:gd name="T111" fmla="*/ 0 h 1657"/>
              <a:gd name="T112" fmla="*/ 2147483646 w 1649"/>
              <a:gd name="T113" fmla="*/ 0 h 1657"/>
              <a:gd name="T114" fmla="*/ 2147483646 w 1649"/>
              <a:gd name="T115" fmla="*/ 2147483646 h 165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649"/>
              <a:gd name="T175" fmla="*/ 0 h 1657"/>
              <a:gd name="T176" fmla="*/ 1649 w 1649"/>
              <a:gd name="T177" fmla="*/ 1657 h 165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649" h="1657">
                <a:moveTo>
                  <a:pt x="960" y="8"/>
                </a:moveTo>
                <a:lnTo>
                  <a:pt x="904" y="24"/>
                </a:lnTo>
                <a:lnTo>
                  <a:pt x="816" y="48"/>
                </a:lnTo>
                <a:lnTo>
                  <a:pt x="736" y="80"/>
                </a:lnTo>
                <a:lnTo>
                  <a:pt x="664" y="96"/>
                </a:lnTo>
                <a:lnTo>
                  <a:pt x="576" y="144"/>
                </a:lnTo>
                <a:lnTo>
                  <a:pt x="504" y="192"/>
                </a:lnTo>
                <a:lnTo>
                  <a:pt x="432" y="248"/>
                </a:lnTo>
                <a:lnTo>
                  <a:pt x="360" y="336"/>
                </a:lnTo>
                <a:lnTo>
                  <a:pt x="280" y="408"/>
                </a:lnTo>
                <a:lnTo>
                  <a:pt x="192" y="456"/>
                </a:lnTo>
                <a:lnTo>
                  <a:pt x="112" y="480"/>
                </a:lnTo>
                <a:lnTo>
                  <a:pt x="24" y="536"/>
                </a:lnTo>
                <a:lnTo>
                  <a:pt x="0" y="624"/>
                </a:lnTo>
                <a:lnTo>
                  <a:pt x="0" y="704"/>
                </a:lnTo>
                <a:lnTo>
                  <a:pt x="0" y="792"/>
                </a:lnTo>
                <a:lnTo>
                  <a:pt x="16" y="872"/>
                </a:lnTo>
                <a:lnTo>
                  <a:pt x="24" y="960"/>
                </a:lnTo>
                <a:lnTo>
                  <a:pt x="40" y="1040"/>
                </a:lnTo>
                <a:lnTo>
                  <a:pt x="48" y="1128"/>
                </a:lnTo>
                <a:lnTo>
                  <a:pt x="64" y="1152"/>
                </a:lnTo>
                <a:lnTo>
                  <a:pt x="64" y="1232"/>
                </a:lnTo>
                <a:lnTo>
                  <a:pt x="72" y="1320"/>
                </a:lnTo>
                <a:lnTo>
                  <a:pt x="112" y="1400"/>
                </a:lnTo>
                <a:lnTo>
                  <a:pt x="160" y="1488"/>
                </a:lnTo>
                <a:lnTo>
                  <a:pt x="232" y="1536"/>
                </a:lnTo>
                <a:lnTo>
                  <a:pt x="312" y="1592"/>
                </a:lnTo>
                <a:lnTo>
                  <a:pt x="400" y="1632"/>
                </a:lnTo>
                <a:lnTo>
                  <a:pt x="480" y="1640"/>
                </a:lnTo>
                <a:lnTo>
                  <a:pt x="568" y="1640"/>
                </a:lnTo>
                <a:lnTo>
                  <a:pt x="640" y="1656"/>
                </a:lnTo>
                <a:lnTo>
                  <a:pt x="720" y="1640"/>
                </a:lnTo>
                <a:lnTo>
                  <a:pt x="808" y="1632"/>
                </a:lnTo>
                <a:lnTo>
                  <a:pt x="888" y="1616"/>
                </a:lnTo>
                <a:lnTo>
                  <a:pt x="976" y="1592"/>
                </a:lnTo>
                <a:lnTo>
                  <a:pt x="1056" y="1560"/>
                </a:lnTo>
                <a:lnTo>
                  <a:pt x="1128" y="1536"/>
                </a:lnTo>
                <a:lnTo>
                  <a:pt x="1200" y="1488"/>
                </a:lnTo>
                <a:lnTo>
                  <a:pt x="1272" y="1416"/>
                </a:lnTo>
                <a:lnTo>
                  <a:pt x="1336" y="1352"/>
                </a:lnTo>
                <a:lnTo>
                  <a:pt x="1392" y="1272"/>
                </a:lnTo>
                <a:lnTo>
                  <a:pt x="1456" y="1208"/>
                </a:lnTo>
                <a:lnTo>
                  <a:pt x="1528" y="1128"/>
                </a:lnTo>
                <a:lnTo>
                  <a:pt x="1600" y="1040"/>
                </a:lnTo>
                <a:lnTo>
                  <a:pt x="1632" y="960"/>
                </a:lnTo>
                <a:lnTo>
                  <a:pt x="1648" y="872"/>
                </a:lnTo>
                <a:lnTo>
                  <a:pt x="1648" y="792"/>
                </a:lnTo>
                <a:lnTo>
                  <a:pt x="1624" y="704"/>
                </a:lnTo>
                <a:lnTo>
                  <a:pt x="1608" y="656"/>
                </a:lnTo>
                <a:lnTo>
                  <a:pt x="1512" y="416"/>
                </a:lnTo>
                <a:lnTo>
                  <a:pt x="1480" y="336"/>
                </a:lnTo>
                <a:lnTo>
                  <a:pt x="1432" y="248"/>
                </a:lnTo>
                <a:lnTo>
                  <a:pt x="1360" y="168"/>
                </a:lnTo>
                <a:lnTo>
                  <a:pt x="1272" y="80"/>
                </a:lnTo>
                <a:lnTo>
                  <a:pt x="1192" y="32"/>
                </a:lnTo>
                <a:lnTo>
                  <a:pt x="1104" y="0"/>
                </a:lnTo>
                <a:lnTo>
                  <a:pt x="1096" y="0"/>
                </a:lnTo>
                <a:lnTo>
                  <a:pt x="960" y="8"/>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5" name="Freeform 4"/>
          <p:cNvSpPr>
            <a:spLocks/>
          </p:cNvSpPr>
          <p:nvPr/>
        </p:nvSpPr>
        <p:spPr bwMode="auto">
          <a:xfrm>
            <a:off x="5318125" y="1843088"/>
            <a:ext cx="2617788" cy="2630487"/>
          </a:xfrm>
          <a:custGeom>
            <a:avLst/>
            <a:gdLst>
              <a:gd name="T0" fmla="*/ 2147483646 w 1649"/>
              <a:gd name="T1" fmla="*/ 2147483646 h 1657"/>
              <a:gd name="T2" fmla="*/ 2147483646 w 1649"/>
              <a:gd name="T3" fmla="*/ 2147483646 h 1657"/>
              <a:gd name="T4" fmla="*/ 2147483646 w 1649"/>
              <a:gd name="T5" fmla="*/ 2147483646 h 1657"/>
              <a:gd name="T6" fmla="*/ 2147483646 w 1649"/>
              <a:gd name="T7" fmla="*/ 2147483646 h 1657"/>
              <a:gd name="T8" fmla="*/ 2147483646 w 1649"/>
              <a:gd name="T9" fmla="*/ 2147483646 h 1657"/>
              <a:gd name="T10" fmla="*/ 2147483646 w 1649"/>
              <a:gd name="T11" fmla="*/ 2147483646 h 1657"/>
              <a:gd name="T12" fmla="*/ 2147483646 w 1649"/>
              <a:gd name="T13" fmla="*/ 2147483646 h 1657"/>
              <a:gd name="T14" fmla="*/ 2147483646 w 1649"/>
              <a:gd name="T15" fmla="*/ 2147483646 h 1657"/>
              <a:gd name="T16" fmla="*/ 2147483646 w 1649"/>
              <a:gd name="T17" fmla="*/ 2147483646 h 1657"/>
              <a:gd name="T18" fmla="*/ 2147483646 w 1649"/>
              <a:gd name="T19" fmla="*/ 2147483646 h 1657"/>
              <a:gd name="T20" fmla="*/ 2147483646 w 1649"/>
              <a:gd name="T21" fmla="*/ 2147483646 h 1657"/>
              <a:gd name="T22" fmla="*/ 2147483646 w 1649"/>
              <a:gd name="T23" fmla="*/ 2147483646 h 1657"/>
              <a:gd name="T24" fmla="*/ 2147483646 w 1649"/>
              <a:gd name="T25" fmla="*/ 2147483646 h 1657"/>
              <a:gd name="T26" fmla="*/ 2147483646 w 1649"/>
              <a:gd name="T27" fmla="*/ 2147483646 h 1657"/>
              <a:gd name="T28" fmla="*/ 2147483646 w 1649"/>
              <a:gd name="T29" fmla="*/ 2147483646 h 1657"/>
              <a:gd name="T30" fmla="*/ 0 w 1649"/>
              <a:gd name="T31" fmla="*/ 2147483646 h 1657"/>
              <a:gd name="T32" fmla="*/ 2147483646 w 1649"/>
              <a:gd name="T33" fmla="*/ 2147483646 h 1657"/>
              <a:gd name="T34" fmla="*/ 2147483646 w 1649"/>
              <a:gd name="T35" fmla="*/ 2147483646 h 1657"/>
              <a:gd name="T36" fmla="*/ 2147483646 w 1649"/>
              <a:gd name="T37" fmla="*/ 2147483646 h 1657"/>
              <a:gd name="T38" fmla="*/ 2147483646 w 1649"/>
              <a:gd name="T39" fmla="*/ 2147483646 h 1657"/>
              <a:gd name="T40" fmla="*/ 2147483646 w 1649"/>
              <a:gd name="T41" fmla="*/ 2147483646 h 1657"/>
              <a:gd name="T42" fmla="*/ 2147483646 w 1649"/>
              <a:gd name="T43" fmla="*/ 2147483646 h 1657"/>
              <a:gd name="T44" fmla="*/ 2147483646 w 1649"/>
              <a:gd name="T45" fmla="*/ 2147483646 h 1657"/>
              <a:gd name="T46" fmla="*/ 2147483646 w 1649"/>
              <a:gd name="T47" fmla="*/ 2147483646 h 1657"/>
              <a:gd name="T48" fmla="*/ 2147483646 w 1649"/>
              <a:gd name="T49" fmla="*/ 2147483646 h 1657"/>
              <a:gd name="T50" fmla="*/ 2147483646 w 1649"/>
              <a:gd name="T51" fmla="*/ 2147483646 h 1657"/>
              <a:gd name="T52" fmla="*/ 2147483646 w 1649"/>
              <a:gd name="T53" fmla="*/ 2147483646 h 1657"/>
              <a:gd name="T54" fmla="*/ 2147483646 w 1649"/>
              <a:gd name="T55" fmla="*/ 2147483646 h 1657"/>
              <a:gd name="T56" fmla="*/ 2147483646 w 1649"/>
              <a:gd name="T57" fmla="*/ 2147483646 h 1657"/>
              <a:gd name="T58" fmla="*/ 2147483646 w 1649"/>
              <a:gd name="T59" fmla="*/ 2147483646 h 1657"/>
              <a:gd name="T60" fmla="*/ 2147483646 w 1649"/>
              <a:gd name="T61" fmla="*/ 2147483646 h 1657"/>
              <a:gd name="T62" fmla="*/ 2147483646 w 1649"/>
              <a:gd name="T63" fmla="*/ 2147483646 h 1657"/>
              <a:gd name="T64" fmla="*/ 2147483646 w 1649"/>
              <a:gd name="T65" fmla="*/ 2147483646 h 1657"/>
              <a:gd name="T66" fmla="*/ 2147483646 w 1649"/>
              <a:gd name="T67" fmla="*/ 2147483646 h 1657"/>
              <a:gd name="T68" fmla="*/ 2147483646 w 1649"/>
              <a:gd name="T69" fmla="*/ 2147483646 h 1657"/>
              <a:gd name="T70" fmla="*/ 2147483646 w 1649"/>
              <a:gd name="T71" fmla="*/ 2147483646 h 1657"/>
              <a:gd name="T72" fmla="*/ 2147483646 w 1649"/>
              <a:gd name="T73" fmla="*/ 2147483646 h 1657"/>
              <a:gd name="T74" fmla="*/ 2147483646 w 1649"/>
              <a:gd name="T75" fmla="*/ 2147483646 h 1657"/>
              <a:gd name="T76" fmla="*/ 2147483646 w 1649"/>
              <a:gd name="T77" fmla="*/ 2147483646 h 1657"/>
              <a:gd name="T78" fmla="*/ 2147483646 w 1649"/>
              <a:gd name="T79" fmla="*/ 2147483646 h 1657"/>
              <a:gd name="T80" fmla="*/ 2147483646 w 1649"/>
              <a:gd name="T81" fmla="*/ 2147483646 h 1657"/>
              <a:gd name="T82" fmla="*/ 2147483646 w 1649"/>
              <a:gd name="T83" fmla="*/ 2147483646 h 1657"/>
              <a:gd name="T84" fmla="*/ 2147483646 w 1649"/>
              <a:gd name="T85" fmla="*/ 2147483646 h 1657"/>
              <a:gd name="T86" fmla="*/ 2147483646 w 1649"/>
              <a:gd name="T87" fmla="*/ 2147483646 h 1657"/>
              <a:gd name="T88" fmla="*/ 2147483646 w 1649"/>
              <a:gd name="T89" fmla="*/ 2147483646 h 1657"/>
              <a:gd name="T90" fmla="*/ 2147483646 w 1649"/>
              <a:gd name="T91" fmla="*/ 2147483646 h 1657"/>
              <a:gd name="T92" fmla="*/ 2147483646 w 1649"/>
              <a:gd name="T93" fmla="*/ 2147483646 h 1657"/>
              <a:gd name="T94" fmla="*/ 2147483646 w 1649"/>
              <a:gd name="T95" fmla="*/ 2147483646 h 1657"/>
              <a:gd name="T96" fmla="*/ 2147483646 w 1649"/>
              <a:gd name="T97" fmla="*/ 2147483646 h 1657"/>
              <a:gd name="T98" fmla="*/ 2147483646 w 1649"/>
              <a:gd name="T99" fmla="*/ 2147483646 h 1657"/>
              <a:gd name="T100" fmla="*/ 2147483646 w 1649"/>
              <a:gd name="T101" fmla="*/ 2147483646 h 1657"/>
              <a:gd name="T102" fmla="*/ 2147483646 w 1649"/>
              <a:gd name="T103" fmla="*/ 2147483646 h 1657"/>
              <a:gd name="T104" fmla="*/ 2147483646 w 1649"/>
              <a:gd name="T105" fmla="*/ 2147483646 h 1657"/>
              <a:gd name="T106" fmla="*/ 2147483646 w 1649"/>
              <a:gd name="T107" fmla="*/ 2147483646 h 1657"/>
              <a:gd name="T108" fmla="*/ 2147483646 w 1649"/>
              <a:gd name="T109" fmla="*/ 2147483646 h 1657"/>
              <a:gd name="T110" fmla="*/ 2147483646 w 1649"/>
              <a:gd name="T111" fmla="*/ 2147483646 h 1657"/>
              <a:gd name="T112" fmla="*/ 2147483646 w 1649"/>
              <a:gd name="T113" fmla="*/ 2147483646 h 1657"/>
              <a:gd name="T114" fmla="*/ 2147483646 w 1649"/>
              <a:gd name="T115" fmla="*/ 2147483646 h 1657"/>
              <a:gd name="T116" fmla="*/ 2147483646 w 1649"/>
              <a:gd name="T117" fmla="*/ 0 h 1657"/>
              <a:gd name="T118" fmla="*/ 2147483646 w 1649"/>
              <a:gd name="T119" fmla="*/ 0 h 1657"/>
              <a:gd name="T120" fmla="*/ 2147483646 w 1649"/>
              <a:gd name="T121" fmla="*/ 2147483646 h 165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649"/>
              <a:gd name="T184" fmla="*/ 0 h 1657"/>
              <a:gd name="T185" fmla="*/ 1649 w 1649"/>
              <a:gd name="T186" fmla="*/ 1657 h 165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649" h="1657">
                <a:moveTo>
                  <a:pt x="1032" y="8"/>
                </a:moveTo>
                <a:lnTo>
                  <a:pt x="1000" y="8"/>
                </a:lnTo>
                <a:lnTo>
                  <a:pt x="976" y="8"/>
                </a:lnTo>
                <a:lnTo>
                  <a:pt x="952" y="16"/>
                </a:lnTo>
                <a:lnTo>
                  <a:pt x="936" y="16"/>
                </a:lnTo>
                <a:lnTo>
                  <a:pt x="904" y="24"/>
                </a:lnTo>
                <a:lnTo>
                  <a:pt x="864" y="32"/>
                </a:lnTo>
                <a:lnTo>
                  <a:pt x="816" y="48"/>
                </a:lnTo>
                <a:lnTo>
                  <a:pt x="776" y="64"/>
                </a:lnTo>
                <a:lnTo>
                  <a:pt x="736" y="80"/>
                </a:lnTo>
                <a:lnTo>
                  <a:pt x="696" y="88"/>
                </a:lnTo>
                <a:lnTo>
                  <a:pt x="664" y="96"/>
                </a:lnTo>
                <a:lnTo>
                  <a:pt x="624" y="120"/>
                </a:lnTo>
                <a:lnTo>
                  <a:pt x="584" y="144"/>
                </a:lnTo>
                <a:lnTo>
                  <a:pt x="544" y="168"/>
                </a:lnTo>
                <a:lnTo>
                  <a:pt x="504" y="192"/>
                </a:lnTo>
                <a:lnTo>
                  <a:pt x="472" y="224"/>
                </a:lnTo>
                <a:lnTo>
                  <a:pt x="432" y="256"/>
                </a:lnTo>
                <a:lnTo>
                  <a:pt x="400" y="296"/>
                </a:lnTo>
                <a:lnTo>
                  <a:pt x="360" y="336"/>
                </a:lnTo>
                <a:lnTo>
                  <a:pt x="320" y="368"/>
                </a:lnTo>
                <a:lnTo>
                  <a:pt x="280" y="408"/>
                </a:lnTo>
                <a:lnTo>
                  <a:pt x="240" y="432"/>
                </a:lnTo>
                <a:lnTo>
                  <a:pt x="192" y="456"/>
                </a:lnTo>
                <a:lnTo>
                  <a:pt x="152" y="464"/>
                </a:lnTo>
                <a:lnTo>
                  <a:pt x="112" y="480"/>
                </a:lnTo>
                <a:lnTo>
                  <a:pt x="72" y="512"/>
                </a:lnTo>
                <a:lnTo>
                  <a:pt x="32" y="544"/>
                </a:lnTo>
                <a:lnTo>
                  <a:pt x="16" y="584"/>
                </a:lnTo>
                <a:lnTo>
                  <a:pt x="8" y="624"/>
                </a:lnTo>
                <a:lnTo>
                  <a:pt x="0" y="664"/>
                </a:lnTo>
                <a:lnTo>
                  <a:pt x="0" y="704"/>
                </a:lnTo>
                <a:lnTo>
                  <a:pt x="0" y="752"/>
                </a:lnTo>
                <a:lnTo>
                  <a:pt x="8" y="792"/>
                </a:lnTo>
                <a:lnTo>
                  <a:pt x="8" y="832"/>
                </a:lnTo>
                <a:lnTo>
                  <a:pt x="16" y="872"/>
                </a:lnTo>
                <a:lnTo>
                  <a:pt x="24" y="920"/>
                </a:lnTo>
                <a:lnTo>
                  <a:pt x="24" y="960"/>
                </a:lnTo>
                <a:lnTo>
                  <a:pt x="32" y="1000"/>
                </a:lnTo>
                <a:lnTo>
                  <a:pt x="40" y="1040"/>
                </a:lnTo>
                <a:lnTo>
                  <a:pt x="48" y="1088"/>
                </a:lnTo>
                <a:lnTo>
                  <a:pt x="48" y="1128"/>
                </a:lnTo>
                <a:lnTo>
                  <a:pt x="56" y="1136"/>
                </a:lnTo>
                <a:lnTo>
                  <a:pt x="64" y="1152"/>
                </a:lnTo>
                <a:lnTo>
                  <a:pt x="64" y="1192"/>
                </a:lnTo>
                <a:lnTo>
                  <a:pt x="64" y="1232"/>
                </a:lnTo>
                <a:lnTo>
                  <a:pt x="72" y="1280"/>
                </a:lnTo>
                <a:lnTo>
                  <a:pt x="80" y="1320"/>
                </a:lnTo>
                <a:lnTo>
                  <a:pt x="96" y="1360"/>
                </a:lnTo>
                <a:lnTo>
                  <a:pt x="112" y="1400"/>
                </a:lnTo>
                <a:lnTo>
                  <a:pt x="136" y="1448"/>
                </a:lnTo>
                <a:lnTo>
                  <a:pt x="160" y="1480"/>
                </a:lnTo>
                <a:lnTo>
                  <a:pt x="192" y="1512"/>
                </a:lnTo>
                <a:lnTo>
                  <a:pt x="232" y="1536"/>
                </a:lnTo>
                <a:lnTo>
                  <a:pt x="272" y="1568"/>
                </a:lnTo>
                <a:lnTo>
                  <a:pt x="312" y="1592"/>
                </a:lnTo>
                <a:lnTo>
                  <a:pt x="360" y="1616"/>
                </a:lnTo>
                <a:lnTo>
                  <a:pt x="400" y="1632"/>
                </a:lnTo>
                <a:lnTo>
                  <a:pt x="440" y="1640"/>
                </a:lnTo>
                <a:lnTo>
                  <a:pt x="480" y="1640"/>
                </a:lnTo>
                <a:lnTo>
                  <a:pt x="528" y="1640"/>
                </a:lnTo>
                <a:lnTo>
                  <a:pt x="568" y="1648"/>
                </a:lnTo>
                <a:lnTo>
                  <a:pt x="600" y="1648"/>
                </a:lnTo>
                <a:lnTo>
                  <a:pt x="640" y="1656"/>
                </a:lnTo>
                <a:lnTo>
                  <a:pt x="680" y="1648"/>
                </a:lnTo>
                <a:lnTo>
                  <a:pt x="720" y="1640"/>
                </a:lnTo>
                <a:lnTo>
                  <a:pt x="768" y="1640"/>
                </a:lnTo>
                <a:lnTo>
                  <a:pt x="808" y="1632"/>
                </a:lnTo>
                <a:lnTo>
                  <a:pt x="848" y="1624"/>
                </a:lnTo>
                <a:lnTo>
                  <a:pt x="888" y="1616"/>
                </a:lnTo>
                <a:lnTo>
                  <a:pt x="936" y="1608"/>
                </a:lnTo>
                <a:lnTo>
                  <a:pt x="976" y="1592"/>
                </a:lnTo>
                <a:lnTo>
                  <a:pt x="1016" y="1576"/>
                </a:lnTo>
                <a:lnTo>
                  <a:pt x="1056" y="1560"/>
                </a:lnTo>
                <a:lnTo>
                  <a:pt x="1096" y="1544"/>
                </a:lnTo>
                <a:lnTo>
                  <a:pt x="1128" y="1536"/>
                </a:lnTo>
                <a:lnTo>
                  <a:pt x="1168" y="1512"/>
                </a:lnTo>
                <a:lnTo>
                  <a:pt x="1200" y="1488"/>
                </a:lnTo>
                <a:lnTo>
                  <a:pt x="1240" y="1448"/>
                </a:lnTo>
                <a:lnTo>
                  <a:pt x="1272" y="1416"/>
                </a:lnTo>
                <a:lnTo>
                  <a:pt x="1304" y="1384"/>
                </a:lnTo>
                <a:lnTo>
                  <a:pt x="1336" y="1352"/>
                </a:lnTo>
                <a:lnTo>
                  <a:pt x="1368" y="1312"/>
                </a:lnTo>
                <a:lnTo>
                  <a:pt x="1392" y="1272"/>
                </a:lnTo>
                <a:lnTo>
                  <a:pt x="1424" y="1240"/>
                </a:lnTo>
                <a:lnTo>
                  <a:pt x="1456" y="1208"/>
                </a:lnTo>
                <a:lnTo>
                  <a:pt x="1488" y="1168"/>
                </a:lnTo>
                <a:lnTo>
                  <a:pt x="1528" y="1128"/>
                </a:lnTo>
                <a:lnTo>
                  <a:pt x="1560" y="1088"/>
                </a:lnTo>
                <a:lnTo>
                  <a:pt x="1592" y="1040"/>
                </a:lnTo>
                <a:lnTo>
                  <a:pt x="1616" y="1000"/>
                </a:lnTo>
                <a:lnTo>
                  <a:pt x="1632" y="960"/>
                </a:lnTo>
                <a:lnTo>
                  <a:pt x="1640" y="920"/>
                </a:lnTo>
                <a:lnTo>
                  <a:pt x="1648" y="872"/>
                </a:lnTo>
                <a:lnTo>
                  <a:pt x="1648" y="832"/>
                </a:lnTo>
                <a:lnTo>
                  <a:pt x="1648" y="792"/>
                </a:lnTo>
                <a:lnTo>
                  <a:pt x="1632" y="752"/>
                </a:lnTo>
                <a:lnTo>
                  <a:pt x="1624" y="712"/>
                </a:lnTo>
                <a:lnTo>
                  <a:pt x="1616" y="680"/>
                </a:lnTo>
                <a:lnTo>
                  <a:pt x="1608" y="664"/>
                </a:lnTo>
                <a:lnTo>
                  <a:pt x="1600" y="632"/>
                </a:lnTo>
                <a:lnTo>
                  <a:pt x="1584" y="592"/>
                </a:lnTo>
                <a:lnTo>
                  <a:pt x="1560" y="536"/>
                </a:lnTo>
                <a:lnTo>
                  <a:pt x="1512" y="416"/>
                </a:lnTo>
                <a:lnTo>
                  <a:pt x="1496" y="376"/>
                </a:lnTo>
                <a:lnTo>
                  <a:pt x="1480" y="336"/>
                </a:lnTo>
                <a:lnTo>
                  <a:pt x="1456" y="296"/>
                </a:lnTo>
                <a:lnTo>
                  <a:pt x="1432" y="248"/>
                </a:lnTo>
                <a:lnTo>
                  <a:pt x="1392" y="208"/>
                </a:lnTo>
                <a:lnTo>
                  <a:pt x="1360" y="168"/>
                </a:lnTo>
                <a:lnTo>
                  <a:pt x="1320" y="128"/>
                </a:lnTo>
                <a:lnTo>
                  <a:pt x="1272" y="88"/>
                </a:lnTo>
                <a:lnTo>
                  <a:pt x="1232" y="56"/>
                </a:lnTo>
                <a:lnTo>
                  <a:pt x="1192" y="40"/>
                </a:lnTo>
                <a:lnTo>
                  <a:pt x="1152" y="16"/>
                </a:lnTo>
                <a:lnTo>
                  <a:pt x="1128" y="8"/>
                </a:lnTo>
                <a:lnTo>
                  <a:pt x="1120" y="0"/>
                </a:lnTo>
                <a:lnTo>
                  <a:pt x="1104" y="0"/>
                </a:lnTo>
                <a:lnTo>
                  <a:pt x="1096" y="0"/>
                </a:lnTo>
                <a:lnTo>
                  <a:pt x="1080" y="0"/>
                </a:lnTo>
                <a:lnTo>
                  <a:pt x="1056" y="0"/>
                </a:lnTo>
                <a:lnTo>
                  <a:pt x="1032" y="8"/>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6" name="Freeform 5"/>
          <p:cNvSpPr>
            <a:spLocks/>
          </p:cNvSpPr>
          <p:nvPr/>
        </p:nvSpPr>
        <p:spPr bwMode="auto">
          <a:xfrm>
            <a:off x="4962525" y="1690688"/>
            <a:ext cx="3125788" cy="2909887"/>
          </a:xfrm>
          <a:custGeom>
            <a:avLst/>
            <a:gdLst>
              <a:gd name="T0" fmla="*/ 2147483646 w 1969"/>
              <a:gd name="T1" fmla="*/ 2147483646 h 1833"/>
              <a:gd name="T2" fmla="*/ 2147483646 w 1969"/>
              <a:gd name="T3" fmla="*/ 2147483646 h 1833"/>
              <a:gd name="T4" fmla="*/ 2147483646 w 1969"/>
              <a:gd name="T5" fmla="*/ 2147483646 h 1833"/>
              <a:gd name="T6" fmla="*/ 2147483646 w 1969"/>
              <a:gd name="T7" fmla="*/ 2147483646 h 1833"/>
              <a:gd name="T8" fmla="*/ 2147483646 w 1969"/>
              <a:gd name="T9" fmla="*/ 2147483646 h 1833"/>
              <a:gd name="T10" fmla="*/ 2147483646 w 1969"/>
              <a:gd name="T11" fmla="*/ 2147483646 h 1833"/>
              <a:gd name="T12" fmla="*/ 0 w 1969"/>
              <a:gd name="T13" fmla="*/ 2147483646 h 1833"/>
              <a:gd name="T14" fmla="*/ 2147483646 w 1969"/>
              <a:gd name="T15" fmla="*/ 2147483646 h 1833"/>
              <a:gd name="T16" fmla="*/ 2147483646 w 1969"/>
              <a:gd name="T17" fmla="*/ 2147483646 h 1833"/>
              <a:gd name="T18" fmla="*/ 2147483646 w 1969"/>
              <a:gd name="T19" fmla="*/ 2147483646 h 1833"/>
              <a:gd name="T20" fmla="*/ 2147483646 w 1969"/>
              <a:gd name="T21" fmla="*/ 2147483646 h 1833"/>
              <a:gd name="T22" fmla="*/ 2147483646 w 1969"/>
              <a:gd name="T23" fmla="*/ 2147483646 h 1833"/>
              <a:gd name="T24" fmla="*/ 2147483646 w 1969"/>
              <a:gd name="T25" fmla="*/ 2147483646 h 1833"/>
              <a:gd name="T26" fmla="*/ 2147483646 w 1969"/>
              <a:gd name="T27" fmla="*/ 2147483646 h 1833"/>
              <a:gd name="T28" fmla="*/ 2147483646 w 1969"/>
              <a:gd name="T29" fmla="*/ 2147483646 h 1833"/>
              <a:gd name="T30" fmla="*/ 2147483646 w 1969"/>
              <a:gd name="T31" fmla="*/ 2147483646 h 1833"/>
              <a:gd name="T32" fmla="*/ 2147483646 w 1969"/>
              <a:gd name="T33" fmla="*/ 2147483646 h 1833"/>
              <a:gd name="T34" fmla="*/ 2147483646 w 1969"/>
              <a:gd name="T35" fmla="*/ 2147483646 h 1833"/>
              <a:gd name="T36" fmla="*/ 2147483646 w 1969"/>
              <a:gd name="T37" fmla="*/ 2147483646 h 1833"/>
              <a:gd name="T38" fmla="*/ 2147483646 w 1969"/>
              <a:gd name="T39" fmla="*/ 2147483646 h 1833"/>
              <a:gd name="T40" fmla="*/ 2147483646 w 1969"/>
              <a:gd name="T41" fmla="*/ 2147483646 h 1833"/>
              <a:gd name="T42" fmla="*/ 2147483646 w 1969"/>
              <a:gd name="T43" fmla="*/ 2147483646 h 1833"/>
              <a:gd name="T44" fmla="*/ 2147483646 w 1969"/>
              <a:gd name="T45" fmla="*/ 2147483646 h 1833"/>
              <a:gd name="T46" fmla="*/ 2147483646 w 1969"/>
              <a:gd name="T47" fmla="*/ 2147483646 h 1833"/>
              <a:gd name="T48" fmla="*/ 2147483646 w 1969"/>
              <a:gd name="T49" fmla="*/ 2147483646 h 1833"/>
              <a:gd name="T50" fmla="*/ 2147483646 w 1969"/>
              <a:gd name="T51" fmla="*/ 2147483646 h 1833"/>
              <a:gd name="T52" fmla="*/ 2147483646 w 1969"/>
              <a:gd name="T53" fmla="*/ 2147483646 h 1833"/>
              <a:gd name="T54" fmla="*/ 2147483646 w 1969"/>
              <a:gd name="T55" fmla="*/ 2147483646 h 1833"/>
              <a:gd name="T56" fmla="*/ 2147483646 w 1969"/>
              <a:gd name="T57" fmla="*/ 2147483646 h 1833"/>
              <a:gd name="T58" fmla="*/ 2147483646 w 1969"/>
              <a:gd name="T59" fmla="*/ 2147483646 h 1833"/>
              <a:gd name="T60" fmla="*/ 2147483646 w 1969"/>
              <a:gd name="T61" fmla="*/ 2147483646 h 1833"/>
              <a:gd name="T62" fmla="*/ 2147483646 w 1969"/>
              <a:gd name="T63" fmla="*/ 2147483646 h 1833"/>
              <a:gd name="T64" fmla="*/ 2147483646 w 1969"/>
              <a:gd name="T65" fmla="*/ 2147483646 h 1833"/>
              <a:gd name="T66" fmla="*/ 2147483646 w 1969"/>
              <a:gd name="T67" fmla="*/ 2147483646 h 183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969"/>
              <a:gd name="T103" fmla="*/ 0 h 1833"/>
              <a:gd name="T104" fmla="*/ 1969 w 1969"/>
              <a:gd name="T105" fmla="*/ 1833 h 183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969" h="1833">
                <a:moveTo>
                  <a:pt x="936" y="56"/>
                </a:moveTo>
                <a:lnTo>
                  <a:pt x="936" y="56"/>
                </a:lnTo>
                <a:lnTo>
                  <a:pt x="848" y="80"/>
                </a:lnTo>
                <a:lnTo>
                  <a:pt x="776" y="96"/>
                </a:lnTo>
                <a:lnTo>
                  <a:pt x="696" y="144"/>
                </a:lnTo>
                <a:lnTo>
                  <a:pt x="608" y="200"/>
                </a:lnTo>
                <a:lnTo>
                  <a:pt x="528" y="240"/>
                </a:lnTo>
                <a:lnTo>
                  <a:pt x="440" y="272"/>
                </a:lnTo>
                <a:lnTo>
                  <a:pt x="368" y="312"/>
                </a:lnTo>
                <a:lnTo>
                  <a:pt x="288" y="360"/>
                </a:lnTo>
                <a:lnTo>
                  <a:pt x="200" y="392"/>
                </a:lnTo>
                <a:lnTo>
                  <a:pt x="120" y="432"/>
                </a:lnTo>
                <a:lnTo>
                  <a:pt x="32" y="480"/>
                </a:lnTo>
                <a:lnTo>
                  <a:pt x="0" y="560"/>
                </a:lnTo>
                <a:lnTo>
                  <a:pt x="8" y="648"/>
                </a:lnTo>
                <a:lnTo>
                  <a:pt x="8" y="680"/>
                </a:lnTo>
                <a:lnTo>
                  <a:pt x="24" y="816"/>
                </a:lnTo>
                <a:lnTo>
                  <a:pt x="24" y="896"/>
                </a:lnTo>
                <a:lnTo>
                  <a:pt x="8" y="984"/>
                </a:lnTo>
                <a:lnTo>
                  <a:pt x="8" y="1064"/>
                </a:lnTo>
                <a:lnTo>
                  <a:pt x="24" y="1152"/>
                </a:lnTo>
                <a:lnTo>
                  <a:pt x="48" y="1232"/>
                </a:lnTo>
                <a:lnTo>
                  <a:pt x="80" y="1320"/>
                </a:lnTo>
                <a:lnTo>
                  <a:pt x="120" y="1392"/>
                </a:lnTo>
                <a:lnTo>
                  <a:pt x="152" y="1472"/>
                </a:lnTo>
                <a:lnTo>
                  <a:pt x="192" y="1560"/>
                </a:lnTo>
                <a:lnTo>
                  <a:pt x="224" y="1640"/>
                </a:lnTo>
                <a:lnTo>
                  <a:pt x="296" y="1704"/>
                </a:lnTo>
                <a:lnTo>
                  <a:pt x="384" y="1752"/>
                </a:lnTo>
                <a:lnTo>
                  <a:pt x="464" y="1776"/>
                </a:lnTo>
                <a:lnTo>
                  <a:pt x="536" y="1784"/>
                </a:lnTo>
                <a:lnTo>
                  <a:pt x="624" y="1808"/>
                </a:lnTo>
                <a:lnTo>
                  <a:pt x="696" y="1808"/>
                </a:lnTo>
                <a:lnTo>
                  <a:pt x="776" y="1824"/>
                </a:lnTo>
                <a:lnTo>
                  <a:pt x="864" y="1832"/>
                </a:lnTo>
                <a:lnTo>
                  <a:pt x="944" y="1832"/>
                </a:lnTo>
                <a:lnTo>
                  <a:pt x="1032" y="1832"/>
                </a:lnTo>
                <a:lnTo>
                  <a:pt x="1112" y="1832"/>
                </a:lnTo>
                <a:lnTo>
                  <a:pt x="1200" y="1808"/>
                </a:lnTo>
                <a:lnTo>
                  <a:pt x="1280" y="1784"/>
                </a:lnTo>
                <a:lnTo>
                  <a:pt x="1352" y="1760"/>
                </a:lnTo>
                <a:lnTo>
                  <a:pt x="1416" y="1704"/>
                </a:lnTo>
                <a:lnTo>
                  <a:pt x="1472" y="1616"/>
                </a:lnTo>
                <a:lnTo>
                  <a:pt x="1544" y="1560"/>
                </a:lnTo>
                <a:lnTo>
                  <a:pt x="1616" y="1488"/>
                </a:lnTo>
                <a:lnTo>
                  <a:pt x="1688" y="1400"/>
                </a:lnTo>
                <a:lnTo>
                  <a:pt x="1736" y="1344"/>
                </a:lnTo>
                <a:lnTo>
                  <a:pt x="1808" y="1256"/>
                </a:lnTo>
                <a:lnTo>
                  <a:pt x="1880" y="1176"/>
                </a:lnTo>
                <a:lnTo>
                  <a:pt x="1928" y="1088"/>
                </a:lnTo>
                <a:lnTo>
                  <a:pt x="1952" y="1008"/>
                </a:lnTo>
                <a:lnTo>
                  <a:pt x="1968" y="920"/>
                </a:lnTo>
                <a:lnTo>
                  <a:pt x="1968" y="840"/>
                </a:lnTo>
                <a:lnTo>
                  <a:pt x="1952" y="752"/>
                </a:lnTo>
                <a:lnTo>
                  <a:pt x="1928" y="672"/>
                </a:lnTo>
                <a:lnTo>
                  <a:pt x="1904" y="584"/>
                </a:lnTo>
                <a:lnTo>
                  <a:pt x="1880" y="528"/>
                </a:lnTo>
                <a:lnTo>
                  <a:pt x="1800" y="368"/>
                </a:lnTo>
                <a:lnTo>
                  <a:pt x="1736" y="288"/>
                </a:lnTo>
                <a:lnTo>
                  <a:pt x="1680" y="200"/>
                </a:lnTo>
                <a:lnTo>
                  <a:pt x="1592" y="128"/>
                </a:lnTo>
                <a:lnTo>
                  <a:pt x="1512" y="56"/>
                </a:lnTo>
                <a:lnTo>
                  <a:pt x="1424" y="8"/>
                </a:lnTo>
                <a:lnTo>
                  <a:pt x="1344" y="8"/>
                </a:lnTo>
                <a:lnTo>
                  <a:pt x="1256" y="0"/>
                </a:lnTo>
                <a:lnTo>
                  <a:pt x="1176" y="8"/>
                </a:lnTo>
                <a:lnTo>
                  <a:pt x="1088" y="24"/>
                </a:lnTo>
                <a:lnTo>
                  <a:pt x="936" y="5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7" name="Freeform 6"/>
          <p:cNvSpPr>
            <a:spLocks/>
          </p:cNvSpPr>
          <p:nvPr/>
        </p:nvSpPr>
        <p:spPr bwMode="auto">
          <a:xfrm>
            <a:off x="4975225" y="1690688"/>
            <a:ext cx="3113088" cy="2909887"/>
          </a:xfrm>
          <a:custGeom>
            <a:avLst/>
            <a:gdLst>
              <a:gd name="T0" fmla="*/ 2147483646 w 1961"/>
              <a:gd name="T1" fmla="*/ 2147483646 h 1833"/>
              <a:gd name="T2" fmla="*/ 2147483646 w 1961"/>
              <a:gd name="T3" fmla="*/ 2147483646 h 1833"/>
              <a:gd name="T4" fmla="*/ 2147483646 w 1961"/>
              <a:gd name="T5" fmla="*/ 2147483646 h 1833"/>
              <a:gd name="T6" fmla="*/ 2147483646 w 1961"/>
              <a:gd name="T7" fmla="*/ 2147483646 h 1833"/>
              <a:gd name="T8" fmla="*/ 2147483646 w 1961"/>
              <a:gd name="T9" fmla="*/ 2147483646 h 1833"/>
              <a:gd name="T10" fmla="*/ 2147483646 w 1961"/>
              <a:gd name="T11" fmla="*/ 2147483646 h 1833"/>
              <a:gd name="T12" fmla="*/ 2147483646 w 1961"/>
              <a:gd name="T13" fmla="*/ 2147483646 h 1833"/>
              <a:gd name="T14" fmla="*/ 2147483646 w 1961"/>
              <a:gd name="T15" fmla="*/ 2147483646 h 1833"/>
              <a:gd name="T16" fmla="*/ 0 w 1961"/>
              <a:gd name="T17" fmla="*/ 2147483646 h 1833"/>
              <a:gd name="T18" fmla="*/ 0 w 1961"/>
              <a:gd name="T19" fmla="*/ 2147483646 h 1833"/>
              <a:gd name="T20" fmla="*/ 2147483646 w 1961"/>
              <a:gd name="T21" fmla="*/ 2147483646 h 1833"/>
              <a:gd name="T22" fmla="*/ 2147483646 w 1961"/>
              <a:gd name="T23" fmla="*/ 2147483646 h 1833"/>
              <a:gd name="T24" fmla="*/ 0 w 1961"/>
              <a:gd name="T25" fmla="*/ 2147483646 h 1833"/>
              <a:gd name="T26" fmla="*/ 2147483646 w 1961"/>
              <a:gd name="T27" fmla="*/ 2147483646 h 1833"/>
              <a:gd name="T28" fmla="*/ 2147483646 w 1961"/>
              <a:gd name="T29" fmla="*/ 2147483646 h 1833"/>
              <a:gd name="T30" fmla="*/ 2147483646 w 1961"/>
              <a:gd name="T31" fmla="*/ 2147483646 h 1833"/>
              <a:gd name="T32" fmla="*/ 2147483646 w 1961"/>
              <a:gd name="T33" fmla="*/ 2147483646 h 1833"/>
              <a:gd name="T34" fmla="*/ 2147483646 w 1961"/>
              <a:gd name="T35" fmla="*/ 2147483646 h 1833"/>
              <a:gd name="T36" fmla="*/ 2147483646 w 1961"/>
              <a:gd name="T37" fmla="*/ 2147483646 h 1833"/>
              <a:gd name="T38" fmla="*/ 2147483646 w 1961"/>
              <a:gd name="T39" fmla="*/ 2147483646 h 1833"/>
              <a:gd name="T40" fmla="*/ 2147483646 w 1961"/>
              <a:gd name="T41" fmla="*/ 2147483646 h 1833"/>
              <a:gd name="T42" fmla="*/ 2147483646 w 1961"/>
              <a:gd name="T43" fmla="*/ 2147483646 h 1833"/>
              <a:gd name="T44" fmla="*/ 2147483646 w 1961"/>
              <a:gd name="T45" fmla="*/ 2147483646 h 1833"/>
              <a:gd name="T46" fmla="*/ 2147483646 w 1961"/>
              <a:gd name="T47" fmla="*/ 2147483646 h 1833"/>
              <a:gd name="T48" fmla="*/ 2147483646 w 1961"/>
              <a:gd name="T49" fmla="*/ 2147483646 h 1833"/>
              <a:gd name="T50" fmla="*/ 2147483646 w 1961"/>
              <a:gd name="T51" fmla="*/ 2147483646 h 1833"/>
              <a:gd name="T52" fmla="*/ 2147483646 w 1961"/>
              <a:gd name="T53" fmla="*/ 2147483646 h 1833"/>
              <a:gd name="T54" fmla="*/ 2147483646 w 1961"/>
              <a:gd name="T55" fmla="*/ 2147483646 h 1833"/>
              <a:gd name="T56" fmla="*/ 2147483646 w 1961"/>
              <a:gd name="T57" fmla="*/ 2147483646 h 1833"/>
              <a:gd name="T58" fmla="*/ 2147483646 w 1961"/>
              <a:gd name="T59" fmla="*/ 2147483646 h 1833"/>
              <a:gd name="T60" fmla="*/ 2147483646 w 1961"/>
              <a:gd name="T61" fmla="*/ 2147483646 h 1833"/>
              <a:gd name="T62" fmla="*/ 2147483646 w 1961"/>
              <a:gd name="T63" fmla="*/ 2147483646 h 1833"/>
              <a:gd name="T64" fmla="*/ 2147483646 w 1961"/>
              <a:gd name="T65" fmla="*/ 2147483646 h 1833"/>
              <a:gd name="T66" fmla="*/ 2147483646 w 1961"/>
              <a:gd name="T67" fmla="*/ 2147483646 h 1833"/>
              <a:gd name="T68" fmla="*/ 2147483646 w 1961"/>
              <a:gd name="T69" fmla="*/ 2147483646 h 1833"/>
              <a:gd name="T70" fmla="*/ 2147483646 w 1961"/>
              <a:gd name="T71" fmla="*/ 2147483646 h 1833"/>
              <a:gd name="T72" fmla="*/ 2147483646 w 1961"/>
              <a:gd name="T73" fmla="*/ 2147483646 h 1833"/>
              <a:gd name="T74" fmla="*/ 2147483646 w 1961"/>
              <a:gd name="T75" fmla="*/ 2147483646 h 1833"/>
              <a:gd name="T76" fmla="*/ 2147483646 w 1961"/>
              <a:gd name="T77" fmla="*/ 2147483646 h 1833"/>
              <a:gd name="T78" fmla="*/ 2147483646 w 1961"/>
              <a:gd name="T79" fmla="*/ 2147483646 h 1833"/>
              <a:gd name="T80" fmla="*/ 2147483646 w 1961"/>
              <a:gd name="T81" fmla="*/ 2147483646 h 1833"/>
              <a:gd name="T82" fmla="*/ 2147483646 w 1961"/>
              <a:gd name="T83" fmla="*/ 2147483646 h 1833"/>
              <a:gd name="T84" fmla="*/ 2147483646 w 1961"/>
              <a:gd name="T85" fmla="*/ 2147483646 h 1833"/>
              <a:gd name="T86" fmla="*/ 2147483646 w 1961"/>
              <a:gd name="T87" fmla="*/ 0 h 1833"/>
              <a:gd name="T88" fmla="*/ 2147483646 w 1961"/>
              <a:gd name="T89" fmla="*/ 2147483646 h 1833"/>
              <a:gd name="T90" fmla="*/ 2147483646 w 1961"/>
              <a:gd name="T91" fmla="*/ 2147483646 h 183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961"/>
              <a:gd name="T139" fmla="*/ 0 h 1833"/>
              <a:gd name="T140" fmla="*/ 1961 w 1961"/>
              <a:gd name="T141" fmla="*/ 1833 h 1833"/>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961" h="1833">
                <a:moveTo>
                  <a:pt x="1008" y="40"/>
                </a:moveTo>
                <a:lnTo>
                  <a:pt x="928" y="56"/>
                </a:lnTo>
                <a:lnTo>
                  <a:pt x="888" y="72"/>
                </a:lnTo>
                <a:lnTo>
                  <a:pt x="848" y="80"/>
                </a:lnTo>
                <a:lnTo>
                  <a:pt x="808" y="88"/>
                </a:lnTo>
                <a:lnTo>
                  <a:pt x="768" y="96"/>
                </a:lnTo>
                <a:lnTo>
                  <a:pt x="728" y="120"/>
                </a:lnTo>
                <a:lnTo>
                  <a:pt x="688" y="144"/>
                </a:lnTo>
                <a:lnTo>
                  <a:pt x="648" y="176"/>
                </a:lnTo>
                <a:lnTo>
                  <a:pt x="600" y="200"/>
                </a:lnTo>
                <a:lnTo>
                  <a:pt x="560" y="224"/>
                </a:lnTo>
                <a:lnTo>
                  <a:pt x="520" y="240"/>
                </a:lnTo>
                <a:lnTo>
                  <a:pt x="480" y="256"/>
                </a:lnTo>
                <a:lnTo>
                  <a:pt x="440" y="272"/>
                </a:lnTo>
                <a:lnTo>
                  <a:pt x="400" y="296"/>
                </a:lnTo>
                <a:lnTo>
                  <a:pt x="360" y="312"/>
                </a:lnTo>
                <a:lnTo>
                  <a:pt x="320" y="336"/>
                </a:lnTo>
                <a:lnTo>
                  <a:pt x="280" y="360"/>
                </a:lnTo>
                <a:lnTo>
                  <a:pt x="240" y="376"/>
                </a:lnTo>
                <a:lnTo>
                  <a:pt x="192" y="392"/>
                </a:lnTo>
                <a:lnTo>
                  <a:pt x="152" y="416"/>
                </a:lnTo>
                <a:lnTo>
                  <a:pt x="112" y="432"/>
                </a:lnTo>
                <a:lnTo>
                  <a:pt x="72" y="456"/>
                </a:lnTo>
                <a:lnTo>
                  <a:pt x="32" y="480"/>
                </a:lnTo>
                <a:lnTo>
                  <a:pt x="8" y="520"/>
                </a:lnTo>
                <a:lnTo>
                  <a:pt x="0" y="560"/>
                </a:lnTo>
                <a:lnTo>
                  <a:pt x="0" y="608"/>
                </a:lnTo>
                <a:lnTo>
                  <a:pt x="0" y="640"/>
                </a:lnTo>
                <a:lnTo>
                  <a:pt x="0" y="664"/>
                </a:lnTo>
                <a:lnTo>
                  <a:pt x="0" y="680"/>
                </a:lnTo>
                <a:lnTo>
                  <a:pt x="8" y="696"/>
                </a:lnTo>
                <a:lnTo>
                  <a:pt x="8" y="720"/>
                </a:lnTo>
                <a:lnTo>
                  <a:pt x="8" y="752"/>
                </a:lnTo>
                <a:lnTo>
                  <a:pt x="16" y="816"/>
                </a:lnTo>
                <a:lnTo>
                  <a:pt x="16" y="856"/>
                </a:lnTo>
                <a:lnTo>
                  <a:pt x="16" y="896"/>
                </a:lnTo>
                <a:lnTo>
                  <a:pt x="8" y="944"/>
                </a:lnTo>
                <a:lnTo>
                  <a:pt x="8" y="984"/>
                </a:lnTo>
                <a:lnTo>
                  <a:pt x="0" y="1024"/>
                </a:lnTo>
                <a:lnTo>
                  <a:pt x="8" y="1064"/>
                </a:lnTo>
                <a:lnTo>
                  <a:pt x="8" y="1112"/>
                </a:lnTo>
                <a:lnTo>
                  <a:pt x="16" y="1152"/>
                </a:lnTo>
                <a:lnTo>
                  <a:pt x="24" y="1192"/>
                </a:lnTo>
                <a:lnTo>
                  <a:pt x="40" y="1232"/>
                </a:lnTo>
                <a:lnTo>
                  <a:pt x="56" y="1280"/>
                </a:lnTo>
                <a:lnTo>
                  <a:pt x="72" y="1320"/>
                </a:lnTo>
                <a:lnTo>
                  <a:pt x="96" y="1352"/>
                </a:lnTo>
                <a:lnTo>
                  <a:pt x="112" y="1392"/>
                </a:lnTo>
                <a:lnTo>
                  <a:pt x="128" y="1432"/>
                </a:lnTo>
                <a:lnTo>
                  <a:pt x="144" y="1472"/>
                </a:lnTo>
                <a:lnTo>
                  <a:pt x="168" y="1520"/>
                </a:lnTo>
                <a:lnTo>
                  <a:pt x="184" y="1560"/>
                </a:lnTo>
                <a:lnTo>
                  <a:pt x="200" y="1600"/>
                </a:lnTo>
                <a:lnTo>
                  <a:pt x="224" y="1640"/>
                </a:lnTo>
                <a:lnTo>
                  <a:pt x="256" y="1672"/>
                </a:lnTo>
                <a:lnTo>
                  <a:pt x="296" y="1704"/>
                </a:lnTo>
                <a:lnTo>
                  <a:pt x="336" y="1728"/>
                </a:lnTo>
                <a:lnTo>
                  <a:pt x="376" y="1752"/>
                </a:lnTo>
                <a:lnTo>
                  <a:pt x="416" y="1760"/>
                </a:lnTo>
                <a:lnTo>
                  <a:pt x="456" y="1776"/>
                </a:lnTo>
                <a:lnTo>
                  <a:pt x="496" y="1784"/>
                </a:lnTo>
                <a:lnTo>
                  <a:pt x="536" y="1792"/>
                </a:lnTo>
                <a:lnTo>
                  <a:pt x="576" y="1800"/>
                </a:lnTo>
                <a:lnTo>
                  <a:pt x="616" y="1808"/>
                </a:lnTo>
                <a:lnTo>
                  <a:pt x="648" y="1808"/>
                </a:lnTo>
                <a:lnTo>
                  <a:pt x="688" y="1816"/>
                </a:lnTo>
                <a:lnTo>
                  <a:pt x="728" y="1816"/>
                </a:lnTo>
                <a:lnTo>
                  <a:pt x="768" y="1824"/>
                </a:lnTo>
                <a:lnTo>
                  <a:pt x="816" y="1832"/>
                </a:lnTo>
                <a:lnTo>
                  <a:pt x="856" y="1832"/>
                </a:lnTo>
                <a:lnTo>
                  <a:pt x="896" y="1832"/>
                </a:lnTo>
                <a:lnTo>
                  <a:pt x="936" y="1832"/>
                </a:lnTo>
                <a:lnTo>
                  <a:pt x="984" y="1832"/>
                </a:lnTo>
                <a:lnTo>
                  <a:pt x="1024" y="1832"/>
                </a:lnTo>
                <a:lnTo>
                  <a:pt x="1064" y="1832"/>
                </a:lnTo>
                <a:lnTo>
                  <a:pt x="1104" y="1832"/>
                </a:lnTo>
                <a:lnTo>
                  <a:pt x="1152" y="1824"/>
                </a:lnTo>
                <a:lnTo>
                  <a:pt x="1192" y="1808"/>
                </a:lnTo>
                <a:lnTo>
                  <a:pt x="1232" y="1800"/>
                </a:lnTo>
                <a:lnTo>
                  <a:pt x="1272" y="1784"/>
                </a:lnTo>
                <a:lnTo>
                  <a:pt x="1312" y="1776"/>
                </a:lnTo>
                <a:lnTo>
                  <a:pt x="1344" y="1760"/>
                </a:lnTo>
                <a:lnTo>
                  <a:pt x="1376" y="1736"/>
                </a:lnTo>
                <a:lnTo>
                  <a:pt x="1408" y="1704"/>
                </a:lnTo>
                <a:lnTo>
                  <a:pt x="1440" y="1664"/>
                </a:lnTo>
                <a:lnTo>
                  <a:pt x="1472" y="1624"/>
                </a:lnTo>
                <a:lnTo>
                  <a:pt x="1504" y="1592"/>
                </a:lnTo>
                <a:lnTo>
                  <a:pt x="1536" y="1560"/>
                </a:lnTo>
                <a:lnTo>
                  <a:pt x="1576" y="1520"/>
                </a:lnTo>
                <a:lnTo>
                  <a:pt x="1608" y="1488"/>
                </a:lnTo>
                <a:lnTo>
                  <a:pt x="1648" y="1448"/>
                </a:lnTo>
                <a:lnTo>
                  <a:pt x="1680" y="1408"/>
                </a:lnTo>
                <a:lnTo>
                  <a:pt x="1704" y="1376"/>
                </a:lnTo>
                <a:lnTo>
                  <a:pt x="1736" y="1344"/>
                </a:lnTo>
                <a:lnTo>
                  <a:pt x="1768" y="1304"/>
                </a:lnTo>
                <a:lnTo>
                  <a:pt x="1800" y="1256"/>
                </a:lnTo>
                <a:lnTo>
                  <a:pt x="1840" y="1216"/>
                </a:lnTo>
                <a:lnTo>
                  <a:pt x="1872" y="1176"/>
                </a:lnTo>
                <a:lnTo>
                  <a:pt x="1896" y="1136"/>
                </a:lnTo>
                <a:lnTo>
                  <a:pt x="1920" y="1088"/>
                </a:lnTo>
                <a:lnTo>
                  <a:pt x="1936" y="1048"/>
                </a:lnTo>
                <a:lnTo>
                  <a:pt x="1944" y="1008"/>
                </a:lnTo>
                <a:lnTo>
                  <a:pt x="1952" y="968"/>
                </a:lnTo>
                <a:lnTo>
                  <a:pt x="1960" y="920"/>
                </a:lnTo>
                <a:lnTo>
                  <a:pt x="1960" y="880"/>
                </a:lnTo>
                <a:lnTo>
                  <a:pt x="1960" y="840"/>
                </a:lnTo>
                <a:lnTo>
                  <a:pt x="1952" y="800"/>
                </a:lnTo>
                <a:lnTo>
                  <a:pt x="1944" y="752"/>
                </a:lnTo>
                <a:lnTo>
                  <a:pt x="1936" y="712"/>
                </a:lnTo>
                <a:lnTo>
                  <a:pt x="1920" y="672"/>
                </a:lnTo>
                <a:lnTo>
                  <a:pt x="1912" y="632"/>
                </a:lnTo>
                <a:lnTo>
                  <a:pt x="1896" y="592"/>
                </a:lnTo>
                <a:lnTo>
                  <a:pt x="1888" y="560"/>
                </a:lnTo>
                <a:lnTo>
                  <a:pt x="1880" y="536"/>
                </a:lnTo>
                <a:lnTo>
                  <a:pt x="1864" y="512"/>
                </a:lnTo>
                <a:lnTo>
                  <a:pt x="1856" y="488"/>
                </a:lnTo>
                <a:lnTo>
                  <a:pt x="1832" y="448"/>
                </a:lnTo>
                <a:lnTo>
                  <a:pt x="1792" y="368"/>
                </a:lnTo>
                <a:lnTo>
                  <a:pt x="1760" y="328"/>
                </a:lnTo>
                <a:lnTo>
                  <a:pt x="1728" y="288"/>
                </a:lnTo>
                <a:lnTo>
                  <a:pt x="1704" y="248"/>
                </a:lnTo>
                <a:lnTo>
                  <a:pt x="1672" y="208"/>
                </a:lnTo>
                <a:lnTo>
                  <a:pt x="1632" y="168"/>
                </a:lnTo>
                <a:lnTo>
                  <a:pt x="1584" y="128"/>
                </a:lnTo>
                <a:lnTo>
                  <a:pt x="1544" y="96"/>
                </a:lnTo>
                <a:lnTo>
                  <a:pt x="1504" y="64"/>
                </a:lnTo>
                <a:lnTo>
                  <a:pt x="1464" y="32"/>
                </a:lnTo>
                <a:lnTo>
                  <a:pt x="1416" y="16"/>
                </a:lnTo>
                <a:lnTo>
                  <a:pt x="1376" y="8"/>
                </a:lnTo>
                <a:lnTo>
                  <a:pt x="1336" y="8"/>
                </a:lnTo>
                <a:lnTo>
                  <a:pt x="1296" y="8"/>
                </a:lnTo>
                <a:lnTo>
                  <a:pt x="1248" y="0"/>
                </a:lnTo>
                <a:lnTo>
                  <a:pt x="1208" y="8"/>
                </a:lnTo>
                <a:lnTo>
                  <a:pt x="1168" y="8"/>
                </a:lnTo>
                <a:lnTo>
                  <a:pt x="1128" y="16"/>
                </a:lnTo>
                <a:lnTo>
                  <a:pt x="1104" y="24"/>
                </a:lnTo>
                <a:lnTo>
                  <a:pt x="1072" y="24"/>
                </a:lnTo>
                <a:lnTo>
                  <a:pt x="1040" y="32"/>
                </a:lnTo>
                <a:lnTo>
                  <a:pt x="1008" y="40"/>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8" name="Freeform 7"/>
          <p:cNvSpPr>
            <a:spLocks/>
          </p:cNvSpPr>
          <p:nvPr/>
        </p:nvSpPr>
        <p:spPr bwMode="auto">
          <a:xfrm>
            <a:off x="3933825" y="1322388"/>
            <a:ext cx="4535488" cy="3608387"/>
          </a:xfrm>
          <a:custGeom>
            <a:avLst/>
            <a:gdLst>
              <a:gd name="T0" fmla="*/ 2147483646 w 2857"/>
              <a:gd name="T1" fmla="*/ 2147483646 h 2273"/>
              <a:gd name="T2" fmla="*/ 2147483646 w 2857"/>
              <a:gd name="T3" fmla="*/ 2147483646 h 2273"/>
              <a:gd name="T4" fmla="*/ 2147483646 w 2857"/>
              <a:gd name="T5" fmla="*/ 2147483646 h 2273"/>
              <a:gd name="T6" fmla="*/ 2147483646 w 2857"/>
              <a:gd name="T7" fmla="*/ 2147483646 h 2273"/>
              <a:gd name="T8" fmla="*/ 2147483646 w 2857"/>
              <a:gd name="T9" fmla="*/ 2147483646 h 2273"/>
              <a:gd name="T10" fmla="*/ 2147483646 w 2857"/>
              <a:gd name="T11" fmla="*/ 2147483646 h 2273"/>
              <a:gd name="T12" fmla="*/ 2147483646 w 2857"/>
              <a:gd name="T13" fmla="*/ 2147483646 h 2273"/>
              <a:gd name="T14" fmla="*/ 2147483646 w 2857"/>
              <a:gd name="T15" fmla="*/ 2147483646 h 2273"/>
              <a:gd name="T16" fmla="*/ 2147483646 w 2857"/>
              <a:gd name="T17" fmla="*/ 2147483646 h 2273"/>
              <a:gd name="T18" fmla="*/ 2147483646 w 2857"/>
              <a:gd name="T19" fmla="*/ 2147483646 h 2273"/>
              <a:gd name="T20" fmla="*/ 2147483646 w 2857"/>
              <a:gd name="T21" fmla="*/ 2147483646 h 2273"/>
              <a:gd name="T22" fmla="*/ 2147483646 w 2857"/>
              <a:gd name="T23" fmla="*/ 2147483646 h 2273"/>
              <a:gd name="T24" fmla="*/ 2147483646 w 2857"/>
              <a:gd name="T25" fmla="*/ 2147483646 h 2273"/>
              <a:gd name="T26" fmla="*/ 2147483646 w 2857"/>
              <a:gd name="T27" fmla="*/ 2147483646 h 2273"/>
              <a:gd name="T28" fmla="*/ 2147483646 w 2857"/>
              <a:gd name="T29" fmla="*/ 2147483646 h 2273"/>
              <a:gd name="T30" fmla="*/ 2147483646 w 2857"/>
              <a:gd name="T31" fmla="*/ 2147483646 h 2273"/>
              <a:gd name="T32" fmla="*/ 2147483646 w 2857"/>
              <a:gd name="T33" fmla="*/ 2147483646 h 2273"/>
              <a:gd name="T34" fmla="*/ 2147483646 w 2857"/>
              <a:gd name="T35" fmla="*/ 2147483646 h 2273"/>
              <a:gd name="T36" fmla="*/ 2147483646 w 2857"/>
              <a:gd name="T37" fmla="*/ 2147483646 h 2273"/>
              <a:gd name="T38" fmla="*/ 2147483646 w 2857"/>
              <a:gd name="T39" fmla="*/ 2147483646 h 2273"/>
              <a:gd name="T40" fmla="*/ 2147483646 w 2857"/>
              <a:gd name="T41" fmla="*/ 2147483646 h 2273"/>
              <a:gd name="T42" fmla="*/ 2147483646 w 2857"/>
              <a:gd name="T43" fmla="*/ 2147483646 h 2273"/>
              <a:gd name="T44" fmla="*/ 2147483646 w 2857"/>
              <a:gd name="T45" fmla="*/ 2147483646 h 2273"/>
              <a:gd name="T46" fmla="*/ 2147483646 w 2857"/>
              <a:gd name="T47" fmla="*/ 2147483646 h 2273"/>
              <a:gd name="T48" fmla="*/ 2147483646 w 2857"/>
              <a:gd name="T49" fmla="*/ 2147483646 h 2273"/>
              <a:gd name="T50" fmla="*/ 2147483646 w 2857"/>
              <a:gd name="T51" fmla="*/ 2147483646 h 2273"/>
              <a:gd name="T52" fmla="*/ 2147483646 w 2857"/>
              <a:gd name="T53" fmla="*/ 2147483646 h 2273"/>
              <a:gd name="T54" fmla="*/ 2147483646 w 2857"/>
              <a:gd name="T55" fmla="*/ 2147483646 h 2273"/>
              <a:gd name="T56" fmla="*/ 2147483646 w 2857"/>
              <a:gd name="T57" fmla="*/ 2147483646 h 2273"/>
              <a:gd name="T58" fmla="*/ 2147483646 w 2857"/>
              <a:gd name="T59" fmla="*/ 2147483646 h 2273"/>
              <a:gd name="T60" fmla="*/ 2147483646 w 2857"/>
              <a:gd name="T61" fmla="*/ 2147483646 h 2273"/>
              <a:gd name="T62" fmla="*/ 2147483646 w 2857"/>
              <a:gd name="T63" fmla="*/ 2147483646 h 2273"/>
              <a:gd name="T64" fmla="*/ 2147483646 w 2857"/>
              <a:gd name="T65" fmla="*/ 2147483646 h 2273"/>
              <a:gd name="T66" fmla="*/ 2147483646 w 2857"/>
              <a:gd name="T67" fmla="*/ 2147483646 h 2273"/>
              <a:gd name="T68" fmla="*/ 2147483646 w 2857"/>
              <a:gd name="T69" fmla="*/ 2147483646 h 2273"/>
              <a:gd name="T70" fmla="*/ 2147483646 w 2857"/>
              <a:gd name="T71" fmla="*/ 2147483646 h 2273"/>
              <a:gd name="T72" fmla="*/ 2147483646 w 2857"/>
              <a:gd name="T73" fmla="*/ 2147483646 h 2273"/>
              <a:gd name="T74" fmla="*/ 2147483646 w 2857"/>
              <a:gd name="T75" fmla="*/ 2147483646 h 2273"/>
              <a:gd name="T76" fmla="*/ 2147483646 w 2857"/>
              <a:gd name="T77" fmla="*/ 2147483646 h 2273"/>
              <a:gd name="T78" fmla="*/ 2147483646 w 2857"/>
              <a:gd name="T79" fmla="*/ 2147483646 h 2273"/>
              <a:gd name="T80" fmla="*/ 2147483646 w 2857"/>
              <a:gd name="T81" fmla="*/ 2147483646 h 2273"/>
              <a:gd name="T82" fmla="*/ 2147483646 w 2857"/>
              <a:gd name="T83" fmla="*/ 2147483646 h 2273"/>
              <a:gd name="T84" fmla="*/ 2147483646 w 2857"/>
              <a:gd name="T85" fmla="*/ 2147483646 h 2273"/>
              <a:gd name="T86" fmla="*/ 2147483646 w 2857"/>
              <a:gd name="T87" fmla="*/ 2147483646 h 2273"/>
              <a:gd name="T88" fmla="*/ 2147483646 w 2857"/>
              <a:gd name="T89" fmla="*/ 2147483646 h 2273"/>
              <a:gd name="T90" fmla="*/ 2147483646 w 2857"/>
              <a:gd name="T91" fmla="*/ 2147483646 h 2273"/>
              <a:gd name="T92" fmla="*/ 2147483646 w 2857"/>
              <a:gd name="T93" fmla="*/ 2147483646 h 2273"/>
              <a:gd name="T94" fmla="*/ 2147483646 w 2857"/>
              <a:gd name="T95" fmla="*/ 2147483646 h 2273"/>
              <a:gd name="T96" fmla="*/ 2147483646 w 2857"/>
              <a:gd name="T97" fmla="*/ 2147483646 h 22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857"/>
              <a:gd name="T148" fmla="*/ 0 h 2273"/>
              <a:gd name="T149" fmla="*/ 2857 w 2857"/>
              <a:gd name="T150" fmla="*/ 2273 h 22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857" h="2273">
                <a:moveTo>
                  <a:pt x="2720" y="528"/>
                </a:moveTo>
                <a:lnTo>
                  <a:pt x="2720" y="528"/>
                </a:lnTo>
                <a:lnTo>
                  <a:pt x="2640" y="456"/>
                </a:lnTo>
                <a:lnTo>
                  <a:pt x="2568" y="376"/>
                </a:lnTo>
                <a:lnTo>
                  <a:pt x="2480" y="312"/>
                </a:lnTo>
                <a:lnTo>
                  <a:pt x="2400" y="240"/>
                </a:lnTo>
                <a:lnTo>
                  <a:pt x="2376" y="232"/>
                </a:lnTo>
                <a:lnTo>
                  <a:pt x="2336" y="208"/>
                </a:lnTo>
                <a:lnTo>
                  <a:pt x="2256" y="160"/>
                </a:lnTo>
                <a:lnTo>
                  <a:pt x="2168" y="112"/>
                </a:lnTo>
                <a:lnTo>
                  <a:pt x="2136" y="88"/>
                </a:lnTo>
                <a:lnTo>
                  <a:pt x="2120" y="80"/>
                </a:lnTo>
                <a:lnTo>
                  <a:pt x="2048" y="48"/>
                </a:lnTo>
                <a:lnTo>
                  <a:pt x="1968" y="40"/>
                </a:lnTo>
                <a:lnTo>
                  <a:pt x="1880" y="24"/>
                </a:lnTo>
                <a:lnTo>
                  <a:pt x="1800" y="16"/>
                </a:lnTo>
                <a:lnTo>
                  <a:pt x="1712" y="16"/>
                </a:lnTo>
                <a:lnTo>
                  <a:pt x="1704" y="16"/>
                </a:lnTo>
                <a:lnTo>
                  <a:pt x="1584" y="0"/>
                </a:lnTo>
                <a:lnTo>
                  <a:pt x="1512" y="16"/>
                </a:lnTo>
                <a:lnTo>
                  <a:pt x="1424" y="40"/>
                </a:lnTo>
                <a:lnTo>
                  <a:pt x="1344" y="64"/>
                </a:lnTo>
                <a:lnTo>
                  <a:pt x="1256" y="96"/>
                </a:lnTo>
                <a:lnTo>
                  <a:pt x="1176" y="160"/>
                </a:lnTo>
                <a:lnTo>
                  <a:pt x="1088" y="216"/>
                </a:lnTo>
                <a:lnTo>
                  <a:pt x="1016" y="240"/>
                </a:lnTo>
                <a:lnTo>
                  <a:pt x="944" y="264"/>
                </a:lnTo>
                <a:lnTo>
                  <a:pt x="872" y="304"/>
                </a:lnTo>
                <a:lnTo>
                  <a:pt x="792" y="360"/>
                </a:lnTo>
                <a:lnTo>
                  <a:pt x="704" y="408"/>
                </a:lnTo>
                <a:lnTo>
                  <a:pt x="632" y="472"/>
                </a:lnTo>
                <a:lnTo>
                  <a:pt x="560" y="504"/>
                </a:lnTo>
                <a:lnTo>
                  <a:pt x="512" y="568"/>
                </a:lnTo>
                <a:lnTo>
                  <a:pt x="464" y="624"/>
                </a:lnTo>
                <a:lnTo>
                  <a:pt x="416" y="712"/>
                </a:lnTo>
                <a:lnTo>
                  <a:pt x="368" y="792"/>
                </a:lnTo>
                <a:lnTo>
                  <a:pt x="336" y="880"/>
                </a:lnTo>
                <a:lnTo>
                  <a:pt x="296" y="960"/>
                </a:lnTo>
                <a:lnTo>
                  <a:pt x="248" y="1048"/>
                </a:lnTo>
                <a:lnTo>
                  <a:pt x="216" y="1128"/>
                </a:lnTo>
                <a:lnTo>
                  <a:pt x="152" y="1216"/>
                </a:lnTo>
                <a:lnTo>
                  <a:pt x="104" y="1272"/>
                </a:lnTo>
                <a:lnTo>
                  <a:pt x="56" y="1360"/>
                </a:lnTo>
                <a:lnTo>
                  <a:pt x="24" y="1440"/>
                </a:lnTo>
                <a:lnTo>
                  <a:pt x="0" y="1528"/>
                </a:lnTo>
                <a:lnTo>
                  <a:pt x="8" y="1608"/>
                </a:lnTo>
                <a:lnTo>
                  <a:pt x="24" y="1696"/>
                </a:lnTo>
                <a:lnTo>
                  <a:pt x="32" y="1776"/>
                </a:lnTo>
                <a:lnTo>
                  <a:pt x="72" y="1864"/>
                </a:lnTo>
                <a:lnTo>
                  <a:pt x="152" y="1936"/>
                </a:lnTo>
                <a:lnTo>
                  <a:pt x="200" y="1960"/>
                </a:lnTo>
                <a:lnTo>
                  <a:pt x="240" y="1984"/>
                </a:lnTo>
                <a:lnTo>
                  <a:pt x="320" y="2016"/>
                </a:lnTo>
                <a:lnTo>
                  <a:pt x="408" y="2040"/>
                </a:lnTo>
                <a:lnTo>
                  <a:pt x="488" y="2080"/>
                </a:lnTo>
                <a:lnTo>
                  <a:pt x="576" y="2128"/>
                </a:lnTo>
                <a:lnTo>
                  <a:pt x="656" y="2176"/>
                </a:lnTo>
                <a:lnTo>
                  <a:pt x="744" y="2208"/>
                </a:lnTo>
                <a:lnTo>
                  <a:pt x="824" y="2232"/>
                </a:lnTo>
                <a:lnTo>
                  <a:pt x="912" y="2248"/>
                </a:lnTo>
                <a:lnTo>
                  <a:pt x="984" y="2256"/>
                </a:lnTo>
                <a:lnTo>
                  <a:pt x="1064" y="2248"/>
                </a:lnTo>
                <a:lnTo>
                  <a:pt x="1152" y="2248"/>
                </a:lnTo>
                <a:lnTo>
                  <a:pt x="1232" y="2248"/>
                </a:lnTo>
                <a:lnTo>
                  <a:pt x="1320" y="2256"/>
                </a:lnTo>
                <a:lnTo>
                  <a:pt x="1400" y="2256"/>
                </a:lnTo>
                <a:lnTo>
                  <a:pt x="1488" y="2248"/>
                </a:lnTo>
                <a:lnTo>
                  <a:pt x="1568" y="2232"/>
                </a:lnTo>
                <a:lnTo>
                  <a:pt x="1656" y="2232"/>
                </a:lnTo>
                <a:lnTo>
                  <a:pt x="1736" y="2232"/>
                </a:lnTo>
                <a:lnTo>
                  <a:pt x="1824" y="2248"/>
                </a:lnTo>
                <a:lnTo>
                  <a:pt x="1904" y="2248"/>
                </a:lnTo>
                <a:lnTo>
                  <a:pt x="1992" y="2256"/>
                </a:lnTo>
                <a:lnTo>
                  <a:pt x="2072" y="2272"/>
                </a:lnTo>
                <a:lnTo>
                  <a:pt x="2160" y="2256"/>
                </a:lnTo>
                <a:lnTo>
                  <a:pt x="2240" y="2208"/>
                </a:lnTo>
                <a:lnTo>
                  <a:pt x="2312" y="2152"/>
                </a:lnTo>
                <a:lnTo>
                  <a:pt x="2360" y="2064"/>
                </a:lnTo>
                <a:lnTo>
                  <a:pt x="2408" y="1984"/>
                </a:lnTo>
                <a:lnTo>
                  <a:pt x="2432" y="1896"/>
                </a:lnTo>
                <a:lnTo>
                  <a:pt x="2472" y="1816"/>
                </a:lnTo>
                <a:lnTo>
                  <a:pt x="2504" y="1728"/>
                </a:lnTo>
                <a:lnTo>
                  <a:pt x="2544" y="1672"/>
                </a:lnTo>
                <a:lnTo>
                  <a:pt x="2592" y="1584"/>
                </a:lnTo>
                <a:lnTo>
                  <a:pt x="2616" y="1504"/>
                </a:lnTo>
                <a:lnTo>
                  <a:pt x="2672" y="1416"/>
                </a:lnTo>
                <a:lnTo>
                  <a:pt x="2736" y="1336"/>
                </a:lnTo>
                <a:lnTo>
                  <a:pt x="2784" y="1248"/>
                </a:lnTo>
                <a:lnTo>
                  <a:pt x="2816" y="1168"/>
                </a:lnTo>
                <a:lnTo>
                  <a:pt x="2840" y="1080"/>
                </a:lnTo>
                <a:lnTo>
                  <a:pt x="2856" y="1000"/>
                </a:lnTo>
                <a:lnTo>
                  <a:pt x="2856" y="912"/>
                </a:lnTo>
                <a:lnTo>
                  <a:pt x="2840" y="832"/>
                </a:lnTo>
                <a:lnTo>
                  <a:pt x="2832" y="744"/>
                </a:lnTo>
                <a:lnTo>
                  <a:pt x="2792" y="664"/>
                </a:lnTo>
                <a:lnTo>
                  <a:pt x="2744" y="576"/>
                </a:lnTo>
                <a:lnTo>
                  <a:pt x="2744" y="568"/>
                </a:lnTo>
                <a:lnTo>
                  <a:pt x="2720" y="528"/>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9" name="Freeform 8"/>
          <p:cNvSpPr>
            <a:spLocks/>
          </p:cNvSpPr>
          <p:nvPr/>
        </p:nvSpPr>
        <p:spPr bwMode="auto">
          <a:xfrm>
            <a:off x="3933825" y="1322388"/>
            <a:ext cx="4535488" cy="3608387"/>
          </a:xfrm>
          <a:custGeom>
            <a:avLst/>
            <a:gdLst>
              <a:gd name="T0" fmla="*/ 2147483646 w 2857"/>
              <a:gd name="T1" fmla="*/ 2147483646 h 2273"/>
              <a:gd name="T2" fmla="*/ 2147483646 w 2857"/>
              <a:gd name="T3" fmla="*/ 2147483646 h 2273"/>
              <a:gd name="T4" fmla="*/ 2147483646 w 2857"/>
              <a:gd name="T5" fmla="*/ 2147483646 h 2273"/>
              <a:gd name="T6" fmla="*/ 2147483646 w 2857"/>
              <a:gd name="T7" fmla="*/ 2147483646 h 2273"/>
              <a:gd name="T8" fmla="*/ 2147483646 w 2857"/>
              <a:gd name="T9" fmla="*/ 2147483646 h 2273"/>
              <a:gd name="T10" fmla="*/ 2147483646 w 2857"/>
              <a:gd name="T11" fmla="*/ 2147483646 h 2273"/>
              <a:gd name="T12" fmla="*/ 2147483646 w 2857"/>
              <a:gd name="T13" fmla="*/ 2147483646 h 2273"/>
              <a:gd name="T14" fmla="*/ 2147483646 w 2857"/>
              <a:gd name="T15" fmla="*/ 2147483646 h 2273"/>
              <a:gd name="T16" fmla="*/ 2147483646 w 2857"/>
              <a:gd name="T17" fmla="*/ 2147483646 h 2273"/>
              <a:gd name="T18" fmla="*/ 2147483646 w 2857"/>
              <a:gd name="T19" fmla="*/ 2147483646 h 2273"/>
              <a:gd name="T20" fmla="*/ 2147483646 w 2857"/>
              <a:gd name="T21" fmla="*/ 2147483646 h 2273"/>
              <a:gd name="T22" fmla="*/ 2147483646 w 2857"/>
              <a:gd name="T23" fmla="*/ 2147483646 h 2273"/>
              <a:gd name="T24" fmla="*/ 2147483646 w 2857"/>
              <a:gd name="T25" fmla="*/ 2147483646 h 2273"/>
              <a:gd name="T26" fmla="*/ 2147483646 w 2857"/>
              <a:gd name="T27" fmla="*/ 2147483646 h 2273"/>
              <a:gd name="T28" fmla="*/ 2147483646 w 2857"/>
              <a:gd name="T29" fmla="*/ 2147483646 h 2273"/>
              <a:gd name="T30" fmla="*/ 2147483646 w 2857"/>
              <a:gd name="T31" fmla="*/ 2147483646 h 2273"/>
              <a:gd name="T32" fmla="*/ 2147483646 w 2857"/>
              <a:gd name="T33" fmla="*/ 2147483646 h 2273"/>
              <a:gd name="T34" fmla="*/ 2147483646 w 2857"/>
              <a:gd name="T35" fmla="*/ 2147483646 h 2273"/>
              <a:gd name="T36" fmla="*/ 2147483646 w 2857"/>
              <a:gd name="T37" fmla="*/ 2147483646 h 2273"/>
              <a:gd name="T38" fmla="*/ 2147483646 w 2857"/>
              <a:gd name="T39" fmla="*/ 2147483646 h 2273"/>
              <a:gd name="T40" fmla="*/ 2147483646 w 2857"/>
              <a:gd name="T41" fmla="*/ 2147483646 h 2273"/>
              <a:gd name="T42" fmla="*/ 2147483646 w 2857"/>
              <a:gd name="T43" fmla="*/ 2147483646 h 2273"/>
              <a:gd name="T44" fmla="*/ 2147483646 w 2857"/>
              <a:gd name="T45" fmla="*/ 2147483646 h 2273"/>
              <a:gd name="T46" fmla="*/ 2147483646 w 2857"/>
              <a:gd name="T47" fmla="*/ 2147483646 h 2273"/>
              <a:gd name="T48" fmla="*/ 2147483646 w 2857"/>
              <a:gd name="T49" fmla="*/ 2147483646 h 2273"/>
              <a:gd name="T50" fmla="*/ 2147483646 w 2857"/>
              <a:gd name="T51" fmla="*/ 2147483646 h 2273"/>
              <a:gd name="T52" fmla="*/ 2147483646 w 2857"/>
              <a:gd name="T53" fmla="*/ 2147483646 h 2273"/>
              <a:gd name="T54" fmla="*/ 2147483646 w 2857"/>
              <a:gd name="T55" fmla="*/ 2147483646 h 2273"/>
              <a:gd name="T56" fmla="*/ 2147483646 w 2857"/>
              <a:gd name="T57" fmla="*/ 2147483646 h 2273"/>
              <a:gd name="T58" fmla="*/ 2147483646 w 2857"/>
              <a:gd name="T59" fmla="*/ 2147483646 h 2273"/>
              <a:gd name="T60" fmla="*/ 2147483646 w 2857"/>
              <a:gd name="T61" fmla="*/ 2147483646 h 2273"/>
              <a:gd name="T62" fmla="*/ 2147483646 w 2857"/>
              <a:gd name="T63" fmla="*/ 2147483646 h 2273"/>
              <a:gd name="T64" fmla="*/ 2147483646 w 2857"/>
              <a:gd name="T65" fmla="*/ 2147483646 h 2273"/>
              <a:gd name="T66" fmla="*/ 2147483646 w 2857"/>
              <a:gd name="T67" fmla="*/ 2147483646 h 2273"/>
              <a:gd name="T68" fmla="*/ 2147483646 w 2857"/>
              <a:gd name="T69" fmla="*/ 2147483646 h 2273"/>
              <a:gd name="T70" fmla="*/ 2147483646 w 2857"/>
              <a:gd name="T71" fmla="*/ 2147483646 h 2273"/>
              <a:gd name="T72" fmla="*/ 2147483646 w 2857"/>
              <a:gd name="T73" fmla="*/ 2147483646 h 2273"/>
              <a:gd name="T74" fmla="*/ 2147483646 w 2857"/>
              <a:gd name="T75" fmla="*/ 2147483646 h 2273"/>
              <a:gd name="T76" fmla="*/ 2147483646 w 2857"/>
              <a:gd name="T77" fmla="*/ 2147483646 h 2273"/>
              <a:gd name="T78" fmla="*/ 2147483646 w 2857"/>
              <a:gd name="T79" fmla="*/ 2147483646 h 2273"/>
              <a:gd name="T80" fmla="*/ 2147483646 w 2857"/>
              <a:gd name="T81" fmla="*/ 2147483646 h 2273"/>
              <a:gd name="T82" fmla="*/ 2147483646 w 2857"/>
              <a:gd name="T83" fmla="*/ 2147483646 h 2273"/>
              <a:gd name="T84" fmla="*/ 2147483646 w 2857"/>
              <a:gd name="T85" fmla="*/ 2147483646 h 2273"/>
              <a:gd name="T86" fmla="*/ 2147483646 w 2857"/>
              <a:gd name="T87" fmla="*/ 2147483646 h 2273"/>
              <a:gd name="T88" fmla="*/ 2147483646 w 2857"/>
              <a:gd name="T89" fmla="*/ 2147483646 h 2273"/>
              <a:gd name="T90" fmla="*/ 2147483646 w 2857"/>
              <a:gd name="T91" fmla="*/ 2147483646 h 2273"/>
              <a:gd name="T92" fmla="*/ 2147483646 w 2857"/>
              <a:gd name="T93" fmla="*/ 2147483646 h 2273"/>
              <a:gd name="T94" fmla="*/ 2147483646 w 2857"/>
              <a:gd name="T95" fmla="*/ 2147483646 h 2273"/>
              <a:gd name="T96" fmla="*/ 2147483646 w 2857"/>
              <a:gd name="T97" fmla="*/ 2147483646 h 22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857"/>
              <a:gd name="T148" fmla="*/ 0 h 2273"/>
              <a:gd name="T149" fmla="*/ 2857 w 2857"/>
              <a:gd name="T150" fmla="*/ 2273 h 22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857" h="2273">
                <a:moveTo>
                  <a:pt x="2736" y="552"/>
                </a:moveTo>
                <a:lnTo>
                  <a:pt x="2720" y="528"/>
                </a:lnTo>
                <a:lnTo>
                  <a:pt x="2680" y="496"/>
                </a:lnTo>
                <a:lnTo>
                  <a:pt x="2640" y="456"/>
                </a:lnTo>
                <a:lnTo>
                  <a:pt x="2600" y="416"/>
                </a:lnTo>
                <a:lnTo>
                  <a:pt x="2568" y="376"/>
                </a:lnTo>
                <a:lnTo>
                  <a:pt x="2528" y="344"/>
                </a:lnTo>
                <a:lnTo>
                  <a:pt x="2480" y="312"/>
                </a:lnTo>
                <a:lnTo>
                  <a:pt x="2440" y="280"/>
                </a:lnTo>
                <a:lnTo>
                  <a:pt x="2408" y="248"/>
                </a:lnTo>
                <a:lnTo>
                  <a:pt x="2384" y="240"/>
                </a:lnTo>
                <a:lnTo>
                  <a:pt x="2376" y="232"/>
                </a:lnTo>
                <a:lnTo>
                  <a:pt x="2360" y="216"/>
                </a:lnTo>
                <a:lnTo>
                  <a:pt x="2336" y="208"/>
                </a:lnTo>
                <a:lnTo>
                  <a:pt x="2296" y="184"/>
                </a:lnTo>
                <a:lnTo>
                  <a:pt x="2256" y="160"/>
                </a:lnTo>
                <a:lnTo>
                  <a:pt x="2216" y="136"/>
                </a:lnTo>
                <a:lnTo>
                  <a:pt x="2176" y="112"/>
                </a:lnTo>
                <a:lnTo>
                  <a:pt x="2152" y="96"/>
                </a:lnTo>
                <a:lnTo>
                  <a:pt x="2136" y="88"/>
                </a:lnTo>
                <a:lnTo>
                  <a:pt x="2128" y="80"/>
                </a:lnTo>
                <a:lnTo>
                  <a:pt x="2120" y="80"/>
                </a:lnTo>
                <a:lnTo>
                  <a:pt x="2088" y="64"/>
                </a:lnTo>
                <a:lnTo>
                  <a:pt x="2048" y="56"/>
                </a:lnTo>
                <a:lnTo>
                  <a:pt x="2008" y="48"/>
                </a:lnTo>
                <a:lnTo>
                  <a:pt x="1968" y="40"/>
                </a:lnTo>
                <a:lnTo>
                  <a:pt x="1928" y="32"/>
                </a:lnTo>
                <a:lnTo>
                  <a:pt x="1880" y="24"/>
                </a:lnTo>
                <a:lnTo>
                  <a:pt x="1840" y="24"/>
                </a:lnTo>
                <a:lnTo>
                  <a:pt x="1800" y="16"/>
                </a:lnTo>
                <a:lnTo>
                  <a:pt x="1760" y="16"/>
                </a:lnTo>
                <a:lnTo>
                  <a:pt x="1736" y="16"/>
                </a:lnTo>
                <a:lnTo>
                  <a:pt x="1728" y="16"/>
                </a:lnTo>
                <a:lnTo>
                  <a:pt x="1712" y="16"/>
                </a:lnTo>
                <a:lnTo>
                  <a:pt x="1704" y="16"/>
                </a:lnTo>
                <a:lnTo>
                  <a:pt x="1688" y="16"/>
                </a:lnTo>
                <a:lnTo>
                  <a:pt x="1672" y="16"/>
                </a:lnTo>
                <a:lnTo>
                  <a:pt x="1640" y="8"/>
                </a:lnTo>
                <a:lnTo>
                  <a:pt x="1584" y="0"/>
                </a:lnTo>
                <a:lnTo>
                  <a:pt x="1544" y="8"/>
                </a:lnTo>
                <a:lnTo>
                  <a:pt x="1512" y="16"/>
                </a:lnTo>
                <a:lnTo>
                  <a:pt x="1472" y="24"/>
                </a:lnTo>
                <a:lnTo>
                  <a:pt x="1424" y="40"/>
                </a:lnTo>
                <a:lnTo>
                  <a:pt x="1384" y="48"/>
                </a:lnTo>
                <a:lnTo>
                  <a:pt x="1344" y="64"/>
                </a:lnTo>
                <a:lnTo>
                  <a:pt x="1304" y="80"/>
                </a:lnTo>
                <a:lnTo>
                  <a:pt x="1256" y="104"/>
                </a:lnTo>
                <a:lnTo>
                  <a:pt x="1216" y="128"/>
                </a:lnTo>
                <a:lnTo>
                  <a:pt x="1176" y="160"/>
                </a:lnTo>
                <a:lnTo>
                  <a:pt x="1136" y="192"/>
                </a:lnTo>
                <a:lnTo>
                  <a:pt x="1096" y="216"/>
                </a:lnTo>
                <a:lnTo>
                  <a:pt x="1056" y="232"/>
                </a:lnTo>
                <a:lnTo>
                  <a:pt x="1016" y="240"/>
                </a:lnTo>
                <a:lnTo>
                  <a:pt x="984" y="256"/>
                </a:lnTo>
                <a:lnTo>
                  <a:pt x="944" y="272"/>
                </a:lnTo>
                <a:lnTo>
                  <a:pt x="912" y="288"/>
                </a:lnTo>
                <a:lnTo>
                  <a:pt x="872" y="304"/>
                </a:lnTo>
                <a:lnTo>
                  <a:pt x="832" y="336"/>
                </a:lnTo>
                <a:lnTo>
                  <a:pt x="792" y="360"/>
                </a:lnTo>
                <a:lnTo>
                  <a:pt x="752" y="384"/>
                </a:lnTo>
                <a:lnTo>
                  <a:pt x="712" y="416"/>
                </a:lnTo>
                <a:lnTo>
                  <a:pt x="672" y="440"/>
                </a:lnTo>
                <a:lnTo>
                  <a:pt x="632" y="472"/>
                </a:lnTo>
                <a:lnTo>
                  <a:pt x="600" y="488"/>
                </a:lnTo>
                <a:lnTo>
                  <a:pt x="568" y="512"/>
                </a:lnTo>
                <a:lnTo>
                  <a:pt x="536" y="536"/>
                </a:lnTo>
                <a:lnTo>
                  <a:pt x="512" y="568"/>
                </a:lnTo>
                <a:lnTo>
                  <a:pt x="488" y="600"/>
                </a:lnTo>
                <a:lnTo>
                  <a:pt x="464" y="632"/>
                </a:lnTo>
                <a:lnTo>
                  <a:pt x="440" y="672"/>
                </a:lnTo>
                <a:lnTo>
                  <a:pt x="416" y="712"/>
                </a:lnTo>
                <a:lnTo>
                  <a:pt x="392" y="752"/>
                </a:lnTo>
                <a:lnTo>
                  <a:pt x="376" y="792"/>
                </a:lnTo>
                <a:lnTo>
                  <a:pt x="352" y="840"/>
                </a:lnTo>
                <a:lnTo>
                  <a:pt x="336" y="880"/>
                </a:lnTo>
                <a:lnTo>
                  <a:pt x="320" y="920"/>
                </a:lnTo>
                <a:lnTo>
                  <a:pt x="296" y="960"/>
                </a:lnTo>
                <a:lnTo>
                  <a:pt x="272" y="1008"/>
                </a:lnTo>
                <a:lnTo>
                  <a:pt x="256" y="1048"/>
                </a:lnTo>
                <a:lnTo>
                  <a:pt x="232" y="1088"/>
                </a:lnTo>
                <a:lnTo>
                  <a:pt x="216" y="1128"/>
                </a:lnTo>
                <a:lnTo>
                  <a:pt x="184" y="1176"/>
                </a:lnTo>
                <a:lnTo>
                  <a:pt x="160" y="1216"/>
                </a:lnTo>
                <a:lnTo>
                  <a:pt x="128" y="1248"/>
                </a:lnTo>
                <a:lnTo>
                  <a:pt x="104" y="1280"/>
                </a:lnTo>
                <a:lnTo>
                  <a:pt x="80" y="1320"/>
                </a:lnTo>
                <a:lnTo>
                  <a:pt x="64" y="1360"/>
                </a:lnTo>
                <a:lnTo>
                  <a:pt x="40" y="1400"/>
                </a:lnTo>
                <a:lnTo>
                  <a:pt x="24" y="1440"/>
                </a:lnTo>
                <a:lnTo>
                  <a:pt x="8" y="1488"/>
                </a:lnTo>
                <a:lnTo>
                  <a:pt x="0" y="1528"/>
                </a:lnTo>
                <a:lnTo>
                  <a:pt x="8" y="1568"/>
                </a:lnTo>
                <a:lnTo>
                  <a:pt x="8" y="1608"/>
                </a:lnTo>
                <a:lnTo>
                  <a:pt x="16" y="1656"/>
                </a:lnTo>
                <a:lnTo>
                  <a:pt x="24" y="1696"/>
                </a:lnTo>
                <a:lnTo>
                  <a:pt x="32" y="1736"/>
                </a:lnTo>
                <a:lnTo>
                  <a:pt x="40" y="1776"/>
                </a:lnTo>
                <a:lnTo>
                  <a:pt x="56" y="1824"/>
                </a:lnTo>
                <a:lnTo>
                  <a:pt x="80" y="1864"/>
                </a:lnTo>
                <a:lnTo>
                  <a:pt x="112" y="1896"/>
                </a:lnTo>
                <a:lnTo>
                  <a:pt x="152" y="1928"/>
                </a:lnTo>
                <a:lnTo>
                  <a:pt x="176" y="1944"/>
                </a:lnTo>
                <a:lnTo>
                  <a:pt x="200" y="1960"/>
                </a:lnTo>
                <a:lnTo>
                  <a:pt x="224" y="1968"/>
                </a:lnTo>
                <a:lnTo>
                  <a:pt x="240" y="1984"/>
                </a:lnTo>
                <a:lnTo>
                  <a:pt x="280" y="2000"/>
                </a:lnTo>
                <a:lnTo>
                  <a:pt x="320" y="2016"/>
                </a:lnTo>
                <a:lnTo>
                  <a:pt x="368" y="2032"/>
                </a:lnTo>
                <a:lnTo>
                  <a:pt x="408" y="2048"/>
                </a:lnTo>
                <a:lnTo>
                  <a:pt x="448" y="2064"/>
                </a:lnTo>
                <a:lnTo>
                  <a:pt x="488" y="2080"/>
                </a:lnTo>
                <a:lnTo>
                  <a:pt x="536" y="2104"/>
                </a:lnTo>
                <a:lnTo>
                  <a:pt x="576" y="2128"/>
                </a:lnTo>
                <a:lnTo>
                  <a:pt x="616" y="2152"/>
                </a:lnTo>
                <a:lnTo>
                  <a:pt x="656" y="2176"/>
                </a:lnTo>
                <a:lnTo>
                  <a:pt x="704" y="2192"/>
                </a:lnTo>
                <a:lnTo>
                  <a:pt x="744" y="2208"/>
                </a:lnTo>
                <a:lnTo>
                  <a:pt x="784" y="2224"/>
                </a:lnTo>
                <a:lnTo>
                  <a:pt x="824" y="2232"/>
                </a:lnTo>
                <a:lnTo>
                  <a:pt x="872" y="2240"/>
                </a:lnTo>
                <a:lnTo>
                  <a:pt x="912" y="2248"/>
                </a:lnTo>
                <a:lnTo>
                  <a:pt x="944" y="2256"/>
                </a:lnTo>
                <a:lnTo>
                  <a:pt x="984" y="2256"/>
                </a:lnTo>
                <a:lnTo>
                  <a:pt x="1024" y="2256"/>
                </a:lnTo>
                <a:lnTo>
                  <a:pt x="1064" y="2248"/>
                </a:lnTo>
                <a:lnTo>
                  <a:pt x="1112" y="2248"/>
                </a:lnTo>
                <a:lnTo>
                  <a:pt x="1152" y="2248"/>
                </a:lnTo>
                <a:lnTo>
                  <a:pt x="1192" y="2248"/>
                </a:lnTo>
                <a:lnTo>
                  <a:pt x="1232" y="2248"/>
                </a:lnTo>
                <a:lnTo>
                  <a:pt x="1280" y="2256"/>
                </a:lnTo>
                <a:lnTo>
                  <a:pt x="1320" y="2256"/>
                </a:lnTo>
                <a:lnTo>
                  <a:pt x="1360" y="2256"/>
                </a:lnTo>
                <a:lnTo>
                  <a:pt x="1400" y="2256"/>
                </a:lnTo>
                <a:lnTo>
                  <a:pt x="1448" y="2256"/>
                </a:lnTo>
                <a:lnTo>
                  <a:pt x="1488" y="2248"/>
                </a:lnTo>
                <a:lnTo>
                  <a:pt x="1528" y="2240"/>
                </a:lnTo>
                <a:lnTo>
                  <a:pt x="1568" y="2240"/>
                </a:lnTo>
                <a:lnTo>
                  <a:pt x="1616" y="2232"/>
                </a:lnTo>
                <a:lnTo>
                  <a:pt x="1656" y="2232"/>
                </a:lnTo>
                <a:lnTo>
                  <a:pt x="1696" y="2232"/>
                </a:lnTo>
                <a:lnTo>
                  <a:pt x="1736" y="2240"/>
                </a:lnTo>
                <a:lnTo>
                  <a:pt x="1784" y="2240"/>
                </a:lnTo>
                <a:lnTo>
                  <a:pt x="1824" y="2248"/>
                </a:lnTo>
                <a:lnTo>
                  <a:pt x="1864" y="2248"/>
                </a:lnTo>
                <a:lnTo>
                  <a:pt x="1904" y="2248"/>
                </a:lnTo>
                <a:lnTo>
                  <a:pt x="1952" y="2256"/>
                </a:lnTo>
                <a:lnTo>
                  <a:pt x="1992" y="2256"/>
                </a:lnTo>
                <a:lnTo>
                  <a:pt x="2032" y="2264"/>
                </a:lnTo>
                <a:lnTo>
                  <a:pt x="2072" y="2272"/>
                </a:lnTo>
                <a:lnTo>
                  <a:pt x="2120" y="2264"/>
                </a:lnTo>
                <a:lnTo>
                  <a:pt x="2160" y="2256"/>
                </a:lnTo>
                <a:lnTo>
                  <a:pt x="2200" y="2232"/>
                </a:lnTo>
                <a:lnTo>
                  <a:pt x="2240" y="2208"/>
                </a:lnTo>
                <a:lnTo>
                  <a:pt x="2280" y="2184"/>
                </a:lnTo>
                <a:lnTo>
                  <a:pt x="2312" y="2152"/>
                </a:lnTo>
                <a:lnTo>
                  <a:pt x="2336" y="2112"/>
                </a:lnTo>
                <a:lnTo>
                  <a:pt x="2360" y="2064"/>
                </a:lnTo>
                <a:lnTo>
                  <a:pt x="2384" y="2024"/>
                </a:lnTo>
                <a:lnTo>
                  <a:pt x="2408" y="1984"/>
                </a:lnTo>
                <a:lnTo>
                  <a:pt x="2424" y="1944"/>
                </a:lnTo>
                <a:lnTo>
                  <a:pt x="2440" y="1896"/>
                </a:lnTo>
                <a:lnTo>
                  <a:pt x="2456" y="1856"/>
                </a:lnTo>
                <a:lnTo>
                  <a:pt x="2472" y="1816"/>
                </a:lnTo>
                <a:lnTo>
                  <a:pt x="2488" y="1776"/>
                </a:lnTo>
                <a:lnTo>
                  <a:pt x="2504" y="1736"/>
                </a:lnTo>
                <a:lnTo>
                  <a:pt x="2528" y="1704"/>
                </a:lnTo>
                <a:lnTo>
                  <a:pt x="2544" y="1672"/>
                </a:lnTo>
                <a:lnTo>
                  <a:pt x="2568" y="1632"/>
                </a:lnTo>
                <a:lnTo>
                  <a:pt x="2592" y="1584"/>
                </a:lnTo>
                <a:lnTo>
                  <a:pt x="2600" y="1544"/>
                </a:lnTo>
                <a:lnTo>
                  <a:pt x="2616" y="1504"/>
                </a:lnTo>
                <a:lnTo>
                  <a:pt x="2648" y="1464"/>
                </a:lnTo>
                <a:lnTo>
                  <a:pt x="2672" y="1416"/>
                </a:lnTo>
                <a:lnTo>
                  <a:pt x="2704" y="1376"/>
                </a:lnTo>
                <a:lnTo>
                  <a:pt x="2736" y="1336"/>
                </a:lnTo>
                <a:lnTo>
                  <a:pt x="2760" y="1296"/>
                </a:lnTo>
                <a:lnTo>
                  <a:pt x="2784" y="1248"/>
                </a:lnTo>
                <a:lnTo>
                  <a:pt x="2800" y="1208"/>
                </a:lnTo>
                <a:lnTo>
                  <a:pt x="2816" y="1168"/>
                </a:lnTo>
                <a:lnTo>
                  <a:pt x="2832" y="1128"/>
                </a:lnTo>
                <a:lnTo>
                  <a:pt x="2840" y="1080"/>
                </a:lnTo>
                <a:lnTo>
                  <a:pt x="2848" y="1040"/>
                </a:lnTo>
                <a:lnTo>
                  <a:pt x="2856" y="1000"/>
                </a:lnTo>
                <a:lnTo>
                  <a:pt x="2856" y="960"/>
                </a:lnTo>
                <a:lnTo>
                  <a:pt x="2856" y="912"/>
                </a:lnTo>
                <a:lnTo>
                  <a:pt x="2848" y="872"/>
                </a:lnTo>
                <a:lnTo>
                  <a:pt x="2840" y="832"/>
                </a:lnTo>
                <a:lnTo>
                  <a:pt x="2840" y="792"/>
                </a:lnTo>
                <a:lnTo>
                  <a:pt x="2832" y="744"/>
                </a:lnTo>
                <a:lnTo>
                  <a:pt x="2816" y="704"/>
                </a:lnTo>
                <a:lnTo>
                  <a:pt x="2792" y="664"/>
                </a:lnTo>
                <a:lnTo>
                  <a:pt x="2768" y="624"/>
                </a:lnTo>
                <a:lnTo>
                  <a:pt x="2760" y="600"/>
                </a:lnTo>
                <a:lnTo>
                  <a:pt x="2752" y="592"/>
                </a:lnTo>
                <a:lnTo>
                  <a:pt x="2752" y="576"/>
                </a:lnTo>
                <a:lnTo>
                  <a:pt x="2744" y="576"/>
                </a:lnTo>
                <a:lnTo>
                  <a:pt x="2744" y="568"/>
                </a:lnTo>
                <a:lnTo>
                  <a:pt x="2736" y="552"/>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00" name="Freeform 9"/>
          <p:cNvSpPr>
            <a:spLocks/>
          </p:cNvSpPr>
          <p:nvPr/>
        </p:nvSpPr>
        <p:spPr bwMode="auto">
          <a:xfrm>
            <a:off x="5991225" y="2478088"/>
            <a:ext cx="1474788" cy="1550987"/>
          </a:xfrm>
          <a:custGeom>
            <a:avLst/>
            <a:gdLst>
              <a:gd name="T0" fmla="*/ 2147483646 w 929"/>
              <a:gd name="T1" fmla="*/ 2147483646 h 977"/>
              <a:gd name="T2" fmla="*/ 2147483646 w 929"/>
              <a:gd name="T3" fmla="*/ 2147483646 h 977"/>
              <a:gd name="T4" fmla="*/ 2147483646 w 929"/>
              <a:gd name="T5" fmla="*/ 2147483646 h 977"/>
              <a:gd name="T6" fmla="*/ 2147483646 w 929"/>
              <a:gd name="T7" fmla="*/ 2147483646 h 977"/>
              <a:gd name="T8" fmla="*/ 2147483646 w 929"/>
              <a:gd name="T9" fmla="*/ 2147483646 h 977"/>
              <a:gd name="T10" fmla="*/ 2147483646 w 929"/>
              <a:gd name="T11" fmla="*/ 2147483646 h 977"/>
              <a:gd name="T12" fmla="*/ 2147483646 w 929"/>
              <a:gd name="T13" fmla="*/ 2147483646 h 977"/>
              <a:gd name="T14" fmla="*/ 2147483646 w 929"/>
              <a:gd name="T15" fmla="*/ 2147483646 h 977"/>
              <a:gd name="T16" fmla="*/ 2147483646 w 929"/>
              <a:gd name="T17" fmla="*/ 2147483646 h 977"/>
              <a:gd name="T18" fmla="*/ 2147483646 w 929"/>
              <a:gd name="T19" fmla="*/ 2147483646 h 977"/>
              <a:gd name="T20" fmla="*/ 2147483646 w 929"/>
              <a:gd name="T21" fmla="*/ 2147483646 h 977"/>
              <a:gd name="T22" fmla="*/ 2147483646 w 929"/>
              <a:gd name="T23" fmla="*/ 2147483646 h 977"/>
              <a:gd name="T24" fmla="*/ 2147483646 w 929"/>
              <a:gd name="T25" fmla="*/ 2147483646 h 977"/>
              <a:gd name="T26" fmla="*/ 2147483646 w 929"/>
              <a:gd name="T27" fmla="*/ 2147483646 h 977"/>
              <a:gd name="T28" fmla="*/ 2147483646 w 929"/>
              <a:gd name="T29" fmla="*/ 2147483646 h 977"/>
              <a:gd name="T30" fmla="*/ 2147483646 w 929"/>
              <a:gd name="T31" fmla="*/ 0 h 977"/>
              <a:gd name="T32" fmla="*/ 2147483646 w 929"/>
              <a:gd name="T33" fmla="*/ 0 h 977"/>
              <a:gd name="T34" fmla="*/ 2147483646 w 929"/>
              <a:gd name="T35" fmla="*/ 2147483646 h 977"/>
              <a:gd name="T36" fmla="*/ 2147483646 w 929"/>
              <a:gd name="T37" fmla="*/ 2147483646 h 977"/>
              <a:gd name="T38" fmla="*/ 2147483646 w 929"/>
              <a:gd name="T39" fmla="*/ 2147483646 h 977"/>
              <a:gd name="T40" fmla="*/ 2147483646 w 929"/>
              <a:gd name="T41" fmla="*/ 2147483646 h 977"/>
              <a:gd name="T42" fmla="*/ 2147483646 w 929"/>
              <a:gd name="T43" fmla="*/ 2147483646 h 977"/>
              <a:gd name="T44" fmla="*/ 2147483646 w 929"/>
              <a:gd name="T45" fmla="*/ 2147483646 h 977"/>
              <a:gd name="T46" fmla="*/ 2147483646 w 929"/>
              <a:gd name="T47" fmla="*/ 2147483646 h 977"/>
              <a:gd name="T48" fmla="*/ 2147483646 w 929"/>
              <a:gd name="T49" fmla="*/ 2147483646 h 977"/>
              <a:gd name="T50" fmla="*/ 2147483646 w 929"/>
              <a:gd name="T51" fmla="*/ 2147483646 h 977"/>
              <a:gd name="T52" fmla="*/ 2147483646 w 929"/>
              <a:gd name="T53" fmla="*/ 2147483646 h 977"/>
              <a:gd name="T54" fmla="*/ 2147483646 w 929"/>
              <a:gd name="T55" fmla="*/ 2147483646 h 977"/>
              <a:gd name="T56" fmla="*/ 2147483646 w 929"/>
              <a:gd name="T57" fmla="*/ 2147483646 h 977"/>
              <a:gd name="T58" fmla="*/ 2147483646 w 929"/>
              <a:gd name="T59" fmla="*/ 2147483646 h 977"/>
              <a:gd name="T60" fmla="*/ 2147483646 w 929"/>
              <a:gd name="T61" fmla="*/ 2147483646 h 977"/>
              <a:gd name="T62" fmla="*/ 2147483646 w 929"/>
              <a:gd name="T63" fmla="*/ 2147483646 h 977"/>
              <a:gd name="T64" fmla="*/ 2147483646 w 929"/>
              <a:gd name="T65" fmla="*/ 2147483646 h 977"/>
              <a:gd name="T66" fmla="*/ 0 w 929"/>
              <a:gd name="T67" fmla="*/ 2147483646 h 977"/>
              <a:gd name="T68" fmla="*/ 0 w 929"/>
              <a:gd name="T69" fmla="*/ 2147483646 h 977"/>
              <a:gd name="T70" fmla="*/ 0 w 929"/>
              <a:gd name="T71" fmla="*/ 2147483646 h 977"/>
              <a:gd name="T72" fmla="*/ 2147483646 w 929"/>
              <a:gd name="T73" fmla="*/ 2147483646 h 977"/>
              <a:gd name="T74" fmla="*/ 2147483646 w 929"/>
              <a:gd name="T75" fmla="*/ 2147483646 h 977"/>
              <a:gd name="T76" fmla="*/ 2147483646 w 929"/>
              <a:gd name="T77" fmla="*/ 2147483646 h 977"/>
              <a:gd name="T78" fmla="*/ 2147483646 w 929"/>
              <a:gd name="T79" fmla="*/ 2147483646 h 977"/>
              <a:gd name="T80" fmla="*/ 2147483646 w 929"/>
              <a:gd name="T81" fmla="*/ 2147483646 h 977"/>
              <a:gd name="T82" fmla="*/ 2147483646 w 929"/>
              <a:gd name="T83" fmla="*/ 2147483646 h 977"/>
              <a:gd name="T84" fmla="*/ 2147483646 w 929"/>
              <a:gd name="T85" fmla="*/ 2147483646 h 977"/>
              <a:gd name="T86" fmla="*/ 2147483646 w 929"/>
              <a:gd name="T87" fmla="*/ 2147483646 h 977"/>
              <a:gd name="T88" fmla="*/ 2147483646 w 929"/>
              <a:gd name="T89" fmla="*/ 2147483646 h 977"/>
              <a:gd name="T90" fmla="*/ 2147483646 w 929"/>
              <a:gd name="T91" fmla="*/ 2147483646 h 977"/>
              <a:gd name="T92" fmla="*/ 2147483646 w 929"/>
              <a:gd name="T93" fmla="*/ 2147483646 h 977"/>
              <a:gd name="T94" fmla="*/ 2147483646 w 929"/>
              <a:gd name="T95" fmla="*/ 2147483646 h 977"/>
              <a:gd name="T96" fmla="*/ 2147483646 w 929"/>
              <a:gd name="T97" fmla="*/ 2147483646 h 977"/>
              <a:gd name="T98" fmla="*/ 2147483646 w 929"/>
              <a:gd name="T99" fmla="*/ 2147483646 h 977"/>
              <a:gd name="T100" fmla="*/ 2147483646 w 929"/>
              <a:gd name="T101" fmla="*/ 2147483646 h 977"/>
              <a:gd name="T102" fmla="*/ 2147483646 w 929"/>
              <a:gd name="T103" fmla="*/ 2147483646 h 977"/>
              <a:gd name="T104" fmla="*/ 2147483646 w 929"/>
              <a:gd name="T105" fmla="*/ 2147483646 h 977"/>
              <a:gd name="T106" fmla="*/ 2147483646 w 929"/>
              <a:gd name="T107" fmla="*/ 2147483646 h 977"/>
              <a:gd name="T108" fmla="*/ 2147483646 w 929"/>
              <a:gd name="T109" fmla="*/ 2147483646 h 977"/>
              <a:gd name="T110" fmla="*/ 2147483646 w 929"/>
              <a:gd name="T111" fmla="*/ 2147483646 h 977"/>
              <a:gd name="T112" fmla="*/ 2147483646 w 929"/>
              <a:gd name="T113" fmla="*/ 2147483646 h 977"/>
              <a:gd name="T114" fmla="*/ 2147483646 w 929"/>
              <a:gd name="T115" fmla="*/ 2147483646 h 977"/>
              <a:gd name="T116" fmla="*/ 2147483646 w 929"/>
              <a:gd name="T117" fmla="*/ 2147483646 h 977"/>
              <a:gd name="T118" fmla="*/ 2147483646 w 929"/>
              <a:gd name="T119" fmla="*/ 2147483646 h 977"/>
              <a:gd name="T120" fmla="*/ 2147483646 w 929"/>
              <a:gd name="T121" fmla="*/ 2147483646 h 977"/>
              <a:gd name="T122" fmla="*/ 2147483646 w 929"/>
              <a:gd name="T123" fmla="*/ 2147483646 h 977"/>
              <a:gd name="T124" fmla="*/ 2147483646 w 929"/>
              <a:gd name="T125" fmla="*/ 2147483646 h 97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29"/>
              <a:gd name="T190" fmla="*/ 0 h 977"/>
              <a:gd name="T191" fmla="*/ 929 w 929"/>
              <a:gd name="T192" fmla="*/ 977 h 97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29" h="977">
                <a:moveTo>
                  <a:pt x="928" y="544"/>
                </a:moveTo>
                <a:lnTo>
                  <a:pt x="920" y="536"/>
                </a:lnTo>
                <a:lnTo>
                  <a:pt x="904" y="496"/>
                </a:lnTo>
                <a:lnTo>
                  <a:pt x="888" y="448"/>
                </a:lnTo>
                <a:lnTo>
                  <a:pt x="864" y="408"/>
                </a:lnTo>
                <a:lnTo>
                  <a:pt x="840" y="368"/>
                </a:lnTo>
                <a:lnTo>
                  <a:pt x="808" y="328"/>
                </a:lnTo>
                <a:lnTo>
                  <a:pt x="784" y="280"/>
                </a:lnTo>
                <a:lnTo>
                  <a:pt x="760" y="240"/>
                </a:lnTo>
                <a:lnTo>
                  <a:pt x="744" y="200"/>
                </a:lnTo>
                <a:lnTo>
                  <a:pt x="728" y="160"/>
                </a:lnTo>
                <a:lnTo>
                  <a:pt x="704" y="120"/>
                </a:lnTo>
                <a:lnTo>
                  <a:pt x="680" y="80"/>
                </a:lnTo>
                <a:lnTo>
                  <a:pt x="648" y="40"/>
                </a:lnTo>
                <a:lnTo>
                  <a:pt x="600" y="24"/>
                </a:lnTo>
                <a:lnTo>
                  <a:pt x="552" y="0"/>
                </a:lnTo>
                <a:lnTo>
                  <a:pt x="504" y="0"/>
                </a:lnTo>
                <a:lnTo>
                  <a:pt x="456" y="8"/>
                </a:lnTo>
                <a:lnTo>
                  <a:pt x="416" y="16"/>
                </a:lnTo>
                <a:lnTo>
                  <a:pt x="376" y="40"/>
                </a:lnTo>
                <a:lnTo>
                  <a:pt x="336" y="72"/>
                </a:lnTo>
                <a:lnTo>
                  <a:pt x="304" y="112"/>
                </a:lnTo>
                <a:lnTo>
                  <a:pt x="280" y="144"/>
                </a:lnTo>
                <a:lnTo>
                  <a:pt x="256" y="184"/>
                </a:lnTo>
                <a:lnTo>
                  <a:pt x="224" y="216"/>
                </a:lnTo>
                <a:lnTo>
                  <a:pt x="192" y="256"/>
                </a:lnTo>
                <a:lnTo>
                  <a:pt x="160" y="304"/>
                </a:lnTo>
                <a:lnTo>
                  <a:pt x="120" y="352"/>
                </a:lnTo>
                <a:lnTo>
                  <a:pt x="88" y="400"/>
                </a:lnTo>
                <a:lnTo>
                  <a:pt x="64" y="440"/>
                </a:lnTo>
                <a:lnTo>
                  <a:pt x="40" y="480"/>
                </a:lnTo>
                <a:lnTo>
                  <a:pt x="24" y="520"/>
                </a:lnTo>
                <a:lnTo>
                  <a:pt x="8" y="568"/>
                </a:lnTo>
                <a:lnTo>
                  <a:pt x="0" y="608"/>
                </a:lnTo>
                <a:lnTo>
                  <a:pt x="0" y="648"/>
                </a:lnTo>
                <a:lnTo>
                  <a:pt x="0" y="688"/>
                </a:lnTo>
                <a:lnTo>
                  <a:pt x="8" y="736"/>
                </a:lnTo>
                <a:lnTo>
                  <a:pt x="16" y="776"/>
                </a:lnTo>
                <a:lnTo>
                  <a:pt x="32" y="816"/>
                </a:lnTo>
                <a:lnTo>
                  <a:pt x="64" y="856"/>
                </a:lnTo>
                <a:lnTo>
                  <a:pt x="104" y="896"/>
                </a:lnTo>
                <a:lnTo>
                  <a:pt x="144" y="928"/>
                </a:lnTo>
                <a:lnTo>
                  <a:pt x="184" y="952"/>
                </a:lnTo>
                <a:lnTo>
                  <a:pt x="224" y="968"/>
                </a:lnTo>
                <a:lnTo>
                  <a:pt x="272" y="976"/>
                </a:lnTo>
                <a:lnTo>
                  <a:pt x="312" y="976"/>
                </a:lnTo>
                <a:lnTo>
                  <a:pt x="352" y="976"/>
                </a:lnTo>
                <a:lnTo>
                  <a:pt x="392" y="976"/>
                </a:lnTo>
                <a:lnTo>
                  <a:pt x="440" y="976"/>
                </a:lnTo>
                <a:lnTo>
                  <a:pt x="480" y="968"/>
                </a:lnTo>
                <a:lnTo>
                  <a:pt x="520" y="952"/>
                </a:lnTo>
                <a:lnTo>
                  <a:pt x="560" y="928"/>
                </a:lnTo>
                <a:lnTo>
                  <a:pt x="608" y="904"/>
                </a:lnTo>
                <a:lnTo>
                  <a:pt x="648" y="880"/>
                </a:lnTo>
                <a:lnTo>
                  <a:pt x="688" y="848"/>
                </a:lnTo>
                <a:lnTo>
                  <a:pt x="728" y="808"/>
                </a:lnTo>
                <a:lnTo>
                  <a:pt x="776" y="768"/>
                </a:lnTo>
                <a:lnTo>
                  <a:pt x="816" y="728"/>
                </a:lnTo>
                <a:lnTo>
                  <a:pt x="856" y="688"/>
                </a:lnTo>
                <a:lnTo>
                  <a:pt x="896" y="640"/>
                </a:lnTo>
                <a:lnTo>
                  <a:pt x="920" y="600"/>
                </a:lnTo>
                <a:lnTo>
                  <a:pt x="928" y="568"/>
                </a:lnTo>
                <a:lnTo>
                  <a:pt x="928" y="544"/>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01" name="Freeform 10"/>
          <p:cNvSpPr>
            <a:spLocks/>
          </p:cNvSpPr>
          <p:nvPr/>
        </p:nvSpPr>
        <p:spPr bwMode="auto">
          <a:xfrm>
            <a:off x="6130925" y="2757488"/>
            <a:ext cx="1157288" cy="1144587"/>
          </a:xfrm>
          <a:custGeom>
            <a:avLst/>
            <a:gdLst>
              <a:gd name="T0" fmla="*/ 2147483646 w 729"/>
              <a:gd name="T1" fmla="*/ 2147483646 h 721"/>
              <a:gd name="T2" fmla="*/ 2147483646 w 729"/>
              <a:gd name="T3" fmla="*/ 2147483646 h 721"/>
              <a:gd name="T4" fmla="*/ 2147483646 w 729"/>
              <a:gd name="T5" fmla="*/ 2147483646 h 721"/>
              <a:gd name="T6" fmla="*/ 2147483646 w 729"/>
              <a:gd name="T7" fmla="*/ 2147483646 h 721"/>
              <a:gd name="T8" fmla="*/ 2147483646 w 729"/>
              <a:gd name="T9" fmla="*/ 2147483646 h 721"/>
              <a:gd name="T10" fmla="*/ 2147483646 w 729"/>
              <a:gd name="T11" fmla="*/ 2147483646 h 721"/>
              <a:gd name="T12" fmla="*/ 2147483646 w 729"/>
              <a:gd name="T13" fmla="*/ 2147483646 h 721"/>
              <a:gd name="T14" fmla="*/ 2147483646 w 729"/>
              <a:gd name="T15" fmla="*/ 2147483646 h 721"/>
              <a:gd name="T16" fmla="*/ 2147483646 w 729"/>
              <a:gd name="T17" fmla="*/ 2147483646 h 721"/>
              <a:gd name="T18" fmla="*/ 2147483646 w 729"/>
              <a:gd name="T19" fmla="*/ 2147483646 h 721"/>
              <a:gd name="T20" fmla="*/ 2147483646 w 729"/>
              <a:gd name="T21" fmla="*/ 2147483646 h 721"/>
              <a:gd name="T22" fmla="*/ 2147483646 w 729"/>
              <a:gd name="T23" fmla="*/ 2147483646 h 721"/>
              <a:gd name="T24" fmla="*/ 2147483646 w 729"/>
              <a:gd name="T25" fmla="*/ 2147483646 h 721"/>
              <a:gd name="T26" fmla="*/ 2147483646 w 729"/>
              <a:gd name="T27" fmla="*/ 2147483646 h 721"/>
              <a:gd name="T28" fmla="*/ 2147483646 w 729"/>
              <a:gd name="T29" fmla="*/ 2147483646 h 721"/>
              <a:gd name="T30" fmla="*/ 2147483646 w 729"/>
              <a:gd name="T31" fmla="*/ 2147483646 h 721"/>
              <a:gd name="T32" fmla="*/ 2147483646 w 729"/>
              <a:gd name="T33" fmla="*/ 2147483646 h 721"/>
              <a:gd name="T34" fmla="*/ 2147483646 w 729"/>
              <a:gd name="T35" fmla="*/ 2147483646 h 721"/>
              <a:gd name="T36" fmla="*/ 2147483646 w 729"/>
              <a:gd name="T37" fmla="*/ 2147483646 h 721"/>
              <a:gd name="T38" fmla="*/ 2147483646 w 729"/>
              <a:gd name="T39" fmla="*/ 2147483646 h 721"/>
              <a:gd name="T40" fmla="*/ 2147483646 w 729"/>
              <a:gd name="T41" fmla="*/ 2147483646 h 721"/>
              <a:gd name="T42" fmla="*/ 2147483646 w 729"/>
              <a:gd name="T43" fmla="*/ 2147483646 h 721"/>
              <a:gd name="T44" fmla="*/ 2147483646 w 729"/>
              <a:gd name="T45" fmla="*/ 2147483646 h 721"/>
              <a:gd name="T46" fmla="*/ 2147483646 w 729"/>
              <a:gd name="T47" fmla="*/ 2147483646 h 721"/>
              <a:gd name="T48" fmla="*/ 2147483646 w 729"/>
              <a:gd name="T49" fmla="*/ 2147483646 h 721"/>
              <a:gd name="T50" fmla="*/ 2147483646 w 729"/>
              <a:gd name="T51" fmla="*/ 2147483646 h 721"/>
              <a:gd name="T52" fmla="*/ 2147483646 w 729"/>
              <a:gd name="T53" fmla="*/ 2147483646 h 721"/>
              <a:gd name="T54" fmla="*/ 2147483646 w 729"/>
              <a:gd name="T55" fmla="*/ 2147483646 h 721"/>
              <a:gd name="T56" fmla="*/ 2147483646 w 729"/>
              <a:gd name="T57" fmla="*/ 2147483646 h 721"/>
              <a:gd name="T58" fmla="*/ 2147483646 w 729"/>
              <a:gd name="T59" fmla="*/ 2147483646 h 721"/>
              <a:gd name="T60" fmla="*/ 2147483646 w 729"/>
              <a:gd name="T61" fmla="*/ 2147483646 h 721"/>
              <a:gd name="T62" fmla="*/ 2147483646 w 729"/>
              <a:gd name="T63" fmla="*/ 2147483646 h 721"/>
              <a:gd name="T64" fmla="*/ 0 w 729"/>
              <a:gd name="T65" fmla="*/ 2147483646 h 721"/>
              <a:gd name="T66" fmla="*/ 0 w 729"/>
              <a:gd name="T67" fmla="*/ 2147483646 h 721"/>
              <a:gd name="T68" fmla="*/ 2147483646 w 729"/>
              <a:gd name="T69" fmla="*/ 2147483646 h 721"/>
              <a:gd name="T70" fmla="*/ 2147483646 w 729"/>
              <a:gd name="T71" fmla="*/ 2147483646 h 721"/>
              <a:gd name="T72" fmla="*/ 2147483646 w 729"/>
              <a:gd name="T73" fmla="*/ 2147483646 h 721"/>
              <a:gd name="T74" fmla="*/ 2147483646 w 729"/>
              <a:gd name="T75" fmla="*/ 2147483646 h 721"/>
              <a:gd name="T76" fmla="*/ 2147483646 w 729"/>
              <a:gd name="T77" fmla="*/ 2147483646 h 721"/>
              <a:gd name="T78" fmla="*/ 2147483646 w 729"/>
              <a:gd name="T79" fmla="*/ 2147483646 h 721"/>
              <a:gd name="T80" fmla="*/ 2147483646 w 729"/>
              <a:gd name="T81" fmla="*/ 2147483646 h 721"/>
              <a:gd name="T82" fmla="*/ 2147483646 w 729"/>
              <a:gd name="T83" fmla="*/ 2147483646 h 721"/>
              <a:gd name="T84" fmla="*/ 2147483646 w 729"/>
              <a:gd name="T85" fmla="*/ 2147483646 h 721"/>
              <a:gd name="T86" fmla="*/ 2147483646 w 729"/>
              <a:gd name="T87" fmla="*/ 2147483646 h 721"/>
              <a:gd name="T88" fmla="*/ 2147483646 w 729"/>
              <a:gd name="T89" fmla="*/ 2147483646 h 721"/>
              <a:gd name="T90" fmla="*/ 2147483646 w 729"/>
              <a:gd name="T91" fmla="*/ 2147483646 h 721"/>
              <a:gd name="T92" fmla="*/ 2147483646 w 729"/>
              <a:gd name="T93" fmla="*/ 2147483646 h 721"/>
              <a:gd name="T94" fmla="*/ 2147483646 w 729"/>
              <a:gd name="T95" fmla="*/ 2147483646 h 721"/>
              <a:gd name="T96" fmla="*/ 2147483646 w 729"/>
              <a:gd name="T97" fmla="*/ 0 h 721"/>
              <a:gd name="T98" fmla="*/ 2147483646 w 729"/>
              <a:gd name="T99" fmla="*/ 0 h 721"/>
              <a:gd name="T100" fmla="*/ 2147483646 w 729"/>
              <a:gd name="T101" fmla="*/ 0 h 721"/>
              <a:gd name="T102" fmla="*/ 2147483646 w 729"/>
              <a:gd name="T103" fmla="*/ 2147483646 h 721"/>
              <a:gd name="T104" fmla="*/ 2147483646 w 729"/>
              <a:gd name="T105" fmla="*/ 2147483646 h 72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729"/>
              <a:gd name="T160" fmla="*/ 0 h 721"/>
              <a:gd name="T161" fmla="*/ 729 w 729"/>
              <a:gd name="T162" fmla="*/ 721 h 72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729" h="721">
                <a:moveTo>
                  <a:pt x="448" y="32"/>
                </a:moveTo>
                <a:lnTo>
                  <a:pt x="496" y="72"/>
                </a:lnTo>
                <a:lnTo>
                  <a:pt x="528" y="112"/>
                </a:lnTo>
                <a:lnTo>
                  <a:pt x="560" y="152"/>
                </a:lnTo>
                <a:lnTo>
                  <a:pt x="584" y="184"/>
                </a:lnTo>
                <a:lnTo>
                  <a:pt x="608" y="216"/>
                </a:lnTo>
                <a:lnTo>
                  <a:pt x="640" y="248"/>
                </a:lnTo>
                <a:lnTo>
                  <a:pt x="680" y="288"/>
                </a:lnTo>
                <a:lnTo>
                  <a:pt x="712" y="328"/>
                </a:lnTo>
                <a:lnTo>
                  <a:pt x="720" y="352"/>
                </a:lnTo>
                <a:lnTo>
                  <a:pt x="728" y="368"/>
                </a:lnTo>
                <a:lnTo>
                  <a:pt x="728" y="392"/>
                </a:lnTo>
                <a:lnTo>
                  <a:pt x="720" y="416"/>
                </a:lnTo>
                <a:lnTo>
                  <a:pt x="704" y="456"/>
                </a:lnTo>
                <a:lnTo>
                  <a:pt x="672" y="496"/>
                </a:lnTo>
                <a:lnTo>
                  <a:pt x="640" y="536"/>
                </a:lnTo>
                <a:lnTo>
                  <a:pt x="600" y="584"/>
                </a:lnTo>
                <a:lnTo>
                  <a:pt x="560" y="616"/>
                </a:lnTo>
                <a:lnTo>
                  <a:pt x="520" y="648"/>
                </a:lnTo>
                <a:lnTo>
                  <a:pt x="472" y="672"/>
                </a:lnTo>
                <a:lnTo>
                  <a:pt x="432" y="688"/>
                </a:lnTo>
                <a:lnTo>
                  <a:pt x="392" y="704"/>
                </a:lnTo>
                <a:lnTo>
                  <a:pt x="352" y="712"/>
                </a:lnTo>
                <a:lnTo>
                  <a:pt x="304" y="720"/>
                </a:lnTo>
                <a:lnTo>
                  <a:pt x="264" y="720"/>
                </a:lnTo>
                <a:lnTo>
                  <a:pt x="224" y="720"/>
                </a:lnTo>
                <a:lnTo>
                  <a:pt x="184" y="704"/>
                </a:lnTo>
                <a:lnTo>
                  <a:pt x="136" y="688"/>
                </a:lnTo>
                <a:lnTo>
                  <a:pt x="96" y="664"/>
                </a:lnTo>
                <a:lnTo>
                  <a:pt x="56" y="632"/>
                </a:lnTo>
                <a:lnTo>
                  <a:pt x="32" y="592"/>
                </a:lnTo>
                <a:lnTo>
                  <a:pt x="8" y="552"/>
                </a:lnTo>
                <a:lnTo>
                  <a:pt x="0" y="512"/>
                </a:lnTo>
                <a:lnTo>
                  <a:pt x="0" y="464"/>
                </a:lnTo>
                <a:lnTo>
                  <a:pt x="8" y="424"/>
                </a:lnTo>
                <a:lnTo>
                  <a:pt x="24" y="384"/>
                </a:lnTo>
                <a:lnTo>
                  <a:pt x="40" y="352"/>
                </a:lnTo>
                <a:lnTo>
                  <a:pt x="72" y="320"/>
                </a:lnTo>
                <a:lnTo>
                  <a:pt x="104" y="280"/>
                </a:lnTo>
                <a:lnTo>
                  <a:pt x="136" y="240"/>
                </a:lnTo>
                <a:lnTo>
                  <a:pt x="168" y="200"/>
                </a:lnTo>
                <a:lnTo>
                  <a:pt x="200" y="152"/>
                </a:lnTo>
                <a:lnTo>
                  <a:pt x="232" y="112"/>
                </a:lnTo>
                <a:lnTo>
                  <a:pt x="256" y="72"/>
                </a:lnTo>
                <a:lnTo>
                  <a:pt x="280" y="40"/>
                </a:lnTo>
                <a:lnTo>
                  <a:pt x="288" y="24"/>
                </a:lnTo>
                <a:lnTo>
                  <a:pt x="304" y="16"/>
                </a:lnTo>
                <a:lnTo>
                  <a:pt x="320" y="8"/>
                </a:lnTo>
                <a:lnTo>
                  <a:pt x="344" y="0"/>
                </a:lnTo>
                <a:lnTo>
                  <a:pt x="376" y="0"/>
                </a:lnTo>
                <a:lnTo>
                  <a:pt x="400" y="0"/>
                </a:lnTo>
                <a:lnTo>
                  <a:pt x="424" y="8"/>
                </a:lnTo>
                <a:lnTo>
                  <a:pt x="448" y="32"/>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02" name="Rectangle 11"/>
          <p:cNvSpPr>
            <a:spLocks/>
          </p:cNvSpPr>
          <p:nvPr>
            <p:ph type="title"/>
          </p:nvPr>
        </p:nvSpPr>
        <p:spPr>
          <a:xfrm>
            <a:off x="242888" y="204788"/>
            <a:ext cx="4235450" cy="1144587"/>
          </a:xfrm>
          <a:noFill/>
        </p:spPr>
        <p:txBody>
          <a:bodyPr lIns="90488" tIns="44450" rIns="90488" bIns="44450"/>
          <a:lstStyle/>
          <a:p>
            <a:pPr eaLnBrk="1" hangingPunct="1"/>
            <a:r>
              <a:rPr lang="en-US" altLang="en-US" sz="4000" b="1" smtClean="0">
                <a:cs typeface="Calibri" panose="020F0502020204030204" pitchFamily="34" charset="0"/>
              </a:rPr>
              <a:t>Lake Morphology</a:t>
            </a:r>
          </a:p>
        </p:txBody>
      </p:sp>
      <p:sp>
        <p:nvSpPr>
          <p:cNvPr id="30732" name="Rectangle 12">
            <a:extLst>
              <a:ext uri="{FF2B5EF4-FFF2-40B4-BE49-F238E27FC236}">
                <a16:creationId xmlns:a16="http://schemas.microsoft.com/office/drawing/2014/main" id="{3A38F438-8B5E-B34C-A992-3F6130BF1D5B}"/>
              </a:ext>
            </a:extLst>
          </p:cNvPr>
          <p:cNvSpPr>
            <a:spLocks noGrp="1" noChangeArrowheads="1"/>
          </p:cNvSpPr>
          <p:nvPr>
            <p:ph type="body" idx="1"/>
          </p:nvPr>
        </p:nvSpPr>
        <p:spPr>
          <a:xfrm>
            <a:off x="193675" y="1392238"/>
            <a:ext cx="3082925" cy="4821237"/>
          </a:xfrm>
          <a:ln w="12700"/>
        </p:spPr>
        <p:txBody>
          <a:bodyPr lIns="90488" tIns="44450" rIns="90488" bIns="44450" rtlCol="0">
            <a:normAutofit fontScale="85000" lnSpcReduction="10000"/>
          </a:bodyPr>
          <a:lstStyle/>
          <a:p>
            <a:pPr eaLnBrk="1" fontAlgn="auto" hangingPunct="1">
              <a:lnSpc>
                <a:spcPct val="90000"/>
              </a:lnSpc>
              <a:spcAft>
                <a:spcPts val="0"/>
              </a:spcAft>
              <a:defRPr/>
            </a:pPr>
            <a:r>
              <a:rPr lang="en-US" sz="2500" b="1" dirty="0">
                <a:cs typeface="Calibri" panose="020F0502020204030204" pitchFamily="34" charset="0"/>
              </a:rPr>
              <a:t>Morphology</a:t>
            </a:r>
            <a:r>
              <a:rPr lang="en-US" sz="2500" dirty="0">
                <a:cs typeface="Calibri" panose="020F0502020204030204" pitchFamily="34" charset="0"/>
              </a:rPr>
              <a:t> concerns lake form in relation to function:</a:t>
            </a:r>
            <a:br>
              <a:rPr lang="en-US" sz="2500" dirty="0">
                <a:cs typeface="Calibri" panose="020F0502020204030204" pitchFamily="34" charset="0"/>
              </a:rPr>
            </a:br>
            <a:r>
              <a:rPr lang="en-US" sz="2500" dirty="0">
                <a:cs typeface="Calibri" panose="020F0502020204030204" pitchFamily="34" charset="0"/>
              </a:rPr>
              <a:t/>
            </a:r>
            <a:br>
              <a:rPr lang="en-US" sz="2500" dirty="0">
                <a:cs typeface="Calibri" panose="020F0502020204030204" pitchFamily="34" charset="0"/>
              </a:rPr>
            </a:br>
            <a:r>
              <a:rPr lang="en-US" sz="2500" dirty="0">
                <a:cs typeface="Calibri" panose="020F0502020204030204" pitchFamily="34" charset="0"/>
              </a:rPr>
              <a:t>Mean depth</a:t>
            </a:r>
            <a:br>
              <a:rPr lang="en-US" sz="2500" dirty="0">
                <a:cs typeface="Calibri" panose="020F0502020204030204" pitchFamily="34" charset="0"/>
              </a:rPr>
            </a:br>
            <a:r>
              <a:rPr lang="en-US" sz="2500" dirty="0">
                <a:cs typeface="Calibri" panose="020F0502020204030204" pitchFamily="34" charset="0"/>
              </a:rPr>
              <a:t>Surface area</a:t>
            </a:r>
            <a:br>
              <a:rPr lang="en-US" sz="2500" dirty="0">
                <a:cs typeface="Calibri" panose="020F0502020204030204" pitchFamily="34" charset="0"/>
              </a:rPr>
            </a:br>
            <a:r>
              <a:rPr lang="en-US" sz="2500" dirty="0">
                <a:cs typeface="Calibri" panose="020F0502020204030204" pitchFamily="34" charset="0"/>
              </a:rPr>
              <a:t>Volume</a:t>
            </a:r>
            <a:br>
              <a:rPr lang="en-US" sz="2500" dirty="0">
                <a:cs typeface="Calibri" panose="020F0502020204030204" pitchFamily="34" charset="0"/>
              </a:rPr>
            </a:br>
            <a:r>
              <a:rPr lang="en-US" sz="2500" dirty="0">
                <a:cs typeface="Calibri" panose="020F0502020204030204" pitchFamily="34" charset="0"/>
              </a:rPr>
              <a:t>Shoreline length/development</a:t>
            </a:r>
            <a:br>
              <a:rPr lang="en-US" sz="2500" dirty="0">
                <a:cs typeface="Calibri" panose="020F0502020204030204" pitchFamily="34" charset="0"/>
              </a:rPr>
            </a:br>
            <a:r>
              <a:rPr lang="en-US" sz="2500" dirty="0">
                <a:cs typeface="Calibri" panose="020F0502020204030204" pitchFamily="34" charset="0"/>
              </a:rPr>
              <a:t>Age</a:t>
            </a:r>
            <a:br>
              <a:rPr lang="en-US" sz="2500" dirty="0">
                <a:cs typeface="Calibri" panose="020F0502020204030204" pitchFamily="34" charset="0"/>
              </a:rPr>
            </a:br>
            <a:r>
              <a:rPr lang="en-US" sz="2500" dirty="0">
                <a:cs typeface="Calibri" panose="020F0502020204030204" pitchFamily="34" charset="0"/>
              </a:rPr>
              <a:t>Formation Origin</a:t>
            </a:r>
            <a:br>
              <a:rPr lang="en-US" sz="2500" dirty="0">
                <a:cs typeface="Calibri" panose="020F0502020204030204" pitchFamily="34" charset="0"/>
              </a:rPr>
            </a:br>
            <a:r>
              <a:rPr lang="en-US" sz="2500" dirty="0">
                <a:cs typeface="Calibri" panose="020F0502020204030204" pitchFamily="34" charset="0"/>
              </a:rPr>
              <a:t>Chemical composition</a:t>
            </a:r>
            <a:br>
              <a:rPr lang="en-US" sz="2500" dirty="0">
                <a:cs typeface="Calibri" panose="020F0502020204030204" pitchFamily="34" charset="0"/>
              </a:rPr>
            </a:br>
            <a:r>
              <a:rPr lang="en-US" sz="2500" dirty="0">
                <a:cs typeface="Calibri" panose="020F0502020204030204" pitchFamily="34" charset="0"/>
              </a:rPr>
              <a:t>Biodiversity</a:t>
            </a:r>
          </a:p>
          <a:p>
            <a:pPr marL="0" indent="0" eaLnBrk="1" fontAlgn="auto" hangingPunct="1">
              <a:lnSpc>
                <a:spcPct val="90000"/>
              </a:lnSpc>
              <a:spcAft>
                <a:spcPts val="0"/>
              </a:spcAft>
              <a:buFont typeface="Arial" panose="020B0604020202020204" pitchFamily="34" charset="0"/>
              <a:buNone/>
              <a:defRPr/>
            </a:pPr>
            <a:r>
              <a:rPr lang="en-US" sz="1000" dirty="0">
                <a:cs typeface="Calibri" panose="020F0502020204030204" pitchFamily="34" charset="0"/>
              </a:rPr>
              <a:t> </a:t>
            </a:r>
          </a:p>
          <a:p>
            <a:pPr marL="0" indent="0" eaLnBrk="1" fontAlgn="auto" hangingPunct="1">
              <a:lnSpc>
                <a:spcPct val="90000"/>
              </a:lnSpc>
              <a:spcAft>
                <a:spcPts val="0"/>
              </a:spcAft>
              <a:buFont typeface="Arial" panose="020B0604020202020204" pitchFamily="34" charset="0"/>
              <a:buNone/>
              <a:defRPr/>
            </a:pPr>
            <a:endParaRPr lang="en-US" sz="1000" dirty="0">
              <a:cs typeface="Calibri" panose="020F0502020204030204" pitchFamily="34" charset="0"/>
            </a:endParaRPr>
          </a:p>
          <a:p>
            <a:pPr eaLnBrk="1" fontAlgn="auto" hangingPunct="1">
              <a:lnSpc>
                <a:spcPct val="90000"/>
              </a:lnSpc>
              <a:spcAft>
                <a:spcPts val="0"/>
              </a:spcAft>
              <a:defRPr/>
            </a:pPr>
            <a:r>
              <a:rPr lang="en-US" sz="2500" b="1" dirty="0">
                <a:cs typeface="Calibri" panose="020F0502020204030204" pitchFamily="34" charset="0"/>
              </a:rPr>
              <a:t>Bathymetric</a:t>
            </a:r>
            <a:r>
              <a:rPr lang="en-US" sz="2500" dirty="0">
                <a:cs typeface="Calibri" panose="020F0502020204030204" pitchFamily="34" charset="0"/>
              </a:rPr>
              <a:t> </a:t>
            </a:r>
            <a:r>
              <a:rPr lang="en-US" sz="2500" b="1" dirty="0">
                <a:cs typeface="Calibri" panose="020F0502020204030204" pitchFamily="34" charset="0"/>
              </a:rPr>
              <a:t>map </a:t>
            </a:r>
            <a:r>
              <a:rPr lang="en-US" sz="2500" dirty="0">
                <a:cs typeface="Calibri" panose="020F0502020204030204" pitchFamily="34" charset="0"/>
              </a:rPr>
              <a:t> basis of most morphometric parameters.</a:t>
            </a:r>
          </a:p>
        </p:txBody>
      </p:sp>
      <p:sp>
        <p:nvSpPr>
          <p:cNvPr id="187404" name="Rectangle 18"/>
          <p:cNvSpPr>
            <a:spLocks noChangeArrowheads="1"/>
          </p:cNvSpPr>
          <p:nvPr/>
        </p:nvSpPr>
        <p:spPr bwMode="auto">
          <a:xfrm>
            <a:off x="6626225" y="5303838"/>
            <a:ext cx="13366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Peter Lake</a:t>
            </a:r>
          </a:p>
        </p:txBody>
      </p:sp>
      <p:sp>
        <p:nvSpPr>
          <p:cNvPr id="187405" name="Rectangle 19"/>
          <p:cNvSpPr>
            <a:spLocks noChangeArrowheads="1"/>
          </p:cNvSpPr>
          <p:nvPr/>
        </p:nvSpPr>
        <p:spPr bwMode="auto">
          <a:xfrm>
            <a:off x="6207125" y="5540375"/>
            <a:ext cx="2162175"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University of Notre Dame</a:t>
            </a:r>
          </a:p>
        </p:txBody>
      </p:sp>
      <p:sp>
        <p:nvSpPr>
          <p:cNvPr id="187406" name="Rectangle 20"/>
          <p:cNvSpPr>
            <a:spLocks noChangeArrowheads="1"/>
          </p:cNvSpPr>
          <p:nvPr/>
        </p:nvSpPr>
        <p:spPr bwMode="auto">
          <a:xfrm>
            <a:off x="5940425" y="5730875"/>
            <a:ext cx="2703513"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Environmental Research Center</a:t>
            </a:r>
          </a:p>
        </p:txBody>
      </p:sp>
      <p:sp>
        <p:nvSpPr>
          <p:cNvPr id="187407" name="Rectangle 21"/>
          <p:cNvSpPr>
            <a:spLocks noChangeArrowheads="1"/>
          </p:cNvSpPr>
          <p:nvPr/>
        </p:nvSpPr>
        <p:spPr bwMode="auto">
          <a:xfrm>
            <a:off x="6283325" y="5932488"/>
            <a:ext cx="2014538" cy="271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t>UNDERC ©Copyright 1998</a:t>
            </a:r>
          </a:p>
        </p:txBody>
      </p:sp>
      <p:sp>
        <p:nvSpPr>
          <p:cNvPr id="187408" name="Rectangle 23"/>
          <p:cNvSpPr>
            <a:spLocks noChangeArrowheads="1"/>
          </p:cNvSpPr>
          <p:nvPr/>
        </p:nvSpPr>
        <p:spPr bwMode="auto">
          <a:xfrm>
            <a:off x="6156325" y="6181725"/>
            <a:ext cx="2297113" cy="27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t>Source: Univ. Wisc. Dept. Zool.</a:t>
            </a:r>
          </a:p>
        </p:txBody>
      </p:sp>
      <p:sp>
        <p:nvSpPr>
          <p:cNvPr id="187409" name="Line 25"/>
          <p:cNvSpPr>
            <a:spLocks noChangeShapeType="1"/>
          </p:cNvSpPr>
          <p:nvPr/>
        </p:nvSpPr>
        <p:spPr bwMode="auto">
          <a:xfrm flipV="1">
            <a:off x="3201988" y="5076825"/>
            <a:ext cx="0" cy="1524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0" name="Line 26"/>
          <p:cNvSpPr>
            <a:spLocks noChangeShapeType="1"/>
          </p:cNvSpPr>
          <p:nvPr/>
        </p:nvSpPr>
        <p:spPr bwMode="auto">
          <a:xfrm flipV="1">
            <a:off x="4535488" y="5076825"/>
            <a:ext cx="0" cy="1524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1" name="Line 27"/>
          <p:cNvSpPr>
            <a:spLocks noChangeShapeType="1"/>
          </p:cNvSpPr>
          <p:nvPr/>
        </p:nvSpPr>
        <p:spPr bwMode="auto">
          <a:xfrm>
            <a:off x="3201988" y="5216525"/>
            <a:ext cx="279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2" name="Line 28"/>
          <p:cNvSpPr>
            <a:spLocks noChangeShapeType="1"/>
          </p:cNvSpPr>
          <p:nvPr/>
        </p:nvSpPr>
        <p:spPr bwMode="auto">
          <a:xfrm>
            <a:off x="4256088" y="5216525"/>
            <a:ext cx="2667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3" name="Rectangle 29"/>
          <p:cNvSpPr>
            <a:spLocks noChangeArrowheads="1"/>
          </p:cNvSpPr>
          <p:nvPr/>
        </p:nvSpPr>
        <p:spPr bwMode="auto">
          <a:xfrm>
            <a:off x="3460750" y="5081588"/>
            <a:ext cx="820738"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50.00 m</a:t>
            </a:r>
          </a:p>
        </p:txBody>
      </p:sp>
      <p:sp>
        <p:nvSpPr>
          <p:cNvPr id="187414" name="Line 31"/>
          <p:cNvSpPr>
            <a:spLocks noChangeShapeType="1"/>
          </p:cNvSpPr>
          <p:nvPr/>
        </p:nvSpPr>
        <p:spPr bwMode="auto">
          <a:xfrm flipV="1">
            <a:off x="3201988" y="5280025"/>
            <a:ext cx="0" cy="1524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5" name="Line 32"/>
          <p:cNvSpPr>
            <a:spLocks noChangeShapeType="1"/>
          </p:cNvSpPr>
          <p:nvPr/>
        </p:nvSpPr>
        <p:spPr bwMode="auto">
          <a:xfrm flipV="1">
            <a:off x="4421188" y="5280025"/>
            <a:ext cx="0" cy="1524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6" name="Line 33"/>
          <p:cNvSpPr>
            <a:spLocks noChangeShapeType="1"/>
          </p:cNvSpPr>
          <p:nvPr/>
        </p:nvSpPr>
        <p:spPr bwMode="auto">
          <a:xfrm>
            <a:off x="3201988" y="5419725"/>
            <a:ext cx="2159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7" name="Line 34"/>
          <p:cNvSpPr>
            <a:spLocks noChangeShapeType="1"/>
          </p:cNvSpPr>
          <p:nvPr/>
        </p:nvSpPr>
        <p:spPr bwMode="auto">
          <a:xfrm>
            <a:off x="4192588" y="5419725"/>
            <a:ext cx="2159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8" name="Rectangle 35"/>
          <p:cNvSpPr>
            <a:spLocks noChangeArrowheads="1"/>
          </p:cNvSpPr>
          <p:nvPr/>
        </p:nvSpPr>
        <p:spPr bwMode="auto">
          <a:xfrm>
            <a:off x="3397250" y="5284788"/>
            <a:ext cx="820738"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150.0 ft.</a:t>
            </a:r>
          </a:p>
        </p:txBody>
      </p:sp>
      <p:sp>
        <p:nvSpPr>
          <p:cNvPr id="187419" name="Rectangle 36"/>
          <p:cNvSpPr>
            <a:spLocks noChangeArrowheads="1"/>
          </p:cNvSpPr>
          <p:nvPr/>
        </p:nvSpPr>
        <p:spPr bwMode="auto">
          <a:xfrm>
            <a:off x="2965450" y="5511800"/>
            <a:ext cx="1854200" cy="27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t>contour depths in meters</a:t>
            </a:r>
          </a:p>
        </p:txBody>
      </p:sp>
      <p:sp>
        <p:nvSpPr>
          <p:cNvPr id="187420" name="Rectangle 39"/>
          <p:cNvSpPr>
            <a:spLocks noChangeArrowheads="1"/>
          </p:cNvSpPr>
          <p:nvPr/>
        </p:nvSpPr>
        <p:spPr bwMode="auto">
          <a:xfrm>
            <a:off x="4167188" y="2940050"/>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2</a:t>
            </a:r>
          </a:p>
        </p:txBody>
      </p:sp>
      <p:sp>
        <p:nvSpPr>
          <p:cNvPr id="187421" name="Freeform 47"/>
          <p:cNvSpPr>
            <a:spLocks/>
          </p:cNvSpPr>
          <p:nvPr/>
        </p:nvSpPr>
        <p:spPr bwMode="auto">
          <a:xfrm>
            <a:off x="3133725" y="204788"/>
            <a:ext cx="5830888" cy="5195887"/>
          </a:xfrm>
          <a:custGeom>
            <a:avLst/>
            <a:gdLst>
              <a:gd name="T0" fmla="*/ 2147483646 w 3673"/>
              <a:gd name="T1" fmla="*/ 2147483646 h 3273"/>
              <a:gd name="T2" fmla="*/ 2147483646 w 3673"/>
              <a:gd name="T3" fmla="*/ 2147483646 h 3273"/>
              <a:gd name="T4" fmla="*/ 2147483646 w 3673"/>
              <a:gd name="T5" fmla="*/ 2147483646 h 3273"/>
              <a:gd name="T6" fmla="*/ 2147483646 w 3673"/>
              <a:gd name="T7" fmla="*/ 2147483646 h 3273"/>
              <a:gd name="T8" fmla="*/ 2147483646 w 3673"/>
              <a:gd name="T9" fmla="*/ 2147483646 h 3273"/>
              <a:gd name="T10" fmla="*/ 2147483646 w 3673"/>
              <a:gd name="T11" fmla="*/ 2147483646 h 3273"/>
              <a:gd name="T12" fmla="*/ 2147483646 w 3673"/>
              <a:gd name="T13" fmla="*/ 2147483646 h 3273"/>
              <a:gd name="T14" fmla="*/ 2147483646 w 3673"/>
              <a:gd name="T15" fmla="*/ 2147483646 h 3273"/>
              <a:gd name="T16" fmla="*/ 2147483646 w 3673"/>
              <a:gd name="T17" fmla="*/ 2147483646 h 3273"/>
              <a:gd name="T18" fmla="*/ 2147483646 w 3673"/>
              <a:gd name="T19" fmla="*/ 2147483646 h 3273"/>
              <a:gd name="T20" fmla="*/ 2147483646 w 3673"/>
              <a:gd name="T21" fmla="*/ 2147483646 h 3273"/>
              <a:gd name="T22" fmla="*/ 2147483646 w 3673"/>
              <a:gd name="T23" fmla="*/ 2147483646 h 3273"/>
              <a:gd name="T24" fmla="*/ 2147483646 w 3673"/>
              <a:gd name="T25" fmla="*/ 2147483646 h 3273"/>
              <a:gd name="T26" fmla="*/ 2147483646 w 3673"/>
              <a:gd name="T27" fmla="*/ 2147483646 h 3273"/>
              <a:gd name="T28" fmla="*/ 2147483646 w 3673"/>
              <a:gd name="T29" fmla="*/ 2147483646 h 3273"/>
              <a:gd name="T30" fmla="*/ 2147483646 w 3673"/>
              <a:gd name="T31" fmla="*/ 2147483646 h 3273"/>
              <a:gd name="T32" fmla="*/ 2147483646 w 3673"/>
              <a:gd name="T33" fmla="*/ 2147483646 h 3273"/>
              <a:gd name="T34" fmla="*/ 2147483646 w 3673"/>
              <a:gd name="T35" fmla="*/ 2147483646 h 3273"/>
              <a:gd name="T36" fmla="*/ 2147483646 w 3673"/>
              <a:gd name="T37" fmla="*/ 2147483646 h 3273"/>
              <a:gd name="T38" fmla="*/ 2147483646 w 3673"/>
              <a:gd name="T39" fmla="*/ 2147483646 h 3273"/>
              <a:gd name="T40" fmla="*/ 0 w 3673"/>
              <a:gd name="T41" fmla="*/ 2147483646 h 3273"/>
              <a:gd name="T42" fmla="*/ 2147483646 w 3673"/>
              <a:gd name="T43" fmla="*/ 2147483646 h 3273"/>
              <a:gd name="T44" fmla="*/ 2147483646 w 3673"/>
              <a:gd name="T45" fmla="*/ 2147483646 h 3273"/>
              <a:gd name="T46" fmla="*/ 2147483646 w 3673"/>
              <a:gd name="T47" fmla="*/ 2147483646 h 3273"/>
              <a:gd name="T48" fmla="*/ 2147483646 w 3673"/>
              <a:gd name="T49" fmla="*/ 2147483646 h 3273"/>
              <a:gd name="T50" fmla="*/ 2147483646 w 3673"/>
              <a:gd name="T51" fmla="*/ 2147483646 h 3273"/>
              <a:gd name="T52" fmla="*/ 2147483646 w 3673"/>
              <a:gd name="T53" fmla="*/ 2147483646 h 3273"/>
              <a:gd name="T54" fmla="*/ 2147483646 w 3673"/>
              <a:gd name="T55" fmla="*/ 2147483646 h 3273"/>
              <a:gd name="T56" fmla="*/ 2147483646 w 3673"/>
              <a:gd name="T57" fmla="*/ 2147483646 h 3273"/>
              <a:gd name="T58" fmla="*/ 2147483646 w 3673"/>
              <a:gd name="T59" fmla="*/ 2147483646 h 3273"/>
              <a:gd name="T60" fmla="*/ 2147483646 w 3673"/>
              <a:gd name="T61" fmla="*/ 2147483646 h 3273"/>
              <a:gd name="T62" fmla="*/ 2147483646 w 3673"/>
              <a:gd name="T63" fmla="*/ 2147483646 h 3273"/>
              <a:gd name="T64" fmla="*/ 2147483646 w 3673"/>
              <a:gd name="T65" fmla="*/ 2147483646 h 3273"/>
              <a:gd name="T66" fmla="*/ 2147483646 w 3673"/>
              <a:gd name="T67" fmla="*/ 2147483646 h 3273"/>
              <a:gd name="T68" fmla="*/ 2147483646 w 3673"/>
              <a:gd name="T69" fmla="*/ 2147483646 h 3273"/>
              <a:gd name="T70" fmla="*/ 2147483646 w 3673"/>
              <a:gd name="T71" fmla="*/ 2147483646 h 3273"/>
              <a:gd name="T72" fmla="*/ 2147483646 w 3673"/>
              <a:gd name="T73" fmla="*/ 2147483646 h 3273"/>
              <a:gd name="T74" fmla="*/ 2147483646 w 3673"/>
              <a:gd name="T75" fmla="*/ 2147483646 h 3273"/>
              <a:gd name="T76" fmla="*/ 2147483646 w 3673"/>
              <a:gd name="T77" fmla="*/ 2147483646 h 3273"/>
              <a:gd name="T78" fmla="*/ 2147483646 w 3673"/>
              <a:gd name="T79" fmla="*/ 2147483646 h 3273"/>
              <a:gd name="T80" fmla="*/ 2147483646 w 3673"/>
              <a:gd name="T81" fmla="*/ 2147483646 h 3273"/>
              <a:gd name="T82" fmla="*/ 2147483646 w 3673"/>
              <a:gd name="T83" fmla="*/ 2147483646 h 3273"/>
              <a:gd name="T84" fmla="*/ 2147483646 w 3673"/>
              <a:gd name="T85" fmla="*/ 2147483646 h 3273"/>
              <a:gd name="T86" fmla="*/ 2147483646 w 3673"/>
              <a:gd name="T87" fmla="*/ 2147483646 h 3273"/>
              <a:gd name="T88" fmla="*/ 2147483646 w 3673"/>
              <a:gd name="T89" fmla="*/ 2147483646 h 327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673"/>
              <a:gd name="T136" fmla="*/ 0 h 3273"/>
              <a:gd name="T137" fmla="*/ 3673 w 3673"/>
              <a:gd name="T138" fmla="*/ 3273 h 327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673" h="3273">
                <a:moveTo>
                  <a:pt x="3440" y="1368"/>
                </a:moveTo>
                <a:lnTo>
                  <a:pt x="3440" y="1368"/>
                </a:lnTo>
                <a:lnTo>
                  <a:pt x="3416" y="1280"/>
                </a:lnTo>
                <a:lnTo>
                  <a:pt x="3408" y="1200"/>
                </a:lnTo>
                <a:lnTo>
                  <a:pt x="3392" y="1112"/>
                </a:lnTo>
                <a:lnTo>
                  <a:pt x="3360" y="1032"/>
                </a:lnTo>
                <a:lnTo>
                  <a:pt x="3296" y="944"/>
                </a:lnTo>
                <a:lnTo>
                  <a:pt x="3216" y="864"/>
                </a:lnTo>
                <a:lnTo>
                  <a:pt x="3144" y="776"/>
                </a:lnTo>
                <a:lnTo>
                  <a:pt x="3072" y="704"/>
                </a:lnTo>
                <a:lnTo>
                  <a:pt x="3008" y="624"/>
                </a:lnTo>
                <a:lnTo>
                  <a:pt x="2984" y="536"/>
                </a:lnTo>
                <a:lnTo>
                  <a:pt x="2952" y="456"/>
                </a:lnTo>
                <a:lnTo>
                  <a:pt x="2928" y="368"/>
                </a:lnTo>
                <a:lnTo>
                  <a:pt x="2888" y="288"/>
                </a:lnTo>
                <a:lnTo>
                  <a:pt x="2888" y="192"/>
                </a:lnTo>
                <a:lnTo>
                  <a:pt x="2808" y="128"/>
                </a:lnTo>
                <a:lnTo>
                  <a:pt x="2720" y="104"/>
                </a:lnTo>
                <a:lnTo>
                  <a:pt x="2640" y="48"/>
                </a:lnTo>
                <a:lnTo>
                  <a:pt x="2552" y="0"/>
                </a:lnTo>
                <a:lnTo>
                  <a:pt x="2496" y="56"/>
                </a:lnTo>
                <a:lnTo>
                  <a:pt x="2432" y="144"/>
                </a:lnTo>
                <a:lnTo>
                  <a:pt x="2360" y="224"/>
                </a:lnTo>
                <a:lnTo>
                  <a:pt x="2280" y="296"/>
                </a:lnTo>
                <a:lnTo>
                  <a:pt x="2208" y="344"/>
                </a:lnTo>
                <a:lnTo>
                  <a:pt x="2144" y="416"/>
                </a:lnTo>
                <a:lnTo>
                  <a:pt x="2064" y="480"/>
                </a:lnTo>
                <a:lnTo>
                  <a:pt x="1976" y="512"/>
                </a:lnTo>
                <a:lnTo>
                  <a:pt x="1904" y="536"/>
                </a:lnTo>
                <a:lnTo>
                  <a:pt x="1824" y="584"/>
                </a:lnTo>
                <a:lnTo>
                  <a:pt x="1736" y="648"/>
                </a:lnTo>
                <a:lnTo>
                  <a:pt x="1664" y="672"/>
                </a:lnTo>
                <a:lnTo>
                  <a:pt x="1584" y="720"/>
                </a:lnTo>
                <a:lnTo>
                  <a:pt x="1496" y="728"/>
                </a:lnTo>
                <a:lnTo>
                  <a:pt x="1416" y="752"/>
                </a:lnTo>
                <a:lnTo>
                  <a:pt x="1344" y="752"/>
                </a:lnTo>
                <a:lnTo>
                  <a:pt x="1256" y="792"/>
                </a:lnTo>
                <a:lnTo>
                  <a:pt x="1176" y="824"/>
                </a:lnTo>
                <a:lnTo>
                  <a:pt x="1088" y="848"/>
                </a:lnTo>
                <a:lnTo>
                  <a:pt x="1008" y="848"/>
                </a:lnTo>
                <a:lnTo>
                  <a:pt x="936" y="848"/>
                </a:lnTo>
                <a:lnTo>
                  <a:pt x="864" y="872"/>
                </a:lnTo>
                <a:lnTo>
                  <a:pt x="792" y="912"/>
                </a:lnTo>
                <a:lnTo>
                  <a:pt x="744" y="968"/>
                </a:lnTo>
                <a:lnTo>
                  <a:pt x="720" y="1056"/>
                </a:lnTo>
                <a:lnTo>
                  <a:pt x="680" y="1136"/>
                </a:lnTo>
                <a:lnTo>
                  <a:pt x="648" y="1200"/>
                </a:lnTo>
                <a:lnTo>
                  <a:pt x="624" y="1256"/>
                </a:lnTo>
                <a:lnTo>
                  <a:pt x="600" y="1320"/>
                </a:lnTo>
                <a:lnTo>
                  <a:pt x="584" y="1400"/>
                </a:lnTo>
                <a:lnTo>
                  <a:pt x="584" y="1488"/>
                </a:lnTo>
                <a:lnTo>
                  <a:pt x="576" y="1568"/>
                </a:lnTo>
                <a:lnTo>
                  <a:pt x="560" y="1656"/>
                </a:lnTo>
                <a:lnTo>
                  <a:pt x="528" y="1736"/>
                </a:lnTo>
                <a:lnTo>
                  <a:pt x="456" y="1808"/>
                </a:lnTo>
                <a:lnTo>
                  <a:pt x="368" y="1872"/>
                </a:lnTo>
                <a:lnTo>
                  <a:pt x="296" y="1944"/>
                </a:lnTo>
                <a:lnTo>
                  <a:pt x="216" y="2000"/>
                </a:lnTo>
                <a:lnTo>
                  <a:pt x="152" y="2064"/>
                </a:lnTo>
                <a:lnTo>
                  <a:pt x="96" y="2136"/>
                </a:lnTo>
                <a:lnTo>
                  <a:pt x="48" y="2192"/>
                </a:lnTo>
                <a:lnTo>
                  <a:pt x="24" y="2256"/>
                </a:lnTo>
                <a:lnTo>
                  <a:pt x="0" y="2312"/>
                </a:lnTo>
                <a:lnTo>
                  <a:pt x="0" y="2400"/>
                </a:lnTo>
                <a:lnTo>
                  <a:pt x="0" y="2480"/>
                </a:lnTo>
                <a:lnTo>
                  <a:pt x="24" y="2568"/>
                </a:lnTo>
                <a:lnTo>
                  <a:pt x="64" y="2648"/>
                </a:lnTo>
                <a:lnTo>
                  <a:pt x="104" y="2736"/>
                </a:lnTo>
                <a:lnTo>
                  <a:pt x="176" y="2816"/>
                </a:lnTo>
                <a:lnTo>
                  <a:pt x="264" y="2888"/>
                </a:lnTo>
                <a:lnTo>
                  <a:pt x="344" y="2912"/>
                </a:lnTo>
                <a:lnTo>
                  <a:pt x="432" y="2928"/>
                </a:lnTo>
                <a:lnTo>
                  <a:pt x="512" y="2912"/>
                </a:lnTo>
                <a:lnTo>
                  <a:pt x="600" y="2904"/>
                </a:lnTo>
                <a:lnTo>
                  <a:pt x="680" y="2880"/>
                </a:lnTo>
                <a:lnTo>
                  <a:pt x="768" y="2864"/>
                </a:lnTo>
                <a:lnTo>
                  <a:pt x="848" y="2880"/>
                </a:lnTo>
                <a:lnTo>
                  <a:pt x="896" y="2960"/>
                </a:lnTo>
                <a:lnTo>
                  <a:pt x="984" y="3032"/>
                </a:lnTo>
                <a:lnTo>
                  <a:pt x="1064" y="3032"/>
                </a:lnTo>
                <a:lnTo>
                  <a:pt x="1152" y="3072"/>
                </a:lnTo>
                <a:lnTo>
                  <a:pt x="1232" y="3104"/>
                </a:lnTo>
                <a:lnTo>
                  <a:pt x="1296" y="3192"/>
                </a:lnTo>
                <a:lnTo>
                  <a:pt x="1328" y="3264"/>
                </a:lnTo>
                <a:lnTo>
                  <a:pt x="1608" y="3272"/>
                </a:lnTo>
                <a:lnTo>
                  <a:pt x="1688" y="3264"/>
                </a:lnTo>
                <a:lnTo>
                  <a:pt x="1776" y="3248"/>
                </a:lnTo>
                <a:lnTo>
                  <a:pt x="1736" y="3168"/>
                </a:lnTo>
                <a:lnTo>
                  <a:pt x="1760" y="3080"/>
                </a:lnTo>
                <a:lnTo>
                  <a:pt x="1832" y="3072"/>
                </a:lnTo>
                <a:lnTo>
                  <a:pt x="1904" y="3072"/>
                </a:lnTo>
                <a:lnTo>
                  <a:pt x="1992" y="3056"/>
                </a:lnTo>
                <a:lnTo>
                  <a:pt x="2072" y="3072"/>
                </a:lnTo>
                <a:lnTo>
                  <a:pt x="2160" y="3080"/>
                </a:lnTo>
                <a:lnTo>
                  <a:pt x="2240" y="3096"/>
                </a:lnTo>
                <a:lnTo>
                  <a:pt x="2328" y="3096"/>
                </a:lnTo>
                <a:lnTo>
                  <a:pt x="2408" y="3104"/>
                </a:lnTo>
                <a:lnTo>
                  <a:pt x="2496" y="3104"/>
                </a:lnTo>
                <a:lnTo>
                  <a:pt x="2576" y="3120"/>
                </a:lnTo>
                <a:lnTo>
                  <a:pt x="2664" y="3120"/>
                </a:lnTo>
                <a:lnTo>
                  <a:pt x="2744" y="3104"/>
                </a:lnTo>
                <a:lnTo>
                  <a:pt x="2832" y="3096"/>
                </a:lnTo>
                <a:lnTo>
                  <a:pt x="2912" y="3096"/>
                </a:lnTo>
                <a:lnTo>
                  <a:pt x="3000" y="3080"/>
                </a:lnTo>
                <a:lnTo>
                  <a:pt x="3080" y="3080"/>
                </a:lnTo>
                <a:lnTo>
                  <a:pt x="3168" y="3048"/>
                </a:lnTo>
                <a:lnTo>
                  <a:pt x="3248" y="3048"/>
                </a:lnTo>
                <a:lnTo>
                  <a:pt x="3336" y="3080"/>
                </a:lnTo>
                <a:lnTo>
                  <a:pt x="3416" y="3104"/>
                </a:lnTo>
                <a:lnTo>
                  <a:pt x="3504" y="3120"/>
                </a:lnTo>
                <a:lnTo>
                  <a:pt x="3584" y="3128"/>
                </a:lnTo>
                <a:lnTo>
                  <a:pt x="3672" y="3120"/>
                </a:lnTo>
                <a:lnTo>
                  <a:pt x="3672" y="2984"/>
                </a:lnTo>
                <a:lnTo>
                  <a:pt x="3584" y="2912"/>
                </a:lnTo>
                <a:lnTo>
                  <a:pt x="3504" y="2864"/>
                </a:lnTo>
                <a:lnTo>
                  <a:pt x="3416" y="2832"/>
                </a:lnTo>
                <a:lnTo>
                  <a:pt x="3336" y="2792"/>
                </a:lnTo>
                <a:lnTo>
                  <a:pt x="3248" y="2784"/>
                </a:lnTo>
                <a:lnTo>
                  <a:pt x="3168" y="2760"/>
                </a:lnTo>
                <a:lnTo>
                  <a:pt x="3080" y="2712"/>
                </a:lnTo>
                <a:lnTo>
                  <a:pt x="3056" y="2624"/>
                </a:lnTo>
                <a:lnTo>
                  <a:pt x="3096" y="2568"/>
                </a:lnTo>
                <a:lnTo>
                  <a:pt x="3128" y="2480"/>
                </a:lnTo>
                <a:lnTo>
                  <a:pt x="3176" y="2408"/>
                </a:lnTo>
                <a:lnTo>
                  <a:pt x="3216" y="2312"/>
                </a:lnTo>
                <a:lnTo>
                  <a:pt x="3240" y="2256"/>
                </a:lnTo>
                <a:lnTo>
                  <a:pt x="3264" y="2192"/>
                </a:lnTo>
                <a:lnTo>
                  <a:pt x="3296" y="2136"/>
                </a:lnTo>
                <a:lnTo>
                  <a:pt x="3336" y="2064"/>
                </a:lnTo>
                <a:lnTo>
                  <a:pt x="3360" y="1992"/>
                </a:lnTo>
                <a:lnTo>
                  <a:pt x="3392" y="1896"/>
                </a:lnTo>
                <a:lnTo>
                  <a:pt x="3432" y="1832"/>
                </a:lnTo>
                <a:lnTo>
                  <a:pt x="3464" y="1752"/>
                </a:lnTo>
                <a:lnTo>
                  <a:pt x="3464" y="1664"/>
                </a:lnTo>
                <a:lnTo>
                  <a:pt x="3464" y="1584"/>
                </a:lnTo>
                <a:lnTo>
                  <a:pt x="3480" y="1512"/>
                </a:lnTo>
                <a:lnTo>
                  <a:pt x="3440" y="1368"/>
                </a:lnTo>
              </a:path>
            </a:pathLst>
          </a:custGeom>
          <a:noFill/>
          <a:ln w="254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2" name="Freeform 48"/>
          <p:cNvSpPr>
            <a:spLocks/>
          </p:cNvSpPr>
          <p:nvPr/>
        </p:nvSpPr>
        <p:spPr bwMode="auto">
          <a:xfrm>
            <a:off x="3133725" y="230188"/>
            <a:ext cx="5830888" cy="5170487"/>
          </a:xfrm>
          <a:custGeom>
            <a:avLst/>
            <a:gdLst>
              <a:gd name="T0" fmla="*/ 2147483646 w 3673"/>
              <a:gd name="T1" fmla="*/ 2147483646 h 3257"/>
              <a:gd name="T2" fmla="*/ 2147483646 w 3673"/>
              <a:gd name="T3" fmla="*/ 2147483646 h 3257"/>
              <a:gd name="T4" fmla="*/ 2147483646 w 3673"/>
              <a:gd name="T5" fmla="*/ 2147483646 h 3257"/>
              <a:gd name="T6" fmla="*/ 2147483646 w 3673"/>
              <a:gd name="T7" fmla="*/ 2147483646 h 3257"/>
              <a:gd name="T8" fmla="*/ 2147483646 w 3673"/>
              <a:gd name="T9" fmla="*/ 2147483646 h 3257"/>
              <a:gd name="T10" fmla="*/ 2147483646 w 3673"/>
              <a:gd name="T11" fmla="*/ 2147483646 h 3257"/>
              <a:gd name="T12" fmla="*/ 2147483646 w 3673"/>
              <a:gd name="T13" fmla="*/ 2147483646 h 3257"/>
              <a:gd name="T14" fmla="*/ 2147483646 w 3673"/>
              <a:gd name="T15" fmla="*/ 0 h 3257"/>
              <a:gd name="T16" fmla="*/ 2147483646 w 3673"/>
              <a:gd name="T17" fmla="*/ 2147483646 h 3257"/>
              <a:gd name="T18" fmla="*/ 2147483646 w 3673"/>
              <a:gd name="T19" fmla="*/ 2147483646 h 3257"/>
              <a:gd name="T20" fmla="*/ 2147483646 w 3673"/>
              <a:gd name="T21" fmla="*/ 2147483646 h 3257"/>
              <a:gd name="T22" fmla="*/ 2147483646 w 3673"/>
              <a:gd name="T23" fmla="*/ 2147483646 h 3257"/>
              <a:gd name="T24" fmla="*/ 2147483646 w 3673"/>
              <a:gd name="T25" fmla="*/ 2147483646 h 3257"/>
              <a:gd name="T26" fmla="*/ 2147483646 w 3673"/>
              <a:gd name="T27" fmla="*/ 2147483646 h 3257"/>
              <a:gd name="T28" fmla="*/ 2147483646 w 3673"/>
              <a:gd name="T29" fmla="*/ 2147483646 h 3257"/>
              <a:gd name="T30" fmla="*/ 2147483646 w 3673"/>
              <a:gd name="T31" fmla="*/ 2147483646 h 3257"/>
              <a:gd name="T32" fmla="*/ 2147483646 w 3673"/>
              <a:gd name="T33" fmla="*/ 2147483646 h 3257"/>
              <a:gd name="T34" fmla="*/ 2147483646 w 3673"/>
              <a:gd name="T35" fmla="*/ 2147483646 h 3257"/>
              <a:gd name="T36" fmla="*/ 2147483646 w 3673"/>
              <a:gd name="T37" fmla="*/ 2147483646 h 3257"/>
              <a:gd name="T38" fmla="*/ 2147483646 w 3673"/>
              <a:gd name="T39" fmla="*/ 2147483646 h 3257"/>
              <a:gd name="T40" fmla="*/ 2147483646 w 3673"/>
              <a:gd name="T41" fmla="*/ 2147483646 h 3257"/>
              <a:gd name="T42" fmla="*/ 2147483646 w 3673"/>
              <a:gd name="T43" fmla="*/ 2147483646 h 3257"/>
              <a:gd name="T44" fmla="*/ 2147483646 w 3673"/>
              <a:gd name="T45" fmla="*/ 2147483646 h 3257"/>
              <a:gd name="T46" fmla="*/ 2147483646 w 3673"/>
              <a:gd name="T47" fmla="*/ 2147483646 h 3257"/>
              <a:gd name="T48" fmla="*/ 2147483646 w 3673"/>
              <a:gd name="T49" fmla="*/ 2147483646 h 3257"/>
              <a:gd name="T50" fmla="*/ 0 w 3673"/>
              <a:gd name="T51" fmla="*/ 2147483646 h 3257"/>
              <a:gd name="T52" fmla="*/ 2147483646 w 3673"/>
              <a:gd name="T53" fmla="*/ 2147483646 h 3257"/>
              <a:gd name="T54" fmla="*/ 2147483646 w 3673"/>
              <a:gd name="T55" fmla="*/ 2147483646 h 3257"/>
              <a:gd name="T56" fmla="*/ 2147483646 w 3673"/>
              <a:gd name="T57" fmla="*/ 2147483646 h 3257"/>
              <a:gd name="T58" fmla="*/ 2147483646 w 3673"/>
              <a:gd name="T59" fmla="*/ 2147483646 h 3257"/>
              <a:gd name="T60" fmla="*/ 2147483646 w 3673"/>
              <a:gd name="T61" fmla="*/ 2147483646 h 3257"/>
              <a:gd name="T62" fmla="*/ 2147483646 w 3673"/>
              <a:gd name="T63" fmla="*/ 2147483646 h 3257"/>
              <a:gd name="T64" fmla="*/ 2147483646 w 3673"/>
              <a:gd name="T65" fmla="*/ 2147483646 h 3257"/>
              <a:gd name="T66" fmla="*/ 2147483646 w 3673"/>
              <a:gd name="T67" fmla="*/ 2147483646 h 3257"/>
              <a:gd name="T68" fmla="*/ 2147483646 w 3673"/>
              <a:gd name="T69" fmla="*/ 2147483646 h 3257"/>
              <a:gd name="T70" fmla="*/ 2147483646 w 3673"/>
              <a:gd name="T71" fmla="*/ 2147483646 h 3257"/>
              <a:gd name="T72" fmla="*/ 2147483646 w 3673"/>
              <a:gd name="T73" fmla="*/ 2147483646 h 3257"/>
              <a:gd name="T74" fmla="*/ 2147483646 w 3673"/>
              <a:gd name="T75" fmla="*/ 2147483646 h 3257"/>
              <a:gd name="T76" fmla="*/ 2147483646 w 3673"/>
              <a:gd name="T77" fmla="*/ 2147483646 h 3257"/>
              <a:gd name="T78" fmla="*/ 2147483646 w 3673"/>
              <a:gd name="T79" fmla="*/ 2147483646 h 3257"/>
              <a:gd name="T80" fmla="*/ 2147483646 w 3673"/>
              <a:gd name="T81" fmla="*/ 2147483646 h 3257"/>
              <a:gd name="T82" fmla="*/ 2147483646 w 3673"/>
              <a:gd name="T83" fmla="*/ 2147483646 h 3257"/>
              <a:gd name="T84" fmla="*/ 2147483646 w 3673"/>
              <a:gd name="T85" fmla="*/ 2147483646 h 3257"/>
              <a:gd name="T86" fmla="*/ 2147483646 w 3673"/>
              <a:gd name="T87" fmla="*/ 2147483646 h 3257"/>
              <a:gd name="T88" fmla="*/ 2147483646 w 3673"/>
              <a:gd name="T89" fmla="*/ 2147483646 h 3257"/>
              <a:gd name="T90" fmla="*/ 2147483646 w 3673"/>
              <a:gd name="T91" fmla="*/ 2147483646 h 3257"/>
              <a:gd name="T92" fmla="*/ 2147483646 w 3673"/>
              <a:gd name="T93" fmla="*/ 2147483646 h 3257"/>
              <a:gd name="T94" fmla="*/ 2147483646 w 3673"/>
              <a:gd name="T95" fmla="*/ 2147483646 h 3257"/>
              <a:gd name="T96" fmla="*/ 2147483646 w 3673"/>
              <a:gd name="T97" fmla="*/ 2147483646 h 3257"/>
              <a:gd name="T98" fmla="*/ 2147483646 w 3673"/>
              <a:gd name="T99" fmla="*/ 2147483646 h 3257"/>
              <a:gd name="T100" fmla="*/ 2147483646 w 3673"/>
              <a:gd name="T101" fmla="*/ 2147483646 h 3257"/>
              <a:gd name="T102" fmla="*/ 2147483646 w 3673"/>
              <a:gd name="T103" fmla="*/ 2147483646 h 3257"/>
              <a:gd name="T104" fmla="*/ 2147483646 w 3673"/>
              <a:gd name="T105" fmla="*/ 2147483646 h 3257"/>
              <a:gd name="T106" fmla="*/ 2147483646 w 3673"/>
              <a:gd name="T107" fmla="*/ 2147483646 h 3257"/>
              <a:gd name="T108" fmla="*/ 2147483646 w 3673"/>
              <a:gd name="T109" fmla="*/ 2147483646 h 3257"/>
              <a:gd name="T110" fmla="*/ 2147483646 w 3673"/>
              <a:gd name="T111" fmla="*/ 2147483646 h 3257"/>
              <a:gd name="T112" fmla="*/ 2147483646 w 3673"/>
              <a:gd name="T113" fmla="*/ 2147483646 h 325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673"/>
              <a:gd name="T172" fmla="*/ 0 h 3257"/>
              <a:gd name="T173" fmla="*/ 3673 w 3673"/>
              <a:gd name="T174" fmla="*/ 3257 h 3257"/>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673" h="3257">
                <a:moveTo>
                  <a:pt x="3464" y="1424"/>
                </a:moveTo>
                <a:lnTo>
                  <a:pt x="3440" y="1352"/>
                </a:lnTo>
                <a:lnTo>
                  <a:pt x="3432" y="1312"/>
                </a:lnTo>
                <a:lnTo>
                  <a:pt x="3424" y="1264"/>
                </a:lnTo>
                <a:lnTo>
                  <a:pt x="3416" y="1224"/>
                </a:lnTo>
                <a:lnTo>
                  <a:pt x="3408" y="1184"/>
                </a:lnTo>
                <a:lnTo>
                  <a:pt x="3400" y="1144"/>
                </a:lnTo>
                <a:lnTo>
                  <a:pt x="3392" y="1096"/>
                </a:lnTo>
                <a:lnTo>
                  <a:pt x="3376" y="1056"/>
                </a:lnTo>
                <a:lnTo>
                  <a:pt x="3360" y="1016"/>
                </a:lnTo>
                <a:lnTo>
                  <a:pt x="3328" y="976"/>
                </a:lnTo>
                <a:lnTo>
                  <a:pt x="3296" y="928"/>
                </a:lnTo>
                <a:lnTo>
                  <a:pt x="3256" y="888"/>
                </a:lnTo>
                <a:lnTo>
                  <a:pt x="3216" y="848"/>
                </a:lnTo>
                <a:lnTo>
                  <a:pt x="3176" y="808"/>
                </a:lnTo>
                <a:lnTo>
                  <a:pt x="3144" y="768"/>
                </a:lnTo>
                <a:lnTo>
                  <a:pt x="3104" y="728"/>
                </a:lnTo>
                <a:lnTo>
                  <a:pt x="3072" y="688"/>
                </a:lnTo>
                <a:lnTo>
                  <a:pt x="3040" y="648"/>
                </a:lnTo>
                <a:lnTo>
                  <a:pt x="3016" y="608"/>
                </a:lnTo>
                <a:lnTo>
                  <a:pt x="3000" y="568"/>
                </a:lnTo>
                <a:lnTo>
                  <a:pt x="2984" y="520"/>
                </a:lnTo>
                <a:lnTo>
                  <a:pt x="2968" y="480"/>
                </a:lnTo>
                <a:lnTo>
                  <a:pt x="2952" y="440"/>
                </a:lnTo>
                <a:lnTo>
                  <a:pt x="2936" y="400"/>
                </a:lnTo>
                <a:lnTo>
                  <a:pt x="2928" y="352"/>
                </a:lnTo>
                <a:lnTo>
                  <a:pt x="2912" y="312"/>
                </a:lnTo>
                <a:lnTo>
                  <a:pt x="2896" y="272"/>
                </a:lnTo>
                <a:lnTo>
                  <a:pt x="2888" y="224"/>
                </a:lnTo>
                <a:lnTo>
                  <a:pt x="2888" y="200"/>
                </a:lnTo>
                <a:lnTo>
                  <a:pt x="2880" y="184"/>
                </a:lnTo>
                <a:lnTo>
                  <a:pt x="2872" y="160"/>
                </a:lnTo>
                <a:lnTo>
                  <a:pt x="2848" y="144"/>
                </a:lnTo>
                <a:lnTo>
                  <a:pt x="2808" y="120"/>
                </a:lnTo>
                <a:lnTo>
                  <a:pt x="2768" y="104"/>
                </a:lnTo>
                <a:lnTo>
                  <a:pt x="2720" y="88"/>
                </a:lnTo>
                <a:lnTo>
                  <a:pt x="2680" y="64"/>
                </a:lnTo>
                <a:lnTo>
                  <a:pt x="2640" y="32"/>
                </a:lnTo>
                <a:lnTo>
                  <a:pt x="2600" y="8"/>
                </a:lnTo>
                <a:lnTo>
                  <a:pt x="2576" y="0"/>
                </a:lnTo>
                <a:lnTo>
                  <a:pt x="2560" y="0"/>
                </a:lnTo>
                <a:lnTo>
                  <a:pt x="2544" y="0"/>
                </a:lnTo>
                <a:lnTo>
                  <a:pt x="2528" y="16"/>
                </a:lnTo>
                <a:lnTo>
                  <a:pt x="2496" y="48"/>
                </a:lnTo>
                <a:lnTo>
                  <a:pt x="2464" y="88"/>
                </a:lnTo>
                <a:lnTo>
                  <a:pt x="2432" y="128"/>
                </a:lnTo>
                <a:lnTo>
                  <a:pt x="2400" y="168"/>
                </a:lnTo>
                <a:lnTo>
                  <a:pt x="2360" y="208"/>
                </a:lnTo>
                <a:lnTo>
                  <a:pt x="2320" y="248"/>
                </a:lnTo>
                <a:lnTo>
                  <a:pt x="2280" y="280"/>
                </a:lnTo>
                <a:lnTo>
                  <a:pt x="2240" y="304"/>
                </a:lnTo>
                <a:lnTo>
                  <a:pt x="2208" y="336"/>
                </a:lnTo>
                <a:lnTo>
                  <a:pt x="2176" y="368"/>
                </a:lnTo>
                <a:lnTo>
                  <a:pt x="2144" y="400"/>
                </a:lnTo>
                <a:lnTo>
                  <a:pt x="2104" y="432"/>
                </a:lnTo>
                <a:lnTo>
                  <a:pt x="2064" y="464"/>
                </a:lnTo>
                <a:lnTo>
                  <a:pt x="2024" y="480"/>
                </a:lnTo>
                <a:lnTo>
                  <a:pt x="1984" y="496"/>
                </a:lnTo>
                <a:lnTo>
                  <a:pt x="1944" y="512"/>
                </a:lnTo>
                <a:lnTo>
                  <a:pt x="1904" y="528"/>
                </a:lnTo>
                <a:lnTo>
                  <a:pt x="1864" y="544"/>
                </a:lnTo>
                <a:lnTo>
                  <a:pt x="1824" y="576"/>
                </a:lnTo>
                <a:lnTo>
                  <a:pt x="1784" y="600"/>
                </a:lnTo>
                <a:lnTo>
                  <a:pt x="1744" y="624"/>
                </a:lnTo>
                <a:lnTo>
                  <a:pt x="1704" y="640"/>
                </a:lnTo>
                <a:lnTo>
                  <a:pt x="1664" y="656"/>
                </a:lnTo>
                <a:lnTo>
                  <a:pt x="1624" y="680"/>
                </a:lnTo>
                <a:lnTo>
                  <a:pt x="1584" y="696"/>
                </a:lnTo>
                <a:lnTo>
                  <a:pt x="1544" y="712"/>
                </a:lnTo>
                <a:lnTo>
                  <a:pt x="1496" y="720"/>
                </a:lnTo>
                <a:lnTo>
                  <a:pt x="1456" y="728"/>
                </a:lnTo>
                <a:lnTo>
                  <a:pt x="1416" y="736"/>
                </a:lnTo>
                <a:lnTo>
                  <a:pt x="1376" y="736"/>
                </a:lnTo>
                <a:lnTo>
                  <a:pt x="1344" y="744"/>
                </a:lnTo>
                <a:lnTo>
                  <a:pt x="1304" y="760"/>
                </a:lnTo>
                <a:lnTo>
                  <a:pt x="1256" y="776"/>
                </a:lnTo>
                <a:lnTo>
                  <a:pt x="1216" y="792"/>
                </a:lnTo>
                <a:lnTo>
                  <a:pt x="1176" y="808"/>
                </a:lnTo>
                <a:lnTo>
                  <a:pt x="1136" y="824"/>
                </a:lnTo>
                <a:lnTo>
                  <a:pt x="1088" y="832"/>
                </a:lnTo>
                <a:lnTo>
                  <a:pt x="1048" y="832"/>
                </a:lnTo>
                <a:lnTo>
                  <a:pt x="1008" y="832"/>
                </a:lnTo>
                <a:lnTo>
                  <a:pt x="968" y="832"/>
                </a:lnTo>
                <a:lnTo>
                  <a:pt x="936" y="840"/>
                </a:lnTo>
                <a:lnTo>
                  <a:pt x="896" y="848"/>
                </a:lnTo>
                <a:lnTo>
                  <a:pt x="864" y="864"/>
                </a:lnTo>
                <a:lnTo>
                  <a:pt x="824" y="880"/>
                </a:lnTo>
                <a:lnTo>
                  <a:pt x="792" y="896"/>
                </a:lnTo>
                <a:lnTo>
                  <a:pt x="768" y="928"/>
                </a:lnTo>
                <a:lnTo>
                  <a:pt x="744" y="960"/>
                </a:lnTo>
                <a:lnTo>
                  <a:pt x="728" y="1000"/>
                </a:lnTo>
                <a:lnTo>
                  <a:pt x="720" y="1040"/>
                </a:lnTo>
                <a:lnTo>
                  <a:pt x="704" y="1080"/>
                </a:lnTo>
                <a:lnTo>
                  <a:pt x="680" y="1120"/>
                </a:lnTo>
                <a:lnTo>
                  <a:pt x="664" y="1152"/>
                </a:lnTo>
                <a:lnTo>
                  <a:pt x="648" y="1184"/>
                </a:lnTo>
                <a:lnTo>
                  <a:pt x="632" y="1216"/>
                </a:lnTo>
                <a:lnTo>
                  <a:pt x="624" y="1240"/>
                </a:lnTo>
                <a:lnTo>
                  <a:pt x="608" y="1272"/>
                </a:lnTo>
                <a:lnTo>
                  <a:pt x="600" y="1304"/>
                </a:lnTo>
                <a:lnTo>
                  <a:pt x="592" y="1344"/>
                </a:lnTo>
                <a:lnTo>
                  <a:pt x="592" y="1384"/>
                </a:lnTo>
                <a:lnTo>
                  <a:pt x="584" y="1432"/>
                </a:lnTo>
                <a:lnTo>
                  <a:pt x="584" y="1472"/>
                </a:lnTo>
                <a:lnTo>
                  <a:pt x="584" y="1512"/>
                </a:lnTo>
                <a:lnTo>
                  <a:pt x="576" y="1552"/>
                </a:lnTo>
                <a:lnTo>
                  <a:pt x="568" y="1600"/>
                </a:lnTo>
                <a:lnTo>
                  <a:pt x="560" y="1640"/>
                </a:lnTo>
                <a:lnTo>
                  <a:pt x="544" y="1680"/>
                </a:lnTo>
                <a:lnTo>
                  <a:pt x="520" y="1720"/>
                </a:lnTo>
                <a:lnTo>
                  <a:pt x="488" y="1760"/>
                </a:lnTo>
                <a:lnTo>
                  <a:pt x="456" y="1792"/>
                </a:lnTo>
                <a:lnTo>
                  <a:pt x="416" y="1824"/>
                </a:lnTo>
                <a:lnTo>
                  <a:pt x="376" y="1856"/>
                </a:lnTo>
                <a:lnTo>
                  <a:pt x="336" y="1888"/>
                </a:lnTo>
                <a:lnTo>
                  <a:pt x="296" y="1928"/>
                </a:lnTo>
                <a:lnTo>
                  <a:pt x="256" y="1960"/>
                </a:lnTo>
                <a:lnTo>
                  <a:pt x="216" y="1984"/>
                </a:lnTo>
                <a:lnTo>
                  <a:pt x="184" y="2016"/>
                </a:lnTo>
                <a:lnTo>
                  <a:pt x="152" y="2048"/>
                </a:lnTo>
                <a:lnTo>
                  <a:pt x="128" y="2080"/>
                </a:lnTo>
                <a:lnTo>
                  <a:pt x="96" y="2120"/>
                </a:lnTo>
                <a:lnTo>
                  <a:pt x="72" y="2152"/>
                </a:lnTo>
                <a:lnTo>
                  <a:pt x="48" y="2176"/>
                </a:lnTo>
                <a:lnTo>
                  <a:pt x="40" y="2208"/>
                </a:lnTo>
                <a:lnTo>
                  <a:pt x="24" y="2240"/>
                </a:lnTo>
                <a:lnTo>
                  <a:pt x="16" y="2272"/>
                </a:lnTo>
                <a:lnTo>
                  <a:pt x="0" y="2304"/>
                </a:lnTo>
                <a:lnTo>
                  <a:pt x="0" y="2344"/>
                </a:lnTo>
                <a:lnTo>
                  <a:pt x="0" y="2384"/>
                </a:lnTo>
                <a:lnTo>
                  <a:pt x="0" y="2424"/>
                </a:lnTo>
                <a:lnTo>
                  <a:pt x="0" y="2464"/>
                </a:lnTo>
                <a:lnTo>
                  <a:pt x="16" y="2512"/>
                </a:lnTo>
                <a:lnTo>
                  <a:pt x="24" y="2552"/>
                </a:lnTo>
                <a:lnTo>
                  <a:pt x="40" y="2592"/>
                </a:lnTo>
                <a:lnTo>
                  <a:pt x="64" y="2632"/>
                </a:lnTo>
                <a:lnTo>
                  <a:pt x="80" y="2680"/>
                </a:lnTo>
                <a:lnTo>
                  <a:pt x="112" y="2720"/>
                </a:lnTo>
                <a:lnTo>
                  <a:pt x="144" y="2760"/>
                </a:lnTo>
                <a:lnTo>
                  <a:pt x="184" y="2800"/>
                </a:lnTo>
                <a:lnTo>
                  <a:pt x="224" y="2840"/>
                </a:lnTo>
                <a:lnTo>
                  <a:pt x="264" y="2872"/>
                </a:lnTo>
                <a:lnTo>
                  <a:pt x="304" y="2888"/>
                </a:lnTo>
                <a:lnTo>
                  <a:pt x="344" y="2896"/>
                </a:lnTo>
                <a:lnTo>
                  <a:pt x="392" y="2904"/>
                </a:lnTo>
                <a:lnTo>
                  <a:pt x="432" y="2912"/>
                </a:lnTo>
                <a:lnTo>
                  <a:pt x="472" y="2904"/>
                </a:lnTo>
                <a:lnTo>
                  <a:pt x="512" y="2896"/>
                </a:lnTo>
                <a:lnTo>
                  <a:pt x="560" y="2896"/>
                </a:lnTo>
                <a:lnTo>
                  <a:pt x="600" y="2888"/>
                </a:lnTo>
                <a:lnTo>
                  <a:pt x="640" y="2872"/>
                </a:lnTo>
                <a:lnTo>
                  <a:pt x="680" y="2864"/>
                </a:lnTo>
                <a:lnTo>
                  <a:pt x="728" y="2856"/>
                </a:lnTo>
                <a:lnTo>
                  <a:pt x="768" y="2856"/>
                </a:lnTo>
                <a:lnTo>
                  <a:pt x="808" y="2856"/>
                </a:lnTo>
                <a:lnTo>
                  <a:pt x="832" y="2864"/>
                </a:lnTo>
                <a:lnTo>
                  <a:pt x="848" y="2872"/>
                </a:lnTo>
                <a:lnTo>
                  <a:pt x="864" y="2888"/>
                </a:lnTo>
                <a:lnTo>
                  <a:pt x="872" y="2904"/>
                </a:lnTo>
                <a:lnTo>
                  <a:pt x="904" y="2944"/>
                </a:lnTo>
                <a:lnTo>
                  <a:pt x="944" y="2984"/>
                </a:lnTo>
                <a:lnTo>
                  <a:pt x="960" y="3000"/>
                </a:lnTo>
                <a:lnTo>
                  <a:pt x="984" y="3008"/>
                </a:lnTo>
                <a:lnTo>
                  <a:pt x="1008" y="3016"/>
                </a:lnTo>
                <a:lnTo>
                  <a:pt x="1024" y="3016"/>
                </a:lnTo>
                <a:lnTo>
                  <a:pt x="1064" y="3024"/>
                </a:lnTo>
                <a:lnTo>
                  <a:pt x="1112" y="3040"/>
                </a:lnTo>
                <a:lnTo>
                  <a:pt x="1152" y="3056"/>
                </a:lnTo>
                <a:lnTo>
                  <a:pt x="1192" y="3072"/>
                </a:lnTo>
                <a:lnTo>
                  <a:pt x="1232" y="3096"/>
                </a:lnTo>
                <a:lnTo>
                  <a:pt x="1264" y="3136"/>
                </a:lnTo>
                <a:lnTo>
                  <a:pt x="1296" y="3176"/>
                </a:lnTo>
                <a:lnTo>
                  <a:pt x="1312" y="3208"/>
                </a:lnTo>
                <a:lnTo>
                  <a:pt x="1328" y="3232"/>
                </a:lnTo>
                <a:lnTo>
                  <a:pt x="1360" y="3240"/>
                </a:lnTo>
                <a:lnTo>
                  <a:pt x="1408" y="3248"/>
                </a:lnTo>
                <a:lnTo>
                  <a:pt x="1472" y="3256"/>
                </a:lnTo>
                <a:lnTo>
                  <a:pt x="1536" y="3256"/>
                </a:lnTo>
                <a:lnTo>
                  <a:pt x="1584" y="3256"/>
                </a:lnTo>
                <a:lnTo>
                  <a:pt x="1624" y="3256"/>
                </a:lnTo>
                <a:lnTo>
                  <a:pt x="1648" y="3256"/>
                </a:lnTo>
                <a:lnTo>
                  <a:pt x="1688" y="3248"/>
                </a:lnTo>
                <a:lnTo>
                  <a:pt x="1736" y="3240"/>
                </a:lnTo>
                <a:lnTo>
                  <a:pt x="1752" y="3240"/>
                </a:lnTo>
                <a:lnTo>
                  <a:pt x="1760" y="3224"/>
                </a:lnTo>
                <a:lnTo>
                  <a:pt x="1760" y="3216"/>
                </a:lnTo>
                <a:lnTo>
                  <a:pt x="1760" y="3192"/>
                </a:lnTo>
                <a:lnTo>
                  <a:pt x="1744" y="3152"/>
                </a:lnTo>
                <a:lnTo>
                  <a:pt x="1752" y="3112"/>
                </a:lnTo>
                <a:lnTo>
                  <a:pt x="1760" y="3088"/>
                </a:lnTo>
                <a:lnTo>
                  <a:pt x="1768" y="3080"/>
                </a:lnTo>
                <a:lnTo>
                  <a:pt x="1784" y="3064"/>
                </a:lnTo>
                <a:lnTo>
                  <a:pt x="1800" y="3064"/>
                </a:lnTo>
                <a:lnTo>
                  <a:pt x="1832" y="3056"/>
                </a:lnTo>
                <a:lnTo>
                  <a:pt x="1872" y="3056"/>
                </a:lnTo>
                <a:lnTo>
                  <a:pt x="1912" y="3056"/>
                </a:lnTo>
                <a:lnTo>
                  <a:pt x="1952" y="3048"/>
                </a:lnTo>
                <a:lnTo>
                  <a:pt x="1992" y="3048"/>
                </a:lnTo>
                <a:lnTo>
                  <a:pt x="2032" y="3048"/>
                </a:lnTo>
                <a:lnTo>
                  <a:pt x="2072" y="3056"/>
                </a:lnTo>
                <a:lnTo>
                  <a:pt x="2120" y="3064"/>
                </a:lnTo>
                <a:lnTo>
                  <a:pt x="2160" y="3064"/>
                </a:lnTo>
                <a:lnTo>
                  <a:pt x="2200" y="3072"/>
                </a:lnTo>
                <a:lnTo>
                  <a:pt x="2240" y="3080"/>
                </a:lnTo>
                <a:lnTo>
                  <a:pt x="2288" y="3080"/>
                </a:lnTo>
                <a:lnTo>
                  <a:pt x="2328" y="3080"/>
                </a:lnTo>
                <a:lnTo>
                  <a:pt x="2368" y="3088"/>
                </a:lnTo>
                <a:lnTo>
                  <a:pt x="2408" y="3088"/>
                </a:lnTo>
                <a:lnTo>
                  <a:pt x="2456" y="3088"/>
                </a:lnTo>
                <a:lnTo>
                  <a:pt x="2496" y="3096"/>
                </a:lnTo>
                <a:lnTo>
                  <a:pt x="2536" y="3096"/>
                </a:lnTo>
                <a:lnTo>
                  <a:pt x="2576" y="3104"/>
                </a:lnTo>
                <a:lnTo>
                  <a:pt x="2624" y="3104"/>
                </a:lnTo>
                <a:lnTo>
                  <a:pt x="2664" y="3104"/>
                </a:lnTo>
                <a:lnTo>
                  <a:pt x="2704" y="3096"/>
                </a:lnTo>
                <a:lnTo>
                  <a:pt x="2744" y="3088"/>
                </a:lnTo>
                <a:lnTo>
                  <a:pt x="2792" y="3088"/>
                </a:lnTo>
                <a:lnTo>
                  <a:pt x="2832" y="3080"/>
                </a:lnTo>
                <a:lnTo>
                  <a:pt x="2872" y="3080"/>
                </a:lnTo>
                <a:lnTo>
                  <a:pt x="2912" y="3080"/>
                </a:lnTo>
                <a:lnTo>
                  <a:pt x="2960" y="3072"/>
                </a:lnTo>
                <a:lnTo>
                  <a:pt x="3000" y="3072"/>
                </a:lnTo>
                <a:lnTo>
                  <a:pt x="3040" y="3064"/>
                </a:lnTo>
                <a:lnTo>
                  <a:pt x="3080" y="3064"/>
                </a:lnTo>
                <a:lnTo>
                  <a:pt x="3128" y="3048"/>
                </a:lnTo>
                <a:lnTo>
                  <a:pt x="3168" y="3040"/>
                </a:lnTo>
                <a:lnTo>
                  <a:pt x="3208" y="3032"/>
                </a:lnTo>
                <a:lnTo>
                  <a:pt x="3248" y="3040"/>
                </a:lnTo>
                <a:lnTo>
                  <a:pt x="3296" y="3048"/>
                </a:lnTo>
                <a:lnTo>
                  <a:pt x="3336" y="3064"/>
                </a:lnTo>
                <a:lnTo>
                  <a:pt x="3376" y="3080"/>
                </a:lnTo>
                <a:lnTo>
                  <a:pt x="3416" y="3088"/>
                </a:lnTo>
                <a:lnTo>
                  <a:pt x="3464" y="3096"/>
                </a:lnTo>
                <a:lnTo>
                  <a:pt x="3504" y="3104"/>
                </a:lnTo>
                <a:lnTo>
                  <a:pt x="3544" y="3112"/>
                </a:lnTo>
                <a:lnTo>
                  <a:pt x="3584" y="3112"/>
                </a:lnTo>
                <a:lnTo>
                  <a:pt x="3632" y="3112"/>
                </a:lnTo>
                <a:lnTo>
                  <a:pt x="3672" y="3104"/>
                </a:lnTo>
                <a:lnTo>
                  <a:pt x="3672" y="3040"/>
                </a:lnTo>
                <a:lnTo>
                  <a:pt x="3672" y="2968"/>
                </a:lnTo>
                <a:lnTo>
                  <a:pt x="3632" y="2936"/>
                </a:lnTo>
                <a:lnTo>
                  <a:pt x="3584" y="2904"/>
                </a:lnTo>
                <a:lnTo>
                  <a:pt x="3544" y="2872"/>
                </a:lnTo>
                <a:lnTo>
                  <a:pt x="3504" y="2856"/>
                </a:lnTo>
                <a:lnTo>
                  <a:pt x="3464" y="2832"/>
                </a:lnTo>
                <a:lnTo>
                  <a:pt x="3416" y="2816"/>
                </a:lnTo>
                <a:lnTo>
                  <a:pt x="3376" y="2800"/>
                </a:lnTo>
                <a:lnTo>
                  <a:pt x="3336" y="2784"/>
                </a:lnTo>
                <a:lnTo>
                  <a:pt x="3296" y="2776"/>
                </a:lnTo>
                <a:lnTo>
                  <a:pt x="3248" y="2768"/>
                </a:lnTo>
                <a:lnTo>
                  <a:pt x="3208" y="2752"/>
                </a:lnTo>
                <a:lnTo>
                  <a:pt x="3168" y="2744"/>
                </a:lnTo>
                <a:lnTo>
                  <a:pt x="3128" y="2720"/>
                </a:lnTo>
                <a:lnTo>
                  <a:pt x="3088" y="2688"/>
                </a:lnTo>
                <a:lnTo>
                  <a:pt x="3072" y="2656"/>
                </a:lnTo>
                <a:lnTo>
                  <a:pt x="3064" y="2616"/>
                </a:lnTo>
                <a:lnTo>
                  <a:pt x="3080" y="2584"/>
                </a:lnTo>
                <a:lnTo>
                  <a:pt x="3096" y="2552"/>
                </a:lnTo>
                <a:lnTo>
                  <a:pt x="3112" y="2512"/>
                </a:lnTo>
                <a:lnTo>
                  <a:pt x="3136" y="2472"/>
                </a:lnTo>
                <a:lnTo>
                  <a:pt x="3152" y="2432"/>
                </a:lnTo>
                <a:lnTo>
                  <a:pt x="3176" y="2392"/>
                </a:lnTo>
                <a:lnTo>
                  <a:pt x="3200" y="2344"/>
                </a:lnTo>
                <a:lnTo>
                  <a:pt x="3216" y="2304"/>
                </a:lnTo>
                <a:lnTo>
                  <a:pt x="3224" y="2272"/>
                </a:lnTo>
                <a:lnTo>
                  <a:pt x="3240" y="2240"/>
                </a:lnTo>
                <a:lnTo>
                  <a:pt x="3248" y="2208"/>
                </a:lnTo>
                <a:lnTo>
                  <a:pt x="3264" y="2176"/>
                </a:lnTo>
                <a:lnTo>
                  <a:pt x="3280" y="2152"/>
                </a:lnTo>
                <a:lnTo>
                  <a:pt x="3296" y="2120"/>
                </a:lnTo>
                <a:lnTo>
                  <a:pt x="3320" y="2080"/>
                </a:lnTo>
                <a:lnTo>
                  <a:pt x="3336" y="2048"/>
                </a:lnTo>
                <a:lnTo>
                  <a:pt x="3344" y="2008"/>
                </a:lnTo>
                <a:lnTo>
                  <a:pt x="3360" y="1976"/>
                </a:lnTo>
                <a:lnTo>
                  <a:pt x="3376" y="1928"/>
                </a:lnTo>
                <a:lnTo>
                  <a:pt x="3392" y="1888"/>
                </a:lnTo>
                <a:lnTo>
                  <a:pt x="3416" y="1848"/>
                </a:lnTo>
                <a:lnTo>
                  <a:pt x="3432" y="1816"/>
                </a:lnTo>
                <a:lnTo>
                  <a:pt x="3448" y="1776"/>
                </a:lnTo>
                <a:lnTo>
                  <a:pt x="3464" y="1736"/>
                </a:lnTo>
                <a:lnTo>
                  <a:pt x="3464" y="1696"/>
                </a:lnTo>
                <a:lnTo>
                  <a:pt x="3464" y="1648"/>
                </a:lnTo>
                <a:lnTo>
                  <a:pt x="3464" y="1608"/>
                </a:lnTo>
                <a:lnTo>
                  <a:pt x="3472" y="1568"/>
                </a:lnTo>
                <a:lnTo>
                  <a:pt x="3472" y="1528"/>
                </a:lnTo>
                <a:lnTo>
                  <a:pt x="3472" y="1512"/>
                </a:lnTo>
                <a:lnTo>
                  <a:pt x="3472" y="1488"/>
                </a:lnTo>
                <a:lnTo>
                  <a:pt x="3472" y="1456"/>
                </a:lnTo>
                <a:lnTo>
                  <a:pt x="3464" y="1424"/>
                </a:lnTo>
              </a:path>
            </a:pathLst>
          </a:custGeom>
          <a:noFill/>
          <a:ln w="254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3" name="Freeform 49"/>
          <p:cNvSpPr>
            <a:spLocks/>
          </p:cNvSpPr>
          <p:nvPr/>
        </p:nvSpPr>
        <p:spPr bwMode="auto">
          <a:xfrm>
            <a:off x="4162425" y="1538288"/>
            <a:ext cx="4116388" cy="3201987"/>
          </a:xfrm>
          <a:custGeom>
            <a:avLst/>
            <a:gdLst>
              <a:gd name="T0" fmla="*/ 2147483646 w 2593"/>
              <a:gd name="T1" fmla="*/ 0 h 2017"/>
              <a:gd name="T2" fmla="*/ 2147483646 w 2593"/>
              <a:gd name="T3" fmla="*/ 2147483646 h 2017"/>
              <a:gd name="T4" fmla="*/ 2147483646 w 2593"/>
              <a:gd name="T5" fmla="*/ 2147483646 h 2017"/>
              <a:gd name="T6" fmla="*/ 2147483646 w 2593"/>
              <a:gd name="T7" fmla="*/ 2147483646 h 2017"/>
              <a:gd name="T8" fmla="*/ 2147483646 w 2593"/>
              <a:gd name="T9" fmla="*/ 2147483646 h 2017"/>
              <a:gd name="T10" fmla="*/ 2147483646 w 2593"/>
              <a:gd name="T11" fmla="*/ 2147483646 h 2017"/>
              <a:gd name="T12" fmla="*/ 2147483646 w 2593"/>
              <a:gd name="T13" fmla="*/ 2147483646 h 2017"/>
              <a:gd name="T14" fmla="*/ 2147483646 w 2593"/>
              <a:gd name="T15" fmla="*/ 2147483646 h 2017"/>
              <a:gd name="T16" fmla="*/ 2147483646 w 2593"/>
              <a:gd name="T17" fmla="*/ 2147483646 h 2017"/>
              <a:gd name="T18" fmla="*/ 2147483646 w 2593"/>
              <a:gd name="T19" fmla="*/ 2147483646 h 2017"/>
              <a:gd name="T20" fmla="*/ 2147483646 w 2593"/>
              <a:gd name="T21" fmla="*/ 2147483646 h 2017"/>
              <a:gd name="T22" fmla="*/ 2147483646 w 2593"/>
              <a:gd name="T23" fmla="*/ 2147483646 h 2017"/>
              <a:gd name="T24" fmla="*/ 2147483646 w 2593"/>
              <a:gd name="T25" fmla="*/ 2147483646 h 2017"/>
              <a:gd name="T26" fmla="*/ 2147483646 w 2593"/>
              <a:gd name="T27" fmla="*/ 2147483646 h 2017"/>
              <a:gd name="T28" fmla="*/ 2147483646 w 2593"/>
              <a:gd name="T29" fmla="*/ 2147483646 h 2017"/>
              <a:gd name="T30" fmla="*/ 2147483646 w 2593"/>
              <a:gd name="T31" fmla="*/ 2147483646 h 2017"/>
              <a:gd name="T32" fmla="*/ 2147483646 w 2593"/>
              <a:gd name="T33" fmla="*/ 2147483646 h 2017"/>
              <a:gd name="T34" fmla="*/ 2147483646 w 2593"/>
              <a:gd name="T35" fmla="*/ 2147483646 h 2017"/>
              <a:gd name="T36" fmla="*/ 2147483646 w 2593"/>
              <a:gd name="T37" fmla="*/ 2147483646 h 2017"/>
              <a:gd name="T38" fmla="*/ 2147483646 w 2593"/>
              <a:gd name="T39" fmla="*/ 2147483646 h 2017"/>
              <a:gd name="T40" fmla="*/ 2147483646 w 2593"/>
              <a:gd name="T41" fmla="*/ 2147483646 h 2017"/>
              <a:gd name="T42" fmla="*/ 2147483646 w 2593"/>
              <a:gd name="T43" fmla="*/ 2147483646 h 2017"/>
              <a:gd name="T44" fmla="*/ 2147483646 w 2593"/>
              <a:gd name="T45" fmla="*/ 2147483646 h 2017"/>
              <a:gd name="T46" fmla="*/ 2147483646 w 2593"/>
              <a:gd name="T47" fmla="*/ 2147483646 h 2017"/>
              <a:gd name="T48" fmla="*/ 2147483646 w 2593"/>
              <a:gd name="T49" fmla="*/ 2147483646 h 2017"/>
              <a:gd name="T50" fmla="*/ 2147483646 w 2593"/>
              <a:gd name="T51" fmla="*/ 2147483646 h 2017"/>
              <a:gd name="T52" fmla="*/ 0 w 2593"/>
              <a:gd name="T53" fmla="*/ 2147483646 h 2017"/>
              <a:gd name="T54" fmla="*/ 2147483646 w 2593"/>
              <a:gd name="T55" fmla="*/ 2147483646 h 2017"/>
              <a:gd name="T56" fmla="*/ 2147483646 w 2593"/>
              <a:gd name="T57" fmla="*/ 2147483646 h 2017"/>
              <a:gd name="T58" fmla="*/ 2147483646 w 2593"/>
              <a:gd name="T59" fmla="*/ 2147483646 h 2017"/>
              <a:gd name="T60" fmla="*/ 2147483646 w 2593"/>
              <a:gd name="T61" fmla="*/ 2147483646 h 2017"/>
              <a:gd name="T62" fmla="*/ 2147483646 w 2593"/>
              <a:gd name="T63" fmla="*/ 2147483646 h 2017"/>
              <a:gd name="T64" fmla="*/ 2147483646 w 2593"/>
              <a:gd name="T65" fmla="*/ 2147483646 h 2017"/>
              <a:gd name="T66" fmla="*/ 2147483646 w 2593"/>
              <a:gd name="T67" fmla="*/ 2147483646 h 2017"/>
              <a:gd name="T68" fmla="*/ 2147483646 w 2593"/>
              <a:gd name="T69" fmla="*/ 2147483646 h 2017"/>
              <a:gd name="T70" fmla="*/ 2147483646 w 2593"/>
              <a:gd name="T71" fmla="*/ 2147483646 h 2017"/>
              <a:gd name="T72" fmla="*/ 2147483646 w 2593"/>
              <a:gd name="T73" fmla="*/ 2147483646 h 2017"/>
              <a:gd name="T74" fmla="*/ 2147483646 w 2593"/>
              <a:gd name="T75" fmla="*/ 2147483646 h 2017"/>
              <a:gd name="T76" fmla="*/ 2147483646 w 2593"/>
              <a:gd name="T77" fmla="*/ 2147483646 h 2017"/>
              <a:gd name="T78" fmla="*/ 2147483646 w 2593"/>
              <a:gd name="T79" fmla="*/ 0 h 201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593"/>
              <a:gd name="T121" fmla="*/ 0 h 2017"/>
              <a:gd name="T122" fmla="*/ 2593 w 2593"/>
              <a:gd name="T123" fmla="*/ 2017 h 201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593" h="2017">
                <a:moveTo>
                  <a:pt x="1688" y="0"/>
                </a:moveTo>
                <a:lnTo>
                  <a:pt x="1760" y="0"/>
                </a:lnTo>
                <a:lnTo>
                  <a:pt x="1848" y="8"/>
                </a:lnTo>
                <a:lnTo>
                  <a:pt x="1928" y="24"/>
                </a:lnTo>
                <a:lnTo>
                  <a:pt x="2016" y="56"/>
                </a:lnTo>
                <a:lnTo>
                  <a:pt x="2096" y="120"/>
                </a:lnTo>
                <a:lnTo>
                  <a:pt x="2184" y="176"/>
                </a:lnTo>
                <a:lnTo>
                  <a:pt x="2264" y="240"/>
                </a:lnTo>
                <a:lnTo>
                  <a:pt x="2352" y="320"/>
                </a:lnTo>
                <a:lnTo>
                  <a:pt x="2424" y="408"/>
                </a:lnTo>
                <a:lnTo>
                  <a:pt x="2480" y="488"/>
                </a:lnTo>
                <a:lnTo>
                  <a:pt x="2520" y="576"/>
                </a:lnTo>
                <a:lnTo>
                  <a:pt x="2528" y="608"/>
                </a:lnTo>
                <a:lnTo>
                  <a:pt x="2552" y="696"/>
                </a:lnTo>
                <a:lnTo>
                  <a:pt x="2568" y="776"/>
                </a:lnTo>
                <a:lnTo>
                  <a:pt x="2576" y="864"/>
                </a:lnTo>
                <a:lnTo>
                  <a:pt x="2592" y="944"/>
                </a:lnTo>
                <a:lnTo>
                  <a:pt x="2576" y="1032"/>
                </a:lnTo>
                <a:lnTo>
                  <a:pt x="2544" y="1112"/>
                </a:lnTo>
                <a:lnTo>
                  <a:pt x="2528" y="1152"/>
                </a:lnTo>
                <a:lnTo>
                  <a:pt x="2520" y="1160"/>
                </a:lnTo>
                <a:lnTo>
                  <a:pt x="2480" y="1248"/>
                </a:lnTo>
                <a:lnTo>
                  <a:pt x="2424" y="1328"/>
                </a:lnTo>
                <a:lnTo>
                  <a:pt x="2376" y="1416"/>
                </a:lnTo>
                <a:lnTo>
                  <a:pt x="2312" y="1496"/>
                </a:lnTo>
                <a:lnTo>
                  <a:pt x="2256" y="1584"/>
                </a:lnTo>
                <a:lnTo>
                  <a:pt x="2192" y="1664"/>
                </a:lnTo>
                <a:lnTo>
                  <a:pt x="2120" y="1752"/>
                </a:lnTo>
                <a:lnTo>
                  <a:pt x="2088" y="1832"/>
                </a:lnTo>
                <a:lnTo>
                  <a:pt x="2064" y="1920"/>
                </a:lnTo>
                <a:lnTo>
                  <a:pt x="1992" y="1976"/>
                </a:lnTo>
                <a:lnTo>
                  <a:pt x="1904" y="2000"/>
                </a:lnTo>
                <a:lnTo>
                  <a:pt x="1824" y="2000"/>
                </a:lnTo>
                <a:lnTo>
                  <a:pt x="1568" y="2000"/>
                </a:lnTo>
                <a:lnTo>
                  <a:pt x="1488" y="2000"/>
                </a:lnTo>
                <a:lnTo>
                  <a:pt x="1400" y="2016"/>
                </a:lnTo>
                <a:lnTo>
                  <a:pt x="1320" y="2016"/>
                </a:lnTo>
                <a:lnTo>
                  <a:pt x="1232" y="2000"/>
                </a:lnTo>
                <a:lnTo>
                  <a:pt x="1152" y="1992"/>
                </a:lnTo>
                <a:lnTo>
                  <a:pt x="1064" y="1976"/>
                </a:lnTo>
                <a:lnTo>
                  <a:pt x="984" y="1952"/>
                </a:lnTo>
                <a:lnTo>
                  <a:pt x="896" y="1952"/>
                </a:lnTo>
                <a:lnTo>
                  <a:pt x="816" y="1944"/>
                </a:lnTo>
                <a:lnTo>
                  <a:pt x="728" y="1920"/>
                </a:lnTo>
                <a:lnTo>
                  <a:pt x="648" y="1896"/>
                </a:lnTo>
                <a:lnTo>
                  <a:pt x="560" y="1848"/>
                </a:lnTo>
                <a:lnTo>
                  <a:pt x="480" y="1800"/>
                </a:lnTo>
                <a:lnTo>
                  <a:pt x="392" y="1776"/>
                </a:lnTo>
                <a:lnTo>
                  <a:pt x="312" y="1760"/>
                </a:lnTo>
                <a:lnTo>
                  <a:pt x="224" y="1752"/>
                </a:lnTo>
                <a:lnTo>
                  <a:pt x="144" y="1712"/>
                </a:lnTo>
                <a:lnTo>
                  <a:pt x="56" y="1656"/>
                </a:lnTo>
                <a:lnTo>
                  <a:pt x="0" y="1568"/>
                </a:lnTo>
                <a:lnTo>
                  <a:pt x="0" y="1488"/>
                </a:lnTo>
                <a:lnTo>
                  <a:pt x="32" y="1400"/>
                </a:lnTo>
                <a:lnTo>
                  <a:pt x="80" y="1320"/>
                </a:lnTo>
                <a:lnTo>
                  <a:pt x="128" y="1232"/>
                </a:lnTo>
                <a:lnTo>
                  <a:pt x="168" y="1152"/>
                </a:lnTo>
                <a:lnTo>
                  <a:pt x="200" y="1064"/>
                </a:lnTo>
                <a:lnTo>
                  <a:pt x="240" y="984"/>
                </a:lnTo>
                <a:lnTo>
                  <a:pt x="272" y="896"/>
                </a:lnTo>
                <a:lnTo>
                  <a:pt x="296" y="816"/>
                </a:lnTo>
                <a:lnTo>
                  <a:pt x="320" y="728"/>
                </a:lnTo>
                <a:lnTo>
                  <a:pt x="360" y="648"/>
                </a:lnTo>
                <a:lnTo>
                  <a:pt x="392" y="560"/>
                </a:lnTo>
                <a:lnTo>
                  <a:pt x="440" y="504"/>
                </a:lnTo>
                <a:lnTo>
                  <a:pt x="504" y="416"/>
                </a:lnTo>
                <a:lnTo>
                  <a:pt x="584" y="368"/>
                </a:lnTo>
                <a:lnTo>
                  <a:pt x="672" y="336"/>
                </a:lnTo>
                <a:lnTo>
                  <a:pt x="752" y="296"/>
                </a:lnTo>
                <a:lnTo>
                  <a:pt x="840" y="248"/>
                </a:lnTo>
                <a:lnTo>
                  <a:pt x="920" y="216"/>
                </a:lnTo>
                <a:lnTo>
                  <a:pt x="1008" y="176"/>
                </a:lnTo>
                <a:lnTo>
                  <a:pt x="1088" y="144"/>
                </a:lnTo>
                <a:lnTo>
                  <a:pt x="1160" y="104"/>
                </a:lnTo>
                <a:lnTo>
                  <a:pt x="1232" y="72"/>
                </a:lnTo>
                <a:lnTo>
                  <a:pt x="1320" y="32"/>
                </a:lnTo>
                <a:lnTo>
                  <a:pt x="1400" y="8"/>
                </a:lnTo>
                <a:lnTo>
                  <a:pt x="1488" y="0"/>
                </a:lnTo>
                <a:lnTo>
                  <a:pt x="1568" y="0"/>
                </a:lnTo>
                <a:lnTo>
                  <a:pt x="1688"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4" name="Freeform 50"/>
          <p:cNvSpPr>
            <a:spLocks/>
          </p:cNvSpPr>
          <p:nvPr/>
        </p:nvSpPr>
        <p:spPr bwMode="auto">
          <a:xfrm>
            <a:off x="4162425" y="1538288"/>
            <a:ext cx="4116388" cy="3201987"/>
          </a:xfrm>
          <a:custGeom>
            <a:avLst/>
            <a:gdLst>
              <a:gd name="T0" fmla="*/ 2147483646 w 2593"/>
              <a:gd name="T1" fmla="*/ 0 h 2017"/>
              <a:gd name="T2" fmla="*/ 2147483646 w 2593"/>
              <a:gd name="T3" fmla="*/ 2147483646 h 2017"/>
              <a:gd name="T4" fmla="*/ 2147483646 w 2593"/>
              <a:gd name="T5" fmla="*/ 2147483646 h 2017"/>
              <a:gd name="T6" fmla="*/ 2147483646 w 2593"/>
              <a:gd name="T7" fmla="*/ 2147483646 h 2017"/>
              <a:gd name="T8" fmla="*/ 2147483646 w 2593"/>
              <a:gd name="T9" fmla="*/ 2147483646 h 2017"/>
              <a:gd name="T10" fmla="*/ 2147483646 w 2593"/>
              <a:gd name="T11" fmla="*/ 2147483646 h 2017"/>
              <a:gd name="T12" fmla="*/ 2147483646 w 2593"/>
              <a:gd name="T13" fmla="*/ 2147483646 h 2017"/>
              <a:gd name="T14" fmla="*/ 2147483646 w 2593"/>
              <a:gd name="T15" fmla="*/ 2147483646 h 2017"/>
              <a:gd name="T16" fmla="*/ 2147483646 w 2593"/>
              <a:gd name="T17" fmla="*/ 2147483646 h 2017"/>
              <a:gd name="T18" fmla="*/ 2147483646 w 2593"/>
              <a:gd name="T19" fmla="*/ 2147483646 h 2017"/>
              <a:gd name="T20" fmla="*/ 2147483646 w 2593"/>
              <a:gd name="T21" fmla="*/ 2147483646 h 2017"/>
              <a:gd name="T22" fmla="*/ 2147483646 w 2593"/>
              <a:gd name="T23" fmla="*/ 2147483646 h 2017"/>
              <a:gd name="T24" fmla="*/ 2147483646 w 2593"/>
              <a:gd name="T25" fmla="*/ 2147483646 h 2017"/>
              <a:gd name="T26" fmla="*/ 2147483646 w 2593"/>
              <a:gd name="T27" fmla="*/ 2147483646 h 2017"/>
              <a:gd name="T28" fmla="*/ 2147483646 w 2593"/>
              <a:gd name="T29" fmla="*/ 2147483646 h 2017"/>
              <a:gd name="T30" fmla="*/ 2147483646 w 2593"/>
              <a:gd name="T31" fmla="*/ 2147483646 h 2017"/>
              <a:gd name="T32" fmla="*/ 2147483646 w 2593"/>
              <a:gd name="T33" fmla="*/ 2147483646 h 2017"/>
              <a:gd name="T34" fmla="*/ 2147483646 w 2593"/>
              <a:gd name="T35" fmla="*/ 2147483646 h 2017"/>
              <a:gd name="T36" fmla="*/ 2147483646 w 2593"/>
              <a:gd name="T37" fmla="*/ 2147483646 h 2017"/>
              <a:gd name="T38" fmla="*/ 2147483646 w 2593"/>
              <a:gd name="T39" fmla="*/ 2147483646 h 2017"/>
              <a:gd name="T40" fmla="*/ 2147483646 w 2593"/>
              <a:gd name="T41" fmla="*/ 2147483646 h 2017"/>
              <a:gd name="T42" fmla="*/ 2147483646 w 2593"/>
              <a:gd name="T43" fmla="*/ 2147483646 h 2017"/>
              <a:gd name="T44" fmla="*/ 2147483646 w 2593"/>
              <a:gd name="T45" fmla="*/ 2147483646 h 2017"/>
              <a:gd name="T46" fmla="*/ 2147483646 w 2593"/>
              <a:gd name="T47" fmla="*/ 2147483646 h 2017"/>
              <a:gd name="T48" fmla="*/ 2147483646 w 2593"/>
              <a:gd name="T49" fmla="*/ 2147483646 h 2017"/>
              <a:gd name="T50" fmla="*/ 2147483646 w 2593"/>
              <a:gd name="T51" fmla="*/ 2147483646 h 2017"/>
              <a:gd name="T52" fmla="*/ 2147483646 w 2593"/>
              <a:gd name="T53" fmla="*/ 2147483646 h 2017"/>
              <a:gd name="T54" fmla="*/ 2147483646 w 2593"/>
              <a:gd name="T55" fmla="*/ 2147483646 h 2017"/>
              <a:gd name="T56" fmla="*/ 2147483646 w 2593"/>
              <a:gd name="T57" fmla="*/ 2147483646 h 2017"/>
              <a:gd name="T58" fmla="*/ 2147483646 w 2593"/>
              <a:gd name="T59" fmla="*/ 2147483646 h 2017"/>
              <a:gd name="T60" fmla="*/ 2147483646 w 2593"/>
              <a:gd name="T61" fmla="*/ 2147483646 h 2017"/>
              <a:gd name="T62" fmla="*/ 2147483646 w 2593"/>
              <a:gd name="T63" fmla="*/ 2147483646 h 2017"/>
              <a:gd name="T64" fmla="*/ 2147483646 w 2593"/>
              <a:gd name="T65" fmla="*/ 2147483646 h 2017"/>
              <a:gd name="T66" fmla="*/ 2147483646 w 2593"/>
              <a:gd name="T67" fmla="*/ 2147483646 h 2017"/>
              <a:gd name="T68" fmla="*/ 2147483646 w 2593"/>
              <a:gd name="T69" fmla="*/ 2147483646 h 2017"/>
              <a:gd name="T70" fmla="*/ 2147483646 w 2593"/>
              <a:gd name="T71" fmla="*/ 2147483646 h 2017"/>
              <a:gd name="T72" fmla="*/ 2147483646 w 2593"/>
              <a:gd name="T73" fmla="*/ 2147483646 h 2017"/>
              <a:gd name="T74" fmla="*/ 0 w 2593"/>
              <a:gd name="T75" fmla="*/ 2147483646 h 2017"/>
              <a:gd name="T76" fmla="*/ 2147483646 w 2593"/>
              <a:gd name="T77" fmla="*/ 2147483646 h 2017"/>
              <a:gd name="T78" fmla="*/ 2147483646 w 2593"/>
              <a:gd name="T79" fmla="*/ 2147483646 h 2017"/>
              <a:gd name="T80" fmla="*/ 2147483646 w 2593"/>
              <a:gd name="T81" fmla="*/ 2147483646 h 2017"/>
              <a:gd name="T82" fmla="*/ 2147483646 w 2593"/>
              <a:gd name="T83" fmla="*/ 2147483646 h 2017"/>
              <a:gd name="T84" fmla="*/ 2147483646 w 2593"/>
              <a:gd name="T85" fmla="*/ 2147483646 h 2017"/>
              <a:gd name="T86" fmla="*/ 2147483646 w 2593"/>
              <a:gd name="T87" fmla="*/ 2147483646 h 2017"/>
              <a:gd name="T88" fmla="*/ 2147483646 w 2593"/>
              <a:gd name="T89" fmla="*/ 2147483646 h 2017"/>
              <a:gd name="T90" fmla="*/ 2147483646 w 2593"/>
              <a:gd name="T91" fmla="*/ 2147483646 h 2017"/>
              <a:gd name="T92" fmla="*/ 2147483646 w 2593"/>
              <a:gd name="T93" fmla="*/ 2147483646 h 2017"/>
              <a:gd name="T94" fmla="*/ 2147483646 w 2593"/>
              <a:gd name="T95" fmla="*/ 2147483646 h 2017"/>
              <a:gd name="T96" fmla="*/ 2147483646 w 2593"/>
              <a:gd name="T97" fmla="*/ 2147483646 h 2017"/>
              <a:gd name="T98" fmla="*/ 2147483646 w 2593"/>
              <a:gd name="T99" fmla="*/ 2147483646 h 2017"/>
              <a:gd name="T100" fmla="*/ 2147483646 w 2593"/>
              <a:gd name="T101" fmla="*/ 2147483646 h 2017"/>
              <a:gd name="T102" fmla="*/ 2147483646 w 2593"/>
              <a:gd name="T103" fmla="*/ 2147483646 h 2017"/>
              <a:gd name="T104" fmla="*/ 2147483646 w 2593"/>
              <a:gd name="T105" fmla="*/ 2147483646 h 2017"/>
              <a:gd name="T106" fmla="*/ 2147483646 w 2593"/>
              <a:gd name="T107" fmla="*/ 2147483646 h 2017"/>
              <a:gd name="T108" fmla="*/ 2147483646 w 2593"/>
              <a:gd name="T109" fmla="*/ 0 h 201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593"/>
              <a:gd name="T166" fmla="*/ 0 h 2017"/>
              <a:gd name="T167" fmla="*/ 2593 w 2593"/>
              <a:gd name="T168" fmla="*/ 2017 h 201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593" h="2017">
                <a:moveTo>
                  <a:pt x="1632" y="0"/>
                </a:moveTo>
                <a:lnTo>
                  <a:pt x="1688" y="0"/>
                </a:lnTo>
                <a:lnTo>
                  <a:pt x="1728" y="0"/>
                </a:lnTo>
                <a:lnTo>
                  <a:pt x="1768" y="0"/>
                </a:lnTo>
                <a:lnTo>
                  <a:pt x="1808" y="8"/>
                </a:lnTo>
                <a:lnTo>
                  <a:pt x="1848" y="8"/>
                </a:lnTo>
                <a:lnTo>
                  <a:pt x="1888" y="16"/>
                </a:lnTo>
                <a:lnTo>
                  <a:pt x="1928" y="24"/>
                </a:lnTo>
                <a:lnTo>
                  <a:pt x="1976" y="40"/>
                </a:lnTo>
                <a:lnTo>
                  <a:pt x="2016" y="64"/>
                </a:lnTo>
                <a:lnTo>
                  <a:pt x="2056" y="88"/>
                </a:lnTo>
                <a:lnTo>
                  <a:pt x="2096" y="120"/>
                </a:lnTo>
                <a:lnTo>
                  <a:pt x="2144" y="152"/>
                </a:lnTo>
                <a:lnTo>
                  <a:pt x="2184" y="176"/>
                </a:lnTo>
                <a:lnTo>
                  <a:pt x="2224" y="208"/>
                </a:lnTo>
                <a:lnTo>
                  <a:pt x="2264" y="240"/>
                </a:lnTo>
                <a:lnTo>
                  <a:pt x="2312" y="280"/>
                </a:lnTo>
                <a:lnTo>
                  <a:pt x="2352" y="320"/>
                </a:lnTo>
                <a:lnTo>
                  <a:pt x="2384" y="368"/>
                </a:lnTo>
                <a:lnTo>
                  <a:pt x="2424" y="408"/>
                </a:lnTo>
                <a:lnTo>
                  <a:pt x="2456" y="448"/>
                </a:lnTo>
                <a:lnTo>
                  <a:pt x="2480" y="488"/>
                </a:lnTo>
                <a:lnTo>
                  <a:pt x="2504" y="536"/>
                </a:lnTo>
                <a:lnTo>
                  <a:pt x="2520" y="576"/>
                </a:lnTo>
                <a:lnTo>
                  <a:pt x="2528" y="592"/>
                </a:lnTo>
                <a:lnTo>
                  <a:pt x="2536" y="616"/>
                </a:lnTo>
                <a:lnTo>
                  <a:pt x="2544" y="656"/>
                </a:lnTo>
                <a:lnTo>
                  <a:pt x="2552" y="696"/>
                </a:lnTo>
                <a:lnTo>
                  <a:pt x="2560" y="736"/>
                </a:lnTo>
                <a:lnTo>
                  <a:pt x="2568" y="776"/>
                </a:lnTo>
                <a:lnTo>
                  <a:pt x="2576" y="824"/>
                </a:lnTo>
                <a:lnTo>
                  <a:pt x="2576" y="864"/>
                </a:lnTo>
                <a:lnTo>
                  <a:pt x="2584" y="904"/>
                </a:lnTo>
                <a:lnTo>
                  <a:pt x="2592" y="944"/>
                </a:lnTo>
                <a:lnTo>
                  <a:pt x="2584" y="992"/>
                </a:lnTo>
                <a:lnTo>
                  <a:pt x="2576" y="1032"/>
                </a:lnTo>
                <a:lnTo>
                  <a:pt x="2560" y="1072"/>
                </a:lnTo>
                <a:lnTo>
                  <a:pt x="2544" y="1112"/>
                </a:lnTo>
                <a:lnTo>
                  <a:pt x="2536" y="1136"/>
                </a:lnTo>
                <a:lnTo>
                  <a:pt x="2528" y="1152"/>
                </a:lnTo>
                <a:lnTo>
                  <a:pt x="2528" y="1160"/>
                </a:lnTo>
                <a:lnTo>
                  <a:pt x="2520" y="1160"/>
                </a:lnTo>
                <a:lnTo>
                  <a:pt x="2520" y="1176"/>
                </a:lnTo>
                <a:lnTo>
                  <a:pt x="2512" y="1184"/>
                </a:lnTo>
                <a:lnTo>
                  <a:pt x="2504" y="1208"/>
                </a:lnTo>
                <a:lnTo>
                  <a:pt x="2480" y="1248"/>
                </a:lnTo>
                <a:lnTo>
                  <a:pt x="2456" y="1288"/>
                </a:lnTo>
                <a:lnTo>
                  <a:pt x="2424" y="1328"/>
                </a:lnTo>
                <a:lnTo>
                  <a:pt x="2400" y="1376"/>
                </a:lnTo>
                <a:lnTo>
                  <a:pt x="2376" y="1416"/>
                </a:lnTo>
                <a:lnTo>
                  <a:pt x="2344" y="1456"/>
                </a:lnTo>
                <a:lnTo>
                  <a:pt x="2312" y="1496"/>
                </a:lnTo>
                <a:lnTo>
                  <a:pt x="2288" y="1544"/>
                </a:lnTo>
                <a:lnTo>
                  <a:pt x="2256" y="1584"/>
                </a:lnTo>
                <a:lnTo>
                  <a:pt x="2224" y="1624"/>
                </a:lnTo>
                <a:lnTo>
                  <a:pt x="2192" y="1664"/>
                </a:lnTo>
                <a:lnTo>
                  <a:pt x="2160" y="1712"/>
                </a:lnTo>
                <a:lnTo>
                  <a:pt x="2128" y="1752"/>
                </a:lnTo>
                <a:lnTo>
                  <a:pt x="2104" y="1792"/>
                </a:lnTo>
                <a:lnTo>
                  <a:pt x="2088" y="1832"/>
                </a:lnTo>
                <a:lnTo>
                  <a:pt x="2072" y="1880"/>
                </a:lnTo>
                <a:lnTo>
                  <a:pt x="2056" y="1920"/>
                </a:lnTo>
                <a:lnTo>
                  <a:pt x="2024" y="1952"/>
                </a:lnTo>
                <a:lnTo>
                  <a:pt x="1992" y="1976"/>
                </a:lnTo>
                <a:lnTo>
                  <a:pt x="1952" y="1992"/>
                </a:lnTo>
                <a:lnTo>
                  <a:pt x="1904" y="2000"/>
                </a:lnTo>
                <a:lnTo>
                  <a:pt x="1864" y="2000"/>
                </a:lnTo>
                <a:lnTo>
                  <a:pt x="1840" y="2000"/>
                </a:lnTo>
                <a:lnTo>
                  <a:pt x="1800" y="2000"/>
                </a:lnTo>
                <a:lnTo>
                  <a:pt x="1752" y="2000"/>
                </a:lnTo>
                <a:lnTo>
                  <a:pt x="1696" y="2000"/>
                </a:lnTo>
                <a:lnTo>
                  <a:pt x="1640" y="2000"/>
                </a:lnTo>
                <a:lnTo>
                  <a:pt x="1592" y="2000"/>
                </a:lnTo>
                <a:lnTo>
                  <a:pt x="1552" y="2000"/>
                </a:lnTo>
                <a:lnTo>
                  <a:pt x="1528" y="2000"/>
                </a:lnTo>
                <a:lnTo>
                  <a:pt x="1488" y="2008"/>
                </a:lnTo>
                <a:lnTo>
                  <a:pt x="1448" y="2008"/>
                </a:lnTo>
                <a:lnTo>
                  <a:pt x="1400" y="2016"/>
                </a:lnTo>
                <a:lnTo>
                  <a:pt x="1360" y="2016"/>
                </a:lnTo>
                <a:lnTo>
                  <a:pt x="1320" y="2016"/>
                </a:lnTo>
                <a:lnTo>
                  <a:pt x="1280" y="2008"/>
                </a:lnTo>
                <a:lnTo>
                  <a:pt x="1232" y="2000"/>
                </a:lnTo>
                <a:lnTo>
                  <a:pt x="1192" y="2000"/>
                </a:lnTo>
                <a:lnTo>
                  <a:pt x="1152" y="1992"/>
                </a:lnTo>
                <a:lnTo>
                  <a:pt x="1112" y="1984"/>
                </a:lnTo>
                <a:lnTo>
                  <a:pt x="1064" y="1976"/>
                </a:lnTo>
                <a:lnTo>
                  <a:pt x="1024" y="1968"/>
                </a:lnTo>
                <a:lnTo>
                  <a:pt x="984" y="1960"/>
                </a:lnTo>
                <a:lnTo>
                  <a:pt x="944" y="1952"/>
                </a:lnTo>
                <a:lnTo>
                  <a:pt x="896" y="1952"/>
                </a:lnTo>
                <a:lnTo>
                  <a:pt x="856" y="1952"/>
                </a:lnTo>
                <a:lnTo>
                  <a:pt x="816" y="1944"/>
                </a:lnTo>
                <a:lnTo>
                  <a:pt x="776" y="1928"/>
                </a:lnTo>
                <a:lnTo>
                  <a:pt x="728" y="1920"/>
                </a:lnTo>
                <a:lnTo>
                  <a:pt x="688" y="1904"/>
                </a:lnTo>
                <a:lnTo>
                  <a:pt x="648" y="1896"/>
                </a:lnTo>
                <a:lnTo>
                  <a:pt x="608" y="1872"/>
                </a:lnTo>
                <a:lnTo>
                  <a:pt x="560" y="1848"/>
                </a:lnTo>
                <a:lnTo>
                  <a:pt x="520" y="1824"/>
                </a:lnTo>
                <a:lnTo>
                  <a:pt x="480" y="1800"/>
                </a:lnTo>
                <a:lnTo>
                  <a:pt x="440" y="1784"/>
                </a:lnTo>
                <a:lnTo>
                  <a:pt x="392" y="1776"/>
                </a:lnTo>
                <a:lnTo>
                  <a:pt x="352" y="1768"/>
                </a:lnTo>
                <a:lnTo>
                  <a:pt x="312" y="1760"/>
                </a:lnTo>
                <a:lnTo>
                  <a:pt x="272" y="1760"/>
                </a:lnTo>
                <a:lnTo>
                  <a:pt x="224" y="1752"/>
                </a:lnTo>
                <a:lnTo>
                  <a:pt x="184" y="1736"/>
                </a:lnTo>
                <a:lnTo>
                  <a:pt x="144" y="1712"/>
                </a:lnTo>
                <a:lnTo>
                  <a:pt x="104" y="1688"/>
                </a:lnTo>
                <a:lnTo>
                  <a:pt x="64" y="1656"/>
                </a:lnTo>
                <a:lnTo>
                  <a:pt x="32" y="1616"/>
                </a:lnTo>
                <a:lnTo>
                  <a:pt x="8" y="1568"/>
                </a:lnTo>
                <a:lnTo>
                  <a:pt x="0" y="1528"/>
                </a:lnTo>
                <a:lnTo>
                  <a:pt x="0" y="1488"/>
                </a:lnTo>
                <a:lnTo>
                  <a:pt x="16" y="1448"/>
                </a:lnTo>
                <a:lnTo>
                  <a:pt x="40" y="1400"/>
                </a:lnTo>
                <a:lnTo>
                  <a:pt x="56" y="1360"/>
                </a:lnTo>
                <a:lnTo>
                  <a:pt x="80" y="1320"/>
                </a:lnTo>
                <a:lnTo>
                  <a:pt x="104" y="1280"/>
                </a:lnTo>
                <a:lnTo>
                  <a:pt x="128" y="1232"/>
                </a:lnTo>
                <a:lnTo>
                  <a:pt x="152" y="1192"/>
                </a:lnTo>
                <a:lnTo>
                  <a:pt x="168" y="1152"/>
                </a:lnTo>
                <a:lnTo>
                  <a:pt x="184" y="1112"/>
                </a:lnTo>
                <a:lnTo>
                  <a:pt x="200" y="1064"/>
                </a:lnTo>
                <a:lnTo>
                  <a:pt x="224" y="1024"/>
                </a:lnTo>
                <a:lnTo>
                  <a:pt x="240" y="984"/>
                </a:lnTo>
                <a:lnTo>
                  <a:pt x="256" y="944"/>
                </a:lnTo>
                <a:lnTo>
                  <a:pt x="272" y="896"/>
                </a:lnTo>
                <a:lnTo>
                  <a:pt x="288" y="856"/>
                </a:lnTo>
                <a:lnTo>
                  <a:pt x="296" y="816"/>
                </a:lnTo>
                <a:lnTo>
                  <a:pt x="312" y="776"/>
                </a:lnTo>
                <a:lnTo>
                  <a:pt x="328" y="728"/>
                </a:lnTo>
                <a:lnTo>
                  <a:pt x="344" y="688"/>
                </a:lnTo>
                <a:lnTo>
                  <a:pt x="360" y="648"/>
                </a:lnTo>
                <a:lnTo>
                  <a:pt x="376" y="608"/>
                </a:lnTo>
                <a:lnTo>
                  <a:pt x="400" y="568"/>
                </a:lnTo>
                <a:lnTo>
                  <a:pt x="416" y="536"/>
                </a:lnTo>
                <a:lnTo>
                  <a:pt x="448" y="504"/>
                </a:lnTo>
                <a:lnTo>
                  <a:pt x="472" y="464"/>
                </a:lnTo>
                <a:lnTo>
                  <a:pt x="504" y="424"/>
                </a:lnTo>
                <a:lnTo>
                  <a:pt x="544" y="392"/>
                </a:lnTo>
                <a:lnTo>
                  <a:pt x="584" y="376"/>
                </a:lnTo>
                <a:lnTo>
                  <a:pt x="632" y="352"/>
                </a:lnTo>
                <a:lnTo>
                  <a:pt x="672" y="336"/>
                </a:lnTo>
                <a:lnTo>
                  <a:pt x="712" y="320"/>
                </a:lnTo>
                <a:lnTo>
                  <a:pt x="752" y="296"/>
                </a:lnTo>
                <a:lnTo>
                  <a:pt x="800" y="272"/>
                </a:lnTo>
                <a:lnTo>
                  <a:pt x="840" y="256"/>
                </a:lnTo>
                <a:lnTo>
                  <a:pt x="880" y="232"/>
                </a:lnTo>
                <a:lnTo>
                  <a:pt x="920" y="216"/>
                </a:lnTo>
                <a:lnTo>
                  <a:pt x="968" y="200"/>
                </a:lnTo>
                <a:lnTo>
                  <a:pt x="1008" y="176"/>
                </a:lnTo>
                <a:lnTo>
                  <a:pt x="1048" y="160"/>
                </a:lnTo>
                <a:lnTo>
                  <a:pt x="1088" y="144"/>
                </a:lnTo>
                <a:lnTo>
                  <a:pt x="1128" y="128"/>
                </a:lnTo>
                <a:lnTo>
                  <a:pt x="1160" y="104"/>
                </a:lnTo>
                <a:lnTo>
                  <a:pt x="1200" y="88"/>
                </a:lnTo>
                <a:lnTo>
                  <a:pt x="1240" y="72"/>
                </a:lnTo>
                <a:lnTo>
                  <a:pt x="1280" y="56"/>
                </a:lnTo>
                <a:lnTo>
                  <a:pt x="1320" y="40"/>
                </a:lnTo>
                <a:lnTo>
                  <a:pt x="1360" y="24"/>
                </a:lnTo>
                <a:lnTo>
                  <a:pt x="1400" y="16"/>
                </a:lnTo>
                <a:lnTo>
                  <a:pt x="1448" y="8"/>
                </a:lnTo>
                <a:lnTo>
                  <a:pt x="1488" y="0"/>
                </a:lnTo>
                <a:lnTo>
                  <a:pt x="1528" y="0"/>
                </a:lnTo>
                <a:lnTo>
                  <a:pt x="1568" y="0"/>
                </a:lnTo>
                <a:lnTo>
                  <a:pt x="1632" y="0"/>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5" name="Freeform 51"/>
          <p:cNvSpPr>
            <a:spLocks/>
          </p:cNvSpPr>
          <p:nvPr/>
        </p:nvSpPr>
        <p:spPr bwMode="auto">
          <a:xfrm>
            <a:off x="5622925" y="2033588"/>
            <a:ext cx="2135188" cy="2262187"/>
          </a:xfrm>
          <a:custGeom>
            <a:avLst/>
            <a:gdLst>
              <a:gd name="T0" fmla="*/ 2147483646 w 1345"/>
              <a:gd name="T1" fmla="*/ 0 h 1425"/>
              <a:gd name="T2" fmla="*/ 2147483646 w 1345"/>
              <a:gd name="T3" fmla="*/ 2147483646 h 1425"/>
              <a:gd name="T4" fmla="*/ 2147483646 w 1345"/>
              <a:gd name="T5" fmla="*/ 2147483646 h 1425"/>
              <a:gd name="T6" fmla="*/ 2147483646 w 1345"/>
              <a:gd name="T7" fmla="*/ 2147483646 h 1425"/>
              <a:gd name="T8" fmla="*/ 2147483646 w 1345"/>
              <a:gd name="T9" fmla="*/ 2147483646 h 1425"/>
              <a:gd name="T10" fmla="*/ 2147483646 w 1345"/>
              <a:gd name="T11" fmla="*/ 2147483646 h 1425"/>
              <a:gd name="T12" fmla="*/ 2147483646 w 1345"/>
              <a:gd name="T13" fmla="*/ 2147483646 h 1425"/>
              <a:gd name="T14" fmla="*/ 2147483646 w 1345"/>
              <a:gd name="T15" fmla="*/ 2147483646 h 1425"/>
              <a:gd name="T16" fmla="*/ 2147483646 w 1345"/>
              <a:gd name="T17" fmla="*/ 2147483646 h 1425"/>
              <a:gd name="T18" fmla="*/ 2147483646 w 1345"/>
              <a:gd name="T19" fmla="*/ 2147483646 h 1425"/>
              <a:gd name="T20" fmla="*/ 2147483646 w 1345"/>
              <a:gd name="T21" fmla="*/ 2147483646 h 1425"/>
              <a:gd name="T22" fmla="*/ 2147483646 w 1345"/>
              <a:gd name="T23" fmla="*/ 2147483646 h 1425"/>
              <a:gd name="T24" fmla="*/ 0 w 1345"/>
              <a:gd name="T25" fmla="*/ 2147483646 h 1425"/>
              <a:gd name="T26" fmla="*/ 0 w 1345"/>
              <a:gd name="T27" fmla="*/ 2147483646 h 1425"/>
              <a:gd name="T28" fmla="*/ 0 w 1345"/>
              <a:gd name="T29" fmla="*/ 2147483646 h 1425"/>
              <a:gd name="T30" fmla="*/ 0 w 1345"/>
              <a:gd name="T31" fmla="*/ 2147483646 h 1425"/>
              <a:gd name="T32" fmla="*/ 2147483646 w 1345"/>
              <a:gd name="T33" fmla="*/ 2147483646 h 1425"/>
              <a:gd name="T34" fmla="*/ 2147483646 w 1345"/>
              <a:gd name="T35" fmla="*/ 2147483646 h 1425"/>
              <a:gd name="T36" fmla="*/ 2147483646 w 1345"/>
              <a:gd name="T37" fmla="*/ 2147483646 h 1425"/>
              <a:gd name="T38" fmla="*/ 2147483646 w 1345"/>
              <a:gd name="T39" fmla="*/ 2147483646 h 1425"/>
              <a:gd name="T40" fmla="*/ 2147483646 w 1345"/>
              <a:gd name="T41" fmla="*/ 2147483646 h 1425"/>
              <a:gd name="T42" fmla="*/ 2147483646 w 1345"/>
              <a:gd name="T43" fmla="*/ 2147483646 h 1425"/>
              <a:gd name="T44" fmla="*/ 2147483646 w 1345"/>
              <a:gd name="T45" fmla="*/ 2147483646 h 1425"/>
              <a:gd name="T46" fmla="*/ 2147483646 w 1345"/>
              <a:gd name="T47" fmla="*/ 2147483646 h 1425"/>
              <a:gd name="T48" fmla="*/ 2147483646 w 1345"/>
              <a:gd name="T49" fmla="*/ 2147483646 h 1425"/>
              <a:gd name="T50" fmla="*/ 2147483646 w 1345"/>
              <a:gd name="T51" fmla="*/ 2147483646 h 1425"/>
              <a:gd name="T52" fmla="*/ 2147483646 w 1345"/>
              <a:gd name="T53" fmla="*/ 2147483646 h 1425"/>
              <a:gd name="T54" fmla="*/ 2147483646 w 1345"/>
              <a:gd name="T55" fmla="*/ 2147483646 h 1425"/>
              <a:gd name="T56" fmla="*/ 2147483646 w 1345"/>
              <a:gd name="T57" fmla="*/ 2147483646 h 1425"/>
              <a:gd name="T58" fmla="*/ 2147483646 w 1345"/>
              <a:gd name="T59" fmla="*/ 2147483646 h 1425"/>
              <a:gd name="T60" fmla="*/ 2147483646 w 1345"/>
              <a:gd name="T61" fmla="*/ 2147483646 h 1425"/>
              <a:gd name="T62" fmla="*/ 2147483646 w 1345"/>
              <a:gd name="T63" fmla="*/ 2147483646 h 1425"/>
              <a:gd name="T64" fmla="*/ 2147483646 w 1345"/>
              <a:gd name="T65" fmla="*/ 2147483646 h 1425"/>
              <a:gd name="T66" fmla="*/ 2147483646 w 1345"/>
              <a:gd name="T67" fmla="*/ 2147483646 h 1425"/>
              <a:gd name="T68" fmla="*/ 2147483646 w 1345"/>
              <a:gd name="T69" fmla="*/ 2147483646 h 1425"/>
              <a:gd name="T70" fmla="*/ 2147483646 w 1345"/>
              <a:gd name="T71" fmla="*/ 2147483646 h 1425"/>
              <a:gd name="T72" fmla="*/ 2147483646 w 1345"/>
              <a:gd name="T73" fmla="*/ 2147483646 h 1425"/>
              <a:gd name="T74" fmla="*/ 2147483646 w 1345"/>
              <a:gd name="T75" fmla="*/ 2147483646 h 1425"/>
              <a:gd name="T76" fmla="*/ 2147483646 w 1345"/>
              <a:gd name="T77" fmla="*/ 2147483646 h 1425"/>
              <a:gd name="T78" fmla="*/ 2147483646 w 1345"/>
              <a:gd name="T79" fmla="*/ 2147483646 h 1425"/>
              <a:gd name="T80" fmla="*/ 2147483646 w 1345"/>
              <a:gd name="T81" fmla="*/ 2147483646 h 1425"/>
              <a:gd name="T82" fmla="*/ 2147483646 w 1345"/>
              <a:gd name="T83" fmla="*/ 2147483646 h 1425"/>
              <a:gd name="T84" fmla="*/ 2147483646 w 1345"/>
              <a:gd name="T85" fmla="*/ 2147483646 h 1425"/>
              <a:gd name="T86" fmla="*/ 2147483646 w 1345"/>
              <a:gd name="T87" fmla="*/ 2147483646 h 1425"/>
              <a:gd name="T88" fmla="*/ 2147483646 w 1345"/>
              <a:gd name="T89" fmla="*/ 2147483646 h 1425"/>
              <a:gd name="T90" fmla="*/ 2147483646 w 1345"/>
              <a:gd name="T91" fmla="*/ 2147483646 h 1425"/>
              <a:gd name="T92" fmla="*/ 2147483646 w 1345"/>
              <a:gd name="T93" fmla="*/ 2147483646 h 1425"/>
              <a:gd name="T94" fmla="*/ 2147483646 w 1345"/>
              <a:gd name="T95" fmla="*/ 0 h 142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345"/>
              <a:gd name="T145" fmla="*/ 0 h 1425"/>
              <a:gd name="T146" fmla="*/ 1345 w 1345"/>
              <a:gd name="T147" fmla="*/ 1425 h 142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345" h="1425">
                <a:moveTo>
                  <a:pt x="768" y="0"/>
                </a:moveTo>
                <a:lnTo>
                  <a:pt x="712" y="8"/>
                </a:lnTo>
                <a:lnTo>
                  <a:pt x="624" y="32"/>
                </a:lnTo>
                <a:lnTo>
                  <a:pt x="544" y="80"/>
                </a:lnTo>
                <a:lnTo>
                  <a:pt x="456" y="128"/>
                </a:lnTo>
                <a:lnTo>
                  <a:pt x="384" y="168"/>
                </a:lnTo>
                <a:lnTo>
                  <a:pt x="312" y="248"/>
                </a:lnTo>
                <a:lnTo>
                  <a:pt x="256" y="336"/>
                </a:lnTo>
                <a:lnTo>
                  <a:pt x="192" y="416"/>
                </a:lnTo>
                <a:lnTo>
                  <a:pt x="120" y="504"/>
                </a:lnTo>
                <a:lnTo>
                  <a:pt x="64" y="560"/>
                </a:lnTo>
                <a:lnTo>
                  <a:pt x="16" y="648"/>
                </a:lnTo>
                <a:lnTo>
                  <a:pt x="0" y="728"/>
                </a:lnTo>
                <a:lnTo>
                  <a:pt x="0" y="816"/>
                </a:lnTo>
                <a:lnTo>
                  <a:pt x="0" y="984"/>
                </a:lnTo>
                <a:lnTo>
                  <a:pt x="0" y="1064"/>
                </a:lnTo>
                <a:lnTo>
                  <a:pt x="16" y="1152"/>
                </a:lnTo>
                <a:lnTo>
                  <a:pt x="48" y="1232"/>
                </a:lnTo>
                <a:lnTo>
                  <a:pt x="136" y="1320"/>
                </a:lnTo>
                <a:lnTo>
                  <a:pt x="216" y="1376"/>
                </a:lnTo>
                <a:lnTo>
                  <a:pt x="304" y="1416"/>
                </a:lnTo>
                <a:lnTo>
                  <a:pt x="384" y="1424"/>
                </a:lnTo>
                <a:lnTo>
                  <a:pt x="472" y="1424"/>
                </a:lnTo>
                <a:lnTo>
                  <a:pt x="552" y="1424"/>
                </a:lnTo>
                <a:lnTo>
                  <a:pt x="640" y="1424"/>
                </a:lnTo>
                <a:lnTo>
                  <a:pt x="720" y="1416"/>
                </a:lnTo>
                <a:lnTo>
                  <a:pt x="808" y="1376"/>
                </a:lnTo>
                <a:lnTo>
                  <a:pt x="888" y="1344"/>
                </a:lnTo>
                <a:lnTo>
                  <a:pt x="976" y="1280"/>
                </a:lnTo>
                <a:lnTo>
                  <a:pt x="1056" y="1200"/>
                </a:lnTo>
                <a:lnTo>
                  <a:pt x="1144" y="1112"/>
                </a:lnTo>
                <a:lnTo>
                  <a:pt x="1224" y="1032"/>
                </a:lnTo>
                <a:lnTo>
                  <a:pt x="1296" y="944"/>
                </a:lnTo>
                <a:lnTo>
                  <a:pt x="1344" y="864"/>
                </a:lnTo>
                <a:lnTo>
                  <a:pt x="1344" y="776"/>
                </a:lnTo>
                <a:lnTo>
                  <a:pt x="1336" y="696"/>
                </a:lnTo>
                <a:lnTo>
                  <a:pt x="1320" y="672"/>
                </a:lnTo>
                <a:lnTo>
                  <a:pt x="1312" y="584"/>
                </a:lnTo>
                <a:lnTo>
                  <a:pt x="1288" y="504"/>
                </a:lnTo>
                <a:lnTo>
                  <a:pt x="1288" y="488"/>
                </a:lnTo>
                <a:lnTo>
                  <a:pt x="1272" y="456"/>
                </a:lnTo>
                <a:lnTo>
                  <a:pt x="1248" y="368"/>
                </a:lnTo>
                <a:lnTo>
                  <a:pt x="1224" y="288"/>
                </a:lnTo>
                <a:lnTo>
                  <a:pt x="1168" y="200"/>
                </a:lnTo>
                <a:lnTo>
                  <a:pt x="1080" y="120"/>
                </a:lnTo>
                <a:lnTo>
                  <a:pt x="1000" y="56"/>
                </a:lnTo>
                <a:lnTo>
                  <a:pt x="952" y="32"/>
                </a:lnTo>
                <a:lnTo>
                  <a:pt x="768" y="0"/>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6" name="Freeform 52"/>
          <p:cNvSpPr>
            <a:spLocks/>
          </p:cNvSpPr>
          <p:nvPr/>
        </p:nvSpPr>
        <p:spPr bwMode="auto">
          <a:xfrm>
            <a:off x="5813425" y="2236788"/>
            <a:ext cx="1792288" cy="1931987"/>
          </a:xfrm>
          <a:custGeom>
            <a:avLst/>
            <a:gdLst>
              <a:gd name="T0" fmla="*/ 2147483646 w 1129"/>
              <a:gd name="T1" fmla="*/ 0 h 1217"/>
              <a:gd name="T2" fmla="*/ 2147483646 w 1129"/>
              <a:gd name="T3" fmla="*/ 2147483646 h 1217"/>
              <a:gd name="T4" fmla="*/ 2147483646 w 1129"/>
              <a:gd name="T5" fmla="*/ 2147483646 h 1217"/>
              <a:gd name="T6" fmla="*/ 2147483646 w 1129"/>
              <a:gd name="T7" fmla="*/ 2147483646 h 1217"/>
              <a:gd name="T8" fmla="*/ 2147483646 w 1129"/>
              <a:gd name="T9" fmla="*/ 2147483646 h 1217"/>
              <a:gd name="T10" fmla="*/ 2147483646 w 1129"/>
              <a:gd name="T11" fmla="*/ 2147483646 h 1217"/>
              <a:gd name="T12" fmla="*/ 2147483646 w 1129"/>
              <a:gd name="T13" fmla="*/ 2147483646 h 1217"/>
              <a:gd name="T14" fmla="*/ 2147483646 w 1129"/>
              <a:gd name="T15" fmla="*/ 2147483646 h 1217"/>
              <a:gd name="T16" fmla="*/ 2147483646 w 1129"/>
              <a:gd name="T17" fmla="*/ 2147483646 h 1217"/>
              <a:gd name="T18" fmla="*/ 2147483646 w 1129"/>
              <a:gd name="T19" fmla="*/ 2147483646 h 1217"/>
              <a:gd name="T20" fmla="*/ 2147483646 w 1129"/>
              <a:gd name="T21" fmla="*/ 2147483646 h 1217"/>
              <a:gd name="T22" fmla="*/ 2147483646 w 1129"/>
              <a:gd name="T23" fmla="*/ 2147483646 h 1217"/>
              <a:gd name="T24" fmla="*/ 2147483646 w 1129"/>
              <a:gd name="T25" fmla="*/ 2147483646 h 1217"/>
              <a:gd name="T26" fmla="*/ 2147483646 w 1129"/>
              <a:gd name="T27" fmla="*/ 2147483646 h 1217"/>
              <a:gd name="T28" fmla="*/ 2147483646 w 1129"/>
              <a:gd name="T29" fmla="*/ 2147483646 h 1217"/>
              <a:gd name="T30" fmla="*/ 2147483646 w 1129"/>
              <a:gd name="T31" fmla="*/ 2147483646 h 1217"/>
              <a:gd name="T32" fmla="*/ 2147483646 w 1129"/>
              <a:gd name="T33" fmla="*/ 2147483646 h 1217"/>
              <a:gd name="T34" fmla="*/ 2147483646 w 1129"/>
              <a:gd name="T35" fmla="*/ 2147483646 h 1217"/>
              <a:gd name="T36" fmla="*/ 2147483646 w 1129"/>
              <a:gd name="T37" fmla="*/ 2147483646 h 1217"/>
              <a:gd name="T38" fmla="*/ 2147483646 w 1129"/>
              <a:gd name="T39" fmla="*/ 2147483646 h 1217"/>
              <a:gd name="T40" fmla="*/ 2147483646 w 1129"/>
              <a:gd name="T41" fmla="*/ 2147483646 h 1217"/>
              <a:gd name="T42" fmla="*/ 2147483646 w 1129"/>
              <a:gd name="T43" fmla="*/ 2147483646 h 1217"/>
              <a:gd name="T44" fmla="*/ 2147483646 w 1129"/>
              <a:gd name="T45" fmla="*/ 2147483646 h 1217"/>
              <a:gd name="T46" fmla="*/ 2147483646 w 1129"/>
              <a:gd name="T47" fmla="*/ 2147483646 h 1217"/>
              <a:gd name="T48" fmla="*/ 2147483646 w 1129"/>
              <a:gd name="T49" fmla="*/ 2147483646 h 1217"/>
              <a:gd name="T50" fmla="*/ 2147483646 w 1129"/>
              <a:gd name="T51" fmla="*/ 2147483646 h 1217"/>
              <a:gd name="T52" fmla="*/ 2147483646 w 1129"/>
              <a:gd name="T53" fmla="*/ 2147483646 h 1217"/>
              <a:gd name="T54" fmla="*/ 0 w 1129"/>
              <a:gd name="T55" fmla="*/ 2147483646 h 1217"/>
              <a:gd name="T56" fmla="*/ 0 w 1129"/>
              <a:gd name="T57" fmla="*/ 2147483646 h 1217"/>
              <a:gd name="T58" fmla="*/ 2147483646 w 1129"/>
              <a:gd name="T59" fmla="*/ 2147483646 h 1217"/>
              <a:gd name="T60" fmla="*/ 2147483646 w 1129"/>
              <a:gd name="T61" fmla="*/ 2147483646 h 1217"/>
              <a:gd name="T62" fmla="*/ 2147483646 w 1129"/>
              <a:gd name="T63" fmla="*/ 2147483646 h 1217"/>
              <a:gd name="T64" fmla="*/ 2147483646 w 1129"/>
              <a:gd name="T65" fmla="*/ 2147483646 h 1217"/>
              <a:gd name="T66" fmla="*/ 2147483646 w 1129"/>
              <a:gd name="T67" fmla="*/ 2147483646 h 1217"/>
              <a:gd name="T68" fmla="*/ 2147483646 w 1129"/>
              <a:gd name="T69" fmla="*/ 2147483646 h 1217"/>
              <a:gd name="T70" fmla="*/ 2147483646 w 1129"/>
              <a:gd name="T71" fmla="*/ 2147483646 h 1217"/>
              <a:gd name="T72" fmla="*/ 2147483646 w 1129"/>
              <a:gd name="T73" fmla="*/ 2147483646 h 1217"/>
              <a:gd name="T74" fmla="*/ 2147483646 w 1129"/>
              <a:gd name="T75" fmla="*/ 2147483646 h 1217"/>
              <a:gd name="T76" fmla="*/ 2147483646 w 1129"/>
              <a:gd name="T77" fmla="*/ 0 h 121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29"/>
              <a:gd name="T118" fmla="*/ 0 h 1217"/>
              <a:gd name="T119" fmla="*/ 1129 w 1129"/>
              <a:gd name="T120" fmla="*/ 1217 h 121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29" h="1217">
                <a:moveTo>
                  <a:pt x="648" y="0"/>
                </a:moveTo>
                <a:lnTo>
                  <a:pt x="712" y="16"/>
                </a:lnTo>
                <a:lnTo>
                  <a:pt x="792" y="40"/>
                </a:lnTo>
                <a:lnTo>
                  <a:pt x="880" y="120"/>
                </a:lnTo>
                <a:lnTo>
                  <a:pt x="952" y="208"/>
                </a:lnTo>
                <a:lnTo>
                  <a:pt x="1000" y="288"/>
                </a:lnTo>
                <a:lnTo>
                  <a:pt x="1032" y="376"/>
                </a:lnTo>
                <a:lnTo>
                  <a:pt x="1072" y="456"/>
                </a:lnTo>
                <a:lnTo>
                  <a:pt x="1104" y="544"/>
                </a:lnTo>
                <a:lnTo>
                  <a:pt x="1128" y="624"/>
                </a:lnTo>
                <a:lnTo>
                  <a:pt x="1128" y="712"/>
                </a:lnTo>
                <a:lnTo>
                  <a:pt x="1072" y="792"/>
                </a:lnTo>
                <a:lnTo>
                  <a:pt x="1000" y="880"/>
                </a:lnTo>
                <a:lnTo>
                  <a:pt x="928" y="960"/>
                </a:lnTo>
                <a:lnTo>
                  <a:pt x="840" y="1048"/>
                </a:lnTo>
                <a:lnTo>
                  <a:pt x="760" y="1120"/>
                </a:lnTo>
                <a:lnTo>
                  <a:pt x="688" y="1168"/>
                </a:lnTo>
                <a:lnTo>
                  <a:pt x="600" y="1200"/>
                </a:lnTo>
                <a:lnTo>
                  <a:pt x="528" y="1200"/>
                </a:lnTo>
                <a:lnTo>
                  <a:pt x="448" y="1216"/>
                </a:lnTo>
                <a:lnTo>
                  <a:pt x="360" y="1200"/>
                </a:lnTo>
                <a:lnTo>
                  <a:pt x="288" y="1200"/>
                </a:lnTo>
                <a:lnTo>
                  <a:pt x="208" y="1200"/>
                </a:lnTo>
                <a:lnTo>
                  <a:pt x="160" y="1152"/>
                </a:lnTo>
                <a:lnTo>
                  <a:pt x="72" y="1072"/>
                </a:lnTo>
                <a:lnTo>
                  <a:pt x="24" y="984"/>
                </a:lnTo>
                <a:lnTo>
                  <a:pt x="16" y="904"/>
                </a:lnTo>
                <a:lnTo>
                  <a:pt x="0" y="816"/>
                </a:lnTo>
                <a:lnTo>
                  <a:pt x="0" y="736"/>
                </a:lnTo>
                <a:lnTo>
                  <a:pt x="16" y="648"/>
                </a:lnTo>
                <a:lnTo>
                  <a:pt x="48" y="568"/>
                </a:lnTo>
                <a:lnTo>
                  <a:pt x="96" y="480"/>
                </a:lnTo>
                <a:lnTo>
                  <a:pt x="168" y="400"/>
                </a:lnTo>
                <a:lnTo>
                  <a:pt x="232" y="312"/>
                </a:lnTo>
                <a:lnTo>
                  <a:pt x="288" y="232"/>
                </a:lnTo>
                <a:lnTo>
                  <a:pt x="336" y="144"/>
                </a:lnTo>
                <a:lnTo>
                  <a:pt x="424" y="72"/>
                </a:lnTo>
                <a:lnTo>
                  <a:pt x="456" y="64"/>
                </a:lnTo>
                <a:lnTo>
                  <a:pt x="648"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7" name="Freeform 53"/>
          <p:cNvSpPr>
            <a:spLocks/>
          </p:cNvSpPr>
          <p:nvPr/>
        </p:nvSpPr>
        <p:spPr bwMode="auto">
          <a:xfrm>
            <a:off x="5813425" y="2249488"/>
            <a:ext cx="1792288" cy="1919287"/>
          </a:xfrm>
          <a:custGeom>
            <a:avLst/>
            <a:gdLst>
              <a:gd name="T0" fmla="*/ 2147483646 w 1129"/>
              <a:gd name="T1" fmla="*/ 2147483646 h 1209"/>
              <a:gd name="T2" fmla="*/ 2147483646 w 1129"/>
              <a:gd name="T3" fmla="*/ 0 h 1209"/>
              <a:gd name="T4" fmla="*/ 2147483646 w 1129"/>
              <a:gd name="T5" fmla="*/ 2147483646 h 1209"/>
              <a:gd name="T6" fmla="*/ 2147483646 w 1129"/>
              <a:gd name="T7" fmla="*/ 2147483646 h 1209"/>
              <a:gd name="T8" fmla="*/ 2147483646 w 1129"/>
              <a:gd name="T9" fmla="*/ 2147483646 h 1209"/>
              <a:gd name="T10" fmla="*/ 2147483646 w 1129"/>
              <a:gd name="T11" fmla="*/ 2147483646 h 1209"/>
              <a:gd name="T12" fmla="*/ 2147483646 w 1129"/>
              <a:gd name="T13" fmla="*/ 2147483646 h 1209"/>
              <a:gd name="T14" fmla="*/ 2147483646 w 1129"/>
              <a:gd name="T15" fmla="*/ 2147483646 h 1209"/>
              <a:gd name="T16" fmla="*/ 2147483646 w 1129"/>
              <a:gd name="T17" fmla="*/ 2147483646 h 1209"/>
              <a:gd name="T18" fmla="*/ 2147483646 w 1129"/>
              <a:gd name="T19" fmla="*/ 2147483646 h 1209"/>
              <a:gd name="T20" fmla="*/ 2147483646 w 1129"/>
              <a:gd name="T21" fmla="*/ 2147483646 h 1209"/>
              <a:gd name="T22" fmla="*/ 2147483646 w 1129"/>
              <a:gd name="T23" fmla="*/ 2147483646 h 1209"/>
              <a:gd name="T24" fmla="*/ 2147483646 w 1129"/>
              <a:gd name="T25" fmla="*/ 2147483646 h 1209"/>
              <a:gd name="T26" fmla="*/ 2147483646 w 1129"/>
              <a:gd name="T27" fmla="*/ 2147483646 h 1209"/>
              <a:gd name="T28" fmla="*/ 2147483646 w 1129"/>
              <a:gd name="T29" fmla="*/ 2147483646 h 1209"/>
              <a:gd name="T30" fmla="*/ 2147483646 w 1129"/>
              <a:gd name="T31" fmla="*/ 2147483646 h 1209"/>
              <a:gd name="T32" fmla="*/ 2147483646 w 1129"/>
              <a:gd name="T33" fmla="*/ 2147483646 h 1209"/>
              <a:gd name="T34" fmla="*/ 2147483646 w 1129"/>
              <a:gd name="T35" fmla="*/ 2147483646 h 1209"/>
              <a:gd name="T36" fmla="*/ 2147483646 w 1129"/>
              <a:gd name="T37" fmla="*/ 2147483646 h 1209"/>
              <a:gd name="T38" fmla="*/ 2147483646 w 1129"/>
              <a:gd name="T39" fmla="*/ 2147483646 h 1209"/>
              <a:gd name="T40" fmla="*/ 2147483646 w 1129"/>
              <a:gd name="T41" fmla="*/ 2147483646 h 1209"/>
              <a:gd name="T42" fmla="*/ 2147483646 w 1129"/>
              <a:gd name="T43" fmla="*/ 2147483646 h 1209"/>
              <a:gd name="T44" fmla="*/ 2147483646 w 1129"/>
              <a:gd name="T45" fmla="*/ 2147483646 h 1209"/>
              <a:gd name="T46" fmla="*/ 2147483646 w 1129"/>
              <a:gd name="T47" fmla="*/ 2147483646 h 1209"/>
              <a:gd name="T48" fmla="*/ 2147483646 w 1129"/>
              <a:gd name="T49" fmla="*/ 2147483646 h 1209"/>
              <a:gd name="T50" fmla="*/ 2147483646 w 1129"/>
              <a:gd name="T51" fmla="*/ 2147483646 h 1209"/>
              <a:gd name="T52" fmla="*/ 2147483646 w 1129"/>
              <a:gd name="T53" fmla="*/ 2147483646 h 1209"/>
              <a:gd name="T54" fmla="*/ 2147483646 w 1129"/>
              <a:gd name="T55" fmla="*/ 2147483646 h 1209"/>
              <a:gd name="T56" fmla="*/ 2147483646 w 1129"/>
              <a:gd name="T57" fmla="*/ 2147483646 h 1209"/>
              <a:gd name="T58" fmla="*/ 2147483646 w 1129"/>
              <a:gd name="T59" fmla="*/ 2147483646 h 1209"/>
              <a:gd name="T60" fmla="*/ 2147483646 w 1129"/>
              <a:gd name="T61" fmla="*/ 2147483646 h 1209"/>
              <a:gd name="T62" fmla="*/ 2147483646 w 1129"/>
              <a:gd name="T63" fmla="*/ 2147483646 h 1209"/>
              <a:gd name="T64" fmla="*/ 2147483646 w 1129"/>
              <a:gd name="T65" fmla="*/ 2147483646 h 1209"/>
              <a:gd name="T66" fmla="*/ 2147483646 w 1129"/>
              <a:gd name="T67" fmla="*/ 2147483646 h 1209"/>
              <a:gd name="T68" fmla="*/ 2147483646 w 1129"/>
              <a:gd name="T69" fmla="*/ 2147483646 h 1209"/>
              <a:gd name="T70" fmla="*/ 2147483646 w 1129"/>
              <a:gd name="T71" fmla="*/ 2147483646 h 1209"/>
              <a:gd name="T72" fmla="*/ 2147483646 w 1129"/>
              <a:gd name="T73" fmla="*/ 2147483646 h 1209"/>
              <a:gd name="T74" fmla="*/ 2147483646 w 1129"/>
              <a:gd name="T75" fmla="*/ 2147483646 h 1209"/>
              <a:gd name="T76" fmla="*/ 2147483646 w 1129"/>
              <a:gd name="T77" fmla="*/ 2147483646 h 1209"/>
              <a:gd name="T78" fmla="*/ 2147483646 w 1129"/>
              <a:gd name="T79" fmla="*/ 2147483646 h 120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129"/>
              <a:gd name="T121" fmla="*/ 0 h 1209"/>
              <a:gd name="T122" fmla="*/ 1129 w 1129"/>
              <a:gd name="T123" fmla="*/ 1209 h 120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129" h="1209">
                <a:moveTo>
                  <a:pt x="552" y="24"/>
                </a:moveTo>
                <a:lnTo>
                  <a:pt x="600" y="16"/>
                </a:lnTo>
                <a:lnTo>
                  <a:pt x="632" y="8"/>
                </a:lnTo>
                <a:lnTo>
                  <a:pt x="664" y="0"/>
                </a:lnTo>
                <a:lnTo>
                  <a:pt x="680" y="0"/>
                </a:lnTo>
                <a:lnTo>
                  <a:pt x="712" y="8"/>
                </a:lnTo>
                <a:lnTo>
                  <a:pt x="752" y="16"/>
                </a:lnTo>
                <a:lnTo>
                  <a:pt x="792" y="40"/>
                </a:lnTo>
                <a:lnTo>
                  <a:pt x="840" y="72"/>
                </a:lnTo>
                <a:lnTo>
                  <a:pt x="880" y="112"/>
                </a:lnTo>
                <a:lnTo>
                  <a:pt x="912" y="160"/>
                </a:lnTo>
                <a:lnTo>
                  <a:pt x="952" y="200"/>
                </a:lnTo>
                <a:lnTo>
                  <a:pt x="976" y="240"/>
                </a:lnTo>
                <a:lnTo>
                  <a:pt x="1000" y="280"/>
                </a:lnTo>
                <a:lnTo>
                  <a:pt x="1016" y="328"/>
                </a:lnTo>
                <a:lnTo>
                  <a:pt x="1032" y="368"/>
                </a:lnTo>
                <a:lnTo>
                  <a:pt x="1056" y="408"/>
                </a:lnTo>
                <a:lnTo>
                  <a:pt x="1072" y="448"/>
                </a:lnTo>
                <a:lnTo>
                  <a:pt x="1088" y="496"/>
                </a:lnTo>
                <a:lnTo>
                  <a:pt x="1104" y="536"/>
                </a:lnTo>
                <a:lnTo>
                  <a:pt x="1120" y="576"/>
                </a:lnTo>
                <a:lnTo>
                  <a:pt x="1128" y="616"/>
                </a:lnTo>
                <a:lnTo>
                  <a:pt x="1128" y="664"/>
                </a:lnTo>
                <a:lnTo>
                  <a:pt x="1120" y="704"/>
                </a:lnTo>
                <a:lnTo>
                  <a:pt x="1104" y="744"/>
                </a:lnTo>
                <a:lnTo>
                  <a:pt x="1072" y="784"/>
                </a:lnTo>
                <a:lnTo>
                  <a:pt x="1032" y="832"/>
                </a:lnTo>
                <a:lnTo>
                  <a:pt x="1000" y="872"/>
                </a:lnTo>
                <a:lnTo>
                  <a:pt x="960" y="912"/>
                </a:lnTo>
                <a:lnTo>
                  <a:pt x="928" y="952"/>
                </a:lnTo>
                <a:lnTo>
                  <a:pt x="888" y="1000"/>
                </a:lnTo>
                <a:lnTo>
                  <a:pt x="840" y="1040"/>
                </a:lnTo>
                <a:lnTo>
                  <a:pt x="800" y="1072"/>
                </a:lnTo>
                <a:lnTo>
                  <a:pt x="760" y="1112"/>
                </a:lnTo>
                <a:lnTo>
                  <a:pt x="720" y="1136"/>
                </a:lnTo>
                <a:lnTo>
                  <a:pt x="688" y="1160"/>
                </a:lnTo>
                <a:lnTo>
                  <a:pt x="648" y="1176"/>
                </a:lnTo>
                <a:lnTo>
                  <a:pt x="608" y="1192"/>
                </a:lnTo>
                <a:lnTo>
                  <a:pt x="568" y="1192"/>
                </a:lnTo>
                <a:lnTo>
                  <a:pt x="528" y="1200"/>
                </a:lnTo>
                <a:lnTo>
                  <a:pt x="488" y="1200"/>
                </a:lnTo>
                <a:lnTo>
                  <a:pt x="448" y="1208"/>
                </a:lnTo>
                <a:lnTo>
                  <a:pt x="408" y="1200"/>
                </a:lnTo>
                <a:lnTo>
                  <a:pt x="368" y="1200"/>
                </a:lnTo>
                <a:lnTo>
                  <a:pt x="328" y="1192"/>
                </a:lnTo>
                <a:lnTo>
                  <a:pt x="288" y="1192"/>
                </a:lnTo>
                <a:lnTo>
                  <a:pt x="248" y="1192"/>
                </a:lnTo>
                <a:lnTo>
                  <a:pt x="208" y="1192"/>
                </a:lnTo>
                <a:lnTo>
                  <a:pt x="184" y="1168"/>
                </a:lnTo>
                <a:lnTo>
                  <a:pt x="160" y="1144"/>
                </a:lnTo>
                <a:lnTo>
                  <a:pt x="120" y="1104"/>
                </a:lnTo>
                <a:lnTo>
                  <a:pt x="80" y="1064"/>
                </a:lnTo>
                <a:lnTo>
                  <a:pt x="48" y="1024"/>
                </a:lnTo>
                <a:lnTo>
                  <a:pt x="32" y="976"/>
                </a:lnTo>
                <a:lnTo>
                  <a:pt x="24" y="936"/>
                </a:lnTo>
                <a:lnTo>
                  <a:pt x="16" y="896"/>
                </a:lnTo>
                <a:lnTo>
                  <a:pt x="8" y="856"/>
                </a:lnTo>
                <a:lnTo>
                  <a:pt x="8" y="808"/>
                </a:lnTo>
                <a:lnTo>
                  <a:pt x="0" y="768"/>
                </a:lnTo>
                <a:lnTo>
                  <a:pt x="8" y="728"/>
                </a:lnTo>
                <a:lnTo>
                  <a:pt x="8" y="688"/>
                </a:lnTo>
                <a:lnTo>
                  <a:pt x="16" y="640"/>
                </a:lnTo>
                <a:lnTo>
                  <a:pt x="32" y="600"/>
                </a:lnTo>
                <a:lnTo>
                  <a:pt x="56" y="560"/>
                </a:lnTo>
                <a:lnTo>
                  <a:pt x="72" y="520"/>
                </a:lnTo>
                <a:lnTo>
                  <a:pt x="104" y="472"/>
                </a:lnTo>
                <a:lnTo>
                  <a:pt x="136" y="432"/>
                </a:lnTo>
                <a:lnTo>
                  <a:pt x="168" y="392"/>
                </a:lnTo>
                <a:lnTo>
                  <a:pt x="200" y="352"/>
                </a:lnTo>
                <a:lnTo>
                  <a:pt x="232" y="304"/>
                </a:lnTo>
                <a:lnTo>
                  <a:pt x="264" y="264"/>
                </a:lnTo>
                <a:lnTo>
                  <a:pt x="288" y="224"/>
                </a:lnTo>
                <a:lnTo>
                  <a:pt x="312" y="184"/>
                </a:lnTo>
                <a:lnTo>
                  <a:pt x="344" y="144"/>
                </a:lnTo>
                <a:lnTo>
                  <a:pt x="384" y="104"/>
                </a:lnTo>
                <a:lnTo>
                  <a:pt x="416" y="72"/>
                </a:lnTo>
                <a:lnTo>
                  <a:pt x="440" y="64"/>
                </a:lnTo>
                <a:lnTo>
                  <a:pt x="456" y="56"/>
                </a:lnTo>
                <a:lnTo>
                  <a:pt x="480" y="48"/>
                </a:lnTo>
                <a:lnTo>
                  <a:pt x="512" y="40"/>
                </a:lnTo>
                <a:lnTo>
                  <a:pt x="552" y="24"/>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8" name="Freeform 54"/>
          <p:cNvSpPr>
            <a:spLocks/>
          </p:cNvSpPr>
          <p:nvPr/>
        </p:nvSpPr>
        <p:spPr bwMode="auto">
          <a:xfrm>
            <a:off x="5991225" y="2478088"/>
            <a:ext cx="1487488" cy="1550987"/>
          </a:xfrm>
          <a:custGeom>
            <a:avLst/>
            <a:gdLst>
              <a:gd name="T0" fmla="*/ 2147483646 w 937"/>
              <a:gd name="T1" fmla="*/ 2147483646 h 977"/>
              <a:gd name="T2" fmla="*/ 2147483646 w 937"/>
              <a:gd name="T3" fmla="*/ 2147483646 h 977"/>
              <a:gd name="T4" fmla="*/ 2147483646 w 937"/>
              <a:gd name="T5" fmla="*/ 2147483646 h 977"/>
              <a:gd name="T6" fmla="*/ 2147483646 w 937"/>
              <a:gd name="T7" fmla="*/ 2147483646 h 977"/>
              <a:gd name="T8" fmla="*/ 2147483646 w 937"/>
              <a:gd name="T9" fmla="*/ 2147483646 h 977"/>
              <a:gd name="T10" fmla="*/ 2147483646 w 937"/>
              <a:gd name="T11" fmla="*/ 2147483646 h 977"/>
              <a:gd name="T12" fmla="*/ 2147483646 w 937"/>
              <a:gd name="T13" fmla="*/ 2147483646 h 977"/>
              <a:gd name="T14" fmla="*/ 2147483646 w 937"/>
              <a:gd name="T15" fmla="*/ 2147483646 h 977"/>
              <a:gd name="T16" fmla="*/ 2147483646 w 937"/>
              <a:gd name="T17" fmla="*/ 0 h 977"/>
              <a:gd name="T18" fmla="*/ 2147483646 w 937"/>
              <a:gd name="T19" fmla="*/ 0 h 977"/>
              <a:gd name="T20" fmla="*/ 2147483646 w 937"/>
              <a:gd name="T21" fmla="*/ 2147483646 h 977"/>
              <a:gd name="T22" fmla="*/ 2147483646 w 937"/>
              <a:gd name="T23" fmla="*/ 2147483646 h 977"/>
              <a:gd name="T24" fmla="*/ 2147483646 w 937"/>
              <a:gd name="T25" fmla="*/ 2147483646 h 977"/>
              <a:gd name="T26" fmla="*/ 2147483646 w 937"/>
              <a:gd name="T27" fmla="*/ 2147483646 h 977"/>
              <a:gd name="T28" fmla="*/ 2147483646 w 937"/>
              <a:gd name="T29" fmla="*/ 2147483646 h 977"/>
              <a:gd name="T30" fmla="*/ 2147483646 w 937"/>
              <a:gd name="T31" fmla="*/ 2147483646 h 977"/>
              <a:gd name="T32" fmla="*/ 2147483646 w 937"/>
              <a:gd name="T33" fmla="*/ 2147483646 h 977"/>
              <a:gd name="T34" fmla="*/ 0 w 937"/>
              <a:gd name="T35" fmla="*/ 2147483646 h 977"/>
              <a:gd name="T36" fmla="*/ 0 w 937"/>
              <a:gd name="T37" fmla="*/ 2147483646 h 977"/>
              <a:gd name="T38" fmla="*/ 2147483646 w 937"/>
              <a:gd name="T39" fmla="*/ 2147483646 h 977"/>
              <a:gd name="T40" fmla="*/ 2147483646 w 937"/>
              <a:gd name="T41" fmla="*/ 2147483646 h 977"/>
              <a:gd name="T42" fmla="*/ 2147483646 w 937"/>
              <a:gd name="T43" fmla="*/ 2147483646 h 977"/>
              <a:gd name="T44" fmla="*/ 2147483646 w 937"/>
              <a:gd name="T45" fmla="*/ 2147483646 h 977"/>
              <a:gd name="T46" fmla="*/ 2147483646 w 937"/>
              <a:gd name="T47" fmla="*/ 2147483646 h 977"/>
              <a:gd name="T48" fmla="*/ 2147483646 w 937"/>
              <a:gd name="T49" fmla="*/ 2147483646 h 977"/>
              <a:gd name="T50" fmla="*/ 2147483646 w 937"/>
              <a:gd name="T51" fmla="*/ 2147483646 h 977"/>
              <a:gd name="T52" fmla="*/ 2147483646 w 937"/>
              <a:gd name="T53" fmla="*/ 2147483646 h 977"/>
              <a:gd name="T54" fmla="*/ 2147483646 w 937"/>
              <a:gd name="T55" fmla="*/ 2147483646 h 977"/>
              <a:gd name="T56" fmla="*/ 2147483646 w 937"/>
              <a:gd name="T57" fmla="*/ 2147483646 h 977"/>
              <a:gd name="T58" fmla="*/ 2147483646 w 937"/>
              <a:gd name="T59" fmla="*/ 2147483646 h 977"/>
              <a:gd name="T60" fmla="*/ 2147483646 w 937"/>
              <a:gd name="T61" fmla="*/ 2147483646 h 977"/>
              <a:gd name="T62" fmla="*/ 2147483646 w 937"/>
              <a:gd name="T63" fmla="*/ 2147483646 h 977"/>
              <a:gd name="T64" fmla="*/ 2147483646 w 937"/>
              <a:gd name="T65" fmla="*/ 2147483646 h 97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37"/>
              <a:gd name="T100" fmla="*/ 0 h 977"/>
              <a:gd name="T101" fmla="*/ 937 w 937"/>
              <a:gd name="T102" fmla="*/ 977 h 97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37" h="977">
                <a:moveTo>
                  <a:pt x="920" y="536"/>
                </a:moveTo>
                <a:lnTo>
                  <a:pt x="920" y="536"/>
                </a:lnTo>
                <a:lnTo>
                  <a:pt x="888" y="448"/>
                </a:lnTo>
                <a:lnTo>
                  <a:pt x="840" y="368"/>
                </a:lnTo>
                <a:lnTo>
                  <a:pt x="776" y="280"/>
                </a:lnTo>
                <a:lnTo>
                  <a:pt x="744" y="200"/>
                </a:lnTo>
                <a:lnTo>
                  <a:pt x="704" y="112"/>
                </a:lnTo>
                <a:lnTo>
                  <a:pt x="648" y="40"/>
                </a:lnTo>
                <a:lnTo>
                  <a:pt x="552" y="0"/>
                </a:lnTo>
                <a:lnTo>
                  <a:pt x="456" y="0"/>
                </a:lnTo>
                <a:lnTo>
                  <a:pt x="376" y="32"/>
                </a:lnTo>
                <a:lnTo>
                  <a:pt x="296" y="112"/>
                </a:lnTo>
                <a:lnTo>
                  <a:pt x="256" y="176"/>
                </a:lnTo>
                <a:lnTo>
                  <a:pt x="192" y="256"/>
                </a:lnTo>
                <a:lnTo>
                  <a:pt x="120" y="352"/>
                </a:lnTo>
                <a:lnTo>
                  <a:pt x="56" y="440"/>
                </a:lnTo>
                <a:lnTo>
                  <a:pt x="24" y="520"/>
                </a:lnTo>
                <a:lnTo>
                  <a:pt x="0" y="608"/>
                </a:lnTo>
                <a:lnTo>
                  <a:pt x="0" y="688"/>
                </a:lnTo>
                <a:lnTo>
                  <a:pt x="8" y="776"/>
                </a:lnTo>
                <a:lnTo>
                  <a:pt x="56" y="856"/>
                </a:lnTo>
                <a:lnTo>
                  <a:pt x="144" y="928"/>
                </a:lnTo>
                <a:lnTo>
                  <a:pt x="224" y="968"/>
                </a:lnTo>
                <a:lnTo>
                  <a:pt x="312" y="976"/>
                </a:lnTo>
                <a:lnTo>
                  <a:pt x="392" y="976"/>
                </a:lnTo>
                <a:lnTo>
                  <a:pt x="480" y="968"/>
                </a:lnTo>
                <a:lnTo>
                  <a:pt x="560" y="928"/>
                </a:lnTo>
                <a:lnTo>
                  <a:pt x="648" y="880"/>
                </a:lnTo>
                <a:lnTo>
                  <a:pt x="728" y="808"/>
                </a:lnTo>
                <a:lnTo>
                  <a:pt x="816" y="728"/>
                </a:lnTo>
                <a:lnTo>
                  <a:pt x="896" y="640"/>
                </a:lnTo>
                <a:lnTo>
                  <a:pt x="936" y="560"/>
                </a:lnTo>
                <a:lnTo>
                  <a:pt x="920" y="536"/>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9" name="Freeform 55"/>
          <p:cNvSpPr>
            <a:spLocks/>
          </p:cNvSpPr>
          <p:nvPr/>
        </p:nvSpPr>
        <p:spPr bwMode="auto">
          <a:xfrm>
            <a:off x="6308725" y="3024188"/>
            <a:ext cx="801688" cy="725487"/>
          </a:xfrm>
          <a:custGeom>
            <a:avLst/>
            <a:gdLst>
              <a:gd name="T0" fmla="*/ 2147483646 w 505"/>
              <a:gd name="T1" fmla="*/ 2147483646 h 457"/>
              <a:gd name="T2" fmla="*/ 2147483646 w 505"/>
              <a:gd name="T3" fmla="*/ 2147483646 h 457"/>
              <a:gd name="T4" fmla="*/ 2147483646 w 505"/>
              <a:gd name="T5" fmla="*/ 2147483646 h 457"/>
              <a:gd name="T6" fmla="*/ 2147483646 w 505"/>
              <a:gd name="T7" fmla="*/ 2147483646 h 457"/>
              <a:gd name="T8" fmla="*/ 2147483646 w 505"/>
              <a:gd name="T9" fmla="*/ 2147483646 h 457"/>
              <a:gd name="T10" fmla="*/ 2147483646 w 505"/>
              <a:gd name="T11" fmla="*/ 2147483646 h 457"/>
              <a:gd name="T12" fmla="*/ 2147483646 w 505"/>
              <a:gd name="T13" fmla="*/ 2147483646 h 457"/>
              <a:gd name="T14" fmla="*/ 2147483646 w 505"/>
              <a:gd name="T15" fmla="*/ 2147483646 h 457"/>
              <a:gd name="T16" fmla="*/ 2147483646 w 505"/>
              <a:gd name="T17" fmla="*/ 2147483646 h 457"/>
              <a:gd name="T18" fmla="*/ 2147483646 w 505"/>
              <a:gd name="T19" fmla="*/ 2147483646 h 457"/>
              <a:gd name="T20" fmla="*/ 0 w 505"/>
              <a:gd name="T21" fmla="*/ 2147483646 h 457"/>
              <a:gd name="T22" fmla="*/ 2147483646 w 505"/>
              <a:gd name="T23" fmla="*/ 2147483646 h 457"/>
              <a:gd name="T24" fmla="*/ 2147483646 w 505"/>
              <a:gd name="T25" fmla="*/ 2147483646 h 457"/>
              <a:gd name="T26" fmla="*/ 2147483646 w 505"/>
              <a:gd name="T27" fmla="*/ 2147483646 h 457"/>
              <a:gd name="T28" fmla="*/ 2147483646 w 505"/>
              <a:gd name="T29" fmla="*/ 2147483646 h 457"/>
              <a:gd name="T30" fmla="*/ 2147483646 w 505"/>
              <a:gd name="T31" fmla="*/ 0 h 457"/>
              <a:gd name="T32" fmla="*/ 2147483646 w 505"/>
              <a:gd name="T33" fmla="*/ 2147483646 h 45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05"/>
              <a:gd name="T52" fmla="*/ 0 h 457"/>
              <a:gd name="T53" fmla="*/ 505 w 505"/>
              <a:gd name="T54" fmla="*/ 457 h 45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05" h="457">
                <a:moveTo>
                  <a:pt x="424" y="120"/>
                </a:moveTo>
                <a:lnTo>
                  <a:pt x="472" y="144"/>
                </a:lnTo>
                <a:lnTo>
                  <a:pt x="504" y="224"/>
                </a:lnTo>
                <a:lnTo>
                  <a:pt x="480" y="312"/>
                </a:lnTo>
                <a:lnTo>
                  <a:pt x="408" y="384"/>
                </a:lnTo>
                <a:lnTo>
                  <a:pt x="328" y="416"/>
                </a:lnTo>
                <a:lnTo>
                  <a:pt x="240" y="456"/>
                </a:lnTo>
                <a:lnTo>
                  <a:pt x="168" y="456"/>
                </a:lnTo>
                <a:lnTo>
                  <a:pt x="88" y="456"/>
                </a:lnTo>
                <a:lnTo>
                  <a:pt x="16" y="392"/>
                </a:lnTo>
                <a:lnTo>
                  <a:pt x="0" y="312"/>
                </a:lnTo>
                <a:lnTo>
                  <a:pt x="16" y="288"/>
                </a:lnTo>
                <a:lnTo>
                  <a:pt x="64" y="200"/>
                </a:lnTo>
                <a:lnTo>
                  <a:pt x="136" y="120"/>
                </a:lnTo>
                <a:lnTo>
                  <a:pt x="192" y="32"/>
                </a:lnTo>
                <a:lnTo>
                  <a:pt x="240" y="0"/>
                </a:lnTo>
                <a:lnTo>
                  <a:pt x="424" y="12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30" name="Freeform 56"/>
          <p:cNvSpPr>
            <a:spLocks/>
          </p:cNvSpPr>
          <p:nvPr/>
        </p:nvSpPr>
        <p:spPr bwMode="auto">
          <a:xfrm>
            <a:off x="6308725" y="3049588"/>
            <a:ext cx="788988" cy="700087"/>
          </a:xfrm>
          <a:custGeom>
            <a:avLst/>
            <a:gdLst>
              <a:gd name="T0" fmla="*/ 2147483646 w 497"/>
              <a:gd name="T1" fmla="*/ 2147483646 h 441"/>
              <a:gd name="T2" fmla="*/ 2147483646 w 497"/>
              <a:gd name="T3" fmla="*/ 2147483646 h 441"/>
              <a:gd name="T4" fmla="*/ 2147483646 w 497"/>
              <a:gd name="T5" fmla="*/ 2147483646 h 441"/>
              <a:gd name="T6" fmla="*/ 2147483646 w 497"/>
              <a:gd name="T7" fmla="*/ 2147483646 h 441"/>
              <a:gd name="T8" fmla="*/ 2147483646 w 497"/>
              <a:gd name="T9" fmla="*/ 2147483646 h 441"/>
              <a:gd name="T10" fmla="*/ 2147483646 w 497"/>
              <a:gd name="T11" fmla="*/ 2147483646 h 441"/>
              <a:gd name="T12" fmla="*/ 2147483646 w 497"/>
              <a:gd name="T13" fmla="*/ 2147483646 h 441"/>
              <a:gd name="T14" fmla="*/ 2147483646 w 497"/>
              <a:gd name="T15" fmla="*/ 2147483646 h 441"/>
              <a:gd name="T16" fmla="*/ 2147483646 w 497"/>
              <a:gd name="T17" fmla="*/ 2147483646 h 441"/>
              <a:gd name="T18" fmla="*/ 2147483646 w 497"/>
              <a:gd name="T19" fmla="*/ 2147483646 h 441"/>
              <a:gd name="T20" fmla="*/ 2147483646 w 497"/>
              <a:gd name="T21" fmla="*/ 2147483646 h 441"/>
              <a:gd name="T22" fmla="*/ 2147483646 w 497"/>
              <a:gd name="T23" fmla="*/ 2147483646 h 441"/>
              <a:gd name="T24" fmla="*/ 2147483646 w 497"/>
              <a:gd name="T25" fmla="*/ 2147483646 h 441"/>
              <a:gd name="T26" fmla="*/ 2147483646 w 497"/>
              <a:gd name="T27" fmla="*/ 2147483646 h 441"/>
              <a:gd name="T28" fmla="*/ 2147483646 w 497"/>
              <a:gd name="T29" fmla="*/ 2147483646 h 441"/>
              <a:gd name="T30" fmla="*/ 2147483646 w 497"/>
              <a:gd name="T31" fmla="*/ 2147483646 h 441"/>
              <a:gd name="T32" fmla="*/ 2147483646 w 497"/>
              <a:gd name="T33" fmla="*/ 2147483646 h 441"/>
              <a:gd name="T34" fmla="*/ 2147483646 w 497"/>
              <a:gd name="T35" fmla="*/ 2147483646 h 441"/>
              <a:gd name="T36" fmla="*/ 2147483646 w 497"/>
              <a:gd name="T37" fmla="*/ 2147483646 h 441"/>
              <a:gd name="T38" fmla="*/ 2147483646 w 497"/>
              <a:gd name="T39" fmla="*/ 2147483646 h 441"/>
              <a:gd name="T40" fmla="*/ 2147483646 w 497"/>
              <a:gd name="T41" fmla="*/ 2147483646 h 441"/>
              <a:gd name="T42" fmla="*/ 2147483646 w 497"/>
              <a:gd name="T43" fmla="*/ 2147483646 h 441"/>
              <a:gd name="T44" fmla="*/ 2147483646 w 497"/>
              <a:gd name="T45" fmla="*/ 2147483646 h 441"/>
              <a:gd name="T46" fmla="*/ 0 w 497"/>
              <a:gd name="T47" fmla="*/ 2147483646 h 441"/>
              <a:gd name="T48" fmla="*/ 2147483646 w 497"/>
              <a:gd name="T49" fmla="*/ 2147483646 h 441"/>
              <a:gd name="T50" fmla="*/ 2147483646 w 497"/>
              <a:gd name="T51" fmla="*/ 2147483646 h 441"/>
              <a:gd name="T52" fmla="*/ 2147483646 w 497"/>
              <a:gd name="T53" fmla="*/ 2147483646 h 441"/>
              <a:gd name="T54" fmla="*/ 2147483646 w 497"/>
              <a:gd name="T55" fmla="*/ 2147483646 h 441"/>
              <a:gd name="T56" fmla="*/ 2147483646 w 497"/>
              <a:gd name="T57" fmla="*/ 2147483646 h 441"/>
              <a:gd name="T58" fmla="*/ 2147483646 w 497"/>
              <a:gd name="T59" fmla="*/ 2147483646 h 441"/>
              <a:gd name="T60" fmla="*/ 2147483646 w 497"/>
              <a:gd name="T61" fmla="*/ 2147483646 h 441"/>
              <a:gd name="T62" fmla="*/ 2147483646 w 497"/>
              <a:gd name="T63" fmla="*/ 2147483646 h 441"/>
              <a:gd name="T64" fmla="*/ 2147483646 w 497"/>
              <a:gd name="T65" fmla="*/ 0 h 441"/>
              <a:gd name="T66" fmla="*/ 2147483646 w 497"/>
              <a:gd name="T67" fmla="*/ 0 h 441"/>
              <a:gd name="T68" fmla="*/ 2147483646 w 497"/>
              <a:gd name="T69" fmla="*/ 0 h 441"/>
              <a:gd name="T70" fmla="*/ 2147483646 w 497"/>
              <a:gd name="T71" fmla="*/ 2147483646 h 441"/>
              <a:gd name="T72" fmla="*/ 2147483646 w 497"/>
              <a:gd name="T73" fmla="*/ 2147483646 h 44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97"/>
              <a:gd name="T112" fmla="*/ 0 h 441"/>
              <a:gd name="T113" fmla="*/ 497 w 497"/>
              <a:gd name="T114" fmla="*/ 441 h 44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97" h="441">
                <a:moveTo>
                  <a:pt x="336" y="40"/>
                </a:moveTo>
                <a:lnTo>
                  <a:pt x="376" y="72"/>
                </a:lnTo>
                <a:lnTo>
                  <a:pt x="408" y="88"/>
                </a:lnTo>
                <a:lnTo>
                  <a:pt x="432" y="104"/>
                </a:lnTo>
                <a:lnTo>
                  <a:pt x="448" y="112"/>
                </a:lnTo>
                <a:lnTo>
                  <a:pt x="472" y="136"/>
                </a:lnTo>
                <a:lnTo>
                  <a:pt x="488" y="168"/>
                </a:lnTo>
                <a:lnTo>
                  <a:pt x="496" y="208"/>
                </a:lnTo>
                <a:lnTo>
                  <a:pt x="496" y="256"/>
                </a:lnTo>
                <a:lnTo>
                  <a:pt x="480" y="296"/>
                </a:lnTo>
                <a:lnTo>
                  <a:pt x="448" y="328"/>
                </a:lnTo>
                <a:lnTo>
                  <a:pt x="408" y="360"/>
                </a:lnTo>
                <a:lnTo>
                  <a:pt x="368" y="384"/>
                </a:lnTo>
                <a:lnTo>
                  <a:pt x="328" y="400"/>
                </a:lnTo>
                <a:lnTo>
                  <a:pt x="288" y="424"/>
                </a:lnTo>
                <a:lnTo>
                  <a:pt x="248" y="432"/>
                </a:lnTo>
                <a:lnTo>
                  <a:pt x="208" y="440"/>
                </a:lnTo>
                <a:lnTo>
                  <a:pt x="168" y="440"/>
                </a:lnTo>
                <a:lnTo>
                  <a:pt x="128" y="440"/>
                </a:lnTo>
                <a:lnTo>
                  <a:pt x="88" y="432"/>
                </a:lnTo>
                <a:lnTo>
                  <a:pt x="48" y="408"/>
                </a:lnTo>
                <a:lnTo>
                  <a:pt x="24" y="376"/>
                </a:lnTo>
                <a:lnTo>
                  <a:pt x="8" y="336"/>
                </a:lnTo>
                <a:lnTo>
                  <a:pt x="0" y="296"/>
                </a:lnTo>
                <a:lnTo>
                  <a:pt x="8" y="280"/>
                </a:lnTo>
                <a:lnTo>
                  <a:pt x="16" y="272"/>
                </a:lnTo>
                <a:lnTo>
                  <a:pt x="40" y="232"/>
                </a:lnTo>
                <a:lnTo>
                  <a:pt x="64" y="184"/>
                </a:lnTo>
                <a:lnTo>
                  <a:pt x="96" y="144"/>
                </a:lnTo>
                <a:lnTo>
                  <a:pt x="136" y="104"/>
                </a:lnTo>
                <a:lnTo>
                  <a:pt x="168" y="64"/>
                </a:lnTo>
                <a:lnTo>
                  <a:pt x="192" y="24"/>
                </a:lnTo>
                <a:lnTo>
                  <a:pt x="216" y="0"/>
                </a:lnTo>
                <a:lnTo>
                  <a:pt x="232" y="0"/>
                </a:lnTo>
                <a:lnTo>
                  <a:pt x="256" y="0"/>
                </a:lnTo>
                <a:lnTo>
                  <a:pt x="296" y="16"/>
                </a:lnTo>
                <a:lnTo>
                  <a:pt x="336" y="40"/>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31" name="Rectangle 57"/>
          <p:cNvSpPr>
            <a:spLocks noChangeArrowheads="1"/>
          </p:cNvSpPr>
          <p:nvPr/>
        </p:nvSpPr>
        <p:spPr bwMode="auto">
          <a:xfrm>
            <a:off x="6211888" y="328295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18</a:t>
            </a:r>
          </a:p>
        </p:txBody>
      </p:sp>
      <p:sp>
        <p:nvSpPr>
          <p:cNvPr id="187432" name="Rectangle 58"/>
          <p:cNvSpPr>
            <a:spLocks noChangeArrowheads="1"/>
          </p:cNvSpPr>
          <p:nvPr/>
        </p:nvSpPr>
        <p:spPr bwMode="auto">
          <a:xfrm>
            <a:off x="6065838" y="273685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14</a:t>
            </a:r>
          </a:p>
        </p:txBody>
      </p:sp>
      <p:sp>
        <p:nvSpPr>
          <p:cNvPr id="187433" name="Rectangle 59"/>
          <p:cNvSpPr>
            <a:spLocks noChangeArrowheads="1"/>
          </p:cNvSpPr>
          <p:nvPr/>
        </p:nvSpPr>
        <p:spPr bwMode="auto">
          <a:xfrm>
            <a:off x="4478338" y="2940050"/>
            <a:ext cx="180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4</a:t>
            </a:r>
          </a:p>
        </p:txBody>
      </p:sp>
      <p:sp>
        <p:nvSpPr>
          <p:cNvPr id="187434" name="Rectangle 60"/>
          <p:cNvSpPr>
            <a:spLocks noChangeArrowheads="1"/>
          </p:cNvSpPr>
          <p:nvPr/>
        </p:nvSpPr>
        <p:spPr bwMode="auto">
          <a:xfrm>
            <a:off x="4897438" y="3181350"/>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6</a:t>
            </a:r>
          </a:p>
        </p:txBody>
      </p:sp>
      <p:sp>
        <p:nvSpPr>
          <p:cNvPr id="187435" name="Rectangle 61"/>
          <p:cNvSpPr>
            <a:spLocks noChangeArrowheads="1"/>
          </p:cNvSpPr>
          <p:nvPr/>
        </p:nvSpPr>
        <p:spPr bwMode="auto">
          <a:xfrm>
            <a:off x="5214938" y="3302000"/>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8</a:t>
            </a:r>
          </a:p>
        </p:txBody>
      </p:sp>
      <p:sp>
        <p:nvSpPr>
          <p:cNvPr id="187436" name="Rectangle 62"/>
          <p:cNvSpPr>
            <a:spLocks noChangeArrowheads="1"/>
          </p:cNvSpPr>
          <p:nvPr/>
        </p:nvSpPr>
        <p:spPr bwMode="auto">
          <a:xfrm>
            <a:off x="5411788" y="321310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10</a:t>
            </a:r>
          </a:p>
        </p:txBody>
      </p:sp>
      <p:sp>
        <p:nvSpPr>
          <p:cNvPr id="187437" name="Rectangle 63"/>
          <p:cNvSpPr>
            <a:spLocks noChangeArrowheads="1"/>
          </p:cNvSpPr>
          <p:nvPr/>
        </p:nvSpPr>
        <p:spPr bwMode="auto">
          <a:xfrm>
            <a:off x="5761038" y="289560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12</a:t>
            </a:r>
          </a:p>
        </p:txBody>
      </p:sp>
      <p:sp>
        <p:nvSpPr>
          <p:cNvPr id="187438" name="Freeform 64"/>
          <p:cNvSpPr>
            <a:spLocks/>
          </p:cNvSpPr>
          <p:nvPr/>
        </p:nvSpPr>
        <p:spPr bwMode="auto">
          <a:xfrm>
            <a:off x="6118225" y="2732088"/>
            <a:ext cx="1182688" cy="1169987"/>
          </a:xfrm>
          <a:custGeom>
            <a:avLst/>
            <a:gdLst>
              <a:gd name="T0" fmla="*/ 2147483646 w 745"/>
              <a:gd name="T1" fmla="*/ 2147483646 h 737"/>
              <a:gd name="T2" fmla="*/ 2147483646 w 745"/>
              <a:gd name="T3" fmla="*/ 2147483646 h 737"/>
              <a:gd name="T4" fmla="*/ 2147483646 w 745"/>
              <a:gd name="T5" fmla="*/ 2147483646 h 737"/>
              <a:gd name="T6" fmla="*/ 2147483646 w 745"/>
              <a:gd name="T7" fmla="*/ 2147483646 h 737"/>
              <a:gd name="T8" fmla="*/ 2147483646 w 745"/>
              <a:gd name="T9" fmla="*/ 2147483646 h 737"/>
              <a:gd name="T10" fmla="*/ 2147483646 w 745"/>
              <a:gd name="T11" fmla="*/ 2147483646 h 737"/>
              <a:gd name="T12" fmla="*/ 2147483646 w 745"/>
              <a:gd name="T13" fmla="*/ 2147483646 h 737"/>
              <a:gd name="T14" fmla="*/ 2147483646 w 745"/>
              <a:gd name="T15" fmla="*/ 2147483646 h 737"/>
              <a:gd name="T16" fmla="*/ 2147483646 w 745"/>
              <a:gd name="T17" fmla="*/ 2147483646 h 737"/>
              <a:gd name="T18" fmla="*/ 2147483646 w 745"/>
              <a:gd name="T19" fmla="*/ 2147483646 h 737"/>
              <a:gd name="T20" fmla="*/ 2147483646 w 745"/>
              <a:gd name="T21" fmla="*/ 2147483646 h 737"/>
              <a:gd name="T22" fmla="*/ 2147483646 w 745"/>
              <a:gd name="T23" fmla="*/ 2147483646 h 737"/>
              <a:gd name="T24" fmla="*/ 2147483646 w 745"/>
              <a:gd name="T25" fmla="*/ 2147483646 h 737"/>
              <a:gd name="T26" fmla="*/ 2147483646 w 745"/>
              <a:gd name="T27" fmla="*/ 2147483646 h 737"/>
              <a:gd name="T28" fmla="*/ 2147483646 w 745"/>
              <a:gd name="T29" fmla="*/ 2147483646 h 737"/>
              <a:gd name="T30" fmla="*/ 2147483646 w 745"/>
              <a:gd name="T31" fmla="*/ 2147483646 h 737"/>
              <a:gd name="T32" fmla="*/ 0 w 745"/>
              <a:gd name="T33" fmla="*/ 2147483646 h 737"/>
              <a:gd name="T34" fmla="*/ 2147483646 w 745"/>
              <a:gd name="T35" fmla="*/ 2147483646 h 737"/>
              <a:gd name="T36" fmla="*/ 2147483646 w 745"/>
              <a:gd name="T37" fmla="*/ 2147483646 h 737"/>
              <a:gd name="T38" fmla="*/ 2147483646 w 745"/>
              <a:gd name="T39" fmla="*/ 2147483646 h 737"/>
              <a:gd name="T40" fmla="*/ 2147483646 w 745"/>
              <a:gd name="T41" fmla="*/ 2147483646 h 737"/>
              <a:gd name="T42" fmla="*/ 2147483646 w 745"/>
              <a:gd name="T43" fmla="*/ 2147483646 h 737"/>
              <a:gd name="T44" fmla="*/ 2147483646 w 745"/>
              <a:gd name="T45" fmla="*/ 2147483646 h 737"/>
              <a:gd name="T46" fmla="*/ 2147483646 w 745"/>
              <a:gd name="T47" fmla="*/ 0 h 737"/>
              <a:gd name="T48" fmla="*/ 2147483646 w 745"/>
              <a:gd name="T49" fmla="*/ 2147483646 h 73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45"/>
              <a:gd name="T76" fmla="*/ 0 h 737"/>
              <a:gd name="T77" fmla="*/ 745 w 745"/>
              <a:gd name="T78" fmla="*/ 737 h 73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45" h="737">
                <a:moveTo>
                  <a:pt x="504" y="88"/>
                </a:moveTo>
                <a:lnTo>
                  <a:pt x="504" y="88"/>
                </a:lnTo>
                <a:lnTo>
                  <a:pt x="568" y="168"/>
                </a:lnTo>
                <a:lnTo>
                  <a:pt x="608" y="224"/>
                </a:lnTo>
                <a:lnTo>
                  <a:pt x="688" y="304"/>
                </a:lnTo>
                <a:lnTo>
                  <a:pt x="744" y="384"/>
                </a:lnTo>
                <a:lnTo>
                  <a:pt x="712" y="472"/>
                </a:lnTo>
                <a:lnTo>
                  <a:pt x="648" y="552"/>
                </a:lnTo>
                <a:lnTo>
                  <a:pt x="568" y="640"/>
                </a:lnTo>
                <a:lnTo>
                  <a:pt x="480" y="688"/>
                </a:lnTo>
                <a:lnTo>
                  <a:pt x="400" y="720"/>
                </a:lnTo>
                <a:lnTo>
                  <a:pt x="312" y="736"/>
                </a:lnTo>
                <a:lnTo>
                  <a:pt x="232" y="736"/>
                </a:lnTo>
                <a:lnTo>
                  <a:pt x="144" y="712"/>
                </a:lnTo>
                <a:lnTo>
                  <a:pt x="64" y="648"/>
                </a:lnTo>
                <a:lnTo>
                  <a:pt x="16" y="568"/>
                </a:lnTo>
                <a:lnTo>
                  <a:pt x="0" y="480"/>
                </a:lnTo>
                <a:lnTo>
                  <a:pt x="24" y="400"/>
                </a:lnTo>
                <a:lnTo>
                  <a:pt x="72" y="336"/>
                </a:lnTo>
                <a:lnTo>
                  <a:pt x="144" y="256"/>
                </a:lnTo>
                <a:lnTo>
                  <a:pt x="208" y="168"/>
                </a:lnTo>
                <a:lnTo>
                  <a:pt x="264" y="88"/>
                </a:lnTo>
                <a:lnTo>
                  <a:pt x="304" y="24"/>
                </a:lnTo>
                <a:lnTo>
                  <a:pt x="408" y="0"/>
                </a:lnTo>
                <a:lnTo>
                  <a:pt x="504" y="88"/>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39" name="Rectangle 65"/>
          <p:cNvSpPr>
            <a:spLocks noChangeArrowheads="1"/>
          </p:cNvSpPr>
          <p:nvPr/>
        </p:nvSpPr>
        <p:spPr bwMode="auto">
          <a:xfrm>
            <a:off x="6567488" y="262255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16</a:t>
            </a:r>
          </a:p>
        </p:txBody>
      </p:sp>
      <p:sp>
        <p:nvSpPr>
          <p:cNvPr id="187440" name="Rectangle 67"/>
          <p:cNvSpPr>
            <a:spLocks noChangeArrowheads="1"/>
          </p:cNvSpPr>
          <p:nvPr/>
        </p:nvSpPr>
        <p:spPr bwMode="auto">
          <a:xfrm>
            <a:off x="3397250" y="5659438"/>
            <a:ext cx="920750"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000"/>
              <a:t>1 m = 3.28 ft.</a:t>
            </a:r>
          </a:p>
        </p:txBody>
      </p:sp>
      <p:pic>
        <p:nvPicPr>
          <p:cNvPr id="18744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9991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4396439"/>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1" name="Rectangle 11"/>
          <p:cNvSpPr>
            <a:spLocks/>
          </p:cNvSpPr>
          <p:nvPr>
            <p:ph type="title"/>
          </p:nvPr>
        </p:nvSpPr>
        <p:spPr>
          <a:xfrm>
            <a:off x="323850" y="412750"/>
            <a:ext cx="4235450" cy="1144588"/>
          </a:xfrm>
          <a:noFill/>
        </p:spPr>
        <p:txBody>
          <a:bodyPr lIns="90488" tIns="44450" rIns="90488" bIns="44450">
            <a:normAutofit fontScale="90000"/>
          </a:bodyPr>
          <a:lstStyle/>
          <a:p>
            <a:pPr eaLnBrk="1" hangingPunct="1"/>
            <a:r>
              <a:rPr lang="en-US" altLang="en-US" sz="4000" b="1" smtClean="0">
                <a:cs typeface="Calibri" panose="020F0502020204030204" pitchFamily="34" charset="0"/>
              </a:rPr>
              <a:t>Bathymetric Maps in GIS</a:t>
            </a:r>
          </a:p>
        </p:txBody>
      </p:sp>
      <p:sp>
        <p:nvSpPr>
          <p:cNvPr id="30732" name="Rectangle 12">
            <a:extLst>
              <a:ext uri="{FF2B5EF4-FFF2-40B4-BE49-F238E27FC236}">
                <a16:creationId xmlns:a16="http://schemas.microsoft.com/office/drawing/2014/main" id="{3A38F438-8B5E-B34C-A992-3F6130BF1D5B}"/>
              </a:ext>
            </a:extLst>
          </p:cNvPr>
          <p:cNvSpPr>
            <a:spLocks noGrp="1" noChangeArrowheads="1"/>
          </p:cNvSpPr>
          <p:nvPr>
            <p:ph type="body" idx="1"/>
          </p:nvPr>
        </p:nvSpPr>
        <p:spPr>
          <a:xfrm>
            <a:off x="717550" y="1989138"/>
            <a:ext cx="3567113" cy="4176712"/>
          </a:xfrm>
          <a:ln w="12700"/>
        </p:spPr>
        <p:txBody>
          <a:bodyPr lIns="90488" tIns="44450" rIns="90488" bIns="44450" rtlCol="0">
            <a:normAutofit fontScale="92500" lnSpcReduction="10000"/>
          </a:bodyPr>
          <a:lstStyle/>
          <a:p>
            <a:pPr marL="0" indent="0" eaLnBrk="1" fontAlgn="auto" hangingPunct="1">
              <a:lnSpc>
                <a:spcPct val="90000"/>
              </a:lnSpc>
              <a:spcAft>
                <a:spcPts val="0"/>
              </a:spcAft>
              <a:buFont typeface="Arial" panose="020B0604020202020204" pitchFamily="34" charset="0"/>
              <a:buNone/>
              <a:defRPr/>
            </a:pPr>
            <a:r>
              <a:rPr lang="en-US" sz="2200" dirty="0">
                <a:cs typeface="Calibri" panose="020F0502020204030204" pitchFamily="34" charset="0"/>
              </a:rPr>
              <a:t>Helps to calculate… </a:t>
            </a:r>
          </a:p>
          <a:p>
            <a:pPr marL="0" indent="0" eaLnBrk="1" fontAlgn="auto" hangingPunct="1">
              <a:lnSpc>
                <a:spcPct val="90000"/>
              </a:lnSpc>
              <a:spcAft>
                <a:spcPts val="0"/>
              </a:spcAft>
              <a:buFont typeface="Arial" panose="020B0604020202020204" pitchFamily="34" charset="0"/>
              <a:buNone/>
              <a:defRPr/>
            </a:pPr>
            <a:endParaRPr lang="en-US" sz="2200" dirty="0">
              <a:cs typeface="Calibri" panose="020F0502020204030204" pitchFamily="34" charset="0"/>
            </a:endParaRPr>
          </a:p>
          <a:p>
            <a:pPr eaLnBrk="1" fontAlgn="auto" hangingPunct="1">
              <a:lnSpc>
                <a:spcPct val="90000"/>
              </a:lnSpc>
              <a:spcAft>
                <a:spcPts val="0"/>
              </a:spcAft>
              <a:defRPr/>
            </a:pPr>
            <a:r>
              <a:rPr lang="en-US" sz="2200" dirty="0">
                <a:cs typeface="Calibri" panose="020F0502020204030204" pitchFamily="34" charset="0"/>
              </a:rPr>
              <a:t>Surface area</a:t>
            </a:r>
          </a:p>
          <a:p>
            <a:pPr eaLnBrk="1" fontAlgn="auto" hangingPunct="1">
              <a:lnSpc>
                <a:spcPct val="90000"/>
              </a:lnSpc>
              <a:spcAft>
                <a:spcPts val="0"/>
              </a:spcAft>
              <a:defRPr/>
            </a:pPr>
            <a:r>
              <a:rPr lang="en-US" sz="2200" dirty="0">
                <a:cs typeface="Calibri" panose="020F0502020204030204" pitchFamily="34" charset="0"/>
              </a:rPr>
              <a:t>Maximum length</a:t>
            </a:r>
          </a:p>
          <a:p>
            <a:pPr eaLnBrk="1" fontAlgn="auto" hangingPunct="1">
              <a:lnSpc>
                <a:spcPct val="90000"/>
              </a:lnSpc>
              <a:spcAft>
                <a:spcPts val="0"/>
              </a:spcAft>
              <a:defRPr/>
            </a:pPr>
            <a:r>
              <a:rPr lang="en-US" sz="2200" dirty="0">
                <a:cs typeface="Calibri" panose="020F0502020204030204" pitchFamily="34" charset="0"/>
              </a:rPr>
              <a:t>Mean width</a:t>
            </a:r>
          </a:p>
          <a:p>
            <a:pPr eaLnBrk="1" fontAlgn="auto" hangingPunct="1">
              <a:lnSpc>
                <a:spcPct val="90000"/>
              </a:lnSpc>
              <a:spcAft>
                <a:spcPts val="0"/>
              </a:spcAft>
              <a:defRPr/>
            </a:pPr>
            <a:r>
              <a:rPr lang="en-US" sz="2200" dirty="0">
                <a:cs typeface="Calibri" panose="020F0502020204030204" pitchFamily="34" charset="0"/>
              </a:rPr>
              <a:t>Maximum width </a:t>
            </a:r>
          </a:p>
          <a:p>
            <a:pPr eaLnBrk="1" fontAlgn="auto" hangingPunct="1">
              <a:lnSpc>
                <a:spcPct val="90000"/>
              </a:lnSpc>
              <a:spcAft>
                <a:spcPts val="0"/>
              </a:spcAft>
              <a:defRPr/>
            </a:pPr>
            <a:r>
              <a:rPr lang="en-US" sz="2200" dirty="0">
                <a:cs typeface="Calibri" panose="020F0502020204030204" pitchFamily="34" charset="0"/>
              </a:rPr>
              <a:t>Mean depth</a:t>
            </a:r>
          </a:p>
          <a:p>
            <a:pPr eaLnBrk="1" fontAlgn="auto" hangingPunct="1">
              <a:lnSpc>
                <a:spcPct val="90000"/>
              </a:lnSpc>
              <a:spcAft>
                <a:spcPts val="0"/>
              </a:spcAft>
              <a:defRPr/>
            </a:pPr>
            <a:r>
              <a:rPr lang="en-US" sz="2200" dirty="0">
                <a:cs typeface="Calibri" panose="020F0502020204030204" pitchFamily="34" charset="0"/>
              </a:rPr>
              <a:t>Maximum depth</a:t>
            </a:r>
          </a:p>
          <a:p>
            <a:pPr eaLnBrk="1" fontAlgn="auto" hangingPunct="1">
              <a:lnSpc>
                <a:spcPct val="90000"/>
              </a:lnSpc>
              <a:spcAft>
                <a:spcPts val="0"/>
              </a:spcAft>
              <a:defRPr/>
            </a:pPr>
            <a:r>
              <a:rPr lang="en-US" sz="2200" dirty="0">
                <a:cs typeface="Calibri" panose="020F0502020204030204" pitchFamily="34" charset="0"/>
              </a:rPr>
              <a:t>Shoreline length</a:t>
            </a:r>
          </a:p>
          <a:p>
            <a:pPr eaLnBrk="1" fontAlgn="auto" hangingPunct="1">
              <a:lnSpc>
                <a:spcPct val="90000"/>
              </a:lnSpc>
              <a:spcAft>
                <a:spcPts val="0"/>
              </a:spcAft>
              <a:defRPr/>
            </a:pPr>
            <a:r>
              <a:rPr lang="en-US" sz="2200" dirty="0">
                <a:cs typeface="Calibri" panose="020F0502020204030204" pitchFamily="34" charset="0"/>
              </a:rPr>
              <a:t>Shoreline development</a:t>
            </a:r>
          </a:p>
          <a:p>
            <a:pPr eaLnBrk="1" fontAlgn="auto" hangingPunct="1">
              <a:lnSpc>
                <a:spcPct val="90000"/>
              </a:lnSpc>
              <a:spcAft>
                <a:spcPts val="0"/>
              </a:spcAft>
              <a:defRPr/>
            </a:pPr>
            <a:r>
              <a:rPr lang="en-US" sz="2200" dirty="0">
                <a:cs typeface="Calibri" panose="020F0502020204030204" pitchFamily="34" charset="0"/>
              </a:rPr>
              <a:t>Lake volume</a:t>
            </a:r>
          </a:p>
        </p:txBody>
      </p:sp>
      <p:pic>
        <p:nvPicPr>
          <p:cNvPr id="189443"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65638" y="0"/>
            <a:ext cx="380841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9444" name="Rectangle 18"/>
          <p:cNvSpPr>
            <a:spLocks noChangeArrowheads="1"/>
          </p:cNvSpPr>
          <p:nvPr/>
        </p:nvSpPr>
        <p:spPr bwMode="auto">
          <a:xfrm>
            <a:off x="7192963" y="4508500"/>
            <a:ext cx="1543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Lake Michigan</a:t>
            </a:r>
          </a:p>
        </p:txBody>
      </p:sp>
      <p:sp>
        <p:nvSpPr>
          <p:cNvPr id="189445" name="Rectangle 19"/>
          <p:cNvSpPr>
            <a:spLocks noChangeArrowheads="1"/>
          </p:cNvSpPr>
          <p:nvPr/>
        </p:nvSpPr>
        <p:spPr bwMode="auto">
          <a:xfrm>
            <a:off x="6804025" y="4818063"/>
            <a:ext cx="2320925" cy="73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      National Oceanic and </a:t>
            </a:r>
            <a:br>
              <a:rPr lang="en-US" altLang="en-US" sz="1400"/>
            </a:br>
            <a:r>
              <a:rPr lang="en-US" altLang="en-US" sz="1400"/>
              <a:t>Atmospheric Administration</a:t>
            </a:r>
            <a:br>
              <a:rPr lang="en-US" altLang="en-US" sz="1400"/>
            </a:br>
            <a:r>
              <a:rPr lang="en-US" altLang="en-US" sz="1400"/>
              <a:t>                   (NOAA) </a:t>
            </a:r>
          </a:p>
        </p:txBody>
      </p:sp>
    </p:spTree>
    <p:extLst>
      <p:ext uri="{BB962C8B-B14F-4D97-AF65-F5344CB8AC3E}">
        <p14:creationId xmlns:p14="http://schemas.microsoft.com/office/powerpoint/2010/main" val="3276982621"/>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Rectangle 2"/>
          <p:cNvSpPr>
            <a:spLocks/>
          </p:cNvSpPr>
          <p:nvPr>
            <p:ph type="title"/>
          </p:nvPr>
        </p:nvSpPr>
        <p:spPr>
          <a:xfrm>
            <a:off x="457200" y="188913"/>
            <a:ext cx="8229600" cy="838200"/>
          </a:xfrm>
          <a:noFill/>
        </p:spPr>
        <p:txBody>
          <a:bodyPr lIns="90488" tIns="44450" rIns="90488" bIns="44450"/>
          <a:lstStyle/>
          <a:p>
            <a:pPr eaLnBrk="1" hangingPunct="1"/>
            <a:r>
              <a:rPr lang="en-US" altLang="en-US" sz="4000" b="1" smtClean="0">
                <a:cs typeface="Calibri" panose="020F0502020204030204" pitchFamily="34" charset="0"/>
              </a:rPr>
              <a:t>Morphometric Lake Parameters</a:t>
            </a:r>
          </a:p>
        </p:txBody>
      </p:sp>
      <p:sp>
        <p:nvSpPr>
          <p:cNvPr id="189442" name="Rectangle 3">
            <a:extLst>
              <a:ext uri="{FF2B5EF4-FFF2-40B4-BE49-F238E27FC236}">
                <a16:creationId xmlns:a16="http://schemas.microsoft.com/office/drawing/2014/main" id="{B33D1290-8FAF-C148-86AF-F8D29D86A242}"/>
              </a:ext>
            </a:extLst>
          </p:cNvPr>
          <p:cNvSpPr>
            <a:spLocks noGrp="1"/>
          </p:cNvSpPr>
          <p:nvPr>
            <p:ph type="body" idx="1"/>
          </p:nvPr>
        </p:nvSpPr>
        <p:spPr>
          <a:xfrm>
            <a:off x="76200" y="1169988"/>
            <a:ext cx="8991600" cy="5715000"/>
          </a:xfrm>
        </p:spPr>
        <p:txBody>
          <a:bodyPr lIns="90488" tIns="44450" rIns="90488" bIns="44450"/>
          <a:lstStyle/>
          <a:p>
            <a:pPr eaLnBrk="1" hangingPunct="1">
              <a:defRPr/>
            </a:pPr>
            <a:r>
              <a:rPr lang="en-US" altLang="en-US" sz="2400" b="1" u="sng" dirty="0">
                <a:cs typeface="Calibri" panose="020F0502020204030204" pitchFamily="34" charset="0"/>
              </a:rPr>
              <a:t>Length (l)</a:t>
            </a:r>
            <a:r>
              <a:rPr lang="en-US" altLang="en-US" sz="2400" u="sng" dirty="0">
                <a:cs typeface="Calibri" panose="020F0502020204030204" pitchFamily="34" charset="0"/>
              </a:rPr>
              <a:t>:</a:t>
            </a:r>
            <a:r>
              <a:rPr lang="en-US" altLang="en-US" sz="2400" dirty="0">
                <a:cs typeface="Calibri" panose="020F0502020204030204" pitchFamily="34" charset="0"/>
              </a:rPr>
              <a:t> Maximum distance between shores (Superior 560km, Michigan 490km)</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400" b="1" u="sng" dirty="0">
                <a:cs typeface="Calibri" panose="020F0502020204030204" pitchFamily="34" charset="0"/>
              </a:rPr>
              <a:t>Breadth/Width (</a:t>
            </a:r>
            <a:r>
              <a:rPr lang="en-US" altLang="en-US" sz="2400" b="1" u="sng" dirty="0" err="1">
                <a:cs typeface="Calibri" panose="020F0502020204030204" pitchFamily="34" charset="0"/>
              </a:rPr>
              <a:t>b</a:t>
            </a:r>
            <a:r>
              <a:rPr lang="en-US" altLang="en-US" sz="2400" b="1" u="sng" baseline="-25000" dirty="0" err="1">
                <a:cs typeface="Calibri" panose="020F0502020204030204" pitchFamily="34" charset="0"/>
              </a:rPr>
              <a:t>x</a:t>
            </a:r>
            <a:r>
              <a:rPr lang="en-US" altLang="en-US" sz="2400" b="1" u="sng" dirty="0">
                <a:cs typeface="Calibri" panose="020F0502020204030204" pitchFamily="34" charset="0"/>
              </a:rPr>
              <a:t>)</a:t>
            </a:r>
            <a:r>
              <a:rPr lang="en-US" altLang="en-US" sz="2400" u="sng" dirty="0">
                <a:cs typeface="Calibri" panose="020F0502020204030204" pitchFamily="34" charset="0"/>
              </a:rPr>
              <a:t>:</a:t>
            </a:r>
            <a:r>
              <a:rPr lang="en-US" altLang="en-US" sz="2400" dirty="0">
                <a:cs typeface="Calibri" panose="020F0502020204030204" pitchFamily="34" charset="0"/>
              </a:rPr>
              <a:t> Maximum distance between shores measured perpendicular to to the Length (Superior 356km, Michigan 188km)</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400" b="1" u="sng" dirty="0">
                <a:cs typeface="Calibri" panose="020F0502020204030204" pitchFamily="34" charset="0"/>
              </a:rPr>
              <a:t>Maximum depth (</a:t>
            </a:r>
            <a:r>
              <a:rPr lang="en-US" altLang="en-US" sz="2400" b="1" u="sng" dirty="0" err="1">
                <a:cs typeface="Calibri" panose="020F0502020204030204" pitchFamily="34" charset="0"/>
              </a:rPr>
              <a:t>Z</a:t>
            </a:r>
            <a:r>
              <a:rPr lang="en-US" altLang="en-US" sz="2400" b="1" u="sng" baseline="-25000" dirty="0" err="1">
                <a:cs typeface="Calibri" panose="020F0502020204030204" pitchFamily="34" charset="0"/>
              </a:rPr>
              <a:t>max</a:t>
            </a:r>
            <a:r>
              <a:rPr lang="en-US" altLang="en-US" sz="2400" b="1" u="sng" dirty="0">
                <a:cs typeface="Calibri" panose="020F0502020204030204" pitchFamily="34" charset="0"/>
              </a:rPr>
              <a:t>)</a:t>
            </a:r>
            <a:r>
              <a:rPr lang="en-US" altLang="en-US" sz="2400" u="sng" dirty="0">
                <a:cs typeface="Calibri" panose="020F0502020204030204" pitchFamily="34" charset="0"/>
              </a:rPr>
              <a:t>:</a:t>
            </a:r>
            <a:r>
              <a:rPr lang="en-US" altLang="en-US" sz="2400" dirty="0">
                <a:cs typeface="Calibri" panose="020F0502020204030204" pitchFamily="34" charset="0"/>
              </a:rPr>
              <a:t> (Baikal 1741m, Tanganyika 1470m, Caspian Sea 946m, Crater Lake 608m, Tahoe 501m, Superior 307m, Michigan 265m)</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400" b="1" u="sng" dirty="0">
                <a:cs typeface="Calibri" panose="020F0502020204030204" pitchFamily="34" charset="0"/>
              </a:rPr>
              <a:t>Area (A)</a:t>
            </a:r>
            <a:r>
              <a:rPr lang="en-US" altLang="en-US" sz="2400" u="sng" dirty="0">
                <a:cs typeface="Calibri" panose="020F0502020204030204" pitchFamily="34" charset="0"/>
              </a:rPr>
              <a:t>:</a:t>
            </a:r>
            <a:r>
              <a:rPr lang="en-US" altLang="en-US" sz="2400" dirty="0">
                <a:cs typeface="Calibri" panose="020F0502020204030204" pitchFamily="34" charset="0"/>
              </a:rPr>
              <a:t> Surface area determined by planimetry from the outline of the map.  Volume requires a determination of the area of each contour of a lake (Caspian Sea 436,400km</a:t>
            </a:r>
            <a:r>
              <a:rPr lang="en-US" altLang="en-US" sz="2400" baseline="30000" dirty="0">
                <a:cs typeface="Calibri" panose="020F0502020204030204" pitchFamily="34" charset="0"/>
              </a:rPr>
              <a:t>2</a:t>
            </a:r>
            <a:r>
              <a:rPr lang="en-US" altLang="en-US" sz="2400" dirty="0">
                <a:cs typeface="Calibri" panose="020F0502020204030204" pitchFamily="34" charset="0"/>
              </a:rPr>
              <a:t>, Baikal 31,500km</a:t>
            </a:r>
            <a:r>
              <a:rPr lang="en-US" altLang="en-US" sz="2400" baseline="30000" dirty="0">
                <a:cs typeface="Calibri" panose="020F0502020204030204" pitchFamily="34" charset="0"/>
              </a:rPr>
              <a:t>2</a:t>
            </a:r>
            <a:r>
              <a:rPr lang="en-US" altLang="en-US" sz="2400" dirty="0">
                <a:cs typeface="Calibri" panose="020F0502020204030204" pitchFamily="34" charset="0"/>
              </a:rPr>
              <a:t>, Superior 83,300km</a:t>
            </a:r>
            <a:r>
              <a:rPr lang="en-US" altLang="en-US" sz="2400" baseline="30000" dirty="0">
                <a:cs typeface="Calibri" panose="020F0502020204030204" pitchFamily="34" charset="0"/>
              </a:rPr>
              <a:t>2</a:t>
            </a:r>
            <a:r>
              <a:rPr lang="en-US" altLang="en-US" sz="2400" dirty="0">
                <a:cs typeface="Calibri" panose="020F0502020204030204" pitchFamily="34" charset="0"/>
              </a:rPr>
              <a:t>,  Michigan 57,850km</a:t>
            </a:r>
            <a:r>
              <a:rPr lang="en-US" altLang="en-US" sz="2400" baseline="30000" dirty="0">
                <a:cs typeface="Calibri" panose="020F0502020204030204" pitchFamily="34" charset="0"/>
              </a:rPr>
              <a:t>2</a:t>
            </a:r>
            <a:r>
              <a:rPr lang="en-US" altLang="en-US" sz="2400" dirty="0">
                <a:cs typeface="Calibri" panose="020F0502020204030204" pitchFamily="34" charset="0"/>
              </a:rPr>
              <a:t>)</a:t>
            </a:r>
          </a:p>
        </p:txBody>
      </p:sp>
      <p:pic>
        <p:nvPicPr>
          <p:cNvPr id="19149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732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2337639"/>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EE0E9C66-B512-3642-A7A8-B4CBFDC8E422}"/>
              </a:ext>
            </a:extLst>
          </p:cNvPr>
          <p:cNvSpPr>
            <a:spLocks noGrp="1" noChangeArrowheads="1"/>
          </p:cNvSpPr>
          <p:nvPr>
            <p:ph type="body" idx="1"/>
          </p:nvPr>
        </p:nvSpPr>
        <p:spPr>
          <a:xfrm>
            <a:off x="250825" y="976313"/>
            <a:ext cx="8507413" cy="1828800"/>
          </a:xfrm>
          <a:ln w="12700"/>
        </p:spPr>
        <p:txBody>
          <a:bodyPr lIns="90488" tIns="44450" rIns="90488" bIns="44450" rtlCol="0">
            <a:normAutofit fontScale="92500" lnSpcReduction="20000"/>
          </a:bodyPr>
          <a:lstStyle/>
          <a:p>
            <a:pPr eaLnBrk="1" fontAlgn="auto" hangingPunct="1">
              <a:lnSpc>
                <a:spcPct val="90000"/>
              </a:lnSpc>
              <a:spcAft>
                <a:spcPts val="0"/>
              </a:spcAft>
              <a:defRPr/>
            </a:pPr>
            <a:r>
              <a:rPr lang="en-US" sz="2700" b="1" u="sng" dirty="0">
                <a:cs typeface="Calibri" panose="020F0502020204030204" pitchFamily="34" charset="0"/>
              </a:rPr>
              <a:t>Shore line (L):</a:t>
            </a:r>
            <a:r>
              <a:rPr lang="en-US" sz="2700" dirty="0">
                <a:cs typeface="Calibri" panose="020F0502020204030204" pitchFamily="34" charset="0"/>
              </a:rPr>
              <a:t> Length of shore line</a:t>
            </a:r>
          </a:p>
          <a:p>
            <a:pPr marL="0" indent="0" eaLnBrk="1" fontAlgn="auto" hangingPunct="1">
              <a:lnSpc>
                <a:spcPct val="90000"/>
              </a:lnSpc>
              <a:spcAft>
                <a:spcPts val="0"/>
              </a:spcAft>
              <a:buFont typeface="Arial" panose="020B0604020202020204" pitchFamily="34" charset="0"/>
              <a:buNone/>
              <a:defRPr/>
            </a:pPr>
            <a:r>
              <a:rPr lang="en-US" sz="1200" dirty="0">
                <a:cs typeface="Calibri" panose="020F0502020204030204" pitchFamily="34" charset="0"/>
              </a:rPr>
              <a:t> </a:t>
            </a:r>
          </a:p>
          <a:p>
            <a:pPr eaLnBrk="1" fontAlgn="auto" hangingPunct="1">
              <a:lnSpc>
                <a:spcPct val="110000"/>
              </a:lnSpc>
              <a:spcAft>
                <a:spcPts val="0"/>
              </a:spcAft>
              <a:defRPr/>
            </a:pPr>
            <a:r>
              <a:rPr lang="en-US" sz="2700" b="1" u="sng" dirty="0">
                <a:cs typeface="Calibri" panose="020F0502020204030204" pitchFamily="34" charset="0"/>
              </a:rPr>
              <a:t>Development of shore line (D</a:t>
            </a:r>
            <a:r>
              <a:rPr lang="en-US" sz="2700" b="1" u="sng" baseline="-25000" dirty="0">
                <a:cs typeface="Calibri" panose="020F0502020204030204" pitchFamily="34" charset="0"/>
              </a:rPr>
              <a:t>L</a:t>
            </a:r>
            <a:r>
              <a:rPr lang="en-US" sz="2700" b="1" u="sng" dirty="0">
                <a:cs typeface="Calibri" panose="020F0502020204030204" pitchFamily="34" charset="0"/>
              </a:rPr>
              <a:t>):</a:t>
            </a:r>
            <a:r>
              <a:rPr lang="en-US" sz="2700" dirty="0">
                <a:cs typeface="Calibri" panose="020F0502020204030204" pitchFamily="34" charset="0"/>
              </a:rPr>
              <a:t> Ratio of the length of the shore line to the length of the circumference of a circle of area equal to that of the lake:</a:t>
            </a:r>
          </a:p>
        </p:txBody>
      </p:sp>
      <p:sp>
        <p:nvSpPr>
          <p:cNvPr id="193538" name="Rectangle 3"/>
          <p:cNvSpPr>
            <a:spLocks noChangeArrowheads="1"/>
          </p:cNvSpPr>
          <p:nvPr/>
        </p:nvSpPr>
        <p:spPr bwMode="auto">
          <a:xfrm>
            <a:off x="117475" y="69850"/>
            <a:ext cx="8991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90000"/>
              </a:lnSpc>
              <a:spcBef>
                <a:spcPct val="0"/>
              </a:spcBef>
              <a:buFontTx/>
              <a:buNone/>
            </a:pPr>
            <a:r>
              <a:rPr lang="en-US" altLang="en-US" sz="3500" b="1"/>
              <a:t>Morphometric Lake Parameters (cont’d)</a:t>
            </a:r>
          </a:p>
        </p:txBody>
      </p:sp>
      <p:pic>
        <p:nvPicPr>
          <p:cNvPr id="193539" name="Picture 7"/>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00588" y="3521075"/>
            <a:ext cx="4264025" cy="233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93540" name="Rectangle 8"/>
          <p:cNvSpPr>
            <a:spLocks noChangeArrowheads="1"/>
          </p:cNvSpPr>
          <p:nvPr/>
        </p:nvSpPr>
        <p:spPr bwMode="auto">
          <a:xfrm>
            <a:off x="5100638" y="2924175"/>
            <a:ext cx="3578225"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b="1"/>
              <a:t>Outline map of Long Lake (MN) with a circle of the same area.</a:t>
            </a:r>
          </a:p>
        </p:txBody>
      </p:sp>
      <p:sp>
        <p:nvSpPr>
          <p:cNvPr id="193541" name="Rectangle 9"/>
          <p:cNvSpPr>
            <a:spLocks noChangeArrowheads="1"/>
          </p:cNvSpPr>
          <p:nvPr/>
        </p:nvSpPr>
        <p:spPr bwMode="auto">
          <a:xfrm>
            <a:off x="6684963" y="3724275"/>
            <a:ext cx="438150" cy="51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800" b="1"/>
              <a:t>A</a:t>
            </a:r>
          </a:p>
        </p:txBody>
      </p:sp>
      <p:sp>
        <p:nvSpPr>
          <p:cNvPr id="193542" name="Line 10"/>
          <p:cNvSpPr>
            <a:spLocks noChangeShapeType="1"/>
          </p:cNvSpPr>
          <p:nvPr/>
        </p:nvSpPr>
        <p:spPr bwMode="auto">
          <a:xfrm flipV="1">
            <a:off x="6019800" y="4083050"/>
            <a:ext cx="673100" cy="62230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43" name="Line 11"/>
          <p:cNvSpPr>
            <a:spLocks noChangeShapeType="1"/>
          </p:cNvSpPr>
          <p:nvPr/>
        </p:nvSpPr>
        <p:spPr bwMode="auto">
          <a:xfrm flipH="1" flipV="1">
            <a:off x="7073900" y="4083050"/>
            <a:ext cx="927100" cy="31750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44" name="Rectangle 12"/>
          <p:cNvSpPr>
            <a:spLocks noChangeArrowheads="1"/>
          </p:cNvSpPr>
          <p:nvPr/>
        </p:nvSpPr>
        <p:spPr bwMode="auto">
          <a:xfrm>
            <a:off x="373063" y="4114800"/>
            <a:ext cx="1884362"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A</a:t>
            </a:r>
            <a:r>
              <a:rPr lang="en-US" altLang="en-US" sz="2800" b="1" baseline="-25000"/>
              <a:t>circle</a:t>
            </a:r>
            <a:r>
              <a:rPr lang="en-US" altLang="en-US" sz="2400" b="1"/>
              <a:t> = </a:t>
            </a:r>
            <a:r>
              <a:rPr lang="en-US" altLang="en-US" sz="2400" b="1">
                <a:sym typeface="Symbol" panose="05050102010706020507" pitchFamily="18" charset="2"/>
              </a:rPr>
              <a:t></a:t>
            </a:r>
            <a:r>
              <a:rPr lang="en-US" altLang="en-US" sz="2400" b="1"/>
              <a:t> r</a:t>
            </a:r>
            <a:r>
              <a:rPr lang="en-US" altLang="en-US" sz="2800" b="1" baseline="30000"/>
              <a:t>2</a:t>
            </a:r>
          </a:p>
        </p:txBody>
      </p:sp>
      <p:sp>
        <p:nvSpPr>
          <p:cNvPr id="193545" name="Rectangle 13"/>
          <p:cNvSpPr>
            <a:spLocks noChangeArrowheads="1"/>
          </p:cNvSpPr>
          <p:nvPr/>
        </p:nvSpPr>
        <p:spPr bwMode="auto">
          <a:xfrm>
            <a:off x="2430463" y="4114800"/>
            <a:ext cx="19685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L</a:t>
            </a:r>
            <a:r>
              <a:rPr lang="en-US" altLang="en-US" sz="2800" b="1" baseline="-25000"/>
              <a:t>circle</a:t>
            </a:r>
            <a:r>
              <a:rPr lang="en-US" altLang="en-US" sz="2400" b="1"/>
              <a:t> = 2 </a:t>
            </a:r>
            <a:r>
              <a:rPr lang="en-US" altLang="en-US" sz="2400" b="1">
                <a:sym typeface="Symbol" panose="05050102010706020507" pitchFamily="18" charset="2"/>
              </a:rPr>
              <a:t> </a:t>
            </a:r>
            <a:r>
              <a:rPr lang="en-US" altLang="en-US" sz="2400" b="1"/>
              <a:t>r</a:t>
            </a:r>
          </a:p>
        </p:txBody>
      </p:sp>
      <p:sp>
        <p:nvSpPr>
          <p:cNvPr id="193546" name="Rectangle 14"/>
          <p:cNvSpPr>
            <a:spLocks noChangeArrowheads="1"/>
          </p:cNvSpPr>
          <p:nvPr/>
        </p:nvSpPr>
        <p:spPr bwMode="auto">
          <a:xfrm>
            <a:off x="317500" y="3754438"/>
            <a:ext cx="4254500" cy="250190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3547" name="Rectangle 15"/>
          <p:cNvSpPr>
            <a:spLocks noChangeArrowheads="1"/>
          </p:cNvSpPr>
          <p:nvPr/>
        </p:nvSpPr>
        <p:spPr bwMode="auto">
          <a:xfrm>
            <a:off x="1592263" y="3733800"/>
            <a:ext cx="1671637"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Derivation</a:t>
            </a:r>
          </a:p>
        </p:txBody>
      </p:sp>
      <p:sp>
        <p:nvSpPr>
          <p:cNvPr id="193548" name="Rectangle 16"/>
          <p:cNvSpPr>
            <a:spLocks noChangeArrowheads="1"/>
          </p:cNvSpPr>
          <p:nvPr/>
        </p:nvSpPr>
        <p:spPr bwMode="auto">
          <a:xfrm>
            <a:off x="373063" y="4648200"/>
            <a:ext cx="1368425"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r = </a:t>
            </a:r>
            <a:r>
              <a:rPr lang="en-US" altLang="en-US" sz="2400" b="1">
                <a:sym typeface="Symbol" panose="05050102010706020507" pitchFamily="18" charset="2"/>
              </a:rPr>
              <a:t></a:t>
            </a:r>
            <a:r>
              <a:rPr lang="en-US" altLang="en-US" sz="2400" b="1"/>
              <a:t> </a:t>
            </a:r>
            <a:r>
              <a:rPr lang="en-US" altLang="en-US" sz="2400" b="1">
                <a:sym typeface="Symbol" panose="05050102010706020507" pitchFamily="18" charset="2"/>
              </a:rPr>
              <a:t></a:t>
            </a:r>
            <a:r>
              <a:rPr lang="en-US" altLang="en-US" sz="2400" b="1"/>
              <a:t> A</a:t>
            </a:r>
          </a:p>
        </p:txBody>
      </p:sp>
      <p:sp>
        <p:nvSpPr>
          <p:cNvPr id="193549" name="Line 17"/>
          <p:cNvSpPr>
            <a:spLocks noChangeShapeType="1"/>
          </p:cNvSpPr>
          <p:nvPr/>
        </p:nvSpPr>
        <p:spPr bwMode="auto">
          <a:xfrm>
            <a:off x="1079500" y="4738688"/>
            <a:ext cx="7493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0" name="Line 18"/>
          <p:cNvSpPr>
            <a:spLocks noChangeShapeType="1"/>
          </p:cNvSpPr>
          <p:nvPr/>
        </p:nvSpPr>
        <p:spPr bwMode="auto">
          <a:xfrm>
            <a:off x="927100" y="5043488"/>
            <a:ext cx="977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1" name="Rectangle 19"/>
          <p:cNvSpPr>
            <a:spLocks noChangeArrowheads="1"/>
          </p:cNvSpPr>
          <p:nvPr/>
        </p:nvSpPr>
        <p:spPr bwMode="auto">
          <a:xfrm>
            <a:off x="1211263" y="4967288"/>
            <a:ext cx="347662"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sym typeface="Symbol" panose="05050102010706020507" pitchFamily="18" charset="2"/>
              </a:rPr>
              <a:t></a:t>
            </a:r>
          </a:p>
        </p:txBody>
      </p:sp>
      <p:sp>
        <p:nvSpPr>
          <p:cNvPr id="193552" name="Rectangle 20"/>
          <p:cNvSpPr>
            <a:spLocks noChangeArrowheads="1"/>
          </p:cNvSpPr>
          <p:nvPr/>
        </p:nvSpPr>
        <p:spPr bwMode="auto">
          <a:xfrm>
            <a:off x="2430463" y="4648200"/>
            <a:ext cx="1939925"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L = 2 </a:t>
            </a:r>
            <a:r>
              <a:rPr lang="en-US" altLang="en-US" sz="2400" b="1">
                <a:sym typeface="Symbol" panose="05050102010706020507" pitchFamily="18" charset="2"/>
              </a:rPr>
              <a:t></a:t>
            </a:r>
            <a:r>
              <a:rPr lang="en-US" altLang="en-US" sz="2400" b="1"/>
              <a:t> </a:t>
            </a:r>
            <a:r>
              <a:rPr lang="en-US" altLang="en-US" sz="2400" b="1">
                <a:sym typeface="Symbol" panose="05050102010706020507" pitchFamily="18" charset="2"/>
              </a:rPr>
              <a:t></a:t>
            </a:r>
            <a:r>
              <a:rPr lang="en-US" altLang="en-US" sz="2400" b="1"/>
              <a:t> </a:t>
            </a:r>
            <a:r>
              <a:rPr lang="en-US" altLang="en-US" sz="2400" b="1">
                <a:sym typeface="Symbol" panose="05050102010706020507" pitchFamily="18" charset="2"/>
              </a:rPr>
              <a:t></a:t>
            </a:r>
            <a:r>
              <a:rPr lang="en-US" altLang="en-US" sz="2400" b="1"/>
              <a:t> A</a:t>
            </a:r>
          </a:p>
        </p:txBody>
      </p:sp>
      <p:sp>
        <p:nvSpPr>
          <p:cNvPr id="193553" name="Line 21"/>
          <p:cNvSpPr>
            <a:spLocks noChangeShapeType="1"/>
          </p:cNvSpPr>
          <p:nvPr/>
        </p:nvSpPr>
        <p:spPr bwMode="auto">
          <a:xfrm>
            <a:off x="3746500" y="4738688"/>
            <a:ext cx="6731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4" name="Line 22"/>
          <p:cNvSpPr>
            <a:spLocks noChangeShapeType="1"/>
          </p:cNvSpPr>
          <p:nvPr/>
        </p:nvSpPr>
        <p:spPr bwMode="auto">
          <a:xfrm>
            <a:off x="3060700" y="5043488"/>
            <a:ext cx="1358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5" name="Rectangle 23"/>
          <p:cNvSpPr>
            <a:spLocks noChangeArrowheads="1"/>
          </p:cNvSpPr>
          <p:nvPr/>
        </p:nvSpPr>
        <p:spPr bwMode="auto">
          <a:xfrm>
            <a:off x="3497263" y="4967288"/>
            <a:ext cx="347662"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sym typeface="Symbol" panose="05050102010706020507" pitchFamily="18" charset="2"/>
              </a:rPr>
              <a:t></a:t>
            </a:r>
          </a:p>
        </p:txBody>
      </p:sp>
      <p:sp>
        <p:nvSpPr>
          <p:cNvPr id="193556" name="Line 24"/>
          <p:cNvSpPr>
            <a:spLocks noChangeShapeType="1"/>
          </p:cNvSpPr>
          <p:nvPr/>
        </p:nvSpPr>
        <p:spPr bwMode="auto">
          <a:xfrm flipV="1">
            <a:off x="3517900" y="5119688"/>
            <a:ext cx="292100" cy="1651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7" name="Rectangle 25"/>
          <p:cNvSpPr>
            <a:spLocks noChangeArrowheads="1"/>
          </p:cNvSpPr>
          <p:nvPr/>
        </p:nvSpPr>
        <p:spPr bwMode="auto">
          <a:xfrm>
            <a:off x="1135063" y="5348288"/>
            <a:ext cx="2298700" cy="881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D</a:t>
            </a:r>
            <a:r>
              <a:rPr lang="en-US" altLang="en-US" sz="2800" b="1" baseline="-25000"/>
              <a:t>L</a:t>
            </a:r>
            <a:r>
              <a:rPr lang="en-US" altLang="en-US" sz="2400" b="1"/>
              <a:t> =        L</a:t>
            </a:r>
            <a:endParaRPr lang="en-US" altLang="en-US" sz="2400" b="1" u="sng"/>
          </a:p>
          <a:p>
            <a:pPr eaLnBrk="1" hangingPunct="1">
              <a:spcBef>
                <a:spcPct val="0"/>
              </a:spcBef>
              <a:buFontTx/>
              <a:buNone/>
            </a:pPr>
            <a:r>
              <a:rPr lang="en-US" altLang="en-US" sz="2400" b="1"/>
              <a:t>          2</a:t>
            </a:r>
            <a:r>
              <a:rPr lang="en-US" altLang="en-US" sz="2800" b="1">
                <a:sym typeface="Symbol" panose="05050102010706020507" pitchFamily="18" charset="2"/>
              </a:rPr>
              <a:t></a:t>
            </a:r>
            <a:r>
              <a:rPr lang="en-US" altLang="en-US" sz="2400" b="1">
                <a:sym typeface="Symbol" panose="05050102010706020507" pitchFamily="18" charset="2"/>
              </a:rPr>
              <a:t> </a:t>
            </a:r>
            <a:r>
              <a:rPr lang="en-US" altLang="en-US" sz="2400" b="1"/>
              <a:t> A</a:t>
            </a:r>
          </a:p>
        </p:txBody>
      </p:sp>
      <p:sp>
        <p:nvSpPr>
          <p:cNvPr id="193558" name="Line 26"/>
          <p:cNvSpPr>
            <a:spLocks noChangeShapeType="1"/>
          </p:cNvSpPr>
          <p:nvPr/>
        </p:nvSpPr>
        <p:spPr bwMode="auto">
          <a:xfrm>
            <a:off x="2457450" y="58054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9" name="Line 27"/>
          <p:cNvSpPr>
            <a:spLocks noChangeShapeType="1"/>
          </p:cNvSpPr>
          <p:nvPr/>
        </p:nvSpPr>
        <p:spPr bwMode="auto">
          <a:xfrm>
            <a:off x="1905000" y="5729288"/>
            <a:ext cx="131445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60" name="Rectangle 4"/>
          <p:cNvSpPr>
            <a:spLocks noChangeArrowheads="1"/>
          </p:cNvSpPr>
          <p:nvPr/>
        </p:nvSpPr>
        <p:spPr bwMode="auto">
          <a:xfrm>
            <a:off x="1420813" y="2708275"/>
            <a:ext cx="2298700" cy="88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D</a:t>
            </a:r>
            <a:r>
              <a:rPr lang="en-US" altLang="en-US" sz="2800" b="1" baseline="-25000"/>
              <a:t>L</a:t>
            </a:r>
            <a:r>
              <a:rPr lang="en-US" altLang="en-US" sz="2400" b="1"/>
              <a:t> =       L    </a:t>
            </a:r>
            <a:r>
              <a:rPr lang="en-US" altLang="en-US" sz="2400" b="1" u="sng"/>
              <a:t> </a:t>
            </a:r>
          </a:p>
          <a:p>
            <a:pPr eaLnBrk="1" hangingPunct="1">
              <a:spcBef>
                <a:spcPct val="0"/>
              </a:spcBef>
              <a:buFontTx/>
              <a:buNone/>
            </a:pPr>
            <a:r>
              <a:rPr lang="en-US" altLang="en-US" sz="2400" b="1"/>
              <a:t>          </a:t>
            </a:r>
            <a:r>
              <a:rPr lang="en-US" altLang="en-US" sz="2400" b="1">
                <a:sym typeface="Symbol" panose="05050102010706020507" pitchFamily="18" charset="2"/>
              </a:rPr>
              <a:t>2</a:t>
            </a:r>
            <a:r>
              <a:rPr lang="en-US" altLang="en-US" sz="2800" b="1">
                <a:sym typeface="Symbol" panose="05050102010706020507" pitchFamily="18" charset="2"/>
              </a:rPr>
              <a:t></a:t>
            </a:r>
            <a:r>
              <a:rPr lang="en-US" altLang="en-US" sz="2400" b="1">
                <a:sym typeface="Symbol" panose="05050102010706020507" pitchFamily="18" charset="2"/>
              </a:rPr>
              <a:t>A</a:t>
            </a:r>
            <a:endParaRPr lang="en-US" altLang="en-US" sz="2400" b="1"/>
          </a:p>
        </p:txBody>
      </p:sp>
      <p:sp>
        <p:nvSpPr>
          <p:cNvPr id="193561" name="Line 5"/>
          <p:cNvSpPr>
            <a:spLocks noChangeShapeType="1"/>
          </p:cNvSpPr>
          <p:nvPr/>
        </p:nvSpPr>
        <p:spPr bwMode="auto">
          <a:xfrm>
            <a:off x="2719388" y="3143250"/>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62" name="Line 28"/>
          <p:cNvSpPr>
            <a:spLocks noChangeShapeType="1"/>
          </p:cNvSpPr>
          <p:nvPr/>
        </p:nvSpPr>
        <p:spPr bwMode="auto">
          <a:xfrm>
            <a:off x="2247900" y="3100388"/>
            <a:ext cx="1316038"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63" name="Line 29"/>
          <p:cNvSpPr>
            <a:spLocks noChangeShapeType="1"/>
          </p:cNvSpPr>
          <p:nvPr/>
        </p:nvSpPr>
        <p:spPr bwMode="auto">
          <a:xfrm flipV="1">
            <a:off x="3219450" y="4814888"/>
            <a:ext cx="292100" cy="1651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193564"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8547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9189958"/>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7DF93EC-726C-6D41-90B2-F7B36ABE396A}"/>
              </a:ext>
            </a:extLst>
          </p:cNvPr>
          <p:cNvSpPr>
            <a:spLocks noGrp="1" noChangeArrowheads="1"/>
          </p:cNvSpPr>
          <p:nvPr>
            <p:ph type="title"/>
          </p:nvPr>
        </p:nvSpPr>
        <p:spPr>
          <a:xfrm>
            <a:off x="671513" y="152400"/>
            <a:ext cx="7999412" cy="1143000"/>
          </a:xfrm>
          <a:ln w="12700"/>
        </p:spPr>
        <p:txBody>
          <a:bodyPr lIns="90488" tIns="44450" rIns="90488" bIns="44450" rtlCol="0">
            <a:normAutofit/>
          </a:bodyPr>
          <a:lstStyle/>
          <a:p>
            <a:pPr eaLnBrk="1" fontAlgn="auto" hangingPunct="1">
              <a:spcAft>
                <a:spcPts val="0"/>
              </a:spcAft>
              <a:defRPr/>
            </a:pPr>
            <a:r>
              <a:rPr lang="en-US" sz="4000" b="1" dirty="0">
                <a:cs typeface="Calibri" panose="020F0502020204030204" pitchFamily="34" charset="0"/>
              </a:rPr>
              <a:t>Morphological Characteristics</a:t>
            </a:r>
            <a:r>
              <a:rPr lang="en-US" sz="4000" dirty="0">
                <a:cs typeface="Calibri" panose="020F0502020204030204" pitchFamily="34" charset="0"/>
              </a:rPr>
              <a:t/>
            </a:r>
            <a:br>
              <a:rPr lang="en-US" sz="4000" dirty="0">
                <a:cs typeface="Calibri" panose="020F0502020204030204" pitchFamily="34" charset="0"/>
              </a:rPr>
            </a:br>
            <a:r>
              <a:rPr lang="en-US" sz="3200" dirty="0">
                <a:cs typeface="Calibri" panose="020F0502020204030204" pitchFamily="34" charset="0"/>
              </a:rPr>
              <a:t>(</a:t>
            </a:r>
            <a:r>
              <a:rPr lang="en-US" sz="3200" i="1" dirty="0">
                <a:cs typeface="Calibri" panose="020F0502020204030204" pitchFamily="34" charset="0"/>
              </a:rPr>
              <a:t>Depth and shape influence productivity)</a:t>
            </a:r>
            <a:endParaRPr lang="en-US" sz="4000" dirty="0">
              <a:cs typeface="Calibri" panose="020F0502020204030204" pitchFamily="34" charset="0"/>
            </a:endParaRPr>
          </a:p>
        </p:txBody>
      </p:sp>
      <p:sp>
        <p:nvSpPr>
          <p:cNvPr id="46083" name="Rectangle 3">
            <a:extLst>
              <a:ext uri="{FF2B5EF4-FFF2-40B4-BE49-F238E27FC236}">
                <a16:creationId xmlns:a16="http://schemas.microsoft.com/office/drawing/2014/main" id="{C1F8610D-3549-8E44-914F-E3D979FD6CDF}"/>
              </a:ext>
            </a:extLst>
          </p:cNvPr>
          <p:cNvSpPr>
            <a:spLocks noGrp="1" noChangeArrowheads="1"/>
          </p:cNvSpPr>
          <p:nvPr>
            <p:ph type="body" idx="1"/>
          </p:nvPr>
        </p:nvSpPr>
        <p:spPr>
          <a:xfrm>
            <a:off x="1009650" y="1557338"/>
            <a:ext cx="7162800" cy="4464050"/>
          </a:xfrm>
          <a:ln w="12700"/>
        </p:spPr>
        <p:txBody>
          <a:bodyPr lIns="90488" tIns="44450" rIns="90488" bIns="44450" rtlCol="0">
            <a:normAutofit fontScale="92500" lnSpcReduction="20000"/>
          </a:bodyPr>
          <a:lstStyle/>
          <a:p>
            <a:pPr eaLnBrk="1" fontAlgn="auto" hangingPunct="1">
              <a:lnSpc>
                <a:spcPct val="90000"/>
              </a:lnSpc>
              <a:spcAft>
                <a:spcPts val="0"/>
              </a:spcAft>
              <a:defRPr/>
            </a:pPr>
            <a:r>
              <a:rPr lang="en-US" sz="2800" dirty="0">
                <a:latin typeface="Arial" charset="0"/>
              </a:rPr>
              <a:t>Lake shape (form of shore line)</a:t>
            </a:r>
          </a:p>
          <a:p>
            <a:pPr eaLnBrk="1" fontAlgn="auto" hangingPunct="1">
              <a:lnSpc>
                <a:spcPct val="90000"/>
              </a:lnSpc>
              <a:spcAft>
                <a:spcPts val="0"/>
              </a:spcAft>
              <a:buFontTx/>
              <a:buNone/>
              <a:defRPr/>
            </a:pPr>
            <a:endParaRPr lang="en-US" sz="2400" dirty="0">
              <a:latin typeface="Arial" charset="0"/>
            </a:endParaRPr>
          </a:p>
          <a:p>
            <a:pPr lvl="1" eaLnBrk="1" fontAlgn="auto" hangingPunct="1">
              <a:lnSpc>
                <a:spcPct val="90000"/>
              </a:lnSpc>
              <a:spcAft>
                <a:spcPts val="0"/>
              </a:spcAft>
              <a:defRPr/>
            </a:pPr>
            <a:r>
              <a:rPr lang="en-US" dirty="0">
                <a:latin typeface="Arial" charset="0"/>
              </a:rPr>
              <a:t>Circular (D</a:t>
            </a:r>
            <a:r>
              <a:rPr lang="en-US" baseline="-25000" dirty="0">
                <a:latin typeface="Arial" charset="0"/>
              </a:rPr>
              <a:t>L</a:t>
            </a:r>
            <a:r>
              <a:rPr lang="en-US" dirty="0">
                <a:latin typeface="Arial" charset="0"/>
              </a:rPr>
              <a:t>= 1.00-1.15)</a:t>
            </a:r>
          </a:p>
          <a:p>
            <a:pPr lvl="2" eaLnBrk="1" fontAlgn="auto" hangingPunct="1">
              <a:lnSpc>
                <a:spcPct val="90000"/>
              </a:lnSpc>
              <a:spcAft>
                <a:spcPts val="0"/>
              </a:spcAft>
              <a:buFontTx/>
              <a:buNone/>
              <a:defRPr/>
            </a:pPr>
            <a:r>
              <a:rPr lang="en-US" sz="1800" dirty="0">
                <a:latin typeface="Arial" charset="0"/>
              </a:rPr>
              <a:t>volcanic crater (caldera),</a:t>
            </a:r>
          </a:p>
          <a:p>
            <a:pPr lvl="2" eaLnBrk="1" fontAlgn="auto" hangingPunct="1">
              <a:lnSpc>
                <a:spcPct val="90000"/>
              </a:lnSpc>
              <a:spcAft>
                <a:spcPts val="0"/>
              </a:spcAft>
              <a:buFontTx/>
              <a:buNone/>
              <a:defRPr/>
            </a:pPr>
            <a:r>
              <a:rPr lang="en-US" sz="1800" dirty="0" err="1">
                <a:latin typeface="Arial" charset="0"/>
              </a:rPr>
              <a:t>deflation,meteor</a:t>
            </a:r>
            <a:r>
              <a:rPr lang="en-US" sz="1800" dirty="0">
                <a:latin typeface="Arial" charset="0"/>
              </a:rPr>
              <a:t> crater</a:t>
            </a:r>
          </a:p>
          <a:p>
            <a:pPr lvl="2" eaLnBrk="1" fontAlgn="auto" hangingPunct="1">
              <a:lnSpc>
                <a:spcPct val="90000"/>
              </a:lnSpc>
              <a:spcAft>
                <a:spcPts val="0"/>
              </a:spcAft>
              <a:buFontTx/>
              <a:buNone/>
              <a:defRPr/>
            </a:pPr>
            <a:r>
              <a:rPr lang="en-US" sz="1800" dirty="0">
                <a:latin typeface="Arial" charset="0"/>
              </a:rPr>
              <a:t>	</a:t>
            </a:r>
          </a:p>
          <a:p>
            <a:pPr lvl="1" eaLnBrk="1" fontAlgn="auto" hangingPunct="1">
              <a:lnSpc>
                <a:spcPct val="90000"/>
              </a:lnSpc>
              <a:spcAft>
                <a:spcPts val="0"/>
              </a:spcAft>
              <a:defRPr/>
            </a:pPr>
            <a:r>
              <a:rPr lang="en-US" dirty="0" err="1">
                <a:latin typeface="Arial" charset="0"/>
              </a:rPr>
              <a:t>Subcircular</a:t>
            </a:r>
            <a:endParaRPr lang="en-US" dirty="0">
              <a:latin typeface="Arial" charset="0"/>
            </a:endParaRPr>
          </a:p>
          <a:p>
            <a:pPr lvl="2" eaLnBrk="1" fontAlgn="auto" hangingPunct="1">
              <a:lnSpc>
                <a:spcPct val="90000"/>
              </a:lnSpc>
              <a:spcAft>
                <a:spcPts val="0"/>
              </a:spcAft>
              <a:buFontTx/>
              <a:buNone/>
              <a:defRPr/>
            </a:pPr>
            <a:r>
              <a:rPr lang="en-US" sz="1800" dirty="0">
                <a:latin typeface="Arial" charset="0"/>
              </a:rPr>
              <a:t>cirques, kettle, lakes remodeled</a:t>
            </a:r>
          </a:p>
          <a:p>
            <a:pPr lvl="2" eaLnBrk="1" fontAlgn="auto" hangingPunct="1">
              <a:lnSpc>
                <a:spcPct val="90000"/>
              </a:lnSpc>
              <a:spcAft>
                <a:spcPts val="0"/>
              </a:spcAft>
              <a:buFontTx/>
              <a:buNone/>
              <a:defRPr/>
            </a:pPr>
            <a:r>
              <a:rPr lang="en-US" sz="1800" dirty="0">
                <a:latin typeface="Arial" charset="0"/>
              </a:rPr>
              <a:t>by shore processes</a:t>
            </a:r>
          </a:p>
          <a:p>
            <a:pPr lvl="2" eaLnBrk="1" fontAlgn="auto" hangingPunct="1">
              <a:lnSpc>
                <a:spcPct val="90000"/>
              </a:lnSpc>
              <a:spcAft>
                <a:spcPts val="0"/>
              </a:spcAft>
              <a:buFontTx/>
              <a:buNone/>
              <a:defRPr/>
            </a:pPr>
            <a:endParaRPr lang="en-US" sz="1800" dirty="0">
              <a:latin typeface="Arial" charset="0"/>
            </a:endParaRPr>
          </a:p>
          <a:p>
            <a:pPr lvl="1" eaLnBrk="1" fontAlgn="auto" hangingPunct="1">
              <a:lnSpc>
                <a:spcPct val="90000"/>
              </a:lnSpc>
              <a:spcAft>
                <a:spcPts val="0"/>
              </a:spcAft>
              <a:defRPr/>
            </a:pPr>
            <a:r>
              <a:rPr lang="en-US" dirty="0">
                <a:latin typeface="Arial" charset="0"/>
              </a:rPr>
              <a:t>Elliptical</a:t>
            </a:r>
          </a:p>
          <a:p>
            <a:pPr lvl="2" eaLnBrk="1" fontAlgn="auto" hangingPunct="1">
              <a:lnSpc>
                <a:spcPct val="90000"/>
              </a:lnSpc>
              <a:spcAft>
                <a:spcPts val="0"/>
              </a:spcAft>
              <a:buFontTx/>
              <a:buNone/>
              <a:defRPr/>
            </a:pPr>
            <a:r>
              <a:rPr lang="en-US" sz="1800" dirty="0">
                <a:latin typeface="Arial" charset="0"/>
              </a:rPr>
              <a:t>uncommon (Carolina bays)</a:t>
            </a:r>
          </a:p>
          <a:p>
            <a:pPr lvl="2" eaLnBrk="1" fontAlgn="auto" hangingPunct="1">
              <a:lnSpc>
                <a:spcPct val="90000"/>
              </a:lnSpc>
              <a:spcAft>
                <a:spcPts val="0"/>
              </a:spcAft>
              <a:buFontTx/>
              <a:buNone/>
              <a:defRPr/>
            </a:pPr>
            <a:endParaRPr lang="en-US" dirty="0">
              <a:latin typeface="Arial" charset="0"/>
            </a:endParaRPr>
          </a:p>
          <a:p>
            <a:pPr lvl="1" eaLnBrk="1" fontAlgn="auto" hangingPunct="1">
              <a:lnSpc>
                <a:spcPct val="90000"/>
              </a:lnSpc>
              <a:spcAft>
                <a:spcPts val="0"/>
              </a:spcAft>
              <a:defRPr/>
            </a:pPr>
            <a:r>
              <a:rPr lang="en-US" dirty="0" err="1">
                <a:latin typeface="Arial" charset="0"/>
              </a:rPr>
              <a:t>Subrectangular</a:t>
            </a:r>
            <a:endParaRPr lang="en-US" dirty="0">
              <a:latin typeface="Arial" charset="0"/>
            </a:endParaRPr>
          </a:p>
          <a:p>
            <a:pPr lvl="2" eaLnBrk="1" fontAlgn="auto" hangingPunct="1">
              <a:lnSpc>
                <a:spcPct val="90000"/>
              </a:lnSpc>
              <a:spcAft>
                <a:spcPts val="0"/>
              </a:spcAft>
              <a:buFontTx/>
              <a:buNone/>
              <a:defRPr/>
            </a:pPr>
            <a:r>
              <a:rPr lang="en-US" sz="1800" dirty="0">
                <a:latin typeface="Arial" charset="0"/>
              </a:rPr>
              <a:t>tectonic grabens</a:t>
            </a:r>
          </a:p>
        </p:txBody>
      </p:sp>
      <p:sp>
        <p:nvSpPr>
          <p:cNvPr id="195587" name="Oval 4"/>
          <p:cNvSpPr>
            <a:spLocks noChangeArrowheads="1"/>
          </p:cNvSpPr>
          <p:nvPr/>
        </p:nvSpPr>
        <p:spPr bwMode="auto">
          <a:xfrm>
            <a:off x="6305550" y="2208213"/>
            <a:ext cx="596900" cy="596900"/>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5588" name="Oval 5"/>
          <p:cNvSpPr>
            <a:spLocks noChangeArrowheads="1"/>
          </p:cNvSpPr>
          <p:nvPr/>
        </p:nvSpPr>
        <p:spPr bwMode="auto">
          <a:xfrm>
            <a:off x="6137275" y="4329113"/>
            <a:ext cx="901700" cy="444500"/>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5589" name="Freeform 6"/>
          <p:cNvSpPr>
            <a:spLocks/>
          </p:cNvSpPr>
          <p:nvPr/>
        </p:nvSpPr>
        <p:spPr bwMode="auto">
          <a:xfrm>
            <a:off x="6246813" y="3397250"/>
            <a:ext cx="706437" cy="554038"/>
          </a:xfrm>
          <a:custGeom>
            <a:avLst/>
            <a:gdLst>
              <a:gd name="T0" fmla="*/ 2147483646 w 445"/>
              <a:gd name="T1" fmla="*/ 2147483646 h 349"/>
              <a:gd name="T2" fmla="*/ 0 w 445"/>
              <a:gd name="T3" fmla="*/ 2147483646 h 349"/>
              <a:gd name="T4" fmla="*/ 2147483646 w 445"/>
              <a:gd name="T5" fmla="*/ 2147483646 h 349"/>
              <a:gd name="T6" fmla="*/ 2147483646 w 445"/>
              <a:gd name="T7" fmla="*/ 2147483646 h 349"/>
              <a:gd name="T8" fmla="*/ 2147483646 w 445"/>
              <a:gd name="T9" fmla="*/ 2147483646 h 349"/>
              <a:gd name="T10" fmla="*/ 2147483646 w 445"/>
              <a:gd name="T11" fmla="*/ 2147483646 h 349"/>
              <a:gd name="T12" fmla="*/ 2147483646 w 445"/>
              <a:gd name="T13" fmla="*/ 2147483646 h 349"/>
              <a:gd name="T14" fmla="*/ 2147483646 w 445"/>
              <a:gd name="T15" fmla="*/ 2147483646 h 349"/>
              <a:gd name="T16" fmla="*/ 2147483646 w 445"/>
              <a:gd name="T17" fmla="*/ 2147483646 h 349"/>
              <a:gd name="T18" fmla="*/ 2147483646 w 445"/>
              <a:gd name="T19" fmla="*/ 2147483646 h 349"/>
              <a:gd name="T20" fmla="*/ 2147483646 w 445"/>
              <a:gd name="T21" fmla="*/ 2147483646 h 349"/>
              <a:gd name="T22" fmla="*/ 2147483646 w 445"/>
              <a:gd name="T23" fmla="*/ 2147483646 h 349"/>
              <a:gd name="T24" fmla="*/ 2147483646 w 445"/>
              <a:gd name="T25" fmla="*/ 0 h 349"/>
              <a:gd name="T26" fmla="*/ 2147483646 w 445"/>
              <a:gd name="T27" fmla="*/ 0 h 349"/>
              <a:gd name="T28" fmla="*/ 2147483646 w 445"/>
              <a:gd name="T29" fmla="*/ 0 h 349"/>
              <a:gd name="T30" fmla="*/ 2147483646 w 445"/>
              <a:gd name="T31" fmla="*/ 2147483646 h 349"/>
              <a:gd name="T32" fmla="*/ 2147483646 w 445"/>
              <a:gd name="T33" fmla="*/ 2147483646 h 349"/>
              <a:gd name="T34" fmla="*/ 2147483646 w 445"/>
              <a:gd name="T35" fmla="*/ 2147483646 h 349"/>
              <a:gd name="T36" fmla="*/ 2147483646 w 445"/>
              <a:gd name="T37" fmla="*/ 2147483646 h 349"/>
              <a:gd name="T38" fmla="*/ 2147483646 w 445"/>
              <a:gd name="T39" fmla="*/ 2147483646 h 349"/>
              <a:gd name="T40" fmla="*/ 2147483646 w 445"/>
              <a:gd name="T41" fmla="*/ 2147483646 h 349"/>
              <a:gd name="T42" fmla="*/ 2147483646 w 445"/>
              <a:gd name="T43" fmla="*/ 2147483646 h 349"/>
              <a:gd name="T44" fmla="*/ 2147483646 w 445"/>
              <a:gd name="T45" fmla="*/ 2147483646 h 349"/>
              <a:gd name="T46" fmla="*/ 2147483646 w 445"/>
              <a:gd name="T47" fmla="*/ 2147483646 h 349"/>
              <a:gd name="T48" fmla="*/ 2147483646 w 445"/>
              <a:gd name="T49" fmla="*/ 2147483646 h 349"/>
              <a:gd name="T50" fmla="*/ 2147483646 w 445"/>
              <a:gd name="T51" fmla="*/ 2147483646 h 349"/>
              <a:gd name="T52" fmla="*/ 2147483646 w 445"/>
              <a:gd name="T53" fmla="*/ 2147483646 h 349"/>
              <a:gd name="T54" fmla="*/ 2147483646 w 445"/>
              <a:gd name="T55" fmla="*/ 2147483646 h 349"/>
              <a:gd name="T56" fmla="*/ 2147483646 w 445"/>
              <a:gd name="T57" fmla="*/ 2147483646 h 349"/>
              <a:gd name="T58" fmla="*/ 2147483646 w 445"/>
              <a:gd name="T59" fmla="*/ 2147483646 h 349"/>
              <a:gd name="T60" fmla="*/ 2147483646 w 445"/>
              <a:gd name="T61" fmla="*/ 2147483646 h 349"/>
              <a:gd name="T62" fmla="*/ 2147483646 w 445"/>
              <a:gd name="T63" fmla="*/ 2147483646 h 349"/>
              <a:gd name="T64" fmla="*/ 2147483646 w 445"/>
              <a:gd name="T65" fmla="*/ 2147483646 h 349"/>
              <a:gd name="T66" fmla="*/ 2147483646 w 445"/>
              <a:gd name="T67" fmla="*/ 2147483646 h 349"/>
              <a:gd name="T68" fmla="*/ 2147483646 w 445"/>
              <a:gd name="T69" fmla="*/ 2147483646 h 349"/>
              <a:gd name="T70" fmla="*/ 2147483646 w 445"/>
              <a:gd name="T71" fmla="*/ 2147483646 h 349"/>
              <a:gd name="T72" fmla="*/ 2147483646 w 445"/>
              <a:gd name="T73" fmla="*/ 2147483646 h 349"/>
              <a:gd name="T74" fmla="*/ 2147483646 w 445"/>
              <a:gd name="T75" fmla="*/ 2147483646 h 349"/>
              <a:gd name="T76" fmla="*/ 2147483646 w 445"/>
              <a:gd name="T77" fmla="*/ 2147483646 h 349"/>
              <a:gd name="T78" fmla="*/ 2147483646 w 445"/>
              <a:gd name="T79" fmla="*/ 2147483646 h 349"/>
              <a:gd name="T80" fmla="*/ 2147483646 w 445"/>
              <a:gd name="T81" fmla="*/ 2147483646 h 349"/>
              <a:gd name="T82" fmla="*/ 2147483646 w 445"/>
              <a:gd name="T83" fmla="*/ 2147483646 h 349"/>
              <a:gd name="T84" fmla="*/ 2147483646 w 445"/>
              <a:gd name="T85" fmla="*/ 2147483646 h 349"/>
              <a:gd name="T86" fmla="*/ 2147483646 w 445"/>
              <a:gd name="T87" fmla="*/ 2147483646 h 349"/>
              <a:gd name="T88" fmla="*/ 2147483646 w 445"/>
              <a:gd name="T89" fmla="*/ 2147483646 h 349"/>
              <a:gd name="T90" fmla="*/ 2147483646 w 445"/>
              <a:gd name="T91" fmla="*/ 2147483646 h 349"/>
              <a:gd name="T92" fmla="*/ 2147483646 w 445"/>
              <a:gd name="T93" fmla="*/ 2147483646 h 349"/>
              <a:gd name="T94" fmla="*/ 2147483646 w 445"/>
              <a:gd name="T95" fmla="*/ 2147483646 h 3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5"/>
              <a:gd name="T145" fmla="*/ 0 h 349"/>
              <a:gd name="T146" fmla="*/ 445 w 445"/>
              <a:gd name="T147" fmla="*/ 349 h 34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5" h="349">
                <a:moveTo>
                  <a:pt x="24" y="216"/>
                </a:moveTo>
                <a:lnTo>
                  <a:pt x="0" y="204"/>
                </a:lnTo>
                <a:lnTo>
                  <a:pt x="12" y="180"/>
                </a:lnTo>
                <a:lnTo>
                  <a:pt x="12" y="156"/>
                </a:lnTo>
                <a:lnTo>
                  <a:pt x="12" y="132"/>
                </a:lnTo>
                <a:lnTo>
                  <a:pt x="24" y="108"/>
                </a:lnTo>
                <a:lnTo>
                  <a:pt x="48" y="96"/>
                </a:lnTo>
                <a:lnTo>
                  <a:pt x="60" y="72"/>
                </a:lnTo>
                <a:lnTo>
                  <a:pt x="84" y="60"/>
                </a:lnTo>
                <a:lnTo>
                  <a:pt x="96" y="36"/>
                </a:lnTo>
                <a:lnTo>
                  <a:pt x="120" y="24"/>
                </a:lnTo>
                <a:lnTo>
                  <a:pt x="144" y="12"/>
                </a:lnTo>
                <a:lnTo>
                  <a:pt x="168" y="0"/>
                </a:lnTo>
                <a:lnTo>
                  <a:pt x="192" y="0"/>
                </a:lnTo>
                <a:lnTo>
                  <a:pt x="216" y="0"/>
                </a:lnTo>
                <a:lnTo>
                  <a:pt x="240" y="24"/>
                </a:lnTo>
                <a:lnTo>
                  <a:pt x="264" y="36"/>
                </a:lnTo>
                <a:lnTo>
                  <a:pt x="276" y="60"/>
                </a:lnTo>
                <a:lnTo>
                  <a:pt x="300" y="72"/>
                </a:lnTo>
                <a:lnTo>
                  <a:pt x="324" y="84"/>
                </a:lnTo>
                <a:lnTo>
                  <a:pt x="348" y="96"/>
                </a:lnTo>
                <a:lnTo>
                  <a:pt x="372" y="108"/>
                </a:lnTo>
                <a:lnTo>
                  <a:pt x="396" y="120"/>
                </a:lnTo>
                <a:lnTo>
                  <a:pt x="420" y="120"/>
                </a:lnTo>
                <a:lnTo>
                  <a:pt x="420" y="144"/>
                </a:lnTo>
                <a:lnTo>
                  <a:pt x="432" y="168"/>
                </a:lnTo>
                <a:lnTo>
                  <a:pt x="444" y="192"/>
                </a:lnTo>
                <a:lnTo>
                  <a:pt x="444" y="228"/>
                </a:lnTo>
                <a:lnTo>
                  <a:pt x="432" y="252"/>
                </a:lnTo>
                <a:lnTo>
                  <a:pt x="408" y="276"/>
                </a:lnTo>
                <a:lnTo>
                  <a:pt x="384" y="288"/>
                </a:lnTo>
                <a:lnTo>
                  <a:pt x="372" y="312"/>
                </a:lnTo>
                <a:lnTo>
                  <a:pt x="348" y="324"/>
                </a:lnTo>
                <a:lnTo>
                  <a:pt x="324" y="324"/>
                </a:lnTo>
                <a:lnTo>
                  <a:pt x="300" y="336"/>
                </a:lnTo>
                <a:lnTo>
                  <a:pt x="276" y="348"/>
                </a:lnTo>
                <a:lnTo>
                  <a:pt x="252" y="348"/>
                </a:lnTo>
                <a:lnTo>
                  <a:pt x="228" y="336"/>
                </a:lnTo>
                <a:lnTo>
                  <a:pt x="204" y="336"/>
                </a:lnTo>
                <a:lnTo>
                  <a:pt x="180" y="324"/>
                </a:lnTo>
                <a:lnTo>
                  <a:pt x="156" y="300"/>
                </a:lnTo>
                <a:lnTo>
                  <a:pt x="132" y="288"/>
                </a:lnTo>
                <a:lnTo>
                  <a:pt x="108" y="288"/>
                </a:lnTo>
                <a:lnTo>
                  <a:pt x="84" y="288"/>
                </a:lnTo>
                <a:lnTo>
                  <a:pt x="60" y="288"/>
                </a:lnTo>
                <a:lnTo>
                  <a:pt x="48" y="264"/>
                </a:lnTo>
                <a:lnTo>
                  <a:pt x="36" y="240"/>
                </a:lnTo>
                <a:lnTo>
                  <a:pt x="24" y="216"/>
                </a:lnTo>
              </a:path>
            </a:pathLst>
          </a:custGeom>
          <a:solidFill>
            <a:schemeClr val="accent1"/>
          </a:solidFill>
          <a:ln w="12700" cap="rnd" cmpd="sng">
            <a:solidFill>
              <a:schemeClr val="tx1"/>
            </a:solidFill>
            <a:prstDash val="solid"/>
            <a:round/>
            <a:headEnd type="none" w="med" len="med"/>
            <a:tailEnd type="none" w="med" len="med"/>
          </a:ln>
        </p:spPr>
        <p:txBody>
          <a:bodyPr/>
          <a:lstStyle/>
          <a:p>
            <a:endParaRPr lang="en-GB"/>
          </a:p>
        </p:txBody>
      </p:sp>
      <p:sp>
        <p:nvSpPr>
          <p:cNvPr id="195590" name="AutoShape 7"/>
          <p:cNvSpPr>
            <a:spLocks noChangeArrowheads="1"/>
          </p:cNvSpPr>
          <p:nvPr/>
        </p:nvSpPr>
        <p:spPr bwMode="auto">
          <a:xfrm>
            <a:off x="6051550" y="5195888"/>
            <a:ext cx="1282700" cy="520700"/>
          </a:xfrm>
          <a:prstGeom prst="roundRect">
            <a:avLst>
              <a:gd name="adj" fmla="val 12495"/>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pic>
        <p:nvPicPr>
          <p:cNvPr id="19559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5673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7847922"/>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3" name="Rectangle 3"/>
          <p:cNvSpPr>
            <a:spLocks/>
          </p:cNvSpPr>
          <p:nvPr>
            <p:ph type="body" idx="1"/>
          </p:nvPr>
        </p:nvSpPr>
        <p:spPr>
          <a:xfrm>
            <a:off x="1187450" y="765175"/>
            <a:ext cx="5316538" cy="4624388"/>
          </a:xfrm>
          <a:noFill/>
        </p:spPr>
        <p:txBody>
          <a:bodyPr lIns="90488" tIns="44450" rIns="90488" bIns="44450"/>
          <a:lstStyle/>
          <a:p>
            <a:pPr eaLnBrk="1" hangingPunct="1">
              <a:lnSpc>
                <a:spcPct val="20000"/>
              </a:lnSpc>
              <a:buFontTx/>
              <a:buNone/>
            </a:pPr>
            <a:endParaRPr lang="en-US" altLang="en-US" sz="2400" smtClean="0">
              <a:cs typeface="Calibri" panose="020F0502020204030204" pitchFamily="34" charset="0"/>
            </a:endParaRPr>
          </a:p>
          <a:p>
            <a:pPr lvl="1" eaLnBrk="1" hangingPunct="1"/>
            <a:r>
              <a:rPr lang="en-US" altLang="en-US" smtClean="0">
                <a:cs typeface="Calibri" panose="020F0502020204030204" pitchFamily="34" charset="0"/>
              </a:rPr>
              <a:t>Dendritic</a:t>
            </a:r>
          </a:p>
          <a:p>
            <a:pPr lvl="2" eaLnBrk="1" hangingPunct="1">
              <a:buFontTx/>
              <a:buNone/>
            </a:pPr>
            <a:r>
              <a:rPr lang="en-US" altLang="en-US" sz="2000" smtClean="0">
                <a:cs typeface="Calibri" panose="020F0502020204030204" pitchFamily="34" charset="0"/>
              </a:rPr>
              <a:t>flooding, damming, tilting</a:t>
            </a:r>
          </a:p>
          <a:p>
            <a:pPr lvl="2" eaLnBrk="1" hangingPunct="1">
              <a:buFontTx/>
              <a:buNone/>
            </a:pPr>
            <a:r>
              <a:rPr lang="en-US" altLang="en-US" sz="1000" smtClean="0">
                <a:cs typeface="Calibri" panose="020F0502020204030204" pitchFamily="34" charset="0"/>
              </a:rPr>
              <a:t> </a:t>
            </a:r>
          </a:p>
          <a:p>
            <a:pPr lvl="1" eaLnBrk="1" hangingPunct="1"/>
            <a:r>
              <a:rPr lang="en-US" altLang="en-US" smtClean="0">
                <a:cs typeface="Calibri" panose="020F0502020204030204" pitchFamily="34" charset="0"/>
              </a:rPr>
              <a:t>Lunate</a:t>
            </a:r>
          </a:p>
          <a:p>
            <a:pPr lvl="2" eaLnBrk="1" hangingPunct="1">
              <a:buFontTx/>
              <a:buNone/>
            </a:pPr>
            <a:r>
              <a:rPr lang="en-US" altLang="en-US" sz="2000" smtClean="0">
                <a:cs typeface="Calibri" panose="020F0502020204030204" pitchFamily="34" charset="0"/>
              </a:rPr>
              <a:t>Oxbows</a:t>
            </a:r>
          </a:p>
          <a:p>
            <a:pPr lvl="2" eaLnBrk="1" hangingPunct="1">
              <a:buFontTx/>
              <a:buNone/>
            </a:pPr>
            <a:r>
              <a:rPr lang="en-US" altLang="en-US" sz="1000" smtClean="0">
                <a:cs typeface="Calibri" panose="020F0502020204030204" pitchFamily="34" charset="0"/>
              </a:rPr>
              <a:t> </a:t>
            </a:r>
          </a:p>
          <a:p>
            <a:pPr lvl="1" eaLnBrk="1" hangingPunct="1"/>
            <a:r>
              <a:rPr lang="en-US" altLang="en-US" smtClean="0">
                <a:cs typeface="Calibri" panose="020F0502020204030204" pitchFamily="34" charset="0"/>
              </a:rPr>
              <a:t>Triangular</a:t>
            </a:r>
          </a:p>
          <a:p>
            <a:pPr lvl="2" eaLnBrk="1" hangingPunct="1">
              <a:buFontTx/>
              <a:buNone/>
            </a:pPr>
            <a:r>
              <a:rPr lang="en-US" altLang="en-US" sz="2000" smtClean="0">
                <a:cs typeface="Calibri" panose="020F0502020204030204" pitchFamily="34" charset="0"/>
              </a:rPr>
              <a:t>rare: fusion of basins,  some tectonic</a:t>
            </a:r>
          </a:p>
          <a:p>
            <a:pPr lvl="2" eaLnBrk="1" hangingPunct="1">
              <a:buFontTx/>
              <a:buNone/>
            </a:pPr>
            <a:r>
              <a:rPr lang="en-US" altLang="en-US" sz="1000" smtClean="0">
                <a:cs typeface="Calibri" panose="020F0502020204030204" pitchFamily="34" charset="0"/>
              </a:rPr>
              <a:t> </a:t>
            </a:r>
          </a:p>
          <a:p>
            <a:pPr lvl="1" eaLnBrk="1" hangingPunct="1"/>
            <a:r>
              <a:rPr lang="en-US" altLang="en-US" smtClean="0">
                <a:cs typeface="Calibri" panose="020F0502020204030204" pitchFamily="34" charset="0"/>
              </a:rPr>
              <a:t>Irregular</a:t>
            </a:r>
          </a:p>
          <a:p>
            <a:pPr lvl="2" eaLnBrk="1" hangingPunct="1">
              <a:buFontTx/>
              <a:buNone/>
            </a:pPr>
            <a:r>
              <a:rPr lang="en-US" altLang="en-US" sz="2000" smtClean="0">
                <a:cs typeface="Calibri" panose="020F0502020204030204" pitchFamily="34" charset="0"/>
              </a:rPr>
              <a:t>fusion of basins, glacial scouring of shattered rock (D</a:t>
            </a:r>
            <a:r>
              <a:rPr lang="en-US" altLang="en-US" baseline="-25000" smtClean="0">
                <a:cs typeface="Calibri" panose="020F0502020204030204" pitchFamily="34" charset="0"/>
              </a:rPr>
              <a:t>L</a:t>
            </a:r>
            <a:r>
              <a:rPr lang="en-US" altLang="en-US" sz="2000" smtClean="0">
                <a:cs typeface="Calibri" panose="020F0502020204030204" pitchFamily="34" charset="0"/>
              </a:rPr>
              <a:t> 3.0-5.5, some &gt;21)</a:t>
            </a:r>
          </a:p>
        </p:txBody>
      </p:sp>
      <p:sp>
        <p:nvSpPr>
          <p:cNvPr id="197634" name="Freeform 4"/>
          <p:cNvSpPr>
            <a:spLocks/>
          </p:cNvSpPr>
          <p:nvPr/>
        </p:nvSpPr>
        <p:spPr bwMode="auto">
          <a:xfrm>
            <a:off x="6359525" y="809625"/>
            <a:ext cx="1525588" cy="1144588"/>
          </a:xfrm>
          <a:custGeom>
            <a:avLst/>
            <a:gdLst>
              <a:gd name="T0" fmla="*/ 2147483646 w 961"/>
              <a:gd name="T1" fmla="*/ 2147483646 h 721"/>
              <a:gd name="T2" fmla="*/ 2147483646 w 961"/>
              <a:gd name="T3" fmla="*/ 2147483646 h 721"/>
              <a:gd name="T4" fmla="*/ 2147483646 w 961"/>
              <a:gd name="T5" fmla="*/ 2147483646 h 721"/>
              <a:gd name="T6" fmla="*/ 2147483646 w 961"/>
              <a:gd name="T7" fmla="*/ 2147483646 h 721"/>
              <a:gd name="T8" fmla="*/ 2147483646 w 961"/>
              <a:gd name="T9" fmla="*/ 2147483646 h 721"/>
              <a:gd name="T10" fmla="*/ 2147483646 w 961"/>
              <a:gd name="T11" fmla="*/ 2147483646 h 721"/>
              <a:gd name="T12" fmla="*/ 2147483646 w 961"/>
              <a:gd name="T13" fmla="*/ 2147483646 h 721"/>
              <a:gd name="T14" fmla="*/ 2147483646 w 961"/>
              <a:gd name="T15" fmla="*/ 2147483646 h 721"/>
              <a:gd name="T16" fmla="*/ 2147483646 w 961"/>
              <a:gd name="T17" fmla="*/ 2147483646 h 721"/>
              <a:gd name="T18" fmla="*/ 2147483646 w 961"/>
              <a:gd name="T19" fmla="*/ 2147483646 h 721"/>
              <a:gd name="T20" fmla="*/ 2147483646 w 961"/>
              <a:gd name="T21" fmla="*/ 2147483646 h 721"/>
              <a:gd name="T22" fmla="*/ 2147483646 w 961"/>
              <a:gd name="T23" fmla="*/ 2147483646 h 721"/>
              <a:gd name="T24" fmla="*/ 2147483646 w 961"/>
              <a:gd name="T25" fmla="*/ 2147483646 h 721"/>
              <a:gd name="T26" fmla="*/ 2147483646 w 961"/>
              <a:gd name="T27" fmla="*/ 2147483646 h 721"/>
              <a:gd name="T28" fmla="*/ 2147483646 w 961"/>
              <a:gd name="T29" fmla="*/ 2147483646 h 721"/>
              <a:gd name="T30" fmla="*/ 2147483646 w 961"/>
              <a:gd name="T31" fmla="*/ 2147483646 h 721"/>
              <a:gd name="T32" fmla="*/ 2147483646 w 961"/>
              <a:gd name="T33" fmla="*/ 2147483646 h 721"/>
              <a:gd name="T34" fmla="*/ 2147483646 w 961"/>
              <a:gd name="T35" fmla="*/ 2147483646 h 721"/>
              <a:gd name="T36" fmla="*/ 2147483646 w 961"/>
              <a:gd name="T37" fmla="*/ 2147483646 h 721"/>
              <a:gd name="T38" fmla="*/ 2147483646 w 961"/>
              <a:gd name="T39" fmla="*/ 2147483646 h 721"/>
              <a:gd name="T40" fmla="*/ 2147483646 w 961"/>
              <a:gd name="T41" fmla="*/ 2147483646 h 721"/>
              <a:gd name="T42" fmla="*/ 2147483646 w 961"/>
              <a:gd name="T43" fmla="*/ 2147483646 h 721"/>
              <a:gd name="T44" fmla="*/ 2147483646 w 961"/>
              <a:gd name="T45" fmla="*/ 2147483646 h 721"/>
              <a:gd name="T46" fmla="*/ 2147483646 w 961"/>
              <a:gd name="T47" fmla="*/ 2147483646 h 721"/>
              <a:gd name="T48" fmla="*/ 2147483646 w 961"/>
              <a:gd name="T49" fmla="*/ 2147483646 h 721"/>
              <a:gd name="T50" fmla="*/ 2147483646 w 961"/>
              <a:gd name="T51" fmla="*/ 2147483646 h 721"/>
              <a:gd name="T52" fmla="*/ 2147483646 w 961"/>
              <a:gd name="T53" fmla="*/ 2147483646 h 721"/>
              <a:gd name="T54" fmla="*/ 2147483646 w 961"/>
              <a:gd name="T55" fmla="*/ 2147483646 h 721"/>
              <a:gd name="T56" fmla="*/ 2147483646 w 961"/>
              <a:gd name="T57" fmla="*/ 2147483646 h 721"/>
              <a:gd name="T58" fmla="*/ 2147483646 w 961"/>
              <a:gd name="T59" fmla="*/ 2147483646 h 721"/>
              <a:gd name="T60" fmla="*/ 2147483646 w 961"/>
              <a:gd name="T61" fmla="*/ 2147483646 h 721"/>
              <a:gd name="T62" fmla="*/ 2147483646 w 961"/>
              <a:gd name="T63" fmla="*/ 2147483646 h 721"/>
              <a:gd name="T64" fmla="*/ 2147483646 w 961"/>
              <a:gd name="T65" fmla="*/ 2147483646 h 721"/>
              <a:gd name="T66" fmla="*/ 2147483646 w 961"/>
              <a:gd name="T67" fmla="*/ 2147483646 h 721"/>
              <a:gd name="T68" fmla="*/ 2147483646 w 961"/>
              <a:gd name="T69" fmla="*/ 2147483646 h 721"/>
              <a:gd name="T70" fmla="*/ 2147483646 w 961"/>
              <a:gd name="T71" fmla="*/ 2147483646 h 721"/>
              <a:gd name="T72" fmla="*/ 2147483646 w 961"/>
              <a:gd name="T73" fmla="*/ 2147483646 h 721"/>
              <a:gd name="T74" fmla="*/ 2147483646 w 961"/>
              <a:gd name="T75" fmla="*/ 2147483646 h 721"/>
              <a:gd name="T76" fmla="*/ 2147483646 w 961"/>
              <a:gd name="T77" fmla="*/ 2147483646 h 721"/>
              <a:gd name="T78" fmla="*/ 2147483646 w 961"/>
              <a:gd name="T79" fmla="*/ 2147483646 h 721"/>
              <a:gd name="T80" fmla="*/ 2147483646 w 961"/>
              <a:gd name="T81" fmla="*/ 2147483646 h 721"/>
              <a:gd name="T82" fmla="*/ 2147483646 w 961"/>
              <a:gd name="T83" fmla="*/ 2147483646 h 721"/>
              <a:gd name="T84" fmla="*/ 2147483646 w 961"/>
              <a:gd name="T85" fmla="*/ 2147483646 h 721"/>
              <a:gd name="T86" fmla="*/ 2147483646 w 961"/>
              <a:gd name="T87" fmla="*/ 2147483646 h 721"/>
              <a:gd name="T88" fmla="*/ 2147483646 w 961"/>
              <a:gd name="T89" fmla="*/ 2147483646 h 721"/>
              <a:gd name="T90" fmla="*/ 2147483646 w 961"/>
              <a:gd name="T91" fmla="*/ 2147483646 h 721"/>
              <a:gd name="T92" fmla="*/ 2147483646 w 961"/>
              <a:gd name="T93" fmla="*/ 2147483646 h 721"/>
              <a:gd name="T94" fmla="*/ 2147483646 w 961"/>
              <a:gd name="T95" fmla="*/ 2147483646 h 721"/>
              <a:gd name="T96" fmla="*/ 2147483646 w 961"/>
              <a:gd name="T97" fmla="*/ 2147483646 h 721"/>
              <a:gd name="T98" fmla="*/ 2147483646 w 961"/>
              <a:gd name="T99" fmla="*/ 2147483646 h 721"/>
              <a:gd name="T100" fmla="*/ 2147483646 w 961"/>
              <a:gd name="T101" fmla="*/ 2147483646 h 721"/>
              <a:gd name="T102" fmla="*/ 0 w 961"/>
              <a:gd name="T103" fmla="*/ 2147483646 h 721"/>
              <a:gd name="T104" fmla="*/ 2147483646 w 961"/>
              <a:gd name="T105" fmla="*/ 2147483646 h 721"/>
              <a:gd name="T106" fmla="*/ 2147483646 w 961"/>
              <a:gd name="T107" fmla="*/ 2147483646 h 721"/>
              <a:gd name="T108" fmla="*/ 2147483646 w 961"/>
              <a:gd name="T109" fmla="*/ 2147483646 h 72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61"/>
              <a:gd name="T166" fmla="*/ 0 h 721"/>
              <a:gd name="T167" fmla="*/ 961 w 961"/>
              <a:gd name="T168" fmla="*/ 721 h 72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61" h="721">
                <a:moveTo>
                  <a:pt x="0" y="336"/>
                </a:moveTo>
                <a:lnTo>
                  <a:pt x="168" y="396"/>
                </a:lnTo>
                <a:lnTo>
                  <a:pt x="192" y="384"/>
                </a:lnTo>
                <a:lnTo>
                  <a:pt x="216" y="360"/>
                </a:lnTo>
                <a:lnTo>
                  <a:pt x="240" y="336"/>
                </a:lnTo>
                <a:lnTo>
                  <a:pt x="252" y="312"/>
                </a:lnTo>
                <a:lnTo>
                  <a:pt x="144" y="144"/>
                </a:lnTo>
                <a:lnTo>
                  <a:pt x="288" y="264"/>
                </a:lnTo>
                <a:lnTo>
                  <a:pt x="300" y="240"/>
                </a:lnTo>
                <a:lnTo>
                  <a:pt x="312" y="216"/>
                </a:lnTo>
                <a:lnTo>
                  <a:pt x="312" y="192"/>
                </a:lnTo>
                <a:lnTo>
                  <a:pt x="324" y="168"/>
                </a:lnTo>
                <a:lnTo>
                  <a:pt x="324" y="144"/>
                </a:lnTo>
                <a:lnTo>
                  <a:pt x="336" y="168"/>
                </a:lnTo>
                <a:lnTo>
                  <a:pt x="336" y="192"/>
                </a:lnTo>
                <a:lnTo>
                  <a:pt x="348" y="216"/>
                </a:lnTo>
                <a:lnTo>
                  <a:pt x="336" y="240"/>
                </a:lnTo>
                <a:lnTo>
                  <a:pt x="360" y="264"/>
                </a:lnTo>
                <a:lnTo>
                  <a:pt x="372" y="288"/>
                </a:lnTo>
                <a:lnTo>
                  <a:pt x="384" y="312"/>
                </a:lnTo>
                <a:lnTo>
                  <a:pt x="336" y="288"/>
                </a:lnTo>
                <a:lnTo>
                  <a:pt x="432" y="300"/>
                </a:lnTo>
                <a:lnTo>
                  <a:pt x="432" y="96"/>
                </a:lnTo>
                <a:lnTo>
                  <a:pt x="480" y="264"/>
                </a:lnTo>
                <a:lnTo>
                  <a:pt x="504" y="252"/>
                </a:lnTo>
                <a:lnTo>
                  <a:pt x="528" y="48"/>
                </a:lnTo>
                <a:lnTo>
                  <a:pt x="576" y="240"/>
                </a:lnTo>
                <a:lnTo>
                  <a:pt x="648" y="228"/>
                </a:lnTo>
                <a:lnTo>
                  <a:pt x="624" y="0"/>
                </a:lnTo>
                <a:lnTo>
                  <a:pt x="696" y="228"/>
                </a:lnTo>
                <a:lnTo>
                  <a:pt x="720" y="240"/>
                </a:lnTo>
                <a:lnTo>
                  <a:pt x="696" y="240"/>
                </a:lnTo>
                <a:lnTo>
                  <a:pt x="672" y="252"/>
                </a:lnTo>
                <a:lnTo>
                  <a:pt x="648" y="264"/>
                </a:lnTo>
                <a:lnTo>
                  <a:pt x="624" y="276"/>
                </a:lnTo>
                <a:lnTo>
                  <a:pt x="600" y="288"/>
                </a:lnTo>
                <a:lnTo>
                  <a:pt x="576" y="300"/>
                </a:lnTo>
                <a:lnTo>
                  <a:pt x="576" y="336"/>
                </a:lnTo>
                <a:lnTo>
                  <a:pt x="564" y="348"/>
                </a:lnTo>
                <a:lnTo>
                  <a:pt x="588" y="360"/>
                </a:lnTo>
                <a:lnTo>
                  <a:pt x="648" y="372"/>
                </a:lnTo>
                <a:lnTo>
                  <a:pt x="696" y="420"/>
                </a:lnTo>
                <a:lnTo>
                  <a:pt x="732" y="432"/>
                </a:lnTo>
                <a:lnTo>
                  <a:pt x="756" y="432"/>
                </a:lnTo>
                <a:lnTo>
                  <a:pt x="960" y="384"/>
                </a:lnTo>
                <a:lnTo>
                  <a:pt x="804" y="480"/>
                </a:lnTo>
                <a:lnTo>
                  <a:pt x="780" y="492"/>
                </a:lnTo>
                <a:lnTo>
                  <a:pt x="756" y="516"/>
                </a:lnTo>
                <a:lnTo>
                  <a:pt x="768" y="672"/>
                </a:lnTo>
                <a:lnTo>
                  <a:pt x="708" y="516"/>
                </a:lnTo>
                <a:lnTo>
                  <a:pt x="684" y="480"/>
                </a:lnTo>
                <a:lnTo>
                  <a:pt x="684" y="456"/>
                </a:lnTo>
                <a:lnTo>
                  <a:pt x="660" y="456"/>
                </a:lnTo>
                <a:lnTo>
                  <a:pt x="636" y="444"/>
                </a:lnTo>
                <a:lnTo>
                  <a:pt x="612" y="432"/>
                </a:lnTo>
                <a:lnTo>
                  <a:pt x="588" y="432"/>
                </a:lnTo>
                <a:lnTo>
                  <a:pt x="564" y="420"/>
                </a:lnTo>
                <a:lnTo>
                  <a:pt x="540" y="432"/>
                </a:lnTo>
                <a:lnTo>
                  <a:pt x="540" y="456"/>
                </a:lnTo>
                <a:lnTo>
                  <a:pt x="540" y="480"/>
                </a:lnTo>
                <a:lnTo>
                  <a:pt x="564" y="492"/>
                </a:lnTo>
                <a:lnTo>
                  <a:pt x="576" y="516"/>
                </a:lnTo>
                <a:lnTo>
                  <a:pt x="600" y="540"/>
                </a:lnTo>
                <a:lnTo>
                  <a:pt x="624" y="576"/>
                </a:lnTo>
                <a:lnTo>
                  <a:pt x="636" y="588"/>
                </a:lnTo>
                <a:lnTo>
                  <a:pt x="636" y="612"/>
                </a:lnTo>
                <a:lnTo>
                  <a:pt x="612" y="588"/>
                </a:lnTo>
                <a:lnTo>
                  <a:pt x="480" y="720"/>
                </a:lnTo>
                <a:lnTo>
                  <a:pt x="564" y="552"/>
                </a:lnTo>
                <a:lnTo>
                  <a:pt x="552" y="528"/>
                </a:lnTo>
                <a:lnTo>
                  <a:pt x="528" y="516"/>
                </a:lnTo>
                <a:lnTo>
                  <a:pt x="516" y="492"/>
                </a:lnTo>
                <a:lnTo>
                  <a:pt x="492" y="480"/>
                </a:lnTo>
                <a:lnTo>
                  <a:pt x="480" y="480"/>
                </a:lnTo>
                <a:lnTo>
                  <a:pt x="432" y="516"/>
                </a:lnTo>
                <a:lnTo>
                  <a:pt x="288" y="720"/>
                </a:lnTo>
                <a:lnTo>
                  <a:pt x="408" y="492"/>
                </a:lnTo>
                <a:lnTo>
                  <a:pt x="420" y="516"/>
                </a:lnTo>
                <a:lnTo>
                  <a:pt x="432" y="492"/>
                </a:lnTo>
                <a:lnTo>
                  <a:pt x="444" y="468"/>
                </a:lnTo>
                <a:lnTo>
                  <a:pt x="420" y="480"/>
                </a:lnTo>
                <a:lnTo>
                  <a:pt x="384" y="480"/>
                </a:lnTo>
                <a:lnTo>
                  <a:pt x="348" y="504"/>
                </a:lnTo>
                <a:lnTo>
                  <a:pt x="300" y="504"/>
                </a:lnTo>
                <a:lnTo>
                  <a:pt x="252" y="528"/>
                </a:lnTo>
                <a:lnTo>
                  <a:pt x="108" y="576"/>
                </a:lnTo>
                <a:lnTo>
                  <a:pt x="144" y="564"/>
                </a:lnTo>
                <a:lnTo>
                  <a:pt x="192" y="540"/>
                </a:lnTo>
                <a:lnTo>
                  <a:pt x="240" y="540"/>
                </a:lnTo>
                <a:lnTo>
                  <a:pt x="264" y="528"/>
                </a:lnTo>
                <a:lnTo>
                  <a:pt x="288" y="516"/>
                </a:lnTo>
                <a:lnTo>
                  <a:pt x="312" y="504"/>
                </a:lnTo>
                <a:lnTo>
                  <a:pt x="312" y="480"/>
                </a:lnTo>
                <a:lnTo>
                  <a:pt x="336" y="456"/>
                </a:lnTo>
                <a:lnTo>
                  <a:pt x="336" y="432"/>
                </a:lnTo>
                <a:lnTo>
                  <a:pt x="312" y="432"/>
                </a:lnTo>
                <a:lnTo>
                  <a:pt x="288" y="432"/>
                </a:lnTo>
                <a:lnTo>
                  <a:pt x="264" y="444"/>
                </a:lnTo>
                <a:lnTo>
                  <a:pt x="240" y="444"/>
                </a:lnTo>
                <a:lnTo>
                  <a:pt x="216" y="456"/>
                </a:lnTo>
                <a:lnTo>
                  <a:pt x="192" y="468"/>
                </a:lnTo>
                <a:lnTo>
                  <a:pt x="168" y="480"/>
                </a:lnTo>
                <a:lnTo>
                  <a:pt x="144" y="480"/>
                </a:lnTo>
                <a:lnTo>
                  <a:pt x="0" y="432"/>
                </a:lnTo>
                <a:lnTo>
                  <a:pt x="144" y="444"/>
                </a:lnTo>
                <a:lnTo>
                  <a:pt x="168" y="432"/>
                </a:lnTo>
                <a:lnTo>
                  <a:pt x="192" y="420"/>
                </a:lnTo>
                <a:lnTo>
                  <a:pt x="192" y="396"/>
                </a:lnTo>
                <a:lnTo>
                  <a:pt x="204" y="372"/>
                </a:lnTo>
                <a:lnTo>
                  <a:pt x="180" y="372"/>
                </a:lnTo>
                <a:lnTo>
                  <a:pt x="0" y="336"/>
                </a:lnTo>
              </a:path>
            </a:pathLst>
          </a:custGeom>
          <a:solidFill>
            <a:schemeClr val="accent1"/>
          </a:solidFill>
          <a:ln w="12700" cap="rnd" cmpd="sng">
            <a:solidFill>
              <a:schemeClr val="tx1"/>
            </a:solidFill>
            <a:prstDash val="solid"/>
            <a:round/>
            <a:headEnd type="none" w="med" len="med"/>
            <a:tailEnd type="none" w="med" len="med"/>
          </a:ln>
        </p:spPr>
        <p:txBody>
          <a:bodyPr/>
          <a:lstStyle/>
          <a:p>
            <a:endParaRPr lang="en-GB"/>
          </a:p>
        </p:txBody>
      </p:sp>
      <p:sp>
        <p:nvSpPr>
          <p:cNvPr id="197635" name="Arc 5"/>
          <p:cNvSpPr>
            <a:spLocks/>
          </p:cNvSpPr>
          <p:nvPr/>
        </p:nvSpPr>
        <p:spPr bwMode="auto">
          <a:xfrm>
            <a:off x="6740525" y="2112963"/>
            <a:ext cx="679450" cy="603250"/>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chemeClr val="accent1"/>
          </a:solidFill>
          <a:ln w="12700" cap="rnd">
            <a:solidFill>
              <a:schemeClr val="tx1"/>
            </a:solidFill>
            <a:round/>
            <a:headEnd/>
            <a:tailEnd/>
          </a:ln>
        </p:spPr>
        <p:txBody>
          <a:bodyPr wrap="none" anchor="ctr"/>
          <a:lstStyle/>
          <a:p>
            <a:endParaRPr lang="en-GB"/>
          </a:p>
        </p:txBody>
      </p:sp>
      <p:sp>
        <p:nvSpPr>
          <p:cNvPr id="197636" name="Arc 6"/>
          <p:cNvSpPr>
            <a:spLocks/>
          </p:cNvSpPr>
          <p:nvPr/>
        </p:nvSpPr>
        <p:spPr bwMode="auto">
          <a:xfrm>
            <a:off x="6664325" y="2112963"/>
            <a:ext cx="527050" cy="1060450"/>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97637" name="Arc 7"/>
          <p:cNvSpPr>
            <a:spLocks/>
          </p:cNvSpPr>
          <p:nvPr/>
        </p:nvSpPr>
        <p:spPr bwMode="auto">
          <a:xfrm>
            <a:off x="7197725" y="2714625"/>
            <a:ext cx="222250" cy="450850"/>
          </a:xfrm>
          <a:custGeom>
            <a:avLst/>
            <a:gdLst>
              <a:gd name="T0" fmla="*/ 2147483646 w 21600"/>
              <a:gd name="T1" fmla="*/ 0 h 21600"/>
              <a:gd name="T2" fmla="*/ 0 w 21600"/>
              <a:gd name="T3" fmla="*/ 2147483646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chemeClr val="accent1"/>
          </a:solidFill>
          <a:ln w="12700" cap="rnd">
            <a:solidFill>
              <a:schemeClr val="tx1"/>
            </a:solidFill>
            <a:round/>
            <a:headEnd/>
            <a:tailEnd/>
          </a:ln>
        </p:spPr>
        <p:txBody>
          <a:bodyPr wrap="none" anchor="ctr"/>
          <a:lstStyle/>
          <a:p>
            <a:endParaRPr lang="en-GB"/>
          </a:p>
        </p:txBody>
      </p:sp>
      <p:sp>
        <p:nvSpPr>
          <p:cNvPr id="197638" name="Freeform 8"/>
          <p:cNvSpPr>
            <a:spLocks/>
          </p:cNvSpPr>
          <p:nvPr/>
        </p:nvSpPr>
        <p:spPr bwMode="auto">
          <a:xfrm>
            <a:off x="6496050" y="3344863"/>
            <a:ext cx="1098550" cy="779462"/>
          </a:xfrm>
          <a:custGeom>
            <a:avLst/>
            <a:gdLst>
              <a:gd name="T0" fmla="*/ 0 w 692"/>
              <a:gd name="T1" fmla="*/ 2147483646 h 491"/>
              <a:gd name="T2" fmla="*/ 2147483646 w 692"/>
              <a:gd name="T3" fmla="*/ 2147483646 h 491"/>
              <a:gd name="T4" fmla="*/ 2147483646 w 692"/>
              <a:gd name="T5" fmla="*/ 2147483646 h 491"/>
              <a:gd name="T6" fmla="*/ 2147483646 w 692"/>
              <a:gd name="T7" fmla="*/ 2147483646 h 491"/>
              <a:gd name="T8" fmla="*/ 2147483646 w 692"/>
              <a:gd name="T9" fmla="*/ 2147483646 h 491"/>
              <a:gd name="T10" fmla="*/ 2147483646 w 692"/>
              <a:gd name="T11" fmla="*/ 2147483646 h 491"/>
              <a:gd name="T12" fmla="*/ 2147483646 w 692"/>
              <a:gd name="T13" fmla="*/ 2147483646 h 491"/>
              <a:gd name="T14" fmla="*/ 2147483646 w 692"/>
              <a:gd name="T15" fmla="*/ 2147483646 h 491"/>
              <a:gd name="T16" fmla="*/ 2147483646 w 692"/>
              <a:gd name="T17" fmla="*/ 2147483646 h 491"/>
              <a:gd name="T18" fmla="*/ 2147483646 w 692"/>
              <a:gd name="T19" fmla="*/ 2147483646 h 491"/>
              <a:gd name="T20" fmla="*/ 2147483646 w 692"/>
              <a:gd name="T21" fmla="*/ 2147483646 h 491"/>
              <a:gd name="T22" fmla="*/ 2147483646 w 692"/>
              <a:gd name="T23" fmla="*/ 2147483646 h 491"/>
              <a:gd name="T24" fmla="*/ 2147483646 w 692"/>
              <a:gd name="T25" fmla="*/ 2147483646 h 491"/>
              <a:gd name="T26" fmla="*/ 2147483646 w 692"/>
              <a:gd name="T27" fmla="*/ 2147483646 h 491"/>
              <a:gd name="T28" fmla="*/ 2147483646 w 692"/>
              <a:gd name="T29" fmla="*/ 2147483646 h 491"/>
              <a:gd name="T30" fmla="*/ 2147483646 w 692"/>
              <a:gd name="T31" fmla="*/ 2147483646 h 491"/>
              <a:gd name="T32" fmla="*/ 2147483646 w 692"/>
              <a:gd name="T33" fmla="*/ 2147483646 h 491"/>
              <a:gd name="T34" fmla="*/ 2147483646 w 692"/>
              <a:gd name="T35" fmla="*/ 2147483646 h 491"/>
              <a:gd name="T36" fmla="*/ 2147483646 w 692"/>
              <a:gd name="T37" fmla="*/ 2147483646 h 491"/>
              <a:gd name="T38" fmla="*/ 2147483646 w 692"/>
              <a:gd name="T39" fmla="*/ 2147483646 h 491"/>
              <a:gd name="T40" fmla="*/ 2147483646 w 692"/>
              <a:gd name="T41" fmla="*/ 2147483646 h 491"/>
              <a:gd name="T42" fmla="*/ 2147483646 w 692"/>
              <a:gd name="T43" fmla="*/ 2147483646 h 491"/>
              <a:gd name="T44" fmla="*/ 2147483646 w 692"/>
              <a:gd name="T45" fmla="*/ 2147483646 h 491"/>
              <a:gd name="T46" fmla="*/ 2147483646 w 692"/>
              <a:gd name="T47" fmla="*/ 2147483646 h 491"/>
              <a:gd name="T48" fmla="*/ 2147483646 w 692"/>
              <a:gd name="T49" fmla="*/ 2147483646 h 491"/>
              <a:gd name="T50" fmla="*/ 2147483646 w 692"/>
              <a:gd name="T51" fmla="*/ 2147483646 h 491"/>
              <a:gd name="T52" fmla="*/ 2147483646 w 692"/>
              <a:gd name="T53" fmla="*/ 2147483646 h 491"/>
              <a:gd name="T54" fmla="*/ 2147483646 w 692"/>
              <a:gd name="T55" fmla="*/ 2147483646 h 491"/>
              <a:gd name="T56" fmla="*/ 2147483646 w 692"/>
              <a:gd name="T57" fmla="*/ 2147483646 h 491"/>
              <a:gd name="T58" fmla="*/ 2147483646 w 692"/>
              <a:gd name="T59" fmla="*/ 2147483646 h 491"/>
              <a:gd name="T60" fmla="*/ 2147483646 w 692"/>
              <a:gd name="T61" fmla="*/ 2147483646 h 491"/>
              <a:gd name="T62" fmla="*/ 2147483646 w 692"/>
              <a:gd name="T63" fmla="*/ 2147483646 h 491"/>
              <a:gd name="T64" fmla="*/ 2147483646 w 692"/>
              <a:gd name="T65" fmla="*/ 2147483646 h 491"/>
              <a:gd name="T66" fmla="*/ 2147483646 w 692"/>
              <a:gd name="T67" fmla="*/ 2147483646 h 491"/>
              <a:gd name="T68" fmla="*/ 2147483646 w 692"/>
              <a:gd name="T69" fmla="*/ 0 h 491"/>
              <a:gd name="T70" fmla="*/ 2147483646 w 692"/>
              <a:gd name="T71" fmla="*/ 0 h 491"/>
              <a:gd name="T72" fmla="*/ 2147483646 w 692"/>
              <a:gd name="T73" fmla="*/ 2147483646 h 49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92"/>
              <a:gd name="T112" fmla="*/ 0 h 491"/>
              <a:gd name="T113" fmla="*/ 692 w 692"/>
              <a:gd name="T114" fmla="*/ 491 h 49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92" h="491">
                <a:moveTo>
                  <a:pt x="0" y="38"/>
                </a:moveTo>
                <a:lnTo>
                  <a:pt x="0" y="38"/>
                </a:lnTo>
                <a:lnTo>
                  <a:pt x="10" y="19"/>
                </a:lnTo>
                <a:lnTo>
                  <a:pt x="10" y="38"/>
                </a:lnTo>
                <a:lnTo>
                  <a:pt x="29" y="58"/>
                </a:lnTo>
                <a:lnTo>
                  <a:pt x="29" y="96"/>
                </a:lnTo>
                <a:lnTo>
                  <a:pt x="29" y="135"/>
                </a:lnTo>
                <a:lnTo>
                  <a:pt x="48" y="173"/>
                </a:lnTo>
                <a:lnTo>
                  <a:pt x="67" y="211"/>
                </a:lnTo>
                <a:lnTo>
                  <a:pt x="67" y="250"/>
                </a:lnTo>
                <a:lnTo>
                  <a:pt x="67" y="327"/>
                </a:lnTo>
                <a:lnTo>
                  <a:pt x="77" y="375"/>
                </a:lnTo>
                <a:lnTo>
                  <a:pt x="77" y="394"/>
                </a:lnTo>
                <a:lnTo>
                  <a:pt x="77" y="413"/>
                </a:lnTo>
                <a:lnTo>
                  <a:pt x="67" y="432"/>
                </a:lnTo>
                <a:lnTo>
                  <a:pt x="106" y="442"/>
                </a:lnTo>
                <a:lnTo>
                  <a:pt x="154" y="471"/>
                </a:lnTo>
                <a:lnTo>
                  <a:pt x="173" y="480"/>
                </a:lnTo>
                <a:lnTo>
                  <a:pt x="192" y="480"/>
                </a:lnTo>
                <a:lnTo>
                  <a:pt x="211" y="490"/>
                </a:lnTo>
                <a:lnTo>
                  <a:pt x="230" y="490"/>
                </a:lnTo>
                <a:lnTo>
                  <a:pt x="250" y="480"/>
                </a:lnTo>
                <a:lnTo>
                  <a:pt x="269" y="471"/>
                </a:lnTo>
                <a:lnTo>
                  <a:pt x="288" y="461"/>
                </a:lnTo>
                <a:lnTo>
                  <a:pt x="317" y="452"/>
                </a:lnTo>
                <a:lnTo>
                  <a:pt x="336" y="442"/>
                </a:lnTo>
                <a:lnTo>
                  <a:pt x="355" y="442"/>
                </a:lnTo>
                <a:lnTo>
                  <a:pt x="374" y="442"/>
                </a:lnTo>
                <a:lnTo>
                  <a:pt x="461" y="423"/>
                </a:lnTo>
                <a:lnTo>
                  <a:pt x="480" y="423"/>
                </a:lnTo>
                <a:lnTo>
                  <a:pt x="499" y="413"/>
                </a:lnTo>
                <a:lnTo>
                  <a:pt x="528" y="404"/>
                </a:lnTo>
                <a:lnTo>
                  <a:pt x="566" y="384"/>
                </a:lnTo>
                <a:lnTo>
                  <a:pt x="605" y="346"/>
                </a:lnTo>
                <a:lnTo>
                  <a:pt x="633" y="327"/>
                </a:lnTo>
                <a:lnTo>
                  <a:pt x="643" y="307"/>
                </a:lnTo>
                <a:lnTo>
                  <a:pt x="662" y="298"/>
                </a:lnTo>
                <a:lnTo>
                  <a:pt x="681" y="279"/>
                </a:lnTo>
                <a:lnTo>
                  <a:pt x="691" y="259"/>
                </a:lnTo>
                <a:lnTo>
                  <a:pt x="691" y="240"/>
                </a:lnTo>
                <a:lnTo>
                  <a:pt x="681" y="221"/>
                </a:lnTo>
                <a:lnTo>
                  <a:pt x="662" y="211"/>
                </a:lnTo>
                <a:lnTo>
                  <a:pt x="643" y="202"/>
                </a:lnTo>
                <a:lnTo>
                  <a:pt x="624" y="183"/>
                </a:lnTo>
                <a:lnTo>
                  <a:pt x="605" y="173"/>
                </a:lnTo>
                <a:lnTo>
                  <a:pt x="585" y="163"/>
                </a:lnTo>
                <a:lnTo>
                  <a:pt x="566" y="154"/>
                </a:lnTo>
                <a:lnTo>
                  <a:pt x="547" y="144"/>
                </a:lnTo>
                <a:lnTo>
                  <a:pt x="528" y="135"/>
                </a:lnTo>
                <a:lnTo>
                  <a:pt x="509" y="125"/>
                </a:lnTo>
                <a:lnTo>
                  <a:pt x="489" y="115"/>
                </a:lnTo>
                <a:lnTo>
                  <a:pt x="470" y="106"/>
                </a:lnTo>
                <a:lnTo>
                  <a:pt x="451" y="96"/>
                </a:lnTo>
                <a:lnTo>
                  <a:pt x="432" y="86"/>
                </a:lnTo>
                <a:lnTo>
                  <a:pt x="413" y="86"/>
                </a:lnTo>
                <a:lnTo>
                  <a:pt x="374" y="67"/>
                </a:lnTo>
                <a:lnTo>
                  <a:pt x="355" y="67"/>
                </a:lnTo>
                <a:lnTo>
                  <a:pt x="326" y="48"/>
                </a:lnTo>
                <a:lnTo>
                  <a:pt x="307" y="48"/>
                </a:lnTo>
                <a:lnTo>
                  <a:pt x="278" y="38"/>
                </a:lnTo>
                <a:lnTo>
                  <a:pt x="259" y="38"/>
                </a:lnTo>
                <a:lnTo>
                  <a:pt x="240" y="29"/>
                </a:lnTo>
                <a:lnTo>
                  <a:pt x="221" y="29"/>
                </a:lnTo>
                <a:lnTo>
                  <a:pt x="202" y="19"/>
                </a:lnTo>
                <a:lnTo>
                  <a:pt x="182" y="19"/>
                </a:lnTo>
                <a:lnTo>
                  <a:pt x="163" y="10"/>
                </a:lnTo>
                <a:lnTo>
                  <a:pt x="144" y="10"/>
                </a:lnTo>
                <a:lnTo>
                  <a:pt x="125" y="10"/>
                </a:lnTo>
                <a:lnTo>
                  <a:pt x="106" y="10"/>
                </a:lnTo>
                <a:lnTo>
                  <a:pt x="86" y="0"/>
                </a:lnTo>
                <a:lnTo>
                  <a:pt x="67" y="0"/>
                </a:lnTo>
                <a:lnTo>
                  <a:pt x="48" y="0"/>
                </a:lnTo>
                <a:lnTo>
                  <a:pt x="29" y="0"/>
                </a:lnTo>
                <a:lnTo>
                  <a:pt x="19" y="19"/>
                </a:lnTo>
                <a:lnTo>
                  <a:pt x="0" y="38"/>
                </a:lnTo>
              </a:path>
            </a:pathLst>
          </a:custGeom>
          <a:solidFill>
            <a:schemeClr val="accent1"/>
          </a:solidFill>
          <a:ln w="12700" cap="rnd" cmpd="sng">
            <a:solidFill>
              <a:schemeClr val="tx1"/>
            </a:solidFill>
            <a:prstDash val="solid"/>
            <a:round/>
            <a:headEnd type="none" w="med" len="med"/>
            <a:tailEnd type="none" w="med" len="med"/>
          </a:ln>
        </p:spPr>
        <p:txBody>
          <a:bodyPr/>
          <a:lstStyle/>
          <a:p>
            <a:endParaRPr lang="en-GB"/>
          </a:p>
        </p:txBody>
      </p:sp>
      <p:sp>
        <p:nvSpPr>
          <p:cNvPr id="197639" name="Oval 9"/>
          <p:cNvSpPr>
            <a:spLocks noChangeArrowheads="1"/>
          </p:cNvSpPr>
          <p:nvPr/>
        </p:nvSpPr>
        <p:spPr bwMode="auto">
          <a:xfrm>
            <a:off x="6640513" y="44434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0" name="Oval 10"/>
          <p:cNvSpPr>
            <a:spLocks noChangeArrowheads="1"/>
          </p:cNvSpPr>
          <p:nvPr/>
        </p:nvSpPr>
        <p:spPr bwMode="auto">
          <a:xfrm>
            <a:off x="7097713" y="45196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1" name="Oval 11"/>
          <p:cNvSpPr>
            <a:spLocks noChangeArrowheads="1"/>
          </p:cNvSpPr>
          <p:nvPr/>
        </p:nvSpPr>
        <p:spPr bwMode="auto">
          <a:xfrm>
            <a:off x="7097713" y="49006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2" name="Oval 12"/>
          <p:cNvSpPr>
            <a:spLocks noChangeArrowheads="1"/>
          </p:cNvSpPr>
          <p:nvPr/>
        </p:nvSpPr>
        <p:spPr bwMode="auto">
          <a:xfrm>
            <a:off x="6488113" y="48244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3" name="Oval 13"/>
          <p:cNvSpPr>
            <a:spLocks noChangeArrowheads="1"/>
          </p:cNvSpPr>
          <p:nvPr/>
        </p:nvSpPr>
        <p:spPr bwMode="auto">
          <a:xfrm>
            <a:off x="6792913" y="50530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4" name="Oval 14"/>
          <p:cNvSpPr>
            <a:spLocks noChangeArrowheads="1"/>
          </p:cNvSpPr>
          <p:nvPr/>
        </p:nvSpPr>
        <p:spPr bwMode="auto">
          <a:xfrm>
            <a:off x="6700838" y="4656138"/>
            <a:ext cx="536575" cy="536575"/>
          </a:xfrm>
          <a:prstGeom prst="ellipse">
            <a:avLst/>
          </a:prstGeom>
          <a:solidFill>
            <a:schemeClr val="accent1"/>
          </a:solidFill>
          <a:ln w="12700">
            <a:solidFill>
              <a:schemeClr val="accent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5" name="Arc 15"/>
          <p:cNvSpPr>
            <a:spLocks/>
          </p:cNvSpPr>
          <p:nvPr/>
        </p:nvSpPr>
        <p:spPr bwMode="auto">
          <a:xfrm>
            <a:off x="6740525" y="2112963"/>
            <a:ext cx="450850" cy="831850"/>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rgbClr val="0000FF"/>
          </a:solidFill>
          <a:ln w="12700" cap="rnd">
            <a:solidFill>
              <a:schemeClr val="tx1"/>
            </a:solidFill>
            <a:round/>
            <a:headEnd/>
            <a:tailEnd/>
          </a:ln>
        </p:spPr>
        <p:txBody>
          <a:bodyPr wrap="none" anchor="ctr"/>
          <a:lstStyle/>
          <a:p>
            <a:endParaRPr lang="en-GB"/>
          </a:p>
        </p:txBody>
      </p:sp>
      <p:sp>
        <p:nvSpPr>
          <p:cNvPr id="197646" name="Line 16"/>
          <p:cNvSpPr>
            <a:spLocks noChangeShapeType="1"/>
          </p:cNvSpPr>
          <p:nvPr/>
        </p:nvSpPr>
        <p:spPr bwMode="auto">
          <a:xfrm>
            <a:off x="7197725" y="2949575"/>
            <a:ext cx="0" cy="2159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19764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5673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76820930"/>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681" name="Picture 2"/>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0025" y="0"/>
            <a:ext cx="3835400"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99682" name="Rectangle 3"/>
          <p:cNvSpPr>
            <a:spLocks/>
          </p:cNvSpPr>
          <p:nvPr>
            <p:ph type="title"/>
          </p:nvPr>
        </p:nvSpPr>
        <p:spPr>
          <a:xfrm>
            <a:off x="98425" y="260350"/>
            <a:ext cx="5121275" cy="1773238"/>
          </a:xfrm>
          <a:noFill/>
        </p:spPr>
        <p:txBody>
          <a:bodyPr lIns="90488" tIns="44450" rIns="90488" bIns="44450"/>
          <a:lstStyle/>
          <a:p>
            <a:pPr eaLnBrk="1" hangingPunct="1"/>
            <a:r>
              <a:rPr lang="en-US" altLang="en-US" sz="2500" b="1" smtClean="0">
                <a:cs typeface="Calibri" panose="020F0502020204030204" pitchFamily="34" charset="0"/>
              </a:rPr>
              <a:t>High shore development &amp; insulosity Rapid aging and high productivity</a:t>
            </a:r>
          </a:p>
        </p:txBody>
      </p:sp>
      <p:sp>
        <p:nvSpPr>
          <p:cNvPr id="199683" name="Rectangle 4">
            <a:extLst>
              <a:ext uri="{FF2B5EF4-FFF2-40B4-BE49-F238E27FC236}">
                <a16:creationId xmlns:a16="http://schemas.microsoft.com/office/drawing/2014/main" id="{47C714A4-84DB-8F43-8E79-A6569B3DAFE7}"/>
              </a:ext>
            </a:extLst>
          </p:cNvPr>
          <p:cNvSpPr>
            <a:spLocks noGrp="1"/>
          </p:cNvSpPr>
          <p:nvPr>
            <p:ph type="body" idx="1"/>
          </p:nvPr>
        </p:nvSpPr>
        <p:spPr>
          <a:xfrm>
            <a:off x="339725" y="2224088"/>
            <a:ext cx="4621213" cy="3902075"/>
          </a:xfrm>
        </p:spPr>
        <p:txBody>
          <a:bodyPr lIns="90488" tIns="44450" rIns="90488" bIns="44450"/>
          <a:lstStyle/>
          <a:p>
            <a:pPr marL="0" indent="0" eaLnBrk="1" hangingPunct="1">
              <a:buFont typeface="Arial" panose="020B0604020202020204" pitchFamily="34" charset="0"/>
              <a:buNone/>
              <a:defRPr/>
            </a:pPr>
            <a:r>
              <a:rPr lang="en-US" altLang="en-US" sz="2400" b="1" dirty="0">
                <a:latin typeface="Arial" panose="020B0604020202020204" pitchFamily="34" charset="0"/>
              </a:rPr>
              <a:t>Lough Erne, Ireland </a:t>
            </a:r>
          </a:p>
          <a:p>
            <a:pPr eaLnBrk="1" hangingPunct="1">
              <a:defRPr/>
            </a:pPr>
            <a:r>
              <a:rPr lang="en-US" altLang="en-US" sz="2400" dirty="0">
                <a:latin typeface="Arial" panose="020B0604020202020204" pitchFamily="34" charset="0"/>
              </a:rPr>
              <a:t>One of the highest D</a:t>
            </a:r>
            <a:r>
              <a:rPr lang="en-US" altLang="en-US" sz="2800" baseline="-25000" dirty="0">
                <a:latin typeface="Arial" panose="020B0604020202020204" pitchFamily="34" charset="0"/>
              </a:rPr>
              <a:t>L</a:t>
            </a:r>
            <a:r>
              <a:rPr lang="en-US" altLang="en-US" sz="2400" dirty="0">
                <a:latin typeface="Arial" panose="020B0604020202020204" pitchFamily="34" charset="0"/>
              </a:rPr>
              <a:t> values (2.1)</a:t>
            </a:r>
          </a:p>
          <a:p>
            <a:pPr eaLnBrk="1" hangingPunct="1">
              <a:defRPr/>
            </a:pPr>
            <a:r>
              <a:rPr lang="en-US" altLang="en-US" sz="2400" dirty="0">
                <a:latin typeface="Arial" panose="020B0604020202020204" pitchFamily="34" charset="0"/>
              </a:rPr>
              <a:t>40% insulosity</a:t>
            </a:r>
          </a:p>
          <a:p>
            <a:pPr eaLnBrk="1" hangingPunct="1">
              <a:defRPr/>
            </a:pPr>
            <a:endParaRPr lang="en-US" altLang="en-US" sz="2400" dirty="0">
              <a:latin typeface="Arial" panose="020B0604020202020204" pitchFamily="34" charset="0"/>
            </a:endParaRPr>
          </a:p>
          <a:p>
            <a:pPr marL="0" indent="0" eaLnBrk="1" hangingPunct="1">
              <a:buFont typeface="Arial" panose="020B0604020202020204" pitchFamily="34" charset="0"/>
              <a:buNone/>
              <a:defRPr/>
            </a:pPr>
            <a:r>
              <a:rPr lang="en-US" altLang="en-US" sz="2400" b="1" dirty="0">
                <a:latin typeface="Arial" panose="020B0604020202020204" pitchFamily="34" charset="0"/>
              </a:rPr>
              <a:t>Kettle lakes </a:t>
            </a:r>
          </a:p>
          <a:p>
            <a:pPr eaLnBrk="1" hangingPunct="1">
              <a:defRPr/>
            </a:pPr>
            <a:r>
              <a:rPr lang="en-US" altLang="en-US" sz="2400" dirty="0">
                <a:latin typeface="Arial" panose="020B0604020202020204" pitchFamily="34" charset="0"/>
              </a:rPr>
              <a:t>Typically have D</a:t>
            </a:r>
            <a:r>
              <a:rPr lang="en-US" altLang="en-US" sz="2800" baseline="-25000" dirty="0">
                <a:latin typeface="Arial" panose="020B0604020202020204" pitchFamily="34" charset="0"/>
              </a:rPr>
              <a:t>L</a:t>
            </a:r>
            <a:r>
              <a:rPr lang="en-US" altLang="en-US" sz="2400" dirty="0">
                <a:latin typeface="Arial" panose="020B0604020202020204" pitchFamily="34" charset="0"/>
              </a:rPr>
              <a:t> values of 1.5 - 2.5</a:t>
            </a:r>
          </a:p>
        </p:txBody>
      </p:sp>
      <p:sp>
        <p:nvSpPr>
          <p:cNvPr id="199684" name="Rectangle 5"/>
          <p:cNvSpPr>
            <a:spLocks noChangeArrowheads="1"/>
          </p:cNvSpPr>
          <p:nvPr/>
        </p:nvSpPr>
        <p:spPr bwMode="auto">
          <a:xfrm>
            <a:off x="7377113" y="5845175"/>
            <a:ext cx="1165225" cy="28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30000"/>
              </a:spcBef>
              <a:buFontTx/>
              <a:buNone/>
            </a:pPr>
            <a:r>
              <a:rPr lang="en-US" altLang="en-US" sz="1400" b="1"/>
              <a:t>Lough Erne</a:t>
            </a:r>
          </a:p>
        </p:txBody>
      </p:sp>
      <p:grpSp>
        <p:nvGrpSpPr>
          <p:cNvPr id="199685" name="Group 6"/>
          <p:cNvGrpSpPr>
            <a:grpSpLocks/>
          </p:cNvGrpSpPr>
          <p:nvPr/>
        </p:nvGrpSpPr>
        <p:grpSpPr bwMode="auto">
          <a:xfrm>
            <a:off x="7626350" y="6149975"/>
            <a:ext cx="1054100" cy="396875"/>
            <a:chOff x="4804" y="3874"/>
            <a:chExt cx="664" cy="250"/>
          </a:xfrm>
        </p:grpSpPr>
        <p:sp>
          <p:nvSpPr>
            <p:cNvPr id="199687" name="Rectangle 7"/>
            <p:cNvSpPr>
              <a:spLocks noChangeArrowheads="1"/>
            </p:cNvSpPr>
            <p:nvPr/>
          </p:nvSpPr>
          <p:spPr bwMode="auto">
            <a:xfrm>
              <a:off x="4804" y="3892"/>
              <a:ext cx="664" cy="232"/>
            </a:xfrm>
            <a:prstGeom prst="rect">
              <a:avLst/>
            </a:prstGeom>
            <a:solidFill>
              <a:schemeClr val="bg1"/>
            </a:solidFill>
            <a:ln w="12700">
              <a:solidFill>
                <a:schemeClr val="bg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9688" name="Line 8"/>
            <p:cNvSpPr>
              <a:spLocks noChangeShapeType="1"/>
            </p:cNvSpPr>
            <p:nvPr/>
          </p:nvSpPr>
          <p:spPr bwMode="auto">
            <a:xfrm>
              <a:off x="4900" y="4080"/>
              <a:ext cx="52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9689" name="Line 9"/>
            <p:cNvSpPr>
              <a:spLocks noChangeShapeType="1"/>
            </p:cNvSpPr>
            <p:nvPr/>
          </p:nvSpPr>
          <p:spPr bwMode="auto">
            <a:xfrm flipV="1">
              <a:off x="4896" y="4028"/>
              <a:ext cx="0" cy="56"/>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9690" name="Line 10"/>
            <p:cNvSpPr>
              <a:spLocks noChangeShapeType="1"/>
            </p:cNvSpPr>
            <p:nvPr/>
          </p:nvSpPr>
          <p:spPr bwMode="auto">
            <a:xfrm flipV="1">
              <a:off x="5424" y="4028"/>
              <a:ext cx="0" cy="56"/>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9691" name="Rectangle 11"/>
            <p:cNvSpPr>
              <a:spLocks noChangeArrowheads="1"/>
            </p:cNvSpPr>
            <p:nvPr/>
          </p:nvSpPr>
          <p:spPr bwMode="auto">
            <a:xfrm>
              <a:off x="4935" y="3874"/>
              <a:ext cx="332" cy="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b="1"/>
                <a:t>5 km</a:t>
              </a:r>
            </a:p>
          </p:txBody>
        </p:sp>
      </p:grpSp>
      <p:pic>
        <p:nvPicPr>
          <p:cNvPr id="19968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9991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8538363"/>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729" name="Picture 4" descr="Depth_Prod"/>
          <p:cNvPicPr>
            <a:picLocks noChangeAspect="1" noChangeArrowheads="1"/>
          </p:cNvPicPr>
          <p:nvPr/>
        </p:nvPicPr>
        <p:blipFill>
          <a:blip r:embed="rId3">
            <a:lum contrast="12000"/>
            <a:extLst>
              <a:ext uri="{28A0092B-C50C-407E-A947-70E740481C1C}">
                <a14:useLocalDpi xmlns:a14="http://schemas.microsoft.com/office/drawing/2010/main" val="0"/>
              </a:ext>
            </a:extLst>
          </a:blip>
          <a:srcRect/>
          <a:stretch>
            <a:fillRect/>
          </a:stretch>
        </p:blipFill>
        <p:spPr bwMode="auto">
          <a:xfrm>
            <a:off x="3498850" y="1484313"/>
            <a:ext cx="5394325" cy="441960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1730" name="Text Box 6"/>
          <p:cNvSpPr txBox="1">
            <a:spLocks noChangeArrowheads="1"/>
          </p:cNvSpPr>
          <p:nvPr/>
        </p:nvSpPr>
        <p:spPr bwMode="auto">
          <a:xfrm>
            <a:off x="0" y="333375"/>
            <a:ext cx="9432925"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2500" b="1"/>
              <a:t>Depth Relationship with Water Renewal </a:t>
            </a:r>
            <a:br>
              <a:rPr lang="en-US" altLang="en-US" sz="2500" b="1"/>
            </a:br>
            <a:r>
              <a:rPr lang="en-US" altLang="en-US" sz="2500" b="1"/>
              <a:t>and Biological Productivity</a:t>
            </a:r>
          </a:p>
        </p:txBody>
      </p:sp>
      <p:sp>
        <p:nvSpPr>
          <p:cNvPr id="2" name="Rectangle 1">
            <a:extLst>
              <a:ext uri="{FF2B5EF4-FFF2-40B4-BE49-F238E27FC236}">
                <a16:creationId xmlns:a16="http://schemas.microsoft.com/office/drawing/2014/main" id="{1DE07333-B487-1340-A52A-BA791A663673}"/>
              </a:ext>
            </a:extLst>
          </p:cNvPr>
          <p:cNvSpPr/>
          <p:nvPr/>
        </p:nvSpPr>
        <p:spPr>
          <a:xfrm>
            <a:off x="225425" y="1268413"/>
            <a:ext cx="3240088" cy="4710112"/>
          </a:xfrm>
          <a:prstGeom prst="rect">
            <a:avLst/>
          </a:prstGeom>
        </p:spPr>
        <p:txBody>
          <a:bodyPr>
            <a:spAutoFit/>
          </a:bodyPr>
          <a:lstStyle/>
          <a:p>
            <a:pPr eaLnBrk="1" hangingPunct="1">
              <a:defRPr/>
            </a:pPr>
            <a:r>
              <a:rPr lang="en-US" altLang="en-US" sz="2000" b="1" i="1" dirty="0">
                <a:latin typeface="Calibri" panose="020F0502020204030204" pitchFamily="34" charset="0"/>
                <a:cs typeface="Calibri" panose="020F0502020204030204" pitchFamily="34" charset="0"/>
              </a:rPr>
              <a:t>Productivity indicators </a:t>
            </a:r>
          </a:p>
          <a:p>
            <a:pPr eaLnBrk="1" hangingPunct="1">
              <a:defRPr/>
            </a:pPr>
            <a:endParaRPr lang="en-US" altLang="en-US" sz="2000" b="1" dirty="0">
              <a:latin typeface="Calibri" panose="020F0502020204030204" pitchFamily="34" charset="0"/>
              <a:cs typeface="Calibri" panose="020F0502020204030204" pitchFamily="34" charset="0"/>
            </a:endParaRPr>
          </a:p>
          <a:p>
            <a:pPr eaLnBrk="1" hangingPunct="1">
              <a:defRPr/>
            </a:pPr>
            <a:r>
              <a:rPr lang="en-US" altLang="en-US" sz="2000" b="1" dirty="0" err="1">
                <a:latin typeface="Calibri" panose="020F0502020204030204" pitchFamily="34" charset="0"/>
                <a:cs typeface="Calibri" panose="020F0502020204030204" pitchFamily="34" charset="0"/>
              </a:rPr>
              <a:t>Chl</a:t>
            </a:r>
            <a:r>
              <a:rPr lang="en-US" altLang="en-US" sz="2000" b="1" dirty="0">
                <a:latin typeface="Calibri" panose="020F0502020204030204" pitchFamily="34" charset="0"/>
                <a:cs typeface="Calibri" panose="020F0502020204030204" pitchFamily="34" charset="0"/>
              </a:rPr>
              <a:t> a (mg/m</a:t>
            </a:r>
            <a:r>
              <a:rPr lang="en-US" altLang="en-US" sz="2000" b="1" baseline="30000" dirty="0">
                <a:latin typeface="Calibri" panose="020F0502020204030204" pitchFamily="34" charset="0"/>
                <a:cs typeface="Calibri" panose="020F0502020204030204" pitchFamily="34" charset="0"/>
              </a:rPr>
              <a:t>3</a:t>
            </a:r>
            <a:r>
              <a:rPr lang="en-US" altLang="en-US" sz="2000" b="1" dirty="0">
                <a:latin typeface="Calibri" panose="020F0502020204030204" pitchFamily="34" charset="0"/>
                <a:cs typeface="Calibri" panose="020F0502020204030204" pitchFamily="34" charset="0"/>
              </a:rPr>
              <a:t>)</a:t>
            </a:r>
          </a:p>
          <a:p>
            <a:pPr marL="342900" indent="-342900" eaLnBrk="1" hangingPunct="1">
              <a:buFont typeface="Arial" panose="020B0604020202020204" pitchFamily="34" charset="0"/>
              <a:buChar char="•"/>
              <a:defRPr/>
            </a:pPr>
            <a:r>
              <a:rPr lang="en-US" altLang="en-US" sz="2000" dirty="0">
                <a:latin typeface="Calibri" panose="020F0502020204030204" pitchFamily="34" charset="0"/>
                <a:cs typeface="Calibri" panose="020F0502020204030204" pitchFamily="34" charset="0"/>
              </a:rPr>
              <a:t>Organic photosynthesis.</a:t>
            </a:r>
            <a:br>
              <a:rPr lang="en-US" altLang="en-US" sz="2000" dirty="0">
                <a:latin typeface="Calibri" panose="020F0502020204030204" pitchFamily="34" charset="0"/>
                <a:cs typeface="Calibri" panose="020F0502020204030204" pitchFamily="34" charset="0"/>
              </a:rPr>
            </a:br>
            <a:r>
              <a:rPr lang="en-US" altLang="en-US" sz="2000" dirty="0">
                <a:latin typeface="Calibri" panose="020F0502020204030204" pitchFamily="34" charset="0"/>
                <a:cs typeface="Calibri" panose="020F0502020204030204" pitchFamily="34" charset="0"/>
              </a:rPr>
              <a:t>Eukaryotic</a:t>
            </a:r>
          </a:p>
          <a:p>
            <a:pPr marL="342900" indent="-342900" eaLnBrk="1" hangingPunct="1">
              <a:buFont typeface="Arial" panose="020B0604020202020204" pitchFamily="34" charset="0"/>
              <a:buChar char="•"/>
              <a:defRPr/>
            </a:pPr>
            <a:r>
              <a:rPr lang="en-US" altLang="en-US" sz="2000" dirty="0">
                <a:latin typeface="Calibri" panose="020F0502020204030204" pitchFamily="34" charset="0"/>
                <a:cs typeface="Calibri" panose="020F0502020204030204" pitchFamily="34" charset="0"/>
              </a:rPr>
              <a:t>Microorganisms (algae &amp; bacteria).</a:t>
            </a:r>
          </a:p>
          <a:p>
            <a:pPr eaLnBrk="1" hangingPunct="1">
              <a:defRPr/>
            </a:pPr>
            <a:endParaRPr lang="en-US" altLang="en-US" sz="2000" dirty="0">
              <a:latin typeface="Calibri" panose="020F0502020204030204" pitchFamily="34" charset="0"/>
              <a:cs typeface="Calibri" panose="020F0502020204030204" pitchFamily="34" charset="0"/>
            </a:endParaRPr>
          </a:p>
          <a:p>
            <a:pPr eaLnBrk="1" hangingPunct="1">
              <a:defRPr/>
            </a:pPr>
            <a:r>
              <a:rPr lang="en-US" altLang="en-US" sz="2000" b="1" dirty="0">
                <a:latin typeface="Calibri" panose="020F0502020204030204" pitchFamily="34" charset="0"/>
                <a:cs typeface="Calibri" panose="020F0502020204030204" pitchFamily="34" charset="0"/>
              </a:rPr>
              <a:t>TP (mg/l)</a:t>
            </a:r>
          </a:p>
          <a:p>
            <a:pPr marL="342900" indent="-342900" eaLnBrk="1" hangingPunct="1">
              <a:buFont typeface="Arial" panose="020B0604020202020204" pitchFamily="34" charset="0"/>
              <a:buChar char="•"/>
              <a:defRPr/>
            </a:pPr>
            <a:r>
              <a:rPr lang="en-US" altLang="en-US" sz="2000" dirty="0">
                <a:latin typeface="Calibri" panose="020F0502020204030204" pitchFamily="34" charset="0"/>
                <a:cs typeface="Calibri" panose="020F0502020204030204" pitchFamily="34" charset="0"/>
              </a:rPr>
              <a:t>Nutrient for plant growth.</a:t>
            </a:r>
          </a:p>
          <a:p>
            <a:pPr marL="342900" indent="-342900" eaLnBrk="1" hangingPunct="1">
              <a:buFont typeface="Arial" panose="020B0604020202020204" pitchFamily="34" charset="0"/>
              <a:buChar char="•"/>
              <a:defRPr/>
            </a:pPr>
            <a:r>
              <a:rPr lang="en-US" altLang="en-US" sz="2000" dirty="0">
                <a:latin typeface="Calibri" panose="020F0502020204030204" pitchFamily="34" charset="0"/>
                <a:cs typeface="Calibri" panose="020F0502020204030204" pitchFamily="34" charset="0"/>
              </a:rPr>
              <a:t>More P = More plants.</a:t>
            </a:r>
          </a:p>
          <a:p>
            <a:pPr eaLnBrk="1" hangingPunct="1">
              <a:defRPr/>
            </a:pPr>
            <a:endParaRPr lang="en-US" altLang="en-US" sz="2000" dirty="0">
              <a:latin typeface="Calibri" panose="020F0502020204030204" pitchFamily="34" charset="0"/>
              <a:cs typeface="Calibri" panose="020F0502020204030204" pitchFamily="34" charset="0"/>
            </a:endParaRPr>
          </a:p>
          <a:p>
            <a:pPr eaLnBrk="1" hangingPunct="1">
              <a:defRPr/>
            </a:pPr>
            <a:r>
              <a:rPr lang="en-US" altLang="en-US" sz="2000" b="1" dirty="0">
                <a:latin typeface="Calibri" panose="020F0502020204030204" pitchFamily="34" charset="0"/>
                <a:cs typeface="Calibri" panose="020F0502020204030204" pitchFamily="34" charset="0"/>
              </a:rPr>
              <a:t>Fish Catch (kg/ha)</a:t>
            </a:r>
          </a:p>
          <a:p>
            <a:pPr marL="342900" indent="-342900" eaLnBrk="1" hangingPunct="1">
              <a:buFont typeface="Arial" panose="020B0604020202020204" pitchFamily="34" charset="0"/>
              <a:buChar char="•"/>
              <a:defRPr/>
            </a:pPr>
            <a:r>
              <a:rPr lang="en-US" sz="2000" dirty="0">
                <a:latin typeface="Calibri" panose="020F0502020204030204" pitchFamily="34" charset="0"/>
                <a:cs typeface="Calibri" panose="020F0502020204030204" pitchFamily="34" charset="0"/>
              </a:rPr>
              <a:t>Keystone species</a:t>
            </a:r>
          </a:p>
          <a:p>
            <a:pPr marL="342900" indent="-342900" eaLnBrk="1" hangingPunct="1">
              <a:buFont typeface="Arial" panose="020B0604020202020204" pitchFamily="34" charset="0"/>
              <a:buChar char="•"/>
              <a:defRPr/>
            </a:pPr>
            <a:r>
              <a:rPr lang="en-US" sz="2000" dirty="0">
                <a:latin typeface="Calibri" panose="020F0502020204030204" pitchFamily="34" charset="0"/>
                <a:cs typeface="Calibri" panose="020F0502020204030204" pitchFamily="34" charset="0"/>
              </a:rPr>
              <a:t>Higher organisms</a:t>
            </a:r>
          </a:p>
        </p:txBody>
      </p:sp>
      <p:pic>
        <p:nvPicPr>
          <p:cNvPr id="20173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8547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70237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753"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3763" y="77788"/>
            <a:ext cx="2343150"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2754" name="Text Box 4"/>
          <p:cNvSpPr txBox="1">
            <a:spLocks noChangeArrowheads="1"/>
          </p:cNvSpPr>
          <p:nvPr/>
        </p:nvSpPr>
        <p:spPr bwMode="auto">
          <a:xfrm>
            <a:off x="1238250" y="798513"/>
            <a:ext cx="4986338"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4800" b="1"/>
              <a:t>Dams &amp; Reservoirs</a:t>
            </a:r>
          </a:p>
        </p:txBody>
      </p:sp>
      <p:sp>
        <p:nvSpPr>
          <p:cNvPr id="202755" name="Text Box 5"/>
          <p:cNvSpPr txBox="1">
            <a:spLocks noChangeArrowheads="1"/>
          </p:cNvSpPr>
          <p:nvPr/>
        </p:nvSpPr>
        <p:spPr bwMode="auto">
          <a:xfrm>
            <a:off x="658813" y="2432050"/>
            <a:ext cx="7789862"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600"/>
              <a:t>I.  	Why Have Dams &amp; Reservoirs?</a:t>
            </a:r>
          </a:p>
          <a:p>
            <a:pPr eaLnBrk="1" hangingPunct="1">
              <a:spcBef>
                <a:spcPct val="0"/>
              </a:spcBef>
              <a:buFontTx/>
              <a:buNone/>
            </a:pPr>
            <a:r>
              <a:rPr lang="en-US" altLang="en-US" sz="3600"/>
              <a:t>II.	Comparisons to Natural Lakes </a:t>
            </a:r>
          </a:p>
          <a:p>
            <a:pPr eaLnBrk="1" hangingPunct="1">
              <a:spcBef>
                <a:spcPct val="0"/>
              </a:spcBef>
              <a:buFontTx/>
              <a:buNone/>
            </a:pPr>
            <a:r>
              <a:rPr lang="en-US" altLang="en-US" sz="3600"/>
              <a:t>III.	Reservoir Zones</a:t>
            </a:r>
          </a:p>
          <a:p>
            <a:pPr eaLnBrk="1" hangingPunct="1">
              <a:spcBef>
                <a:spcPct val="0"/>
              </a:spcBef>
              <a:buFontTx/>
              <a:buNone/>
            </a:pPr>
            <a:r>
              <a:rPr lang="en-US" altLang="en-US" sz="3600"/>
              <a:t>IV.   Alteration of Habitat &amp; Communities</a:t>
            </a:r>
          </a:p>
        </p:txBody>
      </p:sp>
      <p:pic>
        <p:nvPicPr>
          <p:cNvPr id="20275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229225"/>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98248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7" name="Rectangle 4"/>
          <p:cNvSpPr>
            <a:spLocks noChangeArrowheads="1"/>
          </p:cNvSpPr>
          <p:nvPr/>
        </p:nvSpPr>
        <p:spPr bwMode="auto">
          <a:xfrm>
            <a:off x="482600" y="422275"/>
            <a:ext cx="5457825"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I.  Why Dams &amp; Reservoirs?</a:t>
            </a:r>
          </a:p>
        </p:txBody>
      </p:sp>
      <p:pic>
        <p:nvPicPr>
          <p:cNvPr id="203778" name="Picture 6" descr="Friant_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549275"/>
            <a:ext cx="2887663" cy="2159000"/>
          </a:xfrm>
          <a:prstGeom prst="rect">
            <a:avLst/>
          </a:prstGeom>
          <a:noFill/>
          <a:ln w="2857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
        <p:nvSpPr>
          <p:cNvPr id="203779" name="Text Box 7"/>
          <p:cNvSpPr txBox="1">
            <a:spLocks noChangeArrowheads="1"/>
          </p:cNvSpPr>
          <p:nvPr/>
        </p:nvSpPr>
        <p:spPr bwMode="auto">
          <a:xfrm>
            <a:off x="457200" y="1412875"/>
            <a:ext cx="5595938" cy="405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30000"/>
              </a:lnSpc>
              <a:spcBef>
                <a:spcPct val="0"/>
              </a:spcBef>
              <a:buFontTx/>
              <a:buChar char="•"/>
            </a:pPr>
            <a:r>
              <a:rPr lang="en-US" altLang="en-US" sz="2500"/>
              <a:t> Water </a:t>
            </a:r>
            <a:r>
              <a:rPr lang="en-US" altLang="en-US" sz="2500" u="sng"/>
              <a:t>storage</a:t>
            </a:r>
            <a:r>
              <a:rPr lang="en-US" altLang="en-US" sz="2500"/>
              <a:t> for…</a:t>
            </a:r>
          </a:p>
          <a:p>
            <a:pPr eaLnBrk="1" hangingPunct="1">
              <a:lnSpc>
                <a:spcPct val="130000"/>
              </a:lnSpc>
              <a:spcBef>
                <a:spcPct val="0"/>
              </a:spcBef>
              <a:buFont typeface="Arial" panose="020B0604020202020204" pitchFamily="34" charset="0"/>
              <a:buNone/>
            </a:pPr>
            <a:r>
              <a:rPr lang="en-US" altLang="en-US" sz="2500"/>
              <a:t> Irrigation/municipal use.</a:t>
            </a:r>
          </a:p>
          <a:p>
            <a:pPr eaLnBrk="1" hangingPunct="1">
              <a:lnSpc>
                <a:spcPct val="130000"/>
              </a:lnSpc>
              <a:spcBef>
                <a:spcPct val="0"/>
              </a:spcBef>
              <a:buFontTx/>
              <a:buChar char="•"/>
            </a:pPr>
            <a:r>
              <a:rPr lang="en-US" altLang="en-US" sz="2500"/>
              <a:t> </a:t>
            </a:r>
            <a:r>
              <a:rPr lang="en-US" altLang="en-US" sz="2500" u="sng"/>
              <a:t>Flood</a:t>
            </a:r>
            <a:r>
              <a:rPr lang="en-US" altLang="en-US" sz="2500"/>
              <a:t> control.</a:t>
            </a:r>
          </a:p>
          <a:p>
            <a:pPr eaLnBrk="1" hangingPunct="1">
              <a:lnSpc>
                <a:spcPct val="130000"/>
              </a:lnSpc>
              <a:spcBef>
                <a:spcPct val="0"/>
              </a:spcBef>
              <a:buFontTx/>
              <a:buChar char="•"/>
            </a:pPr>
            <a:r>
              <a:rPr lang="en-US" altLang="en-US" sz="2500"/>
              <a:t> </a:t>
            </a:r>
            <a:r>
              <a:rPr lang="en-US" altLang="en-US" sz="2500" u="sng"/>
              <a:t>Electric</a:t>
            </a:r>
            <a:r>
              <a:rPr lang="en-US" altLang="en-US" sz="2500"/>
              <a:t> power generation.</a:t>
            </a:r>
          </a:p>
          <a:p>
            <a:pPr eaLnBrk="1" hangingPunct="1">
              <a:lnSpc>
                <a:spcPct val="130000"/>
              </a:lnSpc>
              <a:spcBef>
                <a:spcPct val="0"/>
              </a:spcBef>
              <a:buFontTx/>
              <a:buChar char="•"/>
            </a:pPr>
            <a:endParaRPr lang="en-US" altLang="en-US" sz="2500"/>
          </a:p>
          <a:p>
            <a:pPr eaLnBrk="1" hangingPunct="1">
              <a:lnSpc>
                <a:spcPct val="130000"/>
              </a:lnSpc>
              <a:spcBef>
                <a:spcPct val="0"/>
              </a:spcBef>
              <a:buFontTx/>
              <a:buChar char="•"/>
            </a:pPr>
            <a:r>
              <a:rPr lang="en-US" altLang="en-US" sz="2500"/>
              <a:t> Recreation (both within &amp; downstream)</a:t>
            </a:r>
          </a:p>
          <a:p>
            <a:pPr eaLnBrk="1" hangingPunct="1">
              <a:lnSpc>
                <a:spcPct val="130000"/>
              </a:lnSpc>
              <a:spcBef>
                <a:spcPct val="0"/>
              </a:spcBef>
              <a:buFontTx/>
              <a:buChar char="•"/>
            </a:pPr>
            <a:r>
              <a:rPr lang="en-US" altLang="en-US" sz="2500"/>
              <a:t> Water quality improvement</a:t>
            </a:r>
          </a:p>
          <a:p>
            <a:pPr eaLnBrk="1" hangingPunct="1">
              <a:lnSpc>
                <a:spcPct val="130000"/>
              </a:lnSpc>
              <a:spcBef>
                <a:spcPct val="0"/>
              </a:spcBef>
              <a:buFontTx/>
              <a:buChar char="•"/>
            </a:pPr>
            <a:r>
              <a:rPr lang="en-US" altLang="en-US" sz="2500"/>
              <a:t> Navigation</a:t>
            </a:r>
          </a:p>
        </p:txBody>
      </p:sp>
      <p:sp>
        <p:nvSpPr>
          <p:cNvPr id="203780" name="Line 8"/>
          <p:cNvSpPr>
            <a:spLocks noChangeShapeType="1"/>
          </p:cNvSpPr>
          <p:nvPr/>
        </p:nvSpPr>
        <p:spPr bwMode="auto">
          <a:xfrm>
            <a:off x="457200" y="3717925"/>
            <a:ext cx="5181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20378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6388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21579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Rectangle 4"/>
          <p:cNvSpPr>
            <a:spLocks noChangeArrowheads="1"/>
          </p:cNvSpPr>
          <p:nvPr/>
        </p:nvSpPr>
        <p:spPr bwMode="auto">
          <a:xfrm>
            <a:off x="482600" y="260350"/>
            <a:ext cx="5457825" cy="63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Issues with Dams</a:t>
            </a:r>
          </a:p>
        </p:txBody>
      </p:sp>
      <p:sp>
        <p:nvSpPr>
          <p:cNvPr id="204802" name="Text Box 7"/>
          <p:cNvSpPr txBox="1">
            <a:spLocks noChangeArrowheads="1"/>
          </p:cNvSpPr>
          <p:nvPr/>
        </p:nvSpPr>
        <p:spPr bwMode="auto">
          <a:xfrm>
            <a:off x="323850" y="963613"/>
            <a:ext cx="4868863" cy="481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30000"/>
              </a:lnSpc>
              <a:spcBef>
                <a:spcPct val="0"/>
              </a:spcBef>
              <a:buFontTx/>
              <a:buChar char="•"/>
            </a:pPr>
            <a:r>
              <a:rPr lang="en-US" altLang="en-US" sz="2500"/>
              <a:t> Sediment trapping</a:t>
            </a:r>
          </a:p>
          <a:p>
            <a:pPr eaLnBrk="1" hangingPunct="1">
              <a:lnSpc>
                <a:spcPct val="130000"/>
              </a:lnSpc>
              <a:spcBef>
                <a:spcPct val="0"/>
              </a:spcBef>
              <a:buFont typeface="Arial" panose="020B0604020202020204" pitchFamily="34" charset="0"/>
              <a:buNone/>
            </a:pPr>
            <a:r>
              <a:rPr lang="en-GB" altLang="en-US" sz="1800"/>
              <a:t>“</a:t>
            </a:r>
            <a:r>
              <a:rPr lang="en-GB" altLang="en-US" sz="1800" i="1"/>
              <a:t>Sedimentation-driven methane emissions from dammed river hot spot sites can potentially increase global freshwater emissions by up to 7 percent</a:t>
            </a:r>
            <a:r>
              <a:rPr lang="en-GB" altLang="en-US" sz="1800"/>
              <a:t>” – </a:t>
            </a:r>
            <a:r>
              <a:rPr lang="en-GB" altLang="en-US" sz="1800" b="1"/>
              <a:t>ACA (2013)</a:t>
            </a:r>
            <a:endParaRPr lang="en-US" altLang="en-US" sz="1800"/>
          </a:p>
          <a:p>
            <a:pPr eaLnBrk="1" hangingPunct="1">
              <a:lnSpc>
                <a:spcPct val="130000"/>
              </a:lnSpc>
              <a:spcBef>
                <a:spcPct val="0"/>
              </a:spcBef>
              <a:buFont typeface="Arial" panose="020B0604020202020204" pitchFamily="34" charset="0"/>
              <a:buNone/>
            </a:pPr>
            <a:r>
              <a:rPr lang="en-US" altLang="en-US" sz="1000"/>
              <a:t> </a:t>
            </a:r>
          </a:p>
          <a:p>
            <a:pPr eaLnBrk="1" hangingPunct="1">
              <a:lnSpc>
                <a:spcPct val="130000"/>
              </a:lnSpc>
              <a:spcBef>
                <a:spcPct val="0"/>
              </a:spcBef>
              <a:buFontTx/>
              <a:buChar char="•"/>
            </a:pPr>
            <a:r>
              <a:rPr lang="en-US" altLang="en-US" sz="2500"/>
              <a:t> Erosion of surrounding soil</a:t>
            </a:r>
          </a:p>
          <a:p>
            <a:pPr eaLnBrk="1" hangingPunct="1">
              <a:lnSpc>
                <a:spcPct val="130000"/>
              </a:lnSpc>
              <a:spcBef>
                <a:spcPct val="0"/>
              </a:spcBef>
              <a:buFont typeface="Arial" panose="020B0604020202020204" pitchFamily="34" charset="0"/>
              <a:buNone/>
            </a:pPr>
            <a:r>
              <a:rPr lang="en-GB" altLang="en-US" sz="1800" i="1"/>
              <a:t>Landslides at Three Gorges Dam, China</a:t>
            </a:r>
            <a:endParaRPr lang="en-US" altLang="en-US" sz="1800" i="1"/>
          </a:p>
          <a:p>
            <a:pPr eaLnBrk="1" hangingPunct="1">
              <a:lnSpc>
                <a:spcPct val="130000"/>
              </a:lnSpc>
              <a:spcBef>
                <a:spcPct val="0"/>
              </a:spcBef>
              <a:buFont typeface="Arial" panose="020B0604020202020204" pitchFamily="34" charset="0"/>
              <a:buNone/>
            </a:pPr>
            <a:r>
              <a:rPr lang="en-US" altLang="en-US" sz="1000"/>
              <a:t> </a:t>
            </a:r>
          </a:p>
          <a:p>
            <a:pPr eaLnBrk="1" hangingPunct="1">
              <a:lnSpc>
                <a:spcPct val="130000"/>
              </a:lnSpc>
              <a:spcBef>
                <a:spcPct val="0"/>
              </a:spcBef>
              <a:buFontTx/>
              <a:buChar char="•"/>
            </a:pPr>
            <a:r>
              <a:rPr lang="en-US" altLang="en-US" sz="2500"/>
              <a:t> Cost &amp; Risk</a:t>
            </a:r>
          </a:p>
          <a:p>
            <a:pPr eaLnBrk="1" hangingPunct="1">
              <a:lnSpc>
                <a:spcPct val="130000"/>
              </a:lnSpc>
              <a:spcBef>
                <a:spcPct val="0"/>
              </a:spcBef>
              <a:buFont typeface="Arial" panose="020B0604020202020204" pitchFamily="34" charset="0"/>
              <a:buNone/>
            </a:pPr>
            <a:r>
              <a:rPr lang="en-GB" altLang="en-US" sz="1800" i="1"/>
              <a:t>Economic $, environmental and community costs.</a:t>
            </a:r>
            <a:endParaRPr lang="en-US" altLang="en-US" sz="1800" i="1"/>
          </a:p>
          <a:p>
            <a:pPr eaLnBrk="1" hangingPunct="1">
              <a:lnSpc>
                <a:spcPct val="130000"/>
              </a:lnSpc>
              <a:spcBef>
                <a:spcPct val="0"/>
              </a:spcBef>
              <a:buFont typeface="Arial" panose="020B0604020202020204" pitchFamily="34" charset="0"/>
              <a:buNone/>
            </a:pPr>
            <a:r>
              <a:rPr lang="en-US" altLang="en-US" sz="1000"/>
              <a:t> </a:t>
            </a:r>
          </a:p>
          <a:p>
            <a:pPr eaLnBrk="1" hangingPunct="1">
              <a:lnSpc>
                <a:spcPct val="130000"/>
              </a:lnSpc>
              <a:spcBef>
                <a:spcPct val="0"/>
              </a:spcBef>
              <a:buFontTx/>
              <a:buChar char="•"/>
            </a:pPr>
            <a:r>
              <a:rPr lang="en-US" altLang="en-US" sz="2500"/>
              <a:t>Flooding existing settlements </a:t>
            </a:r>
          </a:p>
        </p:txBody>
      </p:sp>
      <p:pic>
        <p:nvPicPr>
          <p:cNvPr id="20480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6388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04" name="Picture 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65738" y="271463"/>
            <a:ext cx="3656012" cy="204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05"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48263" y="2968625"/>
            <a:ext cx="3844925" cy="240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06" name="Rectangle 18"/>
          <p:cNvSpPr>
            <a:spLocks noChangeArrowheads="1"/>
          </p:cNvSpPr>
          <p:nvPr/>
        </p:nvSpPr>
        <p:spPr bwMode="auto">
          <a:xfrm>
            <a:off x="6257925" y="2951163"/>
            <a:ext cx="2778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Arial" panose="020B0604020202020204" pitchFamily="34" charset="0"/>
              </a:rPr>
              <a:t>Attapeu Province, South Korea (2018)</a:t>
            </a:r>
          </a:p>
        </p:txBody>
      </p:sp>
      <p:sp>
        <p:nvSpPr>
          <p:cNvPr id="204807" name="Rectangle 18"/>
          <p:cNvSpPr>
            <a:spLocks noChangeArrowheads="1"/>
          </p:cNvSpPr>
          <p:nvPr/>
        </p:nvSpPr>
        <p:spPr bwMode="auto">
          <a:xfrm>
            <a:off x="5219700" y="2349500"/>
            <a:ext cx="35972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Arial" panose="020B0604020202020204" pitchFamily="34" charset="0"/>
              </a:rPr>
              <a:t>Three Gorges Dam, China satellite reconstruction.</a:t>
            </a:r>
          </a:p>
        </p:txBody>
      </p:sp>
    </p:spTree>
    <p:extLst>
      <p:ext uri="{BB962C8B-B14F-4D97-AF65-F5344CB8AC3E}">
        <p14:creationId xmlns:p14="http://schemas.microsoft.com/office/powerpoint/2010/main" val="31396886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25" name="Picture 2" descr="Reservoir surface morph_dend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1066800"/>
            <a:ext cx="8572500"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826" name="Text Box 3"/>
          <p:cNvSpPr txBox="1">
            <a:spLocks noChangeArrowheads="1"/>
          </p:cNvSpPr>
          <p:nvPr/>
        </p:nvSpPr>
        <p:spPr bwMode="auto">
          <a:xfrm>
            <a:off x="457200" y="152400"/>
            <a:ext cx="648335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609600" indent="-6096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AutoNum type="romanUcPeriod" startAt="2"/>
            </a:pPr>
            <a:r>
              <a:rPr lang="en-US" altLang="en-US" sz="3600" b="1"/>
              <a:t>Comparisons to Natural Lakes</a:t>
            </a:r>
            <a:endParaRPr lang="en-US" altLang="en-US" b="1" u="sng"/>
          </a:p>
          <a:p>
            <a:pPr eaLnBrk="1" hangingPunct="1">
              <a:spcBef>
                <a:spcPct val="0"/>
              </a:spcBef>
              <a:buFontTx/>
              <a:buNone/>
            </a:pPr>
            <a:r>
              <a:rPr lang="en-US" altLang="en-US" sz="3000"/>
              <a:t>	  - Reservoirs tend to be ‘dendritic’</a:t>
            </a:r>
            <a:endParaRPr lang="en-US" altLang="en-US" sz="3000" u="sng"/>
          </a:p>
        </p:txBody>
      </p:sp>
      <p:pic>
        <p:nvPicPr>
          <p:cNvPr id="20582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9261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471181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849" name="Picture 5" descr="Table Lakes vs Reservoirs 29_1"/>
          <p:cNvPicPr>
            <a:picLocks noChangeAspect="1" noChangeArrowheads="1"/>
          </p:cNvPicPr>
          <p:nvPr/>
        </p:nvPicPr>
        <p:blipFill>
          <a:blip r:embed="rId3">
            <a:extLst>
              <a:ext uri="{28A0092B-C50C-407E-A947-70E740481C1C}">
                <a14:useLocalDpi xmlns:a14="http://schemas.microsoft.com/office/drawing/2010/main" val="0"/>
              </a:ext>
            </a:extLst>
          </a:blip>
          <a:srcRect l="33899" r="847"/>
          <a:stretch>
            <a:fillRect/>
          </a:stretch>
        </p:blipFill>
        <p:spPr bwMode="auto">
          <a:xfrm>
            <a:off x="3200400" y="1182688"/>
            <a:ext cx="5867400" cy="344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850" name="Picture 6" descr="Table Lakes vs Reservoirs 29_1"/>
          <p:cNvPicPr>
            <a:picLocks noChangeAspect="1" noChangeArrowheads="1"/>
          </p:cNvPicPr>
          <p:nvPr/>
        </p:nvPicPr>
        <p:blipFill>
          <a:blip r:embed="rId3">
            <a:lum bright="4000" contrast="10000"/>
            <a:extLst>
              <a:ext uri="{28A0092B-C50C-407E-A947-70E740481C1C}">
                <a14:useLocalDpi xmlns:a14="http://schemas.microsoft.com/office/drawing/2010/main" val="0"/>
              </a:ext>
            </a:extLst>
          </a:blip>
          <a:srcRect r="66080" b="60104"/>
          <a:stretch>
            <a:fillRect/>
          </a:stretch>
        </p:blipFill>
        <p:spPr bwMode="auto">
          <a:xfrm>
            <a:off x="3200400" y="4791075"/>
            <a:ext cx="3049588" cy="137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51" name="Text Box 9"/>
          <p:cNvSpPr txBox="1">
            <a:spLocks noChangeArrowheads="1"/>
          </p:cNvSpPr>
          <p:nvPr/>
        </p:nvSpPr>
        <p:spPr bwMode="auto">
          <a:xfrm>
            <a:off x="539750" y="1333500"/>
            <a:ext cx="2416175"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2200"/>
              <a:t> Much larger.</a:t>
            </a:r>
          </a:p>
          <a:p>
            <a:pPr eaLnBrk="1" hangingPunct="1">
              <a:spcBef>
                <a:spcPct val="0"/>
              </a:spcBef>
              <a:buFont typeface="Arial" panose="020B0604020202020204" pitchFamily="34" charset="0"/>
              <a:buNone/>
            </a:pPr>
            <a:endParaRPr lang="en-US" altLang="en-US" sz="2200"/>
          </a:p>
          <a:p>
            <a:pPr eaLnBrk="1" hangingPunct="1">
              <a:spcBef>
                <a:spcPct val="0"/>
              </a:spcBef>
              <a:buFontTx/>
              <a:buChar char="•"/>
            </a:pPr>
            <a:r>
              <a:rPr lang="en-US" altLang="en-US" sz="2200"/>
              <a:t> Are deeper.</a:t>
            </a:r>
          </a:p>
          <a:p>
            <a:pPr eaLnBrk="1" hangingPunct="1">
              <a:spcBef>
                <a:spcPct val="0"/>
              </a:spcBef>
              <a:buFontTx/>
              <a:buChar char="•"/>
            </a:pPr>
            <a:endParaRPr lang="en-US" altLang="en-US" sz="2200"/>
          </a:p>
          <a:p>
            <a:pPr eaLnBrk="1" hangingPunct="1">
              <a:spcBef>
                <a:spcPct val="0"/>
              </a:spcBef>
              <a:buFontTx/>
              <a:buChar char="•"/>
            </a:pPr>
            <a:r>
              <a:rPr lang="en-US" altLang="en-US" sz="2200"/>
              <a:t> More surface area for drainage.</a:t>
            </a:r>
          </a:p>
          <a:p>
            <a:pPr eaLnBrk="1" hangingPunct="1">
              <a:spcBef>
                <a:spcPct val="0"/>
              </a:spcBef>
              <a:buFontTx/>
              <a:buChar char="•"/>
            </a:pPr>
            <a:endParaRPr lang="en-US" altLang="en-US" sz="2200"/>
          </a:p>
          <a:p>
            <a:pPr eaLnBrk="1" hangingPunct="1">
              <a:spcBef>
                <a:spcPct val="0"/>
              </a:spcBef>
              <a:buFontTx/>
              <a:buChar char="•"/>
            </a:pPr>
            <a:r>
              <a:rPr lang="en-US" altLang="en-US" sz="2200" i="1"/>
              <a:t> </a:t>
            </a:r>
            <a:r>
              <a:rPr lang="en-US" altLang="en-US" sz="2200"/>
              <a:t>Shorter water </a:t>
            </a:r>
            <a:br>
              <a:rPr lang="en-US" altLang="en-US" sz="2200"/>
            </a:br>
            <a:r>
              <a:rPr lang="en-US" altLang="en-US" sz="2200"/>
              <a:t>    residence time.</a:t>
            </a:r>
            <a:br>
              <a:rPr lang="en-US" altLang="en-US" sz="2200"/>
            </a:br>
            <a:r>
              <a:rPr lang="en-US" altLang="en-US" sz="2200"/>
              <a:t>    </a:t>
            </a:r>
          </a:p>
          <a:p>
            <a:pPr eaLnBrk="1" hangingPunct="1">
              <a:spcBef>
                <a:spcPct val="0"/>
              </a:spcBef>
              <a:buFontTx/>
              <a:buChar char="•"/>
            </a:pPr>
            <a:r>
              <a:rPr lang="en-US" altLang="en-US" sz="2200"/>
              <a:t> Higher nutrient </a:t>
            </a:r>
            <a:br>
              <a:rPr lang="en-US" altLang="en-US" sz="2200"/>
            </a:br>
            <a:r>
              <a:rPr lang="en-US" altLang="en-US" sz="2200"/>
              <a:t>    loading rates</a:t>
            </a:r>
          </a:p>
        </p:txBody>
      </p:sp>
      <p:sp>
        <p:nvSpPr>
          <p:cNvPr id="206852" name="Text Box 10"/>
          <p:cNvSpPr txBox="1">
            <a:spLocks noChangeArrowheads="1"/>
          </p:cNvSpPr>
          <p:nvPr/>
        </p:nvSpPr>
        <p:spPr bwMode="auto">
          <a:xfrm>
            <a:off x="323850" y="333375"/>
            <a:ext cx="721995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000" b="1"/>
              <a:t>Compared to natural lakes, reservoirs are…</a:t>
            </a:r>
          </a:p>
        </p:txBody>
      </p:sp>
      <p:sp>
        <p:nvSpPr>
          <p:cNvPr id="206853" name="Line 11"/>
          <p:cNvSpPr>
            <a:spLocks noChangeShapeType="1"/>
          </p:cNvSpPr>
          <p:nvPr/>
        </p:nvSpPr>
        <p:spPr bwMode="auto">
          <a:xfrm>
            <a:off x="5486400" y="5629275"/>
            <a:ext cx="685800" cy="0"/>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206854" name="Text Box 13"/>
          <p:cNvSpPr txBox="1">
            <a:spLocks noChangeArrowheads="1"/>
          </p:cNvSpPr>
          <p:nvPr/>
        </p:nvSpPr>
        <p:spPr bwMode="auto">
          <a:xfrm>
            <a:off x="6477000" y="1057275"/>
            <a:ext cx="776288" cy="457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u="sng"/>
              <a:t>U.S.</a:t>
            </a:r>
          </a:p>
        </p:txBody>
      </p:sp>
      <p:pic>
        <p:nvPicPr>
          <p:cNvPr id="20685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32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3804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873" name="Picture 4" descr="Table Lakes vs Reservoirs 29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188913"/>
            <a:ext cx="7848600" cy="605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7874" name="Line 5"/>
          <p:cNvSpPr>
            <a:spLocks noChangeShapeType="1"/>
          </p:cNvSpPr>
          <p:nvPr/>
        </p:nvSpPr>
        <p:spPr bwMode="auto">
          <a:xfrm>
            <a:off x="989013" y="4456113"/>
            <a:ext cx="5562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207875" name="Line 8"/>
          <p:cNvSpPr>
            <a:spLocks noChangeShapeType="1"/>
          </p:cNvSpPr>
          <p:nvPr/>
        </p:nvSpPr>
        <p:spPr bwMode="auto">
          <a:xfrm>
            <a:off x="1065213" y="3313113"/>
            <a:ext cx="62484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nchor="ctr">
            <a:spAutoFit/>
          </a:bodyPr>
          <a:lstStyle/>
          <a:p>
            <a:endParaRPr lang="en-GB"/>
          </a:p>
        </p:txBody>
      </p:sp>
      <p:sp>
        <p:nvSpPr>
          <p:cNvPr id="207876" name="Line 10"/>
          <p:cNvSpPr>
            <a:spLocks noChangeShapeType="1"/>
          </p:cNvSpPr>
          <p:nvPr/>
        </p:nvSpPr>
        <p:spPr bwMode="auto">
          <a:xfrm>
            <a:off x="989013" y="5065713"/>
            <a:ext cx="5562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207877" name="Line 11"/>
          <p:cNvSpPr>
            <a:spLocks noChangeShapeType="1"/>
          </p:cNvSpPr>
          <p:nvPr/>
        </p:nvSpPr>
        <p:spPr bwMode="auto">
          <a:xfrm>
            <a:off x="1065213" y="5294313"/>
            <a:ext cx="62484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nchor="ctr">
            <a:spAutoFit/>
          </a:bodyPr>
          <a:lstStyle/>
          <a:p>
            <a:endParaRPr lang="en-GB"/>
          </a:p>
        </p:txBody>
      </p:sp>
      <p:pic>
        <p:nvPicPr>
          <p:cNvPr id="207878"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27081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7" name="Text Box 6"/>
          <p:cNvSpPr txBox="1">
            <a:spLocks noChangeArrowheads="1"/>
          </p:cNvSpPr>
          <p:nvPr/>
        </p:nvSpPr>
        <p:spPr bwMode="auto">
          <a:xfrm>
            <a:off x="247650" y="190500"/>
            <a:ext cx="40624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III. Reservoir ‘Zones’</a:t>
            </a:r>
          </a:p>
        </p:txBody>
      </p:sp>
      <p:sp>
        <p:nvSpPr>
          <p:cNvPr id="208898" name="Text Box 8"/>
          <p:cNvSpPr txBox="1">
            <a:spLocks noChangeArrowheads="1"/>
          </p:cNvSpPr>
          <p:nvPr/>
        </p:nvSpPr>
        <p:spPr bwMode="auto">
          <a:xfrm>
            <a:off x="4316413" y="190500"/>
            <a:ext cx="46736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a:t>Longitudinal zonation in deep reservoirs</a:t>
            </a:r>
          </a:p>
          <a:p>
            <a:pPr eaLnBrk="1" hangingPunct="1">
              <a:spcBef>
                <a:spcPct val="0"/>
              </a:spcBef>
              <a:buFontTx/>
              <a:buNone/>
            </a:pPr>
            <a:r>
              <a:rPr lang="en-US" altLang="en-US" sz="2000"/>
              <a:t>occupying a well-defined river valley</a:t>
            </a:r>
          </a:p>
        </p:txBody>
      </p:sp>
      <p:pic>
        <p:nvPicPr>
          <p:cNvPr id="20889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6013" y="1125538"/>
            <a:ext cx="6980237"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890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60706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98213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1" name="Rectangle 2"/>
          <p:cNvSpPr>
            <a:spLocks noChangeArrowheads="1"/>
          </p:cNvSpPr>
          <p:nvPr/>
        </p:nvSpPr>
        <p:spPr bwMode="auto">
          <a:xfrm>
            <a:off x="250825" y="1784350"/>
            <a:ext cx="4321175"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2000"/>
              <a:t> Controlled water releases prevent: </a:t>
            </a:r>
          </a:p>
          <a:p>
            <a:pPr lvl="1" eaLnBrk="1" hangingPunct="1">
              <a:spcBef>
                <a:spcPct val="0"/>
              </a:spcBef>
              <a:buFontTx/>
              <a:buNone/>
            </a:pPr>
            <a:r>
              <a:rPr lang="en-US" altLang="en-US" sz="2000"/>
              <a:t>- High discharge events (spates)</a:t>
            </a:r>
          </a:p>
          <a:p>
            <a:pPr lvl="1" eaLnBrk="1" hangingPunct="1">
              <a:spcBef>
                <a:spcPct val="0"/>
              </a:spcBef>
              <a:buFontTx/>
              <a:buNone/>
            </a:pPr>
            <a:r>
              <a:rPr lang="en-US" altLang="en-US" sz="2000"/>
              <a:t>- Variation in discharge</a:t>
            </a:r>
          </a:p>
          <a:p>
            <a:pPr eaLnBrk="1" hangingPunct="1">
              <a:spcBef>
                <a:spcPct val="0"/>
              </a:spcBef>
              <a:buFontTx/>
              <a:buChar char="•"/>
            </a:pPr>
            <a:endParaRPr lang="en-US" altLang="en-US" sz="2000"/>
          </a:p>
          <a:p>
            <a:pPr eaLnBrk="1" hangingPunct="1">
              <a:spcBef>
                <a:spcPct val="0"/>
              </a:spcBef>
              <a:buFontTx/>
              <a:buChar char="•"/>
            </a:pPr>
            <a:r>
              <a:rPr lang="en-US" altLang="en-US" sz="2000"/>
              <a:t> More amenable to generalists than specialists.</a:t>
            </a:r>
          </a:p>
          <a:p>
            <a:pPr eaLnBrk="1" hangingPunct="1">
              <a:spcBef>
                <a:spcPct val="0"/>
              </a:spcBef>
              <a:buFontTx/>
              <a:buChar char="•"/>
            </a:pPr>
            <a:endParaRPr lang="en-US" altLang="en-US" sz="2000"/>
          </a:p>
          <a:p>
            <a:pPr eaLnBrk="1" hangingPunct="1">
              <a:spcBef>
                <a:spcPct val="0"/>
              </a:spcBef>
              <a:buFontTx/>
              <a:buChar char="•"/>
            </a:pPr>
            <a:r>
              <a:rPr lang="en-US" altLang="en-US" sz="2000"/>
              <a:t> In a stable setting, generalists will always out-compete specialists.</a:t>
            </a:r>
          </a:p>
          <a:p>
            <a:pPr eaLnBrk="1" hangingPunct="1">
              <a:spcBef>
                <a:spcPct val="0"/>
              </a:spcBef>
              <a:buFontTx/>
              <a:buChar char="•"/>
            </a:pPr>
            <a:endParaRPr lang="en-US" altLang="en-US" sz="2000"/>
          </a:p>
          <a:p>
            <a:pPr eaLnBrk="1" hangingPunct="1">
              <a:spcBef>
                <a:spcPct val="0"/>
              </a:spcBef>
              <a:buFontTx/>
              <a:buChar char="•"/>
            </a:pPr>
            <a:r>
              <a:rPr lang="en-US" altLang="en-US" sz="2000"/>
              <a:t> Dams which release smaller, unpredictable streams tend to decrease species diversity and favor generalists.</a:t>
            </a:r>
          </a:p>
        </p:txBody>
      </p:sp>
      <p:sp>
        <p:nvSpPr>
          <p:cNvPr id="209922" name="Text Box 3"/>
          <p:cNvSpPr txBox="1">
            <a:spLocks noChangeArrowheads="1"/>
          </p:cNvSpPr>
          <p:nvPr/>
        </p:nvSpPr>
        <p:spPr bwMode="auto">
          <a:xfrm>
            <a:off x="381000" y="228600"/>
            <a:ext cx="8469313"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IV.   Alteration of Habitat &amp; Communities</a:t>
            </a:r>
          </a:p>
          <a:p>
            <a:pPr eaLnBrk="1" hangingPunct="1">
              <a:spcBef>
                <a:spcPct val="0"/>
              </a:spcBef>
              <a:buFontTx/>
              <a:buNone/>
            </a:pPr>
            <a:endParaRPr lang="en-US" altLang="en-US" sz="1000"/>
          </a:p>
          <a:p>
            <a:pPr eaLnBrk="1" hangingPunct="1">
              <a:spcBef>
                <a:spcPct val="0"/>
              </a:spcBef>
              <a:buFontTx/>
              <a:buNone/>
            </a:pPr>
            <a:r>
              <a:rPr lang="en-US" altLang="en-US" sz="2500" b="1"/>
              <a:t>1. Dams homogenize downstream habitat</a:t>
            </a:r>
          </a:p>
        </p:txBody>
      </p:sp>
      <p:pic>
        <p:nvPicPr>
          <p:cNvPr id="20992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732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992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14863" y="1941513"/>
            <a:ext cx="4219575" cy="328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60964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5"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10946"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14019" name="Rectangle 5">
            <a:extLst>
              <a:ext uri="{FF2B5EF4-FFF2-40B4-BE49-F238E27FC236}">
                <a16:creationId xmlns:a16="http://schemas.microsoft.com/office/drawing/2014/main" id="{79BCF537-1669-8444-B403-BA2B22C95CE3}"/>
              </a:ext>
            </a:extLst>
          </p:cNvPr>
          <p:cNvSpPr>
            <a:spLocks noGrp="1"/>
          </p:cNvSpPr>
          <p:nvPr>
            <p:ph type="body" idx="1"/>
          </p:nvPr>
        </p:nvSpPr>
        <p:spPr>
          <a:xfrm>
            <a:off x="323850" y="765175"/>
            <a:ext cx="3890963" cy="5969000"/>
          </a:xfrm>
        </p:spPr>
        <p:txBody>
          <a:bodyPr lIns="90488" tIns="44450" rIns="90488" bIns="44450"/>
          <a:lstStyle/>
          <a:p>
            <a:pPr eaLnBrk="1" hangingPunct="1">
              <a:buFontTx/>
              <a:buNone/>
              <a:defRPr/>
            </a:pPr>
            <a:r>
              <a:rPr lang="en-US" altLang="en-US" sz="2500" b="1" dirty="0">
                <a:cs typeface="Calibri" panose="020F0502020204030204" pitchFamily="34" charset="0"/>
              </a:rPr>
              <a:t>2.  Effects on Migration</a:t>
            </a:r>
          </a:p>
          <a:p>
            <a:pPr eaLnBrk="1" hangingPunct="1">
              <a:buFontTx/>
              <a:buNone/>
              <a:defRPr/>
            </a:pPr>
            <a:endParaRPr lang="en-US" altLang="en-US" sz="1500" dirty="0">
              <a:cs typeface="Calibri" panose="020F0502020204030204" pitchFamily="34" charset="0"/>
            </a:endParaRPr>
          </a:p>
          <a:p>
            <a:pPr eaLnBrk="1" hangingPunct="1">
              <a:defRPr/>
            </a:pPr>
            <a:r>
              <a:rPr lang="en-US" altLang="en-US" sz="2000" dirty="0">
                <a:cs typeface="Calibri" panose="020F0502020204030204" pitchFamily="34" charset="0"/>
              </a:rPr>
              <a:t> Fish more seriously affected by dams than inverts…</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000" dirty="0">
                <a:cs typeface="Calibri" panose="020F0502020204030204" pitchFamily="34" charset="0"/>
              </a:rPr>
              <a:t>Migratory fish (</a:t>
            </a:r>
            <a:r>
              <a:rPr lang="en-US" altLang="en-US" sz="2000" i="1" dirty="0">
                <a:cs typeface="Calibri" panose="020F0502020204030204" pitchFamily="34" charset="0"/>
              </a:rPr>
              <a:t>catadromous species)</a:t>
            </a:r>
            <a:r>
              <a:rPr lang="en-US" altLang="en-US" sz="2000" dirty="0">
                <a:cs typeface="Calibri" panose="020F0502020204030204" pitchFamily="34" charset="0"/>
              </a:rPr>
              <a:t> unable to reach spawning grounds upstream.</a:t>
            </a:r>
          </a:p>
          <a:p>
            <a:pPr eaLnBrk="1" hangingPunct="1">
              <a:defRPr/>
            </a:pPr>
            <a:endParaRPr lang="en-US" altLang="en-US" sz="1000" dirty="0">
              <a:cs typeface="Calibri" panose="020F0502020204030204" pitchFamily="34" charset="0"/>
            </a:endParaRPr>
          </a:p>
          <a:p>
            <a:pPr eaLnBrk="1" hangingPunct="1">
              <a:defRPr/>
            </a:pPr>
            <a:r>
              <a:rPr lang="en-US" altLang="en-US" sz="2000" dirty="0">
                <a:cs typeface="Calibri" panose="020F0502020204030204" pitchFamily="34" charset="0"/>
              </a:rPr>
              <a:t>Quality of spawning habitat reduced (+/- discharge)</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000" dirty="0">
                <a:cs typeface="Calibri" panose="020F0502020204030204" pitchFamily="34" charset="0"/>
              </a:rPr>
              <a:t>Inability to mitigate affects fish distributions (salmon, trout, sturgeon).</a:t>
            </a:r>
          </a:p>
        </p:txBody>
      </p:sp>
      <p:pic>
        <p:nvPicPr>
          <p:cNvPr id="21094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404813"/>
            <a:ext cx="4078288" cy="203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094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5165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0950" name="Rectangle 1"/>
          <p:cNvSpPr>
            <a:spLocks noChangeArrowheads="1"/>
          </p:cNvSpPr>
          <p:nvPr/>
        </p:nvSpPr>
        <p:spPr bwMode="auto">
          <a:xfrm>
            <a:off x="4900613" y="5365750"/>
            <a:ext cx="33782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hlinkClick r:id="rId5"/>
              </a:rPr>
              <a:t>https://youtu.be/5Uh9Vg1vy0w</a:t>
            </a:r>
            <a:r>
              <a:rPr lang="en-US" altLang="en-US"/>
              <a:t> </a:t>
            </a:r>
          </a:p>
        </p:txBody>
      </p:sp>
      <p:pic>
        <p:nvPicPr>
          <p:cNvPr id="2109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27550" y="2909888"/>
            <a:ext cx="4122738"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2662282"/>
      </p:ext>
    </p:extLst>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12994"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14019" name="Rectangle 5">
            <a:extLst>
              <a:ext uri="{FF2B5EF4-FFF2-40B4-BE49-F238E27FC236}">
                <a16:creationId xmlns:a16="http://schemas.microsoft.com/office/drawing/2014/main" id="{79BCF537-1669-8444-B403-BA2B22C95CE3}"/>
              </a:ext>
            </a:extLst>
          </p:cNvPr>
          <p:cNvSpPr>
            <a:spLocks noGrp="1"/>
          </p:cNvSpPr>
          <p:nvPr>
            <p:ph type="body" idx="1"/>
          </p:nvPr>
        </p:nvSpPr>
        <p:spPr>
          <a:xfrm>
            <a:off x="323850" y="620713"/>
            <a:ext cx="3890963" cy="5969000"/>
          </a:xfrm>
        </p:spPr>
        <p:txBody>
          <a:bodyPr lIns="90488" tIns="44450" rIns="90488" bIns="44450"/>
          <a:lstStyle/>
          <a:p>
            <a:pPr marL="457200" indent="-457200" eaLnBrk="1" hangingPunct="1">
              <a:buFontTx/>
              <a:buAutoNum type="arabicPeriod" startAt="3"/>
              <a:defRPr/>
            </a:pPr>
            <a:r>
              <a:rPr lang="en-US" altLang="en-US" sz="2500" b="1" dirty="0">
                <a:cs typeface="Calibri" panose="020F0502020204030204" pitchFamily="34" charset="0"/>
              </a:rPr>
              <a:t>Salinization</a:t>
            </a:r>
          </a:p>
          <a:p>
            <a:pPr marL="0" indent="0" eaLnBrk="1" hangingPunct="1">
              <a:buFont typeface="Arial" panose="020B0604020202020204" pitchFamily="34" charset="0"/>
              <a:buNone/>
              <a:defRPr/>
            </a:pPr>
            <a:endParaRPr lang="en-US" altLang="en-US" sz="1500" dirty="0">
              <a:cs typeface="Calibri" panose="020F0502020204030204" pitchFamily="34" charset="0"/>
            </a:endParaRPr>
          </a:p>
          <a:p>
            <a:pPr eaLnBrk="1" hangingPunct="1">
              <a:defRPr/>
            </a:pPr>
            <a:r>
              <a:rPr lang="en-US" altLang="en-US" sz="2000" dirty="0">
                <a:cs typeface="Calibri" panose="020F0502020204030204" pitchFamily="34" charset="0"/>
              </a:rPr>
              <a:t>Evaporation leaves behind salt molecules and other minerals in remaining stored water.</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000" dirty="0">
                <a:cs typeface="Calibri" panose="020F0502020204030204" pitchFamily="34" charset="0"/>
              </a:rPr>
              <a:t>High salt concentrations – toxic to aquatic organisms</a:t>
            </a:r>
          </a:p>
          <a:p>
            <a:pPr eaLnBrk="1" hangingPunct="1">
              <a:defRPr/>
            </a:pPr>
            <a:endParaRPr lang="en-US" altLang="en-US" sz="1000" dirty="0">
              <a:cs typeface="Calibri" panose="020F0502020204030204" pitchFamily="34" charset="0"/>
            </a:endParaRPr>
          </a:p>
          <a:p>
            <a:pPr eaLnBrk="1" hangingPunct="1">
              <a:defRPr/>
            </a:pPr>
            <a:r>
              <a:rPr lang="en-US" altLang="en-US" sz="2000" dirty="0">
                <a:cs typeface="Calibri" panose="020F0502020204030204" pitchFamily="34" charset="0"/>
              </a:rPr>
              <a:t>Corrosive / damage pipes and machinery.</a:t>
            </a:r>
          </a:p>
          <a:p>
            <a:pPr eaLnBrk="1" hangingPunct="1">
              <a:defRPr/>
            </a:pPr>
            <a:endParaRPr lang="en-US" altLang="en-US" sz="1000" dirty="0">
              <a:cs typeface="Calibri" panose="020F0502020204030204" pitchFamily="34" charset="0"/>
            </a:endParaRPr>
          </a:p>
          <a:p>
            <a:pPr eaLnBrk="1" hangingPunct="1">
              <a:defRPr/>
            </a:pPr>
            <a:r>
              <a:rPr lang="en-US" altLang="en-US" sz="2000" dirty="0">
                <a:cs typeface="Calibri" panose="020F0502020204030204" pitchFamily="34" charset="0"/>
              </a:rPr>
              <a:t>Affect drinking water – laxative effect, reduced suitability for grazing animals. </a:t>
            </a:r>
          </a:p>
          <a:p>
            <a:pPr eaLnBrk="1" hangingPunct="1">
              <a:defRPr/>
            </a:pPr>
            <a:endParaRPr lang="en-US" altLang="en-US" sz="2000" dirty="0">
              <a:cs typeface="Calibri" panose="020F0502020204030204" pitchFamily="34" charset="0"/>
            </a:endParaRPr>
          </a:p>
          <a:p>
            <a:pPr eaLnBrk="1" hangingPunct="1">
              <a:defRPr/>
            </a:pPr>
            <a:endParaRPr lang="en-US" altLang="en-US" sz="2000" dirty="0">
              <a:cs typeface="Calibri" panose="020F0502020204030204" pitchFamily="34" charset="0"/>
            </a:endParaRPr>
          </a:p>
          <a:p>
            <a:pPr marL="0" indent="0" eaLnBrk="1" hangingPunct="1">
              <a:buFont typeface="Arial" panose="020B0604020202020204" pitchFamily="34" charset="0"/>
              <a:buNone/>
              <a:defRPr/>
            </a:pPr>
            <a:r>
              <a:rPr lang="en-US" altLang="en-US" sz="1000" dirty="0">
                <a:cs typeface="Calibri" panose="020F0502020204030204" pitchFamily="34" charset="0"/>
              </a:rPr>
              <a:t> </a:t>
            </a:r>
          </a:p>
        </p:txBody>
      </p:sp>
      <p:pic>
        <p:nvPicPr>
          <p:cNvPr id="21299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37368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299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538" y="3046413"/>
            <a:ext cx="4195762"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299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30850" y="188913"/>
            <a:ext cx="28575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4101179"/>
      </p:ext>
    </p:extLst>
  </p:cSld>
  <p:clrMapOvr>
    <a:masterClrMapping/>
  </p:clrMapOvr>
  <p:transition spd="slow"/>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32236">
            <a:off x="5476875" y="2619375"/>
            <a:ext cx="2928938" cy="3521075"/>
          </a:xfrm>
          <a:prstGeom prst="rect">
            <a:avLst/>
          </a:prstGeom>
          <a:noFill/>
          <a:ln>
            <a:noFill/>
          </a:ln>
          <a:effectLst>
            <a:outerShdw blurRad="50800" dist="50800" dir="5400000" algn="ctr" rotWithShape="0">
              <a:srgbClr val="00000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42"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15043"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15044" name="Rectangle 5"/>
          <p:cNvSpPr>
            <a:spLocks noGrp="1"/>
          </p:cNvSpPr>
          <p:nvPr>
            <p:ph type="body" idx="1"/>
          </p:nvPr>
        </p:nvSpPr>
        <p:spPr>
          <a:xfrm>
            <a:off x="557213" y="1066800"/>
            <a:ext cx="7993062" cy="1282700"/>
          </a:xfrm>
          <a:noFill/>
        </p:spPr>
        <p:txBody>
          <a:bodyPr lIns="90488" tIns="44450" rIns="90488" bIns="44450">
            <a:normAutofit lnSpcReduction="10000"/>
          </a:bodyPr>
          <a:lstStyle/>
          <a:p>
            <a:pPr marL="0" indent="0" algn="ctr">
              <a:buFont typeface="Arial" panose="020B0604020202020204" pitchFamily="34" charset="0"/>
              <a:buNone/>
            </a:pPr>
            <a:r>
              <a:rPr lang="en-GB" altLang="en-US" sz="2500" b="1" smtClean="0">
                <a:cs typeface="Calibri" panose="020F0502020204030204" pitchFamily="34" charset="0"/>
              </a:rPr>
              <a:t>Choose a specific named freshwater body or part of it, which is sufficiently complex and significant. </a:t>
            </a:r>
            <a:br>
              <a:rPr lang="en-GB" altLang="en-US" sz="2500" b="1" smtClean="0">
                <a:cs typeface="Calibri" panose="020F0502020204030204" pitchFamily="34" charset="0"/>
              </a:rPr>
            </a:br>
            <a:r>
              <a:rPr lang="en-GB" altLang="en-US" sz="2500" smtClean="0">
                <a:cs typeface="Calibri" panose="020F0502020204030204" pitchFamily="34" charset="0"/>
              </a:rPr>
              <a:t>It does not have to be in the UK.</a:t>
            </a:r>
          </a:p>
          <a:p>
            <a:pPr marL="0" indent="0" eaLnBrk="1" hangingPunct="1">
              <a:buFont typeface="Arial" panose="020B0604020202020204" pitchFamily="34" charset="0"/>
              <a:buNone/>
            </a:pPr>
            <a:r>
              <a:rPr lang="en-US" altLang="en-US" sz="1000" b="1" smtClean="0">
                <a:cs typeface="Calibri" panose="020F0502020204030204" pitchFamily="34" charset="0"/>
              </a:rPr>
              <a:t> </a:t>
            </a:r>
          </a:p>
        </p:txBody>
      </p:sp>
      <p:pic>
        <p:nvPicPr>
          <p:cNvPr id="2150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46" name="Text Box 3"/>
          <p:cNvSpPr txBox="1">
            <a:spLocks noChangeArrowheads="1"/>
          </p:cNvSpPr>
          <p:nvPr/>
        </p:nvSpPr>
        <p:spPr bwMode="auto">
          <a:xfrm>
            <a:off x="2493963" y="260350"/>
            <a:ext cx="4119562" cy="63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Assignment 1 is up!</a:t>
            </a:r>
            <a:endParaRPr lang="en-US" altLang="en-US" sz="2500" b="1"/>
          </a:p>
        </p:txBody>
      </p:sp>
      <p:sp>
        <p:nvSpPr>
          <p:cNvPr id="10" name="Rectangle 5">
            <a:extLst>
              <a:ext uri="{FF2B5EF4-FFF2-40B4-BE49-F238E27FC236}">
                <a16:creationId xmlns:a16="http://schemas.microsoft.com/office/drawing/2014/main" id="{17399A50-3D61-3E45-8579-4EDA5479A74D}"/>
              </a:ext>
            </a:extLst>
          </p:cNvPr>
          <p:cNvSpPr txBox="1">
            <a:spLocks/>
          </p:cNvSpPr>
          <p:nvPr/>
        </p:nvSpPr>
        <p:spPr bwMode="auto">
          <a:xfrm>
            <a:off x="525463" y="2524125"/>
            <a:ext cx="4511675" cy="2198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 typeface="Arial" panose="020B0604020202020204" pitchFamily="34" charset="0"/>
              <a:buNone/>
              <a:defRPr/>
            </a:pPr>
            <a:r>
              <a:rPr lang="en-US" altLang="en-US" sz="1000" b="1" dirty="0">
                <a:cs typeface="Calibri" panose="020F0502020204030204" pitchFamily="34" charset="0"/>
              </a:rPr>
              <a:t> </a:t>
            </a:r>
          </a:p>
          <a:p>
            <a:pPr marL="0" indent="0">
              <a:buFont typeface="Arial" panose="020B0604020202020204" pitchFamily="34" charset="0"/>
              <a:buNone/>
              <a:defRPr/>
            </a:pPr>
            <a:r>
              <a:rPr lang="en-GB" sz="1800" b="1" dirty="0"/>
              <a:t>(2500 word report) should include:</a:t>
            </a:r>
          </a:p>
          <a:p>
            <a:pPr>
              <a:defRPr/>
            </a:pPr>
            <a:r>
              <a:rPr lang="en-GB" sz="1800" dirty="0"/>
              <a:t>General overview </a:t>
            </a:r>
          </a:p>
          <a:p>
            <a:pPr>
              <a:defRPr/>
            </a:pPr>
            <a:r>
              <a:rPr lang="en-GB" sz="1800" dirty="0"/>
              <a:t>Past and current pollution episodes - its impact on the environment.</a:t>
            </a:r>
          </a:p>
          <a:p>
            <a:pPr>
              <a:defRPr/>
            </a:pPr>
            <a:r>
              <a:rPr lang="en-GB" sz="1800" dirty="0"/>
              <a:t>Ecology, scarcity and /or economic value.</a:t>
            </a:r>
          </a:p>
          <a:p>
            <a:pPr>
              <a:defRPr/>
            </a:pPr>
            <a:r>
              <a:rPr lang="en-GB" sz="1800" dirty="0"/>
              <a:t>Evaluation and assessment of its current status.</a:t>
            </a:r>
          </a:p>
          <a:p>
            <a:pPr>
              <a:defRPr/>
            </a:pPr>
            <a:r>
              <a:rPr lang="en-GB" sz="1800" dirty="0"/>
              <a:t>Description and evaluation of any relevant Management/legislation aspects.</a:t>
            </a:r>
            <a:endParaRPr lang="en-US" altLang="en-US" sz="2000" dirty="0">
              <a:cs typeface="Calibri" panose="020F0502020204030204" pitchFamily="34" charset="0"/>
            </a:endParaRPr>
          </a:p>
          <a:p>
            <a:pPr eaLnBrk="1" hangingPunct="1">
              <a:defRPr/>
            </a:pPr>
            <a:endParaRPr lang="en-US" altLang="en-US" sz="2000" dirty="0">
              <a:cs typeface="Calibri" panose="020F0502020204030204" pitchFamily="34" charset="0"/>
            </a:endParaRPr>
          </a:p>
          <a:p>
            <a:pPr eaLnBrk="1" hangingPunct="1">
              <a:defRPr/>
            </a:pPr>
            <a:endParaRPr lang="en-US" altLang="en-US" sz="2000" dirty="0">
              <a:cs typeface="Calibri" panose="020F0502020204030204" pitchFamily="34" charset="0"/>
            </a:endParaRPr>
          </a:p>
          <a:p>
            <a:pPr marL="0" indent="0" eaLnBrk="1" hangingPunct="1">
              <a:buFont typeface="Arial" panose="020B0604020202020204" pitchFamily="34" charset="0"/>
              <a:buNone/>
              <a:defRPr/>
            </a:pPr>
            <a:r>
              <a:rPr lang="en-US" altLang="en-US" sz="1000" dirty="0">
                <a:cs typeface="Calibri" panose="020F0502020204030204" pitchFamily="34" charset="0"/>
              </a:rPr>
              <a:t> </a:t>
            </a:r>
          </a:p>
        </p:txBody>
      </p:sp>
      <p:sp>
        <p:nvSpPr>
          <p:cNvPr id="215048" name="Rectangle 5"/>
          <p:cNvSpPr txBox="1">
            <a:spLocks/>
          </p:cNvSpPr>
          <p:nvPr/>
        </p:nvSpPr>
        <p:spPr bwMode="auto">
          <a:xfrm rot="953987">
            <a:off x="7059613" y="2039938"/>
            <a:ext cx="2022475" cy="617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pPr>
            <a:r>
              <a:rPr lang="en-US" altLang="en-US" sz="1000" b="1">
                <a:cs typeface="Calibri" panose="020F0502020204030204" pitchFamily="34" charset="0"/>
              </a:rPr>
              <a:t> </a:t>
            </a:r>
          </a:p>
          <a:p>
            <a:pPr>
              <a:buFont typeface="Arial" panose="020B0604020202020204" pitchFamily="34" charset="0"/>
              <a:buNone/>
            </a:pPr>
            <a:r>
              <a:rPr lang="en-GB" altLang="en-US" sz="1800"/>
              <a:t>Due: </a:t>
            </a:r>
            <a:r>
              <a:rPr lang="en-GB" altLang="en-US" sz="1800" b="1"/>
              <a:t>30 Jan 2019!</a:t>
            </a:r>
          </a:p>
        </p:txBody>
      </p:sp>
    </p:spTree>
    <p:extLst>
      <p:ext uri="{BB962C8B-B14F-4D97-AF65-F5344CB8AC3E}">
        <p14:creationId xmlns:p14="http://schemas.microsoft.com/office/powerpoint/2010/main" val="2961066261"/>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2366</Words>
  <Application>Microsoft Office PowerPoint</Application>
  <PresentationFormat>On-screen Show (4:3)</PresentationFormat>
  <Paragraphs>401</Paragraphs>
  <Slides>22</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Symbol</vt:lpstr>
      <vt:lpstr>Times New Roman</vt:lpstr>
      <vt:lpstr>Office Theme</vt:lpstr>
      <vt:lpstr>PowerPoint Presentation</vt:lpstr>
      <vt:lpstr>Lakes produced by the complex activities of higher animals</vt:lpstr>
      <vt:lpstr>PowerPoint Presentation</vt:lpstr>
      <vt:lpstr>Lake Morphology</vt:lpstr>
      <vt:lpstr>Bathymetric Maps in GIS</vt:lpstr>
      <vt:lpstr>Morphometric Lake Parameters</vt:lpstr>
      <vt:lpstr>PowerPoint Presentation</vt:lpstr>
      <vt:lpstr>Morphological Characteristics (Depth and shape influence productivity)</vt:lpstr>
      <vt:lpstr>PowerPoint Presentation</vt:lpstr>
      <vt:lpstr>High shore development &amp; insulosity Rapid aging and high productivity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Pengelly</dc:creator>
  <cp:lastModifiedBy>Samantha Pengelly</cp:lastModifiedBy>
  <cp:revision>1</cp:revision>
  <dcterms:created xsi:type="dcterms:W3CDTF">2018-11-07T10:27:49Z</dcterms:created>
  <dcterms:modified xsi:type="dcterms:W3CDTF">2018-11-07T10:29:02Z</dcterms:modified>
</cp:coreProperties>
</file>