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287" r:id="rId25"/>
    <p:sldId id="331" r:id="rId26"/>
    <p:sldId id="370" r:id="rId27"/>
    <p:sldId id="371" r:id="rId28"/>
    <p:sldId id="372" r:id="rId29"/>
    <p:sldId id="373" r:id="rId30"/>
    <p:sldId id="377" r:id="rId31"/>
    <p:sldId id="385" r:id="rId32"/>
    <p:sldId id="386" r:id="rId33"/>
    <p:sldId id="383" r:id="rId34"/>
    <p:sldId id="384" r:id="rId35"/>
    <p:sldId id="379" r:id="rId36"/>
    <p:sldId id="382" r:id="rId37"/>
    <p:sldId id="380" r:id="rId38"/>
    <p:sldId id="387" r:id="rId39"/>
    <p:sldId id="720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522DF30-8EB4-40A3-8342-CA6D8969CF94}"/>
    <pc:docChg chg="modSld">
      <pc:chgData name="Jenifer Prince Devaraj" userId="c3fb109c-09d1-42a6-93f4-69472d709861" providerId="ADAL" clId="{B522DF30-8EB4-40A3-8342-CA6D8969CF94}" dt="2023-01-31T00:32:40.464" v="40" actId="255"/>
      <pc:docMkLst>
        <pc:docMk/>
      </pc:docMkLst>
      <pc:sldChg chg="modSp mod">
        <pc:chgData name="Jenifer Prince Devaraj" userId="c3fb109c-09d1-42a6-93f4-69472d709861" providerId="ADAL" clId="{B522DF30-8EB4-40A3-8342-CA6D8969CF94}" dt="2023-01-31T00:32:40.464" v="40" actId="255"/>
        <pc:sldMkLst>
          <pc:docMk/>
          <pc:sldMk cId="1495736662" sldId="287"/>
        </pc:sldMkLst>
        <pc:spChg chg="mod">
          <ac:chgData name="Jenifer Prince Devaraj" userId="c3fb109c-09d1-42a6-93f4-69472d709861" providerId="ADAL" clId="{B522DF30-8EB4-40A3-8342-CA6D8969CF94}" dt="2023-01-31T00:32:40.464" v="40" actId="255"/>
          <ac:spMkLst>
            <pc:docMk/>
            <pc:sldMk cId="1495736662" sldId="287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B1A262-A8D9-4E6B-A3DF-8FAD69F292F8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DE58-5B94-46FE-8F58-4FA49F665F44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8A36956-AF5A-4969-A6B2-DBDF16D6E8AE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95461D-22CE-44C9-B951-5420FED6BE23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A83B-9740-451C-A602-FC8C1E226DEA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847E-274D-4F16-A4EF-BF8B7E25D50D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E733387-C50B-4D39-B4FF-F5C9A9068C9E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93F2F9E-212D-40DE-B9A4-0227FD900BC0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13590-C031-4434-90C2-1FDD21AFDF3F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C1593-3069-42AF-B0CC-D969B15D3255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4CA2043-8BA5-4200-882B-5B47CA9C40F9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33F352-7AC1-47AD-AD3B-21E3EE846C2B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9857C-EFDF-4F1C-BEB0-F57202055571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B46C793-538D-4C10-B02B-D3EF966ED2A3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CAF1E-4ED9-4FAF-97F8-84041D0336E9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059004-926B-44C1-A62A-2B57747297FC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22F0A-71C8-40B6-ABF3-E496D61DC6D6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9F67A5-5135-4FC3-8AC4-233E29F4456D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891E6EB-5BEC-4DDA-8112-FB60A247ECC4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008CAD-651C-4D27-ABD5-1EEB5DE7FDBF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4771E-E023-462B-9333-E26B192478CD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438798-56C2-455C-9874-FAD5B35F70BB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43BFF6-A394-4EAF-A6F4-11F00CAA74C1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2A1B358-3B16-4281-9388-5C5F97F0C893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A9AB7-F1FC-4800-B920-E6DF1EDBE0D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A2C5F2-4AF3-4BA2-AD92-0640EEBF7399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5AF3440-05DE-415D-9473-B6D269B8BA07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46ED7FB-CFA8-4DD1-927E-AD93E9E181E4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C9D23-6B8D-4B05-9D6E-CDFD3B9EC54A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96CC8CA-D584-4D60-985D-500FA433B506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D145305-70E1-44A3-B07D-71D05B64CC1D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E078F1-F14C-49CB-B454-07A8C5B8AF7C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7AA41-72A7-4085-A3CC-03664E584E47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BC40619-2AB1-4A8B-AF71-E6E539B3E92C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5FA680A-F359-4BE8-AAA7-661D04B3088A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E9322A-B218-41F3-A39C-03D0BA8C3FC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D558-5AB3-4053-AC9F-CFC8AA3798CF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5EE451-2FEC-4B9A-85EF-5455A71C2D28}" type="datetime1">
              <a:rPr lang="en-GB" smtClean="0"/>
              <a:t>31/01/2023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8F52C0-E763-3CB4-A8E0-9E7064C866C3}"/>
              </a:ext>
            </a:extLst>
          </p:cNvPr>
          <p:cNvSpPr txBox="1">
            <a:spLocks/>
          </p:cNvSpPr>
          <p:nvPr/>
        </p:nvSpPr>
        <p:spPr>
          <a:xfrm>
            <a:off x="857952" y="16835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Name: Electronics II</a:t>
            </a:r>
          </a:p>
          <a:p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Code:  </a:t>
            </a:r>
            <a:r>
              <a:rPr lang="en-GB" sz="2400" b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ACDA6001</a:t>
            </a:r>
            <a:endParaRPr lang="en-GB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Lecture –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507" y="1207603"/>
            <a:ext cx="10955485" cy="452231"/>
          </a:xfrm>
        </p:spPr>
        <p:txBody>
          <a:bodyPr>
            <a:no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BOOLEAN ALGEBRA &amp; MINIMIZATION TECHNIQUES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6500" y="1737897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27" b="1"/>
              <a:t>Contents</a:t>
            </a:r>
          </a:p>
          <a:p>
            <a:pPr marL="0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3" action="ppaction://hlinksldjump"/>
              </a:rPr>
              <a:t>Sum of Product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Product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SOP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lvl="1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4" action="ppaction://hlinksldjump"/>
              </a:rPr>
              <a:t>Product of Sum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Sum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Maxterm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POS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indent="0">
              <a:buNone/>
            </a:pPr>
            <a:endParaRPr lang="en-IN" sz="3627" b="1"/>
          </a:p>
          <a:p>
            <a:pPr marL="0" indent="0">
              <a:buNone/>
            </a:pPr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b="1"/>
          </a:p>
          <a:p>
            <a:pPr marL="0" indent="0">
              <a:buNone/>
            </a:pPr>
            <a:endParaRPr lang="en-IN" sz="3627" b="1"/>
          </a:p>
          <a:p>
            <a:pPr marL="0" indent="0" algn="ctr">
              <a:buNone/>
            </a:pPr>
            <a:endParaRPr lang="en-IN" sz="3627" b="1"/>
          </a:p>
          <a:p>
            <a:pPr marL="0" indent="0">
              <a:buNone/>
            </a:pPr>
            <a:endParaRPr lang="en-IN" sz="2539" b="1"/>
          </a:p>
          <a:p>
            <a:pPr marL="0" indent="0">
              <a:buNone/>
            </a:pPr>
            <a:endParaRPr lang="en-IN" sz="2539" b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en-GB" i="1">
                <a:solidFill>
                  <a:schemeClr val="bg1"/>
                </a:solidFill>
              </a:rPr>
              <a:t>Lecture -2      Introduction to Electronics II</a:t>
            </a:r>
            <a:endParaRPr lang="en-US" i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9661"/>
            <a:ext cx="11976652" cy="5216778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3200" b="1">
                <a:latin typeface="Cambria" panose="02040503050406030204" pitchFamily="18" charset="0"/>
                <a:ea typeface="Cambria" panose="02040503050406030204" pitchFamily="18" charset="0"/>
              </a:rPr>
              <a:t>Product term: </a:t>
            </a:r>
          </a:p>
          <a:p>
            <a:pPr lvl="1" algn="just">
              <a:lnSpc>
                <a:spcPct val="170000"/>
              </a:lnSpc>
            </a:pPr>
            <a:r>
              <a:rPr lang="en-US" sz="3200">
                <a:latin typeface="Cambria" panose="02040503050406030204" pitchFamily="18" charset="0"/>
                <a:ea typeface="Cambria" panose="02040503050406030204" pitchFamily="18" charset="0"/>
              </a:rPr>
              <a:t>The AND function is referred to as a product. </a:t>
            </a:r>
          </a:p>
          <a:p>
            <a:pPr lvl="1" algn="just">
              <a:lnSpc>
                <a:spcPct val="170000"/>
              </a:lnSpc>
            </a:pPr>
            <a:r>
              <a:rPr lang="en-US" sz="320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Product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3200">
                <a:latin typeface="Cambria" panose="02040503050406030204" pitchFamily="18" charset="0"/>
                <a:ea typeface="Cambria" panose="02040503050406030204" pitchFamily="18" charset="0"/>
              </a:rPr>
              <a:t>The logical product of several variables on which a function depends is considered to be a product term. </a:t>
            </a:r>
          </a:p>
          <a:p>
            <a:pPr lvl="1" algn="just">
              <a:lnSpc>
                <a:spcPct val="170000"/>
              </a:lnSpc>
            </a:pPr>
            <a:r>
              <a:rPr lang="en-US" sz="3200">
                <a:latin typeface="Cambria" panose="02040503050406030204" pitchFamily="18" charset="0"/>
                <a:ea typeface="Cambria" panose="02040503050406030204" pitchFamily="18" charset="0"/>
              </a:rPr>
              <a:t>The variables in a product term can appear either in complemented or non-complemented form.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US" sz="3600" b="1">
                <a:latin typeface="Cambria" panose="02040503050406030204" pitchFamily="18" charset="0"/>
                <a:ea typeface="Cambria" panose="02040503050406030204" pitchFamily="18" charset="0"/>
              </a:rPr>
              <a:t>Sum term:  </a:t>
            </a:r>
          </a:p>
          <a:p>
            <a:pPr lvl="1" algn="just">
              <a:lnSpc>
                <a:spcPct val="170000"/>
              </a:lnSpc>
            </a:pPr>
            <a:r>
              <a:rPr lang="en-US" sz="3600">
                <a:latin typeface="Cambria" panose="02040503050406030204" pitchFamily="18" charset="0"/>
                <a:ea typeface="Cambria" panose="02040503050406030204" pitchFamily="18" charset="0"/>
              </a:rPr>
              <a:t>The OR function (+ sign) is referred to as a sum. </a:t>
            </a:r>
          </a:p>
          <a:p>
            <a:pPr lvl="1" algn="just">
              <a:lnSpc>
                <a:spcPct val="170000"/>
              </a:lnSpc>
            </a:pPr>
            <a:r>
              <a:rPr lang="en-US" sz="360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sum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3600">
                <a:latin typeface="Cambria" panose="02040503050406030204" pitchFamily="18" charset="0"/>
                <a:ea typeface="Cambria" panose="02040503050406030204" pitchFamily="18" charset="0"/>
              </a:rPr>
              <a:t>The logical sum of several variables on which a function depends is considered to be a sum term. </a:t>
            </a:r>
          </a:p>
          <a:p>
            <a:pPr lvl="1" algn="just">
              <a:lnSpc>
                <a:spcPct val="170000"/>
              </a:lnSpc>
            </a:pPr>
            <a:r>
              <a:rPr lang="en-US" sz="3600">
                <a:latin typeface="Cambria" panose="02040503050406030204" pitchFamily="18" charset="0"/>
                <a:ea typeface="Cambria" panose="02040503050406030204" pitchFamily="18" charset="0"/>
              </a:rPr>
              <a:t>The variables in a sum term can appear either in complemented or non-complemented form.</a:t>
            </a:r>
          </a:p>
          <a:p>
            <a:pPr>
              <a:buNone/>
            </a:pPr>
            <a:endParaRPr lang="en-IN" b="1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08513" y="6461781"/>
            <a:ext cx="4528074" cy="276949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D528BA2-F2E1-9BB2-2631-7E3936970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7329" y="49198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7329" y="46217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931" y="1563439"/>
            <a:ext cx="1176296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Sum of Product (SOP): </a:t>
            </a:r>
          </a:p>
          <a:p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68148" y="6461782"/>
            <a:ext cx="4468439" cy="256556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2879" y="3543842"/>
            <a:ext cx="3189481" cy="1194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440" y="1580012"/>
            <a:ext cx="11459818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Product of Sums (POS): </a:t>
            </a:r>
          </a:p>
          <a:p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747052" y="6461781"/>
            <a:ext cx="4289535" cy="281919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9" name="Picture 8" descr="SOP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4748" y="3429000"/>
            <a:ext cx="4419965" cy="112124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45FB3F4-9A2C-23B8-29F9-B012CD05C7E8}"/>
              </a:ext>
            </a:extLst>
          </p:cNvPr>
          <p:cNvSpPr txBox="1">
            <a:spLocks/>
          </p:cNvSpPr>
          <p:nvPr/>
        </p:nvSpPr>
        <p:spPr>
          <a:xfrm>
            <a:off x="2887329" y="4621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058" y="1442361"/>
            <a:ext cx="11973338" cy="34724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b="1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:  </a:t>
            </a:r>
          </a:p>
          <a:p>
            <a:pPr>
              <a:lnSpc>
                <a:spcPct val="150000"/>
              </a:lnSpc>
            </a:pP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A product term containing all the </a:t>
            </a:r>
            <a:r>
              <a:rPr lang="en-US" sz="2400" b="1" i="1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un complemented form is called a </a:t>
            </a:r>
            <a:r>
              <a:rPr lang="en-US" sz="240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These product terms are called </a:t>
            </a:r>
            <a:r>
              <a:rPr lang="en-US" sz="2400" err="1">
                <a:latin typeface="Cambria" panose="02040503050406030204" pitchFamily="18" charset="0"/>
                <a:ea typeface="Cambria" panose="02040503050406030204" pitchFamily="18" charset="0"/>
              </a:rPr>
              <a:t>minterms</a:t>
            </a: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 or standard products or fundamental products. They are represented by </a:t>
            </a:r>
            <a:r>
              <a:rPr lang="en-US" sz="2400" b="1" i="1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>
              <a:buNone/>
            </a:pPr>
            <a:endParaRPr lang="en-US" b="1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637722" y="6461781"/>
            <a:ext cx="4398865" cy="346523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850EAF0-24DA-C8A2-366E-D3E8572DC862}"/>
              </a:ext>
            </a:extLst>
          </p:cNvPr>
          <p:cNvSpPr txBox="1">
            <a:spLocks/>
          </p:cNvSpPr>
          <p:nvPr/>
        </p:nvSpPr>
        <p:spPr>
          <a:xfrm>
            <a:off x="2887329" y="4621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557" y="4413821"/>
            <a:ext cx="3430535" cy="24876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C85ADD-926A-C3A1-0A59-07C721A28C83}"/>
              </a:ext>
            </a:extLst>
          </p:cNvPr>
          <p:cNvSpPr txBox="1"/>
          <p:nvPr/>
        </p:nvSpPr>
        <p:spPr>
          <a:xfrm>
            <a:off x="7241557" y="4044489"/>
            <a:ext cx="64437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 for 2 Variable function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682448" y="6461781"/>
            <a:ext cx="4354139" cy="396219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20BB03C-5928-CF06-3D34-9416F5C6F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2603" y="27457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038" y="1856512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159560" y="1195846"/>
            <a:ext cx="64437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 for 3 Variable function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0960" y="21866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23422" y="6461782"/>
            <a:ext cx="4513165" cy="321676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11" name="Picture 10" descr="Canonical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224" y="1583020"/>
            <a:ext cx="9760866" cy="347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039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0960" y="2683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03543" y="6461782"/>
            <a:ext cx="4533044" cy="361432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B8E9EA-C62D-91FA-28B5-F2299DD92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111" y="1341107"/>
            <a:ext cx="10237777" cy="4516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5686" y="20729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479630" y="6461782"/>
            <a:ext cx="4556957" cy="294960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58999F-89E9-36AE-7BDE-680ECF108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744" y="1334041"/>
            <a:ext cx="10092283" cy="4704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365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7755" y="43618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216" y="1082528"/>
            <a:ext cx="11594162" cy="250339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US" sz="5100" b="1">
                <a:latin typeface="Cambria" panose="02040503050406030204" pitchFamily="18" charset="0"/>
                <a:ea typeface="Cambria" panose="02040503050406030204" pitchFamily="18" charset="0"/>
              </a:rPr>
              <a:t>Max terms: </a:t>
            </a:r>
          </a:p>
          <a:p>
            <a:pPr>
              <a:lnSpc>
                <a:spcPct val="160000"/>
              </a:lnSpc>
            </a:pPr>
            <a:r>
              <a:rPr lang="en-US" sz="5100">
                <a:latin typeface="Cambria" panose="020405030504060302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5100" b="1" i="1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510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>
              <a:lnSpc>
                <a:spcPct val="160000"/>
              </a:lnSpc>
            </a:pPr>
            <a:r>
              <a:rPr lang="en-US" sz="5100">
                <a:latin typeface="Cambria" panose="02040503050406030204" pitchFamily="18" charset="0"/>
                <a:ea typeface="Cambria" panose="02040503050406030204" pitchFamily="18" charset="0"/>
              </a:rPr>
              <a:t>These sum terms are called max terms. They are represented by </a:t>
            </a:r>
            <a:r>
              <a:rPr lang="en-US" sz="5100" b="1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endParaRPr lang="en-US" sz="510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766930" y="6461781"/>
            <a:ext cx="4269657" cy="396219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4848" y="3585922"/>
            <a:ext cx="5281981" cy="255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1203" y="26835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89852" y="6461782"/>
            <a:ext cx="4746735" cy="311736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0091" y="1487166"/>
            <a:ext cx="6473415" cy="442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735" y="30076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58" y="1100847"/>
            <a:ext cx="12240038" cy="370602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Canonical Product of sum expressions:</a:t>
            </a:r>
            <a:endParaRPr lang="en-US" sz="240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It is defined as the logical product of all the </a:t>
            </a:r>
            <a:r>
              <a:rPr lang="en-US" sz="2400" err="1">
                <a:latin typeface="Cambria" panose="02040503050406030204" pitchFamily="18" charset="0"/>
                <a:ea typeface="Cambria" panose="02040503050406030204" pitchFamily="18" charset="0"/>
              </a:rPr>
              <a:t>maxterms</a:t>
            </a: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 derived from the rows of truth table, for which the value of the function is 0. </a:t>
            </a:r>
          </a:p>
          <a:p>
            <a:pPr>
              <a:lnSpc>
                <a:spcPct val="150000"/>
              </a:lnSpc>
            </a:pP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It is also called as a max term canonical form. </a:t>
            </a:r>
          </a:p>
          <a:p>
            <a:pPr>
              <a:lnSpc>
                <a:spcPct val="150000"/>
              </a:lnSpc>
            </a:pPr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</a:rPr>
              <a:t>The canonical product of sum expression can be given in a compact form by listing the decimal codes in correspondence with the max term containing a function value of 0. </a:t>
            </a:r>
          </a:p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61252" y="6461781"/>
            <a:ext cx="4975335" cy="396219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9" name="Picture 8" descr="Canonical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914" y="4877178"/>
            <a:ext cx="6717037" cy="1584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9864" y="99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89864" y="6461781"/>
            <a:ext cx="4746723" cy="217315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10" name="Picture 9" descr="Canonical 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891" y="1341555"/>
            <a:ext cx="8083395" cy="4579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1020" y="15405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64396" y="6461781"/>
            <a:ext cx="4672191" cy="242163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10" name="Picture 9" descr="Canonical 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5364" y="1293351"/>
            <a:ext cx="9254274" cy="4346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10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0594" y="11927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8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697357" y="6461782"/>
            <a:ext cx="4339230" cy="276948"/>
          </a:xfrm>
        </p:spPr>
        <p:txBody>
          <a:bodyPr/>
          <a:lstStyle/>
          <a:p>
            <a:r>
              <a:rPr lang="en-GB"/>
              <a:t>Lecture -2      Introduction to Electronics II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6A08D-E37F-E188-703D-9D050F05D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528" y="1332729"/>
            <a:ext cx="9191625" cy="48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216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8F52C0-E763-3CB4-A8E0-9E7064C866C3}"/>
              </a:ext>
            </a:extLst>
          </p:cNvPr>
          <p:cNvSpPr txBox="1">
            <a:spLocks/>
          </p:cNvSpPr>
          <p:nvPr/>
        </p:nvSpPr>
        <p:spPr>
          <a:xfrm>
            <a:off x="4426100" y="308991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43473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680</Words>
  <Application>Microsoft Office PowerPoint</Application>
  <PresentationFormat>Widescreen</PresentationFormat>
  <Paragraphs>149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1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BOOLEAN ALGEBRA &amp; MINIMIZATION TECHNIQUES </vt:lpstr>
      <vt:lpstr>Sum of product &amp; Product of Sum</vt:lpstr>
      <vt:lpstr>Sum of product &amp; Product of Sum</vt:lpstr>
      <vt:lpstr>PowerPoint Presentation</vt:lpstr>
      <vt:lpstr>PowerPoint Presentation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2023-01-31T12:34:43Z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