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56" r:id="rId2"/>
    <p:sldId id="311" r:id="rId3"/>
    <p:sldId id="328" r:id="rId4"/>
    <p:sldId id="332" r:id="rId5"/>
    <p:sldId id="322" r:id="rId6"/>
    <p:sldId id="331" r:id="rId7"/>
    <p:sldId id="283" r:id="rId8"/>
    <p:sldId id="284" r:id="rId9"/>
    <p:sldId id="330" r:id="rId10"/>
    <p:sldId id="314" r:id="rId11"/>
    <p:sldId id="329" r:id="rId12"/>
    <p:sldId id="315" r:id="rId13"/>
    <p:sldId id="324" r:id="rId14"/>
    <p:sldId id="337" r:id="rId15"/>
    <p:sldId id="288" r:id="rId16"/>
    <p:sldId id="319" r:id="rId17"/>
    <p:sldId id="257" r:id="rId18"/>
    <p:sldId id="261" r:id="rId19"/>
    <p:sldId id="265" r:id="rId20"/>
    <p:sldId id="316" r:id="rId21"/>
    <p:sldId id="318" r:id="rId22"/>
    <p:sldId id="259" r:id="rId23"/>
    <p:sldId id="290" r:id="rId24"/>
    <p:sldId id="281" r:id="rId25"/>
    <p:sldId id="269" r:id="rId26"/>
    <p:sldId id="267" r:id="rId27"/>
    <p:sldId id="274" r:id="rId28"/>
    <p:sldId id="275" r:id="rId29"/>
    <p:sldId id="279" r:id="rId30"/>
    <p:sldId id="287" r:id="rId31"/>
    <p:sldId id="293" r:id="rId32"/>
    <p:sldId id="291" r:id="rId33"/>
    <p:sldId id="272" r:id="rId34"/>
    <p:sldId id="268" r:id="rId35"/>
    <p:sldId id="326" r:id="rId36"/>
    <p:sldId id="327" r:id="rId37"/>
    <p:sldId id="298" r:id="rId38"/>
    <p:sldId id="310" r:id="rId39"/>
    <p:sldId id="308" r:id="rId40"/>
    <p:sldId id="312" r:id="rId41"/>
    <p:sldId id="313" r:id="rId42"/>
    <p:sldId id="306" r:id="rId43"/>
    <p:sldId id="266" r:id="rId44"/>
    <p:sldId id="333" r:id="rId45"/>
    <p:sldId id="334" r:id="rId46"/>
    <p:sldId id="335" r:id="rId47"/>
    <p:sldId id="336" r:id="rId48"/>
    <p:sldId id="309" r:id="rId49"/>
    <p:sldId id="299" r:id="rId50"/>
    <p:sldId id="300" r:id="rId51"/>
    <p:sldId id="307" r:id="rId52"/>
    <p:sldId id="285" r:id="rId53"/>
    <p:sldId id="30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varScale="1">
        <p:scale>
          <a:sx n="64" d="100"/>
          <a:sy n="64" d="100"/>
        </p:scale>
        <p:origin x="312" y="48"/>
      </p:cViewPr>
      <p:guideLst/>
    </p:cSldViewPr>
  </p:slideViewPr>
  <p:notesTextViewPr>
    <p:cViewPr>
      <p:scale>
        <a:sx n="1" d="1"/>
        <a:sy n="1" d="1"/>
      </p:scale>
      <p:origin x="0" y="0"/>
    </p:cViewPr>
  </p:notesTextViewPr>
  <p:sorterViewPr>
    <p:cViewPr>
      <p:scale>
        <a:sx n="100" d="100"/>
        <a:sy n="100" d="100"/>
      </p:scale>
      <p:origin x="0" y="-21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42227A-D6C4-4398-92C9-8BA185C4BAB1}" type="datetimeFigureOut">
              <a:rPr lang="en-GB" smtClean="0"/>
              <a:t>05/11/2020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35CAD1-3F5E-4915-8F80-D7A7B7F05EFE}" type="slidenum">
              <a:rPr lang="en-GB" smtClean="0"/>
              <a:t>‹#›</a:t>
            </a:fld>
            <a:endParaRPr lang="en-GB"/>
          </a:p>
        </p:txBody>
      </p:sp>
    </p:spTree>
    <p:extLst>
      <p:ext uri="{BB962C8B-B14F-4D97-AF65-F5344CB8AC3E}">
        <p14:creationId xmlns:p14="http://schemas.microsoft.com/office/powerpoint/2010/main" val="2595493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tackify.com/what-is-sdlc/"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m.wikipedia.org/wiki/Software_prototypin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ackernoon.com/design-thinking-for-startups-by-nitin-sethi-of-quikr-fe01a259c9bf"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boardofinnovation.com/blog/2017/07/18/lean-startup-versus-design-thinking/"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4</a:t>
            </a:fld>
            <a:endParaRPr lang="en-GB"/>
          </a:p>
        </p:txBody>
      </p:sp>
    </p:spTree>
    <p:extLst>
      <p:ext uri="{BB962C8B-B14F-4D97-AF65-F5344CB8AC3E}">
        <p14:creationId xmlns:p14="http://schemas.microsoft.com/office/powerpoint/2010/main" val="1548077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please click here: </a:t>
            </a:r>
            <a:r>
              <a:rPr lang="en-GB" dirty="0">
                <a:hlinkClick r:id="rId3"/>
              </a:rPr>
              <a:t>https://stackify.com/what-is-sdlc/</a:t>
            </a:r>
            <a:endParaRPr lang="en-GB" dirty="0"/>
          </a:p>
          <a:p>
            <a:r>
              <a:rPr lang="en-GB" dirty="0"/>
              <a:t>(i1)</a:t>
            </a:r>
            <a:r>
              <a:rPr lang="en-GB" baseline="0" dirty="0"/>
              <a:t> https://tinyurl.com/y2plpy56</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5</a:t>
            </a:fld>
            <a:endParaRPr lang="en-GB"/>
          </a:p>
        </p:txBody>
      </p:sp>
    </p:spTree>
    <p:extLst>
      <p:ext uri="{BB962C8B-B14F-4D97-AF65-F5344CB8AC3E}">
        <p14:creationId xmlns:p14="http://schemas.microsoft.com/office/powerpoint/2010/main" val="546750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6</a:t>
            </a:fld>
            <a:endParaRPr lang="en-GB"/>
          </a:p>
        </p:txBody>
      </p:sp>
    </p:spTree>
    <p:extLst>
      <p:ext uri="{BB962C8B-B14F-4D97-AF65-F5344CB8AC3E}">
        <p14:creationId xmlns:p14="http://schemas.microsoft.com/office/powerpoint/2010/main" val="3928557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4.</a:t>
            </a:r>
            <a:r>
              <a:rPr lang="en-GB" u="sng" baseline="0" dirty="0"/>
              <a:t> </a:t>
            </a:r>
            <a:r>
              <a:rPr lang="en-GB" dirty="0"/>
              <a:t>Negotiation about what is within the scope of the contract/product may be necessary. </a:t>
            </a:r>
            <a:endParaRPr lang="en-GB" u="sng" dirty="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https://tinyurl.com/yyl7g72j</a:t>
            </a:r>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8</a:t>
            </a:fld>
            <a:endParaRPr lang="en-GB"/>
          </a:p>
        </p:txBody>
      </p:sp>
    </p:spTree>
    <p:extLst>
      <p:ext uri="{BB962C8B-B14F-4D97-AF65-F5344CB8AC3E}">
        <p14:creationId xmlns:p14="http://schemas.microsoft.com/office/powerpoint/2010/main" val="2461390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9</a:t>
            </a:fld>
            <a:endParaRPr lang="en-GB"/>
          </a:p>
        </p:txBody>
      </p:sp>
    </p:spTree>
    <p:extLst>
      <p:ext uri="{BB962C8B-B14F-4D97-AF65-F5344CB8AC3E}">
        <p14:creationId xmlns:p14="http://schemas.microsoft.com/office/powerpoint/2010/main" val="548858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(1) </a:t>
            </a:r>
            <a:r>
              <a:rPr lang="en-GB" sz="1200" dirty="0"/>
              <a:t>Based on </a:t>
            </a:r>
            <a:r>
              <a:rPr lang="en-GB" sz="1200" dirty="0">
                <a:hlinkClick r:id="rId3"/>
              </a:rPr>
              <a:t>Design Thinking for Start-ups</a:t>
            </a:r>
            <a:r>
              <a:rPr lang="en-GB" sz="1200" dirty="0"/>
              <a:t> by Nitin </a:t>
            </a:r>
            <a:r>
              <a:rPr lang="en-GB" sz="1200" dirty="0" err="1"/>
              <a:t>Sethi</a:t>
            </a:r>
            <a:r>
              <a:rPr lang="en-GB" sz="1200" dirty="0"/>
              <a:t>.</a:t>
            </a:r>
            <a:br>
              <a:rPr lang="en-GB" sz="1200" dirty="0"/>
            </a:br>
            <a:r>
              <a:rPr lang="en-GB" sz="1200" b="0" baseline="0" dirty="0"/>
              <a:t>(2)</a:t>
            </a:r>
            <a:r>
              <a:rPr lang="en-GB" sz="1200" b="0" dirty="0"/>
              <a:t> </a:t>
            </a:r>
            <a:r>
              <a:rPr lang="en-GB" sz="1200" b="0" dirty="0">
                <a:hlinkClick r:id="rId4"/>
              </a:rPr>
              <a:t>When to apply Lean </a:t>
            </a:r>
            <a:r>
              <a:rPr lang="en-GB" sz="1200" b="0" dirty="0" err="1">
                <a:hlinkClick r:id="rId4"/>
              </a:rPr>
              <a:t>Startup</a:t>
            </a:r>
            <a:r>
              <a:rPr lang="en-GB" sz="1200" b="0" dirty="0">
                <a:hlinkClick r:id="rId4"/>
              </a:rPr>
              <a:t> and/or Design Thinking</a:t>
            </a:r>
            <a:r>
              <a:rPr lang="en-GB" sz="1200" b="0" dirty="0"/>
              <a:t> </a:t>
            </a:r>
            <a:r>
              <a:rPr lang="en-GB" sz="1200" dirty="0"/>
              <a:t>by Lucas </a:t>
            </a:r>
            <a:r>
              <a:rPr lang="en-GB" sz="1200" dirty="0" err="1"/>
              <a:t>Tamboryn</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“Design thinking has been central to user-centered design and human-centered design—the dominant methods of designing human-computer interfaces—for over 40 years.(3) Design thinking is also central to recent conceptions of software development in general.(4)” Ref[1]</a:t>
            </a:r>
            <a:br>
              <a:rPr lang="en-GB" dirty="0"/>
            </a:br>
            <a:r>
              <a:rPr lang="en-GB" dirty="0"/>
              <a:t>(3)</a:t>
            </a:r>
            <a:r>
              <a:rPr lang="en-GB" baseline="0" dirty="0"/>
              <a:t> </a:t>
            </a:r>
            <a:r>
              <a:rPr lang="en-GB" sz="1200" b="0" i="0" kern="1200" dirty="0">
                <a:solidFill>
                  <a:schemeClr val="tx1"/>
                </a:solidFill>
                <a:effectLst/>
                <a:latin typeface="+mn-lt"/>
                <a:ea typeface="+mn-ea"/>
                <a:cs typeface="+mn-cs"/>
              </a:rPr>
              <a:t>Norman, Donald A. (1986). User Centered System Design. Taylor &amp; Francis.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(4) Ralph, Paul (2015). "The </a:t>
            </a:r>
            <a:r>
              <a:rPr lang="en-GB" sz="1200" b="0" i="0" kern="1200" dirty="0" err="1">
                <a:solidFill>
                  <a:schemeClr val="tx1"/>
                </a:solidFill>
                <a:effectLst/>
                <a:latin typeface="+mn-lt"/>
                <a:ea typeface="+mn-ea"/>
                <a:cs typeface="+mn-cs"/>
              </a:rPr>
              <a:t>Sensemaking</a:t>
            </a:r>
            <a:r>
              <a:rPr lang="en-GB" sz="1200" b="0" i="0" kern="1200" dirty="0">
                <a:solidFill>
                  <a:schemeClr val="tx1"/>
                </a:solidFill>
                <a:effectLst/>
                <a:latin typeface="+mn-lt"/>
                <a:ea typeface="+mn-ea"/>
                <a:cs typeface="+mn-cs"/>
              </a:rPr>
              <a:t>-Coevolution-Implementation Theory of software design". </a:t>
            </a:r>
            <a:r>
              <a:rPr lang="en-GB" sz="1200" b="0" i="1" kern="1200" dirty="0">
                <a:solidFill>
                  <a:schemeClr val="tx1"/>
                </a:solidFill>
                <a:effectLst/>
                <a:latin typeface="+mn-lt"/>
                <a:ea typeface="+mn-ea"/>
                <a:cs typeface="+mn-cs"/>
              </a:rPr>
              <a:t>Science of Computer Programming</a:t>
            </a:r>
            <a:r>
              <a:rPr lang="en-GB" sz="1200" b="0" i="0" kern="1200" dirty="0">
                <a:solidFill>
                  <a:schemeClr val="tx1"/>
                </a:solidFill>
                <a:effectLst/>
                <a:latin typeface="+mn-lt"/>
                <a:ea typeface="+mn-ea"/>
                <a:cs typeface="+mn-cs"/>
              </a:rPr>
              <a:t>. 101: 21–41.</a:t>
            </a:r>
            <a:br>
              <a:rPr lang="en-GB" dirty="0"/>
            </a:br>
            <a:r>
              <a:rPr lang="en-GB" dirty="0">
                <a:solidFill>
                  <a:schemeClr val="bg1">
                    <a:lumMod val="85000"/>
                  </a:schemeClr>
                </a:solidFill>
              </a:rPr>
              <a:t>[1] https://tinyurl.com/y4ml6um.</a:t>
            </a:r>
          </a:p>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10</a:t>
            </a:fld>
            <a:endParaRPr lang="en-GB"/>
          </a:p>
        </p:txBody>
      </p:sp>
    </p:spTree>
    <p:extLst>
      <p:ext uri="{BB962C8B-B14F-4D97-AF65-F5344CB8AC3E}">
        <p14:creationId xmlns:p14="http://schemas.microsoft.com/office/powerpoint/2010/main" val="3079156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11</a:t>
            </a:fld>
            <a:endParaRPr lang="en-GB"/>
          </a:p>
        </p:txBody>
      </p:sp>
    </p:spTree>
    <p:extLst>
      <p:ext uri="{BB962C8B-B14F-4D97-AF65-F5344CB8AC3E}">
        <p14:creationId xmlns:p14="http://schemas.microsoft.com/office/powerpoint/2010/main" val="32137485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Based on:</a:t>
            </a:r>
          </a:p>
        </p:txBody>
      </p:sp>
      <p:sp>
        <p:nvSpPr>
          <p:cNvPr id="4" name="Slide Number Placeholder 3"/>
          <p:cNvSpPr>
            <a:spLocks noGrp="1"/>
          </p:cNvSpPr>
          <p:nvPr>
            <p:ph type="sldNum" sz="quarter" idx="10"/>
          </p:nvPr>
        </p:nvSpPr>
        <p:spPr/>
        <p:txBody>
          <a:bodyPr/>
          <a:lstStyle/>
          <a:p>
            <a:fld id="{1C35CAD1-3F5E-4915-8F80-D7A7B7F05EFE}" type="slidenum">
              <a:rPr lang="en-GB" smtClean="0"/>
              <a:t>12</a:t>
            </a:fld>
            <a:endParaRPr lang="en-GB"/>
          </a:p>
        </p:txBody>
      </p:sp>
    </p:spTree>
    <p:extLst>
      <p:ext uri="{BB962C8B-B14F-4D97-AF65-F5344CB8AC3E}">
        <p14:creationId xmlns:p14="http://schemas.microsoft.com/office/powerpoint/2010/main" val="2198535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Based on:</a:t>
            </a:r>
          </a:p>
        </p:txBody>
      </p:sp>
      <p:sp>
        <p:nvSpPr>
          <p:cNvPr id="4" name="Slide Number Placeholder 3"/>
          <p:cNvSpPr>
            <a:spLocks noGrp="1"/>
          </p:cNvSpPr>
          <p:nvPr>
            <p:ph type="sldNum" sz="quarter" idx="10"/>
          </p:nvPr>
        </p:nvSpPr>
        <p:spPr/>
        <p:txBody>
          <a:bodyPr/>
          <a:lstStyle/>
          <a:p>
            <a:fld id="{1C35CAD1-3F5E-4915-8F80-D7A7B7F05EFE}" type="slidenum">
              <a:rPr lang="en-GB" smtClean="0"/>
              <a:t>13</a:t>
            </a:fld>
            <a:endParaRPr lang="en-GB"/>
          </a:p>
        </p:txBody>
      </p:sp>
    </p:spTree>
    <p:extLst>
      <p:ext uri="{BB962C8B-B14F-4D97-AF65-F5344CB8AC3E}">
        <p14:creationId xmlns:p14="http://schemas.microsoft.com/office/powerpoint/2010/main" val="3671286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comprehensive example: https://krazytech.com/projects/sample-software-requirements-specificationsrs-report-airline-database – but this detail is unlikely to be required.</a:t>
            </a:r>
          </a:p>
        </p:txBody>
      </p:sp>
      <p:sp>
        <p:nvSpPr>
          <p:cNvPr id="4" name="Slide Number Placeholder 3"/>
          <p:cNvSpPr>
            <a:spLocks noGrp="1"/>
          </p:cNvSpPr>
          <p:nvPr>
            <p:ph type="sldNum" sz="quarter" idx="10"/>
          </p:nvPr>
        </p:nvSpPr>
        <p:spPr/>
        <p:txBody>
          <a:bodyPr/>
          <a:lstStyle/>
          <a:p>
            <a:fld id="{1C35CAD1-3F5E-4915-8F80-D7A7B7F05EFE}" type="slidenum">
              <a:rPr lang="en-GB" smtClean="0"/>
              <a:t>19</a:t>
            </a:fld>
            <a:endParaRPr lang="en-GB"/>
          </a:p>
        </p:txBody>
      </p:sp>
    </p:spTree>
    <p:extLst>
      <p:ext uri="{BB962C8B-B14F-4D97-AF65-F5344CB8AC3E}">
        <p14:creationId xmlns:p14="http://schemas.microsoft.com/office/powerpoint/2010/main" val="2502532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20</a:t>
            </a:fld>
            <a:endParaRPr lang="en-GB"/>
          </a:p>
        </p:txBody>
      </p:sp>
    </p:spTree>
    <p:extLst>
      <p:ext uri="{BB962C8B-B14F-4D97-AF65-F5344CB8AC3E}">
        <p14:creationId xmlns:p14="http://schemas.microsoft.com/office/powerpoint/2010/main" val="1370105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21</a:t>
            </a:fld>
            <a:endParaRPr lang="en-GB"/>
          </a:p>
        </p:txBody>
      </p:sp>
    </p:spTree>
    <p:extLst>
      <p:ext uri="{BB962C8B-B14F-4D97-AF65-F5344CB8AC3E}">
        <p14:creationId xmlns:p14="http://schemas.microsoft.com/office/powerpoint/2010/main" val="60015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23</a:t>
            </a:fld>
            <a:endParaRPr lang="en-GB"/>
          </a:p>
        </p:txBody>
      </p:sp>
    </p:spTree>
    <p:extLst>
      <p:ext uri="{BB962C8B-B14F-4D97-AF65-F5344CB8AC3E}">
        <p14:creationId xmlns:p14="http://schemas.microsoft.com/office/powerpoint/2010/main" val="3729367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https://en.wikipedia.org/wiki/GitHub</a:t>
            </a:r>
          </a:p>
        </p:txBody>
      </p:sp>
      <p:sp>
        <p:nvSpPr>
          <p:cNvPr id="4" name="Slide Number Placeholder 3"/>
          <p:cNvSpPr>
            <a:spLocks noGrp="1"/>
          </p:cNvSpPr>
          <p:nvPr>
            <p:ph type="sldNum" sz="quarter" idx="10"/>
          </p:nvPr>
        </p:nvSpPr>
        <p:spPr/>
        <p:txBody>
          <a:bodyPr/>
          <a:lstStyle/>
          <a:p>
            <a:fld id="{1C35CAD1-3F5E-4915-8F80-D7A7B7F05EFE}" type="slidenum">
              <a:rPr lang="en-GB" smtClean="0"/>
              <a:t>24</a:t>
            </a:fld>
            <a:endParaRPr lang="en-GB"/>
          </a:p>
        </p:txBody>
      </p:sp>
    </p:spTree>
    <p:extLst>
      <p:ext uri="{BB962C8B-B14F-4D97-AF65-F5344CB8AC3E}">
        <p14:creationId xmlns:p14="http://schemas.microsoft.com/office/powerpoint/2010/main" val="2700096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a:t>
            </a:r>
            <a:r>
              <a:rPr lang="en-GB" baseline="0" dirty="0"/>
              <a:t> http://multigate.homestead.com/Product-Specifications.html</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26</a:t>
            </a:fld>
            <a:endParaRPr lang="en-GB"/>
          </a:p>
        </p:txBody>
      </p:sp>
    </p:spTree>
    <p:extLst>
      <p:ext uri="{BB962C8B-B14F-4D97-AF65-F5344CB8AC3E}">
        <p14:creationId xmlns:p14="http://schemas.microsoft.com/office/powerpoint/2010/main" val="16458835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https://slideplayer.com/slide/3559426/ - Washer/dryer.</a:t>
            </a:r>
          </a:p>
        </p:txBody>
      </p:sp>
      <p:sp>
        <p:nvSpPr>
          <p:cNvPr id="4" name="Slide Number Placeholder 3"/>
          <p:cNvSpPr>
            <a:spLocks noGrp="1"/>
          </p:cNvSpPr>
          <p:nvPr>
            <p:ph type="sldNum" sz="quarter" idx="10"/>
          </p:nvPr>
        </p:nvSpPr>
        <p:spPr/>
        <p:txBody>
          <a:bodyPr/>
          <a:lstStyle/>
          <a:p>
            <a:fld id="{1C35CAD1-3F5E-4915-8F80-D7A7B7F05EFE}" type="slidenum">
              <a:rPr lang="en-GB" smtClean="0"/>
              <a:t>27</a:t>
            </a:fld>
            <a:endParaRPr lang="en-GB"/>
          </a:p>
        </p:txBody>
      </p:sp>
    </p:spTree>
    <p:extLst>
      <p:ext uri="{BB962C8B-B14F-4D97-AF65-F5344CB8AC3E}">
        <p14:creationId xmlns:p14="http://schemas.microsoft.com/office/powerpoint/2010/main" val="3572814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192305-B3BF-4620-BF60-B9818CDCB1F9}" type="slidenum">
              <a:rPr lang="en-GB" smtClean="0"/>
              <a:t>29</a:t>
            </a:fld>
            <a:endParaRPr lang="en-GB"/>
          </a:p>
        </p:txBody>
      </p:sp>
    </p:spTree>
    <p:extLst>
      <p:ext uri="{BB962C8B-B14F-4D97-AF65-F5344CB8AC3E}">
        <p14:creationId xmlns:p14="http://schemas.microsoft.com/office/powerpoint/2010/main" val="1928974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https://en.wikipedia.org/wiki/Waterfall_model - Accessed on 22/11/2018.</a:t>
            </a:r>
          </a:p>
        </p:txBody>
      </p:sp>
      <p:sp>
        <p:nvSpPr>
          <p:cNvPr id="4" name="Slide Number Placeholder 3"/>
          <p:cNvSpPr>
            <a:spLocks noGrp="1"/>
          </p:cNvSpPr>
          <p:nvPr>
            <p:ph type="sldNum" sz="quarter" idx="10"/>
          </p:nvPr>
        </p:nvSpPr>
        <p:spPr/>
        <p:txBody>
          <a:bodyPr/>
          <a:lstStyle/>
          <a:p>
            <a:fld id="{E5E12015-F104-457C-88D8-201B0CFA3E39}" type="slidenum">
              <a:rPr lang="en-GB" smtClean="0"/>
              <a:t>35</a:t>
            </a:fld>
            <a:endParaRPr lang="en-GB"/>
          </a:p>
        </p:txBody>
      </p:sp>
    </p:spTree>
    <p:extLst>
      <p:ext uri="{BB962C8B-B14F-4D97-AF65-F5344CB8AC3E}">
        <p14:creationId xmlns:p14="http://schemas.microsoft.com/office/powerpoint/2010/main" val="42364917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(i1) https://tinyurl.com/y9xn4nwx</a:t>
            </a:r>
          </a:p>
        </p:txBody>
      </p:sp>
      <p:sp>
        <p:nvSpPr>
          <p:cNvPr id="4" name="Slide Number Placeholder 3"/>
          <p:cNvSpPr>
            <a:spLocks noGrp="1"/>
          </p:cNvSpPr>
          <p:nvPr>
            <p:ph type="sldNum" sz="quarter" idx="10"/>
          </p:nvPr>
        </p:nvSpPr>
        <p:spPr/>
        <p:txBody>
          <a:bodyPr/>
          <a:lstStyle/>
          <a:p>
            <a:fld id="{E5E12015-F104-457C-88D8-201B0CFA3E39}" type="slidenum">
              <a:rPr lang="en-GB" smtClean="0"/>
              <a:t>36</a:t>
            </a:fld>
            <a:endParaRPr lang="en-GB"/>
          </a:p>
        </p:txBody>
      </p:sp>
    </p:spTree>
    <p:extLst>
      <p:ext uri="{BB962C8B-B14F-4D97-AF65-F5344CB8AC3E}">
        <p14:creationId xmlns:p14="http://schemas.microsoft.com/office/powerpoint/2010/main" val="13766732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38</a:t>
            </a:fld>
            <a:endParaRPr lang="en-GB"/>
          </a:p>
        </p:txBody>
      </p:sp>
    </p:spTree>
    <p:extLst>
      <p:ext uri="{BB962C8B-B14F-4D97-AF65-F5344CB8AC3E}">
        <p14:creationId xmlns:p14="http://schemas.microsoft.com/office/powerpoint/2010/main" val="730320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
            </a:r>
            <a:r>
              <a:rPr lang="en-GB" u="sng" dirty="0">
                <a:hlinkClick r:id="rId3"/>
              </a:rPr>
              <a:t>https://medium.freecodecamp.org/a-beginners-guide-to-rapid-prototyping-71e8722c17df?gi=dc29f21b3eb1</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41</a:t>
            </a:fld>
            <a:endParaRPr lang="en-GB"/>
          </a:p>
        </p:txBody>
      </p:sp>
    </p:spTree>
    <p:extLst>
      <p:ext uri="{BB962C8B-B14F-4D97-AF65-F5344CB8AC3E}">
        <p14:creationId xmlns:p14="http://schemas.microsoft.com/office/powerpoint/2010/main" val="19520509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Agile dev e.g. Scrum or Kanban.</a:t>
            </a:r>
          </a:p>
        </p:txBody>
      </p:sp>
      <p:sp>
        <p:nvSpPr>
          <p:cNvPr id="4" name="Slide Number Placeholder 3"/>
          <p:cNvSpPr>
            <a:spLocks noGrp="1"/>
          </p:cNvSpPr>
          <p:nvPr>
            <p:ph type="sldNum" sz="quarter" idx="10"/>
          </p:nvPr>
        </p:nvSpPr>
        <p:spPr/>
        <p:txBody>
          <a:bodyPr/>
          <a:lstStyle/>
          <a:p>
            <a:fld id="{475F757A-20F9-4073-AFB1-54E481B27DF3}" type="slidenum">
              <a:rPr lang="en-GB" smtClean="0"/>
              <a:t>51</a:t>
            </a:fld>
            <a:endParaRPr lang="en-GB"/>
          </a:p>
        </p:txBody>
      </p:sp>
    </p:spTree>
    <p:extLst>
      <p:ext uri="{BB962C8B-B14F-4D97-AF65-F5344CB8AC3E}">
        <p14:creationId xmlns:p14="http://schemas.microsoft.com/office/powerpoint/2010/main" val="3513855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https://tinyurl.com/j42qfls</a:t>
            </a:r>
          </a:p>
        </p:txBody>
      </p:sp>
      <p:sp>
        <p:nvSpPr>
          <p:cNvPr id="4" name="Slide Number Placeholder 3"/>
          <p:cNvSpPr>
            <a:spLocks noGrp="1"/>
          </p:cNvSpPr>
          <p:nvPr>
            <p:ph type="sldNum" sz="quarter" idx="10"/>
          </p:nvPr>
        </p:nvSpPr>
        <p:spPr/>
        <p:txBody>
          <a:bodyPr/>
          <a:lstStyle/>
          <a:p>
            <a:fld id="{1C35CAD1-3F5E-4915-8F80-D7A7B7F05EFE}" type="slidenum">
              <a:rPr lang="en-GB" smtClean="0"/>
              <a:t>52</a:t>
            </a:fld>
            <a:endParaRPr lang="en-GB"/>
          </a:p>
        </p:txBody>
      </p:sp>
    </p:spTree>
    <p:extLst>
      <p:ext uri="{BB962C8B-B14F-4D97-AF65-F5344CB8AC3E}">
        <p14:creationId xmlns:p14="http://schemas.microsoft.com/office/powerpoint/2010/main" val="3904763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4C6DE42-2505-4577-8953-16AC58231C6D}" type="datetimeFigureOut">
              <a:rPr lang="en-GB" smtClean="0"/>
              <a:t>05/11/2020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534126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C6DE42-2505-4577-8953-16AC58231C6D}" type="datetimeFigureOut">
              <a:rPr lang="en-GB" smtClean="0"/>
              <a:t>05/11/2020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893643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4C6DE42-2505-4577-8953-16AC58231C6D}" type="datetimeFigureOut">
              <a:rPr lang="en-GB" smtClean="0"/>
              <a:t>05/11/2020</a:t>
            </a:fld>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161679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4C6DE42-2505-4577-8953-16AC58231C6D}" type="datetimeFigureOut">
              <a:rPr lang="en-GB" smtClean="0"/>
              <a:t>05/11/2020</a:t>
            </a:fld>
            <a:endParaRPr lang="en-GB"/>
          </a:p>
        </p:txBody>
      </p:sp>
      <p:sp>
        <p:nvSpPr>
          <p:cNvPr id="7" name="Slide Number Placeholder 6"/>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02646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4C6DE42-2505-4577-8953-16AC58231C6D}" type="datetimeFigureOut">
              <a:rPr lang="en-GB" smtClean="0"/>
              <a:t>05/11/2020</a:t>
            </a:fld>
            <a:endParaRPr lang="en-GB"/>
          </a:p>
        </p:txBody>
      </p:sp>
      <p:sp>
        <p:nvSpPr>
          <p:cNvPr id="9" name="Slide Number Placeholder 8"/>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1417595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4C6DE42-2505-4577-8953-16AC58231C6D}" type="datetimeFigureOut">
              <a:rPr lang="en-GB" smtClean="0"/>
              <a:t>05/11/2020</a:t>
            </a:fld>
            <a:endParaRPr lang="en-GB"/>
          </a:p>
        </p:txBody>
      </p:sp>
      <p:sp>
        <p:nvSpPr>
          <p:cNvPr id="5" name="Slide Number Placeholder 4"/>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455901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C6DE42-2505-4577-8953-16AC58231C6D}" type="datetimeFigureOut">
              <a:rPr lang="en-GB" smtClean="0"/>
              <a:t>05/11/2020</a:t>
            </a:fld>
            <a:endParaRPr lang="en-GB"/>
          </a:p>
        </p:txBody>
      </p:sp>
      <p:sp>
        <p:nvSpPr>
          <p:cNvPr id="4" name="Slide Number Placeholder 3"/>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1175451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4C6DE42-2505-4577-8953-16AC58231C6D}" type="datetimeFigureOut">
              <a:rPr lang="en-GB" smtClean="0"/>
              <a:t>05/11/2020</a:t>
            </a:fld>
            <a:endParaRPr lang="en-GB"/>
          </a:p>
        </p:txBody>
      </p:sp>
      <p:sp>
        <p:nvSpPr>
          <p:cNvPr id="7" name="Slide Number Placeholder 6"/>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2106808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4C6DE42-2505-4577-8953-16AC58231C6D}" type="datetimeFigureOut">
              <a:rPr lang="en-GB" smtClean="0"/>
              <a:t>05/11/2020</a:t>
            </a:fld>
            <a:endParaRPr lang="en-GB"/>
          </a:p>
        </p:txBody>
      </p:sp>
      <p:sp>
        <p:nvSpPr>
          <p:cNvPr id="7" name="Slide Number Placeholder 6"/>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306490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C6DE42-2505-4577-8953-16AC58231C6D}" type="datetimeFigureOut">
              <a:rPr lang="en-GB" smtClean="0"/>
              <a:t>05/11/2020</a:t>
            </a:fld>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287798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C6DE42-2505-4577-8953-16AC58231C6D}" type="datetimeFigureOut">
              <a:rPr lang="en-GB" smtClean="0"/>
              <a:t>05/11/2020</a:t>
            </a:fld>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226417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4C6DE42-2505-4577-8953-16AC58231C6D}" type="datetimeFigureOut">
              <a:rPr lang="en-GB" smtClean="0"/>
              <a:t>05/11/2020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79A721F-CFE8-42A7-8E09-6F77C7357D1D}" type="slidenum">
              <a:rPr lang="en-GB" smtClean="0"/>
              <a:t>‹#›</a:t>
            </a:fld>
            <a:endParaRPr lang="en-GB"/>
          </a:p>
        </p:txBody>
      </p:sp>
    </p:spTree>
    <p:extLst>
      <p:ext uri="{BB962C8B-B14F-4D97-AF65-F5344CB8AC3E}">
        <p14:creationId xmlns:p14="http://schemas.microsoft.com/office/powerpoint/2010/main" val="16881434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earchcio.techtarget.com/definition/proof-of-concept-PO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vimeo.com/101373355" TargetMode="External"/><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5" Type="http://schemas.openxmlformats.org/officeDocument/2006/relationships/hyperlink" Target="https://www.youtube.com/watch?v=0mTXKYWbsLA" TargetMode="External"/><Relationship Id="rId4" Type="http://schemas.openxmlformats.org/officeDocument/2006/relationships/hyperlink" Target="https://marvelapp.co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time_continue=36&amp;v=0mYYqsJ-rE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balsamiq.com/learn/" TargetMode="External"/><Relationship Id="rId5" Type="http://schemas.openxmlformats.org/officeDocument/2006/relationships/hyperlink" Target="https://balsamiq.com/wireframes/" TargetMode="External"/><Relationship Id="rId4" Type="http://schemas.openxmlformats.org/officeDocument/2006/relationships/hyperlink" Target="https://balsamiq.com/"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azure.microsoft.com/en-us/services/devops/repos/" TargetMode="External"/><Relationship Id="rId3" Type="http://schemas.openxmlformats.org/officeDocument/2006/relationships/hyperlink" Target="https://github.com/" TargetMode="External"/><Relationship Id="rId7" Type="http://schemas.openxmlformats.org/officeDocument/2006/relationships/hyperlink" Target="https://aws.amazon.com/codecommit/pricin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azure.microsoft.com/en-gb/pricing/"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hackernoon.com/design-thinking-for-startups-by-nitin-sethi-of-quikr-fe01a259c9b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sampletemplates.com/business-templates/spec-sheet-template.html" TargetMode="External"/><Relationship Id="rId2" Type="http://schemas.openxmlformats.org/officeDocument/2006/relationships/hyperlink" Target="https://www.sampletemplates.com/business-templates/sample-specification-sheet-template-example.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scrumalliance.org/resources/agile-manifesto"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scrumalliance.org/resources/agile-manifesto"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en.wikipedia.org/wiki/Agile_software_development" TargetMode="External"/><Relationship Id="rId7" Type="http://schemas.openxmlformats.org/officeDocument/2006/relationships/hyperlink" Target="https://stackoverflow.com/questions/2175735/can-one-person-adopt-agile-techniques" TargetMode="External"/><Relationship Id="rId2" Type="http://schemas.openxmlformats.org/officeDocument/2006/relationships/hyperlink" Target="https://en.wikipedia.org/wiki/Iterative_and_incremental_development" TargetMode="External"/><Relationship Id="rId1" Type="http://schemas.openxmlformats.org/officeDocument/2006/relationships/slideLayout" Target="../slideLayouts/slideLayout2.xml"/><Relationship Id="rId6" Type="http://schemas.openxmlformats.org/officeDocument/2006/relationships/hyperlink" Target="https://en.wikipedia.org/wiki/Software_prototyping" TargetMode="External"/><Relationship Id="rId5" Type="http://schemas.openxmlformats.org/officeDocument/2006/relationships/hyperlink" Target="https://en.wikipedia.org/wiki/Rapid_application_development" TargetMode="External"/><Relationship Id="rId4" Type="http://schemas.openxmlformats.org/officeDocument/2006/relationships/hyperlink" Target="https://en.wikipedia.org/wiki/Agile_software_development#The_Manifesto_for_Agile_Software_Development"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medium.com/@SteveGlaveski/the-difference-between-design-thinking-lean-startup-and-agile-5cf07b117562"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u="sng" dirty="0">
                <a:solidFill>
                  <a:schemeClr val="bg1"/>
                </a:solidFill>
              </a:rPr>
              <a:t>Prototyping &amp; Design</a:t>
            </a:r>
          </a:p>
        </p:txBody>
      </p:sp>
      <p:sp>
        <p:nvSpPr>
          <p:cNvPr id="4" name="Subtitle 3"/>
          <p:cNvSpPr>
            <a:spLocks noGrp="1"/>
          </p:cNvSpPr>
          <p:nvPr>
            <p:ph type="subTitle" idx="1"/>
          </p:nvPr>
        </p:nvSpPr>
        <p:spPr>
          <a:xfrm>
            <a:off x="3003730" y="3765087"/>
            <a:ext cx="6178588" cy="1052573"/>
          </a:xfrm>
        </p:spPr>
        <p:txBody>
          <a:bodyPr/>
          <a:lstStyle/>
          <a:p>
            <a:r>
              <a:rPr lang="en-GB" dirty="0">
                <a:solidFill>
                  <a:schemeClr val="bg1"/>
                </a:solidFill>
              </a:rPr>
              <a:t>L5: EIGP.</a:t>
            </a:r>
          </a:p>
        </p:txBody>
      </p:sp>
    </p:spTree>
    <p:extLst>
      <p:ext uri="{BB962C8B-B14F-4D97-AF65-F5344CB8AC3E}">
        <p14:creationId xmlns:p14="http://schemas.microsoft.com/office/powerpoint/2010/main" val="2823614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Overview</a:t>
            </a:r>
          </a:p>
        </p:txBody>
      </p:sp>
      <p:sp>
        <p:nvSpPr>
          <p:cNvPr id="3" name="Content Placeholder 2"/>
          <p:cNvSpPr>
            <a:spLocks noGrp="1"/>
          </p:cNvSpPr>
          <p:nvPr>
            <p:ph idx="1"/>
          </p:nvPr>
        </p:nvSpPr>
        <p:spPr>
          <a:xfrm>
            <a:off x="2316708" y="1313598"/>
            <a:ext cx="7558583" cy="3961262"/>
          </a:xfrm>
        </p:spPr>
        <p:txBody>
          <a:bodyPr>
            <a:normAutofit fontScale="85000" lnSpcReduction="20000"/>
          </a:bodyPr>
          <a:lstStyle/>
          <a:p>
            <a:pPr marL="514350" indent="-514350">
              <a:buFont typeface="+mj-lt"/>
              <a:buAutoNum type="arabicPeriod"/>
            </a:pPr>
            <a:r>
              <a:rPr lang="en-GB" dirty="0"/>
              <a:t>Development Lifecycle</a:t>
            </a:r>
          </a:p>
          <a:p>
            <a:pPr marL="514350" indent="-514350">
              <a:buFont typeface="+mj-lt"/>
              <a:buAutoNum type="arabicPeriod"/>
            </a:pPr>
            <a:r>
              <a:rPr lang="en-GB" dirty="0"/>
              <a:t>Prototyping</a:t>
            </a:r>
          </a:p>
          <a:p>
            <a:pPr marL="514350" indent="-514350">
              <a:buFont typeface="+mj-lt"/>
              <a:buAutoNum type="arabicPeriod"/>
            </a:pPr>
            <a:r>
              <a:rPr lang="en-GB" dirty="0"/>
              <a:t>Design Thinking</a:t>
            </a:r>
          </a:p>
          <a:p>
            <a:pPr marL="514350" indent="-514350">
              <a:buFont typeface="+mj-lt"/>
              <a:buAutoNum type="arabicPeriod"/>
            </a:pPr>
            <a:r>
              <a:rPr lang="en-GB" dirty="0"/>
              <a:t>Proof of Concept (</a:t>
            </a:r>
            <a:r>
              <a:rPr lang="en-GB" dirty="0" err="1"/>
              <a:t>PoC</a:t>
            </a:r>
            <a:r>
              <a:rPr lang="en-GB" dirty="0"/>
              <a:t>)</a:t>
            </a:r>
          </a:p>
          <a:p>
            <a:pPr marL="514350" indent="-514350">
              <a:buFont typeface="+mj-lt"/>
              <a:buAutoNum type="arabicPeriod"/>
            </a:pPr>
            <a:r>
              <a:rPr lang="en-GB" dirty="0"/>
              <a:t>Minimum Viable Product (MVP)</a:t>
            </a:r>
          </a:p>
          <a:p>
            <a:pPr marL="514350" indent="-514350">
              <a:buFont typeface="+mj-lt"/>
              <a:buAutoNum type="arabicPeriod"/>
            </a:pPr>
            <a:r>
              <a:rPr lang="en-GB" dirty="0"/>
              <a:t>Requirements &amp; Product Specifications</a:t>
            </a:r>
          </a:p>
          <a:p>
            <a:pPr marL="514350" indent="-514350">
              <a:buFont typeface="+mj-lt"/>
              <a:buAutoNum type="arabicPeriod"/>
            </a:pPr>
            <a:r>
              <a:rPr lang="en-GB" dirty="0"/>
              <a:t>Design &amp; System Modelling</a:t>
            </a:r>
          </a:p>
          <a:p>
            <a:pPr marL="514350" indent="-514350">
              <a:buFont typeface="+mj-lt"/>
              <a:buAutoNum type="arabicPeriod"/>
            </a:pPr>
            <a:r>
              <a:rPr lang="en-GB" dirty="0"/>
              <a:t>Team formation.</a:t>
            </a:r>
          </a:p>
          <a:p>
            <a:pPr marL="914400" lvl="1" indent="-514350">
              <a:buFont typeface="Arial" panose="020B0604020202020204" pitchFamily="34" charset="0"/>
              <a:buChar char="•"/>
            </a:pPr>
            <a:r>
              <a:rPr lang="en-GB" dirty="0"/>
              <a:t>Tutorial.</a:t>
            </a:r>
          </a:p>
          <a:p>
            <a:pPr marL="514350" indent="-514350">
              <a:buFont typeface="+mj-lt"/>
              <a:buAutoNum type="arabicPeriod"/>
            </a:pPr>
            <a:endParaRPr lang="en-GB" dirty="0"/>
          </a:p>
        </p:txBody>
      </p:sp>
    </p:spTree>
    <p:extLst>
      <p:ext uri="{BB962C8B-B14F-4D97-AF65-F5344CB8AC3E}">
        <p14:creationId xmlns:p14="http://schemas.microsoft.com/office/powerpoint/2010/main" val="2788510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Introduction</a:t>
            </a:r>
          </a:p>
        </p:txBody>
      </p:sp>
      <p:sp>
        <p:nvSpPr>
          <p:cNvPr id="3" name="Content Placeholder 2"/>
          <p:cNvSpPr>
            <a:spLocks noGrp="1"/>
          </p:cNvSpPr>
          <p:nvPr>
            <p:ph idx="1"/>
          </p:nvPr>
        </p:nvSpPr>
        <p:spPr/>
        <p:txBody>
          <a:bodyPr/>
          <a:lstStyle/>
          <a:p>
            <a:r>
              <a:rPr lang="en-GB" dirty="0"/>
              <a:t>The following slides will introduce you to key terms and concepts commonly used in the design and development stages of projects to create innovative prototypes.</a:t>
            </a:r>
          </a:p>
        </p:txBody>
      </p:sp>
      <p:pic>
        <p:nvPicPr>
          <p:cNvPr id="4" name="Picture 3" descr="File:Emoji u1f44d.sv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53001" y="3063923"/>
            <a:ext cx="2169992" cy="2169992"/>
          </a:xfrm>
          <a:prstGeom prst="rect">
            <a:avLst/>
          </a:prstGeom>
        </p:spPr>
      </p:pic>
    </p:spTree>
    <p:extLst>
      <p:ext uri="{BB962C8B-B14F-4D97-AF65-F5344CB8AC3E}">
        <p14:creationId xmlns:p14="http://schemas.microsoft.com/office/powerpoint/2010/main" val="119950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latin typeface="+mn-lt"/>
              </a:rPr>
              <a:t>-</a:t>
            </a:r>
            <a:r>
              <a:rPr lang="en-GB" b="1" u="sng" dirty="0"/>
              <a:t> Activity: The Development Life Cycle</a:t>
            </a:r>
            <a:endParaRPr lang="en-GB" b="1" u="sng" dirty="0">
              <a:latin typeface="+mn-lt"/>
            </a:endParaRPr>
          </a:p>
        </p:txBody>
      </p:sp>
      <p:sp>
        <p:nvSpPr>
          <p:cNvPr id="3" name="Content Placeholder 2"/>
          <p:cNvSpPr>
            <a:spLocks noGrp="1"/>
          </p:cNvSpPr>
          <p:nvPr>
            <p:ph idx="1"/>
          </p:nvPr>
        </p:nvSpPr>
        <p:spPr/>
        <p:txBody>
          <a:bodyPr/>
          <a:lstStyle/>
          <a:p>
            <a:r>
              <a:rPr lang="en-GB" dirty="0"/>
              <a:t>Q. What is the</a:t>
            </a:r>
            <a:r>
              <a:rPr lang="en-GB" b="1" dirty="0"/>
              <a:t> Development Life Cycle</a:t>
            </a:r>
            <a:r>
              <a:rPr lang="en-GB" dirty="0"/>
              <a:t>? </a:t>
            </a:r>
            <a:r>
              <a:rPr lang="en-GB" sz="2800" dirty="0"/>
              <a:t>Research document and share when prompted.</a:t>
            </a:r>
          </a:p>
        </p:txBody>
      </p:sp>
    </p:spTree>
    <p:extLst>
      <p:ext uri="{BB962C8B-B14F-4D97-AF65-F5344CB8AC3E}">
        <p14:creationId xmlns:p14="http://schemas.microsoft.com/office/powerpoint/2010/main" val="3512205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6762465" y="247813"/>
            <a:ext cx="5322627" cy="5456951"/>
            <a:chOff x="6030269" y="639039"/>
            <a:chExt cx="5987729" cy="6092187"/>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373" r="2812" b="2038"/>
            <a:stretch/>
          </p:blipFill>
          <p:spPr>
            <a:xfrm>
              <a:off x="6030269" y="639039"/>
              <a:ext cx="5987729" cy="6092187"/>
            </a:xfrm>
            <a:prstGeom prst="rect">
              <a:avLst/>
            </a:prstGeom>
          </p:spPr>
        </p:pic>
        <p:sp>
          <p:nvSpPr>
            <p:cNvPr id="5" name="TextBox 4"/>
            <p:cNvSpPr txBox="1"/>
            <p:nvPr/>
          </p:nvSpPr>
          <p:spPr>
            <a:xfrm>
              <a:off x="10023763" y="6050005"/>
              <a:ext cx="692727" cy="253916"/>
            </a:xfrm>
            <a:prstGeom prst="rect">
              <a:avLst/>
            </a:prstGeom>
            <a:noFill/>
          </p:spPr>
          <p:txBody>
            <a:bodyPr wrap="square" rtlCol="0">
              <a:spAutoFit/>
            </a:bodyPr>
            <a:lstStyle/>
            <a:p>
              <a:r>
                <a:rPr lang="en-GB" sz="1050" dirty="0"/>
                <a:t>Note (i1)</a:t>
              </a:r>
            </a:p>
          </p:txBody>
        </p:sp>
        <p:sp>
          <p:nvSpPr>
            <p:cNvPr id="6" name="Rectangle 5"/>
            <p:cNvSpPr/>
            <p:nvPr/>
          </p:nvSpPr>
          <p:spPr>
            <a:xfrm>
              <a:off x="7670042" y="2995684"/>
              <a:ext cx="2729552" cy="9280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p:cNvSpPr>
            <a:spLocks noGrp="1"/>
          </p:cNvSpPr>
          <p:nvPr>
            <p:ph type="title"/>
          </p:nvPr>
        </p:nvSpPr>
        <p:spPr>
          <a:xfrm>
            <a:off x="326408" y="185927"/>
            <a:ext cx="7463051" cy="806893"/>
          </a:xfrm>
        </p:spPr>
        <p:txBody>
          <a:bodyPr/>
          <a:lstStyle/>
          <a:p>
            <a:r>
              <a:rPr lang="en-GB" b="1" u="sng" dirty="0"/>
              <a:t>The Development Life Cycle</a:t>
            </a:r>
          </a:p>
        </p:txBody>
      </p:sp>
      <p:sp>
        <p:nvSpPr>
          <p:cNvPr id="3" name="Content Placeholder 2"/>
          <p:cNvSpPr>
            <a:spLocks noGrp="1"/>
          </p:cNvSpPr>
          <p:nvPr>
            <p:ph idx="1"/>
          </p:nvPr>
        </p:nvSpPr>
        <p:spPr>
          <a:xfrm>
            <a:off x="456062" y="1023473"/>
            <a:ext cx="6524767" cy="4351338"/>
          </a:xfrm>
        </p:spPr>
        <p:txBody>
          <a:bodyPr>
            <a:noAutofit/>
          </a:bodyPr>
          <a:lstStyle/>
          <a:p>
            <a:pPr marL="0" indent="0">
              <a:buNone/>
            </a:pPr>
            <a:r>
              <a:rPr lang="en-GB" sz="2400" dirty="0"/>
              <a:t>The </a:t>
            </a:r>
            <a:r>
              <a:rPr lang="en-GB" sz="2400" b="1" dirty="0"/>
              <a:t>Dev. Life Cycle</a:t>
            </a:r>
            <a:r>
              <a:rPr lang="en-GB" sz="2400" dirty="0"/>
              <a:t> is used to describe a process for: </a:t>
            </a:r>
          </a:p>
          <a:p>
            <a:pPr>
              <a:buFont typeface="Courier New" panose="02070309020205020404" pitchFamily="49" charset="0"/>
              <a:buChar char="o"/>
            </a:pPr>
            <a:r>
              <a:rPr lang="en-GB" sz="2400" b="1" dirty="0"/>
              <a:t>Analysis</a:t>
            </a:r>
            <a:r>
              <a:rPr lang="en-GB" sz="2400" dirty="0"/>
              <a:t>, </a:t>
            </a:r>
            <a:r>
              <a:rPr lang="en-GB" sz="2400" b="1" dirty="0"/>
              <a:t>Design</a:t>
            </a:r>
            <a:r>
              <a:rPr lang="en-GB" sz="2400" dirty="0"/>
              <a:t>, </a:t>
            </a:r>
            <a:r>
              <a:rPr lang="en-GB" sz="2400" b="1" dirty="0"/>
              <a:t>Create</a:t>
            </a:r>
            <a:r>
              <a:rPr lang="en-GB" sz="2400" dirty="0"/>
              <a:t>, </a:t>
            </a:r>
            <a:r>
              <a:rPr lang="en-GB" sz="2400" b="1" dirty="0"/>
              <a:t>Test</a:t>
            </a:r>
            <a:r>
              <a:rPr lang="en-GB" sz="2400" dirty="0"/>
              <a:t>, and deploy an application or artefact.</a:t>
            </a:r>
          </a:p>
          <a:p>
            <a:pPr>
              <a:buFont typeface="Courier New" panose="02070309020205020404" pitchFamily="49" charset="0"/>
              <a:buChar char="o"/>
            </a:pPr>
            <a:r>
              <a:rPr lang="en-GB" sz="2400" dirty="0"/>
              <a:t>Traditionally used for software development it can be applied to all projects and variations are used in many different industries.</a:t>
            </a:r>
          </a:p>
          <a:p>
            <a:pPr>
              <a:buFont typeface="Courier New" panose="02070309020205020404" pitchFamily="49" charset="0"/>
              <a:buChar char="o"/>
            </a:pPr>
            <a:r>
              <a:rPr lang="en-GB" sz="2400" dirty="0"/>
              <a:t>It is sequential but also flexible and iterative.</a:t>
            </a:r>
          </a:p>
          <a:p>
            <a:pPr>
              <a:buFont typeface="Courier New" panose="02070309020205020404" pitchFamily="49" charset="0"/>
              <a:buChar char="o"/>
            </a:pPr>
            <a:r>
              <a:rPr lang="en-GB" sz="2400" dirty="0"/>
              <a:t>Aka Software / System Development Life Cycle.</a:t>
            </a:r>
          </a:p>
        </p:txBody>
      </p:sp>
    </p:spTree>
    <p:extLst>
      <p:ext uri="{BB962C8B-B14F-4D97-AF65-F5344CB8AC3E}">
        <p14:creationId xmlns:p14="http://schemas.microsoft.com/office/powerpoint/2010/main" val="2768880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latin typeface="+mn-lt"/>
              </a:rPr>
              <a:t>-</a:t>
            </a:r>
            <a:r>
              <a:rPr lang="en-GB" b="1" u="sng" dirty="0"/>
              <a:t> Activity: Prototyping</a:t>
            </a:r>
            <a:endParaRPr lang="en-GB" b="1" u="sng" dirty="0">
              <a:latin typeface="+mn-lt"/>
            </a:endParaRPr>
          </a:p>
        </p:txBody>
      </p:sp>
      <p:sp>
        <p:nvSpPr>
          <p:cNvPr id="3" name="Content Placeholder 2"/>
          <p:cNvSpPr>
            <a:spLocks noGrp="1"/>
          </p:cNvSpPr>
          <p:nvPr>
            <p:ph idx="1"/>
          </p:nvPr>
        </p:nvSpPr>
        <p:spPr/>
        <p:txBody>
          <a:bodyPr/>
          <a:lstStyle/>
          <a:p>
            <a:r>
              <a:rPr lang="en-GB" dirty="0"/>
              <a:t>Q. What is </a:t>
            </a:r>
            <a:r>
              <a:rPr lang="en-GB" b="1" dirty="0"/>
              <a:t>Prototyping</a:t>
            </a:r>
            <a:r>
              <a:rPr lang="en-GB" dirty="0"/>
              <a:t>? Research document and share when prompted.</a:t>
            </a:r>
          </a:p>
        </p:txBody>
      </p:sp>
    </p:spTree>
    <p:extLst>
      <p:ext uri="{BB962C8B-B14F-4D97-AF65-F5344CB8AC3E}">
        <p14:creationId xmlns:p14="http://schemas.microsoft.com/office/powerpoint/2010/main" val="116850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Prototyping</a:t>
            </a:r>
          </a:p>
        </p:txBody>
      </p:sp>
      <p:sp>
        <p:nvSpPr>
          <p:cNvPr id="3" name="Content Placeholder 2"/>
          <p:cNvSpPr>
            <a:spLocks noGrp="1"/>
          </p:cNvSpPr>
          <p:nvPr>
            <p:ph idx="1"/>
          </p:nvPr>
        </p:nvSpPr>
        <p:spPr/>
        <p:txBody>
          <a:bodyPr>
            <a:normAutofit/>
          </a:bodyPr>
          <a:lstStyle/>
          <a:p>
            <a:r>
              <a:rPr lang="en-GB" dirty="0"/>
              <a:t>Prototyping is the activity of </a:t>
            </a:r>
            <a:r>
              <a:rPr lang="en-GB" b="1" dirty="0"/>
              <a:t>creating incomplete and improving versions</a:t>
            </a:r>
            <a:r>
              <a:rPr lang="en-GB" dirty="0"/>
              <a:t> of what is being developed. </a:t>
            </a:r>
          </a:p>
          <a:p>
            <a:r>
              <a:rPr lang="en-GB" b="1" dirty="0"/>
              <a:t>Prototypes allow users to test and evaluate early on </a:t>
            </a:r>
            <a:r>
              <a:rPr lang="en-GB" dirty="0"/>
              <a:t>in the project. </a:t>
            </a:r>
          </a:p>
          <a:p>
            <a:pPr lvl="1">
              <a:buFont typeface="Courier New" panose="02070309020205020404" pitchFamily="49" charset="0"/>
              <a:buChar char="o"/>
            </a:pPr>
            <a:r>
              <a:rPr lang="en-GB" sz="2400" b="1" dirty="0"/>
              <a:t>Note: Early feedback </a:t>
            </a:r>
            <a:r>
              <a:rPr lang="en-GB" sz="2400" dirty="0"/>
              <a:t>(at Analysis &amp; Design stage) improves requirement completion, implementation and user experience.</a:t>
            </a:r>
            <a:br>
              <a:rPr lang="en-GB" dirty="0"/>
            </a:br>
            <a:br>
              <a:rPr lang="en-GB" dirty="0"/>
            </a:br>
            <a:endParaRPr lang="en-GB" dirty="0"/>
          </a:p>
        </p:txBody>
      </p:sp>
    </p:spTree>
    <p:extLst>
      <p:ext uri="{BB962C8B-B14F-4D97-AF65-F5344CB8AC3E}">
        <p14:creationId xmlns:p14="http://schemas.microsoft.com/office/powerpoint/2010/main" val="1385132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Example: The Prototyping process</a:t>
            </a:r>
          </a:p>
        </p:txBody>
      </p:sp>
      <p:sp>
        <p:nvSpPr>
          <p:cNvPr id="3" name="Content Placeholder 2"/>
          <p:cNvSpPr>
            <a:spLocks noGrp="1"/>
          </p:cNvSpPr>
          <p:nvPr>
            <p:ph idx="1"/>
          </p:nvPr>
        </p:nvSpPr>
        <p:spPr>
          <a:xfrm>
            <a:off x="425354" y="1417638"/>
            <a:ext cx="11243481" cy="3917032"/>
          </a:xfrm>
        </p:spPr>
        <p:txBody>
          <a:bodyPr>
            <a:normAutofit fontScale="77500" lnSpcReduction="20000"/>
          </a:bodyPr>
          <a:lstStyle/>
          <a:p>
            <a:r>
              <a:rPr lang="en-GB" dirty="0"/>
              <a:t>The process of </a:t>
            </a:r>
            <a:r>
              <a:rPr lang="en-GB" b="1" dirty="0"/>
              <a:t>prototyping</a:t>
            </a:r>
            <a:r>
              <a:rPr lang="en-GB" dirty="0"/>
              <a:t> involves the following steps:</a:t>
            </a:r>
          </a:p>
          <a:p>
            <a:pPr marL="914400" lvl="1" indent="-457200">
              <a:buFont typeface="+mj-lt"/>
              <a:buAutoNum type="arabicPeriod"/>
            </a:pPr>
            <a:r>
              <a:rPr lang="en-GB" b="1" dirty="0"/>
              <a:t>Identify basic requirements </a:t>
            </a:r>
            <a:r>
              <a:rPr lang="en-GB" dirty="0"/>
              <a:t>- Determine basic requirements including the input and output information desired. Details, such as performance and security, can typically and initially be ignored.</a:t>
            </a:r>
          </a:p>
          <a:p>
            <a:pPr marL="914400" lvl="1" indent="-457200">
              <a:buFont typeface="+mj-lt"/>
              <a:buAutoNum type="arabicPeriod"/>
            </a:pPr>
            <a:r>
              <a:rPr lang="en-GB" b="1" dirty="0"/>
              <a:t>Develop initial prototype </a:t>
            </a:r>
            <a:r>
              <a:rPr lang="en-GB" dirty="0"/>
              <a:t>– Develop the initial prototype.</a:t>
            </a:r>
          </a:p>
          <a:p>
            <a:pPr lvl="2"/>
            <a:r>
              <a:rPr lang="en-GB" sz="2800" dirty="0"/>
              <a:t>You may use Throwaway, Evolutionary or </a:t>
            </a:r>
            <a:r>
              <a:rPr lang="en-GB" sz="2800" dirty="0" err="1"/>
              <a:t>Xtreme</a:t>
            </a:r>
            <a:r>
              <a:rPr lang="en-GB" sz="2800" dirty="0"/>
              <a:t> prototyping or any method you like.</a:t>
            </a:r>
          </a:p>
          <a:p>
            <a:pPr marL="914400" lvl="1" indent="-457200">
              <a:buFont typeface="+mj-lt"/>
              <a:buAutoNum type="arabicPeriod"/>
            </a:pPr>
            <a:r>
              <a:rPr lang="en-GB" b="1" dirty="0"/>
              <a:t>Test &amp; Review</a:t>
            </a:r>
            <a:r>
              <a:rPr lang="en-GB" dirty="0"/>
              <a:t> – The Dev Team and end-users examine the prototype and provide feedback on potential additions or changes.</a:t>
            </a:r>
          </a:p>
          <a:p>
            <a:pPr marL="914400" lvl="1" indent="-457200">
              <a:buFont typeface="+mj-lt"/>
              <a:buAutoNum type="arabicPeriod"/>
            </a:pPr>
            <a:r>
              <a:rPr lang="en-GB" b="1" dirty="0"/>
              <a:t>Revise and enhance the prototype </a:t>
            </a:r>
            <a:r>
              <a:rPr lang="en-GB" dirty="0"/>
              <a:t>- Using the feedback the specifications and the prototype can be improved. Repeat steps #3 and #4. </a:t>
            </a:r>
            <a:r>
              <a:rPr lang="en-GB" sz="800" dirty="0"/>
              <a:t>(n1)</a:t>
            </a:r>
          </a:p>
          <a:p>
            <a:pPr marL="457200" lvl="1" indent="0">
              <a:buNone/>
            </a:pPr>
            <a:endParaRPr lang="en-GB" sz="2100" dirty="0"/>
          </a:p>
          <a:p>
            <a:pPr marL="457200" lvl="1" indent="0">
              <a:buNone/>
            </a:pPr>
            <a:r>
              <a:rPr lang="en-GB" sz="2100" dirty="0"/>
              <a:t>Note: /\ Traditional ‘Software prototyping / prototyping’ process used in many industry sectors.</a:t>
            </a:r>
          </a:p>
        </p:txBody>
      </p:sp>
    </p:spTree>
    <p:extLst>
      <p:ext uri="{BB962C8B-B14F-4D97-AF65-F5344CB8AC3E}">
        <p14:creationId xmlns:p14="http://schemas.microsoft.com/office/powerpoint/2010/main" val="2241799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latin typeface="+mn-lt"/>
              </a:rPr>
              <a:t>-</a:t>
            </a:r>
            <a:r>
              <a:rPr lang="en-GB" b="1" u="sng" dirty="0"/>
              <a:t> Activity: Design Thinking process</a:t>
            </a:r>
            <a:r>
              <a:rPr lang="en-GB" u="sng" dirty="0"/>
              <a:t> </a:t>
            </a:r>
            <a:endParaRPr lang="en-GB" b="1" u="sng" dirty="0">
              <a:latin typeface="+mn-lt"/>
            </a:endParaRPr>
          </a:p>
        </p:txBody>
      </p:sp>
      <p:sp>
        <p:nvSpPr>
          <p:cNvPr id="3" name="Content Placeholder 2"/>
          <p:cNvSpPr>
            <a:spLocks noGrp="1"/>
          </p:cNvSpPr>
          <p:nvPr>
            <p:ph idx="1"/>
          </p:nvPr>
        </p:nvSpPr>
        <p:spPr/>
        <p:txBody>
          <a:bodyPr/>
          <a:lstStyle/>
          <a:p>
            <a:r>
              <a:rPr lang="en-GB" dirty="0"/>
              <a:t>Q. What is the </a:t>
            </a:r>
            <a:r>
              <a:rPr lang="en-GB" b="1" dirty="0"/>
              <a:t>Design Thinking process</a:t>
            </a:r>
            <a:r>
              <a:rPr lang="en-GB" dirty="0"/>
              <a:t>? Research document and share when prompted.</a:t>
            </a:r>
          </a:p>
        </p:txBody>
      </p:sp>
    </p:spTree>
    <p:extLst>
      <p:ext uri="{BB962C8B-B14F-4D97-AF65-F5344CB8AC3E}">
        <p14:creationId xmlns:p14="http://schemas.microsoft.com/office/powerpoint/2010/main" val="3837614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3794" b="3521"/>
          <a:stretch/>
        </p:blipFill>
        <p:spPr>
          <a:xfrm>
            <a:off x="839890" y="3419256"/>
            <a:ext cx="10512219" cy="2265529"/>
          </a:xfrm>
          <a:prstGeom prst="rect">
            <a:avLst/>
          </a:prstGeom>
        </p:spPr>
      </p:pic>
      <p:sp>
        <p:nvSpPr>
          <p:cNvPr id="2" name="Title 1"/>
          <p:cNvSpPr>
            <a:spLocks noGrp="1"/>
          </p:cNvSpPr>
          <p:nvPr>
            <p:ph type="title"/>
          </p:nvPr>
        </p:nvSpPr>
        <p:spPr>
          <a:xfrm>
            <a:off x="609600" y="80262"/>
            <a:ext cx="10972800" cy="890144"/>
          </a:xfrm>
        </p:spPr>
        <p:txBody>
          <a:bodyPr>
            <a:normAutofit/>
          </a:bodyPr>
          <a:lstStyle/>
          <a:p>
            <a:r>
              <a:rPr lang="en-GB" b="1" u="sng" dirty="0"/>
              <a:t>Awareness: Design Thinking Process</a:t>
            </a:r>
            <a:endParaRPr lang="en-GB" u="sng" dirty="0"/>
          </a:p>
        </p:txBody>
      </p:sp>
      <p:sp>
        <p:nvSpPr>
          <p:cNvPr id="4" name="AutoShape 2" descr="A framework for Design Thinking, from the Bootcamp Bootleg model by Stanford"/>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Content Placeholder 2"/>
          <p:cNvSpPr txBox="1">
            <a:spLocks/>
          </p:cNvSpPr>
          <p:nvPr/>
        </p:nvSpPr>
        <p:spPr>
          <a:xfrm>
            <a:off x="609600" y="944967"/>
            <a:ext cx="11284424" cy="287701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1" dirty="0"/>
              <a:t>Similar to the Dev. Lifecycle Model </a:t>
            </a:r>
            <a:r>
              <a:rPr lang="en-GB" sz="2000" dirty="0"/>
              <a:t>is the Design Thinking Process. </a:t>
            </a:r>
          </a:p>
          <a:p>
            <a:r>
              <a:rPr lang="en-GB" sz="2000" dirty="0"/>
              <a:t>Today ‘</a:t>
            </a:r>
            <a:r>
              <a:rPr lang="en-GB" sz="2000" b="1" dirty="0"/>
              <a:t>Design Thinking</a:t>
            </a:r>
            <a:r>
              <a:rPr lang="en-GB" sz="2000" dirty="0"/>
              <a:t>’ is popular in most industries including software development and electronics as a method of problem-solving and innovation. And generally includes 5 key steps.</a:t>
            </a:r>
          </a:p>
          <a:p>
            <a:r>
              <a:rPr lang="en-GB" sz="2000" b="1" dirty="0"/>
              <a:t>Design Thinking is all about finding a problem worth solving</a:t>
            </a:r>
            <a:r>
              <a:rPr lang="en-GB" sz="2000" dirty="0"/>
              <a:t>. It is a systematic process to solving problems based on empathetic observation of people.</a:t>
            </a:r>
          </a:p>
          <a:p>
            <a:r>
              <a:rPr lang="en-GB" sz="2000" dirty="0"/>
              <a:t>It is a </a:t>
            </a:r>
            <a:r>
              <a:rPr lang="en-GB" sz="2000" b="1" dirty="0"/>
              <a:t>process of Innovation </a:t>
            </a:r>
            <a:r>
              <a:rPr lang="en-GB" sz="2000" dirty="0"/>
              <a:t>that many of you have already started with your projects.</a:t>
            </a:r>
          </a:p>
          <a:p>
            <a:r>
              <a:rPr lang="en-GB" sz="2000" dirty="0"/>
              <a:t>The Design Thinking process is not linear. </a:t>
            </a:r>
            <a:r>
              <a:rPr lang="en-GB" sz="2000" b="1" dirty="0"/>
              <a:t>it is flexible and iterative, it loops back around on itself</a:t>
            </a:r>
            <a:r>
              <a:rPr lang="en-GB" sz="2000" dirty="0"/>
              <a:t>. </a:t>
            </a:r>
            <a:r>
              <a:rPr lang="en-GB" sz="800" dirty="0"/>
              <a:t>(1)</a:t>
            </a:r>
          </a:p>
        </p:txBody>
      </p:sp>
    </p:spTree>
    <p:extLst>
      <p:ext uri="{BB962C8B-B14F-4D97-AF65-F5344CB8AC3E}">
        <p14:creationId xmlns:p14="http://schemas.microsoft.com/office/powerpoint/2010/main" val="2683568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a:t>
            </a:r>
            <a:r>
              <a:rPr lang="en-GB" b="1" u="sng" dirty="0"/>
              <a:t> Activity: Proof of Concept (</a:t>
            </a:r>
            <a:r>
              <a:rPr lang="en-GB" b="1" u="sng" dirty="0" err="1"/>
              <a:t>PoC</a:t>
            </a:r>
            <a:r>
              <a:rPr lang="en-GB" b="1" u="sng" dirty="0"/>
              <a:t>)</a:t>
            </a:r>
            <a:r>
              <a:rPr lang="en-GB" sz="800" dirty="0"/>
              <a:t> </a:t>
            </a:r>
            <a:endParaRPr lang="en-GB" b="1" u="sng" dirty="0">
              <a:latin typeface="+mn-lt"/>
            </a:endParaRPr>
          </a:p>
        </p:txBody>
      </p:sp>
      <p:sp>
        <p:nvSpPr>
          <p:cNvPr id="3" name="Content Placeholder 2"/>
          <p:cNvSpPr>
            <a:spLocks noGrp="1"/>
          </p:cNvSpPr>
          <p:nvPr>
            <p:ph idx="1"/>
          </p:nvPr>
        </p:nvSpPr>
        <p:spPr/>
        <p:txBody>
          <a:bodyPr/>
          <a:lstStyle/>
          <a:p>
            <a:r>
              <a:rPr lang="en-GB" dirty="0"/>
              <a:t>Q. What is </a:t>
            </a:r>
            <a:r>
              <a:rPr lang="en-GB" b="1" dirty="0"/>
              <a:t>Proof of Concept (</a:t>
            </a:r>
            <a:r>
              <a:rPr lang="en-GB" b="1" dirty="0" err="1"/>
              <a:t>PoC</a:t>
            </a:r>
            <a:r>
              <a:rPr lang="en-GB" b="1" dirty="0"/>
              <a:t>)</a:t>
            </a:r>
            <a:r>
              <a:rPr lang="en-GB" dirty="0"/>
              <a:t>? Research document and share when prompted.</a:t>
            </a:r>
          </a:p>
        </p:txBody>
      </p:sp>
    </p:spTree>
    <p:extLst>
      <p:ext uri="{BB962C8B-B14F-4D97-AF65-F5344CB8AC3E}">
        <p14:creationId xmlns:p14="http://schemas.microsoft.com/office/powerpoint/2010/main" val="3265084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2358"/>
            <a:ext cx="10972800" cy="887105"/>
          </a:xfrm>
        </p:spPr>
        <p:txBody>
          <a:bodyPr>
            <a:normAutofit/>
          </a:bodyPr>
          <a:lstStyle/>
          <a:p>
            <a:r>
              <a:rPr lang="en-GB" b="1" u="sng" dirty="0"/>
              <a:t>Proof of Concept (</a:t>
            </a:r>
            <a:r>
              <a:rPr lang="en-GB" b="1" u="sng" dirty="0" err="1"/>
              <a:t>PoC</a:t>
            </a:r>
            <a:r>
              <a:rPr lang="en-GB" b="1" u="sng" dirty="0"/>
              <a:t>)</a:t>
            </a:r>
            <a:r>
              <a:rPr lang="en-GB" sz="800" dirty="0"/>
              <a:t> (</a:t>
            </a:r>
            <a:r>
              <a:rPr lang="en-GB" sz="800" dirty="0">
                <a:hlinkClick r:id="rId3"/>
              </a:rPr>
              <a:t>1</a:t>
            </a:r>
            <a:r>
              <a:rPr lang="en-GB" sz="800" dirty="0"/>
              <a:t>)</a:t>
            </a:r>
          </a:p>
        </p:txBody>
      </p:sp>
      <p:sp>
        <p:nvSpPr>
          <p:cNvPr id="3" name="Content Placeholder 2"/>
          <p:cNvSpPr>
            <a:spLocks noGrp="1"/>
          </p:cNvSpPr>
          <p:nvPr>
            <p:ph idx="1"/>
          </p:nvPr>
        </p:nvSpPr>
        <p:spPr>
          <a:xfrm>
            <a:off x="206991" y="880258"/>
            <a:ext cx="10972800" cy="3917032"/>
          </a:xfrm>
        </p:spPr>
        <p:txBody>
          <a:bodyPr>
            <a:noAutofit/>
          </a:bodyPr>
          <a:lstStyle/>
          <a:p>
            <a:r>
              <a:rPr lang="en-GB" sz="2000" b="1" dirty="0"/>
              <a:t>Team discussion: </a:t>
            </a:r>
            <a:r>
              <a:rPr lang="en-GB" sz="2000" dirty="0"/>
              <a:t>Each Team needs to spend some time to consider the project’s </a:t>
            </a:r>
            <a:r>
              <a:rPr lang="en-GB" sz="2000" dirty="0" err="1"/>
              <a:t>PoC</a:t>
            </a:r>
            <a:r>
              <a:rPr lang="en-GB" sz="2000" dirty="0"/>
              <a:t> and Scope. </a:t>
            </a:r>
          </a:p>
          <a:p>
            <a:r>
              <a:rPr lang="en-GB" sz="2000" dirty="0"/>
              <a:t>This will be done when you complete </a:t>
            </a:r>
            <a:r>
              <a:rPr lang="en-GB" sz="2000" b="1" dirty="0"/>
              <a:t>Requirements Analysis in EIGP </a:t>
            </a:r>
            <a:r>
              <a:rPr lang="en-GB" sz="2000" dirty="0"/>
              <a:t>and BOSCARD &amp; PID in PM.</a:t>
            </a:r>
          </a:p>
          <a:p>
            <a:r>
              <a:rPr lang="en-GB" sz="2000" dirty="0"/>
              <a:t>After ideation, </a:t>
            </a:r>
            <a:r>
              <a:rPr lang="en-GB" sz="2000" dirty="0" err="1"/>
              <a:t>PoC</a:t>
            </a:r>
            <a:r>
              <a:rPr lang="en-GB" sz="2000" dirty="0"/>
              <a:t> is an exercise focused on </a:t>
            </a:r>
            <a:r>
              <a:rPr lang="en-GB" sz="2000" b="1" dirty="0"/>
              <a:t>determining whether an idea can be turned into a prototype</a:t>
            </a:r>
            <a:r>
              <a:rPr lang="en-GB" sz="2000" dirty="0"/>
              <a:t> </a:t>
            </a:r>
            <a:r>
              <a:rPr lang="en-GB" sz="2000" b="1" dirty="0"/>
              <a:t>considering constraints </a:t>
            </a:r>
            <a:r>
              <a:rPr lang="en-GB" sz="2000" dirty="0"/>
              <a:t>such as time, cost, resources and skills. </a:t>
            </a:r>
          </a:p>
          <a:p>
            <a:r>
              <a:rPr lang="en-GB" sz="2000" dirty="0"/>
              <a:t>A </a:t>
            </a:r>
            <a:r>
              <a:rPr lang="en-GB" sz="2000" dirty="0" err="1"/>
              <a:t>PoC</a:t>
            </a:r>
            <a:r>
              <a:rPr lang="en-GB" sz="2000" dirty="0"/>
              <a:t> review can help to </a:t>
            </a:r>
            <a:r>
              <a:rPr lang="en-GB" sz="2000" b="1" dirty="0"/>
              <a:t>determine the feasibility &amp; scope </a:t>
            </a:r>
            <a:r>
              <a:rPr lang="en-GB" sz="2000" dirty="0"/>
              <a:t>of an idea/project before moving forward into implementation, such as availability of the necessary components.</a:t>
            </a:r>
          </a:p>
          <a:p>
            <a:pPr lvl="1">
              <a:buFont typeface="Courier New" panose="02070309020205020404" pitchFamily="49" charset="0"/>
              <a:buChar char="o"/>
            </a:pPr>
            <a:r>
              <a:rPr lang="en-GB" sz="2000" dirty="0"/>
              <a:t>It can </a:t>
            </a:r>
            <a:r>
              <a:rPr lang="en-GB" sz="2000" b="1" dirty="0"/>
              <a:t>help to identify potential technical issues</a:t>
            </a:r>
            <a:r>
              <a:rPr lang="en-GB" sz="2000" dirty="0"/>
              <a:t> that might interfere with development. It also provides the </a:t>
            </a:r>
            <a:r>
              <a:rPr lang="en-GB" sz="2000" b="1" dirty="0"/>
              <a:t>opportunity to acquire feedback</a:t>
            </a:r>
            <a:r>
              <a:rPr lang="en-GB" sz="2000" dirty="0"/>
              <a:t>.</a:t>
            </a:r>
          </a:p>
          <a:p>
            <a:r>
              <a:rPr lang="en-GB" sz="2000" b="1" dirty="0"/>
              <a:t>Feedback</a:t>
            </a:r>
            <a:r>
              <a:rPr lang="en-GB" sz="2000" dirty="0"/>
              <a:t> during Analysis and Design phase is helpful </a:t>
            </a:r>
            <a:r>
              <a:rPr lang="en-GB" sz="2000" b="1" dirty="0"/>
              <a:t>to inform and prioritise requirements</a:t>
            </a:r>
            <a:r>
              <a:rPr lang="en-GB" sz="2000" dirty="0"/>
              <a:t>.</a:t>
            </a:r>
          </a:p>
          <a:p>
            <a:pPr lvl="1">
              <a:buFont typeface="Courier New" panose="02070309020205020404" pitchFamily="49" charset="0"/>
              <a:buChar char="o"/>
            </a:pPr>
            <a:r>
              <a:rPr lang="en-GB" sz="2000" b="1" dirty="0"/>
              <a:t>A </a:t>
            </a:r>
            <a:r>
              <a:rPr lang="en-GB" sz="2000" b="1" dirty="0" err="1"/>
              <a:t>PoC</a:t>
            </a:r>
            <a:r>
              <a:rPr lang="en-GB" sz="2000" b="1" dirty="0"/>
              <a:t>/feasibility survey</a:t>
            </a:r>
            <a:r>
              <a:rPr lang="en-GB" sz="2000" dirty="0"/>
              <a:t> with potential users can help to create the requirements specification.</a:t>
            </a:r>
          </a:p>
          <a:p>
            <a:pPr marL="0" indent="0">
              <a:buNone/>
            </a:pPr>
            <a:r>
              <a:rPr lang="en-GB" sz="2000" b="1" dirty="0"/>
              <a:t>Activity to note: </a:t>
            </a:r>
            <a:r>
              <a:rPr lang="en-GB" sz="2000" dirty="0"/>
              <a:t>Show potential users your initial Requirements / feature list &amp;/or design specs / illustrations of prototype to receive early feedback to enhance the design documentation.</a:t>
            </a:r>
          </a:p>
        </p:txBody>
      </p:sp>
    </p:spTree>
    <p:extLst>
      <p:ext uri="{BB962C8B-B14F-4D97-AF65-F5344CB8AC3E}">
        <p14:creationId xmlns:p14="http://schemas.microsoft.com/office/powerpoint/2010/main" val="907279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892"/>
            <a:ext cx="10972800" cy="887105"/>
          </a:xfrm>
        </p:spPr>
        <p:txBody>
          <a:bodyPr>
            <a:normAutofit/>
          </a:bodyPr>
          <a:lstStyle/>
          <a:p>
            <a:r>
              <a:rPr lang="en-GB" b="1" u="sng" dirty="0" err="1"/>
              <a:t>PoC</a:t>
            </a:r>
            <a:r>
              <a:rPr lang="en-GB" b="1" u="sng" dirty="0"/>
              <a:t> feasibility survey</a:t>
            </a:r>
            <a:endParaRPr lang="en-GB" dirty="0"/>
          </a:p>
        </p:txBody>
      </p:sp>
      <p:sp>
        <p:nvSpPr>
          <p:cNvPr id="3" name="Content Placeholder 2"/>
          <p:cNvSpPr>
            <a:spLocks noGrp="1"/>
          </p:cNvSpPr>
          <p:nvPr>
            <p:ph idx="1"/>
          </p:nvPr>
        </p:nvSpPr>
        <p:spPr>
          <a:xfrm>
            <a:off x="873455" y="1084997"/>
            <a:ext cx="10265391" cy="3917032"/>
          </a:xfrm>
        </p:spPr>
        <p:txBody>
          <a:bodyPr>
            <a:noAutofit/>
          </a:bodyPr>
          <a:lstStyle/>
          <a:p>
            <a:pPr marL="0" indent="0">
              <a:buNone/>
            </a:pPr>
            <a:r>
              <a:rPr lang="en-GB" sz="2800" b="1" dirty="0"/>
              <a:t>Team Activity to do: </a:t>
            </a:r>
            <a:r>
              <a:rPr lang="en-GB" sz="2800" dirty="0"/>
              <a:t>Each Team needs to spend some time to consider the project’s </a:t>
            </a:r>
            <a:r>
              <a:rPr lang="en-GB" sz="2800" dirty="0" err="1"/>
              <a:t>PoC</a:t>
            </a:r>
            <a:r>
              <a:rPr lang="en-GB" sz="2800" dirty="0"/>
              <a:t>* (Survey \/) and scope. </a:t>
            </a:r>
          </a:p>
          <a:p>
            <a:r>
              <a:rPr lang="en-GB" sz="2800" b="1" dirty="0"/>
              <a:t>*</a:t>
            </a:r>
            <a:r>
              <a:rPr lang="en-GB" sz="2800" b="1" u="sng" dirty="0"/>
              <a:t>A </a:t>
            </a:r>
            <a:r>
              <a:rPr lang="en-GB" sz="2800" b="1" u="sng" dirty="0" err="1"/>
              <a:t>PoC</a:t>
            </a:r>
            <a:r>
              <a:rPr lang="en-GB" sz="2800" b="1" u="sng" dirty="0"/>
              <a:t> feasibility survey</a:t>
            </a:r>
            <a:r>
              <a:rPr lang="en-GB" sz="2800" u="sng" dirty="0"/>
              <a:t>:</a:t>
            </a:r>
            <a:r>
              <a:rPr lang="en-GB" sz="2800" b="1" u="sng" dirty="0"/>
              <a:t> </a:t>
            </a:r>
          </a:p>
          <a:p>
            <a:pPr marL="914400" lvl="1" indent="-514350">
              <a:buFont typeface="+mj-lt"/>
              <a:buAutoNum type="arabicPeriod"/>
            </a:pPr>
            <a:r>
              <a:rPr lang="en-GB" sz="2400" dirty="0"/>
              <a:t>Show potential users your initial requirements, feature list and design specs and illustrations to receive early feedback and at each key iteration.</a:t>
            </a:r>
          </a:p>
          <a:p>
            <a:pPr marL="914400" lvl="1" indent="-514350">
              <a:buFont typeface="+mj-lt"/>
              <a:buAutoNum type="arabicPeriod"/>
            </a:pPr>
            <a:r>
              <a:rPr lang="en-GB" sz="2400" b="1" dirty="0"/>
              <a:t>Ask potential users e.g. </a:t>
            </a:r>
            <a:r>
              <a:rPr lang="en-GB" sz="2400" dirty="0"/>
              <a:t>what they like and don’t like about the idea and proposed prototype. If they would like any additional features or features removed. Record the results. A short structured/semi-structured questionnaire can be used.</a:t>
            </a:r>
          </a:p>
        </p:txBody>
      </p:sp>
    </p:spTree>
    <p:extLst>
      <p:ext uri="{BB962C8B-B14F-4D97-AF65-F5344CB8AC3E}">
        <p14:creationId xmlns:p14="http://schemas.microsoft.com/office/powerpoint/2010/main" val="1050420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1" y="154397"/>
            <a:ext cx="9143999" cy="1143000"/>
          </a:xfrm>
        </p:spPr>
        <p:txBody>
          <a:bodyPr>
            <a:noAutofit/>
          </a:bodyPr>
          <a:lstStyle/>
          <a:p>
            <a:pPr algn="ctr"/>
            <a:r>
              <a:rPr lang="en-GB" sz="3600" b="1" u="sng" dirty="0"/>
              <a:t>‘Initial’ Proof of Concept (</a:t>
            </a:r>
            <a:r>
              <a:rPr lang="en-GB" sz="3600" b="1" u="sng" dirty="0" err="1"/>
              <a:t>PoC</a:t>
            </a:r>
            <a:r>
              <a:rPr lang="en-GB" sz="3600" b="1" u="sng" dirty="0"/>
              <a:t>)</a:t>
            </a:r>
          </a:p>
        </p:txBody>
      </p:sp>
      <p:sp>
        <p:nvSpPr>
          <p:cNvPr id="2" name="Content Placeholder 1"/>
          <p:cNvSpPr>
            <a:spLocks noGrp="1"/>
          </p:cNvSpPr>
          <p:nvPr>
            <p:ph idx="1"/>
          </p:nvPr>
        </p:nvSpPr>
        <p:spPr>
          <a:xfrm>
            <a:off x="866633" y="1268761"/>
            <a:ext cx="10781731" cy="4536504"/>
          </a:xfrm>
        </p:spPr>
        <p:txBody>
          <a:bodyPr>
            <a:noAutofit/>
          </a:bodyPr>
          <a:lstStyle/>
          <a:p>
            <a:pPr marL="109728" indent="0">
              <a:buNone/>
            </a:pPr>
            <a:r>
              <a:rPr lang="en-GB" sz="2400" b="1" dirty="0"/>
              <a:t>Requirements gathering confirmation and enhancement:</a:t>
            </a:r>
          </a:p>
          <a:p>
            <a:r>
              <a:rPr lang="en-GB" sz="2400" dirty="0"/>
              <a:t>You could survey potential users / customers, several people within the target market to acquire useful feedback on the feasibility of your idea.</a:t>
            </a:r>
          </a:p>
          <a:p>
            <a:pPr lvl="1">
              <a:buFont typeface="Courier New" panose="02070309020205020404" pitchFamily="49" charset="0"/>
              <a:buChar char="o"/>
            </a:pPr>
            <a:r>
              <a:rPr lang="en-GB" sz="1600" dirty="0"/>
              <a:t>This often generates useful information you haven’t thought of to inform your requirements.</a:t>
            </a:r>
          </a:p>
          <a:p>
            <a:pPr marL="365760" lvl="1" indent="-256032">
              <a:spcBef>
                <a:spcPts val="400"/>
              </a:spcBef>
              <a:buSzPct val="68000"/>
              <a:buFont typeface="Wingdings 3"/>
              <a:buChar char=""/>
            </a:pPr>
            <a:r>
              <a:rPr lang="en-GB" sz="2400" dirty="0"/>
              <a:t>A simple questionnaire with only a few questions is required. This could be shared with friends/family face-to-face or online.</a:t>
            </a:r>
          </a:p>
          <a:p>
            <a:pPr lvl="1">
              <a:buFont typeface="Courier New" panose="02070309020205020404" pitchFamily="49" charset="0"/>
              <a:buChar char="o"/>
            </a:pPr>
            <a:r>
              <a:rPr lang="en-GB" sz="1600" dirty="0"/>
              <a:t>E.g. questions: Would you find this product useful? Which features would you use? What additional features would you need? Are any features lacking? Could we improve it in any other ways?</a:t>
            </a:r>
          </a:p>
          <a:p>
            <a:r>
              <a:rPr lang="en-GB" sz="2400" dirty="0"/>
              <a:t>One or two team members could be tasked with this.</a:t>
            </a:r>
          </a:p>
          <a:p>
            <a:pPr lvl="1">
              <a:buFont typeface="Courier New" panose="02070309020205020404" pitchFamily="49" charset="0"/>
              <a:buChar char="o"/>
            </a:pPr>
            <a:r>
              <a:rPr lang="en-GB" sz="1600" dirty="0"/>
              <a:t>This can be repeated at incremental stages or after your prototype is complete.</a:t>
            </a:r>
          </a:p>
          <a:p>
            <a:r>
              <a:rPr lang="en-GB" sz="2000" dirty="0"/>
              <a:t>Later: ‘</a:t>
            </a:r>
            <a:r>
              <a:rPr lang="en-GB" sz="2000" b="1" dirty="0"/>
              <a:t>Prototype’ Proof of Concept </a:t>
            </a:r>
            <a:r>
              <a:rPr lang="en-GB" sz="2000" dirty="0"/>
              <a:t>= testing the prototype with users for feedback.</a:t>
            </a:r>
          </a:p>
        </p:txBody>
      </p:sp>
    </p:spTree>
    <p:extLst>
      <p:ext uri="{BB962C8B-B14F-4D97-AF65-F5344CB8AC3E}">
        <p14:creationId xmlns:p14="http://schemas.microsoft.com/office/powerpoint/2010/main" val="1079647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b="1" u="sng" dirty="0"/>
              <a:t>PID &amp; BOSCARD</a:t>
            </a:r>
          </a:p>
        </p:txBody>
      </p:sp>
      <p:sp>
        <p:nvSpPr>
          <p:cNvPr id="3" name="Content Placeholder 2"/>
          <p:cNvSpPr>
            <a:spLocks noGrp="1"/>
          </p:cNvSpPr>
          <p:nvPr>
            <p:ph idx="1"/>
          </p:nvPr>
        </p:nvSpPr>
        <p:spPr>
          <a:xfrm>
            <a:off x="609600" y="1320422"/>
            <a:ext cx="10972800" cy="3917032"/>
          </a:xfrm>
        </p:spPr>
        <p:txBody>
          <a:bodyPr>
            <a:normAutofit/>
          </a:bodyPr>
          <a:lstStyle/>
          <a:p>
            <a:r>
              <a:rPr lang="en-GB" sz="2800" dirty="0"/>
              <a:t>It is recommended to complete a:</a:t>
            </a:r>
          </a:p>
          <a:p>
            <a:pPr lvl="1">
              <a:buFont typeface="Courier New" panose="02070309020205020404" pitchFamily="49" charset="0"/>
              <a:buChar char="o"/>
            </a:pPr>
            <a:r>
              <a:rPr lang="en-GB" b="1" dirty="0"/>
              <a:t>BOSCARD</a:t>
            </a:r>
            <a:r>
              <a:rPr lang="en-GB" dirty="0"/>
              <a:t> – initial project considerations.</a:t>
            </a:r>
            <a:endParaRPr lang="en-GB" b="1" dirty="0"/>
          </a:p>
          <a:p>
            <a:pPr lvl="1">
              <a:buFont typeface="Courier New" panose="02070309020205020404" pitchFamily="49" charset="0"/>
              <a:buChar char="o"/>
            </a:pPr>
            <a:r>
              <a:rPr lang="en-GB" b="1" dirty="0"/>
              <a:t>Project Initiation Document (PID). </a:t>
            </a:r>
            <a:r>
              <a:rPr lang="en-GB" dirty="0"/>
              <a:t>In relation to EIGP for students to consider roles, objectives, communication and the </a:t>
            </a:r>
            <a:r>
              <a:rPr lang="en-GB" b="1" dirty="0"/>
              <a:t>resources</a:t>
            </a:r>
            <a:r>
              <a:rPr lang="en-GB" dirty="0"/>
              <a:t>.</a:t>
            </a:r>
          </a:p>
          <a:p>
            <a:r>
              <a:rPr lang="en-GB" sz="2800" dirty="0"/>
              <a:t>These are now covered in the Project Management module that runs in association and in parallel with EIGP.</a:t>
            </a:r>
          </a:p>
          <a:p>
            <a:r>
              <a:rPr lang="en-GB" sz="2800" dirty="0"/>
              <a:t>See </a:t>
            </a:r>
            <a:r>
              <a:rPr lang="en-GB" sz="2800" b="1" dirty="0"/>
              <a:t>EIGP Bg. Project Management </a:t>
            </a:r>
            <a:r>
              <a:rPr lang="en-GB" sz="2800" dirty="0"/>
              <a:t>supporting slides and the Project Management module for more info.</a:t>
            </a:r>
          </a:p>
          <a:p>
            <a:endParaRPr lang="en-GB" sz="2800" dirty="0"/>
          </a:p>
        </p:txBody>
      </p:sp>
    </p:spTree>
    <p:extLst>
      <p:ext uri="{BB962C8B-B14F-4D97-AF65-F5344CB8AC3E}">
        <p14:creationId xmlns:p14="http://schemas.microsoft.com/office/powerpoint/2010/main" val="242412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5536"/>
            <a:ext cx="10972800" cy="1143000"/>
          </a:xfrm>
        </p:spPr>
        <p:txBody>
          <a:bodyPr/>
          <a:lstStyle/>
          <a:p>
            <a:r>
              <a:rPr lang="en-GB" b="1" u="sng" dirty="0"/>
              <a:t>Prototype Specifications</a:t>
            </a:r>
          </a:p>
        </p:txBody>
      </p:sp>
      <p:sp>
        <p:nvSpPr>
          <p:cNvPr id="3" name="Content Placeholder 2"/>
          <p:cNvSpPr>
            <a:spLocks noGrp="1"/>
          </p:cNvSpPr>
          <p:nvPr>
            <p:ph idx="1"/>
          </p:nvPr>
        </p:nvSpPr>
        <p:spPr>
          <a:xfrm>
            <a:off x="609600" y="1238536"/>
            <a:ext cx="10972800" cy="3917032"/>
          </a:xfrm>
        </p:spPr>
        <p:txBody>
          <a:bodyPr>
            <a:normAutofit lnSpcReduction="10000"/>
          </a:bodyPr>
          <a:lstStyle/>
          <a:p>
            <a:r>
              <a:rPr lang="en-GB" b="1" dirty="0"/>
              <a:t>Requirements specifications</a:t>
            </a:r>
            <a:r>
              <a:rPr lang="en-GB" dirty="0"/>
              <a:t>: Suitable for the creation of new prototypes particularly software.</a:t>
            </a:r>
          </a:p>
          <a:p>
            <a:r>
              <a:rPr lang="en-GB" b="1" dirty="0"/>
              <a:t>Product specifications</a:t>
            </a:r>
            <a:r>
              <a:rPr lang="en-GB" dirty="0"/>
              <a:t>: Suitable for the creation of new </a:t>
            </a:r>
            <a:r>
              <a:rPr lang="en-GB" b="1" dirty="0"/>
              <a:t>hardware</a:t>
            </a:r>
            <a:r>
              <a:rPr lang="en-GB" dirty="0"/>
              <a:t> products e.g. a component list.</a:t>
            </a:r>
          </a:p>
          <a:p>
            <a:r>
              <a:rPr lang="en-GB" dirty="0"/>
              <a:t>With regards to prototype </a:t>
            </a:r>
            <a:r>
              <a:rPr lang="en-GB" b="1" dirty="0"/>
              <a:t>features</a:t>
            </a:r>
            <a:r>
              <a:rPr lang="en-GB" dirty="0"/>
              <a:t> (hardware or software) what methods can be used to set ‘</a:t>
            </a:r>
            <a:r>
              <a:rPr lang="en-GB" b="1" dirty="0"/>
              <a:t>priority</a:t>
            </a:r>
            <a:r>
              <a:rPr lang="en-GB" dirty="0"/>
              <a:t>’? e.g. By number (1, 2, 3, etc..), Top Med. High, </a:t>
            </a:r>
            <a:r>
              <a:rPr lang="en-GB" dirty="0" err="1"/>
              <a:t>MoSCoW</a:t>
            </a:r>
            <a:r>
              <a:rPr lang="en-GB" dirty="0"/>
              <a:t>* method.</a:t>
            </a:r>
          </a:p>
          <a:p>
            <a:pPr lvl="1">
              <a:buFont typeface="Courier New" panose="02070309020205020404" pitchFamily="49" charset="0"/>
              <a:buChar char="o"/>
            </a:pPr>
            <a:r>
              <a:rPr lang="en-GB" sz="2000" dirty="0"/>
              <a:t>* M for Must haves, S for Should haves, C for Could haves and W for Won’t haves.</a:t>
            </a:r>
          </a:p>
          <a:p>
            <a:pPr lvl="1"/>
            <a:endParaRPr lang="en-GB" dirty="0"/>
          </a:p>
          <a:p>
            <a:endParaRPr lang="en-GB" dirty="0"/>
          </a:p>
        </p:txBody>
      </p:sp>
    </p:spTree>
    <p:extLst>
      <p:ext uri="{BB962C8B-B14F-4D97-AF65-F5344CB8AC3E}">
        <p14:creationId xmlns:p14="http://schemas.microsoft.com/office/powerpoint/2010/main" val="943651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0126"/>
            <a:ext cx="10515600" cy="922982"/>
          </a:xfrm>
        </p:spPr>
        <p:txBody>
          <a:bodyPr/>
          <a:lstStyle/>
          <a:p>
            <a:r>
              <a:rPr lang="en-GB" b="1" u="sng" dirty="0"/>
              <a:t>Requirement Specification List</a:t>
            </a:r>
          </a:p>
        </p:txBody>
      </p:sp>
      <p:sp>
        <p:nvSpPr>
          <p:cNvPr id="3" name="Content Placeholder 2"/>
          <p:cNvSpPr>
            <a:spLocks noGrp="1"/>
          </p:cNvSpPr>
          <p:nvPr>
            <p:ph idx="1"/>
          </p:nvPr>
        </p:nvSpPr>
        <p:spPr>
          <a:xfrm>
            <a:off x="838200" y="872232"/>
            <a:ext cx="10714149" cy="4419258"/>
          </a:xfrm>
        </p:spPr>
        <p:txBody>
          <a:bodyPr>
            <a:noAutofit/>
          </a:bodyPr>
          <a:lstStyle/>
          <a:p>
            <a:r>
              <a:rPr lang="en-GB" sz="2200" b="1" dirty="0"/>
              <a:t>What: </a:t>
            </a:r>
            <a:r>
              <a:rPr lang="en-GB" sz="2200" dirty="0"/>
              <a:t>A Requirements specification is a description of the </a:t>
            </a:r>
            <a:r>
              <a:rPr lang="en-GB" sz="2200" b="1" dirty="0"/>
              <a:t>features</a:t>
            </a:r>
            <a:r>
              <a:rPr lang="en-GB" sz="2200" dirty="0"/>
              <a:t> for a proposed prototype to be developed. It outlines the </a:t>
            </a:r>
            <a:r>
              <a:rPr lang="en-GB" sz="2200" b="1" dirty="0"/>
              <a:t>SCOPE</a:t>
            </a:r>
            <a:r>
              <a:rPr lang="en-GB" sz="2200" dirty="0"/>
              <a:t> of the prototype.</a:t>
            </a:r>
          </a:p>
          <a:p>
            <a:r>
              <a:rPr lang="en-GB" sz="2200" b="1" dirty="0"/>
              <a:t>Start: </a:t>
            </a:r>
            <a:r>
              <a:rPr lang="en-GB" sz="2200" dirty="0"/>
              <a:t>A Requirements specification (RS) can </a:t>
            </a:r>
            <a:r>
              <a:rPr lang="en-GB" sz="2200" b="1" dirty="0"/>
              <a:t>start with a number and statement </a:t>
            </a:r>
            <a:r>
              <a:rPr lang="en-GB" sz="2200" dirty="0"/>
              <a:t>that briefly describes the </a:t>
            </a:r>
            <a:r>
              <a:rPr lang="en-GB" sz="2200" b="1" dirty="0"/>
              <a:t>Aim</a:t>
            </a:r>
            <a:r>
              <a:rPr lang="en-GB" sz="2200" dirty="0"/>
              <a:t>/</a:t>
            </a:r>
            <a:r>
              <a:rPr lang="en-GB" sz="2200" b="1" dirty="0"/>
              <a:t>Purpose</a:t>
            </a:r>
            <a:r>
              <a:rPr lang="en-GB" sz="2200" dirty="0"/>
              <a:t> of the prototype.</a:t>
            </a:r>
          </a:p>
          <a:p>
            <a:r>
              <a:rPr lang="en-GB" sz="2200" dirty="0"/>
              <a:t>The Requirements specification lays out </a:t>
            </a:r>
            <a:r>
              <a:rPr lang="en-GB" sz="2200" b="1" dirty="0"/>
              <a:t>functional</a:t>
            </a:r>
            <a:r>
              <a:rPr lang="en-GB" sz="2200" dirty="0"/>
              <a:t> (Fr) and </a:t>
            </a:r>
            <a:r>
              <a:rPr lang="en-GB" sz="2200" b="1" dirty="0"/>
              <a:t>non-functional</a:t>
            </a:r>
            <a:r>
              <a:rPr lang="en-GB" sz="2200" dirty="0"/>
              <a:t> requirements (</a:t>
            </a:r>
            <a:r>
              <a:rPr lang="en-GB" sz="2200" dirty="0" err="1"/>
              <a:t>NFr</a:t>
            </a:r>
            <a:r>
              <a:rPr lang="en-GB" sz="2200" dirty="0"/>
              <a:t>). </a:t>
            </a:r>
          </a:p>
          <a:p>
            <a:pPr lvl="1">
              <a:buFont typeface="Courier New" panose="02070309020205020404" pitchFamily="49" charset="0"/>
              <a:buChar char="o"/>
            </a:pPr>
            <a:r>
              <a:rPr lang="en-GB" sz="2200" dirty="0"/>
              <a:t>You may have other Non-functional requirements and they can be partitioned into e.g. Design requirements, Performance req., Security req. etc…</a:t>
            </a:r>
          </a:p>
          <a:p>
            <a:r>
              <a:rPr lang="en-GB" sz="2200" dirty="0"/>
              <a:t>Prototype features can be </a:t>
            </a:r>
            <a:r>
              <a:rPr lang="en-GB" sz="2200" b="1" dirty="0"/>
              <a:t>prioritised</a:t>
            </a:r>
            <a:r>
              <a:rPr lang="en-GB" sz="2200" dirty="0"/>
              <a:t> e.g. simply By Number, Top Med. High or </a:t>
            </a:r>
            <a:r>
              <a:rPr lang="en-GB" sz="2200" dirty="0" err="1"/>
              <a:t>MoSCoW</a:t>
            </a:r>
            <a:r>
              <a:rPr lang="en-GB" sz="2200" dirty="0"/>
              <a:t> method (</a:t>
            </a:r>
            <a:r>
              <a:rPr lang="en-GB" sz="2200" i="1" dirty="0"/>
              <a:t>Must have (</a:t>
            </a:r>
            <a:r>
              <a:rPr lang="en-GB" sz="2200" i="1" dirty="0" err="1"/>
              <a:t>Mh</a:t>
            </a:r>
            <a:r>
              <a:rPr lang="en-GB" sz="2200" i="1" dirty="0"/>
              <a:t>)</a:t>
            </a:r>
            <a:r>
              <a:rPr lang="en-GB" sz="2200" dirty="0"/>
              <a:t>, </a:t>
            </a:r>
            <a:r>
              <a:rPr lang="en-GB" sz="2200" i="1" dirty="0"/>
              <a:t>Should have</a:t>
            </a:r>
            <a:r>
              <a:rPr lang="en-GB" sz="2200" dirty="0"/>
              <a:t>, </a:t>
            </a:r>
            <a:r>
              <a:rPr lang="en-GB" sz="2200" i="1" dirty="0"/>
              <a:t>Could have</a:t>
            </a:r>
            <a:r>
              <a:rPr lang="en-GB" sz="2200" dirty="0"/>
              <a:t>, and </a:t>
            </a:r>
            <a:r>
              <a:rPr lang="en-GB" sz="2200" i="1" dirty="0"/>
              <a:t>Won't have</a:t>
            </a:r>
            <a:r>
              <a:rPr lang="en-GB" sz="2200" dirty="0"/>
              <a:t>) or a combination. </a:t>
            </a:r>
            <a:r>
              <a:rPr lang="en-GB" sz="2200" b="1" dirty="0"/>
              <a:t>For example for each requirement</a:t>
            </a:r>
            <a:r>
              <a:rPr lang="en-GB" sz="2200" dirty="0"/>
              <a:t>:</a:t>
            </a:r>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extLst>
              <p:ext uri="{D42A27DB-BD31-4B8C-83A1-F6EECF244321}">
                <p14:modId xmlns:p14="http://schemas.microsoft.com/office/powerpoint/2010/main" val="216900063"/>
              </p:ext>
            </p:extLst>
          </p:nvPr>
        </p:nvGraphicFramePr>
        <p:xfrm>
          <a:off x="1618627" y="4872251"/>
          <a:ext cx="8128000" cy="736600"/>
        </p:xfrm>
        <a:graphic>
          <a:graphicData uri="http://schemas.openxmlformats.org/drawingml/2006/table">
            <a:tbl>
              <a:tblPr firstRow="1" bandRow="1">
                <a:tableStyleId>{5940675A-B579-460E-94D1-54222C63F5DA}</a:tableStyleId>
              </a:tblPr>
              <a:tblGrid>
                <a:gridCol w="1831662">
                  <a:extLst>
                    <a:ext uri="{9D8B030D-6E8A-4147-A177-3AD203B41FA5}">
                      <a16:colId xmlns:a16="http://schemas.microsoft.com/office/drawing/2014/main" val="20000"/>
                    </a:ext>
                  </a:extLst>
                </a:gridCol>
                <a:gridCol w="6296338">
                  <a:extLst>
                    <a:ext uri="{9D8B030D-6E8A-4147-A177-3AD203B41FA5}">
                      <a16:colId xmlns:a16="http://schemas.microsoft.com/office/drawing/2014/main" val="20001"/>
                    </a:ext>
                  </a:extLst>
                </a:gridCol>
              </a:tblGrid>
              <a:tr h="152297">
                <a:tc>
                  <a:txBody>
                    <a:bodyPr/>
                    <a:lstStyle/>
                    <a:p>
                      <a:r>
                        <a:rPr lang="en-GB" dirty="0"/>
                        <a:t>Unique</a:t>
                      </a:r>
                      <a:r>
                        <a:rPr lang="en-GB" baseline="0" dirty="0"/>
                        <a:t> number</a:t>
                      </a:r>
                      <a:endParaRPr lang="en-GB" dirty="0"/>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a:t>Priority</a:t>
                      </a:r>
                      <a:r>
                        <a:rPr lang="en-GB" baseline="0" dirty="0"/>
                        <a:t> status</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78704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a:t>Example Requirement list (Basic: KISS)</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495180790"/>
              </p:ext>
            </p:extLst>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479074759"/>
              </p:ext>
            </p:extLst>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467592903"/>
              </p:ext>
            </p:extLst>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04813077"/>
              </p:ext>
            </p:extLst>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444973833"/>
              </p:ext>
            </p:extLst>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Ch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566035865"/>
              </p:ext>
            </p:extLst>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Fr:6</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Wh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69529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Requirements Specification List</a:t>
            </a:r>
            <a:endParaRPr lang="en-GB" dirty="0"/>
          </a:p>
        </p:txBody>
      </p:sp>
      <p:sp>
        <p:nvSpPr>
          <p:cNvPr id="3" name="Content Placeholder 2"/>
          <p:cNvSpPr>
            <a:spLocks noGrp="1"/>
          </p:cNvSpPr>
          <p:nvPr>
            <p:ph idx="1"/>
          </p:nvPr>
        </p:nvSpPr>
        <p:spPr/>
        <p:txBody>
          <a:bodyPr>
            <a:normAutofit fontScale="77500" lnSpcReduction="20000"/>
          </a:bodyPr>
          <a:lstStyle/>
          <a:p>
            <a:r>
              <a:rPr lang="en-GB" dirty="0"/>
              <a:t>For </a:t>
            </a:r>
            <a:r>
              <a:rPr lang="en-GB" b="1" dirty="0"/>
              <a:t>software prototypes</a:t>
            </a:r>
            <a:r>
              <a:rPr lang="en-GB" dirty="0"/>
              <a:t>: Your Requirements list will likely have 2 sections</a:t>
            </a:r>
          </a:p>
          <a:p>
            <a:pPr lvl="1">
              <a:buFont typeface="Courier New" panose="02070309020205020404" pitchFamily="49" charset="0"/>
              <a:buChar char="o"/>
            </a:pPr>
            <a:r>
              <a:rPr lang="en-GB" dirty="0"/>
              <a:t> 1 section for </a:t>
            </a:r>
            <a:r>
              <a:rPr lang="en-GB" b="1" dirty="0"/>
              <a:t>Functional requirements</a:t>
            </a:r>
            <a:r>
              <a:rPr lang="en-GB" dirty="0"/>
              <a:t>; and a </a:t>
            </a:r>
          </a:p>
          <a:p>
            <a:pPr lvl="1">
              <a:buFont typeface="Courier New" panose="02070309020205020404" pitchFamily="49" charset="0"/>
              <a:buChar char="o"/>
            </a:pPr>
            <a:r>
              <a:rPr lang="en-GB" dirty="0"/>
              <a:t>2</a:t>
            </a:r>
            <a:r>
              <a:rPr lang="en-GB" baseline="30000" dirty="0"/>
              <a:t>nd</a:t>
            </a:r>
            <a:r>
              <a:rPr lang="en-GB" dirty="0"/>
              <a:t> section for </a:t>
            </a:r>
            <a:r>
              <a:rPr lang="en-GB" b="1" dirty="0"/>
              <a:t>Non-functional requirements</a:t>
            </a:r>
            <a:r>
              <a:rPr lang="en-GB" dirty="0"/>
              <a:t>.</a:t>
            </a:r>
          </a:p>
          <a:p>
            <a:pPr lvl="1"/>
            <a:endParaRPr lang="en-GB" dirty="0"/>
          </a:p>
          <a:p>
            <a:r>
              <a:rPr lang="en-GB" dirty="0"/>
              <a:t>For </a:t>
            </a:r>
            <a:r>
              <a:rPr lang="en-GB" b="1" dirty="0"/>
              <a:t>hardware prototypes</a:t>
            </a:r>
            <a:r>
              <a:rPr lang="en-GB" dirty="0"/>
              <a:t>: Your Requirements list will likely have 3 sections:</a:t>
            </a:r>
          </a:p>
          <a:p>
            <a:pPr lvl="1">
              <a:buFont typeface="Courier New" panose="02070309020205020404" pitchFamily="49" charset="0"/>
              <a:buChar char="o"/>
            </a:pPr>
            <a:r>
              <a:rPr lang="en-GB" dirty="0"/>
              <a:t>1 section for </a:t>
            </a:r>
            <a:r>
              <a:rPr lang="en-GB" b="1" dirty="0"/>
              <a:t>Hardware</a:t>
            </a:r>
            <a:r>
              <a:rPr lang="en-GB" dirty="0"/>
              <a:t> requirements and component list;</a:t>
            </a:r>
          </a:p>
          <a:p>
            <a:pPr lvl="1">
              <a:buFont typeface="Courier New" panose="02070309020205020404" pitchFamily="49" charset="0"/>
              <a:buChar char="o"/>
            </a:pPr>
            <a:r>
              <a:rPr lang="en-GB" dirty="0"/>
              <a:t>1 section for </a:t>
            </a:r>
            <a:r>
              <a:rPr lang="en-GB" b="1" dirty="0"/>
              <a:t>Software</a:t>
            </a:r>
            <a:r>
              <a:rPr lang="en-GB" dirty="0"/>
              <a:t> requirements; including</a:t>
            </a:r>
          </a:p>
          <a:p>
            <a:pPr lvl="2"/>
            <a:r>
              <a:rPr lang="en-GB" dirty="0"/>
              <a:t>1 section for </a:t>
            </a:r>
            <a:r>
              <a:rPr lang="en-GB" b="1" dirty="0"/>
              <a:t>Functional requirements</a:t>
            </a:r>
            <a:r>
              <a:rPr lang="en-GB" dirty="0"/>
              <a:t>; and a</a:t>
            </a:r>
          </a:p>
          <a:p>
            <a:pPr lvl="2"/>
            <a:r>
              <a:rPr lang="en-GB" dirty="0"/>
              <a:t>2</a:t>
            </a:r>
            <a:r>
              <a:rPr lang="en-GB" baseline="30000" dirty="0"/>
              <a:t>nd</a:t>
            </a:r>
            <a:r>
              <a:rPr lang="en-GB" dirty="0"/>
              <a:t> section for </a:t>
            </a:r>
            <a:r>
              <a:rPr lang="en-GB" b="1" dirty="0"/>
              <a:t>Non-functional requirements</a:t>
            </a:r>
            <a:r>
              <a:rPr lang="en-GB" dirty="0"/>
              <a:t>.</a:t>
            </a:r>
          </a:p>
          <a:p>
            <a:endParaRPr lang="en-GB" b="1" dirty="0"/>
          </a:p>
        </p:txBody>
      </p:sp>
    </p:spTree>
    <p:extLst>
      <p:ext uri="{BB962C8B-B14F-4D97-AF65-F5344CB8AC3E}">
        <p14:creationId xmlns:p14="http://schemas.microsoft.com/office/powerpoint/2010/main" val="3403178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 MVP (Lean Start-up)</a:t>
            </a:r>
          </a:p>
        </p:txBody>
      </p:sp>
      <p:sp>
        <p:nvSpPr>
          <p:cNvPr id="3" name="Content Placeholder 2"/>
          <p:cNvSpPr>
            <a:spLocks noGrp="1"/>
          </p:cNvSpPr>
          <p:nvPr>
            <p:ph idx="1"/>
          </p:nvPr>
        </p:nvSpPr>
        <p:spPr/>
        <p:txBody>
          <a:bodyPr/>
          <a:lstStyle/>
          <a:p>
            <a:r>
              <a:rPr lang="en-GB" dirty="0"/>
              <a:t>Q. What is </a:t>
            </a:r>
            <a:r>
              <a:rPr lang="en-GB" b="1" dirty="0"/>
              <a:t>MVP</a:t>
            </a:r>
            <a:r>
              <a:rPr lang="en-GB" dirty="0"/>
              <a:t> Minimum Viable Product with regards to prototype development? </a:t>
            </a:r>
            <a:br>
              <a:rPr lang="en-GB" dirty="0"/>
            </a:br>
            <a:r>
              <a:rPr lang="en-GB" sz="2400" dirty="0"/>
              <a:t>Research document and share when prompted.</a:t>
            </a:r>
          </a:p>
        </p:txBody>
      </p:sp>
    </p:spTree>
    <p:extLst>
      <p:ext uri="{BB962C8B-B14F-4D97-AF65-F5344CB8AC3E}">
        <p14:creationId xmlns:p14="http://schemas.microsoft.com/office/powerpoint/2010/main" val="2171708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MVP - </a:t>
            </a:r>
            <a:r>
              <a:rPr lang="en-GB" b="1" u="sng" dirty="0"/>
              <a:t>Minimum Viable Product</a:t>
            </a:r>
            <a:endParaRPr lang="en-GB" b="1" u="sng" dirty="0">
              <a:latin typeface="+mn-lt"/>
            </a:endParaRPr>
          </a:p>
        </p:txBody>
      </p:sp>
      <p:sp>
        <p:nvSpPr>
          <p:cNvPr id="3" name="Content Placeholder 2"/>
          <p:cNvSpPr>
            <a:spLocks noGrp="1"/>
          </p:cNvSpPr>
          <p:nvPr>
            <p:ph idx="1"/>
          </p:nvPr>
        </p:nvSpPr>
        <p:spPr/>
        <p:txBody>
          <a:bodyPr>
            <a:normAutofit fontScale="77500" lnSpcReduction="20000"/>
          </a:bodyPr>
          <a:lstStyle/>
          <a:p>
            <a:r>
              <a:rPr lang="en-GB" b="1" dirty="0"/>
              <a:t>MVP</a:t>
            </a:r>
            <a:r>
              <a:rPr lang="en-GB" dirty="0"/>
              <a:t> </a:t>
            </a:r>
            <a:r>
              <a:rPr lang="en-GB" b="1" dirty="0"/>
              <a:t>Minimum Viable Product </a:t>
            </a:r>
            <a:r>
              <a:rPr lang="en-GB" dirty="0"/>
              <a:t>is a product with </a:t>
            </a:r>
            <a:r>
              <a:rPr lang="en-GB" b="1" dirty="0"/>
              <a:t>just enough features to satisfy early customers</a:t>
            </a:r>
            <a:r>
              <a:rPr lang="en-GB" dirty="0"/>
              <a:t>, and to provide feedback for future product development.</a:t>
            </a:r>
          </a:p>
          <a:p>
            <a:r>
              <a:rPr lang="en-GB" b="1" dirty="0"/>
              <a:t>Team Activity to note: </a:t>
            </a:r>
            <a:r>
              <a:rPr lang="en-GB" dirty="0"/>
              <a:t>What is your MVP?</a:t>
            </a:r>
          </a:p>
          <a:p>
            <a:pPr marL="0" indent="0">
              <a:buNone/>
            </a:pPr>
            <a:endParaRPr lang="en-GB" dirty="0"/>
          </a:p>
          <a:p>
            <a:pPr marL="0" indent="0">
              <a:buNone/>
            </a:pPr>
            <a:r>
              <a:rPr lang="en-GB" dirty="0" err="1"/>
              <a:t>Bg</a:t>
            </a:r>
            <a:r>
              <a:rPr lang="en-GB" dirty="0"/>
              <a:t>:</a:t>
            </a:r>
          </a:p>
          <a:p>
            <a:r>
              <a:rPr lang="en-GB" dirty="0"/>
              <a:t>It is </a:t>
            </a:r>
            <a:r>
              <a:rPr lang="en-GB" b="1" dirty="0"/>
              <a:t>a</a:t>
            </a:r>
            <a:r>
              <a:rPr lang="en-GB" dirty="0"/>
              <a:t> </a:t>
            </a:r>
            <a:r>
              <a:rPr lang="en-GB" b="1" dirty="0"/>
              <a:t>Lean Start-Up method</a:t>
            </a:r>
            <a:r>
              <a:rPr lang="en-GB" dirty="0"/>
              <a:t>.</a:t>
            </a:r>
          </a:p>
          <a:p>
            <a:r>
              <a:rPr lang="en-GB" dirty="0"/>
              <a:t>Termed by early Tech Entrepreneurs based in Silicon Valley California and adopted by the most successful Tech companies such as Google e.g. Gmail launch.</a:t>
            </a:r>
          </a:p>
          <a:p>
            <a:r>
              <a:rPr lang="en-GB" dirty="0"/>
              <a:t>It is now used by Tech Start-Ups across the world.</a:t>
            </a:r>
          </a:p>
        </p:txBody>
      </p:sp>
    </p:spTree>
    <p:extLst>
      <p:ext uri="{BB962C8B-B14F-4D97-AF65-F5344CB8AC3E}">
        <p14:creationId xmlns:p14="http://schemas.microsoft.com/office/powerpoint/2010/main" val="1481574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557" y="471168"/>
            <a:ext cx="8952038" cy="1064043"/>
          </a:xfrm>
        </p:spPr>
        <p:txBody>
          <a:bodyPr>
            <a:noAutofit/>
          </a:bodyPr>
          <a:lstStyle/>
          <a:p>
            <a:r>
              <a:rPr lang="en-GB" b="1" u="sng" dirty="0">
                <a:latin typeface="Calibri" panose="020F0502020204030204" pitchFamily="34" charset="0"/>
                <a:cs typeface="Calibri" panose="020F0502020204030204" pitchFamily="34" charset="0"/>
              </a:rPr>
              <a:t>Design: POP &amp; Marvel App</a:t>
            </a:r>
            <a:br>
              <a:rPr lang="en-GB" b="1" u="sng" dirty="0">
                <a:latin typeface="Calibri" panose="020F0502020204030204" pitchFamily="34" charset="0"/>
                <a:cs typeface="Calibri" panose="020F0502020204030204" pitchFamily="34" charset="0"/>
              </a:rPr>
            </a:br>
            <a:endParaRPr lang="en-GB" b="1"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9018" y="1248609"/>
            <a:ext cx="10515600" cy="4351338"/>
          </a:xfrm>
        </p:spPr>
        <p:txBody>
          <a:bodyPr>
            <a:normAutofit fontScale="92500" lnSpcReduction="20000"/>
          </a:bodyPr>
          <a:lstStyle/>
          <a:p>
            <a:r>
              <a:rPr lang="en-GB" dirty="0"/>
              <a:t>For initial </a:t>
            </a:r>
            <a:r>
              <a:rPr lang="en-GB" b="1" dirty="0"/>
              <a:t>App</a:t>
            </a:r>
            <a:r>
              <a:rPr lang="en-GB" dirty="0"/>
              <a:t> </a:t>
            </a:r>
            <a:r>
              <a:rPr lang="en-GB" b="1" dirty="0"/>
              <a:t>Prototype</a:t>
            </a:r>
            <a:r>
              <a:rPr lang="en-GB" dirty="0"/>
              <a:t> </a:t>
            </a:r>
            <a:r>
              <a:rPr lang="en-GB" b="1" dirty="0"/>
              <a:t>design </a:t>
            </a:r>
            <a:r>
              <a:rPr lang="en-GB" dirty="0"/>
              <a:t> you could try:</a:t>
            </a:r>
          </a:p>
          <a:p>
            <a:pPr lvl="1">
              <a:buFont typeface="Courier New" panose="02070309020205020404" pitchFamily="49" charset="0"/>
              <a:buChar char="o"/>
            </a:pPr>
            <a:r>
              <a:rPr lang="en-GB" b="1" dirty="0"/>
              <a:t>POP App</a:t>
            </a:r>
            <a:r>
              <a:rPr lang="en-GB" dirty="0"/>
              <a:t>: for Prototyping on Paper - </a:t>
            </a:r>
            <a:r>
              <a:rPr lang="en-GB" dirty="0">
                <a:hlinkClick r:id="rId2"/>
              </a:rPr>
              <a:t>https://marvelapp.com/pop/?popref=1</a:t>
            </a:r>
            <a:r>
              <a:rPr lang="en-GB" dirty="0"/>
              <a:t>. </a:t>
            </a:r>
          </a:p>
          <a:p>
            <a:pPr lvl="2">
              <a:buFont typeface="Wingdings" panose="05000000000000000000" pitchFamily="2" charset="2"/>
              <a:buChar char="Ø"/>
            </a:pPr>
            <a:r>
              <a:rPr lang="en-GB" dirty="0"/>
              <a:t> Bg. 15sec Video Overview: </a:t>
            </a:r>
            <a:r>
              <a:rPr lang="en-GB" dirty="0">
                <a:hlinkClick r:id="rId3"/>
              </a:rPr>
              <a:t>https://vimeo.com/101373355</a:t>
            </a:r>
            <a:r>
              <a:rPr lang="en-GB" dirty="0"/>
              <a:t>.</a:t>
            </a:r>
          </a:p>
          <a:p>
            <a:pPr lvl="1">
              <a:buFont typeface="Courier New" panose="02070309020205020404" pitchFamily="49" charset="0"/>
              <a:buChar char="o"/>
            </a:pPr>
            <a:r>
              <a:rPr lang="en-GB" b="1" dirty="0" err="1"/>
              <a:t>MarvelApp</a:t>
            </a:r>
            <a:r>
              <a:rPr lang="en-GB" b="1" dirty="0"/>
              <a:t>:</a:t>
            </a:r>
            <a:r>
              <a:rPr lang="en-GB" dirty="0"/>
              <a:t>  for Prototyping from paper, pics, photos, e-drawing - </a:t>
            </a:r>
            <a:r>
              <a:rPr lang="en-GB" dirty="0">
                <a:hlinkClick r:id="rId4"/>
              </a:rPr>
              <a:t>https://marvelapp.com/</a:t>
            </a:r>
            <a:r>
              <a:rPr lang="en-GB" dirty="0"/>
              <a:t>.</a:t>
            </a:r>
          </a:p>
          <a:p>
            <a:pPr lvl="2">
              <a:buFont typeface="Wingdings" panose="05000000000000000000" pitchFamily="2" charset="2"/>
              <a:buChar char="Ø"/>
            </a:pPr>
            <a:r>
              <a:rPr lang="en-GB" dirty="0"/>
              <a:t> Bg. 6min Video Overview: </a:t>
            </a:r>
            <a:r>
              <a:rPr lang="en-GB" dirty="0">
                <a:hlinkClick r:id="rId5"/>
              </a:rPr>
              <a:t>click here</a:t>
            </a:r>
            <a:r>
              <a:rPr lang="en-GB" dirty="0"/>
              <a:t>.</a:t>
            </a:r>
          </a:p>
          <a:p>
            <a:r>
              <a:rPr lang="en-GB" dirty="0"/>
              <a:t>For initial </a:t>
            </a:r>
            <a:r>
              <a:rPr lang="en-GB" b="1" dirty="0"/>
              <a:t>Hardware</a:t>
            </a:r>
            <a:r>
              <a:rPr lang="en-GB" dirty="0"/>
              <a:t> </a:t>
            </a:r>
            <a:r>
              <a:rPr lang="en-GB" b="1" dirty="0"/>
              <a:t>Prototype</a:t>
            </a:r>
            <a:r>
              <a:rPr lang="en-GB" dirty="0"/>
              <a:t> </a:t>
            </a:r>
            <a:r>
              <a:rPr lang="en-GB" b="1" dirty="0"/>
              <a:t>design </a:t>
            </a:r>
            <a:r>
              <a:rPr lang="en-GB" dirty="0"/>
              <a:t> you could use CAD, Adobe Illustrator, Photoshop or alternative. </a:t>
            </a:r>
          </a:p>
          <a:p>
            <a:pPr lvl="1">
              <a:buFont typeface="Courier New" panose="02070309020205020404" pitchFamily="49" charset="0"/>
              <a:buChar char="o"/>
            </a:pPr>
            <a:r>
              <a:rPr lang="en-GB" dirty="0"/>
              <a:t>Proteus Design Suite can be used to create automate and test electronic circuit board schematics. </a:t>
            </a:r>
          </a:p>
          <a:p>
            <a:endParaRPr lang="en-GB" dirty="0"/>
          </a:p>
        </p:txBody>
      </p:sp>
    </p:spTree>
    <p:extLst>
      <p:ext uri="{BB962C8B-B14F-4D97-AF65-F5344CB8AC3E}">
        <p14:creationId xmlns:p14="http://schemas.microsoft.com/office/powerpoint/2010/main" val="1147647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UI Design: </a:t>
            </a:r>
            <a:r>
              <a:rPr lang="en-GB" b="1" u="sng" dirty="0" err="1"/>
              <a:t>Balsamiq</a:t>
            </a:r>
            <a:r>
              <a:rPr lang="en-GB" b="1" u="sng" dirty="0"/>
              <a:t> Wireframes</a:t>
            </a:r>
          </a:p>
        </p:txBody>
      </p:sp>
      <p:sp>
        <p:nvSpPr>
          <p:cNvPr id="3" name="Content Placeholder 2"/>
          <p:cNvSpPr>
            <a:spLocks noGrp="1"/>
          </p:cNvSpPr>
          <p:nvPr>
            <p:ph idx="1"/>
          </p:nvPr>
        </p:nvSpPr>
        <p:spPr/>
        <p:txBody>
          <a:bodyPr>
            <a:normAutofit/>
          </a:bodyPr>
          <a:lstStyle/>
          <a:p>
            <a:r>
              <a:rPr lang="en-GB" sz="2800" b="1" dirty="0" err="1"/>
              <a:t>Balsamiq</a:t>
            </a:r>
            <a:r>
              <a:rPr lang="en-GB" sz="2800" b="1" dirty="0"/>
              <a:t> Cloud: </a:t>
            </a:r>
            <a:r>
              <a:rPr lang="en-GB" sz="2800" dirty="0"/>
              <a:t>User Interface (UI) Design Wireframe tool. If you are building an App / Software / Web App etc.. you might find it useful at the 'Design' stage.</a:t>
            </a:r>
          </a:p>
          <a:p>
            <a:pPr lvl="1">
              <a:buFont typeface="Courier New" panose="02070309020205020404" pitchFamily="49" charset="0"/>
              <a:buChar char="o"/>
            </a:pPr>
            <a:r>
              <a:rPr lang="en-GB" sz="2400" dirty="0"/>
              <a:t>1min Video intro: </a:t>
            </a:r>
            <a:r>
              <a:rPr lang="en-GB" sz="2400" dirty="0">
                <a:hlinkClick r:id="rId3"/>
              </a:rPr>
              <a:t>click-here</a:t>
            </a:r>
            <a:r>
              <a:rPr lang="en-GB" sz="2400" dirty="0"/>
              <a:t>.</a:t>
            </a:r>
          </a:p>
          <a:p>
            <a:pPr lvl="2">
              <a:buFont typeface="Wingdings" panose="05000000000000000000" pitchFamily="2" charset="2"/>
              <a:buChar char="Ø"/>
            </a:pPr>
            <a:r>
              <a:rPr lang="en-GB" sz="1600" dirty="0"/>
              <a:t>Website: </a:t>
            </a:r>
            <a:r>
              <a:rPr lang="en-GB" sz="1600" dirty="0">
                <a:hlinkClick r:id="rId4"/>
              </a:rPr>
              <a:t>https://balsamiq.com/</a:t>
            </a:r>
            <a:r>
              <a:rPr lang="en-GB" sz="1600" dirty="0"/>
              <a:t>.</a:t>
            </a:r>
          </a:p>
          <a:p>
            <a:pPr lvl="2">
              <a:buFont typeface="Wingdings" panose="05000000000000000000" pitchFamily="2" charset="2"/>
              <a:buChar char="Ø"/>
            </a:pPr>
            <a:r>
              <a:rPr lang="en-GB" sz="1600" dirty="0"/>
              <a:t>Cloud and desktop App: </a:t>
            </a:r>
            <a:r>
              <a:rPr lang="en-GB" sz="1600" dirty="0">
                <a:hlinkClick r:id="rId5"/>
              </a:rPr>
              <a:t>https://balsamiq.com/wireframes/</a:t>
            </a:r>
            <a:endParaRPr lang="en-GB" sz="1600" dirty="0"/>
          </a:p>
          <a:p>
            <a:pPr lvl="2">
              <a:buFont typeface="Wingdings" panose="05000000000000000000" pitchFamily="2" charset="2"/>
              <a:buChar char="Ø"/>
            </a:pPr>
            <a:r>
              <a:rPr lang="en-GB" sz="1600" dirty="0"/>
              <a:t>Learn to Wireframe: </a:t>
            </a:r>
            <a:r>
              <a:rPr lang="en-GB" sz="1600" dirty="0">
                <a:hlinkClick r:id="rId6"/>
              </a:rPr>
              <a:t>https://balsamiq.com/learn/</a:t>
            </a:r>
            <a:r>
              <a:rPr lang="en-GB" sz="1600" dirty="0"/>
              <a:t>.</a:t>
            </a:r>
          </a:p>
          <a:p>
            <a:r>
              <a:rPr lang="en-GB" sz="2800" dirty="0"/>
              <a:t>+ You can put it on fish and chips ;-) balsamic lol.</a:t>
            </a:r>
            <a:endParaRPr lang="en-GB" sz="4400" dirty="0"/>
          </a:p>
        </p:txBody>
      </p:sp>
    </p:spTree>
    <p:extLst>
      <p:ext uri="{BB962C8B-B14F-4D97-AF65-F5344CB8AC3E}">
        <p14:creationId xmlns:p14="http://schemas.microsoft.com/office/powerpoint/2010/main" val="4098798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075" y="255943"/>
            <a:ext cx="10515600" cy="756681"/>
          </a:xfrm>
        </p:spPr>
        <p:txBody>
          <a:bodyPr>
            <a:normAutofit fontScale="90000"/>
          </a:bodyPr>
          <a:lstStyle/>
          <a:p>
            <a:r>
              <a:rPr lang="en-GB" b="1" u="sng" dirty="0"/>
              <a:t>Version Control</a:t>
            </a:r>
          </a:p>
        </p:txBody>
      </p:sp>
      <p:sp>
        <p:nvSpPr>
          <p:cNvPr id="3" name="Content Placeholder 2"/>
          <p:cNvSpPr>
            <a:spLocks noGrp="1"/>
          </p:cNvSpPr>
          <p:nvPr>
            <p:ph idx="1"/>
          </p:nvPr>
        </p:nvSpPr>
        <p:spPr>
          <a:xfrm>
            <a:off x="578893" y="958032"/>
            <a:ext cx="10515600" cy="4657519"/>
          </a:xfrm>
        </p:spPr>
        <p:txBody>
          <a:bodyPr>
            <a:noAutofit/>
          </a:bodyPr>
          <a:lstStyle/>
          <a:p>
            <a:r>
              <a:rPr lang="en-GB" sz="2000" dirty="0">
                <a:hlinkClick r:id="rId3"/>
              </a:rPr>
              <a:t>GitHub.com</a:t>
            </a:r>
            <a:r>
              <a:rPr lang="en-GB" sz="2000" dirty="0"/>
              <a:t> is a web-based hosting service for </a:t>
            </a:r>
            <a:r>
              <a:rPr lang="en-GB" sz="2000" b="1" dirty="0"/>
              <a:t>version control</a:t>
            </a:r>
            <a:r>
              <a:rPr lang="en-GB" sz="2000" dirty="0"/>
              <a:t>. A system for </a:t>
            </a:r>
            <a:r>
              <a:rPr lang="en-GB" sz="2000" b="1" dirty="0"/>
              <a:t>tracking changes in computer files </a:t>
            </a:r>
            <a:r>
              <a:rPr lang="en-GB" sz="2000" dirty="0"/>
              <a:t>and coordinating work on those files </a:t>
            </a:r>
            <a:r>
              <a:rPr lang="en-GB" sz="2000" b="1" dirty="0"/>
              <a:t>among multiple people</a:t>
            </a:r>
            <a:r>
              <a:rPr lang="en-GB" sz="2000" dirty="0"/>
              <a:t>. </a:t>
            </a:r>
          </a:p>
          <a:p>
            <a:r>
              <a:rPr lang="en-GB" sz="2000" dirty="0"/>
              <a:t>It is used for </a:t>
            </a:r>
            <a:r>
              <a:rPr lang="en-GB" sz="2000" b="1" dirty="0"/>
              <a:t>source-code management (SCM). </a:t>
            </a:r>
          </a:p>
          <a:p>
            <a:r>
              <a:rPr lang="en-GB" sz="2000" dirty="0"/>
              <a:t>Commonly used to host open-source software projects. </a:t>
            </a:r>
          </a:p>
          <a:p>
            <a:r>
              <a:rPr lang="en-GB" sz="2000" dirty="0"/>
              <a:t>Launched in 2008 in 2018 it has over 28 million users and 57 million repositories making it the largest host of source code in the world. Microsoft acquired GitHub in 2018 for US$7.5 billion.</a:t>
            </a:r>
          </a:p>
          <a:p>
            <a:r>
              <a:rPr lang="en-GB" sz="2000" dirty="0"/>
              <a:t>GitHub will continue to operate independently as a community, platform and business.</a:t>
            </a:r>
          </a:p>
          <a:p>
            <a:r>
              <a:rPr lang="en-GB" sz="2000" dirty="0">
                <a:hlinkClick r:id="rId4"/>
              </a:rPr>
              <a:t>GitHub Student Developer Pack </a:t>
            </a:r>
            <a:r>
              <a:rPr lang="en-GB" sz="2000" dirty="0"/>
              <a:t>= </a:t>
            </a:r>
            <a:r>
              <a:rPr lang="en-GB" sz="2000" b="1" dirty="0"/>
              <a:t>free student access </a:t>
            </a:r>
            <a:r>
              <a:rPr lang="en-GB" sz="2000" dirty="0"/>
              <a:t>to great developer tools.</a:t>
            </a:r>
          </a:p>
          <a:p>
            <a:pPr lvl="1">
              <a:buFont typeface="Courier New" panose="02070309020205020404" pitchFamily="49" charset="0"/>
              <a:buChar char="o"/>
            </a:pPr>
            <a:r>
              <a:rPr lang="en-GB" sz="2400" dirty="0"/>
              <a:t>How to get started: </a:t>
            </a:r>
            <a:r>
              <a:rPr lang="en-GB" sz="2400" dirty="0" err="1"/>
              <a:t>Github</a:t>
            </a:r>
            <a:r>
              <a:rPr lang="en-GB" sz="2400" dirty="0"/>
              <a:t> for Beginners: Overview </a:t>
            </a:r>
            <a:r>
              <a:rPr lang="en-GB" sz="2400" dirty="0">
                <a:hlinkClick r:id="rId5"/>
              </a:rPr>
              <a:t>Video 1</a:t>
            </a:r>
            <a:r>
              <a:rPr lang="en-GB" sz="2400" dirty="0"/>
              <a:t>, </a:t>
            </a:r>
            <a:r>
              <a:rPr lang="en-GB" sz="2400" dirty="0">
                <a:hlinkClick r:id="rId6"/>
              </a:rPr>
              <a:t>Video 2</a:t>
            </a:r>
            <a:r>
              <a:rPr lang="en-GB" sz="2400" dirty="0"/>
              <a:t>.</a:t>
            </a:r>
          </a:p>
          <a:p>
            <a:r>
              <a:rPr lang="en-GB" sz="2000" b="1" dirty="0"/>
              <a:t>Note: </a:t>
            </a:r>
            <a:r>
              <a:rPr lang="en-GB" sz="2000" dirty="0"/>
              <a:t>You can use your own version control method/system, or use VS or Unity with </a:t>
            </a:r>
            <a:r>
              <a:rPr lang="en-GB" sz="2000" dirty="0" err="1"/>
              <a:t>Github</a:t>
            </a:r>
            <a:r>
              <a:rPr lang="en-GB" sz="2000" dirty="0"/>
              <a:t>. With prototyping Keep it Simple. You may not need one.</a:t>
            </a:r>
          </a:p>
          <a:p>
            <a:pPr lvl="1">
              <a:buFont typeface="Courier New" panose="02070309020205020404" pitchFamily="49" charset="0"/>
              <a:buChar char="o"/>
            </a:pPr>
            <a:r>
              <a:rPr lang="en-GB" sz="1600" b="1" dirty="0"/>
              <a:t>VC AWS option</a:t>
            </a:r>
            <a:r>
              <a:rPr lang="en-GB" sz="1600" dirty="0"/>
              <a:t>: </a:t>
            </a:r>
            <a:r>
              <a:rPr lang="en-GB" sz="1600" dirty="0">
                <a:hlinkClick r:id="rId7"/>
              </a:rPr>
              <a:t>https://aws.amazon.com/codecommit/pricing/ </a:t>
            </a:r>
            <a:endParaRPr lang="en-GB" sz="1600" dirty="0"/>
          </a:p>
          <a:p>
            <a:pPr lvl="1">
              <a:buFont typeface="Courier New" panose="02070309020205020404" pitchFamily="49" charset="0"/>
              <a:buChar char="o"/>
            </a:pPr>
            <a:r>
              <a:rPr lang="en-GB" sz="1600" b="1" dirty="0"/>
              <a:t>VC Azure option</a:t>
            </a:r>
            <a:r>
              <a:rPr lang="en-GB" sz="1600" dirty="0"/>
              <a:t>: </a:t>
            </a:r>
            <a:r>
              <a:rPr lang="en-GB" sz="1600" dirty="0">
                <a:hlinkClick r:id="rId8"/>
              </a:rPr>
              <a:t>https://azure.microsoft.com/en-us/services/devops/repos/ </a:t>
            </a:r>
            <a:r>
              <a:rPr lang="en-GB" sz="1600" dirty="0"/>
              <a:t>- &amp; - </a:t>
            </a:r>
            <a:r>
              <a:rPr lang="en-GB" sz="1600" dirty="0">
                <a:hlinkClick r:id="rId9"/>
              </a:rPr>
              <a:t>https://azure.microsoft.com/en-gb/pricing/</a:t>
            </a:r>
            <a:r>
              <a:rPr lang="en-GB" sz="1600" dirty="0"/>
              <a:t>.</a:t>
            </a:r>
          </a:p>
          <a:p>
            <a:endParaRPr lang="en-GB" sz="2000" dirty="0"/>
          </a:p>
        </p:txBody>
      </p:sp>
    </p:spTree>
    <p:extLst>
      <p:ext uri="{BB962C8B-B14F-4D97-AF65-F5344CB8AC3E}">
        <p14:creationId xmlns:p14="http://schemas.microsoft.com/office/powerpoint/2010/main" val="2507492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Product Design Specs (PDS)</a:t>
            </a:r>
          </a:p>
        </p:txBody>
      </p:sp>
      <p:sp>
        <p:nvSpPr>
          <p:cNvPr id="3" name="Content Placeholder 2"/>
          <p:cNvSpPr>
            <a:spLocks noGrp="1"/>
          </p:cNvSpPr>
          <p:nvPr>
            <p:ph idx="1"/>
          </p:nvPr>
        </p:nvSpPr>
        <p:spPr/>
        <p:txBody>
          <a:bodyPr/>
          <a:lstStyle/>
          <a:p>
            <a:r>
              <a:rPr lang="en-GB" b="1" dirty="0"/>
              <a:t>Product design specifications</a:t>
            </a:r>
            <a:r>
              <a:rPr lang="en-GB" dirty="0"/>
              <a:t> suitable for more </a:t>
            </a:r>
            <a:r>
              <a:rPr lang="en-GB" b="1" dirty="0"/>
              <a:t>hardware / electronic </a:t>
            </a:r>
            <a:r>
              <a:rPr lang="en-GB" dirty="0"/>
              <a:t>prototypes usually include a table diagram that documents the prototypes proposed characteristics,  components, dimensions etc.</a:t>
            </a:r>
          </a:p>
        </p:txBody>
      </p:sp>
    </p:spTree>
    <p:extLst>
      <p:ext uri="{BB962C8B-B14F-4D97-AF65-F5344CB8AC3E}">
        <p14:creationId xmlns:p14="http://schemas.microsoft.com/office/powerpoint/2010/main" val="2246053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567982" y="773854"/>
            <a:ext cx="6810375" cy="2299648"/>
          </a:xfrm>
          <a:prstGeom prst="rect">
            <a:avLst/>
          </a:prstGeom>
        </p:spPr>
      </p:pic>
      <p:sp>
        <p:nvSpPr>
          <p:cNvPr id="2" name="Title 1"/>
          <p:cNvSpPr>
            <a:spLocks noGrp="1"/>
          </p:cNvSpPr>
          <p:nvPr>
            <p:ph type="title"/>
          </p:nvPr>
        </p:nvSpPr>
        <p:spPr>
          <a:xfrm>
            <a:off x="914400" y="245553"/>
            <a:ext cx="10515600" cy="600288"/>
          </a:xfrm>
        </p:spPr>
        <p:txBody>
          <a:bodyPr>
            <a:normAutofit fontScale="90000"/>
          </a:bodyPr>
          <a:lstStyle/>
          <a:p>
            <a:r>
              <a:rPr lang="en-GB" b="1" u="sng" dirty="0"/>
              <a:t>Example: Product Design &amp; Specification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2250"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a:t>Illustration:</a:t>
            </a:r>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a:t>Specification:</a:t>
            </a:r>
          </a:p>
        </p:txBody>
      </p:sp>
    </p:spTree>
    <p:extLst>
      <p:ext uri="{BB962C8B-B14F-4D97-AF65-F5344CB8AC3E}">
        <p14:creationId xmlns:p14="http://schemas.microsoft.com/office/powerpoint/2010/main" val="167227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932" y="0"/>
            <a:ext cx="9144000" cy="6858000"/>
          </a:xfrm>
          <a:prstGeom prst="rect">
            <a:avLst/>
          </a:prstGeom>
        </p:spPr>
      </p:pic>
    </p:spTree>
    <p:extLst>
      <p:ext uri="{BB962C8B-B14F-4D97-AF65-F5344CB8AC3E}">
        <p14:creationId xmlns:p14="http://schemas.microsoft.com/office/powerpoint/2010/main" val="3956311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KIS: Design &amp; System Modelling</a:t>
            </a:r>
          </a:p>
        </p:txBody>
      </p:sp>
      <p:sp>
        <p:nvSpPr>
          <p:cNvPr id="3" name="Content Placeholder 2"/>
          <p:cNvSpPr>
            <a:spLocks noGrp="1"/>
          </p:cNvSpPr>
          <p:nvPr>
            <p:ph idx="1"/>
          </p:nvPr>
        </p:nvSpPr>
        <p:spPr/>
        <p:txBody>
          <a:bodyPr>
            <a:normAutofit/>
          </a:bodyPr>
          <a:lstStyle/>
          <a:p>
            <a:r>
              <a:rPr lang="en-GB" b="1" dirty="0"/>
              <a:t>Complicated charts and diagrams are not required </a:t>
            </a:r>
            <a:r>
              <a:rPr lang="en-GB" dirty="0"/>
              <a:t>but can be created and included if your Team feel it necessary.</a:t>
            </a:r>
          </a:p>
          <a:p>
            <a:r>
              <a:rPr lang="en-GB" dirty="0"/>
              <a:t>Tip: Keep Analysis &amp; Design docs Simple.</a:t>
            </a:r>
          </a:p>
          <a:p>
            <a:pPr lvl="1">
              <a:buFont typeface="Courier New" panose="02070309020205020404" pitchFamily="49" charset="0"/>
              <a:buChar char="o"/>
            </a:pPr>
            <a:r>
              <a:rPr lang="en-GB" b="1" dirty="0"/>
              <a:t>Keep it Simple: </a:t>
            </a:r>
            <a:r>
              <a:rPr lang="en-GB" dirty="0"/>
              <a:t>For this module you do not need to go into detail with your Requirements Design and planning documentation.</a:t>
            </a:r>
          </a:p>
          <a:p>
            <a:pPr lvl="1">
              <a:buFont typeface="Courier New" panose="02070309020205020404" pitchFamily="49" charset="0"/>
              <a:buChar char="o"/>
            </a:pPr>
            <a:r>
              <a:rPr lang="en-GB" dirty="0"/>
              <a:t>keeping it </a:t>
            </a:r>
            <a:r>
              <a:rPr lang="en-GB" b="1" dirty="0"/>
              <a:t>Clean Lean </a:t>
            </a:r>
            <a:r>
              <a:rPr lang="en-GB" dirty="0"/>
              <a:t>&amp;</a:t>
            </a:r>
            <a:r>
              <a:rPr lang="en-GB" b="1" dirty="0"/>
              <a:t> Simple</a:t>
            </a:r>
            <a:r>
              <a:rPr lang="en-GB" dirty="0"/>
              <a:t>.</a:t>
            </a:r>
          </a:p>
          <a:p>
            <a:pPr lvl="1"/>
            <a:endParaRPr lang="en-GB" dirty="0"/>
          </a:p>
          <a:p>
            <a:endParaRPr lang="en-GB" dirty="0"/>
          </a:p>
        </p:txBody>
      </p:sp>
    </p:spTree>
    <p:extLst>
      <p:ext uri="{BB962C8B-B14F-4D97-AF65-F5344CB8AC3E}">
        <p14:creationId xmlns:p14="http://schemas.microsoft.com/office/powerpoint/2010/main" val="549714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6688" y="203234"/>
            <a:ext cx="10515600" cy="1325563"/>
          </a:xfrm>
        </p:spPr>
        <p:txBody>
          <a:bodyPr>
            <a:normAutofit fontScale="90000"/>
          </a:bodyPr>
          <a:lstStyle/>
          <a:p>
            <a:r>
              <a:rPr lang="en-GB" b="1" u="sng" dirty="0"/>
              <a:t>Note: 3-tier / Full stack Development Model</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4894" y="1445060"/>
            <a:ext cx="7867394" cy="4226570"/>
          </a:xfrm>
          <a:prstGeom prst="rect">
            <a:avLst/>
          </a:prstGeom>
        </p:spPr>
      </p:pic>
      <p:sp>
        <p:nvSpPr>
          <p:cNvPr id="5" name="TextBox 4"/>
          <p:cNvSpPr txBox="1"/>
          <p:nvPr/>
        </p:nvSpPr>
        <p:spPr>
          <a:xfrm>
            <a:off x="0" y="6250674"/>
            <a:ext cx="6769290" cy="369332"/>
          </a:xfrm>
          <a:prstGeom prst="rect">
            <a:avLst/>
          </a:prstGeom>
          <a:noFill/>
        </p:spPr>
        <p:txBody>
          <a:bodyPr wrap="square" rtlCol="0">
            <a:spAutoFit/>
          </a:bodyPr>
          <a:lstStyle/>
          <a:p>
            <a:r>
              <a:rPr lang="en-GB" dirty="0"/>
              <a:t>+ Collaborative Source code and Version control management e.g. Git.</a:t>
            </a:r>
          </a:p>
        </p:txBody>
      </p:sp>
      <p:sp>
        <p:nvSpPr>
          <p:cNvPr id="7" name="TextBox 6"/>
          <p:cNvSpPr txBox="1"/>
          <p:nvPr/>
        </p:nvSpPr>
        <p:spPr>
          <a:xfrm>
            <a:off x="469712" y="1416162"/>
            <a:ext cx="3842982" cy="4093428"/>
          </a:xfrm>
          <a:prstGeom prst="rect">
            <a:avLst/>
          </a:prstGeom>
          <a:noFill/>
        </p:spPr>
        <p:txBody>
          <a:bodyPr wrap="square" rtlCol="0">
            <a:spAutoFit/>
          </a:bodyPr>
          <a:lstStyle/>
          <a:p>
            <a:r>
              <a:rPr lang="en-GB" sz="2000" b="1" dirty="0"/>
              <a:t>Team Roles: </a:t>
            </a:r>
            <a:r>
              <a:rPr lang="en-GB" sz="2000" dirty="0"/>
              <a:t>You</a:t>
            </a:r>
            <a:r>
              <a:rPr lang="en-GB" sz="2000" b="1" dirty="0"/>
              <a:t> </a:t>
            </a:r>
            <a:r>
              <a:rPr lang="en-GB" sz="2000" dirty="0"/>
              <a:t>can use whichever method suits their teams e.g. </a:t>
            </a:r>
          </a:p>
          <a:p>
            <a:pPr marL="342900" indent="-342900">
              <a:buFont typeface="Arial" panose="020B0604020202020204" pitchFamily="34" charset="0"/>
              <a:buChar char="•"/>
            </a:pPr>
            <a:r>
              <a:rPr lang="en-GB" sz="2000" b="1" dirty="0"/>
              <a:t>Evolutionary Parallel Prototyping</a:t>
            </a:r>
            <a:r>
              <a:rPr lang="en-GB" sz="2000" dirty="0"/>
              <a:t>: Work on and develop all layers simultaneously by assigning them to different roles within the team. Or </a:t>
            </a:r>
          </a:p>
          <a:p>
            <a:pPr marL="342900" indent="-342900">
              <a:buFont typeface="Arial" panose="020B0604020202020204" pitchFamily="34" charset="0"/>
              <a:buChar char="•"/>
            </a:pPr>
            <a:r>
              <a:rPr lang="en-GB" sz="2000" b="1" dirty="0"/>
              <a:t>Evolutionary Extreme Prototyping</a:t>
            </a:r>
            <a:r>
              <a:rPr lang="en-GB" sz="2000" dirty="0"/>
              <a:t>: work on and develop the UI then Server/Client logic then Db.</a:t>
            </a:r>
          </a:p>
        </p:txBody>
      </p:sp>
    </p:spTree>
    <p:extLst>
      <p:ext uri="{BB962C8B-B14F-4D97-AF65-F5344CB8AC3E}">
        <p14:creationId xmlns:p14="http://schemas.microsoft.com/office/powerpoint/2010/main" val="27128514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79103"/>
            <a:ext cx="10972800" cy="1143000"/>
          </a:xfrm>
        </p:spPr>
        <p:txBody>
          <a:bodyPr>
            <a:normAutofit fontScale="90000"/>
          </a:bodyPr>
          <a:lstStyle/>
          <a:p>
            <a:r>
              <a:rPr lang="en-GB" b="1" u="sng" dirty="0"/>
              <a:t>Repeat Activity: Team formation</a:t>
            </a:r>
            <a:br>
              <a:rPr lang="en-GB" b="1" u="sng" dirty="0"/>
            </a:br>
            <a:r>
              <a:rPr lang="en-GB" b="1" u="sng" dirty="0"/>
              <a:t>Recruitment &amp; Skill Share</a:t>
            </a:r>
          </a:p>
        </p:txBody>
      </p:sp>
      <p:sp>
        <p:nvSpPr>
          <p:cNvPr id="3" name="Content Placeholder 2"/>
          <p:cNvSpPr>
            <a:spLocks noGrp="1"/>
          </p:cNvSpPr>
          <p:nvPr>
            <p:ph idx="1"/>
          </p:nvPr>
        </p:nvSpPr>
        <p:spPr>
          <a:xfrm>
            <a:off x="838200" y="1463676"/>
            <a:ext cx="10515600" cy="4029548"/>
          </a:xfrm>
        </p:spPr>
        <p:txBody>
          <a:bodyPr>
            <a:normAutofit fontScale="92500" lnSpcReduction="10000"/>
          </a:bodyPr>
          <a:lstStyle/>
          <a:p>
            <a:r>
              <a:rPr lang="en-GB" b="1" dirty="0"/>
              <a:t>Undecided: </a:t>
            </a:r>
            <a:r>
              <a:rPr lang="en-GB" dirty="0"/>
              <a:t>Opportunity for students who are undecided on which Project to join, to get together to discuss ideas and collaboration. </a:t>
            </a:r>
          </a:p>
          <a:p>
            <a:pPr lvl="1">
              <a:buFont typeface="Courier New" panose="02070309020205020404" pitchFamily="49" charset="0"/>
              <a:buChar char="o"/>
            </a:pPr>
            <a:r>
              <a:rPr lang="en-GB" dirty="0"/>
              <a:t>Hands up if your undecided or haven’t joined a team?</a:t>
            </a:r>
          </a:p>
          <a:p>
            <a:r>
              <a:rPr lang="en-GB" b="1" dirty="0"/>
              <a:t>Call out: </a:t>
            </a:r>
            <a:r>
              <a:rPr lang="en-GB" dirty="0"/>
              <a:t>This is an opportunity for you to put a call out for people to join your team.</a:t>
            </a:r>
          </a:p>
          <a:p>
            <a:r>
              <a:rPr lang="en-GB" b="1" dirty="0"/>
              <a:t>Shout out: </a:t>
            </a:r>
            <a:r>
              <a:rPr lang="en-GB" dirty="0"/>
              <a:t>If you’re not sure what project to join this an opportunity for you to share what skills/tech areas you would like to contribute to a team.</a:t>
            </a:r>
          </a:p>
        </p:txBody>
      </p:sp>
    </p:spTree>
    <p:extLst>
      <p:ext uri="{BB962C8B-B14F-4D97-AF65-F5344CB8AC3E}">
        <p14:creationId xmlns:p14="http://schemas.microsoft.com/office/powerpoint/2010/main" val="20377210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5012134" y="1978385"/>
            <a:ext cx="2281295" cy="1026053"/>
          </a:xfrm>
          <a:prstGeom prst="rect">
            <a:avLst/>
          </a:prstGeom>
          <a:noFill/>
        </p:spPr>
      </p:pic>
      <p:sp>
        <p:nvSpPr>
          <p:cNvPr id="2" name="TextBox 1"/>
          <p:cNvSpPr txBox="1"/>
          <p:nvPr/>
        </p:nvSpPr>
        <p:spPr>
          <a:xfrm>
            <a:off x="4934857" y="3316514"/>
            <a:ext cx="2358572" cy="646331"/>
          </a:xfrm>
          <a:prstGeom prst="rect">
            <a:avLst/>
          </a:prstGeom>
          <a:noFill/>
        </p:spPr>
        <p:txBody>
          <a:bodyPr wrap="square" rtlCol="0">
            <a:spAutoFit/>
          </a:bodyPr>
          <a:lstStyle/>
          <a:p>
            <a:pPr algn="ctr"/>
            <a:r>
              <a:rPr lang="en-GB" dirty="0"/>
              <a:t>of Part 1.</a:t>
            </a:r>
          </a:p>
          <a:p>
            <a:pPr algn="ctr"/>
            <a:r>
              <a:rPr lang="en-GB" b="1" dirty="0"/>
              <a:t>Next: </a:t>
            </a:r>
            <a:r>
              <a:rPr lang="en-GB" dirty="0"/>
              <a:t>Tutorial.</a:t>
            </a:r>
          </a:p>
        </p:txBody>
      </p:sp>
    </p:spTree>
    <p:extLst>
      <p:ext uri="{BB962C8B-B14F-4D97-AF65-F5344CB8AC3E}">
        <p14:creationId xmlns:p14="http://schemas.microsoft.com/office/powerpoint/2010/main" val="29963994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Tutorial Activity</a:t>
            </a:r>
          </a:p>
        </p:txBody>
      </p:sp>
      <p:sp>
        <p:nvSpPr>
          <p:cNvPr id="3" name="Content Placeholder 2"/>
          <p:cNvSpPr>
            <a:spLocks noGrp="1"/>
          </p:cNvSpPr>
          <p:nvPr>
            <p:ph idx="1"/>
          </p:nvPr>
        </p:nvSpPr>
        <p:spPr>
          <a:xfrm>
            <a:off x="466298" y="1417637"/>
            <a:ext cx="11414078" cy="4000523"/>
          </a:xfrm>
        </p:spPr>
        <p:txBody>
          <a:bodyPr>
            <a:normAutofit fontScale="77500" lnSpcReduction="20000"/>
          </a:bodyPr>
          <a:lstStyle/>
          <a:p>
            <a:r>
              <a:rPr lang="en-GB" sz="3100" dirty="0"/>
              <a:t>Review &amp; Update: </a:t>
            </a:r>
            <a:r>
              <a:rPr lang="en-GB" sz="3100" b="1" dirty="0"/>
              <a:t>Project Team list </a:t>
            </a:r>
            <a:r>
              <a:rPr lang="en-GB" sz="3100" dirty="0"/>
              <a:t>(See </a:t>
            </a:r>
            <a:r>
              <a:rPr lang="en-GB" sz="3100" b="1" dirty="0"/>
              <a:t>Notice section </a:t>
            </a:r>
            <a:r>
              <a:rPr lang="en-GB" sz="3100" dirty="0"/>
              <a:t>in Moodle).</a:t>
            </a:r>
          </a:p>
          <a:p>
            <a:pPr marL="514350" indent="-514350">
              <a:buFont typeface="+mj-lt"/>
              <a:buAutoNum type="arabicPeriod"/>
            </a:pPr>
            <a:r>
              <a:rPr lang="en-GB" sz="3400" b="1" dirty="0"/>
              <a:t>Team Activity 1: Complete initial Requirements Spec</a:t>
            </a:r>
            <a:r>
              <a:rPr lang="en-GB" sz="3400" dirty="0"/>
              <a:t>. &amp;/or </a:t>
            </a:r>
            <a:r>
              <a:rPr lang="en-GB" sz="3400" b="1" dirty="0"/>
              <a:t>Product Design Spec. </a:t>
            </a:r>
            <a:r>
              <a:rPr lang="en-GB" sz="3400" dirty="0"/>
              <a:t>(for hardware prototypes) and decide on initial requirement priority &amp; MVP.</a:t>
            </a:r>
          </a:p>
          <a:p>
            <a:pPr marL="514350" indent="-514350">
              <a:buFont typeface="+mj-lt"/>
              <a:buAutoNum type="arabicPeriod"/>
            </a:pPr>
            <a:r>
              <a:rPr lang="en-GB" sz="3400" b="1" dirty="0"/>
              <a:t>Team Activity 2: Design illustration. </a:t>
            </a:r>
            <a:r>
              <a:rPr lang="en-GB" sz="3400" dirty="0"/>
              <a:t>Illustrate your proposed Prototype e.g. </a:t>
            </a:r>
          </a:p>
          <a:p>
            <a:pPr lvl="1">
              <a:buFont typeface="Courier New" panose="02070309020205020404" pitchFamily="49" charset="0"/>
              <a:buChar char="o"/>
            </a:pPr>
            <a:r>
              <a:rPr lang="en-GB" sz="3400" dirty="0"/>
              <a:t>Wire-frame diagram, Story-board, Graphic model illustration.</a:t>
            </a:r>
          </a:p>
          <a:p>
            <a:pPr marL="514350" indent="-514350">
              <a:buFont typeface="+mj-lt"/>
              <a:buAutoNum type="arabicPeriod"/>
            </a:pPr>
            <a:r>
              <a:rPr lang="en-GB" sz="3400" b="1" dirty="0"/>
              <a:t>Team Activity 3: </a:t>
            </a:r>
            <a:r>
              <a:rPr lang="en-GB" sz="3400" dirty="0" err="1"/>
              <a:t>PoC</a:t>
            </a:r>
            <a:r>
              <a:rPr lang="en-GB" sz="3400" dirty="0"/>
              <a:t> feasibility. Create </a:t>
            </a:r>
            <a:r>
              <a:rPr lang="en-GB" sz="3400" dirty="0" err="1"/>
              <a:t>PoC</a:t>
            </a:r>
            <a:r>
              <a:rPr lang="en-GB" sz="3400" dirty="0"/>
              <a:t> feasibility survey questions. Team member/s to complete </a:t>
            </a:r>
            <a:r>
              <a:rPr lang="en-GB" sz="3400" dirty="0" err="1"/>
              <a:t>PoC</a:t>
            </a:r>
            <a:r>
              <a:rPr lang="en-GB" sz="3400" dirty="0"/>
              <a:t> feasibility survey to inform requirements / design.</a:t>
            </a:r>
          </a:p>
          <a:p>
            <a:pPr marL="514350" indent="-514350">
              <a:buFont typeface="+mj-lt"/>
              <a:buAutoNum type="arabicPeriod"/>
            </a:pPr>
            <a:r>
              <a:rPr lang="en-GB" sz="3400" dirty="0"/>
              <a:t>Complete a </a:t>
            </a:r>
            <a:r>
              <a:rPr lang="en-GB" sz="3400" b="1" dirty="0"/>
              <a:t>Team Progress sheet</a:t>
            </a:r>
            <a:r>
              <a:rPr lang="en-GB" sz="3400" dirty="0"/>
              <a:t>.</a:t>
            </a:r>
          </a:p>
          <a:p>
            <a:r>
              <a:rPr lang="en-GB" dirty="0"/>
              <a:t>Tutor </a:t>
            </a:r>
            <a:r>
              <a:rPr lang="en-GB" b="1" dirty="0"/>
              <a:t>Q&amp;A support</a:t>
            </a:r>
            <a:r>
              <a:rPr lang="en-GB" dirty="0"/>
              <a:t>.</a:t>
            </a:r>
          </a:p>
        </p:txBody>
      </p:sp>
    </p:spTree>
    <p:extLst>
      <p:ext uri="{BB962C8B-B14F-4D97-AF65-F5344CB8AC3E}">
        <p14:creationId xmlns:p14="http://schemas.microsoft.com/office/powerpoint/2010/main" val="22789484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James Williams\AppData\Local\Microsoft\Windows\Temporary Internet Files\Content.IE5\73Z2SIFX\MC90011636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9653" y="2794948"/>
            <a:ext cx="1774825" cy="79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69957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Archive / Background information</a:t>
            </a:r>
          </a:p>
        </p:txBody>
      </p:sp>
      <p:sp>
        <p:nvSpPr>
          <p:cNvPr id="3" name="Content Placeholder 2"/>
          <p:cNvSpPr>
            <a:spLocks noGrp="1"/>
          </p:cNvSpPr>
          <p:nvPr>
            <p:ph idx="1"/>
          </p:nvPr>
        </p:nvSpPr>
        <p:spPr/>
        <p:txBody>
          <a:bodyPr/>
          <a:lstStyle/>
          <a:p>
            <a:r>
              <a:rPr lang="en-GB" dirty="0"/>
              <a:t>Archive slide and further information.</a:t>
            </a:r>
          </a:p>
        </p:txBody>
      </p:sp>
    </p:spTree>
    <p:extLst>
      <p:ext uri="{BB962C8B-B14F-4D97-AF65-F5344CB8AC3E}">
        <p14:creationId xmlns:p14="http://schemas.microsoft.com/office/powerpoint/2010/main" val="2459965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7768" y="1353407"/>
            <a:ext cx="4514850" cy="43338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2" name="Title 1"/>
          <p:cNvSpPr>
            <a:spLocks noGrp="1"/>
          </p:cNvSpPr>
          <p:nvPr>
            <p:ph type="title"/>
          </p:nvPr>
        </p:nvSpPr>
        <p:spPr/>
        <p:txBody>
          <a:bodyPr/>
          <a:lstStyle/>
          <a:p>
            <a:r>
              <a:rPr lang="en-GB" dirty="0"/>
              <a:t>Bg. </a:t>
            </a:r>
            <a:r>
              <a:rPr lang="en-GB" b="1" u="sng" dirty="0"/>
              <a:t>The Waterfall Model</a:t>
            </a:r>
          </a:p>
        </p:txBody>
      </p:sp>
      <p:sp>
        <p:nvSpPr>
          <p:cNvPr id="3" name="Content Placeholder 2"/>
          <p:cNvSpPr>
            <a:spLocks noGrp="1"/>
          </p:cNvSpPr>
          <p:nvPr>
            <p:ph idx="1"/>
          </p:nvPr>
        </p:nvSpPr>
        <p:spPr>
          <a:xfrm>
            <a:off x="249382" y="1217165"/>
            <a:ext cx="7931727" cy="4351338"/>
          </a:xfrm>
        </p:spPr>
        <p:txBody>
          <a:bodyPr>
            <a:normAutofit fontScale="62500" lnSpcReduction="20000"/>
          </a:bodyPr>
          <a:lstStyle/>
          <a:p>
            <a:pPr marL="0" indent="0">
              <a:buNone/>
            </a:pPr>
            <a:r>
              <a:rPr lang="en-GB" dirty="0"/>
              <a:t>The </a:t>
            </a:r>
            <a:r>
              <a:rPr lang="en-GB" b="1" dirty="0"/>
              <a:t>waterfall model</a:t>
            </a:r>
            <a:r>
              <a:rPr lang="en-GB" dirty="0"/>
              <a:t> is a process of project activities in sequential phases, where each phase depends on the deliverables of the previous one. And included the following phases in order: </a:t>
            </a:r>
          </a:p>
          <a:p>
            <a:pPr marL="914400" lvl="1" indent="-457200">
              <a:buFont typeface="+mj-lt"/>
              <a:buAutoNum type="arabicPeriod"/>
            </a:pPr>
            <a:r>
              <a:rPr lang="en-GB" b="1" dirty="0"/>
              <a:t>Analysis: </a:t>
            </a:r>
            <a:r>
              <a:rPr lang="en-GB" dirty="0"/>
              <a:t>create requirements, models, and business rules;</a:t>
            </a:r>
          </a:p>
          <a:p>
            <a:pPr marL="914400" lvl="1" indent="-457200">
              <a:buFont typeface="+mj-lt"/>
              <a:buAutoNum type="arabicPeriod"/>
            </a:pPr>
            <a:r>
              <a:rPr lang="en-GB" b="1" dirty="0"/>
              <a:t>Design: </a:t>
            </a:r>
            <a:r>
              <a:rPr lang="en-GB" dirty="0"/>
              <a:t>the architecture, schemas, flow charts, software patterns;</a:t>
            </a:r>
          </a:p>
          <a:p>
            <a:pPr marL="914400" lvl="1" indent="-457200">
              <a:buFont typeface="+mj-lt"/>
              <a:buAutoNum type="arabicPeriod"/>
            </a:pPr>
            <a:r>
              <a:rPr lang="en-GB" b="1" dirty="0"/>
              <a:t>Coding: </a:t>
            </a:r>
            <a:r>
              <a:rPr lang="en-GB" dirty="0"/>
              <a:t>the development and integration of software;</a:t>
            </a:r>
          </a:p>
          <a:p>
            <a:pPr marL="914400" lvl="1" indent="-457200">
              <a:buFont typeface="+mj-lt"/>
              <a:buAutoNum type="arabicPeriod"/>
            </a:pPr>
            <a:r>
              <a:rPr lang="en-GB" b="1" dirty="0"/>
              <a:t>Testing: </a:t>
            </a:r>
            <a:r>
              <a:rPr lang="en-GB" dirty="0"/>
              <a:t>the systematic testing and debugging;</a:t>
            </a:r>
          </a:p>
          <a:p>
            <a:pPr marL="914400" lvl="1" indent="-457200">
              <a:buFont typeface="+mj-lt"/>
              <a:buAutoNum type="arabicPeriod"/>
            </a:pPr>
            <a:r>
              <a:rPr lang="en-GB" b="1" dirty="0"/>
              <a:t>Operations: </a:t>
            </a:r>
            <a:r>
              <a:rPr lang="en-GB" dirty="0"/>
              <a:t>the installation, migration, support, and maintenance of complete systems.</a:t>
            </a:r>
          </a:p>
          <a:p>
            <a:r>
              <a:rPr lang="en-GB" dirty="0"/>
              <a:t>The waterfall model maintains that one should move to a phase only when its preceding phase is complete reviewed and verified. </a:t>
            </a:r>
          </a:p>
          <a:p>
            <a:r>
              <a:rPr lang="en-GB" dirty="0"/>
              <a:t>Various modified waterfall models include variations on this process. These variations include returning to the previous cycle after flaws were found downstream, or returning all the way to the design phase if downstream phases were deemed insufficient. </a:t>
            </a:r>
          </a:p>
          <a:p>
            <a:endParaRPr lang="en-GB" dirty="0"/>
          </a:p>
        </p:txBody>
      </p:sp>
      <p:sp>
        <p:nvSpPr>
          <p:cNvPr id="4" name="TextBox 3"/>
          <p:cNvSpPr txBox="1"/>
          <p:nvPr/>
        </p:nvSpPr>
        <p:spPr>
          <a:xfrm>
            <a:off x="7869382" y="5568503"/>
            <a:ext cx="692727" cy="253916"/>
          </a:xfrm>
          <a:prstGeom prst="rect">
            <a:avLst/>
          </a:prstGeom>
          <a:noFill/>
        </p:spPr>
        <p:txBody>
          <a:bodyPr wrap="square" rtlCol="0">
            <a:spAutoFit/>
          </a:bodyPr>
          <a:lstStyle/>
          <a:p>
            <a:r>
              <a:rPr lang="en-GB" sz="1050" dirty="0"/>
              <a:t>Note (1)</a:t>
            </a:r>
          </a:p>
        </p:txBody>
      </p:sp>
    </p:spTree>
    <p:extLst>
      <p:ext uri="{BB962C8B-B14F-4D97-AF65-F5344CB8AC3E}">
        <p14:creationId xmlns:p14="http://schemas.microsoft.com/office/powerpoint/2010/main" val="1800305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2972" y="190499"/>
            <a:ext cx="6355773" cy="6355773"/>
          </a:xfrm>
          <a:prstGeom prst="rect">
            <a:avLst/>
          </a:prstGeom>
        </p:spPr>
      </p:pic>
      <p:sp>
        <p:nvSpPr>
          <p:cNvPr id="5" name="TextBox 4"/>
          <p:cNvSpPr txBox="1"/>
          <p:nvPr/>
        </p:nvSpPr>
        <p:spPr>
          <a:xfrm>
            <a:off x="7723909" y="6098496"/>
            <a:ext cx="692727" cy="253916"/>
          </a:xfrm>
          <a:prstGeom prst="rect">
            <a:avLst/>
          </a:prstGeom>
          <a:noFill/>
        </p:spPr>
        <p:txBody>
          <a:bodyPr wrap="square" rtlCol="0">
            <a:spAutoFit/>
          </a:bodyPr>
          <a:lstStyle/>
          <a:p>
            <a:r>
              <a:rPr lang="en-GB" sz="1050" dirty="0"/>
              <a:t>Note (i1)</a:t>
            </a:r>
          </a:p>
        </p:txBody>
      </p:sp>
      <p:sp>
        <p:nvSpPr>
          <p:cNvPr id="2" name="TextBox 1"/>
          <p:cNvSpPr txBox="1"/>
          <p:nvPr/>
        </p:nvSpPr>
        <p:spPr>
          <a:xfrm>
            <a:off x="170597" y="279779"/>
            <a:ext cx="2286000" cy="830997"/>
          </a:xfrm>
          <a:prstGeom prst="rect">
            <a:avLst/>
          </a:prstGeom>
          <a:noFill/>
        </p:spPr>
        <p:txBody>
          <a:bodyPr wrap="square" rtlCol="0">
            <a:spAutoFit/>
          </a:bodyPr>
          <a:lstStyle/>
          <a:p>
            <a:r>
              <a:rPr lang="en-GB" sz="4800" b="1" u="sng" dirty="0"/>
              <a:t>SDLC:</a:t>
            </a:r>
          </a:p>
        </p:txBody>
      </p:sp>
    </p:spTree>
    <p:extLst>
      <p:ext uri="{BB962C8B-B14F-4D97-AF65-F5344CB8AC3E}">
        <p14:creationId xmlns:p14="http://schemas.microsoft.com/office/powerpoint/2010/main" val="3325069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Design Thinking</a:t>
            </a:r>
          </a:p>
        </p:txBody>
      </p:sp>
      <p:sp>
        <p:nvSpPr>
          <p:cNvPr id="3" name="Content Placeholder 2"/>
          <p:cNvSpPr>
            <a:spLocks noGrp="1"/>
          </p:cNvSpPr>
          <p:nvPr>
            <p:ph idx="1"/>
          </p:nvPr>
        </p:nvSpPr>
        <p:spPr/>
        <p:txBody>
          <a:bodyPr/>
          <a:lstStyle/>
          <a:p>
            <a:pPr marL="0" indent="0">
              <a:buNone/>
            </a:pPr>
            <a:r>
              <a:rPr lang="en-GB" dirty="0"/>
              <a:t>Problem identification and solution-focused / design thinking.</a:t>
            </a:r>
          </a:p>
          <a:p>
            <a:r>
              <a:rPr lang="en-GB" dirty="0"/>
              <a:t>What is Design Thinking?</a:t>
            </a:r>
          </a:p>
          <a:p>
            <a:r>
              <a:rPr lang="en-GB" dirty="0"/>
              <a:t>What are the steps involved? Find an image.</a:t>
            </a:r>
          </a:p>
        </p:txBody>
      </p:sp>
    </p:spTree>
    <p:extLst>
      <p:ext uri="{BB962C8B-B14F-4D97-AF65-F5344CB8AC3E}">
        <p14:creationId xmlns:p14="http://schemas.microsoft.com/office/powerpoint/2010/main" val="21166770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Design Thinking</a:t>
            </a:r>
            <a:endParaRPr lang="en-GB" u="sng" dirty="0"/>
          </a:p>
        </p:txBody>
      </p:sp>
      <p:sp>
        <p:nvSpPr>
          <p:cNvPr id="3" name="Content Placeholder 2"/>
          <p:cNvSpPr>
            <a:spLocks noGrp="1"/>
          </p:cNvSpPr>
          <p:nvPr>
            <p:ph idx="1"/>
          </p:nvPr>
        </p:nvSpPr>
        <p:spPr/>
        <p:txBody>
          <a:bodyPr>
            <a:normAutofit fontScale="85000" lnSpcReduction="20000"/>
          </a:bodyPr>
          <a:lstStyle/>
          <a:p>
            <a:r>
              <a:rPr lang="en-GB" dirty="0"/>
              <a:t>The </a:t>
            </a:r>
            <a:r>
              <a:rPr lang="en-GB" b="1" dirty="0"/>
              <a:t>number one reason</a:t>
            </a:r>
            <a:r>
              <a:rPr lang="en-GB" dirty="0"/>
              <a:t> why </a:t>
            </a:r>
            <a:r>
              <a:rPr lang="en-GB" dirty="0" err="1"/>
              <a:t>startups</a:t>
            </a:r>
            <a:r>
              <a:rPr lang="en-GB" dirty="0"/>
              <a:t> fail, which accounts for 42% of failures, is because there is</a:t>
            </a:r>
            <a:r>
              <a:rPr lang="en-GB" b="1" dirty="0"/>
              <a:t> no market need</a:t>
            </a:r>
            <a:r>
              <a:rPr lang="en-GB" dirty="0"/>
              <a:t>, for the product or service developed.</a:t>
            </a:r>
          </a:p>
          <a:p>
            <a:r>
              <a:rPr lang="en-GB" dirty="0"/>
              <a:t>Yes, it looks like a million dollar idea. Yes, it looks impressive. </a:t>
            </a:r>
            <a:r>
              <a:rPr lang="en-GB" b="1" dirty="0"/>
              <a:t>But if it is not solving a core problem for which people would pay</a:t>
            </a:r>
            <a:r>
              <a:rPr lang="en-GB" dirty="0"/>
              <a:t>, it will not succeed. This is where Design Thinking kicks in. …</a:t>
            </a:r>
          </a:p>
          <a:p>
            <a:r>
              <a:rPr lang="en-GB" b="1" dirty="0"/>
              <a:t>Design Thinking is all about finding a problem worth solving</a:t>
            </a:r>
            <a:r>
              <a:rPr lang="en-GB" dirty="0"/>
              <a:t>. It is a systematic approach to solving problems based on close and empathetic observation of people.</a:t>
            </a:r>
          </a:p>
          <a:p>
            <a:pPr marL="0" indent="0">
              <a:buNone/>
            </a:pPr>
            <a:endParaRPr lang="en-GB" dirty="0"/>
          </a:p>
          <a:p>
            <a:pPr marL="0" indent="0">
              <a:buNone/>
            </a:pPr>
            <a:r>
              <a:rPr lang="en-GB" sz="1900" b="1" dirty="0"/>
              <a:t>Source article: </a:t>
            </a:r>
            <a:r>
              <a:rPr lang="en-GB" sz="1900" dirty="0"/>
              <a:t>Based on </a:t>
            </a:r>
            <a:r>
              <a:rPr lang="en-GB" sz="1900" dirty="0">
                <a:hlinkClick r:id="rId3"/>
              </a:rPr>
              <a:t>Design Thinking for Start-ups</a:t>
            </a:r>
            <a:r>
              <a:rPr lang="en-GB" sz="1900" dirty="0"/>
              <a:t> by Nitin </a:t>
            </a:r>
            <a:r>
              <a:rPr lang="en-GB" sz="1900" dirty="0" err="1"/>
              <a:t>Sethi</a:t>
            </a:r>
            <a:r>
              <a:rPr lang="en-GB" sz="1900" dirty="0"/>
              <a:t>.</a:t>
            </a:r>
          </a:p>
          <a:p>
            <a:endParaRPr lang="en-GB" dirty="0"/>
          </a:p>
        </p:txBody>
      </p:sp>
    </p:spTree>
    <p:extLst>
      <p:ext uri="{BB962C8B-B14F-4D97-AF65-F5344CB8AC3E}">
        <p14:creationId xmlns:p14="http://schemas.microsoft.com/office/powerpoint/2010/main" val="7972985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Bg: Design thinking</a:t>
            </a:r>
          </a:p>
        </p:txBody>
      </p:sp>
      <p:sp>
        <p:nvSpPr>
          <p:cNvPr id="3" name="Content Placeholder 2"/>
          <p:cNvSpPr>
            <a:spLocks noGrp="1"/>
          </p:cNvSpPr>
          <p:nvPr>
            <p:ph idx="1"/>
          </p:nvPr>
        </p:nvSpPr>
        <p:spPr/>
        <p:txBody>
          <a:bodyPr/>
          <a:lstStyle/>
          <a:p>
            <a:r>
              <a:rPr lang="en-GB" b="1" dirty="0"/>
              <a:t>Activity:</a:t>
            </a:r>
            <a:r>
              <a:rPr lang="en-GB" dirty="0"/>
              <a:t> Design thinking is a creative approach to problem solving and includes consideration for people (much like Agile Dev. methods). </a:t>
            </a:r>
          </a:p>
          <a:p>
            <a:r>
              <a:rPr lang="en-GB" dirty="0"/>
              <a:t>Research how 'Design Thinking' is being used by Businesses today?</a:t>
            </a:r>
          </a:p>
        </p:txBody>
      </p:sp>
    </p:spTree>
    <p:extLst>
      <p:ext uri="{BB962C8B-B14F-4D97-AF65-F5344CB8AC3E}">
        <p14:creationId xmlns:p14="http://schemas.microsoft.com/office/powerpoint/2010/main" val="406963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Empathize: Solve a problem</a:t>
            </a:r>
          </a:p>
        </p:txBody>
      </p:sp>
      <p:sp>
        <p:nvSpPr>
          <p:cNvPr id="3" name="Content Placeholder 2"/>
          <p:cNvSpPr>
            <a:spLocks noGrp="1"/>
          </p:cNvSpPr>
          <p:nvPr>
            <p:ph idx="1"/>
          </p:nvPr>
        </p:nvSpPr>
        <p:spPr/>
        <p:txBody>
          <a:bodyPr/>
          <a:lstStyle/>
          <a:p>
            <a:r>
              <a:rPr lang="en-GB" dirty="0"/>
              <a:t>Do you have a problem that you would like to solve?</a:t>
            </a:r>
          </a:p>
          <a:p>
            <a:r>
              <a:rPr lang="en-GB" dirty="0"/>
              <a:t>Ask your family or friends if they have a problem issue or frustration in life?</a:t>
            </a:r>
          </a:p>
          <a:p>
            <a:r>
              <a:rPr lang="en-GB" dirty="0"/>
              <a:t>Can technology ease help or solve the problem?</a:t>
            </a:r>
          </a:p>
          <a:p>
            <a:r>
              <a:rPr lang="en-GB" dirty="0"/>
              <a:t>= idea.</a:t>
            </a:r>
          </a:p>
        </p:txBody>
      </p:sp>
    </p:spTree>
    <p:extLst>
      <p:ext uri="{BB962C8B-B14F-4D97-AF65-F5344CB8AC3E}">
        <p14:creationId xmlns:p14="http://schemas.microsoft.com/office/powerpoint/2010/main" val="23117131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4041"/>
            <a:ext cx="10972800" cy="1049195"/>
          </a:xfrm>
        </p:spPr>
        <p:txBody>
          <a:bodyPr/>
          <a:lstStyle/>
          <a:p>
            <a:r>
              <a:rPr lang="en-GB" b="1" u="sng" dirty="0"/>
              <a:t>Prototyping</a:t>
            </a:r>
          </a:p>
        </p:txBody>
      </p:sp>
      <p:sp>
        <p:nvSpPr>
          <p:cNvPr id="3" name="Content Placeholder 2"/>
          <p:cNvSpPr>
            <a:spLocks noGrp="1"/>
          </p:cNvSpPr>
          <p:nvPr>
            <p:ph idx="1"/>
          </p:nvPr>
        </p:nvSpPr>
        <p:spPr>
          <a:xfrm>
            <a:off x="466298" y="1054291"/>
            <a:ext cx="10972800" cy="3917032"/>
          </a:xfrm>
        </p:spPr>
        <p:txBody>
          <a:bodyPr>
            <a:noAutofit/>
          </a:bodyPr>
          <a:lstStyle/>
          <a:p>
            <a:r>
              <a:rPr lang="en-GB" sz="2400" dirty="0"/>
              <a:t>Prototypes come in many forms, from a sketch on paper to an interactive simulation that looks like the final product to a working product with reduced features.</a:t>
            </a:r>
          </a:p>
          <a:p>
            <a:r>
              <a:rPr lang="en-GB" sz="2400" dirty="0"/>
              <a:t>The Rapid Prototyping Process includes a three-step process, repeated as many times as needed:</a:t>
            </a:r>
          </a:p>
          <a:p>
            <a:pPr marL="914400" lvl="1" indent="-457200">
              <a:buFont typeface="+mj-lt"/>
              <a:buAutoNum type="arabicPeriod"/>
            </a:pPr>
            <a:r>
              <a:rPr lang="en-GB" sz="2400" b="1" dirty="0"/>
              <a:t>Prototype</a:t>
            </a:r>
            <a:r>
              <a:rPr lang="en-GB" sz="2400" dirty="0"/>
              <a:t>: Create a visual mock-up of your solution.</a:t>
            </a:r>
          </a:p>
          <a:p>
            <a:pPr marL="914400" lvl="1" indent="-457200">
              <a:buFont typeface="+mj-lt"/>
              <a:buAutoNum type="arabicPeriod"/>
            </a:pPr>
            <a:r>
              <a:rPr lang="en-GB" sz="2400" b="1" dirty="0"/>
              <a:t>Review</a:t>
            </a:r>
            <a:r>
              <a:rPr lang="en-GB" sz="2400" dirty="0"/>
              <a:t>: Review the prototype with the team and users to evaluate if it meets needs and expectations.</a:t>
            </a:r>
          </a:p>
          <a:p>
            <a:pPr marL="914400" lvl="1" indent="-457200">
              <a:buFont typeface="+mj-lt"/>
              <a:buAutoNum type="arabicPeriod"/>
            </a:pPr>
            <a:r>
              <a:rPr lang="en-GB" sz="2400" b="1" dirty="0"/>
              <a:t>Refine</a:t>
            </a:r>
            <a:r>
              <a:rPr lang="en-GB" sz="2400" dirty="0"/>
              <a:t>: Based on this feedback, identify areas that need to be improved or clarified. (1)</a:t>
            </a:r>
          </a:p>
          <a:p>
            <a:pPr marL="0" indent="0">
              <a:buNone/>
            </a:pPr>
            <a:r>
              <a:rPr lang="en-GB" sz="2400" dirty="0"/>
              <a:t>e-Handout: </a:t>
            </a:r>
            <a:r>
              <a:rPr lang="en-GB" sz="2400" dirty="0">
                <a:hlinkClick r:id="rId3"/>
              </a:rPr>
              <a:t>A Beginner's Guide to Prototyping</a:t>
            </a:r>
            <a:r>
              <a:rPr lang="en-GB" sz="2400" dirty="0"/>
              <a:t>.</a:t>
            </a:r>
            <a:br>
              <a:rPr lang="en-GB" sz="2400" dirty="0"/>
            </a:br>
            <a:endParaRPr lang="en-GB" sz="2400" dirty="0"/>
          </a:p>
        </p:txBody>
      </p:sp>
    </p:spTree>
    <p:extLst>
      <p:ext uri="{BB962C8B-B14F-4D97-AF65-F5344CB8AC3E}">
        <p14:creationId xmlns:p14="http://schemas.microsoft.com/office/powerpoint/2010/main" val="36900420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Team activity: Requirements Specification</a:t>
            </a:r>
          </a:p>
        </p:txBody>
      </p:sp>
      <p:sp>
        <p:nvSpPr>
          <p:cNvPr id="3" name="Content Placeholder 2"/>
          <p:cNvSpPr>
            <a:spLocks noGrp="1"/>
          </p:cNvSpPr>
          <p:nvPr>
            <p:ph idx="1"/>
          </p:nvPr>
        </p:nvSpPr>
        <p:spPr/>
        <p:txBody>
          <a:bodyPr/>
          <a:lstStyle/>
          <a:p>
            <a:pPr marL="514350" indent="-514350">
              <a:buFont typeface="+mj-lt"/>
              <a:buAutoNum type="arabicPeriod"/>
            </a:pPr>
            <a:r>
              <a:rPr lang="en-GB" dirty="0"/>
              <a:t>Research discuss and decide on the Requirement Specification format to use.</a:t>
            </a:r>
          </a:p>
          <a:p>
            <a:pPr marL="514350" indent="-514350">
              <a:buFont typeface="+mj-lt"/>
              <a:buAutoNum type="arabicPeriod"/>
            </a:pPr>
            <a:r>
              <a:rPr lang="en-GB" dirty="0"/>
              <a:t>Complete a Requirements Specification.</a:t>
            </a:r>
          </a:p>
          <a:p>
            <a:endParaRPr lang="en-GB" dirty="0"/>
          </a:p>
        </p:txBody>
      </p:sp>
    </p:spTree>
    <p:extLst>
      <p:ext uri="{BB962C8B-B14F-4D97-AF65-F5344CB8AC3E}">
        <p14:creationId xmlns:p14="http://schemas.microsoft.com/office/powerpoint/2010/main" val="29295544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9412" y="51209"/>
            <a:ext cx="10515600" cy="1325563"/>
          </a:xfrm>
        </p:spPr>
        <p:txBody>
          <a:bodyPr>
            <a:normAutofit/>
          </a:bodyPr>
          <a:lstStyle/>
          <a:p>
            <a:r>
              <a:rPr lang="en-GB" u="sng" dirty="0"/>
              <a:t>Example: Product Spec for a Hydraulic pack</a:t>
            </a:r>
          </a:p>
        </p:txBody>
      </p:sp>
      <p:pic>
        <p:nvPicPr>
          <p:cNvPr id="4" name="Content Placeholder 3" descr="new.jpg"/>
          <p:cNvPicPr>
            <a:picLocks noGrp="1" noChangeAspect="1"/>
          </p:cNvPicPr>
          <p:nvPr>
            <p:ph idx="1"/>
          </p:nvPr>
        </p:nvPicPr>
        <p:blipFill>
          <a:blip r:embed="rId2" cstate="print"/>
          <a:stretch>
            <a:fillRect/>
          </a:stretch>
        </p:blipFill>
        <p:spPr>
          <a:xfrm>
            <a:off x="5822609" y="1268760"/>
            <a:ext cx="2679381" cy="3916363"/>
          </a:xfrm>
        </p:spPr>
      </p:pic>
      <p:sp>
        <p:nvSpPr>
          <p:cNvPr id="5" name="TextBox 4"/>
          <p:cNvSpPr txBox="1"/>
          <p:nvPr/>
        </p:nvSpPr>
        <p:spPr>
          <a:xfrm>
            <a:off x="1314474" y="1268760"/>
            <a:ext cx="4464496" cy="3046988"/>
          </a:xfrm>
          <a:prstGeom prst="rect">
            <a:avLst/>
          </a:prstGeom>
          <a:noFill/>
        </p:spPr>
        <p:txBody>
          <a:bodyPr wrap="square" rtlCol="0">
            <a:spAutoFit/>
          </a:bodyPr>
          <a:lstStyle/>
          <a:p>
            <a:r>
              <a:rPr lang="en-GB" sz="2400" dirty="0"/>
              <a:t>The Spec relates to a portable hydraulic power pack that can be used on construction sites. </a:t>
            </a:r>
          </a:p>
          <a:p>
            <a:r>
              <a:rPr lang="en-GB" sz="2400" dirty="0"/>
              <a:t>An air-cooled petrol engine is coupled to a hydraulic pump and control system - and the power tools are connected to the pack by flexible hoses.</a:t>
            </a:r>
          </a:p>
        </p:txBody>
      </p:sp>
    </p:spTree>
    <p:extLst>
      <p:ext uri="{BB962C8B-B14F-4D97-AF65-F5344CB8AC3E}">
        <p14:creationId xmlns:p14="http://schemas.microsoft.com/office/powerpoint/2010/main" val="38437756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Team Activity: Product Design Spec</a:t>
            </a:r>
          </a:p>
        </p:txBody>
      </p:sp>
      <p:sp>
        <p:nvSpPr>
          <p:cNvPr id="3" name="Content Placeholder 2"/>
          <p:cNvSpPr>
            <a:spLocks noGrp="1"/>
          </p:cNvSpPr>
          <p:nvPr>
            <p:ph idx="1"/>
          </p:nvPr>
        </p:nvSpPr>
        <p:spPr/>
        <p:txBody>
          <a:bodyPr>
            <a:normAutofit fontScale="92500"/>
          </a:bodyPr>
          <a:lstStyle/>
          <a:p>
            <a:r>
              <a:rPr lang="en-GB" b="1" dirty="0"/>
              <a:t>Team activity: </a:t>
            </a:r>
            <a:r>
              <a:rPr lang="en-GB" dirty="0"/>
              <a:t>For those of you creating a hardware prototype research discuss and create a </a:t>
            </a:r>
            <a:r>
              <a:rPr lang="en-GB" b="1" dirty="0"/>
              <a:t>Product Design Spec </a:t>
            </a:r>
            <a:r>
              <a:rPr lang="en-GB" dirty="0"/>
              <a:t>to use in your assessment.</a:t>
            </a:r>
          </a:p>
          <a:p>
            <a:endParaRPr lang="en-GB" dirty="0"/>
          </a:p>
          <a:p>
            <a:r>
              <a:rPr lang="en-GB" dirty="0"/>
              <a:t>Further examples:</a:t>
            </a:r>
          </a:p>
          <a:p>
            <a:pPr lvl="2"/>
            <a:r>
              <a:rPr lang="en-GB" dirty="0">
                <a:hlinkClick r:id="rId2"/>
              </a:rPr>
              <a:t>https://www.sampletemplates.com/business-templates/sample-specification-sheet-template-example.html</a:t>
            </a:r>
            <a:r>
              <a:rPr lang="en-GB" dirty="0"/>
              <a:t> </a:t>
            </a:r>
          </a:p>
          <a:p>
            <a:pPr lvl="2"/>
            <a:r>
              <a:rPr lang="en-GB" dirty="0">
                <a:hlinkClick r:id="rId3"/>
              </a:rPr>
              <a:t>https://www.sampletemplates.com/business-templates/spec-sheet-template.html</a:t>
            </a:r>
            <a:r>
              <a:rPr lang="en-GB" dirty="0"/>
              <a:t> </a:t>
            </a:r>
          </a:p>
        </p:txBody>
      </p:sp>
    </p:spTree>
    <p:extLst>
      <p:ext uri="{BB962C8B-B14F-4D97-AF65-F5344CB8AC3E}">
        <p14:creationId xmlns:p14="http://schemas.microsoft.com/office/powerpoint/2010/main" val="27660769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Team Activity: Design illustration</a:t>
            </a:r>
          </a:p>
        </p:txBody>
      </p:sp>
      <p:sp>
        <p:nvSpPr>
          <p:cNvPr id="3" name="Content Placeholder 2"/>
          <p:cNvSpPr>
            <a:spLocks noGrp="1"/>
          </p:cNvSpPr>
          <p:nvPr>
            <p:ph idx="1"/>
          </p:nvPr>
        </p:nvSpPr>
        <p:spPr/>
        <p:txBody>
          <a:bodyPr/>
          <a:lstStyle/>
          <a:p>
            <a:pPr marL="514350" indent="-514350">
              <a:buFont typeface="+mj-lt"/>
              <a:buAutoNum type="arabicPeriod"/>
            </a:pPr>
            <a:r>
              <a:rPr lang="en-GB" dirty="0"/>
              <a:t>Research discuss and decide on the appropriate Design method to use to illustrate your proposed Prototype e.g. </a:t>
            </a:r>
          </a:p>
          <a:p>
            <a:pPr lvl="1"/>
            <a:r>
              <a:rPr lang="en-GB" dirty="0"/>
              <a:t>Wire-frame diagram, Story-board, Graphic model e.g. 2D / 3D Graphic Photoshop or Illustrator, Sketch, CAM even Paint 3D.</a:t>
            </a:r>
          </a:p>
          <a:p>
            <a:pPr marL="514350" indent="-514350">
              <a:buFont typeface="+mj-lt"/>
              <a:buAutoNum type="arabicPeriod"/>
            </a:pPr>
            <a:r>
              <a:rPr lang="en-GB" dirty="0"/>
              <a:t>Create the Design for your assessment.</a:t>
            </a:r>
          </a:p>
        </p:txBody>
      </p:sp>
    </p:spTree>
    <p:extLst>
      <p:ext uri="{BB962C8B-B14F-4D97-AF65-F5344CB8AC3E}">
        <p14:creationId xmlns:p14="http://schemas.microsoft.com/office/powerpoint/2010/main" val="3745077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Agile Development</a:t>
            </a:r>
          </a:p>
        </p:txBody>
      </p:sp>
      <p:sp>
        <p:nvSpPr>
          <p:cNvPr id="3" name="Content Placeholder 2"/>
          <p:cNvSpPr>
            <a:spLocks noGrp="1"/>
          </p:cNvSpPr>
          <p:nvPr>
            <p:ph idx="1"/>
          </p:nvPr>
        </p:nvSpPr>
        <p:spPr>
          <a:xfrm>
            <a:off x="609600" y="1417638"/>
            <a:ext cx="10972800" cy="3917032"/>
          </a:xfrm>
        </p:spPr>
        <p:txBody>
          <a:bodyPr>
            <a:normAutofit fontScale="92500" lnSpcReduction="10000"/>
          </a:bodyPr>
          <a:lstStyle/>
          <a:p>
            <a:r>
              <a:rPr lang="en-GB" dirty="0"/>
              <a:t>If you are building a software application you could use an Agile Development Method such as Scrum &amp;/or Kanban alongside the Team Progress sheets.</a:t>
            </a:r>
          </a:p>
          <a:p>
            <a:r>
              <a:rPr lang="en-GB" dirty="0"/>
              <a:t>Note: These Dev Methods are more suitable for larger projects. A Software Development method may not be needed and a simple prioritised ‘Requirements list’ for the prototype will suffice.</a:t>
            </a:r>
          </a:p>
          <a:p>
            <a:r>
              <a:rPr lang="en-GB" dirty="0"/>
              <a:t>It is worth considering the </a:t>
            </a:r>
            <a:r>
              <a:rPr lang="en-GB" dirty="0">
                <a:hlinkClick r:id="rId2"/>
              </a:rPr>
              <a:t>Agile Manifesto </a:t>
            </a:r>
            <a:r>
              <a:rPr lang="en-GB" dirty="0"/>
              <a:t>Values &amp; Principles. Even if you don’t use any of the methods.</a:t>
            </a:r>
          </a:p>
        </p:txBody>
      </p:sp>
    </p:spTree>
    <p:extLst>
      <p:ext uri="{BB962C8B-B14F-4D97-AF65-F5344CB8AC3E}">
        <p14:creationId xmlns:p14="http://schemas.microsoft.com/office/powerpoint/2010/main" val="27400861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Bg. </a:t>
            </a:r>
            <a:r>
              <a:rPr lang="en-GB" b="1" u="sng" dirty="0"/>
              <a:t>The Agile Manifesto</a:t>
            </a:r>
            <a:br>
              <a:rPr lang="en-GB" b="1" u="sng" dirty="0"/>
            </a:br>
            <a:r>
              <a:rPr lang="en-GB" b="1" u="sng" dirty="0"/>
              <a:t>The key values and principles of agile</a:t>
            </a:r>
            <a:endParaRPr lang="en-GB" u="sng" dirty="0"/>
          </a:p>
        </p:txBody>
      </p:sp>
      <p:sp>
        <p:nvSpPr>
          <p:cNvPr id="3" name="Content Placeholder 2"/>
          <p:cNvSpPr>
            <a:spLocks noGrp="1"/>
          </p:cNvSpPr>
          <p:nvPr>
            <p:ph idx="1"/>
          </p:nvPr>
        </p:nvSpPr>
        <p:spPr/>
        <p:txBody>
          <a:bodyPr>
            <a:normAutofit fontScale="40000" lnSpcReduction="20000"/>
          </a:bodyPr>
          <a:lstStyle/>
          <a:p>
            <a:pPr marL="0" indent="0">
              <a:buNone/>
            </a:pPr>
            <a:r>
              <a:rPr lang="en-GB" b="1" dirty="0"/>
              <a:t>4 Values:</a:t>
            </a:r>
          </a:p>
          <a:p>
            <a:pPr marL="514350" indent="-514350">
              <a:buFont typeface="+mj-lt"/>
              <a:buAutoNum type="arabicPeriod"/>
            </a:pPr>
            <a:r>
              <a:rPr lang="en-GB" dirty="0"/>
              <a:t>Individuals and interactions over processes and tools</a:t>
            </a:r>
          </a:p>
          <a:p>
            <a:pPr marL="514350" indent="-514350">
              <a:buFont typeface="+mj-lt"/>
              <a:buAutoNum type="arabicPeriod"/>
            </a:pPr>
            <a:r>
              <a:rPr lang="en-GB" dirty="0"/>
              <a:t>Working software over comprehensive documentation</a:t>
            </a:r>
          </a:p>
          <a:p>
            <a:pPr marL="514350" indent="-514350">
              <a:buFont typeface="+mj-lt"/>
              <a:buAutoNum type="arabicPeriod"/>
            </a:pPr>
            <a:r>
              <a:rPr lang="en-GB" dirty="0"/>
              <a:t>Customer collaboration over contract negotiation</a:t>
            </a:r>
          </a:p>
          <a:p>
            <a:pPr marL="514350" indent="-514350">
              <a:buFont typeface="+mj-lt"/>
              <a:buAutoNum type="arabicPeriod"/>
            </a:pPr>
            <a:r>
              <a:rPr lang="en-GB" dirty="0"/>
              <a:t>Responding to change over following a plan</a:t>
            </a:r>
          </a:p>
          <a:p>
            <a:pPr marL="0" indent="0">
              <a:buNone/>
            </a:pPr>
            <a:r>
              <a:rPr lang="en-GB" b="1" dirty="0"/>
              <a:t>12 Principles:</a:t>
            </a:r>
          </a:p>
          <a:p>
            <a:pPr marL="514350" indent="-514350">
              <a:buFont typeface="+mj-lt"/>
              <a:buAutoNum type="arabicPeriod"/>
            </a:pPr>
            <a:r>
              <a:rPr lang="en-GB" dirty="0"/>
              <a:t>Our highest priority is to satisfy the customer through early and continuous delivery of valuable software.</a:t>
            </a:r>
          </a:p>
          <a:p>
            <a:pPr marL="514350" indent="-514350">
              <a:buFont typeface="+mj-lt"/>
              <a:buAutoNum type="arabicPeriod"/>
            </a:pPr>
            <a:r>
              <a:rPr lang="en-GB" dirty="0"/>
              <a:t>Welcome changing requirements, even late in development. Agile processes harness change for the customer's competitive advantage.</a:t>
            </a:r>
          </a:p>
          <a:p>
            <a:pPr marL="514350" indent="-514350">
              <a:buFont typeface="+mj-lt"/>
              <a:buAutoNum type="arabicPeriod"/>
            </a:pPr>
            <a:r>
              <a:rPr lang="en-GB" dirty="0"/>
              <a:t>Deliver working software frequently, from a couple of weeks to a couple of months, with a preference to the shorter timescale.</a:t>
            </a:r>
          </a:p>
          <a:p>
            <a:pPr marL="514350" indent="-514350">
              <a:buFont typeface="+mj-lt"/>
              <a:buAutoNum type="arabicPeriod"/>
            </a:pPr>
            <a:r>
              <a:rPr lang="en-GB" dirty="0"/>
              <a:t>Business people and developers must work together daily throughout the project.</a:t>
            </a:r>
          </a:p>
          <a:p>
            <a:pPr marL="514350" indent="-514350">
              <a:buFont typeface="+mj-lt"/>
              <a:buAutoNum type="arabicPeriod"/>
            </a:pPr>
            <a:r>
              <a:rPr lang="en-GB" dirty="0"/>
              <a:t>Build projects around motivated individuals. Give them the environment and support they need, and trust them to get the job done.</a:t>
            </a:r>
          </a:p>
          <a:p>
            <a:pPr marL="514350" indent="-514350">
              <a:buFont typeface="+mj-lt"/>
              <a:buAutoNum type="arabicPeriod"/>
            </a:pPr>
            <a:r>
              <a:rPr lang="en-GB" dirty="0"/>
              <a:t>The most efficient and effective method of conveying information to and within a development team is face-to-face conversation.</a:t>
            </a:r>
          </a:p>
          <a:p>
            <a:pPr marL="514350" indent="-514350">
              <a:buFont typeface="+mj-lt"/>
              <a:buAutoNum type="arabicPeriod"/>
            </a:pPr>
            <a:r>
              <a:rPr lang="en-GB" dirty="0"/>
              <a:t>Working software is the primary measure of progress.</a:t>
            </a:r>
          </a:p>
          <a:p>
            <a:pPr marL="514350" indent="-514350">
              <a:buFont typeface="+mj-lt"/>
              <a:buAutoNum type="arabicPeriod"/>
            </a:pPr>
            <a:r>
              <a:rPr lang="en-GB" dirty="0"/>
              <a:t>Agile processes promote sustainable development. The sponsors, developers, and users should be able to maintain a constant pace indefinitely.</a:t>
            </a:r>
          </a:p>
          <a:p>
            <a:pPr marL="514350" indent="-514350">
              <a:buFont typeface="+mj-lt"/>
              <a:buAutoNum type="arabicPeriod"/>
            </a:pPr>
            <a:r>
              <a:rPr lang="en-GB" dirty="0"/>
              <a:t>Continuous attention to technical excellence and good design enhances agility.</a:t>
            </a:r>
          </a:p>
          <a:p>
            <a:pPr marL="514350" indent="-514350">
              <a:buFont typeface="+mj-lt"/>
              <a:buAutoNum type="arabicPeriod"/>
            </a:pPr>
            <a:r>
              <a:rPr lang="en-GB" dirty="0"/>
              <a:t>Simplicity--the art of maximizing the amount of work not done--is essential.</a:t>
            </a:r>
          </a:p>
          <a:p>
            <a:pPr marL="514350" indent="-514350">
              <a:buFont typeface="+mj-lt"/>
              <a:buAutoNum type="arabicPeriod"/>
            </a:pPr>
            <a:r>
              <a:rPr lang="en-GB" dirty="0"/>
              <a:t>The best architectures, requirements, and designs emerge from self-organizing teams.</a:t>
            </a:r>
          </a:p>
          <a:p>
            <a:pPr marL="514350" indent="-514350">
              <a:buFont typeface="+mj-lt"/>
              <a:buAutoNum type="arabicPeriod"/>
            </a:pPr>
            <a:r>
              <a:rPr lang="en-GB" dirty="0"/>
              <a:t>At regular intervals, the team reflects on how to become more effective, then tunes and adjusts its </a:t>
            </a:r>
            <a:r>
              <a:rPr lang="en-GB" dirty="0" err="1"/>
              <a:t>behavior</a:t>
            </a:r>
            <a:r>
              <a:rPr lang="en-GB" dirty="0"/>
              <a:t> accordingly.</a:t>
            </a:r>
          </a:p>
          <a:p>
            <a:pPr marL="0" indent="0">
              <a:buNone/>
            </a:pPr>
            <a:r>
              <a:rPr lang="en-GB" dirty="0"/>
              <a:t>Ref source: </a:t>
            </a:r>
            <a:r>
              <a:rPr lang="en-GB" dirty="0">
                <a:hlinkClick r:id="rId2"/>
              </a:rPr>
              <a:t>https://www.scrumalliance.org/resources/agile-manifesto</a:t>
            </a:r>
            <a:endParaRPr lang="en-GB" dirty="0"/>
          </a:p>
        </p:txBody>
      </p:sp>
    </p:spTree>
    <p:extLst>
      <p:ext uri="{BB962C8B-B14F-4D97-AF65-F5344CB8AC3E}">
        <p14:creationId xmlns:p14="http://schemas.microsoft.com/office/powerpoint/2010/main" val="42777308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Project Management</a:t>
            </a:r>
          </a:p>
        </p:txBody>
      </p:sp>
      <p:sp>
        <p:nvSpPr>
          <p:cNvPr id="3" name="Content Placeholder 2"/>
          <p:cNvSpPr>
            <a:spLocks noGrp="1"/>
          </p:cNvSpPr>
          <p:nvPr>
            <p:ph idx="1"/>
          </p:nvPr>
        </p:nvSpPr>
        <p:spPr/>
        <p:txBody>
          <a:bodyPr>
            <a:normAutofit/>
          </a:bodyPr>
          <a:lstStyle/>
          <a:p>
            <a:pPr marL="0" indent="0">
              <a:buNone/>
            </a:pPr>
            <a:r>
              <a:rPr lang="en-GB" dirty="0"/>
              <a:t>As part of this module you will be managing your own project. So:</a:t>
            </a:r>
          </a:p>
          <a:p>
            <a:pPr marL="514350" indent="-514350">
              <a:buFont typeface="+mj-lt"/>
              <a:buAutoNum type="arabicPeriod"/>
            </a:pPr>
            <a:r>
              <a:rPr lang="en-GB" dirty="0"/>
              <a:t>What is Project Management?</a:t>
            </a:r>
          </a:p>
          <a:p>
            <a:pPr marL="514350" indent="-514350">
              <a:buFont typeface="+mj-lt"/>
              <a:buAutoNum type="arabicPeriod"/>
            </a:pPr>
            <a:endParaRPr lang="en-GB" dirty="0"/>
          </a:p>
          <a:p>
            <a:pPr marL="514350" indent="-514350">
              <a:buFont typeface="+mj-lt"/>
              <a:buAutoNum type="arabicPeriod"/>
            </a:pPr>
            <a:r>
              <a:rPr lang="en-GB" dirty="0"/>
              <a:t>What are the 5 stages of Project Management?</a:t>
            </a:r>
          </a:p>
        </p:txBody>
      </p:sp>
    </p:spTree>
    <p:extLst>
      <p:ext uri="{BB962C8B-B14F-4D97-AF65-F5344CB8AC3E}">
        <p14:creationId xmlns:p14="http://schemas.microsoft.com/office/powerpoint/2010/main" val="599498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Agile Development</a:t>
            </a:r>
          </a:p>
        </p:txBody>
      </p:sp>
      <p:sp>
        <p:nvSpPr>
          <p:cNvPr id="3" name="Content Placeholder 2"/>
          <p:cNvSpPr>
            <a:spLocks noGrp="1"/>
          </p:cNvSpPr>
          <p:nvPr>
            <p:ph idx="1"/>
          </p:nvPr>
        </p:nvSpPr>
        <p:spPr/>
        <p:txBody>
          <a:bodyPr>
            <a:normAutofit fontScale="77500" lnSpcReduction="20000"/>
          </a:bodyPr>
          <a:lstStyle/>
          <a:p>
            <a:r>
              <a:rPr lang="en-GB" dirty="0"/>
              <a:t>What is Agile development?</a:t>
            </a:r>
          </a:p>
          <a:p>
            <a:r>
              <a:rPr lang="en-GB" dirty="0"/>
              <a:t>What is Scrum? Agile framework – not ‘Scrum V’ ;-)</a:t>
            </a:r>
          </a:p>
          <a:p>
            <a:r>
              <a:rPr lang="en-GB" dirty="0"/>
              <a:t>What are the scrum: Roles Workflow and Artefacts? + find an image or video that illustrates each.</a:t>
            </a:r>
          </a:p>
          <a:p>
            <a:r>
              <a:rPr lang="en-GB" dirty="0"/>
              <a:t>What is Kanban? Lean development method – not ‘Can-Can’ ;-) </a:t>
            </a:r>
          </a:p>
          <a:p>
            <a:r>
              <a:rPr lang="en-GB" dirty="0"/>
              <a:t>What is a Kanban board? + find an image or video that illustrates it. Try and find a board related to your programme.</a:t>
            </a:r>
          </a:p>
          <a:p>
            <a:endParaRPr lang="en-GB" dirty="0"/>
          </a:p>
          <a:p>
            <a:pPr marL="0" indent="0">
              <a:buNone/>
            </a:pPr>
            <a:r>
              <a:rPr lang="en-GB" dirty="0"/>
              <a:t>Note: the module has a Team progress / project management method built-in so the use of one of the above methods is optional. MVP and a short requirements list could be created and this is all that is required.</a:t>
            </a:r>
          </a:p>
        </p:txBody>
      </p:sp>
    </p:spTree>
    <p:extLst>
      <p:ext uri="{BB962C8B-B14F-4D97-AF65-F5344CB8AC3E}">
        <p14:creationId xmlns:p14="http://schemas.microsoft.com/office/powerpoint/2010/main" val="14625643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t>Bg. Agile development methods</a:t>
            </a:r>
          </a:p>
        </p:txBody>
      </p:sp>
      <p:sp>
        <p:nvSpPr>
          <p:cNvPr id="3" name="Content Placeholder 2"/>
          <p:cNvSpPr>
            <a:spLocks noGrp="1"/>
          </p:cNvSpPr>
          <p:nvPr>
            <p:ph idx="1"/>
          </p:nvPr>
        </p:nvSpPr>
        <p:spPr/>
        <p:txBody>
          <a:bodyPr>
            <a:normAutofit fontScale="70000" lnSpcReduction="20000"/>
          </a:bodyPr>
          <a:lstStyle/>
          <a:p>
            <a:r>
              <a:rPr lang="en-GB" dirty="0"/>
              <a:t>Modern development methodologies focus more on </a:t>
            </a:r>
            <a:r>
              <a:rPr lang="en-GB" b="1" dirty="0"/>
              <a:t>people / customer </a:t>
            </a:r>
            <a:r>
              <a:rPr lang="en-GB" dirty="0"/>
              <a:t>and </a:t>
            </a:r>
            <a:r>
              <a:rPr lang="en-GB" b="1" dirty="0"/>
              <a:t>embracing change </a:t>
            </a:r>
            <a:r>
              <a:rPr lang="en-GB" dirty="0"/>
              <a:t>than on strict planning methods and tools. </a:t>
            </a:r>
          </a:p>
          <a:p>
            <a:r>
              <a:rPr lang="en-GB" dirty="0"/>
              <a:t>Lean and Agile development methodologies include these new values and focus more on </a:t>
            </a:r>
            <a:r>
              <a:rPr lang="en-GB" b="1" dirty="0"/>
              <a:t>people and embracing change</a:t>
            </a:r>
            <a:r>
              <a:rPr lang="en-GB" dirty="0"/>
              <a:t>.</a:t>
            </a:r>
          </a:p>
          <a:p>
            <a:pPr marL="0" indent="0">
              <a:buNone/>
            </a:pPr>
            <a:r>
              <a:rPr lang="en-GB" dirty="0"/>
              <a:t>Example links:</a:t>
            </a:r>
          </a:p>
          <a:p>
            <a:r>
              <a:rPr lang="en-GB" dirty="0">
                <a:hlinkClick r:id="rId2"/>
              </a:rPr>
              <a:t>Iterative and incremental development</a:t>
            </a:r>
            <a:endParaRPr lang="en-GB" dirty="0"/>
          </a:p>
          <a:p>
            <a:r>
              <a:rPr lang="en-GB" dirty="0">
                <a:hlinkClick r:id="rId3"/>
              </a:rPr>
              <a:t>Agile development</a:t>
            </a:r>
            <a:endParaRPr lang="en-GB" dirty="0"/>
          </a:p>
          <a:p>
            <a:pPr lvl="1"/>
            <a:r>
              <a:rPr lang="en-GB" dirty="0">
                <a:hlinkClick r:id="rId4"/>
              </a:rPr>
              <a:t>The Manifesto for Agile Development</a:t>
            </a:r>
            <a:endParaRPr lang="en-GB" dirty="0"/>
          </a:p>
          <a:p>
            <a:r>
              <a:rPr lang="en-GB" dirty="0">
                <a:hlinkClick r:id="rId5"/>
              </a:rPr>
              <a:t>Rapid application development</a:t>
            </a:r>
            <a:endParaRPr lang="en-GB" dirty="0"/>
          </a:p>
          <a:p>
            <a:r>
              <a:rPr lang="en-GB" dirty="0">
                <a:hlinkClick r:id="rId6"/>
              </a:rPr>
              <a:t>Prototyping</a:t>
            </a:r>
            <a:endParaRPr lang="en-GB" dirty="0"/>
          </a:p>
          <a:p>
            <a:r>
              <a:rPr lang="en-GB" dirty="0">
                <a:hlinkClick r:id="rId7"/>
              </a:rPr>
              <a:t>Personal Extreme Programming (PXP)</a:t>
            </a:r>
            <a:endParaRPr lang="en-GB" dirty="0"/>
          </a:p>
          <a:p>
            <a:endParaRPr lang="en-GB" dirty="0"/>
          </a:p>
        </p:txBody>
      </p:sp>
    </p:spTree>
    <p:extLst>
      <p:ext uri="{BB962C8B-B14F-4D97-AF65-F5344CB8AC3E}">
        <p14:creationId xmlns:p14="http://schemas.microsoft.com/office/powerpoint/2010/main" val="8446215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263" y="90392"/>
            <a:ext cx="11345838" cy="1143000"/>
          </a:xfrm>
        </p:spPr>
        <p:txBody>
          <a:bodyPr>
            <a:noAutofit/>
          </a:bodyPr>
          <a:lstStyle/>
          <a:p>
            <a:r>
              <a:rPr lang="en-GB" sz="3600" dirty="0"/>
              <a:t>Bg: </a:t>
            </a:r>
            <a:r>
              <a:rPr lang="en-GB" sz="3600" b="1" u="sng" dirty="0"/>
              <a:t>Design thinking, Lean (MVP) and </a:t>
            </a:r>
            <a:br>
              <a:rPr lang="en-GB" sz="3600" b="1" u="sng" dirty="0"/>
            </a:br>
            <a:r>
              <a:rPr lang="en-GB" sz="3600" b="1" u="sng" dirty="0"/>
              <a:t>Agile development</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86118" y="1205374"/>
            <a:ext cx="7742594" cy="4351338"/>
          </a:xfrm>
        </p:spPr>
      </p:pic>
      <p:sp>
        <p:nvSpPr>
          <p:cNvPr id="6" name="TextBox 5"/>
          <p:cNvSpPr txBox="1"/>
          <p:nvPr/>
        </p:nvSpPr>
        <p:spPr>
          <a:xfrm>
            <a:off x="0" y="5528694"/>
            <a:ext cx="7303169" cy="215444"/>
          </a:xfrm>
          <a:prstGeom prst="rect">
            <a:avLst/>
          </a:prstGeom>
          <a:noFill/>
        </p:spPr>
        <p:txBody>
          <a:bodyPr wrap="square" rtlCol="0">
            <a:spAutoFit/>
          </a:bodyPr>
          <a:lstStyle/>
          <a:p>
            <a:r>
              <a:rPr lang="en-GB" sz="800" b="1" dirty="0"/>
              <a:t>Ref: </a:t>
            </a:r>
            <a:r>
              <a:rPr lang="en-GB" sz="800" dirty="0">
                <a:hlinkClick r:id="rId4"/>
              </a:rPr>
              <a:t>Design Thinking, Lean </a:t>
            </a:r>
            <a:r>
              <a:rPr lang="en-GB" sz="800" dirty="0" err="1">
                <a:hlinkClick r:id="rId4"/>
              </a:rPr>
              <a:t>Startup</a:t>
            </a:r>
            <a:r>
              <a:rPr lang="en-GB" sz="800" dirty="0">
                <a:hlinkClick r:id="rId4"/>
              </a:rPr>
              <a:t>, and Agile </a:t>
            </a:r>
            <a:r>
              <a:rPr lang="en-GB" sz="800" dirty="0"/>
              <a:t>by Steve </a:t>
            </a:r>
            <a:r>
              <a:rPr lang="en-GB" sz="800" dirty="0" err="1"/>
              <a:t>Glaveski</a:t>
            </a:r>
            <a:endParaRPr lang="en-GB" sz="800" dirty="0"/>
          </a:p>
        </p:txBody>
      </p:sp>
    </p:spTree>
    <p:extLst>
      <p:ext uri="{BB962C8B-B14F-4D97-AF65-F5344CB8AC3E}">
        <p14:creationId xmlns:p14="http://schemas.microsoft.com/office/powerpoint/2010/main" val="17882380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FDD – Feature Driven Development</a:t>
            </a:r>
          </a:p>
        </p:txBody>
      </p:sp>
      <p:sp>
        <p:nvSpPr>
          <p:cNvPr id="3" name="Content Placeholder 2"/>
          <p:cNvSpPr>
            <a:spLocks noGrp="1"/>
          </p:cNvSpPr>
          <p:nvPr>
            <p:ph idx="1"/>
          </p:nvPr>
        </p:nvSpPr>
        <p:spPr/>
        <p:txBody>
          <a:bodyPr>
            <a:normAutofit fontScale="62500" lnSpcReduction="20000"/>
          </a:bodyPr>
          <a:lstStyle/>
          <a:p>
            <a:pPr marL="0" indent="0">
              <a:buNone/>
            </a:pPr>
            <a:r>
              <a:rPr lang="en-GB" dirty="0"/>
              <a:t>FDD is a model-driven short-iteration process that consists of five basic activities.</a:t>
            </a:r>
          </a:p>
          <a:p>
            <a:r>
              <a:rPr lang="en-GB" dirty="0"/>
              <a:t>1. Develop overall model - a high-level walkthrough of the scope of the system and its context.</a:t>
            </a:r>
          </a:p>
          <a:p>
            <a:r>
              <a:rPr lang="en-GB" dirty="0"/>
              <a:t>2. Build feature list </a:t>
            </a:r>
            <a:r>
              <a:rPr lang="en-GB"/>
              <a:t>- features </a:t>
            </a:r>
            <a:r>
              <a:rPr lang="en-GB" dirty="0"/>
              <a:t>in this respect are small pieces of client-valued functions expressed in the form "&lt;action&gt; &lt;result&gt; &lt;object&gt;", for example: 'Calculate the total of a sale' or 'Validate the password of a user'. Features should not take more than two weeks to complete, else they should be broken down into smaller pieces.</a:t>
            </a:r>
          </a:p>
          <a:p>
            <a:r>
              <a:rPr lang="en-GB" dirty="0"/>
              <a:t>3. Plan by feature - After the feature list is completed, the next step is to produce the development plan and assign ownership of features (or feature sets) e.g. as classes to programmers.</a:t>
            </a:r>
          </a:p>
          <a:p>
            <a:r>
              <a:rPr lang="en-GB" dirty="0"/>
              <a:t>4. Design by feature - A design package is produced for each feature. A chief programmer selects a small group of features that are to be developed within two weeks. Together with the corresponding class owners, the chief programmer works out detailed sequence diagrams for each feature and refines the overall model. Next, the class methods are written and finally a design review is held.</a:t>
            </a:r>
          </a:p>
          <a:p>
            <a:r>
              <a:rPr lang="en-GB" dirty="0"/>
              <a:t>5. Build test and client review by feature.</a:t>
            </a:r>
            <a:br>
              <a:rPr lang="en-GB" dirty="0"/>
            </a:br>
            <a:r>
              <a:rPr lang="en-GB" sz="1100" dirty="0"/>
              <a:t>(Ref:n1)</a:t>
            </a:r>
          </a:p>
        </p:txBody>
      </p:sp>
    </p:spTree>
    <p:extLst>
      <p:ext uri="{BB962C8B-B14F-4D97-AF65-F5344CB8AC3E}">
        <p14:creationId xmlns:p14="http://schemas.microsoft.com/office/powerpoint/2010/main" val="38007205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Lean start-up</a:t>
            </a:r>
          </a:p>
        </p:txBody>
      </p:sp>
      <p:sp>
        <p:nvSpPr>
          <p:cNvPr id="3" name="Content Placeholder 2"/>
          <p:cNvSpPr>
            <a:spLocks noGrp="1"/>
          </p:cNvSpPr>
          <p:nvPr>
            <p:ph idx="1"/>
          </p:nvPr>
        </p:nvSpPr>
        <p:spPr/>
        <p:txBody>
          <a:bodyPr/>
          <a:lstStyle/>
          <a:p>
            <a:r>
              <a:rPr lang="en-GB" dirty="0"/>
              <a:t>Q. What is a Lean start-up?</a:t>
            </a:r>
          </a:p>
          <a:p>
            <a:pPr marL="0" indent="0">
              <a:buNone/>
            </a:pPr>
            <a:endParaRPr lang="en-GB" dirty="0"/>
          </a:p>
          <a:p>
            <a:r>
              <a:rPr lang="en-GB" dirty="0"/>
              <a:t>Q. What are some of the key aspects of the Lean-Start-up method?</a:t>
            </a:r>
          </a:p>
        </p:txBody>
      </p:sp>
    </p:spTree>
    <p:extLst>
      <p:ext uri="{BB962C8B-B14F-4D97-AF65-F5344CB8AC3E}">
        <p14:creationId xmlns:p14="http://schemas.microsoft.com/office/powerpoint/2010/main" val="3975556909"/>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Theme1</Template>
  <TotalTime>1227</TotalTime>
  <Words>4466</Words>
  <Application>Microsoft Office PowerPoint</Application>
  <PresentationFormat>Widescreen</PresentationFormat>
  <Paragraphs>356</Paragraphs>
  <Slides>53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Calibri</vt:lpstr>
      <vt:lpstr>Courier New</vt:lpstr>
      <vt:lpstr>Myriad Pro</vt:lpstr>
      <vt:lpstr>Wingdings</vt:lpstr>
      <vt:lpstr>Wingdings 3</vt:lpstr>
      <vt:lpstr>UWTSD Theme1</vt:lpstr>
      <vt:lpstr>Prototyping &amp; Design</vt:lpstr>
      <vt:lpstr>Overview</vt:lpstr>
      <vt:lpstr>Introduction</vt:lpstr>
      <vt:lpstr>- Activity: The Development Life Cycle</vt:lpstr>
      <vt:lpstr>The Development Life Cycle</vt:lpstr>
      <vt:lpstr>- Activity: Prototyping</vt:lpstr>
      <vt:lpstr>Prototyping</vt:lpstr>
      <vt:lpstr>Example: The Prototyping process</vt:lpstr>
      <vt:lpstr>- Activity: Design Thinking process </vt:lpstr>
      <vt:lpstr>Awareness: Design Thinking Process</vt:lpstr>
      <vt:lpstr>- Activity: Proof of Concept (PoC) </vt:lpstr>
      <vt:lpstr>Proof of Concept (PoC) (1)</vt:lpstr>
      <vt:lpstr>PoC feasibility survey</vt:lpstr>
      <vt:lpstr>‘Initial’ Proof of Concept (PoC)</vt:lpstr>
      <vt:lpstr>Bg. PID &amp; BOSCARD</vt:lpstr>
      <vt:lpstr>Prototype Specifications</vt:lpstr>
      <vt:lpstr>Requirement Specification List</vt:lpstr>
      <vt:lpstr>Example Requirement list (Basic: KISS)</vt:lpstr>
      <vt:lpstr>Requirements Specification List</vt:lpstr>
      <vt:lpstr>- MVP (Lean Start-up)</vt:lpstr>
      <vt:lpstr>MVP - Minimum Viable Product</vt:lpstr>
      <vt:lpstr>Design: POP &amp; Marvel App </vt:lpstr>
      <vt:lpstr>UI Design: Balsamiq Wireframes</vt:lpstr>
      <vt:lpstr>Version Control</vt:lpstr>
      <vt:lpstr>Product Design Specs (PDS)</vt:lpstr>
      <vt:lpstr>Example: Product Design &amp; Specification</vt:lpstr>
      <vt:lpstr>PowerPoint Presentation</vt:lpstr>
      <vt:lpstr>KIS: Design &amp; System Modelling</vt:lpstr>
      <vt:lpstr>Note: 3-tier / Full stack Development Model</vt:lpstr>
      <vt:lpstr>Repeat Activity: Team formation Recruitment &amp; Skill Share</vt:lpstr>
      <vt:lpstr>PowerPoint Presentation</vt:lpstr>
      <vt:lpstr>Tutorial Activity</vt:lpstr>
      <vt:lpstr>PowerPoint Presentation</vt:lpstr>
      <vt:lpstr>Archive / Background information</vt:lpstr>
      <vt:lpstr>Bg. The Waterfall Model</vt:lpstr>
      <vt:lpstr>PowerPoint Presentation</vt:lpstr>
      <vt:lpstr>Design Thinking</vt:lpstr>
      <vt:lpstr>Design Thinking</vt:lpstr>
      <vt:lpstr>Bg: Design thinking</vt:lpstr>
      <vt:lpstr>Empathize: Solve a problem</vt:lpstr>
      <vt:lpstr>Prototyping</vt:lpstr>
      <vt:lpstr>Team activity: Requirements Specification</vt:lpstr>
      <vt:lpstr>Example: Product Spec for a Hydraulic pack</vt:lpstr>
      <vt:lpstr>Team Activity: Product Design Spec</vt:lpstr>
      <vt:lpstr>Team Activity: Design illustration</vt:lpstr>
      <vt:lpstr>Agile Development</vt:lpstr>
      <vt:lpstr>Bg. The Agile Manifesto The key values and principles of agile</vt:lpstr>
      <vt:lpstr>Project Management</vt:lpstr>
      <vt:lpstr>Agile Development</vt:lpstr>
      <vt:lpstr>Bg. Agile development methods</vt:lpstr>
      <vt:lpstr>Bg: Design thinking, Lean (MVP) and  Agile development</vt:lpstr>
      <vt:lpstr>FDD – Feature Driven Development</vt:lpstr>
      <vt:lpstr>Lean start-up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141</cp:revision>
  <dcterms:created xsi:type="dcterms:W3CDTF">2018-11-20T14:24:37Z</dcterms:created>
  <dcterms:modified xsi:type="dcterms:W3CDTF">2020-11-05T19:46:07Z</dcterms:modified>
</cp:coreProperties>
</file>