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4"/>
  </p:sldMasterIdLst>
  <p:notesMasterIdLst>
    <p:notesMasterId r:id="rId35"/>
  </p:notesMasterIdLst>
  <p:sldIdLst>
    <p:sldId id="256" r:id="rId5"/>
    <p:sldId id="257" r:id="rId6"/>
    <p:sldId id="405" r:id="rId7"/>
    <p:sldId id="407" r:id="rId8"/>
    <p:sldId id="406" r:id="rId9"/>
    <p:sldId id="411" r:id="rId10"/>
    <p:sldId id="412" r:id="rId11"/>
    <p:sldId id="413" r:id="rId12"/>
    <p:sldId id="432" r:id="rId13"/>
    <p:sldId id="409" r:id="rId14"/>
    <p:sldId id="410" r:id="rId15"/>
    <p:sldId id="415" r:id="rId16"/>
    <p:sldId id="436" r:id="rId17"/>
    <p:sldId id="417" r:id="rId18"/>
    <p:sldId id="429" r:id="rId19"/>
    <p:sldId id="419" r:id="rId20"/>
    <p:sldId id="420" r:id="rId21"/>
    <p:sldId id="437" r:id="rId22"/>
    <p:sldId id="421" r:id="rId23"/>
    <p:sldId id="416" r:id="rId24"/>
    <p:sldId id="418" r:id="rId25"/>
    <p:sldId id="438" r:id="rId26"/>
    <p:sldId id="408" r:id="rId27"/>
    <p:sldId id="433" r:id="rId28"/>
    <p:sldId id="414" r:id="rId29"/>
    <p:sldId id="434" r:id="rId30"/>
    <p:sldId id="422" r:id="rId31"/>
    <p:sldId id="430" r:id="rId32"/>
    <p:sldId id="431" r:id="rId33"/>
    <p:sldId id="435" r:id="rId34"/>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BFEE002-7159-46A0-B2C6-C850E5A5CA40}" v="9" dt="2024-05-21T17:52:25.36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935" autoAdjust="0"/>
    <p:restoredTop sz="63896" autoAdjust="0"/>
  </p:normalViewPr>
  <p:slideViewPr>
    <p:cSldViewPr snapToGrid="0">
      <p:cViewPr varScale="1">
        <p:scale>
          <a:sx n="66" d="100"/>
          <a:sy n="66" d="100"/>
        </p:scale>
        <p:origin x="1104" y="60"/>
      </p:cViewPr>
      <p:guideLst/>
    </p:cSldViewPr>
  </p:slideViewPr>
  <p:notesTextViewPr>
    <p:cViewPr>
      <p:scale>
        <a:sx n="100" d="100"/>
        <a:sy n="100" d="100"/>
      </p:scale>
      <p:origin x="0" y="0"/>
    </p:cViewPr>
  </p:notesTextViewPr>
  <p:notesViewPr>
    <p:cSldViewPr snapToGrid="0">
      <p:cViewPr varScale="1">
        <p:scale>
          <a:sx n="70" d="100"/>
          <a:sy n="70" d="100"/>
        </p:scale>
        <p:origin x="2088" y="29"/>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s>
</file>

<file path=ppt/diagrams/_rels/data3.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CC15B2-19BB-4403-80E8-16293D8148DA}"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F1995960-BF1B-4685-9E45-B74E53FE2D0D}">
      <dgm:prSet/>
      <dgm:spPr/>
      <dgm:t>
        <a:bodyPr/>
        <a:lstStyle/>
        <a:p>
          <a:r>
            <a:rPr lang="en-GB"/>
            <a:t>Steps to be taken by the conveyancers to complete</a:t>
          </a:r>
          <a:endParaRPr lang="en-US"/>
        </a:p>
      </dgm:t>
    </dgm:pt>
    <dgm:pt modelId="{EB96FE98-94F4-4213-8317-C0126DA6B54B}" type="parTrans" cxnId="{34F3F4B9-8AEC-48F2-A247-EB07AA8D4C12}">
      <dgm:prSet/>
      <dgm:spPr/>
      <dgm:t>
        <a:bodyPr/>
        <a:lstStyle/>
        <a:p>
          <a:endParaRPr lang="en-US"/>
        </a:p>
      </dgm:t>
    </dgm:pt>
    <dgm:pt modelId="{6FB19B41-BB31-4552-9D93-87CD9060FBBA}" type="sibTrans" cxnId="{34F3F4B9-8AEC-48F2-A247-EB07AA8D4C12}">
      <dgm:prSet/>
      <dgm:spPr/>
      <dgm:t>
        <a:bodyPr/>
        <a:lstStyle/>
        <a:p>
          <a:endParaRPr lang="en-US"/>
        </a:p>
      </dgm:t>
    </dgm:pt>
    <dgm:pt modelId="{D1B25290-2318-41C2-ABBE-FF05760C8A38}">
      <dgm:prSet/>
      <dgm:spPr/>
      <dgm:t>
        <a:bodyPr/>
        <a:lstStyle/>
        <a:p>
          <a:r>
            <a:rPr lang="en-GB"/>
            <a:t>Steps to take after completion to conclude all matters</a:t>
          </a:r>
          <a:endParaRPr lang="en-US"/>
        </a:p>
      </dgm:t>
    </dgm:pt>
    <dgm:pt modelId="{1FF33ED9-C4CE-4329-A215-9B6BCCE82EC5}" type="parTrans" cxnId="{EC51DC49-3E0E-4F91-B547-7F9B2E9816CE}">
      <dgm:prSet/>
      <dgm:spPr/>
      <dgm:t>
        <a:bodyPr/>
        <a:lstStyle/>
        <a:p>
          <a:endParaRPr lang="en-US"/>
        </a:p>
      </dgm:t>
    </dgm:pt>
    <dgm:pt modelId="{F4DFB019-BB06-4267-9A8B-C2C70F2A496E}" type="sibTrans" cxnId="{EC51DC49-3E0E-4F91-B547-7F9B2E9816CE}">
      <dgm:prSet/>
      <dgm:spPr/>
      <dgm:t>
        <a:bodyPr/>
        <a:lstStyle/>
        <a:p>
          <a:endParaRPr lang="en-US"/>
        </a:p>
      </dgm:t>
    </dgm:pt>
    <dgm:pt modelId="{A281EB95-7412-4D89-8455-86D99D1E83D6}" type="pres">
      <dgm:prSet presAssocID="{68CC15B2-19BB-4403-80E8-16293D8148DA}" presName="hierChild1" presStyleCnt="0">
        <dgm:presLayoutVars>
          <dgm:chPref val="1"/>
          <dgm:dir/>
          <dgm:animOne val="branch"/>
          <dgm:animLvl val="lvl"/>
          <dgm:resizeHandles/>
        </dgm:presLayoutVars>
      </dgm:prSet>
      <dgm:spPr/>
    </dgm:pt>
    <dgm:pt modelId="{146D0339-1129-49A7-B7FC-15D35D0C402A}" type="pres">
      <dgm:prSet presAssocID="{F1995960-BF1B-4685-9E45-B74E53FE2D0D}" presName="hierRoot1" presStyleCnt="0"/>
      <dgm:spPr/>
    </dgm:pt>
    <dgm:pt modelId="{8735D4B5-AA44-43EC-8C13-6390F6787C20}" type="pres">
      <dgm:prSet presAssocID="{F1995960-BF1B-4685-9E45-B74E53FE2D0D}" presName="composite" presStyleCnt="0"/>
      <dgm:spPr/>
    </dgm:pt>
    <dgm:pt modelId="{F8936924-E88E-4FBE-B393-258DDD2F78D0}" type="pres">
      <dgm:prSet presAssocID="{F1995960-BF1B-4685-9E45-B74E53FE2D0D}" presName="background" presStyleLbl="node0" presStyleIdx="0" presStyleCnt="2"/>
      <dgm:spPr/>
    </dgm:pt>
    <dgm:pt modelId="{66460804-DE49-4A25-932D-DCDE4AE24ACA}" type="pres">
      <dgm:prSet presAssocID="{F1995960-BF1B-4685-9E45-B74E53FE2D0D}" presName="text" presStyleLbl="fgAcc0" presStyleIdx="0" presStyleCnt="2">
        <dgm:presLayoutVars>
          <dgm:chPref val="3"/>
        </dgm:presLayoutVars>
      </dgm:prSet>
      <dgm:spPr/>
    </dgm:pt>
    <dgm:pt modelId="{778FB5B7-AF21-41AF-8C05-6EDCBC6C3CCE}" type="pres">
      <dgm:prSet presAssocID="{F1995960-BF1B-4685-9E45-B74E53FE2D0D}" presName="hierChild2" presStyleCnt="0"/>
      <dgm:spPr/>
    </dgm:pt>
    <dgm:pt modelId="{BA33F297-FF00-451C-A260-2F6759764CE2}" type="pres">
      <dgm:prSet presAssocID="{D1B25290-2318-41C2-ABBE-FF05760C8A38}" presName="hierRoot1" presStyleCnt="0"/>
      <dgm:spPr/>
    </dgm:pt>
    <dgm:pt modelId="{C35A307A-CB88-4133-BA3C-FDB2C1CE907C}" type="pres">
      <dgm:prSet presAssocID="{D1B25290-2318-41C2-ABBE-FF05760C8A38}" presName="composite" presStyleCnt="0"/>
      <dgm:spPr/>
    </dgm:pt>
    <dgm:pt modelId="{FA844504-3579-451B-8792-4C3C45C88F07}" type="pres">
      <dgm:prSet presAssocID="{D1B25290-2318-41C2-ABBE-FF05760C8A38}" presName="background" presStyleLbl="node0" presStyleIdx="1" presStyleCnt="2"/>
      <dgm:spPr/>
    </dgm:pt>
    <dgm:pt modelId="{587F2788-AFED-471E-9356-4004CE595F8E}" type="pres">
      <dgm:prSet presAssocID="{D1B25290-2318-41C2-ABBE-FF05760C8A38}" presName="text" presStyleLbl="fgAcc0" presStyleIdx="1" presStyleCnt="2">
        <dgm:presLayoutVars>
          <dgm:chPref val="3"/>
        </dgm:presLayoutVars>
      </dgm:prSet>
      <dgm:spPr/>
    </dgm:pt>
    <dgm:pt modelId="{C8F58FA2-E3B6-4D13-B2C2-E8DDAFCFA2B9}" type="pres">
      <dgm:prSet presAssocID="{D1B25290-2318-41C2-ABBE-FF05760C8A38}" presName="hierChild2" presStyleCnt="0"/>
      <dgm:spPr/>
    </dgm:pt>
  </dgm:ptLst>
  <dgm:cxnLst>
    <dgm:cxn modelId="{B06B0926-F4DD-422C-A3BE-97C3A840C19E}" type="presOf" srcId="{F1995960-BF1B-4685-9E45-B74E53FE2D0D}" destId="{66460804-DE49-4A25-932D-DCDE4AE24ACA}" srcOrd="0" destOrd="0" presId="urn:microsoft.com/office/officeart/2005/8/layout/hierarchy1"/>
    <dgm:cxn modelId="{EC51DC49-3E0E-4F91-B547-7F9B2E9816CE}" srcId="{68CC15B2-19BB-4403-80E8-16293D8148DA}" destId="{D1B25290-2318-41C2-ABBE-FF05760C8A38}" srcOrd="1" destOrd="0" parTransId="{1FF33ED9-C4CE-4329-A215-9B6BCCE82EC5}" sibTransId="{F4DFB019-BB06-4267-9A8B-C2C70F2A496E}"/>
    <dgm:cxn modelId="{E9154A7E-EB0F-40A2-BC21-2A3263F69850}" type="presOf" srcId="{D1B25290-2318-41C2-ABBE-FF05760C8A38}" destId="{587F2788-AFED-471E-9356-4004CE595F8E}" srcOrd="0" destOrd="0" presId="urn:microsoft.com/office/officeart/2005/8/layout/hierarchy1"/>
    <dgm:cxn modelId="{34F3F4B9-8AEC-48F2-A247-EB07AA8D4C12}" srcId="{68CC15B2-19BB-4403-80E8-16293D8148DA}" destId="{F1995960-BF1B-4685-9E45-B74E53FE2D0D}" srcOrd="0" destOrd="0" parTransId="{EB96FE98-94F4-4213-8317-C0126DA6B54B}" sibTransId="{6FB19B41-BB31-4552-9D93-87CD9060FBBA}"/>
    <dgm:cxn modelId="{76DB7DD4-2027-42FC-B4E0-C65F82500413}" type="presOf" srcId="{68CC15B2-19BB-4403-80E8-16293D8148DA}" destId="{A281EB95-7412-4D89-8455-86D99D1E83D6}" srcOrd="0" destOrd="0" presId="urn:microsoft.com/office/officeart/2005/8/layout/hierarchy1"/>
    <dgm:cxn modelId="{58700323-D077-4ADC-9E7C-BA85689487CC}" type="presParOf" srcId="{A281EB95-7412-4D89-8455-86D99D1E83D6}" destId="{146D0339-1129-49A7-B7FC-15D35D0C402A}" srcOrd="0" destOrd="0" presId="urn:microsoft.com/office/officeart/2005/8/layout/hierarchy1"/>
    <dgm:cxn modelId="{0CE5873A-6007-4750-B0F4-57BDD931E2DF}" type="presParOf" srcId="{146D0339-1129-49A7-B7FC-15D35D0C402A}" destId="{8735D4B5-AA44-43EC-8C13-6390F6787C20}" srcOrd="0" destOrd="0" presId="urn:microsoft.com/office/officeart/2005/8/layout/hierarchy1"/>
    <dgm:cxn modelId="{429FE4ED-6976-42D3-AFF4-5643C7EB8D16}" type="presParOf" srcId="{8735D4B5-AA44-43EC-8C13-6390F6787C20}" destId="{F8936924-E88E-4FBE-B393-258DDD2F78D0}" srcOrd="0" destOrd="0" presId="urn:microsoft.com/office/officeart/2005/8/layout/hierarchy1"/>
    <dgm:cxn modelId="{941857AF-315D-47B8-91AC-51015D13390E}" type="presParOf" srcId="{8735D4B5-AA44-43EC-8C13-6390F6787C20}" destId="{66460804-DE49-4A25-932D-DCDE4AE24ACA}" srcOrd="1" destOrd="0" presId="urn:microsoft.com/office/officeart/2005/8/layout/hierarchy1"/>
    <dgm:cxn modelId="{FAE560EF-E46C-4E65-979A-750B02998812}" type="presParOf" srcId="{146D0339-1129-49A7-B7FC-15D35D0C402A}" destId="{778FB5B7-AF21-41AF-8C05-6EDCBC6C3CCE}" srcOrd="1" destOrd="0" presId="urn:microsoft.com/office/officeart/2005/8/layout/hierarchy1"/>
    <dgm:cxn modelId="{C3B211D9-E986-42DD-A0C4-1407C9676584}" type="presParOf" srcId="{A281EB95-7412-4D89-8455-86D99D1E83D6}" destId="{BA33F297-FF00-451C-A260-2F6759764CE2}" srcOrd="1" destOrd="0" presId="urn:microsoft.com/office/officeart/2005/8/layout/hierarchy1"/>
    <dgm:cxn modelId="{330DF898-93B3-45C4-8EC4-52402CA282F5}" type="presParOf" srcId="{BA33F297-FF00-451C-A260-2F6759764CE2}" destId="{C35A307A-CB88-4133-BA3C-FDB2C1CE907C}" srcOrd="0" destOrd="0" presId="urn:microsoft.com/office/officeart/2005/8/layout/hierarchy1"/>
    <dgm:cxn modelId="{74598A6E-6407-44CD-83EA-9DFF1CCED4DC}" type="presParOf" srcId="{C35A307A-CB88-4133-BA3C-FDB2C1CE907C}" destId="{FA844504-3579-451B-8792-4C3C45C88F07}" srcOrd="0" destOrd="0" presId="urn:microsoft.com/office/officeart/2005/8/layout/hierarchy1"/>
    <dgm:cxn modelId="{CF13638A-BE1A-4444-91F7-1F1E0B3AE25F}" type="presParOf" srcId="{C35A307A-CB88-4133-BA3C-FDB2C1CE907C}" destId="{587F2788-AFED-471E-9356-4004CE595F8E}" srcOrd="1" destOrd="0" presId="urn:microsoft.com/office/officeart/2005/8/layout/hierarchy1"/>
    <dgm:cxn modelId="{AAE2222E-D218-47C5-BCF9-5C41C40DDD4B}" type="presParOf" srcId="{BA33F297-FF00-451C-A260-2F6759764CE2}" destId="{C8F58FA2-E3B6-4D13-B2C2-E8DDAFCFA2B9}"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78D7BF3-3B35-4DEC-9E78-7DE157D802B2}" type="doc">
      <dgm:prSet loTypeId="urn:microsoft.com/office/officeart/2016/7/layout/LinearArrowProcessNumbered" loCatId="process" qsTypeId="urn:microsoft.com/office/officeart/2005/8/quickstyle/simple1" qsCatId="simple" csTypeId="urn:microsoft.com/office/officeart/2005/8/colors/colorful2" csCatId="colorful"/>
      <dgm:spPr/>
      <dgm:t>
        <a:bodyPr/>
        <a:lstStyle/>
        <a:p>
          <a:endParaRPr lang="en-US"/>
        </a:p>
      </dgm:t>
    </dgm:pt>
    <dgm:pt modelId="{16AEA405-D7D4-4F4A-A612-674699B9089D}">
      <dgm:prSet/>
      <dgm:spPr/>
      <dgm:t>
        <a:bodyPr/>
        <a:lstStyle/>
        <a:p>
          <a:r>
            <a:rPr lang="en-GB"/>
            <a:t>Bill and financial statement to client (if not already done)</a:t>
          </a:r>
          <a:br>
            <a:rPr lang="en-GB"/>
          </a:br>
          <a:endParaRPr lang="en-US"/>
        </a:p>
      </dgm:t>
    </dgm:pt>
    <dgm:pt modelId="{FB7ADED6-76FA-4810-88CD-E28E6B93B6F8}" type="parTrans" cxnId="{54A2DDB4-207B-423D-95E1-12E8C69E8B75}">
      <dgm:prSet/>
      <dgm:spPr/>
      <dgm:t>
        <a:bodyPr/>
        <a:lstStyle/>
        <a:p>
          <a:endParaRPr lang="en-US"/>
        </a:p>
      </dgm:t>
    </dgm:pt>
    <dgm:pt modelId="{AAC91CF3-CD86-4D7B-BB5E-05A11F67FAFE}" type="sibTrans" cxnId="{54A2DDB4-207B-423D-95E1-12E8C69E8B75}">
      <dgm:prSet phldrT="1" phldr="0"/>
      <dgm:spPr/>
      <dgm:t>
        <a:bodyPr/>
        <a:lstStyle/>
        <a:p>
          <a:r>
            <a:rPr lang="en-US"/>
            <a:t>1</a:t>
          </a:r>
        </a:p>
      </dgm:t>
    </dgm:pt>
    <dgm:pt modelId="{F6F73A63-10A7-4040-A976-D6647DCACC4A}">
      <dgm:prSet/>
      <dgm:spPr/>
      <dgm:t>
        <a:bodyPr/>
        <a:lstStyle/>
        <a:p>
          <a:r>
            <a:rPr lang="en-GB"/>
            <a:t>Stamp duty land tax to be paid or LTT in Wales</a:t>
          </a:r>
          <a:endParaRPr lang="en-US"/>
        </a:p>
      </dgm:t>
    </dgm:pt>
    <dgm:pt modelId="{7EB0CBFE-2994-49DD-8BC1-CCC7448D8837}" type="parTrans" cxnId="{EEEA148C-9E18-4438-BB3C-9332C9761C3D}">
      <dgm:prSet/>
      <dgm:spPr/>
      <dgm:t>
        <a:bodyPr/>
        <a:lstStyle/>
        <a:p>
          <a:endParaRPr lang="en-US"/>
        </a:p>
      </dgm:t>
    </dgm:pt>
    <dgm:pt modelId="{0E1930A2-F5EE-45FE-AB9B-189325149D1E}" type="sibTrans" cxnId="{EEEA148C-9E18-4438-BB3C-9332C9761C3D}">
      <dgm:prSet phldrT="2" phldr="0"/>
      <dgm:spPr/>
      <dgm:t>
        <a:bodyPr/>
        <a:lstStyle/>
        <a:p>
          <a:r>
            <a:rPr lang="en-US"/>
            <a:t>2</a:t>
          </a:r>
        </a:p>
      </dgm:t>
    </dgm:pt>
    <dgm:pt modelId="{F038026C-D7C6-41CD-8EDE-3DD36C63B4B4}" type="pres">
      <dgm:prSet presAssocID="{F78D7BF3-3B35-4DEC-9E78-7DE157D802B2}" presName="linearFlow" presStyleCnt="0">
        <dgm:presLayoutVars>
          <dgm:dir/>
          <dgm:animLvl val="lvl"/>
          <dgm:resizeHandles val="exact"/>
        </dgm:presLayoutVars>
      </dgm:prSet>
      <dgm:spPr/>
    </dgm:pt>
    <dgm:pt modelId="{071A4986-7BD2-49CF-8BE5-7A1ACBEE36C6}" type="pres">
      <dgm:prSet presAssocID="{16AEA405-D7D4-4F4A-A612-674699B9089D}" presName="compositeNode" presStyleCnt="0"/>
      <dgm:spPr/>
    </dgm:pt>
    <dgm:pt modelId="{DD837BAE-E417-4786-941D-C8C3D20CC6A4}" type="pres">
      <dgm:prSet presAssocID="{16AEA405-D7D4-4F4A-A612-674699B9089D}" presName="parTx" presStyleLbl="node1" presStyleIdx="0" presStyleCnt="0">
        <dgm:presLayoutVars>
          <dgm:chMax val="0"/>
          <dgm:chPref val="0"/>
          <dgm:bulletEnabled val="1"/>
        </dgm:presLayoutVars>
      </dgm:prSet>
      <dgm:spPr/>
    </dgm:pt>
    <dgm:pt modelId="{E6AFB5E0-99E7-4E5C-A54C-60B29B7A1ABD}" type="pres">
      <dgm:prSet presAssocID="{16AEA405-D7D4-4F4A-A612-674699B9089D}" presName="parSh" presStyleCnt="0"/>
      <dgm:spPr/>
    </dgm:pt>
    <dgm:pt modelId="{66EC880C-26C4-47C4-B726-5781DAFDD5D1}" type="pres">
      <dgm:prSet presAssocID="{16AEA405-D7D4-4F4A-A612-674699B9089D}" presName="lineNode" presStyleLbl="alignAccFollowNode1" presStyleIdx="0" presStyleCnt="6"/>
      <dgm:spPr/>
    </dgm:pt>
    <dgm:pt modelId="{069A7832-51F9-483D-8B58-F84C97BFAB20}" type="pres">
      <dgm:prSet presAssocID="{16AEA405-D7D4-4F4A-A612-674699B9089D}" presName="lineArrowNode" presStyleLbl="alignAccFollowNode1" presStyleIdx="1" presStyleCnt="6"/>
      <dgm:spPr/>
    </dgm:pt>
    <dgm:pt modelId="{5BDA199D-D012-42BB-A788-07669EBD6C90}" type="pres">
      <dgm:prSet presAssocID="{AAC91CF3-CD86-4D7B-BB5E-05A11F67FAFE}" presName="sibTransNodeCircle" presStyleLbl="alignNode1" presStyleIdx="0" presStyleCnt="2">
        <dgm:presLayoutVars>
          <dgm:chMax val="0"/>
          <dgm:bulletEnabled/>
        </dgm:presLayoutVars>
      </dgm:prSet>
      <dgm:spPr/>
    </dgm:pt>
    <dgm:pt modelId="{67F13951-CDE7-493C-9929-E44569BB3CB5}" type="pres">
      <dgm:prSet presAssocID="{AAC91CF3-CD86-4D7B-BB5E-05A11F67FAFE}" presName="spacerBetweenCircleAndCallout" presStyleCnt="0">
        <dgm:presLayoutVars/>
      </dgm:prSet>
      <dgm:spPr/>
    </dgm:pt>
    <dgm:pt modelId="{F49E393D-0CDC-4D1E-BBBF-C79CB63A15C3}" type="pres">
      <dgm:prSet presAssocID="{16AEA405-D7D4-4F4A-A612-674699B9089D}" presName="nodeText" presStyleLbl="alignAccFollowNode1" presStyleIdx="2" presStyleCnt="6">
        <dgm:presLayoutVars>
          <dgm:bulletEnabled val="1"/>
        </dgm:presLayoutVars>
      </dgm:prSet>
      <dgm:spPr/>
    </dgm:pt>
    <dgm:pt modelId="{F08F6E3F-FFB5-451A-969E-75A6381CF7B4}" type="pres">
      <dgm:prSet presAssocID="{AAC91CF3-CD86-4D7B-BB5E-05A11F67FAFE}" presName="sibTransComposite" presStyleCnt="0"/>
      <dgm:spPr/>
    </dgm:pt>
    <dgm:pt modelId="{50925D4D-37F3-44AE-9E71-0EB387450356}" type="pres">
      <dgm:prSet presAssocID="{F6F73A63-10A7-4040-A976-D6647DCACC4A}" presName="compositeNode" presStyleCnt="0"/>
      <dgm:spPr/>
    </dgm:pt>
    <dgm:pt modelId="{4E99F27D-CAEF-47D0-9565-1E956C88C201}" type="pres">
      <dgm:prSet presAssocID="{F6F73A63-10A7-4040-A976-D6647DCACC4A}" presName="parTx" presStyleLbl="node1" presStyleIdx="0" presStyleCnt="0">
        <dgm:presLayoutVars>
          <dgm:chMax val="0"/>
          <dgm:chPref val="0"/>
          <dgm:bulletEnabled val="1"/>
        </dgm:presLayoutVars>
      </dgm:prSet>
      <dgm:spPr/>
    </dgm:pt>
    <dgm:pt modelId="{53A6525E-2B23-474D-9AF8-C783982C497A}" type="pres">
      <dgm:prSet presAssocID="{F6F73A63-10A7-4040-A976-D6647DCACC4A}" presName="parSh" presStyleCnt="0"/>
      <dgm:spPr/>
    </dgm:pt>
    <dgm:pt modelId="{B6A3B8E8-471E-40A3-A75A-9CF458BA0447}" type="pres">
      <dgm:prSet presAssocID="{F6F73A63-10A7-4040-A976-D6647DCACC4A}" presName="lineNode" presStyleLbl="alignAccFollowNode1" presStyleIdx="3" presStyleCnt="6"/>
      <dgm:spPr/>
    </dgm:pt>
    <dgm:pt modelId="{B51CC9EE-CA0D-44DA-88BD-E8D30C0C720C}" type="pres">
      <dgm:prSet presAssocID="{F6F73A63-10A7-4040-A976-D6647DCACC4A}" presName="lineArrowNode" presStyleLbl="alignAccFollowNode1" presStyleIdx="4" presStyleCnt="6"/>
      <dgm:spPr/>
    </dgm:pt>
    <dgm:pt modelId="{8F3BD542-FE08-4FA7-AD0E-9441F14FA04C}" type="pres">
      <dgm:prSet presAssocID="{0E1930A2-F5EE-45FE-AB9B-189325149D1E}" presName="sibTransNodeCircle" presStyleLbl="alignNode1" presStyleIdx="1" presStyleCnt="2">
        <dgm:presLayoutVars>
          <dgm:chMax val="0"/>
          <dgm:bulletEnabled/>
        </dgm:presLayoutVars>
      </dgm:prSet>
      <dgm:spPr/>
    </dgm:pt>
    <dgm:pt modelId="{4658F7DB-DD72-4D42-8C29-81551D22EEF0}" type="pres">
      <dgm:prSet presAssocID="{0E1930A2-F5EE-45FE-AB9B-189325149D1E}" presName="spacerBetweenCircleAndCallout" presStyleCnt="0">
        <dgm:presLayoutVars/>
      </dgm:prSet>
      <dgm:spPr/>
    </dgm:pt>
    <dgm:pt modelId="{6D1EB0F3-CDCC-41B1-AB74-F36CD3F6F27D}" type="pres">
      <dgm:prSet presAssocID="{F6F73A63-10A7-4040-A976-D6647DCACC4A}" presName="nodeText" presStyleLbl="alignAccFollowNode1" presStyleIdx="5" presStyleCnt="6">
        <dgm:presLayoutVars>
          <dgm:bulletEnabled val="1"/>
        </dgm:presLayoutVars>
      </dgm:prSet>
      <dgm:spPr/>
    </dgm:pt>
  </dgm:ptLst>
  <dgm:cxnLst>
    <dgm:cxn modelId="{C91DF81E-C5A2-4C16-9A9D-5550DAEC812F}" type="presOf" srcId="{F6F73A63-10A7-4040-A976-D6647DCACC4A}" destId="{6D1EB0F3-CDCC-41B1-AB74-F36CD3F6F27D}" srcOrd="0" destOrd="0" presId="urn:microsoft.com/office/officeart/2016/7/layout/LinearArrowProcessNumbered"/>
    <dgm:cxn modelId="{EEEA148C-9E18-4438-BB3C-9332C9761C3D}" srcId="{F78D7BF3-3B35-4DEC-9E78-7DE157D802B2}" destId="{F6F73A63-10A7-4040-A976-D6647DCACC4A}" srcOrd="1" destOrd="0" parTransId="{7EB0CBFE-2994-49DD-8BC1-CCC7448D8837}" sibTransId="{0E1930A2-F5EE-45FE-AB9B-189325149D1E}"/>
    <dgm:cxn modelId="{765BF5B0-881A-4030-8AF4-90B9629FBF7C}" type="presOf" srcId="{16AEA405-D7D4-4F4A-A612-674699B9089D}" destId="{F49E393D-0CDC-4D1E-BBBF-C79CB63A15C3}" srcOrd="0" destOrd="0" presId="urn:microsoft.com/office/officeart/2016/7/layout/LinearArrowProcessNumbered"/>
    <dgm:cxn modelId="{54A2DDB4-207B-423D-95E1-12E8C69E8B75}" srcId="{F78D7BF3-3B35-4DEC-9E78-7DE157D802B2}" destId="{16AEA405-D7D4-4F4A-A612-674699B9089D}" srcOrd="0" destOrd="0" parTransId="{FB7ADED6-76FA-4810-88CD-E28E6B93B6F8}" sibTransId="{AAC91CF3-CD86-4D7B-BB5E-05A11F67FAFE}"/>
    <dgm:cxn modelId="{B13BB1EF-009C-4006-AE33-5DC5E042EE51}" type="presOf" srcId="{0E1930A2-F5EE-45FE-AB9B-189325149D1E}" destId="{8F3BD542-FE08-4FA7-AD0E-9441F14FA04C}" srcOrd="0" destOrd="0" presId="urn:microsoft.com/office/officeart/2016/7/layout/LinearArrowProcessNumbered"/>
    <dgm:cxn modelId="{2E7D2CF6-7232-4AF1-B06A-2310F976F3E9}" type="presOf" srcId="{F78D7BF3-3B35-4DEC-9E78-7DE157D802B2}" destId="{F038026C-D7C6-41CD-8EDE-3DD36C63B4B4}" srcOrd="0" destOrd="0" presId="urn:microsoft.com/office/officeart/2016/7/layout/LinearArrowProcessNumbered"/>
    <dgm:cxn modelId="{0D2531FF-5428-476F-9B8A-98EB700D8492}" type="presOf" srcId="{AAC91CF3-CD86-4D7B-BB5E-05A11F67FAFE}" destId="{5BDA199D-D012-42BB-A788-07669EBD6C90}" srcOrd="0" destOrd="0" presId="urn:microsoft.com/office/officeart/2016/7/layout/LinearArrowProcessNumbered"/>
    <dgm:cxn modelId="{BCF98D66-FC4F-4C54-B5C1-299644DD9DF4}" type="presParOf" srcId="{F038026C-D7C6-41CD-8EDE-3DD36C63B4B4}" destId="{071A4986-7BD2-49CF-8BE5-7A1ACBEE36C6}" srcOrd="0" destOrd="0" presId="urn:microsoft.com/office/officeart/2016/7/layout/LinearArrowProcessNumbered"/>
    <dgm:cxn modelId="{99815ACB-8CA2-4F95-9B27-BB17B372CEB8}" type="presParOf" srcId="{071A4986-7BD2-49CF-8BE5-7A1ACBEE36C6}" destId="{DD837BAE-E417-4786-941D-C8C3D20CC6A4}" srcOrd="0" destOrd="0" presId="urn:microsoft.com/office/officeart/2016/7/layout/LinearArrowProcessNumbered"/>
    <dgm:cxn modelId="{C8540567-3EB3-4B5F-9F74-979E67A6DB4E}" type="presParOf" srcId="{071A4986-7BD2-49CF-8BE5-7A1ACBEE36C6}" destId="{E6AFB5E0-99E7-4E5C-A54C-60B29B7A1ABD}" srcOrd="1" destOrd="0" presId="urn:microsoft.com/office/officeart/2016/7/layout/LinearArrowProcessNumbered"/>
    <dgm:cxn modelId="{F325A60C-AE05-4412-AC1F-1F8126180C6D}" type="presParOf" srcId="{E6AFB5E0-99E7-4E5C-A54C-60B29B7A1ABD}" destId="{66EC880C-26C4-47C4-B726-5781DAFDD5D1}" srcOrd="0" destOrd="0" presId="urn:microsoft.com/office/officeart/2016/7/layout/LinearArrowProcessNumbered"/>
    <dgm:cxn modelId="{AC468188-CD76-4904-A154-DBE85BEBE571}" type="presParOf" srcId="{E6AFB5E0-99E7-4E5C-A54C-60B29B7A1ABD}" destId="{069A7832-51F9-483D-8B58-F84C97BFAB20}" srcOrd="1" destOrd="0" presId="urn:microsoft.com/office/officeart/2016/7/layout/LinearArrowProcessNumbered"/>
    <dgm:cxn modelId="{5EE20EF9-D564-47B2-BEAB-0C657A6FCA4F}" type="presParOf" srcId="{E6AFB5E0-99E7-4E5C-A54C-60B29B7A1ABD}" destId="{5BDA199D-D012-42BB-A788-07669EBD6C90}" srcOrd="2" destOrd="0" presId="urn:microsoft.com/office/officeart/2016/7/layout/LinearArrowProcessNumbered"/>
    <dgm:cxn modelId="{A3DCF41E-E692-4244-8DF3-0C13C9FA986A}" type="presParOf" srcId="{E6AFB5E0-99E7-4E5C-A54C-60B29B7A1ABD}" destId="{67F13951-CDE7-493C-9929-E44569BB3CB5}" srcOrd="3" destOrd="0" presId="urn:microsoft.com/office/officeart/2016/7/layout/LinearArrowProcessNumbered"/>
    <dgm:cxn modelId="{3AEBEF92-8512-44BB-B710-AE3A8611094A}" type="presParOf" srcId="{071A4986-7BD2-49CF-8BE5-7A1ACBEE36C6}" destId="{F49E393D-0CDC-4D1E-BBBF-C79CB63A15C3}" srcOrd="2" destOrd="0" presId="urn:microsoft.com/office/officeart/2016/7/layout/LinearArrowProcessNumbered"/>
    <dgm:cxn modelId="{B9B7B1F4-A78C-468A-92D3-7629638DAC1E}" type="presParOf" srcId="{F038026C-D7C6-41CD-8EDE-3DD36C63B4B4}" destId="{F08F6E3F-FFB5-451A-969E-75A6381CF7B4}" srcOrd="1" destOrd="0" presId="urn:microsoft.com/office/officeart/2016/7/layout/LinearArrowProcessNumbered"/>
    <dgm:cxn modelId="{C86256CC-C931-45C6-ABB9-C627BCDF5A54}" type="presParOf" srcId="{F038026C-D7C6-41CD-8EDE-3DD36C63B4B4}" destId="{50925D4D-37F3-44AE-9E71-0EB387450356}" srcOrd="2" destOrd="0" presId="urn:microsoft.com/office/officeart/2016/7/layout/LinearArrowProcessNumbered"/>
    <dgm:cxn modelId="{74FD469C-E7B4-44BF-875C-64CCC07B8575}" type="presParOf" srcId="{50925D4D-37F3-44AE-9E71-0EB387450356}" destId="{4E99F27D-CAEF-47D0-9565-1E956C88C201}" srcOrd="0" destOrd="0" presId="urn:microsoft.com/office/officeart/2016/7/layout/LinearArrowProcessNumbered"/>
    <dgm:cxn modelId="{3240ABE7-8887-4F0F-952B-BBD3DDDD41C4}" type="presParOf" srcId="{50925D4D-37F3-44AE-9E71-0EB387450356}" destId="{53A6525E-2B23-474D-9AF8-C783982C497A}" srcOrd="1" destOrd="0" presId="urn:microsoft.com/office/officeart/2016/7/layout/LinearArrowProcessNumbered"/>
    <dgm:cxn modelId="{D9E02A4E-C9D8-42AE-AACD-06A413881EA4}" type="presParOf" srcId="{53A6525E-2B23-474D-9AF8-C783982C497A}" destId="{B6A3B8E8-471E-40A3-A75A-9CF458BA0447}" srcOrd="0" destOrd="0" presId="urn:microsoft.com/office/officeart/2016/7/layout/LinearArrowProcessNumbered"/>
    <dgm:cxn modelId="{931E4A79-6428-44A3-A9BA-8F14A01F44FF}" type="presParOf" srcId="{53A6525E-2B23-474D-9AF8-C783982C497A}" destId="{B51CC9EE-CA0D-44DA-88BD-E8D30C0C720C}" srcOrd="1" destOrd="0" presId="urn:microsoft.com/office/officeart/2016/7/layout/LinearArrowProcessNumbered"/>
    <dgm:cxn modelId="{4A9D6317-BD77-4098-AF7C-0F9E1BE2ACBA}" type="presParOf" srcId="{53A6525E-2B23-474D-9AF8-C783982C497A}" destId="{8F3BD542-FE08-4FA7-AD0E-9441F14FA04C}" srcOrd="2" destOrd="0" presId="urn:microsoft.com/office/officeart/2016/7/layout/LinearArrowProcessNumbered"/>
    <dgm:cxn modelId="{CFFCCF7B-2131-477E-A059-38F4E3BE7E3B}" type="presParOf" srcId="{53A6525E-2B23-474D-9AF8-C783982C497A}" destId="{4658F7DB-DD72-4D42-8C29-81551D22EEF0}" srcOrd="3" destOrd="0" presId="urn:microsoft.com/office/officeart/2016/7/layout/LinearArrowProcessNumbered"/>
    <dgm:cxn modelId="{9E404FE5-F003-4CC9-A1E0-BF051AD7A388}" type="presParOf" srcId="{50925D4D-37F3-44AE-9E71-0EB387450356}" destId="{6D1EB0F3-CDCC-41B1-AB74-F36CD3F6F27D}" srcOrd="2" destOrd="0" presId="urn:microsoft.com/office/officeart/2016/7/layout/LinearArrow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247400B-2959-40F7-B102-D06015F77B5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EB56333-EEB7-4B4A-AED5-F10141DADA35}">
      <dgm:prSet/>
      <dgm:spPr/>
      <dgm:t>
        <a:bodyPr/>
        <a:lstStyle/>
        <a:p>
          <a:r>
            <a:rPr lang="en-GB" dirty="0"/>
            <a:t>WELL DONE for completing all of the chapters for this module!</a:t>
          </a:r>
          <a:endParaRPr lang="en-US" dirty="0"/>
        </a:p>
      </dgm:t>
    </dgm:pt>
    <dgm:pt modelId="{5A03E5DD-AE58-4591-B026-1871665F1A40}" type="parTrans" cxnId="{38FF1C4C-7175-43A4-A0AA-26A0BF722A0E}">
      <dgm:prSet/>
      <dgm:spPr/>
      <dgm:t>
        <a:bodyPr/>
        <a:lstStyle/>
        <a:p>
          <a:endParaRPr lang="en-US"/>
        </a:p>
      </dgm:t>
    </dgm:pt>
    <dgm:pt modelId="{307F7275-9E8B-4CE1-A56A-671EE7FE55A6}" type="sibTrans" cxnId="{38FF1C4C-7175-43A4-A0AA-26A0BF722A0E}">
      <dgm:prSet/>
      <dgm:spPr/>
      <dgm:t>
        <a:bodyPr/>
        <a:lstStyle/>
        <a:p>
          <a:endParaRPr lang="en-US"/>
        </a:p>
      </dgm:t>
    </dgm:pt>
    <dgm:pt modelId="{90AE7765-414E-4861-B17C-B368ABE153B4}">
      <dgm:prSet/>
      <dgm:spPr/>
      <dgm:t>
        <a:bodyPr/>
        <a:lstStyle/>
        <a:p>
          <a:r>
            <a:rPr lang="en-GB" dirty="0"/>
            <a:t>Next week you will undertake independent revision at home. We will return w/c 18th May for 2 group revision sessions before your exam.</a:t>
          </a:r>
          <a:endParaRPr lang="en-US" dirty="0"/>
        </a:p>
      </dgm:t>
    </dgm:pt>
    <dgm:pt modelId="{B97A50A9-9C9E-4CEC-A6D5-58CC3C52BEA0}" type="parTrans" cxnId="{207C04A5-50D0-43B1-BFFE-98A7E07E3819}">
      <dgm:prSet/>
      <dgm:spPr/>
      <dgm:t>
        <a:bodyPr/>
        <a:lstStyle/>
        <a:p>
          <a:endParaRPr lang="en-US"/>
        </a:p>
      </dgm:t>
    </dgm:pt>
    <dgm:pt modelId="{129FCE31-FE1C-4622-8BAE-123D05E061C3}" type="sibTrans" cxnId="{207C04A5-50D0-43B1-BFFE-98A7E07E3819}">
      <dgm:prSet/>
      <dgm:spPr/>
      <dgm:t>
        <a:bodyPr/>
        <a:lstStyle/>
        <a:p>
          <a:endParaRPr lang="en-US"/>
        </a:p>
      </dgm:t>
    </dgm:pt>
    <dgm:pt modelId="{BCDF830D-0720-4136-9DC3-A66A46FD72E6}">
      <dgm:prSet/>
      <dgm:spPr/>
      <dgm:t>
        <a:bodyPr/>
        <a:lstStyle/>
        <a:p>
          <a:r>
            <a:rPr lang="en-GB" dirty="0"/>
            <a:t>There are 6 sample papers available with the answers on separate documents. Good luck with your revision!</a:t>
          </a:r>
          <a:endParaRPr lang="en-US" dirty="0"/>
        </a:p>
      </dgm:t>
    </dgm:pt>
    <dgm:pt modelId="{A686F7D4-308F-4F6C-9435-57972A3A1C58}" type="parTrans" cxnId="{779CB360-CEE2-481A-839B-368CDBA277B4}">
      <dgm:prSet/>
      <dgm:spPr/>
      <dgm:t>
        <a:bodyPr/>
        <a:lstStyle/>
        <a:p>
          <a:endParaRPr lang="en-US"/>
        </a:p>
      </dgm:t>
    </dgm:pt>
    <dgm:pt modelId="{CE6C499A-C76C-4192-A5DC-D7B28A4CAF65}" type="sibTrans" cxnId="{779CB360-CEE2-481A-839B-368CDBA277B4}">
      <dgm:prSet/>
      <dgm:spPr/>
      <dgm:t>
        <a:bodyPr/>
        <a:lstStyle/>
        <a:p>
          <a:endParaRPr lang="en-US"/>
        </a:p>
      </dgm:t>
    </dgm:pt>
    <dgm:pt modelId="{EDA7A85B-4066-43E7-A235-DBE50F4EADBD}" type="pres">
      <dgm:prSet presAssocID="{1247400B-2959-40F7-B102-D06015F77B50}" presName="root" presStyleCnt="0">
        <dgm:presLayoutVars>
          <dgm:dir/>
          <dgm:resizeHandles val="exact"/>
        </dgm:presLayoutVars>
      </dgm:prSet>
      <dgm:spPr/>
    </dgm:pt>
    <dgm:pt modelId="{5D748E59-2D03-49E4-A4F3-30800A817C72}" type="pres">
      <dgm:prSet presAssocID="{7EB56333-EEB7-4B4A-AED5-F10141DADA35}" presName="compNode" presStyleCnt="0"/>
      <dgm:spPr/>
    </dgm:pt>
    <dgm:pt modelId="{5551A2C8-27C6-4C2D-830A-47D1542A5865}" type="pres">
      <dgm:prSet presAssocID="{7EB56333-EEB7-4B4A-AED5-F10141DADA35}" presName="bgRect" presStyleLbl="bgShp" presStyleIdx="0" presStyleCnt="3"/>
      <dgm:spPr/>
    </dgm:pt>
    <dgm:pt modelId="{7F372644-21EE-46DA-9B7A-1CDD2EBE5EF6}" type="pres">
      <dgm:prSet presAssocID="{7EB56333-EEB7-4B4A-AED5-F10141DADA35}"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eckmark"/>
        </a:ext>
      </dgm:extLst>
    </dgm:pt>
    <dgm:pt modelId="{F9C20887-03EF-4079-B892-626371BEAA98}" type="pres">
      <dgm:prSet presAssocID="{7EB56333-EEB7-4B4A-AED5-F10141DADA35}" presName="spaceRect" presStyleCnt="0"/>
      <dgm:spPr/>
    </dgm:pt>
    <dgm:pt modelId="{C546B753-F8AB-4542-963C-2E3DF03294ED}" type="pres">
      <dgm:prSet presAssocID="{7EB56333-EEB7-4B4A-AED5-F10141DADA35}" presName="parTx" presStyleLbl="revTx" presStyleIdx="0" presStyleCnt="3">
        <dgm:presLayoutVars>
          <dgm:chMax val="0"/>
          <dgm:chPref val="0"/>
        </dgm:presLayoutVars>
      </dgm:prSet>
      <dgm:spPr/>
    </dgm:pt>
    <dgm:pt modelId="{682E4509-6F78-45C4-A922-596903ADB156}" type="pres">
      <dgm:prSet presAssocID="{307F7275-9E8B-4CE1-A56A-671EE7FE55A6}" presName="sibTrans" presStyleCnt="0"/>
      <dgm:spPr/>
    </dgm:pt>
    <dgm:pt modelId="{FB098D62-CF81-46CD-BEFD-44D5CFF10603}" type="pres">
      <dgm:prSet presAssocID="{90AE7765-414E-4861-B17C-B368ABE153B4}" presName="compNode" presStyleCnt="0"/>
      <dgm:spPr/>
    </dgm:pt>
    <dgm:pt modelId="{3BE5CDB3-9D6B-4552-AF77-F4B8FF3416AE}" type="pres">
      <dgm:prSet presAssocID="{90AE7765-414E-4861-B17C-B368ABE153B4}" presName="bgRect" presStyleLbl="bgShp" presStyleIdx="1" presStyleCnt="3" custLinFactNeighborY="620"/>
      <dgm:spPr/>
    </dgm:pt>
    <dgm:pt modelId="{9635EE7B-ACDB-4278-A7AA-0E413F7A76DC}" type="pres">
      <dgm:prSet presAssocID="{90AE7765-414E-4861-B17C-B368ABE153B4}"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osed Book"/>
        </a:ext>
      </dgm:extLst>
    </dgm:pt>
    <dgm:pt modelId="{3EDD4FC8-0849-48ED-8624-D94A987CFE9A}" type="pres">
      <dgm:prSet presAssocID="{90AE7765-414E-4861-B17C-B368ABE153B4}" presName="spaceRect" presStyleCnt="0"/>
      <dgm:spPr/>
    </dgm:pt>
    <dgm:pt modelId="{3450CCC0-3F59-4393-99CA-39FD51A4518B}" type="pres">
      <dgm:prSet presAssocID="{90AE7765-414E-4861-B17C-B368ABE153B4}" presName="parTx" presStyleLbl="revTx" presStyleIdx="1" presStyleCnt="3">
        <dgm:presLayoutVars>
          <dgm:chMax val="0"/>
          <dgm:chPref val="0"/>
        </dgm:presLayoutVars>
      </dgm:prSet>
      <dgm:spPr/>
    </dgm:pt>
    <dgm:pt modelId="{DFF502FD-0A4D-4198-AD44-11615551B6BB}" type="pres">
      <dgm:prSet presAssocID="{129FCE31-FE1C-4622-8BAE-123D05E061C3}" presName="sibTrans" presStyleCnt="0"/>
      <dgm:spPr/>
    </dgm:pt>
    <dgm:pt modelId="{3666AE34-8379-4699-8A61-57156B4D59FD}" type="pres">
      <dgm:prSet presAssocID="{BCDF830D-0720-4136-9DC3-A66A46FD72E6}" presName="compNode" presStyleCnt="0"/>
      <dgm:spPr/>
    </dgm:pt>
    <dgm:pt modelId="{F6005597-FECF-4885-BD57-E321645EC05E}" type="pres">
      <dgm:prSet presAssocID="{BCDF830D-0720-4136-9DC3-A66A46FD72E6}" presName="bgRect" presStyleLbl="bgShp" presStyleIdx="2" presStyleCnt="3"/>
      <dgm:spPr/>
    </dgm:pt>
    <dgm:pt modelId="{06127EC5-E698-4C13-BDBE-A317708423B0}" type="pres">
      <dgm:prSet presAssocID="{BCDF830D-0720-4136-9DC3-A66A46FD72E6}"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Paper"/>
        </a:ext>
      </dgm:extLst>
    </dgm:pt>
    <dgm:pt modelId="{C08DDE55-0E47-4EAA-983D-622C0F8CD1E6}" type="pres">
      <dgm:prSet presAssocID="{BCDF830D-0720-4136-9DC3-A66A46FD72E6}" presName="spaceRect" presStyleCnt="0"/>
      <dgm:spPr/>
    </dgm:pt>
    <dgm:pt modelId="{D148442E-9236-4FC3-9614-F235CEDE5ADB}" type="pres">
      <dgm:prSet presAssocID="{BCDF830D-0720-4136-9DC3-A66A46FD72E6}" presName="parTx" presStyleLbl="revTx" presStyleIdx="2" presStyleCnt="3">
        <dgm:presLayoutVars>
          <dgm:chMax val="0"/>
          <dgm:chPref val="0"/>
        </dgm:presLayoutVars>
      </dgm:prSet>
      <dgm:spPr/>
    </dgm:pt>
  </dgm:ptLst>
  <dgm:cxnLst>
    <dgm:cxn modelId="{51D04332-FF6A-429E-A24A-53081A623325}" type="presOf" srcId="{90AE7765-414E-4861-B17C-B368ABE153B4}" destId="{3450CCC0-3F59-4393-99CA-39FD51A4518B}" srcOrd="0" destOrd="0" presId="urn:microsoft.com/office/officeart/2018/2/layout/IconVerticalSolidList"/>
    <dgm:cxn modelId="{779CB360-CEE2-481A-839B-368CDBA277B4}" srcId="{1247400B-2959-40F7-B102-D06015F77B50}" destId="{BCDF830D-0720-4136-9DC3-A66A46FD72E6}" srcOrd="2" destOrd="0" parTransId="{A686F7D4-308F-4F6C-9435-57972A3A1C58}" sibTransId="{CE6C499A-C76C-4192-A5DC-D7B28A4CAF65}"/>
    <dgm:cxn modelId="{38FF1C4C-7175-43A4-A0AA-26A0BF722A0E}" srcId="{1247400B-2959-40F7-B102-D06015F77B50}" destId="{7EB56333-EEB7-4B4A-AED5-F10141DADA35}" srcOrd="0" destOrd="0" parTransId="{5A03E5DD-AE58-4591-B026-1871665F1A40}" sibTransId="{307F7275-9E8B-4CE1-A56A-671EE7FE55A6}"/>
    <dgm:cxn modelId="{207C04A5-50D0-43B1-BFFE-98A7E07E3819}" srcId="{1247400B-2959-40F7-B102-D06015F77B50}" destId="{90AE7765-414E-4861-B17C-B368ABE153B4}" srcOrd="1" destOrd="0" parTransId="{B97A50A9-9C9E-4CEC-A6D5-58CC3C52BEA0}" sibTransId="{129FCE31-FE1C-4622-8BAE-123D05E061C3}"/>
    <dgm:cxn modelId="{8A5B86B4-2DCB-4A93-BCDA-6B52512F5BC2}" type="presOf" srcId="{BCDF830D-0720-4136-9DC3-A66A46FD72E6}" destId="{D148442E-9236-4FC3-9614-F235CEDE5ADB}" srcOrd="0" destOrd="0" presId="urn:microsoft.com/office/officeart/2018/2/layout/IconVerticalSolidList"/>
    <dgm:cxn modelId="{A9247ECF-5533-492A-B4BF-FE5E6253DE6A}" type="presOf" srcId="{7EB56333-EEB7-4B4A-AED5-F10141DADA35}" destId="{C546B753-F8AB-4542-963C-2E3DF03294ED}" srcOrd="0" destOrd="0" presId="urn:microsoft.com/office/officeart/2018/2/layout/IconVerticalSolidList"/>
    <dgm:cxn modelId="{85E392E7-630B-46C3-B93E-6927BA7BEB4D}" type="presOf" srcId="{1247400B-2959-40F7-B102-D06015F77B50}" destId="{EDA7A85B-4066-43E7-A235-DBE50F4EADBD}" srcOrd="0" destOrd="0" presId="urn:microsoft.com/office/officeart/2018/2/layout/IconVerticalSolidList"/>
    <dgm:cxn modelId="{C883EDEE-7A49-4119-9567-013B18A50B98}" type="presParOf" srcId="{EDA7A85B-4066-43E7-A235-DBE50F4EADBD}" destId="{5D748E59-2D03-49E4-A4F3-30800A817C72}" srcOrd="0" destOrd="0" presId="urn:microsoft.com/office/officeart/2018/2/layout/IconVerticalSolidList"/>
    <dgm:cxn modelId="{C613E69D-B173-427C-B2F7-1896B1F18935}" type="presParOf" srcId="{5D748E59-2D03-49E4-A4F3-30800A817C72}" destId="{5551A2C8-27C6-4C2D-830A-47D1542A5865}" srcOrd="0" destOrd="0" presId="urn:microsoft.com/office/officeart/2018/2/layout/IconVerticalSolidList"/>
    <dgm:cxn modelId="{201F60A4-6BB7-481A-A2C1-CC96D77A00F6}" type="presParOf" srcId="{5D748E59-2D03-49E4-A4F3-30800A817C72}" destId="{7F372644-21EE-46DA-9B7A-1CDD2EBE5EF6}" srcOrd="1" destOrd="0" presId="urn:microsoft.com/office/officeart/2018/2/layout/IconVerticalSolidList"/>
    <dgm:cxn modelId="{2047B3AA-6A47-44FD-BF50-C590468F0AE6}" type="presParOf" srcId="{5D748E59-2D03-49E4-A4F3-30800A817C72}" destId="{F9C20887-03EF-4079-B892-626371BEAA98}" srcOrd="2" destOrd="0" presId="urn:microsoft.com/office/officeart/2018/2/layout/IconVerticalSolidList"/>
    <dgm:cxn modelId="{370567CF-70E0-497E-A012-E173FEAE9CBB}" type="presParOf" srcId="{5D748E59-2D03-49E4-A4F3-30800A817C72}" destId="{C546B753-F8AB-4542-963C-2E3DF03294ED}" srcOrd="3" destOrd="0" presId="urn:microsoft.com/office/officeart/2018/2/layout/IconVerticalSolidList"/>
    <dgm:cxn modelId="{338734CE-9A3A-40A1-8B9D-52E364F52788}" type="presParOf" srcId="{EDA7A85B-4066-43E7-A235-DBE50F4EADBD}" destId="{682E4509-6F78-45C4-A922-596903ADB156}" srcOrd="1" destOrd="0" presId="urn:microsoft.com/office/officeart/2018/2/layout/IconVerticalSolidList"/>
    <dgm:cxn modelId="{3637F97B-BAED-4552-A4F6-B4F0A0754CC8}" type="presParOf" srcId="{EDA7A85B-4066-43E7-A235-DBE50F4EADBD}" destId="{FB098D62-CF81-46CD-BEFD-44D5CFF10603}" srcOrd="2" destOrd="0" presId="urn:microsoft.com/office/officeart/2018/2/layout/IconVerticalSolidList"/>
    <dgm:cxn modelId="{3757CC2A-DA25-487C-9AB1-B7D07E9B2118}" type="presParOf" srcId="{FB098D62-CF81-46CD-BEFD-44D5CFF10603}" destId="{3BE5CDB3-9D6B-4552-AF77-F4B8FF3416AE}" srcOrd="0" destOrd="0" presId="urn:microsoft.com/office/officeart/2018/2/layout/IconVerticalSolidList"/>
    <dgm:cxn modelId="{67416EB8-0B67-44E6-8710-A76E299CF3CB}" type="presParOf" srcId="{FB098D62-CF81-46CD-BEFD-44D5CFF10603}" destId="{9635EE7B-ACDB-4278-A7AA-0E413F7A76DC}" srcOrd="1" destOrd="0" presId="urn:microsoft.com/office/officeart/2018/2/layout/IconVerticalSolidList"/>
    <dgm:cxn modelId="{F6933093-C81A-412B-A539-59553E60DCDE}" type="presParOf" srcId="{FB098D62-CF81-46CD-BEFD-44D5CFF10603}" destId="{3EDD4FC8-0849-48ED-8624-D94A987CFE9A}" srcOrd="2" destOrd="0" presId="urn:microsoft.com/office/officeart/2018/2/layout/IconVerticalSolidList"/>
    <dgm:cxn modelId="{C2ACE168-42DB-40F6-AF4C-CCFD70C222D4}" type="presParOf" srcId="{FB098D62-CF81-46CD-BEFD-44D5CFF10603}" destId="{3450CCC0-3F59-4393-99CA-39FD51A4518B}" srcOrd="3" destOrd="0" presId="urn:microsoft.com/office/officeart/2018/2/layout/IconVerticalSolidList"/>
    <dgm:cxn modelId="{6442FD01-14E1-42B3-8F74-9A83B2EDF00D}" type="presParOf" srcId="{EDA7A85B-4066-43E7-A235-DBE50F4EADBD}" destId="{DFF502FD-0A4D-4198-AD44-11615551B6BB}" srcOrd="3" destOrd="0" presId="urn:microsoft.com/office/officeart/2018/2/layout/IconVerticalSolidList"/>
    <dgm:cxn modelId="{3DDD2586-0F4E-4E42-A333-18401ACA5C53}" type="presParOf" srcId="{EDA7A85B-4066-43E7-A235-DBE50F4EADBD}" destId="{3666AE34-8379-4699-8A61-57156B4D59FD}" srcOrd="4" destOrd="0" presId="urn:microsoft.com/office/officeart/2018/2/layout/IconVerticalSolidList"/>
    <dgm:cxn modelId="{83C1617B-5B8F-4D7C-93F2-5543B5EA37D5}" type="presParOf" srcId="{3666AE34-8379-4699-8A61-57156B4D59FD}" destId="{F6005597-FECF-4885-BD57-E321645EC05E}" srcOrd="0" destOrd="0" presId="urn:microsoft.com/office/officeart/2018/2/layout/IconVerticalSolidList"/>
    <dgm:cxn modelId="{34709AE7-684F-4E1C-8936-0081CE40A6FE}" type="presParOf" srcId="{3666AE34-8379-4699-8A61-57156B4D59FD}" destId="{06127EC5-E698-4C13-BDBE-A317708423B0}" srcOrd="1" destOrd="0" presId="urn:microsoft.com/office/officeart/2018/2/layout/IconVerticalSolidList"/>
    <dgm:cxn modelId="{29987B88-53AB-46EC-9B28-5A98F8624E55}" type="presParOf" srcId="{3666AE34-8379-4699-8A61-57156B4D59FD}" destId="{C08DDE55-0E47-4EAA-983D-622C0F8CD1E6}" srcOrd="2" destOrd="0" presId="urn:microsoft.com/office/officeart/2018/2/layout/IconVerticalSolidList"/>
    <dgm:cxn modelId="{24A85E28-2CF0-4EEC-9528-6D4B0C121D9E}" type="presParOf" srcId="{3666AE34-8379-4699-8A61-57156B4D59FD}" destId="{D148442E-9236-4FC3-9614-F235CEDE5AD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936924-E88E-4FBE-B393-258DDD2F78D0}">
      <dsp:nvSpPr>
        <dsp:cNvPr id="0" name=""/>
        <dsp:cNvSpPr/>
      </dsp:nvSpPr>
      <dsp:spPr>
        <a:xfrm>
          <a:off x="1049" y="576898"/>
          <a:ext cx="3683234" cy="2338853"/>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460804-DE49-4A25-932D-DCDE4AE24ACA}">
      <dsp:nvSpPr>
        <dsp:cNvPr id="0" name=""/>
        <dsp:cNvSpPr/>
      </dsp:nvSpPr>
      <dsp:spPr>
        <a:xfrm>
          <a:off x="410297" y="965684"/>
          <a:ext cx="3683234" cy="2338853"/>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Steps to be taken by the conveyancers to complete</a:t>
          </a:r>
          <a:endParaRPr lang="en-US" sz="3400" kern="1200"/>
        </a:p>
      </dsp:txBody>
      <dsp:txXfrm>
        <a:off x="478800" y="1034187"/>
        <a:ext cx="3546228" cy="2201847"/>
      </dsp:txXfrm>
    </dsp:sp>
    <dsp:sp modelId="{FA844504-3579-451B-8792-4C3C45C88F07}">
      <dsp:nvSpPr>
        <dsp:cNvPr id="0" name=""/>
        <dsp:cNvSpPr/>
      </dsp:nvSpPr>
      <dsp:spPr>
        <a:xfrm>
          <a:off x="4502780" y="576898"/>
          <a:ext cx="3683234" cy="2338853"/>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87F2788-AFED-471E-9356-4004CE595F8E}">
      <dsp:nvSpPr>
        <dsp:cNvPr id="0" name=""/>
        <dsp:cNvSpPr/>
      </dsp:nvSpPr>
      <dsp:spPr>
        <a:xfrm>
          <a:off x="4912028" y="965684"/>
          <a:ext cx="3683234" cy="2338853"/>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Steps to take after completion to conclude all matters</a:t>
          </a:r>
          <a:endParaRPr lang="en-US" sz="3400" kern="1200"/>
        </a:p>
      </dsp:txBody>
      <dsp:txXfrm>
        <a:off x="4980531" y="1034187"/>
        <a:ext cx="3546228" cy="220184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EC880C-26C4-47C4-B726-5781DAFDD5D1}">
      <dsp:nvSpPr>
        <dsp:cNvPr id="0" name=""/>
        <dsp:cNvSpPr/>
      </dsp:nvSpPr>
      <dsp:spPr>
        <a:xfrm>
          <a:off x="2404533" y="981827"/>
          <a:ext cx="1923626" cy="71"/>
        </a:xfrm>
        <a:prstGeom prst="rect">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69A7832-51F9-483D-8B58-F84C97BFAB20}">
      <dsp:nvSpPr>
        <dsp:cNvPr id="0" name=""/>
        <dsp:cNvSpPr/>
      </dsp:nvSpPr>
      <dsp:spPr>
        <a:xfrm>
          <a:off x="4443577" y="864955"/>
          <a:ext cx="221217" cy="300619"/>
        </a:xfrm>
        <a:prstGeom prst="chevron">
          <a:avLst>
            <a:gd name="adj" fmla="val 90000"/>
          </a:avLst>
        </a:prstGeom>
        <a:solidFill>
          <a:schemeClr val="accent2">
            <a:tint val="40000"/>
            <a:alpha val="90000"/>
            <a:hueOff val="85861"/>
            <a:satOff val="1586"/>
            <a:lumOff val="-177"/>
            <a:alphaOff val="0"/>
          </a:schemeClr>
        </a:solidFill>
        <a:ln w="19050" cap="rnd" cmpd="sng" algn="ctr">
          <a:solidFill>
            <a:schemeClr val="accent2">
              <a:tint val="40000"/>
              <a:alpha val="90000"/>
              <a:hueOff val="85861"/>
              <a:satOff val="1586"/>
              <a:lumOff val="-177"/>
              <a:alphaOff val="0"/>
            </a:schemeClr>
          </a:solidFill>
          <a:prstDash val="solid"/>
        </a:ln>
        <a:effectLst/>
      </dsp:spPr>
      <dsp:style>
        <a:lnRef idx="2">
          <a:scrgbClr r="0" g="0" b="0"/>
        </a:lnRef>
        <a:fillRef idx="1">
          <a:scrgbClr r="0" g="0" b="0"/>
        </a:fillRef>
        <a:effectRef idx="0">
          <a:scrgbClr r="0" g="0" b="0"/>
        </a:effectRef>
        <a:fontRef idx="minor"/>
      </dsp:style>
    </dsp:sp>
    <dsp:sp modelId="{5BDA199D-D012-42BB-A788-07669EBD6C90}">
      <dsp:nvSpPr>
        <dsp:cNvPr id="0" name=""/>
        <dsp:cNvSpPr/>
      </dsp:nvSpPr>
      <dsp:spPr>
        <a:xfrm>
          <a:off x="1397069" y="221541"/>
          <a:ext cx="1520644" cy="1520644"/>
        </a:xfrm>
        <a:prstGeom prst="ellips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9529" tIns="59529" rIns="59529" bIns="59529" numCol="1" spcCol="1270" anchor="ctr" anchorCtr="0">
          <a:noAutofit/>
        </a:bodyPr>
        <a:lstStyle/>
        <a:p>
          <a:pPr marL="0" lvl="0" indent="0" algn="ctr" defTabSz="2667000">
            <a:lnSpc>
              <a:spcPct val="90000"/>
            </a:lnSpc>
            <a:spcBef>
              <a:spcPct val="0"/>
            </a:spcBef>
            <a:spcAft>
              <a:spcPct val="35000"/>
            </a:spcAft>
            <a:buNone/>
          </a:pPr>
          <a:r>
            <a:rPr lang="en-US" sz="6000" kern="1200"/>
            <a:t>1</a:t>
          </a:r>
        </a:p>
      </dsp:txBody>
      <dsp:txXfrm>
        <a:off x="1619762" y="444234"/>
        <a:ext cx="1075258" cy="1075258"/>
      </dsp:txXfrm>
    </dsp:sp>
    <dsp:sp modelId="{F49E393D-0CDC-4D1E-BBBF-C79CB63A15C3}">
      <dsp:nvSpPr>
        <dsp:cNvPr id="0" name=""/>
        <dsp:cNvSpPr/>
      </dsp:nvSpPr>
      <dsp:spPr>
        <a:xfrm>
          <a:off x="0" y="1906341"/>
          <a:ext cx="4328159" cy="1965600"/>
        </a:xfrm>
        <a:prstGeom prst="upArrowCallout">
          <a:avLst>
            <a:gd name="adj1" fmla="val 50000"/>
            <a:gd name="adj2" fmla="val 20000"/>
            <a:gd name="adj3" fmla="val 20000"/>
            <a:gd name="adj4" fmla="val 100000"/>
          </a:avLst>
        </a:prstGeom>
        <a:solidFill>
          <a:schemeClr val="accent2">
            <a:tint val="40000"/>
            <a:alpha val="90000"/>
            <a:hueOff val="171721"/>
            <a:satOff val="3171"/>
            <a:lumOff val="-354"/>
            <a:alphaOff val="0"/>
          </a:schemeClr>
        </a:solidFill>
        <a:ln w="19050" cap="rnd" cmpd="sng" algn="ctr">
          <a:solidFill>
            <a:schemeClr val="accent2">
              <a:tint val="40000"/>
              <a:alpha val="90000"/>
              <a:hueOff val="171721"/>
              <a:satOff val="3171"/>
              <a:lumOff val="-35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1410" tIns="165100" rIns="341410" bIns="165100" numCol="1" spcCol="1270" anchor="t" anchorCtr="0">
          <a:noAutofit/>
        </a:bodyPr>
        <a:lstStyle/>
        <a:p>
          <a:pPr marL="0" lvl="0" indent="0" algn="l" defTabSz="800100">
            <a:lnSpc>
              <a:spcPct val="90000"/>
            </a:lnSpc>
            <a:spcBef>
              <a:spcPct val="0"/>
            </a:spcBef>
            <a:spcAft>
              <a:spcPct val="35000"/>
            </a:spcAft>
            <a:buNone/>
          </a:pPr>
          <a:r>
            <a:rPr lang="en-GB" sz="1800" kern="1200"/>
            <a:t>Bill and financial statement to client (if not already done)</a:t>
          </a:r>
          <a:br>
            <a:rPr lang="en-GB" sz="1800" kern="1200"/>
          </a:br>
          <a:endParaRPr lang="en-US" sz="1800" kern="1200"/>
        </a:p>
      </dsp:txBody>
      <dsp:txXfrm>
        <a:off x="0" y="2299461"/>
        <a:ext cx="4328159" cy="1572480"/>
      </dsp:txXfrm>
    </dsp:sp>
    <dsp:sp modelId="{B6A3B8E8-471E-40A3-A75A-9CF458BA0447}">
      <dsp:nvSpPr>
        <dsp:cNvPr id="0" name=""/>
        <dsp:cNvSpPr/>
      </dsp:nvSpPr>
      <dsp:spPr>
        <a:xfrm>
          <a:off x="4809066" y="988518"/>
          <a:ext cx="2164079" cy="65"/>
        </a:xfrm>
        <a:prstGeom prst="rect">
          <a:avLst/>
        </a:prstGeom>
        <a:solidFill>
          <a:schemeClr val="accent2">
            <a:tint val="40000"/>
            <a:alpha val="90000"/>
            <a:hueOff val="257582"/>
            <a:satOff val="4757"/>
            <a:lumOff val="-531"/>
            <a:alphaOff val="0"/>
          </a:schemeClr>
        </a:solidFill>
        <a:ln w="19050" cap="rnd" cmpd="sng" algn="ctr">
          <a:solidFill>
            <a:schemeClr val="accent2">
              <a:tint val="40000"/>
              <a:alpha val="90000"/>
              <a:hueOff val="257582"/>
              <a:satOff val="4757"/>
              <a:lumOff val="-531"/>
              <a:alphaOff val="0"/>
            </a:schemeClr>
          </a:solidFill>
          <a:prstDash val="solid"/>
        </a:ln>
        <a:effectLst/>
      </dsp:spPr>
      <dsp:style>
        <a:lnRef idx="2">
          <a:scrgbClr r="0" g="0" b="0"/>
        </a:lnRef>
        <a:fillRef idx="1">
          <a:scrgbClr r="0" g="0" b="0"/>
        </a:fillRef>
        <a:effectRef idx="0">
          <a:scrgbClr r="0" g="0" b="0"/>
        </a:effectRef>
        <a:fontRef idx="minor"/>
      </dsp:style>
    </dsp:sp>
    <dsp:sp modelId="{8F3BD542-FE08-4FA7-AD0E-9441F14FA04C}">
      <dsp:nvSpPr>
        <dsp:cNvPr id="0" name=""/>
        <dsp:cNvSpPr/>
      </dsp:nvSpPr>
      <dsp:spPr>
        <a:xfrm>
          <a:off x="6212824" y="228229"/>
          <a:ext cx="1520644" cy="1520644"/>
        </a:xfrm>
        <a:prstGeom prst="ellipse">
          <a:avLst/>
        </a:prstGeom>
        <a:solidFill>
          <a:schemeClr val="accent2">
            <a:hueOff val="113439"/>
            <a:satOff val="13039"/>
            <a:lumOff val="-10393"/>
            <a:alphaOff val="0"/>
          </a:schemeClr>
        </a:solidFill>
        <a:ln w="19050" cap="rnd" cmpd="sng" algn="ctr">
          <a:solidFill>
            <a:schemeClr val="accent2">
              <a:hueOff val="113439"/>
              <a:satOff val="13039"/>
              <a:lumOff val="-10393"/>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9009" tIns="59009" rIns="59009" bIns="59009" numCol="1" spcCol="1270" anchor="ctr" anchorCtr="0">
          <a:noAutofit/>
        </a:bodyPr>
        <a:lstStyle/>
        <a:p>
          <a:pPr marL="0" lvl="0" indent="0" algn="ctr" defTabSz="2667000">
            <a:lnSpc>
              <a:spcPct val="90000"/>
            </a:lnSpc>
            <a:spcBef>
              <a:spcPct val="0"/>
            </a:spcBef>
            <a:spcAft>
              <a:spcPct val="35000"/>
            </a:spcAft>
            <a:buNone/>
          </a:pPr>
          <a:r>
            <a:rPr lang="en-US" sz="6000" kern="1200"/>
            <a:t>2</a:t>
          </a:r>
        </a:p>
      </dsp:txBody>
      <dsp:txXfrm>
        <a:off x="6435517" y="450922"/>
        <a:ext cx="1075258" cy="1075258"/>
      </dsp:txXfrm>
    </dsp:sp>
    <dsp:sp modelId="{6D1EB0F3-CDCC-41B1-AB74-F36CD3F6F27D}">
      <dsp:nvSpPr>
        <dsp:cNvPr id="0" name=""/>
        <dsp:cNvSpPr/>
      </dsp:nvSpPr>
      <dsp:spPr>
        <a:xfrm>
          <a:off x="4809066" y="1906341"/>
          <a:ext cx="4328159" cy="1965600"/>
        </a:xfrm>
        <a:prstGeom prst="upArrowCallout">
          <a:avLst>
            <a:gd name="adj1" fmla="val 50000"/>
            <a:gd name="adj2" fmla="val 20000"/>
            <a:gd name="adj3" fmla="val 20000"/>
            <a:gd name="adj4" fmla="val 100000"/>
          </a:avLst>
        </a:prstGeom>
        <a:solidFill>
          <a:schemeClr val="accent2">
            <a:tint val="40000"/>
            <a:alpha val="90000"/>
            <a:hueOff val="429303"/>
            <a:satOff val="7928"/>
            <a:lumOff val="-885"/>
            <a:alphaOff val="0"/>
          </a:schemeClr>
        </a:solidFill>
        <a:ln w="19050" cap="rnd" cmpd="sng" algn="ctr">
          <a:solidFill>
            <a:schemeClr val="accent2">
              <a:tint val="40000"/>
              <a:alpha val="90000"/>
              <a:hueOff val="429303"/>
              <a:satOff val="7928"/>
              <a:lumOff val="-88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1410" tIns="165100" rIns="341410" bIns="165100" numCol="1" spcCol="1270" anchor="t" anchorCtr="0">
          <a:noAutofit/>
        </a:bodyPr>
        <a:lstStyle/>
        <a:p>
          <a:pPr marL="0" lvl="0" indent="0" algn="l" defTabSz="800100">
            <a:lnSpc>
              <a:spcPct val="90000"/>
            </a:lnSpc>
            <a:spcBef>
              <a:spcPct val="0"/>
            </a:spcBef>
            <a:spcAft>
              <a:spcPct val="35000"/>
            </a:spcAft>
            <a:buNone/>
          </a:pPr>
          <a:r>
            <a:rPr lang="en-GB" sz="1800" kern="1200"/>
            <a:t>Stamp duty land tax to be paid or LTT in Wales</a:t>
          </a:r>
          <a:endParaRPr lang="en-US" sz="1800" kern="1200"/>
        </a:p>
      </dsp:txBody>
      <dsp:txXfrm>
        <a:off x="4809066" y="2299461"/>
        <a:ext cx="4328159" cy="15724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51A2C8-27C6-4C2D-830A-47D1542A5865}">
      <dsp:nvSpPr>
        <dsp:cNvPr id="0" name=""/>
        <dsp:cNvSpPr/>
      </dsp:nvSpPr>
      <dsp:spPr>
        <a:xfrm>
          <a:off x="0" y="588"/>
          <a:ext cx="6692813" cy="13777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372644-21EE-46DA-9B7A-1CDD2EBE5EF6}">
      <dsp:nvSpPr>
        <dsp:cNvPr id="0" name=""/>
        <dsp:cNvSpPr/>
      </dsp:nvSpPr>
      <dsp:spPr>
        <a:xfrm>
          <a:off x="416759" y="310575"/>
          <a:ext cx="757744" cy="7577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546B753-F8AB-4542-963C-2E3DF03294ED}">
      <dsp:nvSpPr>
        <dsp:cNvPr id="0" name=""/>
        <dsp:cNvSpPr/>
      </dsp:nvSpPr>
      <dsp:spPr>
        <a:xfrm>
          <a:off x="1591264" y="588"/>
          <a:ext cx="5101549" cy="1377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808" tIns="145808" rIns="145808" bIns="145808" numCol="1" spcCol="1270" anchor="ctr" anchorCtr="0">
          <a:noAutofit/>
        </a:bodyPr>
        <a:lstStyle/>
        <a:p>
          <a:pPr marL="0" lvl="0" indent="0" algn="l" defTabSz="889000">
            <a:lnSpc>
              <a:spcPct val="90000"/>
            </a:lnSpc>
            <a:spcBef>
              <a:spcPct val="0"/>
            </a:spcBef>
            <a:spcAft>
              <a:spcPct val="35000"/>
            </a:spcAft>
            <a:buNone/>
          </a:pPr>
          <a:r>
            <a:rPr lang="en-GB" sz="2000" kern="1200" dirty="0"/>
            <a:t>WELL DONE for completing all of the chapters for this module!</a:t>
          </a:r>
          <a:endParaRPr lang="en-US" sz="2000" kern="1200" dirty="0"/>
        </a:p>
      </dsp:txBody>
      <dsp:txXfrm>
        <a:off x="1591264" y="588"/>
        <a:ext cx="5101549" cy="1377717"/>
      </dsp:txXfrm>
    </dsp:sp>
    <dsp:sp modelId="{3BE5CDB3-9D6B-4552-AF77-F4B8FF3416AE}">
      <dsp:nvSpPr>
        <dsp:cNvPr id="0" name=""/>
        <dsp:cNvSpPr/>
      </dsp:nvSpPr>
      <dsp:spPr>
        <a:xfrm>
          <a:off x="0" y="1731277"/>
          <a:ext cx="6692813" cy="13777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35EE7B-ACDB-4278-A7AA-0E413F7A76DC}">
      <dsp:nvSpPr>
        <dsp:cNvPr id="0" name=""/>
        <dsp:cNvSpPr/>
      </dsp:nvSpPr>
      <dsp:spPr>
        <a:xfrm>
          <a:off x="416759" y="2032722"/>
          <a:ext cx="757744" cy="7577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450CCC0-3F59-4393-99CA-39FD51A4518B}">
      <dsp:nvSpPr>
        <dsp:cNvPr id="0" name=""/>
        <dsp:cNvSpPr/>
      </dsp:nvSpPr>
      <dsp:spPr>
        <a:xfrm>
          <a:off x="1591264" y="1722736"/>
          <a:ext cx="5101549" cy="1377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808" tIns="145808" rIns="145808" bIns="145808" numCol="1" spcCol="1270" anchor="ctr" anchorCtr="0">
          <a:noAutofit/>
        </a:bodyPr>
        <a:lstStyle/>
        <a:p>
          <a:pPr marL="0" lvl="0" indent="0" algn="l" defTabSz="889000">
            <a:lnSpc>
              <a:spcPct val="90000"/>
            </a:lnSpc>
            <a:spcBef>
              <a:spcPct val="0"/>
            </a:spcBef>
            <a:spcAft>
              <a:spcPct val="35000"/>
            </a:spcAft>
            <a:buNone/>
          </a:pPr>
          <a:r>
            <a:rPr lang="en-GB" sz="2000" kern="1200" dirty="0"/>
            <a:t>Next week you will undertake independent revision at home. We will return w/c 18th May for 2 group revision sessions before your exam.</a:t>
          </a:r>
          <a:endParaRPr lang="en-US" sz="2000" kern="1200" dirty="0"/>
        </a:p>
      </dsp:txBody>
      <dsp:txXfrm>
        <a:off x="1591264" y="1722736"/>
        <a:ext cx="5101549" cy="1377717"/>
      </dsp:txXfrm>
    </dsp:sp>
    <dsp:sp modelId="{F6005597-FECF-4885-BD57-E321645EC05E}">
      <dsp:nvSpPr>
        <dsp:cNvPr id="0" name=""/>
        <dsp:cNvSpPr/>
      </dsp:nvSpPr>
      <dsp:spPr>
        <a:xfrm>
          <a:off x="0" y="3444883"/>
          <a:ext cx="6692813" cy="13777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127EC5-E698-4C13-BDBE-A317708423B0}">
      <dsp:nvSpPr>
        <dsp:cNvPr id="0" name=""/>
        <dsp:cNvSpPr/>
      </dsp:nvSpPr>
      <dsp:spPr>
        <a:xfrm>
          <a:off x="416759" y="3754869"/>
          <a:ext cx="757744" cy="7577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148442E-9236-4FC3-9614-F235CEDE5ADB}">
      <dsp:nvSpPr>
        <dsp:cNvPr id="0" name=""/>
        <dsp:cNvSpPr/>
      </dsp:nvSpPr>
      <dsp:spPr>
        <a:xfrm>
          <a:off x="1591264" y="3444883"/>
          <a:ext cx="5101549" cy="1377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808" tIns="145808" rIns="145808" bIns="145808" numCol="1" spcCol="1270" anchor="ctr" anchorCtr="0">
          <a:noAutofit/>
        </a:bodyPr>
        <a:lstStyle/>
        <a:p>
          <a:pPr marL="0" lvl="0" indent="0" algn="l" defTabSz="889000">
            <a:lnSpc>
              <a:spcPct val="90000"/>
            </a:lnSpc>
            <a:spcBef>
              <a:spcPct val="0"/>
            </a:spcBef>
            <a:spcAft>
              <a:spcPct val="35000"/>
            </a:spcAft>
            <a:buNone/>
          </a:pPr>
          <a:r>
            <a:rPr lang="en-GB" sz="2000" kern="1200" dirty="0"/>
            <a:t>There are 6 sample papers available with the answers on separate documents. Good luck with your revision!</a:t>
          </a:r>
          <a:endParaRPr lang="en-US" sz="2000" kern="1200" dirty="0"/>
        </a:p>
      </dsp:txBody>
      <dsp:txXfrm>
        <a:off x="1591264" y="3444883"/>
        <a:ext cx="5101549" cy="1377717"/>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D1114DF5-8DF6-4FE5-BDDA-9974111053DC}" type="datetimeFigureOut">
              <a:rPr lang="en-GB" smtClean="0"/>
              <a:t>22/04/2026</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304967E0-0B8F-4EE9-9A9D-C66EA18D06E4}" type="slidenum">
              <a:rPr lang="en-GB" smtClean="0"/>
              <a:t>‹#›</a:t>
            </a:fld>
            <a:endParaRPr lang="en-GB"/>
          </a:p>
        </p:txBody>
      </p:sp>
    </p:spTree>
    <p:extLst>
      <p:ext uri="{BB962C8B-B14F-4D97-AF65-F5344CB8AC3E}">
        <p14:creationId xmlns:p14="http://schemas.microsoft.com/office/powerpoint/2010/main" val="35943457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gov.uk/guidance/rates-of-stamp-duty-land-tax-for-non-uk-residents"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gov.wales/land-transaction-tax-calculator"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gov.uk/government/publications/requisition-and-cancellation-procedures/practice-guide-50-requisition-and-cancellation-procedures" TargetMode="External"/><Relationship Id="rId2" Type="http://schemas.openxmlformats.org/officeDocument/2006/relationships/slide" Target="../slides/slide27.xml"/><Relationship Id="rId1" Type="http://schemas.openxmlformats.org/officeDocument/2006/relationships/notesMaster" Target="../notesMasters/notesMaster1.xml"/><Relationship Id="rId4" Type="http://schemas.openxmlformats.org/officeDocument/2006/relationships/hyperlink" Target="http://gov.uk/" TargetMode="Externa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auto"/>
            <a:r>
              <a:rPr lang="en-GB" sz="1200" b="0" i="0" kern="1200" dirty="0">
                <a:solidFill>
                  <a:schemeClr val="tx1"/>
                </a:solidFill>
                <a:effectLst/>
                <a:latin typeface="+mn-lt"/>
                <a:ea typeface="+mn-ea"/>
                <a:cs typeface="+mn-cs"/>
              </a:rPr>
              <a:t>Completion is the process which puts the contract into effect. The seller and the buyer entered into a binding contract on exchange to buy and sell the property at the agreed price on the agreed date. The buyer probably paid 10 per cent of the purchase price as a deposit on exchange. The completion date is the moving date – when the seller moves out and the buyer moves in. To enable this to happen, the buyer’s conveyancer must pay the balance of the purchase money (usually 90 per cent) to the seller’s conveyancer, upon receipt of which they will date the transfer and send it to the buyer’s conveyancer to complete. </a:t>
            </a:r>
          </a:p>
          <a:p>
            <a:pPr fontAlgn="auto"/>
            <a:endParaRPr lang="en-GB" sz="1200" b="0" i="0" kern="1200" dirty="0">
              <a:solidFill>
                <a:schemeClr val="tx1"/>
              </a:solidFill>
              <a:effectLst/>
              <a:latin typeface="+mn-lt"/>
              <a:ea typeface="+mn-ea"/>
              <a:cs typeface="+mn-cs"/>
            </a:endParaRPr>
          </a:p>
          <a:p>
            <a:pPr fontAlgn="auto"/>
            <a:r>
              <a:rPr lang="en-GB" sz="1200" b="0" i="0" kern="1200" dirty="0">
                <a:solidFill>
                  <a:schemeClr val="tx1"/>
                </a:solidFill>
                <a:effectLst/>
                <a:latin typeface="+mn-lt"/>
                <a:ea typeface="+mn-ea"/>
                <a:cs typeface="+mn-cs"/>
              </a:rPr>
              <a:t>Preparation for completion has been carried out.</a:t>
            </a:r>
          </a:p>
          <a:p>
            <a:pPr fontAlgn="auto"/>
            <a:endParaRPr lang="en-GB" sz="1200" b="0" i="0" kern="1200" dirty="0">
              <a:solidFill>
                <a:schemeClr val="tx1"/>
              </a:solidFill>
              <a:effectLst/>
              <a:latin typeface="+mn-lt"/>
              <a:ea typeface="+mn-ea"/>
              <a:cs typeface="+mn-cs"/>
            </a:endParaRPr>
          </a:p>
          <a:p>
            <a:pPr fontAlgn="auto"/>
            <a:r>
              <a:rPr lang="en-GB" sz="1200" b="0" i="0" kern="1200" dirty="0">
                <a:solidFill>
                  <a:schemeClr val="tx1"/>
                </a:solidFill>
                <a:effectLst/>
                <a:latin typeface="+mn-lt"/>
                <a:ea typeface="+mn-ea"/>
                <a:cs typeface="+mn-cs"/>
              </a:rPr>
              <a:t>This chapter will cover:</a:t>
            </a:r>
          </a:p>
          <a:p>
            <a:pPr fontAlgn="auto"/>
            <a:r>
              <a:rPr lang="en-GB" sz="1200" b="0" i="0" kern="1200" dirty="0">
                <a:solidFill>
                  <a:schemeClr val="tx1"/>
                </a:solidFill>
                <a:effectLst/>
                <a:latin typeface="+mn-lt"/>
                <a:ea typeface="+mn-ea"/>
                <a:cs typeface="+mn-cs"/>
              </a:rPr>
              <a:t>the steps to be taken by the conveyancers to complete, and</a:t>
            </a:r>
          </a:p>
          <a:p>
            <a:pPr fontAlgn="auto"/>
            <a:r>
              <a:rPr lang="en-GB" sz="1200" b="0" i="0" kern="1200" dirty="0">
                <a:solidFill>
                  <a:schemeClr val="tx1"/>
                </a:solidFill>
                <a:effectLst/>
                <a:latin typeface="+mn-lt"/>
                <a:ea typeface="+mn-ea"/>
                <a:cs typeface="+mn-cs"/>
              </a:rPr>
              <a:t>the steps they have to take after completion to conclude matters on behalf of their clients.</a:t>
            </a:r>
          </a:p>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2</a:t>
            </a:fld>
            <a:endParaRPr lang="en-GB"/>
          </a:p>
        </p:txBody>
      </p:sp>
    </p:spTree>
    <p:extLst>
      <p:ext uri="{BB962C8B-B14F-4D97-AF65-F5344CB8AC3E}">
        <p14:creationId xmlns:p14="http://schemas.microsoft.com/office/powerpoint/2010/main" val="33090912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auto"/>
            <a:r>
              <a:rPr lang="en-GB" sz="1200" b="0" i="0" kern="1200" dirty="0">
                <a:solidFill>
                  <a:schemeClr val="tx1"/>
                </a:solidFill>
                <a:effectLst/>
                <a:latin typeface="+mn-lt"/>
                <a:ea typeface="+mn-ea"/>
                <a:cs typeface="+mn-cs"/>
              </a:rPr>
              <a:t>The seller’s conveyancer must, for instance, ensure that they have the executed TR1 transfer. The buyer’s conveyancer, for instance, must ensure that they hold a signed or approved Land Transaction Return form and their client’s executed mortgage deed.</a:t>
            </a:r>
          </a:p>
          <a:p>
            <a:pPr fontAlgn="auto"/>
            <a:endParaRPr lang="en-GB" sz="1200" b="0" i="0" kern="1200" dirty="0">
              <a:solidFill>
                <a:schemeClr val="tx1"/>
              </a:solidFill>
              <a:effectLst/>
              <a:latin typeface="+mn-lt"/>
              <a:ea typeface="+mn-ea"/>
              <a:cs typeface="+mn-cs"/>
            </a:endParaRPr>
          </a:p>
          <a:p>
            <a:pPr fontAlgn="auto"/>
            <a:r>
              <a:rPr lang="en-GB" sz="1200" b="0" i="0" kern="1200" dirty="0">
                <a:solidFill>
                  <a:schemeClr val="tx1"/>
                </a:solidFill>
                <a:effectLst/>
                <a:latin typeface="+mn-lt"/>
                <a:ea typeface="+mn-ea"/>
                <a:cs typeface="+mn-cs"/>
              </a:rPr>
              <a:t>This final document check is very important as the conveyancers do not want to find that they are without a vital document on the day of completion. If this happened, then completion might have to be delayed, causing inconvenience and additional cost.</a:t>
            </a:r>
          </a:p>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3</a:t>
            </a:fld>
            <a:endParaRPr lang="en-GB"/>
          </a:p>
        </p:txBody>
      </p:sp>
    </p:spTree>
    <p:extLst>
      <p:ext uri="{BB962C8B-B14F-4D97-AF65-F5344CB8AC3E}">
        <p14:creationId xmlns:p14="http://schemas.microsoft.com/office/powerpoint/2010/main" val="14885898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auto"/>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5</a:t>
            </a:fld>
            <a:endParaRPr lang="en-GB"/>
          </a:p>
        </p:txBody>
      </p:sp>
    </p:spTree>
    <p:extLst>
      <p:ext uri="{BB962C8B-B14F-4D97-AF65-F5344CB8AC3E}">
        <p14:creationId xmlns:p14="http://schemas.microsoft.com/office/powerpoint/2010/main" val="32700176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auto"/>
            <a:r>
              <a:rPr lang="en-GB" sz="1200" b="0" i="0" kern="1200" dirty="0">
                <a:solidFill>
                  <a:schemeClr val="tx1"/>
                </a:solidFill>
                <a:effectLst/>
                <a:latin typeface="+mn-lt"/>
                <a:ea typeface="+mn-ea"/>
                <a:cs typeface="+mn-cs"/>
              </a:rPr>
              <a:t>The Law Society has produced a Code for Completion by Post (2019) (the Code), which is a procedural code containing provisions about completion, together with professional obligations backed up by undertakings.</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auto"/>
            <a:r>
              <a:rPr lang="en-GB" sz="1200" b="0" i="0" kern="1200" dirty="0">
                <a:solidFill>
                  <a:schemeClr val="tx1"/>
                </a:solidFill>
                <a:effectLst/>
                <a:latin typeface="+mn-lt"/>
                <a:ea typeface="+mn-ea"/>
                <a:cs typeface="+mn-cs"/>
              </a:rPr>
              <a:t>The provisions of the Code have been tightened to clarify and confirm that the seller’s conveyancer is acting for a genuine seller in a genuine sale transaction and using the funds received for a genuine completion. This is intended to provide innocent buyers with greater protection from fraudsters. This has been achieved by including an undertaking in the current edition of the Code, to the effect that the seller’s conveyancer has authority from the true owner of the title to the property to receive the purchase money and that, at the point of completion, that person is entitled to convey the title as per the contract of sale. Further, it is confirmed that the seller’s conveyancer holds the purchase money received on trust for the buyer and is under a duty not to use that money other than in accordance with the Code</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a:t>
            </a:r>
          </a:p>
          <a:p>
            <a:pPr fontAlgn="auto"/>
            <a:r>
              <a:rPr lang="en-GB" sz="1200" b="0" i="0" kern="1200" dirty="0">
                <a:solidFill>
                  <a:schemeClr val="tx1"/>
                </a:solidFill>
                <a:effectLst/>
                <a:latin typeface="+mn-lt"/>
                <a:ea typeface="+mn-ea"/>
                <a:cs typeface="+mn-cs"/>
              </a:rPr>
              <a:t>The Code contains prominent warnings that it embodies professional undertakings. The Protocol requires conveyancers to comply with the Code without variation unless there has been a prior agreement to vary it. The Protocol also states that general exclusions of liability for obligations within the Code will be viewed as a breach of the Protocol in addition to any other consequences.</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auto"/>
            <a:r>
              <a:rPr lang="en-GB" sz="1200" b="0" i="0" kern="1200" dirty="0">
                <a:solidFill>
                  <a:schemeClr val="tx1"/>
                </a:solidFill>
                <a:effectLst/>
                <a:latin typeface="+mn-lt"/>
                <a:ea typeface="+mn-ea"/>
                <a:cs typeface="+mn-cs"/>
              </a:rPr>
              <a:t>As previously explained, CQS members must use the Protocol, and this requires adoption of the Code. Other non-CQS Protocol users must also adopt the Code unless otherwise agreed between them. The Code is also widely used by non-Protocol firms.</a:t>
            </a:r>
          </a:p>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6</a:t>
            </a:fld>
            <a:endParaRPr lang="en-GB"/>
          </a:p>
        </p:txBody>
      </p:sp>
    </p:spTree>
    <p:extLst>
      <p:ext uri="{BB962C8B-B14F-4D97-AF65-F5344CB8AC3E}">
        <p14:creationId xmlns:p14="http://schemas.microsoft.com/office/powerpoint/2010/main" val="41108056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7</a:t>
            </a:fld>
            <a:endParaRPr lang="en-GB"/>
          </a:p>
        </p:txBody>
      </p:sp>
    </p:spTree>
    <p:extLst>
      <p:ext uri="{BB962C8B-B14F-4D97-AF65-F5344CB8AC3E}">
        <p14:creationId xmlns:p14="http://schemas.microsoft.com/office/powerpoint/2010/main" val="34246344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8</a:t>
            </a:fld>
            <a:endParaRPr lang="en-GB"/>
          </a:p>
        </p:txBody>
      </p:sp>
    </p:spTree>
    <p:extLst>
      <p:ext uri="{BB962C8B-B14F-4D97-AF65-F5344CB8AC3E}">
        <p14:creationId xmlns:p14="http://schemas.microsoft.com/office/powerpoint/2010/main" val="28752843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9</a:t>
            </a:fld>
            <a:endParaRPr lang="en-GB"/>
          </a:p>
        </p:txBody>
      </p:sp>
    </p:spTree>
    <p:extLst>
      <p:ext uri="{BB962C8B-B14F-4D97-AF65-F5344CB8AC3E}">
        <p14:creationId xmlns:p14="http://schemas.microsoft.com/office/powerpoint/2010/main" val="8744906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10</a:t>
            </a:fld>
            <a:endParaRPr lang="en-GB"/>
          </a:p>
        </p:txBody>
      </p:sp>
    </p:spTree>
    <p:extLst>
      <p:ext uri="{BB962C8B-B14F-4D97-AF65-F5344CB8AC3E}">
        <p14:creationId xmlns:p14="http://schemas.microsoft.com/office/powerpoint/2010/main" val="42783343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12</a:t>
            </a:fld>
            <a:endParaRPr lang="en-GB"/>
          </a:p>
        </p:txBody>
      </p:sp>
    </p:spTree>
    <p:extLst>
      <p:ext uri="{BB962C8B-B14F-4D97-AF65-F5344CB8AC3E}">
        <p14:creationId xmlns:p14="http://schemas.microsoft.com/office/powerpoint/2010/main" val="35129150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14</a:t>
            </a:fld>
            <a:endParaRPr lang="en-GB"/>
          </a:p>
        </p:txBody>
      </p:sp>
    </p:spTree>
    <p:extLst>
      <p:ext uri="{BB962C8B-B14F-4D97-AF65-F5344CB8AC3E}">
        <p14:creationId xmlns:p14="http://schemas.microsoft.com/office/powerpoint/2010/main" val="5405164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15</a:t>
            </a:fld>
            <a:endParaRPr lang="en-GB"/>
          </a:p>
        </p:txBody>
      </p:sp>
    </p:spTree>
    <p:extLst>
      <p:ext uri="{BB962C8B-B14F-4D97-AF65-F5344CB8AC3E}">
        <p14:creationId xmlns:p14="http://schemas.microsoft.com/office/powerpoint/2010/main" val="17313101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First-time buyer relief now applies where buyers are purchasing their first home and the purchase price is £625,000 or less.</a:t>
            </a:r>
          </a:p>
          <a:p>
            <a:endParaRPr lang="en-GB" dirty="0"/>
          </a:p>
          <a:p>
            <a:r>
              <a:rPr lang="en-GB" dirty="0"/>
              <a:t>SDLT is payable as follows:</a:t>
            </a:r>
          </a:p>
          <a:p>
            <a:endParaRPr lang="en-GB" dirty="0"/>
          </a:p>
          <a:p>
            <a:r>
              <a:rPr lang="en-GB" dirty="0"/>
              <a:t>no SDLT up to £425,000;</a:t>
            </a:r>
          </a:p>
          <a:p>
            <a:r>
              <a:rPr lang="en-GB" dirty="0"/>
              <a:t>5 per cent SDLT on the portion from £425,001 to £625,000.</a:t>
            </a:r>
          </a:p>
          <a:p>
            <a:r>
              <a:rPr lang="en-GB" dirty="0"/>
              <a:t>If the price is over £625,000, the relief cannot be claimed and the standard SDLT rates will apply.</a:t>
            </a:r>
          </a:p>
          <a:p>
            <a:endParaRPr lang="en-GB" dirty="0"/>
          </a:p>
          <a:p>
            <a:r>
              <a:rPr lang="en-GB" dirty="0"/>
              <a:t>You can see these rates, plus a worked example of the calculation of SDLT, at https://www.gov.uk/stamp-duty-land-tax/residential-property-rates</a:t>
            </a:r>
          </a:p>
          <a:p>
            <a:endParaRPr lang="en-GB" dirty="0"/>
          </a:p>
          <a:p>
            <a:r>
              <a:rPr lang="en-GB" dirty="0"/>
              <a:t>There are also variations in the way SDLT is charged on non-residential and new leasehold property, but these types of property are not considered in this unit.</a:t>
            </a:r>
          </a:p>
        </p:txBody>
      </p:sp>
      <p:sp>
        <p:nvSpPr>
          <p:cNvPr id="4" name="Slide Number Placeholder 3"/>
          <p:cNvSpPr>
            <a:spLocks noGrp="1"/>
          </p:cNvSpPr>
          <p:nvPr>
            <p:ph type="sldNum" sz="quarter" idx="5"/>
          </p:nvPr>
        </p:nvSpPr>
        <p:spPr/>
        <p:txBody>
          <a:bodyPr/>
          <a:lstStyle/>
          <a:p>
            <a:fld id="{304967E0-0B8F-4EE9-9A9D-C66EA18D06E4}" type="slidenum">
              <a:rPr lang="en-GB" smtClean="0"/>
              <a:t>16</a:t>
            </a:fld>
            <a:endParaRPr lang="en-GB"/>
          </a:p>
        </p:txBody>
      </p:sp>
    </p:spTree>
    <p:extLst>
      <p:ext uri="{BB962C8B-B14F-4D97-AF65-F5344CB8AC3E}">
        <p14:creationId xmlns:p14="http://schemas.microsoft.com/office/powerpoint/2010/main" val="9119684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government has charged higher rates of SDLT for additional residential properties, such as second homes and buy-to-let property, with effect from 1 April 2016. These higher rates must be factored into the advice and financial calculations for clients where they are buying an additional property. It must be stressed that in most cases the additional rates will not apply, as most clients are buying their only property. However, this issue is relevant at the point of initial instructions since, if the higher rates do apply, they will affect any quote for the overall costs and general financing of the transaction.</a:t>
            </a:r>
          </a:p>
          <a:p>
            <a:endParaRPr lang="en-GB" dirty="0"/>
          </a:p>
          <a:p>
            <a:r>
              <a:rPr lang="en-GB" dirty="0"/>
              <a:t>The higher rates for additional properties do not apply to properties costing less than £40,000 but most properties, even second homes, cost more than £40,000. Essentially, buyers of additional properties have to pay 3 per cent on top of the normal SDLT rates if buying a residential property means they will own more than one property. The basic question to ask is how many properties the client will own at the end of the day of completion of their purchase transaction.</a:t>
            </a:r>
          </a:p>
          <a:p>
            <a:endParaRPr lang="en-GB" dirty="0"/>
          </a:p>
          <a:p>
            <a:r>
              <a:rPr lang="en-GB" dirty="0"/>
              <a:t>The higher rates for additional properties are 3 per cent above the normal rates for each value band.</a:t>
            </a:r>
          </a:p>
          <a:p>
            <a:endParaRPr lang="en-GB" dirty="0"/>
          </a:p>
          <a:p>
            <a:r>
              <a:rPr lang="en-GB" dirty="0"/>
              <a:t>The higher rates applicable from 23 September 2022 are:</a:t>
            </a:r>
          </a:p>
          <a:p>
            <a:endParaRPr lang="en-GB" dirty="0"/>
          </a:p>
          <a:p>
            <a:r>
              <a:rPr lang="en-GB" dirty="0"/>
              <a:t>Value bands	Rate of SDLT</a:t>
            </a:r>
          </a:p>
          <a:p>
            <a:r>
              <a:rPr lang="en-GB" dirty="0"/>
              <a:t>Up to £250,000	3%</a:t>
            </a:r>
          </a:p>
          <a:p>
            <a:r>
              <a:rPr lang="en-GB" dirty="0"/>
              <a:t>The next £675,000 (the portion from £250,001 to £925,000)	8%</a:t>
            </a:r>
          </a:p>
          <a:p>
            <a:r>
              <a:rPr lang="en-GB" dirty="0"/>
              <a:t>The next £575,000 (the portion from £925,001 to £1.5m)	13%</a:t>
            </a:r>
          </a:p>
          <a:p>
            <a:r>
              <a:rPr lang="en-GB" dirty="0"/>
              <a:t>The remaining amount (the portion above £1.5m)	15%</a:t>
            </a:r>
          </a:p>
          <a:p>
            <a:r>
              <a:rPr lang="en-GB" dirty="0"/>
              <a:t>You can see these rates, plus a worked example of the calculation of higher rate SDLT at https://www.gov.uk/guidance/stamp-duty-land-tax-buying-an-additional-residential-property#the-higher-rates .</a:t>
            </a:r>
          </a:p>
          <a:p>
            <a:endParaRPr lang="en-GB" dirty="0"/>
          </a:p>
          <a:p>
            <a:r>
              <a:rPr lang="en-GB" dirty="0"/>
              <a:t>The higher rates can make a big difference to the SDLT bill</a:t>
            </a:r>
          </a:p>
        </p:txBody>
      </p:sp>
      <p:sp>
        <p:nvSpPr>
          <p:cNvPr id="4" name="Slide Number Placeholder 3"/>
          <p:cNvSpPr>
            <a:spLocks noGrp="1"/>
          </p:cNvSpPr>
          <p:nvPr>
            <p:ph type="sldNum" sz="quarter" idx="5"/>
          </p:nvPr>
        </p:nvSpPr>
        <p:spPr/>
        <p:txBody>
          <a:bodyPr/>
          <a:lstStyle/>
          <a:p>
            <a:fld id="{304967E0-0B8F-4EE9-9A9D-C66EA18D06E4}" type="slidenum">
              <a:rPr lang="en-GB" smtClean="0"/>
              <a:t>17</a:t>
            </a:fld>
            <a:endParaRPr lang="en-GB"/>
          </a:p>
        </p:txBody>
      </p:sp>
    </p:spTree>
    <p:extLst>
      <p:ext uri="{BB962C8B-B14F-4D97-AF65-F5344CB8AC3E}">
        <p14:creationId xmlns:p14="http://schemas.microsoft.com/office/powerpoint/2010/main" val="38222375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18</a:t>
            </a:fld>
            <a:endParaRPr lang="en-GB"/>
          </a:p>
        </p:txBody>
      </p:sp>
    </p:spTree>
    <p:extLst>
      <p:ext uri="{BB962C8B-B14F-4D97-AF65-F5344CB8AC3E}">
        <p14:creationId xmlns:p14="http://schemas.microsoft.com/office/powerpoint/2010/main" val="16903039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1 April 2021, the Chancellor confirmed that there would be an additional 2 per cent SDLT payable by all non-UK residents buying residential property in England and Northern Ireland. The government believes that this will help control house price inflation and help UK residents to get onto and move up the housing ladder. This surcharge will be in addition to any SDLT already payable. This surcharge, where applicable, will be in addition to the 3 per cent surcharge for second homes.</a:t>
            </a:r>
          </a:p>
          <a:p>
            <a:endParaRPr lang="en-GB" dirty="0"/>
          </a:p>
          <a:p>
            <a:r>
              <a:rPr lang="en-GB" sz="1200" b="0" i="0" kern="1200" dirty="0">
                <a:solidFill>
                  <a:schemeClr val="tx1"/>
                </a:solidFill>
                <a:effectLst/>
                <a:latin typeface="+mn-lt"/>
                <a:ea typeface="+mn-ea"/>
                <a:cs typeface="+mn-cs"/>
              </a:rPr>
              <a:t>There is a 2% surcharge on residential properties in England and Northern Ireland bought by non-UK residents on or after 1 April 2021. The 2% surcharge applies on top of all other residential rates of SDLT including the higher rates for additional dwellings.</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More information is available on the </a:t>
            </a:r>
            <a:r>
              <a:rPr lang="en-GB" sz="1200" b="0" i="0" kern="1200" dirty="0">
                <a:solidFill>
                  <a:schemeClr val="tx1"/>
                </a:solidFill>
                <a:effectLst/>
                <a:latin typeface="+mn-lt"/>
                <a:ea typeface="+mn-ea"/>
                <a:cs typeface="+mn-cs"/>
                <a:hlinkClick r:id="rId3"/>
              </a:rPr>
              <a:t>rates for non-UK residents</a:t>
            </a:r>
            <a:r>
              <a:rPr lang="en-GB" sz="1200" b="0" i="0" kern="1200" dirty="0">
                <a:solidFill>
                  <a:schemeClr val="tx1"/>
                </a:solidFill>
                <a:effectLst/>
                <a:latin typeface="+mn-lt"/>
                <a:ea typeface="+mn-ea"/>
                <a:cs typeface="+mn-cs"/>
              </a:rPr>
              <a:t>.</a:t>
            </a:r>
          </a:p>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19</a:t>
            </a:fld>
            <a:endParaRPr lang="en-GB"/>
          </a:p>
        </p:txBody>
      </p:sp>
    </p:spTree>
    <p:extLst>
      <p:ext uri="{BB962C8B-B14F-4D97-AF65-F5344CB8AC3E}">
        <p14:creationId xmlns:p14="http://schemas.microsoft.com/office/powerpoint/2010/main" val="42371547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20</a:t>
            </a:fld>
            <a:endParaRPr lang="en-GB"/>
          </a:p>
        </p:txBody>
      </p:sp>
    </p:spTree>
    <p:extLst>
      <p:ext uri="{BB962C8B-B14F-4D97-AF65-F5344CB8AC3E}">
        <p14:creationId xmlns:p14="http://schemas.microsoft.com/office/powerpoint/2010/main" val="155353868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hlinkClick r:id="rId3"/>
            </a:endParaRPr>
          </a:p>
          <a:p>
            <a:r>
              <a:rPr lang="en-GB" dirty="0">
                <a:hlinkClick r:id="rId3"/>
              </a:rPr>
              <a:t>Calculate Land Transaction Tax | GOV.WALES</a:t>
            </a:r>
            <a:endParaRPr lang="en-GB" dirty="0"/>
          </a:p>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22</a:t>
            </a:fld>
            <a:endParaRPr lang="en-GB"/>
          </a:p>
        </p:txBody>
      </p:sp>
    </p:spTree>
    <p:extLst>
      <p:ext uri="{BB962C8B-B14F-4D97-AF65-F5344CB8AC3E}">
        <p14:creationId xmlns:p14="http://schemas.microsoft.com/office/powerpoint/2010/main" val="225635958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registration formalities will vary according to whether the land is already registered, or whether it is currently unregistered. This course book examines only changes of ownership where the land is already registered.</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When registered land is sold, it is vital that the buyer’s conveyancer applies to HMLR to register the change of ownership. The </a:t>
            </a:r>
            <a:r>
              <a:rPr lang="en-GB" sz="1200" b="1" i="0" kern="1200" dirty="0">
                <a:solidFill>
                  <a:schemeClr val="tx1"/>
                </a:solidFill>
                <a:effectLst/>
                <a:latin typeface="+mn-lt"/>
                <a:ea typeface="+mn-ea"/>
                <a:cs typeface="+mn-cs"/>
              </a:rPr>
              <a:t>Land Registration Act 2002 (LRA 2002)</a:t>
            </a:r>
            <a:r>
              <a:rPr lang="en-GB" sz="1200" b="0" i="0" kern="1200" dirty="0">
                <a:solidFill>
                  <a:schemeClr val="tx1"/>
                </a:solidFill>
                <a:effectLst/>
                <a:latin typeface="+mn-lt"/>
                <a:ea typeface="+mn-ea"/>
                <a:cs typeface="+mn-cs"/>
              </a:rPr>
              <a:t> provides that certain dispositions of registered land (this includes a transfer) must be completed by registration to take effect. The legal ownership of the land (legal estate) will only pass to the buyer once they are registered as owner (registered proprietor) in place of the seller. If registration is not applied for, the buyer will not yet be the legal owner of the land. Until registration, the transfer will take effect only in equity and the buyer will only have a beneficial interest in the property. Where the client is funding the purchase with a new mortgage, this new mortgage will similarly not take effect at law as a legal mortgage until it is completed by registration. So, where there is a transfer and a mortgage, the importance of registration will relate to both the change of owner and the registration of the new mortgage as a registered charge in the register of title.</a:t>
            </a:r>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23</a:t>
            </a:fld>
            <a:endParaRPr lang="en-GB"/>
          </a:p>
        </p:txBody>
      </p:sp>
    </p:spTree>
    <p:extLst>
      <p:ext uri="{BB962C8B-B14F-4D97-AF65-F5344CB8AC3E}">
        <p14:creationId xmlns:p14="http://schemas.microsoft.com/office/powerpoint/2010/main" val="388070303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24</a:t>
            </a:fld>
            <a:endParaRPr lang="en-GB"/>
          </a:p>
        </p:txBody>
      </p:sp>
    </p:spTree>
    <p:extLst>
      <p:ext uri="{BB962C8B-B14F-4D97-AF65-F5344CB8AC3E}">
        <p14:creationId xmlns:p14="http://schemas.microsoft.com/office/powerpoint/2010/main" val="103944661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25</a:t>
            </a:fld>
            <a:endParaRPr lang="en-GB"/>
          </a:p>
        </p:txBody>
      </p:sp>
    </p:spTree>
    <p:extLst>
      <p:ext uri="{BB962C8B-B14F-4D97-AF65-F5344CB8AC3E}">
        <p14:creationId xmlns:p14="http://schemas.microsoft.com/office/powerpoint/2010/main" val="3784917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26</a:t>
            </a:fld>
            <a:endParaRPr lang="en-GB"/>
          </a:p>
        </p:txBody>
      </p:sp>
    </p:spTree>
    <p:extLst>
      <p:ext uri="{BB962C8B-B14F-4D97-AF65-F5344CB8AC3E}">
        <p14:creationId xmlns:p14="http://schemas.microsoft.com/office/powerpoint/2010/main" val="365950586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auto"/>
            <a:r>
              <a:rPr lang="en-GB" sz="1200" b="0" i="0" kern="1200" dirty="0">
                <a:solidFill>
                  <a:schemeClr val="tx1"/>
                </a:solidFill>
                <a:effectLst/>
                <a:latin typeface="+mn-lt"/>
                <a:ea typeface="+mn-ea"/>
                <a:cs typeface="+mn-cs"/>
              </a:rPr>
              <a:t>Most HMLR applications are processed without problems. But sometimes, HMLR needs further information or document/s to complete the registration. In this instance, they will raise a “</a:t>
            </a:r>
            <a:r>
              <a:rPr lang="en-GB" sz="1200" b="1" i="0" kern="1200" dirty="0">
                <a:solidFill>
                  <a:schemeClr val="tx1"/>
                </a:solidFill>
                <a:effectLst/>
                <a:latin typeface="+mn-lt"/>
                <a:ea typeface="+mn-ea"/>
                <a:cs typeface="+mn-cs"/>
              </a:rPr>
              <a:t>requisition</a:t>
            </a:r>
            <a:r>
              <a:rPr lang="en-GB" sz="1200" b="0" i="0" kern="1200" dirty="0">
                <a:solidFill>
                  <a:schemeClr val="tx1"/>
                </a:solidFill>
                <a:effectLst/>
                <a:latin typeface="+mn-lt"/>
                <a:ea typeface="+mn-ea"/>
                <a:cs typeface="+mn-cs"/>
              </a:rPr>
              <a:t>” with the conveyancer. This is a written request from HMLR to deal with the stated issue to enable the registration to be completed. If the application has been made via the portal the requisition will be emailed to the email address of the user who submitted the application.</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auto"/>
            <a:r>
              <a:rPr lang="en-GB" sz="1200" b="1" i="0" kern="1200" dirty="0">
                <a:solidFill>
                  <a:schemeClr val="tx1"/>
                </a:solidFill>
                <a:effectLst/>
                <a:latin typeface="+mn-lt"/>
                <a:ea typeface="+mn-ea"/>
                <a:cs typeface="+mn-cs"/>
              </a:rPr>
              <a:t>Note</a:t>
            </a:r>
            <a:r>
              <a:rPr lang="en-GB" sz="1200" b="0" i="0" kern="1200" dirty="0">
                <a:solidFill>
                  <a:schemeClr val="tx1"/>
                </a:solidFill>
                <a:effectLst/>
                <a:latin typeface="+mn-lt"/>
                <a:ea typeface="+mn-ea"/>
                <a:cs typeface="+mn-cs"/>
              </a:rPr>
              <a:t> that HMLR may initially raise informal telephone or email requisitions if they relate to a point that can be dealt with quickly and easily. These requisitions will be held over for a maximum of three working days, and if no response is received, a formal requisition (see below) will be issued either in paper form, by email or by an alternative electronic means such as Business Gateway.</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auto"/>
            <a:r>
              <a:rPr lang="en-GB" sz="1200" b="0" i="0" kern="1200" dirty="0">
                <a:solidFill>
                  <a:schemeClr val="tx1"/>
                </a:solidFill>
                <a:effectLst/>
                <a:latin typeface="+mn-lt"/>
                <a:ea typeface="+mn-ea"/>
                <a:cs typeface="+mn-cs"/>
              </a:rPr>
              <a:t>For Portal applications, requisitions will be emailed.</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auto"/>
            <a:r>
              <a:rPr lang="en-GB" sz="1200" b="0" i="0" kern="1200" dirty="0">
                <a:solidFill>
                  <a:schemeClr val="tx1"/>
                </a:solidFill>
                <a:effectLst/>
                <a:latin typeface="+mn-lt"/>
                <a:ea typeface="+mn-ea"/>
                <a:cs typeface="+mn-cs"/>
              </a:rPr>
              <a:t>Under the </a:t>
            </a:r>
            <a:r>
              <a:rPr lang="en-GB" sz="1200" b="1" i="0" kern="1200" dirty="0">
                <a:solidFill>
                  <a:schemeClr val="tx1"/>
                </a:solidFill>
                <a:effectLst/>
                <a:latin typeface="+mn-lt"/>
                <a:ea typeface="+mn-ea"/>
                <a:cs typeface="+mn-cs"/>
              </a:rPr>
              <a:t>Land Registration Rules 2003</a:t>
            </a:r>
            <a:r>
              <a:rPr lang="en-GB" sz="1200" b="0" i="0" kern="1200" dirty="0">
                <a:solidFill>
                  <a:schemeClr val="tx1"/>
                </a:solidFill>
                <a:effectLst/>
                <a:latin typeface="+mn-lt"/>
                <a:ea typeface="+mn-ea"/>
                <a:cs typeface="+mn-cs"/>
              </a:rPr>
              <a:t>, the specified period for compliance with a requisition is 20 working days from the date of the requisition but for most applications, HMLR now allows a longer period of 60 working days. A warning of cancellation is normally sent after 40 working days and explains how an extension of time can be requested if necessary. In some circumstances, for example where a later application is being expedited, HMLR may send a reminder at any time that a requisition remains outstanding and specify a 20-working day period within which it must be complied with.</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auto"/>
            <a:r>
              <a:rPr lang="en-GB" sz="1200" b="0" i="0" kern="1200" dirty="0">
                <a:solidFill>
                  <a:schemeClr val="tx1"/>
                </a:solidFill>
                <a:effectLst/>
                <a:latin typeface="+mn-lt"/>
                <a:ea typeface="+mn-ea"/>
                <a:cs typeface="+mn-cs"/>
              </a:rPr>
              <a:t>HMLR will cancel an application if it does not receive a full reply within applicable time limits and a successful application for extension of time is not made.</a:t>
            </a:r>
          </a:p>
          <a:p>
            <a:pPr fontAlgn="auto"/>
            <a:r>
              <a:rPr lang="en-GB" sz="1200" b="0" i="0" kern="1200" dirty="0">
                <a:solidFill>
                  <a:schemeClr val="tx1"/>
                </a:solidFill>
                <a:effectLst/>
                <a:latin typeface="+mn-lt"/>
                <a:ea typeface="+mn-ea"/>
                <a:cs typeface="+mn-cs"/>
              </a:rPr>
              <a:t>HMLR Practice Guide 50 explains requisitions and cancellation procedures. It can be accessed at </a:t>
            </a:r>
            <a:r>
              <a:rPr lang="en-GB" sz="1200" b="0" i="0" kern="1200" dirty="0">
                <a:solidFill>
                  <a:schemeClr val="tx1"/>
                </a:solidFill>
                <a:effectLst/>
                <a:latin typeface="+mn-lt"/>
                <a:ea typeface="+mn-ea"/>
                <a:cs typeface="+mn-cs"/>
                <a:hlinkClick r:id="rId3"/>
              </a:rPr>
              <a:t>Practice guide 50: requisition and cancellation procedures - (opens in a new tab)</a:t>
            </a:r>
            <a:r>
              <a:rPr lang="en-GB" sz="1200" b="0" i="0" kern="1200" dirty="0">
                <a:solidFill>
                  <a:schemeClr val="tx1"/>
                </a:solidFill>
                <a:effectLst/>
                <a:latin typeface="+mn-lt"/>
                <a:ea typeface="+mn-ea"/>
                <a:cs typeface="+mn-cs"/>
                <a:hlinkClick r:id="rId4"/>
              </a:rPr>
              <a:t>GOV.UK</a:t>
            </a:r>
            <a:endParaRPr lang="en-GB" sz="1200" b="0" i="0" kern="1200" dirty="0">
              <a:solidFill>
                <a:schemeClr val="tx1"/>
              </a:solidFill>
              <a:effectLst/>
              <a:latin typeface="+mn-lt"/>
              <a:ea typeface="+mn-ea"/>
              <a:cs typeface="+mn-cs"/>
            </a:endParaRPr>
          </a:p>
          <a:p>
            <a:pPr fontAlgn="auto"/>
            <a:endParaRPr lang="en-GB" sz="1200" b="0" i="0" kern="1200" dirty="0">
              <a:solidFill>
                <a:schemeClr val="tx1"/>
              </a:solidFill>
              <a:effectLst/>
              <a:latin typeface="+mn-lt"/>
              <a:ea typeface="+mn-ea"/>
              <a:cs typeface="+mn-cs"/>
            </a:endParaRPr>
          </a:p>
          <a:p>
            <a:pPr fontAlgn="auto"/>
            <a:r>
              <a:rPr lang="en-GB" sz="1200" b="0" i="0" kern="1200" dirty="0">
                <a:solidFill>
                  <a:schemeClr val="tx1"/>
                </a:solidFill>
                <a:effectLst/>
                <a:latin typeface="+mn-lt"/>
                <a:ea typeface="+mn-ea"/>
                <a:cs typeface="+mn-cs"/>
              </a:rPr>
              <a:t>Failure to respond to an HMLR requisition could lead to the HMLR application being cancelled. This means that the buyer might not be registered as the registered proprietor and any legal charge might not appear on the charges register. This outcome would probably mean that the conveyancer is negligent for failing to complete the registration.</a:t>
            </a:r>
          </a:p>
          <a:p>
            <a:pPr fontAlgn="auto"/>
            <a:r>
              <a:rPr lang="en-GB" sz="1200" b="0" i="0" kern="1200" dirty="0">
                <a:solidFill>
                  <a:schemeClr val="tx1"/>
                </a:solidFill>
                <a:effectLst/>
                <a:latin typeface="+mn-lt"/>
                <a:ea typeface="+mn-ea"/>
                <a:cs typeface="+mn-cs"/>
              </a:rPr>
              <a:t>It is thus very important to treat HMLR requestions with care. The expiry or cancellation date should be diarised and acted upon. If it is not possible to provide what HMLR is requesting, this should be explained in writing to HMLR and an extension request be made. Conveyancers must actively engage with HMLR.</a:t>
            </a:r>
          </a:p>
          <a:p>
            <a:pPr fontAlgn="auto"/>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27</a:t>
            </a:fld>
            <a:endParaRPr lang="en-GB"/>
          </a:p>
        </p:txBody>
      </p:sp>
    </p:spTree>
    <p:extLst>
      <p:ext uri="{BB962C8B-B14F-4D97-AF65-F5344CB8AC3E}">
        <p14:creationId xmlns:p14="http://schemas.microsoft.com/office/powerpoint/2010/main" val="137903156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b="0" dirty="0"/>
              <a:t>D</a:t>
            </a:r>
          </a:p>
          <a:p>
            <a:pPr fontAlgn="auto"/>
            <a:r>
              <a:rPr lang="en-GB" sz="1200" b="0" i="0" kern="1200" dirty="0">
                <a:solidFill>
                  <a:schemeClr val="tx1"/>
                </a:solidFill>
                <a:effectLst/>
                <a:latin typeface="+mn-lt"/>
                <a:ea typeface="+mn-ea"/>
                <a:cs typeface="+mn-cs"/>
              </a:rPr>
              <a:t>2. A Melvyn is a first-time buyer and his purchase price is below £425,000 so no stamp duty land tax (SDLT) is payable. SDLT is payable by Deena and Samar.</a:t>
            </a:r>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28</a:t>
            </a:fld>
            <a:endParaRPr lang="en-GB"/>
          </a:p>
        </p:txBody>
      </p:sp>
    </p:spTree>
    <p:extLst>
      <p:ext uri="{BB962C8B-B14F-4D97-AF65-F5344CB8AC3E}">
        <p14:creationId xmlns:p14="http://schemas.microsoft.com/office/powerpoint/2010/main" val="303307292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29</a:t>
            </a:fld>
            <a:endParaRPr lang="en-GB"/>
          </a:p>
        </p:txBody>
      </p:sp>
    </p:spTree>
    <p:extLst>
      <p:ext uri="{BB962C8B-B14F-4D97-AF65-F5344CB8AC3E}">
        <p14:creationId xmlns:p14="http://schemas.microsoft.com/office/powerpoint/2010/main" val="66646147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30</a:t>
            </a:fld>
            <a:endParaRPr lang="en-GB"/>
          </a:p>
        </p:txBody>
      </p:sp>
    </p:spTree>
    <p:extLst>
      <p:ext uri="{BB962C8B-B14F-4D97-AF65-F5344CB8AC3E}">
        <p14:creationId xmlns:p14="http://schemas.microsoft.com/office/powerpoint/2010/main" val="7323803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22/04/2026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8947312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22/04/2026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41136098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22/04/2026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7906753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11B6076-4A6E-4292-AA31-8EF23332E3FA}" type="datetimeFigureOut">
              <a:rPr lang="en-GB" smtClean="0"/>
              <a:t>22/04/2026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462843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1B6076-4A6E-4292-AA31-8EF23332E3FA}" type="datetimeFigureOut">
              <a:rPr lang="en-GB" smtClean="0"/>
              <a:t>22/04/2026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749066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11B6076-4A6E-4292-AA31-8EF23332E3FA}" type="datetimeFigureOut">
              <a:rPr lang="en-GB" smtClean="0"/>
              <a:t>22/04/2026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9869237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1B6076-4A6E-4292-AA31-8EF23332E3FA}" type="datetimeFigureOut">
              <a:rPr lang="en-GB" smtClean="0"/>
              <a:t>22/04/2026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7333342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11B6076-4A6E-4292-AA31-8EF23332E3FA}" type="datetimeFigureOut">
              <a:rPr lang="en-GB" smtClean="0"/>
              <a:t>22/04/2026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39057601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66520D-F077-4E77-B570-8A5601BA4802}" type="slidenum">
              <a:rPr lang="en-GB" smtClean="0"/>
              <a:t>‹#›</a:t>
            </a:fld>
            <a:endParaRPr lang="en-GB"/>
          </a:p>
        </p:txBody>
      </p:sp>
      <p:sp>
        <p:nvSpPr>
          <p:cNvPr id="5" name="Date Placeholder 4"/>
          <p:cNvSpPr>
            <a:spLocks noGrp="1"/>
          </p:cNvSpPr>
          <p:nvPr>
            <p:ph type="dt" sz="half" idx="10"/>
          </p:nvPr>
        </p:nvSpPr>
        <p:spPr/>
        <p:txBody>
          <a:bodyPr/>
          <a:lstStyle/>
          <a:p>
            <a:fld id="{B11B6076-4A6E-4292-AA31-8EF23332E3FA}" type="datetimeFigureOut">
              <a:rPr lang="en-GB" smtClean="0"/>
              <a:t>22/04/2026</a:t>
            </a:fld>
            <a:endParaRPr lang="en-GB"/>
          </a:p>
        </p:txBody>
      </p:sp>
    </p:spTree>
    <p:extLst>
      <p:ext uri="{BB962C8B-B14F-4D97-AF65-F5344CB8AC3E}">
        <p14:creationId xmlns:p14="http://schemas.microsoft.com/office/powerpoint/2010/main" val="24054056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22/04/2026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48302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22/04/2026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707165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22/04/2026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754709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22/04/2026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8420627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22/04/2026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6891449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22/04/2026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414155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22/04/2026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420336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11B6076-4A6E-4292-AA31-8EF23332E3FA}" type="datetimeFigureOut">
              <a:rPr lang="en-GB" smtClean="0"/>
              <a:t>22/04/2026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C66520D-F077-4E77-B570-8A5601BA4802}" type="slidenum">
              <a:rPr lang="en-GB" smtClean="0"/>
              <a:t>‹#›</a:t>
            </a:fld>
            <a:endParaRPr lang="en-GB"/>
          </a:p>
        </p:txBody>
      </p:sp>
    </p:spTree>
    <p:extLst>
      <p:ext uri="{BB962C8B-B14F-4D97-AF65-F5344CB8AC3E}">
        <p14:creationId xmlns:p14="http://schemas.microsoft.com/office/powerpoint/2010/main" val="1482906941"/>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lawsociety.org.uk/topics/property/code-for-completion-by-post"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s://www.gov.uk/guidance/stamp-duty-land-tax-relief-for-land-or-property-transactions#first-time-buyers-relief" TargetMode="Externa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gov.wales/land-transaction-tax-calculator"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notesSlide" Target="../notesSlides/notesSlide21.xml"/><Relationship Id="rId1" Type="http://schemas.openxmlformats.org/officeDocument/2006/relationships/slideLayout" Target="../slideLayouts/slideLayout2.xml"/><Relationship Id="rId5" Type="http://schemas.openxmlformats.org/officeDocument/2006/relationships/hyperlink" Target="http://gov.uk/" TargetMode="External"/><Relationship Id="rId4" Type="http://schemas.openxmlformats.org/officeDocument/2006/relationships/hyperlink" Target="https://www.gov.uk/guidance/hm-land-registry-digital-applications" TargetMode="Externa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3BA62-DEB1-A696-DC3F-271259F1ABAF}"/>
              </a:ext>
            </a:extLst>
          </p:cNvPr>
          <p:cNvSpPr>
            <a:spLocks noGrp="1"/>
          </p:cNvSpPr>
          <p:nvPr>
            <p:ph type="ctrTitle"/>
          </p:nvPr>
        </p:nvSpPr>
        <p:spPr>
          <a:xfrm>
            <a:off x="1507067" y="1030883"/>
            <a:ext cx="7766936" cy="4187603"/>
          </a:xfrm>
        </p:spPr>
        <p:txBody>
          <a:bodyPr>
            <a:normAutofit/>
          </a:bodyPr>
          <a:lstStyle/>
          <a:p>
            <a:pPr algn="ctr"/>
            <a:r>
              <a:rPr lang="en-GB" dirty="0"/>
              <a:t>Week 13</a:t>
            </a:r>
            <a:br>
              <a:rPr lang="en-GB" dirty="0"/>
            </a:br>
            <a:r>
              <a:rPr lang="en-GB" dirty="0"/>
              <a:t>Completion and post completion</a:t>
            </a:r>
            <a:br>
              <a:rPr lang="en-GB" dirty="0"/>
            </a:br>
            <a:br>
              <a:rPr lang="en-GB" dirty="0"/>
            </a:br>
            <a:r>
              <a:rPr lang="en-GB" sz="3600" dirty="0"/>
              <a:t>(see Chapter 18)</a:t>
            </a:r>
          </a:p>
        </p:txBody>
      </p:sp>
    </p:spTree>
    <p:extLst>
      <p:ext uri="{BB962C8B-B14F-4D97-AF65-F5344CB8AC3E}">
        <p14:creationId xmlns:p14="http://schemas.microsoft.com/office/powerpoint/2010/main" val="501377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EB04D-94AC-3AC4-86BD-76CB40AD2418}"/>
              </a:ext>
            </a:extLst>
          </p:cNvPr>
          <p:cNvSpPr>
            <a:spLocks noGrp="1"/>
          </p:cNvSpPr>
          <p:nvPr>
            <p:ph type="title"/>
          </p:nvPr>
        </p:nvSpPr>
        <p:spPr>
          <a:xfrm>
            <a:off x="677334" y="609600"/>
            <a:ext cx="8596668" cy="1320800"/>
          </a:xfrm>
        </p:spPr>
        <p:txBody>
          <a:bodyPr>
            <a:normAutofit/>
          </a:bodyPr>
          <a:lstStyle/>
          <a:p>
            <a:r>
              <a:rPr lang="en-GB" dirty="0"/>
              <a:t>Aims: to understand ……</a:t>
            </a:r>
          </a:p>
        </p:txBody>
      </p:sp>
      <p:graphicFrame>
        <p:nvGraphicFramePr>
          <p:cNvPr id="5" name="Content Placeholder 2">
            <a:extLst>
              <a:ext uri="{FF2B5EF4-FFF2-40B4-BE49-F238E27FC236}">
                <a16:creationId xmlns:a16="http://schemas.microsoft.com/office/drawing/2014/main" id="{BFD624BB-DE99-1BE3-859C-467C05B9D337}"/>
              </a:ext>
            </a:extLst>
          </p:cNvPr>
          <p:cNvGraphicFramePr>
            <a:graphicFrameLocks noGrp="1"/>
          </p:cNvGraphicFramePr>
          <p:nvPr>
            <p:ph idx="1"/>
            <p:extLst>
              <p:ext uri="{D42A27DB-BD31-4B8C-83A1-F6EECF244321}">
                <p14:modId xmlns:p14="http://schemas.microsoft.com/office/powerpoint/2010/main" val="2025222240"/>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035729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7452B6-2379-1949-636E-8661827C3FCF}"/>
              </a:ext>
            </a:extLst>
          </p:cNvPr>
          <p:cNvSpPr>
            <a:spLocks noGrp="1"/>
          </p:cNvSpPr>
          <p:nvPr>
            <p:ph type="title"/>
          </p:nvPr>
        </p:nvSpPr>
        <p:spPr/>
        <p:txBody>
          <a:bodyPr/>
          <a:lstStyle/>
          <a:p>
            <a:r>
              <a:rPr lang="en-GB" dirty="0"/>
              <a:t>Final Document Check</a:t>
            </a:r>
          </a:p>
        </p:txBody>
      </p:sp>
      <p:sp>
        <p:nvSpPr>
          <p:cNvPr id="3" name="Content Placeholder 2">
            <a:extLst>
              <a:ext uri="{FF2B5EF4-FFF2-40B4-BE49-F238E27FC236}">
                <a16:creationId xmlns:a16="http://schemas.microsoft.com/office/drawing/2014/main" id="{40AD6806-6516-107B-38A0-4F0DBA6F48A6}"/>
              </a:ext>
            </a:extLst>
          </p:cNvPr>
          <p:cNvSpPr>
            <a:spLocks noGrp="1"/>
          </p:cNvSpPr>
          <p:nvPr>
            <p:ph idx="1"/>
          </p:nvPr>
        </p:nvSpPr>
        <p:spPr>
          <a:xfrm>
            <a:off x="570654" y="1665289"/>
            <a:ext cx="8596668" cy="3880773"/>
          </a:xfrm>
        </p:spPr>
        <p:txBody>
          <a:bodyPr>
            <a:normAutofit fontScale="77500" lnSpcReduction="20000"/>
          </a:bodyPr>
          <a:lstStyle/>
          <a:p>
            <a:r>
              <a:rPr lang="en-GB" sz="2800" dirty="0"/>
              <a:t>Prior to completion, conveyancers for both sides need to carry out a final document check.</a:t>
            </a:r>
          </a:p>
          <a:p>
            <a:endParaRPr lang="en-GB" sz="2800" dirty="0"/>
          </a:p>
          <a:p>
            <a:r>
              <a:rPr lang="en-GB" sz="2800" b="1" dirty="0"/>
              <a:t>THINK..</a:t>
            </a:r>
          </a:p>
          <a:p>
            <a:r>
              <a:rPr lang="en-GB" sz="2800" dirty="0"/>
              <a:t>What documents will the Seller’s conveyancer need ready to go?</a:t>
            </a:r>
          </a:p>
          <a:p>
            <a:r>
              <a:rPr lang="en-GB" sz="2800" dirty="0"/>
              <a:t>What documents will the Buyer’s conveyancer need ready to go?</a:t>
            </a:r>
          </a:p>
          <a:p>
            <a:r>
              <a:rPr lang="en-GB" sz="2800" dirty="0"/>
              <a:t>If either party does not have relevant documents ready completion could be delayed. What would be the consequences?</a:t>
            </a:r>
          </a:p>
        </p:txBody>
      </p:sp>
    </p:spTree>
    <p:extLst>
      <p:ext uri="{BB962C8B-B14F-4D97-AF65-F5344CB8AC3E}">
        <p14:creationId xmlns:p14="http://schemas.microsoft.com/office/powerpoint/2010/main" val="16860784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75F1A-DA88-C007-3ACA-32411BEF9CC1}"/>
              </a:ext>
            </a:extLst>
          </p:cNvPr>
          <p:cNvSpPr>
            <a:spLocks noGrp="1"/>
          </p:cNvSpPr>
          <p:nvPr>
            <p:ph type="title"/>
          </p:nvPr>
        </p:nvSpPr>
        <p:spPr/>
        <p:txBody>
          <a:bodyPr/>
          <a:lstStyle/>
          <a:p>
            <a:r>
              <a:rPr lang="en-GB" dirty="0"/>
              <a:t>Completion summary</a:t>
            </a:r>
          </a:p>
        </p:txBody>
      </p:sp>
      <p:sp>
        <p:nvSpPr>
          <p:cNvPr id="3" name="Content Placeholder 2">
            <a:extLst>
              <a:ext uri="{FF2B5EF4-FFF2-40B4-BE49-F238E27FC236}">
                <a16:creationId xmlns:a16="http://schemas.microsoft.com/office/drawing/2014/main" id="{DA481BBB-70C6-907A-EC62-4F58F3641D27}"/>
              </a:ext>
            </a:extLst>
          </p:cNvPr>
          <p:cNvSpPr>
            <a:spLocks noGrp="1"/>
          </p:cNvSpPr>
          <p:nvPr>
            <p:ph idx="1"/>
          </p:nvPr>
        </p:nvSpPr>
        <p:spPr/>
        <p:txBody>
          <a:bodyPr/>
          <a:lstStyle/>
          <a:p>
            <a:r>
              <a:rPr lang="en-GB" dirty="0"/>
              <a:t>Drafting purchase deed</a:t>
            </a:r>
          </a:p>
          <a:p>
            <a:r>
              <a:rPr lang="en-GB" dirty="0"/>
              <a:t>Pre completion requisitions</a:t>
            </a:r>
          </a:p>
          <a:p>
            <a:r>
              <a:rPr lang="en-GB" dirty="0"/>
              <a:t>Engrossing and executing purchase deed</a:t>
            </a:r>
          </a:p>
          <a:p>
            <a:r>
              <a:rPr lang="en-GB" dirty="0"/>
              <a:t>Further searches</a:t>
            </a:r>
          </a:p>
          <a:p>
            <a:r>
              <a:rPr lang="en-GB" dirty="0"/>
              <a:t>Obtaining completion funds from client</a:t>
            </a:r>
          </a:p>
          <a:p>
            <a:r>
              <a:rPr lang="en-GB" dirty="0"/>
              <a:t>Obtaining completion funds from lender</a:t>
            </a:r>
          </a:p>
          <a:p>
            <a:r>
              <a:rPr lang="en-GB" dirty="0"/>
              <a:t>Making completion arrangements</a:t>
            </a:r>
          </a:p>
        </p:txBody>
      </p:sp>
    </p:spTree>
    <p:extLst>
      <p:ext uri="{BB962C8B-B14F-4D97-AF65-F5344CB8AC3E}">
        <p14:creationId xmlns:p14="http://schemas.microsoft.com/office/powerpoint/2010/main" val="21804059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1CF92-8575-FC4E-0066-F2856DB9B80D}"/>
              </a:ext>
            </a:extLst>
          </p:cNvPr>
          <p:cNvSpPr>
            <a:spLocks noGrp="1"/>
          </p:cNvSpPr>
          <p:nvPr>
            <p:ph type="title"/>
          </p:nvPr>
        </p:nvSpPr>
        <p:spPr>
          <a:xfrm>
            <a:off x="410634" y="152400"/>
            <a:ext cx="8596668" cy="1320800"/>
          </a:xfrm>
        </p:spPr>
        <p:txBody>
          <a:bodyPr/>
          <a:lstStyle/>
          <a:p>
            <a:r>
              <a:rPr lang="en-GB" dirty="0"/>
              <a:t>Process of completion</a:t>
            </a:r>
          </a:p>
        </p:txBody>
      </p:sp>
      <p:sp>
        <p:nvSpPr>
          <p:cNvPr id="3" name="Content Placeholder 2">
            <a:extLst>
              <a:ext uri="{FF2B5EF4-FFF2-40B4-BE49-F238E27FC236}">
                <a16:creationId xmlns:a16="http://schemas.microsoft.com/office/drawing/2014/main" id="{2D4BF2BA-8C1A-ADB9-A109-FA51A6B8FB95}"/>
              </a:ext>
            </a:extLst>
          </p:cNvPr>
          <p:cNvSpPr>
            <a:spLocks noGrp="1"/>
          </p:cNvSpPr>
          <p:nvPr>
            <p:ph idx="1"/>
          </p:nvPr>
        </p:nvSpPr>
        <p:spPr>
          <a:xfrm>
            <a:off x="410634" y="1157806"/>
            <a:ext cx="9317000" cy="5108018"/>
          </a:xfrm>
        </p:spPr>
        <p:txBody>
          <a:bodyPr>
            <a:noAutofit/>
          </a:bodyPr>
          <a:lstStyle/>
          <a:p>
            <a:r>
              <a:rPr lang="en-GB" sz="1600" dirty="0">
                <a:solidFill>
                  <a:schemeClr val="tx1"/>
                </a:solidFill>
              </a:rPr>
              <a:t>There are several methods, which may be used according to the circumstances. All have the same net effect of securing completion of the sale or purchase.</a:t>
            </a:r>
          </a:p>
          <a:p>
            <a:r>
              <a:rPr lang="en-GB" sz="1600" b="1" dirty="0"/>
              <a:t>Completion in person: </a:t>
            </a:r>
            <a:r>
              <a:rPr lang="en-GB" sz="1600" dirty="0"/>
              <a:t>B’s conveyancer attends office of S’s conveyancer, hands over money and collects documents.  </a:t>
            </a:r>
          </a:p>
          <a:p>
            <a:pPr lvl="1"/>
            <a:r>
              <a:rPr lang="en-GB" dirty="0"/>
              <a:t>Time consuming</a:t>
            </a:r>
          </a:p>
          <a:p>
            <a:pPr lvl="1"/>
            <a:r>
              <a:rPr lang="en-GB" dirty="0"/>
              <a:t>Use checklist – see example in 18.2.1</a:t>
            </a:r>
          </a:p>
          <a:p>
            <a:r>
              <a:rPr lang="en-GB" sz="1600" b="1" dirty="0"/>
              <a:t>Completion by agent: </a:t>
            </a:r>
            <a:r>
              <a:rPr lang="en-GB" sz="1600" dirty="0"/>
              <a:t>in person but with a representative of the B’s conveyancer</a:t>
            </a:r>
          </a:p>
          <a:p>
            <a:pPr lvl="1"/>
            <a:r>
              <a:rPr lang="en-GB" dirty="0"/>
              <a:t>Completion in person useful if need to inspect documents prior, or</a:t>
            </a:r>
          </a:p>
          <a:p>
            <a:pPr lvl="1"/>
            <a:r>
              <a:rPr lang="en-GB" dirty="0"/>
              <a:t>Uncertain whether S’s conveyancer will hand over documents promptly post completion</a:t>
            </a:r>
          </a:p>
          <a:p>
            <a:pPr lvl="1"/>
            <a:r>
              <a:rPr lang="en-GB" dirty="0">
                <a:solidFill>
                  <a:schemeClr val="tx1"/>
                </a:solidFill>
              </a:rPr>
              <a:t>The buyer’s conveyancer provides the agent with funds (unless these are sent directly to the seller’s conveyancer) and full instructions. They may send a completion checklist. The agent carries out the completion in person, after which they send all relevant deeds and documentation to the buyer’s conveyancer with a bill for the agency fees.</a:t>
            </a:r>
          </a:p>
          <a:p>
            <a:r>
              <a:rPr lang="en-GB" sz="1600" b="1" dirty="0"/>
              <a:t>Completion by post: </a:t>
            </a:r>
            <a:r>
              <a:rPr lang="en-GB" sz="1600" dirty="0"/>
              <a:t>most common method</a:t>
            </a:r>
          </a:p>
          <a:p>
            <a:pPr lvl="1"/>
            <a:r>
              <a:rPr lang="en-GB" dirty="0"/>
              <a:t>Money sent B to S, S checks money received and then posts out deeds and docs to B’s conveyancer</a:t>
            </a:r>
          </a:p>
        </p:txBody>
      </p:sp>
    </p:spTree>
    <p:extLst>
      <p:ext uri="{BB962C8B-B14F-4D97-AF65-F5344CB8AC3E}">
        <p14:creationId xmlns:p14="http://schemas.microsoft.com/office/powerpoint/2010/main" val="28530042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05721-A4B0-C70C-FF2E-E775F7FC96C3}"/>
              </a:ext>
            </a:extLst>
          </p:cNvPr>
          <p:cNvSpPr>
            <a:spLocks noGrp="1"/>
          </p:cNvSpPr>
          <p:nvPr>
            <p:ph type="title"/>
          </p:nvPr>
        </p:nvSpPr>
        <p:spPr>
          <a:xfrm>
            <a:off x="677334" y="609600"/>
            <a:ext cx="8596668" cy="881396"/>
          </a:xfrm>
        </p:spPr>
        <p:txBody>
          <a:bodyPr/>
          <a:lstStyle/>
          <a:p>
            <a:r>
              <a:rPr lang="en-GB" dirty="0"/>
              <a:t>Code for Completion by Post</a:t>
            </a:r>
          </a:p>
        </p:txBody>
      </p:sp>
      <p:sp>
        <p:nvSpPr>
          <p:cNvPr id="3" name="Content Placeholder 2">
            <a:extLst>
              <a:ext uri="{FF2B5EF4-FFF2-40B4-BE49-F238E27FC236}">
                <a16:creationId xmlns:a16="http://schemas.microsoft.com/office/drawing/2014/main" id="{5455FBDD-6E03-7668-7305-D585167CE2F8}"/>
              </a:ext>
            </a:extLst>
          </p:cNvPr>
          <p:cNvSpPr>
            <a:spLocks noGrp="1"/>
          </p:cNvSpPr>
          <p:nvPr>
            <p:ph idx="1"/>
          </p:nvPr>
        </p:nvSpPr>
        <p:spPr>
          <a:xfrm>
            <a:off x="479311" y="1488613"/>
            <a:ext cx="8596668" cy="3880773"/>
          </a:xfrm>
        </p:spPr>
        <p:txBody>
          <a:bodyPr>
            <a:noAutofit/>
          </a:bodyPr>
          <a:lstStyle/>
          <a:p>
            <a:r>
              <a:rPr lang="en-GB" sz="3200" dirty="0"/>
              <a:t>Procedural code on process for completion, with professional undertakings</a:t>
            </a:r>
          </a:p>
          <a:p>
            <a:r>
              <a:rPr lang="en-GB" sz="3200" dirty="0"/>
              <a:t>CQS (Conveyancing Quality Scheme) members must use the code as part of Protocol</a:t>
            </a:r>
          </a:p>
          <a:p>
            <a:r>
              <a:rPr lang="en-GB" sz="3200" dirty="0">
                <a:hlinkClick r:id="rId3"/>
              </a:rPr>
              <a:t>Code for Completion by Post | The Law Society</a:t>
            </a:r>
            <a:endParaRPr lang="en-GB" sz="3200" dirty="0"/>
          </a:p>
          <a:p>
            <a:r>
              <a:rPr lang="en-GB" sz="3200" b="1" dirty="0"/>
              <a:t>Task: Read, familiarise and summarise the code</a:t>
            </a:r>
          </a:p>
        </p:txBody>
      </p:sp>
    </p:spTree>
    <p:extLst>
      <p:ext uri="{BB962C8B-B14F-4D97-AF65-F5344CB8AC3E}">
        <p14:creationId xmlns:p14="http://schemas.microsoft.com/office/powerpoint/2010/main" val="10508485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E131C-318C-CD06-3013-8F2DEB93B5B7}"/>
              </a:ext>
            </a:extLst>
          </p:cNvPr>
          <p:cNvSpPr>
            <a:spLocks noGrp="1"/>
          </p:cNvSpPr>
          <p:nvPr>
            <p:ph type="title"/>
          </p:nvPr>
        </p:nvSpPr>
        <p:spPr>
          <a:xfrm>
            <a:off x="2849562" y="609600"/>
            <a:ext cx="6424440" cy="1320800"/>
          </a:xfrm>
        </p:spPr>
        <p:txBody>
          <a:bodyPr>
            <a:normAutofit/>
          </a:bodyPr>
          <a:lstStyle/>
          <a:p>
            <a:r>
              <a:rPr lang="en-GB"/>
              <a:t>Transferring funds on completion</a:t>
            </a:r>
            <a:endParaRPr lang="en-GB" dirty="0"/>
          </a:p>
        </p:txBody>
      </p:sp>
      <p:pic>
        <p:nvPicPr>
          <p:cNvPr id="5" name="Picture 4" descr="Pen placed on top of a signature line">
            <a:extLst>
              <a:ext uri="{FF2B5EF4-FFF2-40B4-BE49-F238E27FC236}">
                <a16:creationId xmlns:a16="http://schemas.microsoft.com/office/drawing/2014/main" id="{BCD06145-41F1-8F76-5C79-421408A573A3}"/>
              </a:ext>
            </a:extLst>
          </p:cNvPr>
          <p:cNvPicPr>
            <a:picLocks noChangeAspect="1"/>
          </p:cNvPicPr>
          <p:nvPr/>
        </p:nvPicPr>
        <p:blipFill>
          <a:blip r:embed="rId3"/>
          <a:srcRect l="65015" r="8412" b="1"/>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CD25CC7-FC66-488C-8D61-0FE7ECF161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Content Placeholder 2">
            <a:extLst>
              <a:ext uri="{FF2B5EF4-FFF2-40B4-BE49-F238E27FC236}">
                <a16:creationId xmlns:a16="http://schemas.microsoft.com/office/drawing/2014/main" id="{4606B4C4-E3DA-B14C-704A-2C9EF438775E}"/>
              </a:ext>
            </a:extLst>
          </p:cNvPr>
          <p:cNvSpPr>
            <a:spLocks noGrp="1"/>
          </p:cNvSpPr>
          <p:nvPr>
            <p:ph idx="1"/>
          </p:nvPr>
        </p:nvSpPr>
        <p:spPr>
          <a:xfrm>
            <a:off x="2849562" y="2160589"/>
            <a:ext cx="6424440" cy="4697411"/>
          </a:xfrm>
        </p:spPr>
        <p:txBody>
          <a:bodyPr>
            <a:normAutofit/>
          </a:bodyPr>
          <a:lstStyle/>
          <a:p>
            <a:pPr>
              <a:lnSpc>
                <a:spcPct val="90000"/>
              </a:lnSpc>
            </a:pPr>
            <a:r>
              <a:rPr lang="en-GB" dirty="0"/>
              <a:t>The buyer’s conveyancer may use a banker’s draft (a cheque drawn by a bank, which is regarded as more secure than a personal cheque) but this is now uncommon.</a:t>
            </a:r>
          </a:p>
          <a:p>
            <a:pPr>
              <a:lnSpc>
                <a:spcPct val="90000"/>
              </a:lnSpc>
            </a:pPr>
            <a:r>
              <a:rPr lang="en-GB" dirty="0"/>
              <a:t>They will usually transfer funds to the seller’s conveyancer by electronic bank credit transfer (usually referred to as a “</a:t>
            </a:r>
            <a:r>
              <a:rPr lang="en-GB" b="1" dirty="0"/>
              <a:t>telegraphic transfer</a:t>
            </a:r>
            <a:r>
              <a:rPr lang="en-GB" dirty="0"/>
              <a:t>” (TT) or a “</a:t>
            </a:r>
            <a:r>
              <a:rPr lang="en-GB" b="1" dirty="0"/>
              <a:t>CHAPS</a:t>
            </a:r>
            <a:r>
              <a:rPr lang="en-GB" dirty="0"/>
              <a:t>” transfer), which involves a direct transfer of funds, upon request to the bank, from one account to another.</a:t>
            </a:r>
          </a:p>
          <a:p>
            <a:pPr>
              <a:lnSpc>
                <a:spcPct val="90000"/>
              </a:lnSpc>
            </a:pPr>
            <a:r>
              <a:rPr lang="en-GB" dirty="0"/>
              <a:t>The SCS, if adopted, require payment by a direct transfer of cleared funds from an account held in the name of a conveyancer. Many firms have their own facilities to transfer money in this way.</a:t>
            </a:r>
          </a:p>
          <a:p>
            <a:pPr>
              <a:lnSpc>
                <a:spcPct val="90000"/>
              </a:lnSpc>
            </a:pPr>
            <a:r>
              <a:rPr lang="en-GB" dirty="0"/>
              <a:t>A firm’s estimate of costs will normally have listed the “TT fee” alongside the other costs and disbursements at the start of the transaction.</a:t>
            </a:r>
          </a:p>
        </p:txBody>
      </p:sp>
    </p:spTree>
    <p:extLst>
      <p:ext uri="{BB962C8B-B14F-4D97-AF65-F5344CB8AC3E}">
        <p14:creationId xmlns:p14="http://schemas.microsoft.com/office/powerpoint/2010/main" val="35048501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C1432-36DE-89C7-EDC7-60CD9BE1BC59}"/>
              </a:ext>
            </a:extLst>
          </p:cNvPr>
          <p:cNvSpPr>
            <a:spLocks noGrp="1"/>
          </p:cNvSpPr>
          <p:nvPr>
            <p:ph type="title"/>
          </p:nvPr>
        </p:nvSpPr>
        <p:spPr>
          <a:xfrm>
            <a:off x="2849562" y="609600"/>
            <a:ext cx="6424440" cy="1320800"/>
          </a:xfrm>
        </p:spPr>
        <p:txBody>
          <a:bodyPr>
            <a:normAutofit/>
          </a:bodyPr>
          <a:lstStyle/>
          <a:p>
            <a:r>
              <a:rPr lang="en-GB"/>
              <a:t>Completion in linked (chain) transactions</a:t>
            </a:r>
            <a:endParaRPr lang="en-GB" dirty="0"/>
          </a:p>
        </p:txBody>
      </p:sp>
      <p:pic>
        <p:nvPicPr>
          <p:cNvPr id="5" name="Picture 4" descr="Close-up of chain link">
            <a:extLst>
              <a:ext uri="{FF2B5EF4-FFF2-40B4-BE49-F238E27FC236}">
                <a16:creationId xmlns:a16="http://schemas.microsoft.com/office/drawing/2014/main" id="{C81714A1-6E25-79A8-44E8-65423C736A6E}"/>
              </a:ext>
            </a:extLst>
          </p:cNvPr>
          <p:cNvPicPr>
            <a:picLocks noChangeAspect="1"/>
          </p:cNvPicPr>
          <p:nvPr/>
        </p:nvPicPr>
        <p:blipFill>
          <a:blip r:embed="rId3"/>
          <a:srcRect l="31275" r="42152" b="1"/>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CD25CC7-FC66-488C-8D61-0FE7ECF161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43F2465A-7157-6D23-2B4F-DC0EAB032912}"/>
              </a:ext>
            </a:extLst>
          </p:cNvPr>
          <p:cNvSpPr>
            <a:spLocks noGrp="1"/>
          </p:cNvSpPr>
          <p:nvPr>
            <p:ph idx="1"/>
          </p:nvPr>
        </p:nvSpPr>
        <p:spPr>
          <a:xfrm>
            <a:off x="2849562" y="2160589"/>
            <a:ext cx="6424440" cy="4428897"/>
          </a:xfrm>
        </p:spPr>
        <p:txBody>
          <a:bodyPr>
            <a:normAutofit fontScale="92500" lnSpcReduction="10000"/>
          </a:bodyPr>
          <a:lstStyle/>
          <a:p>
            <a:pPr>
              <a:lnSpc>
                <a:spcPct val="90000"/>
              </a:lnSpc>
            </a:pPr>
            <a:r>
              <a:rPr lang="en-GB" sz="1400" dirty="0">
                <a:solidFill>
                  <a:schemeClr val="tx1"/>
                </a:solidFill>
              </a:rPr>
              <a:t>Funds normally sent by TT/CHAPS</a:t>
            </a:r>
          </a:p>
          <a:p>
            <a:pPr>
              <a:lnSpc>
                <a:spcPct val="90000"/>
              </a:lnSpc>
            </a:pPr>
            <a:r>
              <a:rPr lang="en-GB" sz="1400" dirty="0">
                <a:solidFill>
                  <a:schemeClr val="tx1"/>
                </a:solidFill>
              </a:rPr>
              <a:t>Completion date agreed prior to exchange and written in contracts (same date for all parties where there is a chain)</a:t>
            </a:r>
          </a:p>
          <a:p>
            <a:pPr>
              <a:lnSpc>
                <a:spcPct val="90000"/>
              </a:lnSpc>
            </a:pPr>
            <a:r>
              <a:rPr lang="en-GB" sz="1400" dirty="0">
                <a:solidFill>
                  <a:schemeClr val="tx1"/>
                </a:solidFill>
              </a:rPr>
              <a:t>Sale must be completed  before the related purchase can take place (otherwise no funds) and in a chain the process starts at bottom of chain</a:t>
            </a:r>
          </a:p>
          <a:p>
            <a:pPr>
              <a:lnSpc>
                <a:spcPct val="90000"/>
              </a:lnSpc>
            </a:pPr>
            <a:r>
              <a:rPr lang="en-GB" sz="1400" dirty="0">
                <a:solidFill>
                  <a:schemeClr val="tx1"/>
                </a:solidFill>
              </a:rPr>
              <a:t>Process must be started early enough for all funds to have been transferred and banked that day.  So SCS provides that if completion takes place after 2pm it is deemed to have taken place the next working day (penalty interest payment would apply to the party at fault)</a:t>
            </a:r>
          </a:p>
          <a:p>
            <a:pPr>
              <a:lnSpc>
                <a:spcPct val="90000"/>
              </a:lnSpc>
            </a:pPr>
            <a:r>
              <a:rPr lang="en-GB" sz="1400" dirty="0">
                <a:solidFill>
                  <a:schemeClr val="tx1"/>
                </a:solidFill>
              </a:rPr>
              <a:t>Timing is a key consideration in a chain transaction and conveyancer must ensure availability and keep attendance notes of all steps taken and when</a:t>
            </a:r>
          </a:p>
          <a:p>
            <a:pPr>
              <a:lnSpc>
                <a:spcPct val="90000"/>
              </a:lnSpc>
            </a:pPr>
            <a:r>
              <a:rPr lang="en-GB" sz="1400" dirty="0">
                <a:solidFill>
                  <a:schemeClr val="tx1"/>
                </a:solidFill>
              </a:rPr>
              <a:t>Once S’s conveyancer confirms with bank that completion money has arrived, the keys for the property can be released. Advise B that completion has taken place and post deeds and documents to them</a:t>
            </a:r>
          </a:p>
          <a:p>
            <a:pPr>
              <a:lnSpc>
                <a:spcPct val="90000"/>
              </a:lnSpc>
            </a:pPr>
            <a:r>
              <a:rPr lang="en-GB" sz="1400" dirty="0">
                <a:solidFill>
                  <a:schemeClr val="tx1"/>
                </a:solidFill>
              </a:rPr>
              <a:t>Practicalities of moving should not happen until both B and S have confirmation from respective conveyancers that completion has taken place</a:t>
            </a:r>
          </a:p>
          <a:p>
            <a:pPr>
              <a:lnSpc>
                <a:spcPct val="90000"/>
              </a:lnSpc>
            </a:pPr>
            <a:r>
              <a:rPr lang="en-GB" sz="1400" dirty="0">
                <a:solidFill>
                  <a:schemeClr val="tx1"/>
                </a:solidFill>
              </a:rPr>
              <a:t>In a transaction involving registered land, title in the property passes on registration with HMLR, not the completion date. This is why a conveyancer might register an estate contract if there is going to be more than a couple of weeks between exchange of contracts and completion (see</a:t>
            </a:r>
            <a:r>
              <a:rPr lang="en-GB" sz="1400" b="1" dirty="0">
                <a:solidFill>
                  <a:schemeClr val="tx1"/>
                </a:solidFill>
              </a:rPr>
              <a:t> Chapter 16</a:t>
            </a:r>
            <a:r>
              <a:rPr lang="en-GB" sz="1400" dirty="0">
                <a:solidFill>
                  <a:schemeClr val="tx1"/>
                </a:solidFill>
              </a:rPr>
              <a:t>).</a:t>
            </a:r>
            <a:endParaRPr lang="en-GB" sz="1400" dirty="0"/>
          </a:p>
          <a:p>
            <a:pPr>
              <a:lnSpc>
                <a:spcPct val="90000"/>
              </a:lnSpc>
            </a:pPr>
            <a:endParaRPr lang="en-GB" sz="1400" dirty="0">
              <a:solidFill>
                <a:schemeClr val="tx1"/>
              </a:solidFill>
            </a:endParaRPr>
          </a:p>
          <a:p>
            <a:pPr>
              <a:lnSpc>
                <a:spcPct val="90000"/>
              </a:lnSpc>
            </a:pPr>
            <a:endParaRPr lang="en-GB" sz="1400" dirty="0">
              <a:solidFill>
                <a:schemeClr val="tx1"/>
              </a:solidFill>
            </a:endParaRPr>
          </a:p>
        </p:txBody>
      </p:sp>
    </p:spTree>
    <p:extLst>
      <p:ext uri="{BB962C8B-B14F-4D97-AF65-F5344CB8AC3E}">
        <p14:creationId xmlns:p14="http://schemas.microsoft.com/office/powerpoint/2010/main" val="19393332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A5A35EE-7AE1-4E24-8916-B0122B9740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Angled shot of pen on a graph">
            <a:extLst>
              <a:ext uri="{FF2B5EF4-FFF2-40B4-BE49-F238E27FC236}">
                <a16:creationId xmlns:a16="http://schemas.microsoft.com/office/drawing/2014/main" id="{71BD5CD2-CE94-3337-AE04-3F6C15D6029B}"/>
              </a:ext>
            </a:extLst>
          </p:cNvPr>
          <p:cNvPicPr>
            <a:picLocks noChangeAspect="1"/>
          </p:cNvPicPr>
          <p:nvPr/>
        </p:nvPicPr>
        <p:blipFill>
          <a:blip r:embed="rId3">
            <a:duotone>
              <a:schemeClr val="bg2">
                <a:shade val="45000"/>
                <a:satMod val="135000"/>
              </a:schemeClr>
              <a:prstClr val="white"/>
            </a:duotone>
            <a:alphaModFix amt="25000"/>
          </a:blip>
          <a:srcRect t="8862" b="6868"/>
          <a:stretch>
            <a:fillRect/>
          </a:stretch>
        </p:blipFill>
        <p:spPr>
          <a:xfrm>
            <a:off x="1" y="10"/>
            <a:ext cx="12191999" cy="6857990"/>
          </a:xfrm>
          <a:prstGeom prst="rect">
            <a:avLst/>
          </a:prstGeom>
        </p:spPr>
      </p:pic>
      <p:grpSp>
        <p:nvGrpSpPr>
          <p:cNvPr id="19" name="Group 18">
            <a:extLst>
              <a:ext uri="{FF2B5EF4-FFF2-40B4-BE49-F238E27FC236}">
                <a16:creationId xmlns:a16="http://schemas.microsoft.com/office/drawing/2014/main" id="{F3BC879B-A529-47C3-A6A5-914D67AAAA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0" name="Straight Connector 19">
              <a:extLst>
                <a:ext uri="{FF2B5EF4-FFF2-40B4-BE49-F238E27FC236}">
                  <a16:creationId xmlns:a16="http://schemas.microsoft.com/office/drawing/2014/main" id="{DCE937C4-AD3B-4C21-A5D1-4010EAA70C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4986751B-E456-450E-8103-86D186F55F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a:extLst>
                <a:ext uri="{FF2B5EF4-FFF2-40B4-BE49-F238E27FC236}">
                  <a16:creationId xmlns:a16="http://schemas.microsoft.com/office/drawing/2014/main" id="{7A7080CB-F07A-45DB-98B4-1BCEEFC2D8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a:extLst>
                <a:ext uri="{FF2B5EF4-FFF2-40B4-BE49-F238E27FC236}">
                  <a16:creationId xmlns:a16="http://schemas.microsoft.com/office/drawing/2014/main" id="{43DABF26-4789-46EF-843D-D8974E51B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a:extLst>
                <a:ext uri="{FF2B5EF4-FFF2-40B4-BE49-F238E27FC236}">
                  <a16:creationId xmlns:a16="http://schemas.microsoft.com/office/drawing/2014/main" id="{CF33A112-C756-43C1-8DA7-13D97888B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a:extLst>
                <a:ext uri="{FF2B5EF4-FFF2-40B4-BE49-F238E27FC236}">
                  <a16:creationId xmlns:a16="http://schemas.microsoft.com/office/drawing/2014/main" id="{FDCCB7E1-C0C5-4607-ADB9-05E385551A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a:extLst>
                <a:ext uri="{FF2B5EF4-FFF2-40B4-BE49-F238E27FC236}">
                  <a16:creationId xmlns:a16="http://schemas.microsoft.com/office/drawing/2014/main" id="{71C3B597-3C1A-490D-B48E-19BF2BD8DB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a:extLst>
                <a:ext uri="{FF2B5EF4-FFF2-40B4-BE49-F238E27FC236}">
                  <a16:creationId xmlns:a16="http://schemas.microsoft.com/office/drawing/2014/main" id="{DA3635CF-FEC9-43B7-A12B-1A736C7C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CEDF3AA6-619F-44C9-A06F-9C38A91197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a:extLst>
                <a:ext uri="{FF2B5EF4-FFF2-40B4-BE49-F238E27FC236}">
                  <a16:creationId xmlns:a16="http://schemas.microsoft.com/office/drawing/2014/main" id="{79D458F0-4F1F-4713-88F7-B65AFE8EB3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4410B10A-7F52-50E7-217F-DC7F8C8FA153}"/>
              </a:ext>
            </a:extLst>
          </p:cNvPr>
          <p:cNvSpPr>
            <a:spLocks noGrp="1"/>
          </p:cNvSpPr>
          <p:nvPr>
            <p:ph type="title"/>
          </p:nvPr>
        </p:nvSpPr>
        <p:spPr>
          <a:xfrm>
            <a:off x="677334" y="609600"/>
            <a:ext cx="8596668" cy="1320800"/>
          </a:xfrm>
        </p:spPr>
        <p:txBody>
          <a:bodyPr>
            <a:normAutofit/>
          </a:bodyPr>
          <a:lstStyle/>
          <a:p>
            <a:r>
              <a:rPr lang="en-GB" dirty="0"/>
              <a:t>Completion Summary</a:t>
            </a:r>
          </a:p>
        </p:txBody>
      </p:sp>
      <p:sp>
        <p:nvSpPr>
          <p:cNvPr id="3" name="Content Placeholder 2">
            <a:extLst>
              <a:ext uri="{FF2B5EF4-FFF2-40B4-BE49-F238E27FC236}">
                <a16:creationId xmlns:a16="http://schemas.microsoft.com/office/drawing/2014/main" id="{37221F19-4E17-5184-4C57-F8DD3DDDD6BE}"/>
              </a:ext>
            </a:extLst>
          </p:cNvPr>
          <p:cNvSpPr>
            <a:spLocks noGrp="1"/>
          </p:cNvSpPr>
          <p:nvPr>
            <p:ph idx="1"/>
          </p:nvPr>
        </p:nvSpPr>
        <p:spPr>
          <a:xfrm>
            <a:off x="677334" y="2160589"/>
            <a:ext cx="8596668" cy="3880773"/>
          </a:xfrm>
        </p:spPr>
        <p:txBody>
          <a:bodyPr>
            <a:normAutofit lnSpcReduction="10000"/>
          </a:bodyPr>
          <a:lstStyle/>
          <a:p>
            <a:pPr fontAlgn="auto"/>
            <a:r>
              <a:rPr lang="en-GB" sz="2000" dirty="0">
                <a:solidFill>
                  <a:schemeClr val="tx1"/>
                </a:solidFill>
              </a:rPr>
              <a:t>There are various steps that must be taken between exchange of contracts and completion. These include drafting the purchase deed, dealing with pre-completion requisitions, engrossing and executing the purchase deed, making further searches, obtaining completion funds from clients and any lenders, and making completion arrangements.</a:t>
            </a:r>
          </a:p>
          <a:p>
            <a:pPr fontAlgn="auto"/>
            <a:r>
              <a:rPr lang="en-GB" sz="2000" dirty="0">
                <a:solidFill>
                  <a:schemeClr val="tx1"/>
                </a:solidFill>
              </a:rPr>
              <a:t>Completion can be carried out in person or by an agent, but it is usual to complete by post, using the Law Society’s Code. The funds are usually sent between firms of conveyancers by direct credit transfer (telegraphic transfer). The timing of completion is important where there is a chain.</a:t>
            </a:r>
          </a:p>
          <a:p>
            <a:pPr fontAlgn="auto"/>
            <a:r>
              <a:rPr lang="en-GB" sz="2000" dirty="0">
                <a:solidFill>
                  <a:schemeClr val="tx1"/>
                </a:solidFill>
              </a:rPr>
              <a:t>The clients should be informed as soon as completion has taken place.</a:t>
            </a:r>
          </a:p>
          <a:p>
            <a:endParaRPr lang="en-GB" sz="2000" dirty="0">
              <a:solidFill>
                <a:schemeClr val="tx1"/>
              </a:solidFill>
            </a:endParaRPr>
          </a:p>
        </p:txBody>
      </p:sp>
    </p:spTree>
    <p:extLst>
      <p:ext uri="{BB962C8B-B14F-4D97-AF65-F5344CB8AC3E}">
        <p14:creationId xmlns:p14="http://schemas.microsoft.com/office/powerpoint/2010/main" val="31690485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D4C692-6DE4-2739-CB9E-FC669D60D7AC}"/>
              </a:ext>
            </a:extLst>
          </p:cNvPr>
          <p:cNvSpPr>
            <a:spLocks noGrp="1"/>
          </p:cNvSpPr>
          <p:nvPr>
            <p:ph type="title"/>
          </p:nvPr>
        </p:nvSpPr>
        <p:spPr>
          <a:xfrm>
            <a:off x="1333502" y="609600"/>
            <a:ext cx="8596668" cy="1320800"/>
          </a:xfrm>
        </p:spPr>
        <p:txBody>
          <a:bodyPr>
            <a:normAutofit/>
          </a:bodyPr>
          <a:lstStyle/>
          <a:p>
            <a:r>
              <a:rPr lang="en-GB"/>
              <a:t>Post completion steps for Seller’s Conveyancer</a:t>
            </a:r>
          </a:p>
        </p:txBody>
      </p:sp>
      <p:sp>
        <p:nvSpPr>
          <p:cNvPr id="10" name="Isosceles Triangle 9">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491A6FC3-8129-3550-C96C-255C941CA697}"/>
              </a:ext>
            </a:extLst>
          </p:cNvPr>
          <p:cNvSpPr>
            <a:spLocks noGrp="1"/>
          </p:cNvSpPr>
          <p:nvPr>
            <p:ph idx="1"/>
          </p:nvPr>
        </p:nvSpPr>
        <p:spPr>
          <a:xfrm>
            <a:off x="1333502" y="2160589"/>
            <a:ext cx="8596668" cy="3880773"/>
          </a:xfrm>
        </p:spPr>
        <p:txBody>
          <a:bodyPr>
            <a:normAutofit fontScale="85000" lnSpcReduction="10000"/>
          </a:bodyPr>
          <a:lstStyle/>
          <a:p>
            <a:pPr marL="0" indent="0">
              <a:buNone/>
            </a:pPr>
            <a:r>
              <a:rPr lang="en-GB" sz="2400" dirty="0"/>
              <a:t>There are numerous steps to be taken before sale and purchase files can be closed:</a:t>
            </a:r>
          </a:p>
          <a:p>
            <a:r>
              <a:rPr lang="en-GB" sz="2400" dirty="0"/>
              <a:t>Discharge existing mortgage – undertaking given in TA13</a:t>
            </a:r>
          </a:p>
          <a:p>
            <a:r>
              <a:rPr lang="en-GB" sz="2400" dirty="0"/>
              <a:t>Send TR1 (signed and dated transfer) to Buyer’s Conveyancer no later than day following completion</a:t>
            </a:r>
          </a:p>
          <a:p>
            <a:r>
              <a:rPr lang="en-GB" sz="2400" dirty="0"/>
              <a:t>Send any accompanying relevant documents (original guarantees, planning permissions….) no later than the day following completion</a:t>
            </a:r>
          </a:p>
          <a:p>
            <a:r>
              <a:rPr lang="en-GB" sz="2400" dirty="0"/>
              <a:t>Bill and financial statement (if not done prior to completion) sent to client</a:t>
            </a:r>
          </a:p>
          <a:p>
            <a:r>
              <a:rPr lang="en-GB" sz="2400" dirty="0"/>
              <a:t>Remaining steps for Seller’s conveyancer: pay estate agent’s fees, account for proceeds of sale.</a:t>
            </a:r>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0689769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D4C692-6DE4-2739-CB9E-FC669D60D7AC}"/>
              </a:ext>
            </a:extLst>
          </p:cNvPr>
          <p:cNvSpPr>
            <a:spLocks noGrp="1"/>
          </p:cNvSpPr>
          <p:nvPr>
            <p:ph type="title"/>
          </p:nvPr>
        </p:nvSpPr>
        <p:spPr>
          <a:xfrm>
            <a:off x="1286933" y="609600"/>
            <a:ext cx="10197494" cy="1099457"/>
          </a:xfrm>
        </p:spPr>
        <p:txBody>
          <a:bodyPr>
            <a:normAutofit/>
          </a:bodyPr>
          <a:lstStyle/>
          <a:p>
            <a:r>
              <a:rPr lang="en-GB"/>
              <a:t>Post completion steps for Buyer’s Conveyancer</a:t>
            </a:r>
          </a:p>
        </p:txBody>
      </p:sp>
      <p:sp>
        <p:nvSpPr>
          <p:cNvPr id="11" name="Isosceles Triangle 10">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577721FC-0EFA-16BF-EE01-1DE3749AFBAD}"/>
              </a:ext>
            </a:extLst>
          </p:cNvPr>
          <p:cNvGraphicFramePr>
            <a:graphicFrameLocks noGrp="1"/>
          </p:cNvGraphicFramePr>
          <p:nvPr>
            <p:ph idx="1"/>
            <p:extLst>
              <p:ext uri="{D42A27DB-BD31-4B8C-83A1-F6EECF244321}">
                <p14:modId xmlns:p14="http://schemas.microsoft.com/office/powerpoint/2010/main" val="918672653"/>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879333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E00531-20C9-8F2F-F67F-D3ECB49F641F}"/>
              </a:ext>
            </a:extLst>
          </p:cNvPr>
          <p:cNvSpPr>
            <a:spLocks noGrp="1"/>
          </p:cNvSpPr>
          <p:nvPr>
            <p:ph type="title"/>
          </p:nvPr>
        </p:nvSpPr>
        <p:spPr>
          <a:xfrm>
            <a:off x="616374" y="175260"/>
            <a:ext cx="8596668" cy="822960"/>
          </a:xfrm>
        </p:spPr>
        <p:txBody>
          <a:bodyPr/>
          <a:lstStyle/>
          <a:p>
            <a:r>
              <a:rPr lang="en-GB" dirty="0"/>
              <a:t>Stamp Duty Land Tax (SDLT)</a:t>
            </a:r>
          </a:p>
        </p:txBody>
      </p:sp>
      <p:sp>
        <p:nvSpPr>
          <p:cNvPr id="3" name="Content Placeholder 2">
            <a:extLst>
              <a:ext uri="{FF2B5EF4-FFF2-40B4-BE49-F238E27FC236}">
                <a16:creationId xmlns:a16="http://schemas.microsoft.com/office/drawing/2014/main" id="{C3F49D8F-394B-438E-8C57-86428E8F8569}"/>
              </a:ext>
            </a:extLst>
          </p:cNvPr>
          <p:cNvSpPr>
            <a:spLocks noGrp="1"/>
          </p:cNvSpPr>
          <p:nvPr>
            <p:ph idx="1"/>
          </p:nvPr>
        </p:nvSpPr>
        <p:spPr>
          <a:xfrm>
            <a:off x="495300" y="998220"/>
            <a:ext cx="9654540" cy="5288280"/>
          </a:xfrm>
        </p:spPr>
        <p:txBody>
          <a:bodyPr/>
          <a:lstStyle/>
          <a:p>
            <a:r>
              <a:rPr lang="en-GB" sz="2000" dirty="0"/>
              <a:t>Government tax, introduced in 2003, tax on transactions</a:t>
            </a:r>
          </a:p>
          <a:p>
            <a:r>
              <a:rPr lang="en-GB" sz="2000" dirty="0"/>
              <a:t>When SDLT applies B’s conveyancer must send Land Transaction Return (LTR) to HMRC with payment</a:t>
            </a:r>
          </a:p>
          <a:p>
            <a:r>
              <a:rPr lang="en-GB" sz="2000" dirty="0"/>
              <a:t>Additional forms required if more than 2 Buyers or more than one property</a:t>
            </a:r>
          </a:p>
          <a:p>
            <a:r>
              <a:rPr lang="en-GB" sz="2000" dirty="0"/>
              <a:t>HMRC issues a certificate  - SDLT5</a:t>
            </a:r>
          </a:p>
          <a:p>
            <a:r>
              <a:rPr lang="en-GB" sz="2000" dirty="0"/>
              <a:t>SDLT5 required for registration</a:t>
            </a:r>
          </a:p>
          <a:p>
            <a:r>
              <a:rPr lang="en-GB" sz="2000" dirty="0"/>
              <a:t>The LTR must be paid within 14 days of completion – failure to do so accrues interest and a penalty of £100 or £200.  If more than 12 months late then penalty could be equivalent to the tax amount that has not been paid</a:t>
            </a:r>
          </a:p>
          <a:p>
            <a:r>
              <a:rPr lang="en-GB" sz="2000" dirty="0"/>
              <a:t>LTR must be signed by Buyer if in paper format</a:t>
            </a:r>
          </a:p>
          <a:p>
            <a:r>
              <a:rPr lang="en-GB" sz="2000" dirty="0"/>
              <a:t>If submitted electronically by conveyancer via HMRC Stamp Taxes Online service then payment can also be made electronically and linked.</a:t>
            </a:r>
          </a:p>
          <a:p>
            <a:endParaRPr lang="en-GB" dirty="0"/>
          </a:p>
        </p:txBody>
      </p:sp>
    </p:spTree>
    <p:extLst>
      <p:ext uri="{BB962C8B-B14F-4D97-AF65-F5344CB8AC3E}">
        <p14:creationId xmlns:p14="http://schemas.microsoft.com/office/powerpoint/2010/main" val="30282596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C8943-DE59-EF5B-5055-2B51772F9C82}"/>
              </a:ext>
            </a:extLst>
          </p:cNvPr>
          <p:cNvSpPr>
            <a:spLocks noGrp="1"/>
          </p:cNvSpPr>
          <p:nvPr>
            <p:ph type="title"/>
          </p:nvPr>
        </p:nvSpPr>
        <p:spPr/>
        <p:txBody>
          <a:bodyPr/>
          <a:lstStyle/>
          <a:p>
            <a:r>
              <a:rPr lang="en-GB" dirty="0"/>
              <a:t>SDLT Rates for a residential freehold property</a:t>
            </a:r>
          </a:p>
        </p:txBody>
      </p:sp>
      <p:sp>
        <p:nvSpPr>
          <p:cNvPr id="3" name="Content Placeholder 2">
            <a:extLst>
              <a:ext uri="{FF2B5EF4-FFF2-40B4-BE49-F238E27FC236}">
                <a16:creationId xmlns:a16="http://schemas.microsoft.com/office/drawing/2014/main" id="{568228EC-06BD-2554-9808-3F946F9564C9}"/>
              </a:ext>
            </a:extLst>
          </p:cNvPr>
          <p:cNvSpPr>
            <a:spLocks noGrp="1"/>
          </p:cNvSpPr>
          <p:nvPr>
            <p:ph idx="1"/>
          </p:nvPr>
        </p:nvSpPr>
        <p:spPr/>
        <p:txBody>
          <a:bodyPr>
            <a:normAutofit fontScale="85000" lnSpcReduction="20000"/>
          </a:bodyPr>
          <a:lstStyle/>
          <a:p>
            <a:r>
              <a:rPr lang="en-GB" dirty="0"/>
              <a:t>So, it is necessary to take the purchase price and see which bands apply to each slice of it.</a:t>
            </a:r>
          </a:p>
          <a:p>
            <a:r>
              <a:rPr lang="en-GB" dirty="0"/>
              <a:t>The SDLT rates for residential freehold property – main rates for a single property The rates from September 2022 were: </a:t>
            </a:r>
          </a:p>
          <a:p>
            <a:r>
              <a:rPr lang="en-GB" b="1" dirty="0"/>
              <a:t>Table 18.4 Residential rates on purchases from 23 September 2022</a:t>
            </a:r>
          </a:p>
          <a:p>
            <a:r>
              <a:rPr lang="en-GB" dirty="0"/>
              <a:t>Value bands	Rate of SDLT</a:t>
            </a:r>
          </a:p>
          <a:p>
            <a:r>
              <a:rPr lang="en-GB" dirty="0"/>
              <a:t>Up to £250,000	0%</a:t>
            </a:r>
          </a:p>
          <a:p>
            <a:r>
              <a:rPr lang="en-GB" dirty="0"/>
              <a:t>The next £675,000 (the portion from £250,001 to £925,000)	5%</a:t>
            </a:r>
          </a:p>
          <a:p>
            <a:r>
              <a:rPr lang="en-GB" dirty="0"/>
              <a:t>The next £575,000 (the portion from £925,001 to £1.5m)	10%</a:t>
            </a:r>
          </a:p>
          <a:p>
            <a:r>
              <a:rPr lang="en-GB" dirty="0"/>
              <a:t>The remaining amount (the portion above £1.5m)	12%</a:t>
            </a:r>
          </a:p>
          <a:p>
            <a:r>
              <a:rPr lang="en-GB" dirty="0"/>
              <a:t>These are the main SDLT rates for residential property where a purchaser is not a first-time buyer (i.e. where the buyer has bought a home before). There is a specific SDLT relief for first-time buyers.</a:t>
            </a:r>
          </a:p>
          <a:p>
            <a:r>
              <a:rPr lang="en-GB" b="1" dirty="0"/>
              <a:t>You can see the new rates, plus a worked example of the calculation of SDLT, at https://www.gov.uk/stamp-duty-land-tax/residential-property-rates</a:t>
            </a:r>
          </a:p>
          <a:p>
            <a:endParaRPr lang="en-GB" dirty="0"/>
          </a:p>
        </p:txBody>
      </p:sp>
    </p:spTree>
    <p:extLst>
      <p:ext uri="{BB962C8B-B14F-4D97-AF65-F5344CB8AC3E}">
        <p14:creationId xmlns:p14="http://schemas.microsoft.com/office/powerpoint/2010/main" val="21093267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1" name="Rectangle 10">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4">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Freeform: Shape 26">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CE00531-20C9-8F2F-F67F-D3ECB49F641F}"/>
              </a:ext>
            </a:extLst>
          </p:cNvPr>
          <p:cNvSpPr>
            <a:spLocks noGrp="1"/>
          </p:cNvSpPr>
          <p:nvPr>
            <p:ph type="title"/>
          </p:nvPr>
        </p:nvSpPr>
        <p:spPr>
          <a:xfrm>
            <a:off x="7181723" y="609600"/>
            <a:ext cx="4512989" cy="2227730"/>
          </a:xfrm>
        </p:spPr>
        <p:txBody>
          <a:bodyPr vert="horz" lIns="91440" tIns="45720" rIns="91440" bIns="45720" rtlCol="0" anchor="ctr">
            <a:normAutofit/>
          </a:bodyPr>
          <a:lstStyle/>
          <a:p>
            <a:r>
              <a:rPr lang="en-US" sz="3300" dirty="0">
                <a:solidFill>
                  <a:srgbClr val="FFFFFF"/>
                </a:solidFill>
              </a:rPr>
              <a:t>Stamp Duty Land Tax……. </a:t>
            </a:r>
            <a:r>
              <a:rPr lang="en-US" sz="3300" dirty="0" err="1">
                <a:solidFill>
                  <a:srgbClr val="FFFFFF"/>
                </a:solidFill>
              </a:rPr>
              <a:t>Contd</a:t>
            </a:r>
            <a:r>
              <a:rPr lang="en-US" sz="3300" dirty="0">
                <a:solidFill>
                  <a:srgbClr val="FFFFFF"/>
                </a:solidFill>
              </a:rPr>
              <a:t> (correct as of 10/4/26 Gov Website).</a:t>
            </a:r>
          </a:p>
        </p:txBody>
      </p:sp>
      <p:sp>
        <p:nvSpPr>
          <p:cNvPr id="4" name="Rectangle 1">
            <a:extLst>
              <a:ext uri="{FF2B5EF4-FFF2-40B4-BE49-F238E27FC236}">
                <a16:creationId xmlns:a16="http://schemas.microsoft.com/office/drawing/2014/main" id="{F40F7FAA-687A-B75A-C29C-ED510FA00899}"/>
              </a:ext>
            </a:extLst>
          </p:cNvPr>
          <p:cNvSpPr>
            <a:spLocks noChangeArrowheads="1"/>
          </p:cNvSpPr>
          <p:nvPr/>
        </p:nvSpPr>
        <p:spPr bwMode="auto">
          <a:xfrm>
            <a:off x="7181725" y="2837329"/>
            <a:ext cx="4512988" cy="3317938"/>
          </a:xfrm>
          <a:prstGeom prst="rect">
            <a:avLst/>
          </a:prstGeom>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t"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eaLnBrk="1" fontAlgn="base" hangingPunct="1">
              <a:spcBef>
                <a:spcPts val="1000"/>
              </a:spcBef>
              <a:spcAft>
                <a:spcPts val="0"/>
              </a:spcAft>
              <a:buClr>
                <a:schemeClr val="accent1"/>
              </a:buClr>
              <a:buSzPct val="80000"/>
              <a:buFont typeface="Wingdings 3" charset="2"/>
              <a:buChar char=""/>
              <a:tabLst/>
            </a:pPr>
            <a:r>
              <a:rPr kumimoji="0" lang="en-US" altLang="en-US" b="1" i="0" u="none" strike="noStrike" cap="none" normalizeH="0" baseline="0" dirty="0">
                <a:ln>
                  <a:noFill/>
                </a:ln>
                <a:solidFill>
                  <a:srgbClr val="FFFFFF"/>
                </a:solidFill>
                <a:effectLst/>
                <a:latin typeface="+mn-lt"/>
              </a:rPr>
              <a:t>Rates for a single property</a:t>
            </a:r>
          </a:p>
          <a:p>
            <a:pPr marL="0" marR="0" lvl="0" indent="0" eaLnBrk="1" fontAlgn="base" hangingPunct="1">
              <a:spcBef>
                <a:spcPts val="1000"/>
              </a:spcBef>
              <a:spcAft>
                <a:spcPts val="0"/>
              </a:spcAft>
              <a:buClr>
                <a:schemeClr val="accent1"/>
              </a:buClr>
              <a:buSzPct val="80000"/>
              <a:tabLst/>
            </a:pPr>
            <a:r>
              <a:rPr kumimoji="0" lang="en-US" altLang="en-US" b="0" i="0" u="none" strike="noStrike" cap="none" normalizeH="0" baseline="0" dirty="0">
                <a:ln>
                  <a:noFill/>
                </a:ln>
                <a:solidFill>
                  <a:srgbClr val="FFFFFF"/>
                </a:solidFill>
                <a:effectLst/>
                <a:latin typeface="+mn-lt"/>
              </a:rPr>
              <a:t>You pay SDLT at these rates if, after buying the property, it is the only residential property you own. You usually pay 5% on top of these rates if you own another residential property.</a:t>
            </a:r>
          </a:p>
        </p:txBody>
      </p:sp>
      <p:graphicFrame>
        <p:nvGraphicFramePr>
          <p:cNvPr id="3" name="Table 2">
            <a:extLst>
              <a:ext uri="{FF2B5EF4-FFF2-40B4-BE49-F238E27FC236}">
                <a16:creationId xmlns:a16="http://schemas.microsoft.com/office/drawing/2014/main" id="{65ED888C-E5D6-9709-7424-BF72E74641D3}"/>
              </a:ext>
            </a:extLst>
          </p:cNvPr>
          <p:cNvGraphicFramePr>
            <a:graphicFrameLocks noGrp="1"/>
          </p:cNvGraphicFramePr>
          <p:nvPr>
            <p:extLst>
              <p:ext uri="{D42A27DB-BD31-4B8C-83A1-F6EECF244321}">
                <p14:modId xmlns:p14="http://schemas.microsoft.com/office/powerpoint/2010/main" val="3094068993"/>
              </p:ext>
            </p:extLst>
          </p:nvPr>
        </p:nvGraphicFramePr>
        <p:xfrm>
          <a:off x="497287" y="870857"/>
          <a:ext cx="4116739" cy="4369541"/>
        </p:xfrm>
        <a:graphic>
          <a:graphicData uri="http://schemas.openxmlformats.org/drawingml/2006/table">
            <a:tbl>
              <a:tblPr/>
              <a:tblGrid>
                <a:gridCol w="2269540">
                  <a:extLst>
                    <a:ext uri="{9D8B030D-6E8A-4147-A177-3AD203B41FA5}">
                      <a16:colId xmlns:a16="http://schemas.microsoft.com/office/drawing/2014/main" val="520874939"/>
                    </a:ext>
                  </a:extLst>
                </a:gridCol>
                <a:gridCol w="1847199">
                  <a:extLst>
                    <a:ext uri="{9D8B030D-6E8A-4147-A177-3AD203B41FA5}">
                      <a16:colId xmlns:a16="http://schemas.microsoft.com/office/drawing/2014/main" val="421452112"/>
                    </a:ext>
                  </a:extLst>
                </a:gridCol>
              </a:tblGrid>
              <a:tr h="651463">
                <a:tc>
                  <a:txBody>
                    <a:bodyPr/>
                    <a:lstStyle/>
                    <a:p>
                      <a:pPr algn="l" fontAlgn="t">
                        <a:buNone/>
                      </a:pPr>
                      <a:r>
                        <a:rPr lang="en-GB" sz="1200" b="1" i="0" u="none" strike="noStrike">
                          <a:solidFill>
                            <a:srgbClr val="0B0C0C"/>
                          </a:solidFill>
                          <a:effectLst/>
                          <a:latin typeface="GDS Transport"/>
                        </a:rPr>
                        <a:t>Property or lease premium or transfer value</a:t>
                      </a:r>
                      <a:endParaRPr lang="en-GB" sz="1200" b="0" i="0" u="none" strike="noStrike">
                        <a:effectLst/>
                        <a:latin typeface="Arial" panose="020B0604020202020204" pitchFamily="34" charset="0"/>
                      </a:endParaRPr>
                    </a:p>
                  </a:txBody>
                  <a:tcPr marL="62107" marR="129390" marT="64695" marB="64695">
                    <a:lnL>
                      <a:noFill/>
                    </a:lnL>
                    <a:lnR>
                      <a:noFill/>
                    </a:lnR>
                    <a:lnT>
                      <a:noFill/>
                    </a:lnT>
                    <a:lnB w="9525" cap="flat" cmpd="sng" algn="ctr">
                      <a:solidFill>
                        <a:srgbClr val="B1B4B6"/>
                      </a:solidFill>
                      <a:prstDash val="solid"/>
                      <a:round/>
                      <a:headEnd type="none" w="med" len="med"/>
                      <a:tailEnd type="none" w="med" len="med"/>
                    </a:lnB>
                    <a:noFill/>
                  </a:tcPr>
                </a:tc>
                <a:tc>
                  <a:txBody>
                    <a:bodyPr/>
                    <a:lstStyle/>
                    <a:p>
                      <a:pPr algn="l" fontAlgn="t">
                        <a:buNone/>
                      </a:pPr>
                      <a:r>
                        <a:rPr lang="en-GB" sz="1200" b="1" i="0" u="none" strike="noStrike">
                          <a:solidFill>
                            <a:srgbClr val="0B0C0C"/>
                          </a:solidFill>
                          <a:effectLst/>
                          <a:latin typeface="GDS Transport"/>
                        </a:rPr>
                        <a:t>SDLT rate</a:t>
                      </a:r>
                      <a:endParaRPr lang="en-GB" sz="1200" b="0" i="0" u="none" strike="noStrike">
                        <a:effectLst/>
                        <a:latin typeface="Arial" panose="020B0604020202020204" pitchFamily="34" charset="0"/>
                      </a:endParaRPr>
                    </a:p>
                  </a:txBody>
                  <a:tcPr marL="62107" marR="62107" marT="64695" marB="64695">
                    <a:lnL>
                      <a:noFill/>
                    </a:lnL>
                    <a:lnR>
                      <a:noFill/>
                    </a:lnR>
                    <a:lnT>
                      <a:noFill/>
                    </a:lnT>
                    <a:lnB w="9525" cap="flat" cmpd="sng" algn="ctr">
                      <a:solidFill>
                        <a:srgbClr val="B1B4B6"/>
                      </a:solidFill>
                      <a:prstDash val="solid"/>
                      <a:round/>
                      <a:headEnd type="none" w="med" len="med"/>
                      <a:tailEnd type="none" w="med" len="med"/>
                    </a:lnB>
                    <a:noFill/>
                  </a:tcPr>
                </a:tc>
                <a:extLst>
                  <a:ext uri="{0D108BD9-81ED-4DB2-BD59-A6C34878D82A}">
                    <a16:rowId xmlns:a16="http://schemas.microsoft.com/office/drawing/2014/main" val="3413862611"/>
                  </a:ext>
                </a:extLst>
              </a:tr>
              <a:tr h="421083">
                <a:tc>
                  <a:txBody>
                    <a:bodyPr/>
                    <a:lstStyle/>
                    <a:p>
                      <a:pPr algn="l" fontAlgn="t">
                        <a:buNone/>
                      </a:pPr>
                      <a:r>
                        <a:rPr lang="en-GB" sz="1200" b="0" i="0" u="none" strike="noStrike">
                          <a:effectLst/>
                          <a:latin typeface="Arial" panose="020B0604020202020204" pitchFamily="34" charset="0"/>
                        </a:rPr>
                        <a:t>Up to £125,000</a:t>
                      </a:r>
                    </a:p>
                  </a:txBody>
                  <a:tcPr marL="62107" marR="129390" marT="64695" marB="64695">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noFill/>
                  </a:tcPr>
                </a:tc>
                <a:tc>
                  <a:txBody>
                    <a:bodyPr/>
                    <a:lstStyle/>
                    <a:p>
                      <a:pPr algn="l" fontAlgn="t">
                        <a:buNone/>
                      </a:pPr>
                      <a:r>
                        <a:rPr lang="en-GB" sz="1200" b="0" i="0" u="none" strike="noStrike">
                          <a:effectLst/>
                          <a:latin typeface="Arial" panose="020B0604020202020204" pitchFamily="34" charset="0"/>
                        </a:rPr>
                        <a:t>Zero</a:t>
                      </a:r>
                    </a:p>
                  </a:txBody>
                  <a:tcPr marL="62107" marR="62107" marT="64695" marB="64695">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noFill/>
                  </a:tcPr>
                </a:tc>
                <a:extLst>
                  <a:ext uri="{0D108BD9-81ED-4DB2-BD59-A6C34878D82A}">
                    <a16:rowId xmlns:a16="http://schemas.microsoft.com/office/drawing/2014/main" val="3915083566"/>
                  </a:ext>
                </a:extLst>
              </a:tr>
              <a:tr h="881844">
                <a:tc>
                  <a:txBody>
                    <a:bodyPr/>
                    <a:lstStyle/>
                    <a:p>
                      <a:pPr algn="l" fontAlgn="t">
                        <a:buNone/>
                      </a:pPr>
                      <a:r>
                        <a:rPr lang="en-GB" sz="1200" b="0" i="0" u="none" strike="noStrike">
                          <a:effectLst/>
                          <a:latin typeface="Arial" panose="020B0604020202020204" pitchFamily="34" charset="0"/>
                        </a:rPr>
                        <a:t>The next £125,000 (the portion from £125,001 to £250,000)</a:t>
                      </a:r>
                    </a:p>
                  </a:txBody>
                  <a:tcPr marL="62107" marR="129390" marT="64695" marB="64695">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noFill/>
                  </a:tcPr>
                </a:tc>
                <a:tc>
                  <a:txBody>
                    <a:bodyPr/>
                    <a:lstStyle/>
                    <a:p>
                      <a:pPr algn="l" fontAlgn="t">
                        <a:buNone/>
                      </a:pPr>
                      <a:r>
                        <a:rPr lang="en-GB" sz="1200" b="0" i="0" u="none" strike="noStrike">
                          <a:effectLst/>
                          <a:latin typeface="Arial" panose="020B0604020202020204" pitchFamily="34" charset="0"/>
                        </a:rPr>
                        <a:t>2%</a:t>
                      </a:r>
                    </a:p>
                  </a:txBody>
                  <a:tcPr marL="62107" marR="62107" marT="64695" marB="64695">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noFill/>
                  </a:tcPr>
                </a:tc>
                <a:extLst>
                  <a:ext uri="{0D108BD9-81ED-4DB2-BD59-A6C34878D82A}">
                    <a16:rowId xmlns:a16="http://schemas.microsoft.com/office/drawing/2014/main" val="3972479614"/>
                  </a:ext>
                </a:extLst>
              </a:tr>
              <a:tr h="881844">
                <a:tc>
                  <a:txBody>
                    <a:bodyPr/>
                    <a:lstStyle/>
                    <a:p>
                      <a:pPr algn="l" fontAlgn="t">
                        <a:buNone/>
                      </a:pPr>
                      <a:r>
                        <a:rPr lang="en-GB" sz="1200" b="0" i="0" u="none" strike="noStrike">
                          <a:effectLst/>
                          <a:latin typeface="Arial" panose="020B0604020202020204" pitchFamily="34" charset="0"/>
                        </a:rPr>
                        <a:t>The next £675,000 (the portion from £250,001 to £925,000)</a:t>
                      </a:r>
                    </a:p>
                  </a:txBody>
                  <a:tcPr marL="62107" marR="129390" marT="64695" marB="64695">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noFill/>
                  </a:tcPr>
                </a:tc>
                <a:tc>
                  <a:txBody>
                    <a:bodyPr/>
                    <a:lstStyle/>
                    <a:p>
                      <a:pPr algn="l" fontAlgn="t">
                        <a:buNone/>
                      </a:pPr>
                      <a:r>
                        <a:rPr lang="en-GB" sz="1200" b="0" i="0" u="none" strike="noStrike">
                          <a:effectLst/>
                          <a:latin typeface="Arial" panose="020B0604020202020204" pitchFamily="34" charset="0"/>
                        </a:rPr>
                        <a:t>5%</a:t>
                      </a:r>
                    </a:p>
                  </a:txBody>
                  <a:tcPr marL="62107" marR="62107" marT="64695" marB="64695">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noFill/>
                  </a:tcPr>
                </a:tc>
                <a:extLst>
                  <a:ext uri="{0D108BD9-81ED-4DB2-BD59-A6C34878D82A}">
                    <a16:rowId xmlns:a16="http://schemas.microsoft.com/office/drawing/2014/main" val="3810518789"/>
                  </a:ext>
                </a:extLst>
              </a:tr>
              <a:tr h="881844">
                <a:tc>
                  <a:txBody>
                    <a:bodyPr/>
                    <a:lstStyle/>
                    <a:p>
                      <a:pPr algn="l" fontAlgn="t">
                        <a:buNone/>
                      </a:pPr>
                      <a:r>
                        <a:rPr lang="en-GB" sz="1200" b="0" i="0" u="none" strike="noStrike">
                          <a:effectLst/>
                          <a:latin typeface="Arial" panose="020B0604020202020204" pitchFamily="34" charset="0"/>
                        </a:rPr>
                        <a:t>The next £575,000 (the portion from £925,001 to £1.5 million)</a:t>
                      </a:r>
                    </a:p>
                  </a:txBody>
                  <a:tcPr marL="62107" marR="129390" marT="64695" marB="64695">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noFill/>
                  </a:tcPr>
                </a:tc>
                <a:tc>
                  <a:txBody>
                    <a:bodyPr/>
                    <a:lstStyle/>
                    <a:p>
                      <a:pPr algn="l" fontAlgn="t">
                        <a:buNone/>
                      </a:pPr>
                      <a:r>
                        <a:rPr lang="en-GB" sz="1200" b="0" i="0" u="none" strike="noStrike">
                          <a:effectLst/>
                          <a:latin typeface="Arial" panose="020B0604020202020204" pitchFamily="34" charset="0"/>
                        </a:rPr>
                        <a:t>10%</a:t>
                      </a:r>
                    </a:p>
                  </a:txBody>
                  <a:tcPr marL="62107" marR="62107" marT="64695" marB="64695">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noFill/>
                  </a:tcPr>
                </a:tc>
                <a:extLst>
                  <a:ext uri="{0D108BD9-81ED-4DB2-BD59-A6C34878D82A}">
                    <a16:rowId xmlns:a16="http://schemas.microsoft.com/office/drawing/2014/main" val="444692037"/>
                  </a:ext>
                </a:extLst>
              </a:tr>
              <a:tr h="651463">
                <a:tc>
                  <a:txBody>
                    <a:bodyPr/>
                    <a:lstStyle/>
                    <a:p>
                      <a:pPr algn="l" fontAlgn="t">
                        <a:buNone/>
                      </a:pPr>
                      <a:r>
                        <a:rPr lang="en-GB" sz="1200" b="0" i="0" u="none" strike="noStrike">
                          <a:effectLst/>
                          <a:latin typeface="Arial" panose="020B0604020202020204" pitchFamily="34" charset="0"/>
                        </a:rPr>
                        <a:t>The remaining amount (the portion above £1.5 million)</a:t>
                      </a:r>
                    </a:p>
                  </a:txBody>
                  <a:tcPr marL="62107" marR="129390" marT="64695" marB="64695">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noFill/>
                  </a:tcPr>
                </a:tc>
                <a:tc>
                  <a:txBody>
                    <a:bodyPr/>
                    <a:lstStyle/>
                    <a:p>
                      <a:pPr algn="l" fontAlgn="t">
                        <a:buNone/>
                      </a:pPr>
                      <a:r>
                        <a:rPr lang="en-GB" sz="1200" b="0" i="0" u="none" strike="noStrike" dirty="0">
                          <a:effectLst/>
                          <a:latin typeface="Arial" panose="020B0604020202020204" pitchFamily="34" charset="0"/>
                        </a:rPr>
                        <a:t>12%</a:t>
                      </a:r>
                    </a:p>
                  </a:txBody>
                  <a:tcPr marL="62107" marR="62107" marT="64695" marB="64695">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noFill/>
                  </a:tcPr>
                </a:tc>
                <a:extLst>
                  <a:ext uri="{0D108BD9-81ED-4DB2-BD59-A6C34878D82A}">
                    <a16:rowId xmlns:a16="http://schemas.microsoft.com/office/drawing/2014/main" val="362012163"/>
                  </a:ext>
                </a:extLst>
              </a:tr>
            </a:tbl>
          </a:graphicData>
        </a:graphic>
      </p:graphicFrame>
    </p:spTree>
    <p:extLst>
      <p:ext uri="{BB962C8B-B14F-4D97-AF65-F5344CB8AC3E}">
        <p14:creationId xmlns:p14="http://schemas.microsoft.com/office/powerpoint/2010/main" val="34654484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E00531-20C9-8F2F-F67F-D3ECB49F641F}"/>
              </a:ext>
            </a:extLst>
          </p:cNvPr>
          <p:cNvSpPr>
            <a:spLocks noGrp="1"/>
          </p:cNvSpPr>
          <p:nvPr>
            <p:ph type="title"/>
          </p:nvPr>
        </p:nvSpPr>
        <p:spPr>
          <a:xfrm>
            <a:off x="578322" y="190257"/>
            <a:ext cx="9274338" cy="457443"/>
          </a:xfrm>
        </p:spPr>
        <p:txBody>
          <a:bodyPr>
            <a:normAutofit fontScale="90000"/>
          </a:bodyPr>
          <a:lstStyle/>
          <a:p>
            <a:r>
              <a:rPr lang="en-GB" sz="2800" dirty="0"/>
              <a:t>Stamp Duty Land Tax……. </a:t>
            </a:r>
            <a:r>
              <a:rPr lang="en-GB" sz="2800" dirty="0" err="1"/>
              <a:t>Contd</a:t>
            </a:r>
            <a:r>
              <a:rPr lang="en-GB" sz="2800" dirty="0"/>
              <a:t> (Gov Website).</a:t>
            </a:r>
          </a:p>
        </p:txBody>
      </p:sp>
      <p:pic>
        <p:nvPicPr>
          <p:cNvPr id="4" name="Picture 3">
            <a:extLst>
              <a:ext uri="{FF2B5EF4-FFF2-40B4-BE49-F238E27FC236}">
                <a16:creationId xmlns:a16="http://schemas.microsoft.com/office/drawing/2014/main" id="{85B409AA-F0BD-B561-CFF3-4E8C754B3BAF}"/>
              </a:ext>
            </a:extLst>
          </p:cNvPr>
          <p:cNvPicPr>
            <a:picLocks noChangeAspect="1"/>
          </p:cNvPicPr>
          <p:nvPr/>
        </p:nvPicPr>
        <p:blipFill>
          <a:blip r:embed="rId3"/>
          <a:stretch>
            <a:fillRect/>
          </a:stretch>
        </p:blipFill>
        <p:spPr>
          <a:xfrm>
            <a:off x="1104901" y="1034846"/>
            <a:ext cx="8427719" cy="5282377"/>
          </a:xfrm>
          <a:prstGeom prst="rect">
            <a:avLst/>
          </a:prstGeom>
        </p:spPr>
      </p:pic>
    </p:spTree>
    <p:extLst>
      <p:ext uri="{BB962C8B-B14F-4D97-AF65-F5344CB8AC3E}">
        <p14:creationId xmlns:p14="http://schemas.microsoft.com/office/powerpoint/2010/main" val="17907015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62460-2A69-B571-911C-0EE7A61E0A84}"/>
              </a:ext>
            </a:extLst>
          </p:cNvPr>
          <p:cNvSpPr>
            <a:spLocks noGrp="1"/>
          </p:cNvSpPr>
          <p:nvPr>
            <p:ph type="title"/>
          </p:nvPr>
        </p:nvSpPr>
        <p:spPr>
          <a:xfrm>
            <a:off x="387774" y="156238"/>
            <a:ext cx="8596668" cy="660400"/>
          </a:xfrm>
        </p:spPr>
        <p:txBody>
          <a:bodyPr/>
          <a:lstStyle/>
          <a:p>
            <a:r>
              <a:rPr lang="en-GB" dirty="0"/>
              <a:t>SDLT – First Time Buyers</a:t>
            </a:r>
          </a:p>
        </p:txBody>
      </p:sp>
      <p:pic>
        <p:nvPicPr>
          <p:cNvPr id="5" name="Picture 4">
            <a:extLst>
              <a:ext uri="{FF2B5EF4-FFF2-40B4-BE49-F238E27FC236}">
                <a16:creationId xmlns:a16="http://schemas.microsoft.com/office/drawing/2014/main" id="{E3BEB8C6-1B12-903E-054B-B93B39AA2F07}"/>
              </a:ext>
            </a:extLst>
          </p:cNvPr>
          <p:cNvPicPr>
            <a:picLocks noChangeAspect="1"/>
          </p:cNvPicPr>
          <p:nvPr/>
        </p:nvPicPr>
        <p:blipFill>
          <a:blip r:embed="rId3"/>
          <a:stretch>
            <a:fillRect/>
          </a:stretch>
        </p:blipFill>
        <p:spPr>
          <a:xfrm>
            <a:off x="533208" y="1097280"/>
            <a:ext cx="8136630" cy="5193259"/>
          </a:xfrm>
          <a:prstGeom prst="rect">
            <a:avLst/>
          </a:prstGeom>
        </p:spPr>
      </p:pic>
      <p:sp>
        <p:nvSpPr>
          <p:cNvPr id="6" name="TextBox 5">
            <a:extLst>
              <a:ext uri="{FF2B5EF4-FFF2-40B4-BE49-F238E27FC236}">
                <a16:creationId xmlns:a16="http://schemas.microsoft.com/office/drawing/2014/main" id="{ADD12250-3BF8-8819-2037-4896EB13A74F}"/>
              </a:ext>
            </a:extLst>
          </p:cNvPr>
          <p:cNvSpPr txBox="1"/>
          <p:nvPr/>
        </p:nvSpPr>
        <p:spPr>
          <a:xfrm>
            <a:off x="5875020" y="484028"/>
            <a:ext cx="6316980" cy="646331"/>
          </a:xfrm>
          <a:prstGeom prst="rect">
            <a:avLst/>
          </a:prstGeom>
          <a:noFill/>
        </p:spPr>
        <p:txBody>
          <a:bodyPr wrap="square" rtlCol="0">
            <a:spAutoFit/>
          </a:bodyPr>
          <a:lstStyle/>
          <a:p>
            <a:r>
              <a:rPr lang="en-GB" dirty="0">
                <a:hlinkClick r:id="rId4"/>
              </a:rPr>
              <a:t>Stamp Duty Land Tax relief for land or property transactions - GOV.UK (www.gov.uk)</a:t>
            </a:r>
            <a:endParaRPr lang="en-GB" dirty="0"/>
          </a:p>
        </p:txBody>
      </p:sp>
    </p:spTree>
    <p:extLst>
      <p:ext uri="{BB962C8B-B14F-4D97-AF65-F5344CB8AC3E}">
        <p14:creationId xmlns:p14="http://schemas.microsoft.com/office/powerpoint/2010/main" val="15914380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62460-2A69-B571-911C-0EE7A61E0A84}"/>
              </a:ext>
            </a:extLst>
          </p:cNvPr>
          <p:cNvSpPr>
            <a:spLocks noGrp="1"/>
          </p:cNvSpPr>
          <p:nvPr>
            <p:ph type="title"/>
          </p:nvPr>
        </p:nvSpPr>
        <p:spPr/>
        <p:txBody>
          <a:bodyPr/>
          <a:lstStyle/>
          <a:p>
            <a:r>
              <a:rPr lang="en-GB" dirty="0"/>
              <a:t>SDLT – Additional Residential Property</a:t>
            </a:r>
          </a:p>
        </p:txBody>
      </p:sp>
      <p:sp>
        <p:nvSpPr>
          <p:cNvPr id="3" name="Content Placeholder 2">
            <a:extLst>
              <a:ext uri="{FF2B5EF4-FFF2-40B4-BE49-F238E27FC236}">
                <a16:creationId xmlns:a16="http://schemas.microsoft.com/office/drawing/2014/main" id="{1CCA3962-DA67-D86E-8FF5-ACB36428809A}"/>
              </a:ext>
            </a:extLst>
          </p:cNvPr>
          <p:cNvSpPr>
            <a:spLocks noGrp="1"/>
          </p:cNvSpPr>
          <p:nvPr>
            <p:ph idx="1"/>
          </p:nvPr>
        </p:nvSpPr>
        <p:spPr>
          <a:xfrm>
            <a:off x="677334" y="1558609"/>
            <a:ext cx="9640146" cy="3880773"/>
          </a:xfrm>
        </p:spPr>
        <p:txBody>
          <a:bodyPr>
            <a:noAutofit/>
          </a:bodyPr>
          <a:lstStyle/>
          <a:p>
            <a:r>
              <a:rPr lang="en-GB" sz="2800" dirty="0"/>
              <a:t>Higher rates applicable to additional residential properties </a:t>
            </a:r>
            <a:r>
              <a:rPr lang="en-GB" sz="2800" dirty="0" err="1"/>
              <a:t>e.g</a:t>
            </a:r>
            <a:r>
              <a:rPr lang="en-GB" sz="2800" dirty="0"/>
              <a:t> second homes or buy to let</a:t>
            </a:r>
          </a:p>
          <a:p>
            <a:r>
              <a:rPr lang="en-GB" sz="2800" dirty="0"/>
              <a:t>Question should be asked of the client at the outset</a:t>
            </a:r>
          </a:p>
          <a:p>
            <a:r>
              <a:rPr lang="en-GB" sz="2800" dirty="0"/>
              <a:t>Rate was PLUS 3% on top of any rate ordinarily applicable</a:t>
            </a:r>
          </a:p>
          <a:p>
            <a:r>
              <a:rPr lang="en-GB" sz="2800" dirty="0"/>
              <a:t>Does not apply where B is replacing main residence which has already been sold (as long as within 36 months)</a:t>
            </a:r>
          </a:p>
        </p:txBody>
      </p:sp>
    </p:spTree>
    <p:extLst>
      <p:ext uri="{BB962C8B-B14F-4D97-AF65-F5344CB8AC3E}">
        <p14:creationId xmlns:p14="http://schemas.microsoft.com/office/powerpoint/2010/main" val="24595885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4325E-279C-B6C6-6990-C3E8812A8B67}"/>
              </a:ext>
            </a:extLst>
          </p:cNvPr>
          <p:cNvSpPr>
            <a:spLocks noGrp="1"/>
          </p:cNvSpPr>
          <p:nvPr>
            <p:ph type="title"/>
          </p:nvPr>
        </p:nvSpPr>
        <p:spPr>
          <a:xfrm>
            <a:off x="676746" y="609600"/>
            <a:ext cx="3729076" cy="1320800"/>
          </a:xfrm>
        </p:spPr>
        <p:txBody>
          <a:bodyPr vert="horz" lIns="91440" tIns="45720" rIns="91440" bIns="45720" rtlCol="0" anchor="ctr">
            <a:normAutofit/>
          </a:bodyPr>
          <a:lstStyle/>
          <a:p>
            <a:r>
              <a:rPr lang="en-US"/>
              <a:t>Higher Rates (CURRENT 2026)</a:t>
            </a:r>
          </a:p>
        </p:txBody>
      </p:sp>
      <p:sp>
        <p:nvSpPr>
          <p:cNvPr id="7" name="Rectangle 2">
            <a:extLst>
              <a:ext uri="{FF2B5EF4-FFF2-40B4-BE49-F238E27FC236}">
                <a16:creationId xmlns:a16="http://schemas.microsoft.com/office/drawing/2014/main" id="{A7B6674D-E105-64BF-4BAD-3B0C8110DD4A}"/>
              </a:ext>
            </a:extLst>
          </p:cNvPr>
          <p:cNvSpPr>
            <a:spLocks noChangeArrowheads="1"/>
          </p:cNvSpPr>
          <p:nvPr/>
        </p:nvSpPr>
        <p:spPr bwMode="auto">
          <a:xfrm>
            <a:off x="685167" y="2160589"/>
            <a:ext cx="3720916" cy="3560733"/>
          </a:xfrm>
          <a:prstGeom prst="rect">
            <a:avLst/>
          </a:prstGeom>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eaLnBrk="1" fontAlgn="base" hangingPunct="1">
              <a:lnSpc>
                <a:spcPct val="90000"/>
              </a:lnSpc>
              <a:spcBef>
                <a:spcPts val="1000"/>
              </a:spcBef>
              <a:spcAft>
                <a:spcPts val="0"/>
              </a:spcAft>
              <a:buClr>
                <a:schemeClr val="accent1"/>
              </a:buClr>
              <a:buSzPct val="80000"/>
              <a:buFont typeface="Wingdings 3" charset="2"/>
              <a:buChar char=""/>
              <a:tabLst/>
            </a:pPr>
            <a:r>
              <a:rPr kumimoji="0" lang="en-US" altLang="en-US" sz="1400" b="1" i="0" u="none" strike="noStrike" cap="none" normalizeH="0" baseline="0" dirty="0">
                <a:ln>
                  <a:noFill/>
                </a:ln>
                <a:solidFill>
                  <a:schemeClr val="tx1">
                    <a:lumMod val="75000"/>
                    <a:lumOff val="25000"/>
                  </a:schemeClr>
                </a:solidFill>
                <a:effectLst/>
                <a:latin typeface="+mn-lt"/>
              </a:rPr>
              <a:t>The higher rates from 1 April 2025</a:t>
            </a:r>
          </a:p>
          <a:p>
            <a:pPr marL="0" marR="0" lvl="0" indent="0" eaLnBrk="1" fontAlgn="base" hangingPunct="1">
              <a:lnSpc>
                <a:spcPct val="90000"/>
              </a:lnSpc>
              <a:spcBef>
                <a:spcPts val="1000"/>
              </a:spcBef>
              <a:spcAft>
                <a:spcPts val="0"/>
              </a:spcAft>
              <a:buClr>
                <a:schemeClr val="accent1"/>
              </a:buClr>
              <a:buSzPct val="80000"/>
              <a:buFont typeface="Wingdings 3" charset="2"/>
              <a:buChar char=""/>
              <a:tabLst/>
            </a:pPr>
            <a:r>
              <a:rPr kumimoji="0" lang="en-US" altLang="en-US" sz="1400" b="1" i="0" u="none" strike="noStrike" cap="none" normalizeH="0" baseline="0" dirty="0">
                <a:ln>
                  <a:noFill/>
                </a:ln>
                <a:solidFill>
                  <a:schemeClr val="tx1">
                    <a:lumMod val="75000"/>
                    <a:lumOff val="25000"/>
                  </a:schemeClr>
                </a:solidFill>
                <a:effectLst/>
                <a:latin typeface="+mn-lt"/>
              </a:rPr>
              <a:t>Example</a:t>
            </a:r>
          </a:p>
          <a:p>
            <a:pPr marL="0" marR="0" lvl="0" indent="0" eaLnBrk="1" fontAlgn="base" hangingPunct="1">
              <a:lnSpc>
                <a:spcPct val="90000"/>
              </a:lnSpc>
              <a:spcBef>
                <a:spcPts val="1000"/>
              </a:spcBef>
              <a:spcAft>
                <a:spcPts val="0"/>
              </a:spcAft>
              <a:buClr>
                <a:schemeClr val="accent1"/>
              </a:buClr>
              <a:buSzPct val="80000"/>
              <a:buFont typeface="Wingdings 3" charset="2"/>
              <a:buChar char=""/>
              <a:tabLst/>
            </a:pPr>
            <a:r>
              <a:rPr kumimoji="0" lang="en-US" altLang="en-US" sz="1400" b="0" i="0" u="none" strike="noStrike" cap="none" normalizeH="0" baseline="0" dirty="0">
                <a:ln>
                  <a:noFill/>
                </a:ln>
                <a:solidFill>
                  <a:schemeClr val="tx1">
                    <a:lumMod val="75000"/>
                    <a:lumOff val="25000"/>
                  </a:schemeClr>
                </a:solidFill>
                <a:effectLst/>
                <a:latin typeface="+mn-lt"/>
              </a:rPr>
              <a:t>If you own a house which is your main residence. On the 1 April 2025 you buy an additional residential property for £300,000. On completion of the purchase you own more than one property. The SDLT you owe on the purchase will be calculated as follows:</a:t>
            </a:r>
          </a:p>
          <a:p>
            <a:pPr marL="0" marR="0" lvl="0" indent="0" eaLnBrk="1" fontAlgn="base" hangingPunct="1">
              <a:lnSpc>
                <a:spcPct val="90000"/>
              </a:lnSpc>
              <a:spcBef>
                <a:spcPts val="1000"/>
              </a:spcBef>
              <a:spcAft>
                <a:spcPts val="0"/>
              </a:spcAft>
              <a:buClr>
                <a:schemeClr val="accent1"/>
              </a:buClr>
              <a:buSzPct val="80000"/>
              <a:buFont typeface="Wingdings 3" charset="2"/>
              <a:buChar char=""/>
              <a:tabLst/>
            </a:pPr>
            <a:r>
              <a:rPr kumimoji="0" lang="en-US" altLang="en-US" sz="1400" b="0" i="0" u="none" strike="noStrike" cap="none" normalizeH="0" baseline="0" dirty="0">
                <a:ln>
                  <a:noFill/>
                </a:ln>
                <a:solidFill>
                  <a:schemeClr val="tx1">
                    <a:lumMod val="75000"/>
                    <a:lumOff val="25000"/>
                  </a:schemeClr>
                </a:solidFill>
                <a:effectLst/>
                <a:latin typeface="+mn-lt"/>
              </a:rPr>
              <a:t>5% on the first £125,000 = £6,250</a:t>
            </a:r>
          </a:p>
          <a:p>
            <a:pPr marL="0" marR="0" lvl="0" indent="0" eaLnBrk="1" fontAlgn="base" hangingPunct="1">
              <a:lnSpc>
                <a:spcPct val="90000"/>
              </a:lnSpc>
              <a:spcBef>
                <a:spcPts val="1000"/>
              </a:spcBef>
              <a:spcAft>
                <a:spcPts val="0"/>
              </a:spcAft>
              <a:buClr>
                <a:schemeClr val="accent1"/>
              </a:buClr>
              <a:buSzPct val="80000"/>
              <a:buFont typeface="Wingdings 3" charset="2"/>
              <a:buChar char=""/>
              <a:tabLst/>
            </a:pPr>
            <a:r>
              <a:rPr kumimoji="0" lang="en-US" altLang="en-US" sz="1400" b="0" i="0" u="none" strike="noStrike" cap="none" normalizeH="0" baseline="0" dirty="0">
                <a:ln>
                  <a:noFill/>
                </a:ln>
                <a:solidFill>
                  <a:schemeClr val="tx1">
                    <a:lumMod val="75000"/>
                    <a:lumOff val="25000"/>
                  </a:schemeClr>
                </a:solidFill>
                <a:effectLst/>
                <a:latin typeface="+mn-lt"/>
              </a:rPr>
              <a:t>7% above £125,000 and up to £250,000 = £8,750</a:t>
            </a:r>
          </a:p>
          <a:p>
            <a:pPr marL="0" marR="0" lvl="0" indent="0" eaLnBrk="1" fontAlgn="base" hangingPunct="1">
              <a:lnSpc>
                <a:spcPct val="90000"/>
              </a:lnSpc>
              <a:spcBef>
                <a:spcPts val="1000"/>
              </a:spcBef>
              <a:spcAft>
                <a:spcPts val="0"/>
              </a:spcAft>
              <a:buClr>
                <a:schemeClr val="accent1"/>
              </a:buClr>
              <a:buSzPct val="80000"/>
              <a:buFont typeface="Wingdings 3" charset="2"/>
              <a:buChar char=""/>
              <a:tabLst/>
            </a:pPr>
            <a:r>
              <a:rPr kumimoji="0" lang="en-US" altLang="en-US" sz="1400" b="0" i="0" u="none" strike="noStrike" cap="none" normalizeH="0" baseline="0" dirty="0">
                <a:ln>
                  <a:noFill/>
                </a:ln>
                <a:solidFill>
                  <a:schemeClr val="tx1">
                    <a:lumMod val="75000"/>
                    <a:lumOff val="25000"/>
                  </a:schemeClr>
                </a:solidFill>
                <a:effectLst/>
                <a:latin typeface="+mn-lt"/>
              </a:rPr>
              <a:t>10% on the final £50,000 = £5,000 </a:t>
            </a:r>
          </a:p>
          <a:p>
            <a:pPr marL="0" marR="0" lvl="0" indent="0" eaLnBrk="1" fontAlgn="base" hangingPunct="1">
              <a:lnSpc>
                <a:spcPct val="90000"/>
              </a:lnSpc>
              <a:spcBef>
                <a:spcPts val="1000"/>
              </a:spcBef>
              <a:spcAft>
                <a:spcPts val="0"/>
              </a:spcAft>
              <a:buClr>
                <a:schemeClr val="accent1"/>
              </a:buClr>
              <a:buSzPct val="80000"/>
              <a:buFont typeface="Wingdings 3" charset="2"/>
              <a:buChar char=""/>
              <a:tabLst/>
            </a:pPr>
            <a:r>
              <a:rPr kumimoji="0" lang="en-US" altLang="en-US" sz="1400" b="0" i="0" u="none" strike="noStrike" cap="none" normalizeH="0" baseline="0" dirty="0">
                <a:ln>
                  <a:noFill/>
                </a:ln>
                <a:solidFill>
                  <a:schemeClr val="tx1">
                    <a:lumMod val="75000"/>
                    <a:lumOff val="25000"/>
                  </a:schemeClr>
                </a:solidFill>
                <a:effectLst/>
                <a:latin typeface="+mn-lt"/>
              </a:rPr>
              <a:t>Total SDLT = £20,000</a:t>
            </a:r>
          </a:p>
          <a:p>
            <a:pPr marL="0" marR="0" lvl="0" indent="0" eaLnBrk="1" fontAlgn="base" hangingPunct="1">
              <a:lnSpc>
                <a:spcPct val="90000"/>
              </a:lnSpc>
              <a:spcBef>
                <a:spcPts val="1000"/>
              </a:spcBef>
              <a:spcAft>
                <a:spcPts val="0"/>
              </a:spcAft>
              <a:buClr>
                <a:schemeClr val="accent1"/>
              </a:buClr>
              <a:buSzPct val="80000"/>
              <a:buFont typeface="Wingdings 3" charset="2"/>
              <a:buChar char=""/>
              <a:tabLst/>
            </a:pPr>
            <a:endParaRPr kumimoji="0" lang="en-US" altLang="en-US" sz="1400" b="0" i="0" u="none" strike="noStrike" cap="none" normalizeH="0" baseline="0" dirty="0">
              <a:ln>
                <a:noFill/>
              </a:ln>
              <a:solidFill>
                <a:schemeClr val="tx1">
                  <a:lumMod val="75000"/>
                  <a:lumOff val="25000"/>
                </a:schemeClr>
              </a:solidFill>
              <a:effectLst/>
              <a:latin typeface="+mn-lt"/>
            </a:endParaRPr>
          </a:p>
        </p:txBody>
      </p:sp>
      <p:graphicFrame>
        <p:nvGraphicFramePr>
          <p:cNvPr id="6" name="Content Placeholder 5">
            <a:extLst>
              <a:ext uri="{FF2B5EF4-FFF2-40B4-BE49-F238E27FC236}">
                <a16:creationId xmlns:a16="http://schemas.microsoft.com/office/drawing/2014/main" id="{FBF9A600-CB02-E404-E8AF-F29FC684EDE4}"/>
              </a:ext>
            </a:extLst>
          </p:cNvPr>
          <p:cNvGraphicFramePr>
            <a:graphicFrameLocks noGrp="1"/>
          </p:cNvGraphicFramePr>
          <p:nvPr>
            <p:ph idx="1"/>
            <p:extLst>
              <p:ext uri="{D42A27DB-BD31-4B8C-83A1-F6EECF244321}">
                <p14:modId xmlns:p14="http://schemas.microsoft.com/office/powerpoint/2010/main" val="1185966229"/>
              </p:ext>
            </p:extLst>
          </p:nvPr>
        </p:nvGraphicFramePr>
        <p:xfrm>
          <a:off x="4654035" y="1184794"/>
          <a:ext cx="4602747" cy="3983883"/>
        </p:xfrm>
        <a:graphic>
          <a:graphicData uri="http://schemas.openxmlformats.org/drawingml/2006/table">
            <a:tbl>
              <a:tblPr firstRow="1" bandRow="1">
                <a:noFill/>
              </a:tblPr>
              <a:tblGrid>
                <a:gridCol w="2498808">
                  <a:extLst>
                    <a:ext uri="{9D8B030D-6E8A-4147-A177-3AD203B41FA5}">
                      <a16:colId xmlns:a16="http://schemas.microsoft.com/office/drawing/2014/main" val="138359298"/>
                    </a:ext>
                  </a:extLst>
                </a:gridCol>
                <a:gridCol w="2103939">
                  <a:extLst>
                    <a:ext uri="{9D8B030D-6E8A-4147-A177-3AD203B41FA5}">
                      <a16:colId xmlns:a16="http://schemas.microsoft.com/office/drawing/2014/main" val="3540509495"/>
                    </a:ext>
                  </a:extLst>
                </a:gridCol>
              </a:tblGrid>
              <a:tr h="506950">
                <a:tc>
                  <a:txBody>
                    <a:bodyPr/>
                    <a:lstStyle/>
                    <a:p>
                      <a:pPr algn="l" fontAlgn="t">
                        <a:buNone/>
                      </a:pPr>
                      <a:r>
                        <a:rPr lang="en-GB" sz="1000" b="1" cap="all" spc="60">
                          <a:solidFill>
                            <a:schemeClr val="tx1"/>
                          </a:solidFill>
                          <a:effectLst/>
                          <a:latin typeface="GDS Transport"/>
                        </a:rPr>
                        <a:t>Property or lease premium or transfer value</a:t>
                      </a:r>
                    </a:p>
                  </a:txBody>
                  <a:tcPr marL="129236" marR="77542" marT="79211" marB="79211" anchor="b">
                    <a:lnL w="12700" cmpd="sng">
                      <a:noFill/>
                    </a:lnL>
                    <a:lnR w="12700" cmpd="sng">
                      <a:noFill/>
                    </a:lnR>
                    <a:lnT w="12700" cmpd="sng">
                      <a:noFill/>
                    </a:lnT>
                    <a:lnB w="38100" cmpd="sng">
                      <a:noFill/>
                    </a:lnB>
                    <a:noFill/>
                  </a:tcPr>
                </a:tc>
                <a:tc>
                  <a:txBody>
                    <a:bodyPr/>
                    <a:lstStyle/>
                    <a:p>
                      <a:pPr algn="r" fontAlgn="t">
                        <a:buNone/>
                      </a:pPr>
                      <a:r>
                        <a:rPr lang="en-GB" sz="1000" b="1" cap="all" spc="60">
                          <a:solidFill>
                            <a:schemeClr val="tx1"/>
                          </a:solidFill>
                          <a:effectLst/>
                          <a:latin typeface="GDS Transport"/>
                        </a:rPr>
                        <a:t>SDLT rate</a:t>
                      </a:r>
                    </a:p>
                  </a:txBody>
                  <a:tcPr marL="129236" marR="77542" marT="79211" marB="79211" anchor="b">
                    <a:lnL w="12700" cmpd="sng">
                      <a:noFill/>
                    </a:lnL>
                    <a:lnR w="12700" cmpd="sng">
                      <a:noFill/>
                    </a:lnR>
                    <a:lnT w="12700" cmpd="sng">
                      <a:noFill/>
                    </a:lnT>
                    <a:lnB w="38100" cmpd="sng">
                      <a:noFill/>
                    </a:lnB>
                    <a:noFill/>
                  </a:tcPr>
                </a:tc>
                <a:extLst>
                  <a:ext uri="{0D108BD9-81ED-4DB2-BD59-A6C34878D82A}">
                    <a16:rowId xmlns:a16="http://schemas.microsoft.com/office/drawing/2014/main" val="81559012"/>
                  </a:ext>
                </a:extLst>
              </a:tr>
              <a:tr h="399666">
                <a:tc>
                  <a:txBody>
                    <a:bodyPr/>
                    <a:lstStyle/>
                    <a:p>
                      <a:pPr fontAlgn="t">
                        <a:buNone/>
                      </a:pPr>
                      <a:r>
                        <a:rPr lang="en-GB" sz="1400" cap="none" spc="0">
                          <a:solidFill>
                            <a:schemeClr val="tx1"/>
                          </a:solidFill>
                          <a:effectLst/>
                        </a:rPr>
                        <a:t>Up to £125,000</a:t>
                      </a:r>
                    </a:p>
                  </a:txBody>
                  <a:tcPr marL="129236" marR="77542" marT="77542" marB="79211">
                    <a:lnL w="12700" cap="flat" cmpd="sng" algn="ctr">
                      <a:noFill/>
                      <a:prstDash val="solid"/>
                    </a:lnL>
                    <a:lnR w="12700" cmpd="sng">
                      <a:noFill/>
                      <a:prstDash val="solid"/>
                    </a:lnR>
                    <a:lnT w="38100" cmpd="sng">
                      <a:noFill/>
                    </a:lnT>
                    <a:lnB w="12700" cmpd="sng">
                      <a:noFill/>
                      <a:prstDash val="solid"/>
                    </a:lnB>
                    <a:noFill/>
                  </a:tcPr>
                </a:tc>
                <a:tc>
                  <a:txBody>
                    <a:bodyPr/>
                    <a:lstStyle/>
                    <a:p>
                      <a:pPr algn="r" fontAlgn="t">
                        <a:buNone/>
                      </a:pPr>
                      <a:r>
                        <a:rPr lang="en-GB" sz="1400" cap="none" spc="0">
                          <a:solidFill>
                            <a:schemeClr val="tx1"/>
                          </a:solidFill>
                          <a:effectLst/>
                        </a:rPr>
                        <a:t>5%</a:t>
                      </a:r>
                    </a:p>
                  </a:txBody>
                  <a:tcPr marL="129236" marR="77542" marT="77542" marB="79211">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432638439"/>
                  </a:ext>
                </a:extLst>
              </a:tr>
              <a:tr h="822124">
                <a:tc>
                  <a:txBody>
                    <a:bodyPr/>
                    <a:lstStyle/>
                    <a:p>
                      <a:pPr fontAlgn="t">
                        <a:buNone/>
                      </a:pPr>
                      <a:r>
                        <a:rPr lang="en-GB" sz="1400" cap="none" spc="0">
                          <a:solidFill>
                            <a:schemeClr val="tx1"/>
                          </a:solidFill>
                          <a:effectLst/>
                        </a:rPr>
                        <a:t>The next £125,000 (the portion from £125,001 to £250,000)</a:t>
                      </a:r>
                    </a:p>
                  </a:txBody>
                  <a:tcPr marL="129236" marR="77542" marT="77542" marB="79211">
                    <a:lnL w="12700" cap="flat" cmpd="sng" algn="ctr">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lgn="r" fontAlgn="t">
                        <a:buNone/>
                      </a:pPr>
                      <a:r>
                        <a:rPr lang="en-GB" sz="1400" cap="none" spc="0">
                          <a:solidFill>
                            <a:schemeClr val="tx1"/>
                          </a:solidFill>
                          <a:effectLst/>
                        </a:rPr>
                        <a:t>7%</a:t>
                      </a:r>
                    </a:p>
                  </a:txBody>
                  <a:tcPr marL="129236" marR="77542" marT="77542" marB="79211">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940781363"/>
                  </a:ext>
                </a:extLst>
              </a:tr>
              <a:tr h="822124">
                <a:tc>
                  <a:txBody>
                    <a:bodyPr/>
                    <a:lstStyle/>
                    <a:p>
                      <a:pPr fontAlgn="t">
                        <a:buNone/>
                      </a:pPr>
                      <a:r>
                        <a:rPr lang="en-GB" sz="1400" cap="none" spc="0">
                          <a:solidFill>
                            <a:schemeClr val="tx1"/>
                          </a:solidFill>
                          <a:effectLst/>
                        </a:rPr>
                        <a:t>The next £675,000 (the portion from £250,001 to £925,000)</a:t>
                      </a:r>
                    </a:p>
                  </a:txBody>
                  <a:tcPr marL="129236" marR="77542" marT="77542" marB="79211">
                    <a:lnL w="12700" cap="flat" cmpd="sng" algn="ctr">
                      <a:noFill/>
                      <a:prstDash val="solid"/>
                    </a:lnL>
                    <a:lnR w="12700" cmpd="sng">
                      <a:noFill/>
                      <a:prstDash val="solid"/>
                    </a:lnR>
                    <a:lnT w="12700" cmpd="sng">
                      <a:noFill/>
                      <a:prstDash val="solid"/>
                    </a:lnT>
                    <a:lnB w="12700" cmpd="sng">
                      <a:noFill/>
                      <a:prstDash val="solid"/>
                    </a:lnB>
                    <a:noFill/>
                  </a:tcPr>
                </a:tc>
                <a:tc>
                  <a:txBody>
                    <a:bodyPr/>
                    <a:lstStyle/>
                    <a:p>
                      <a:pPr algn="r" fontAlgn="t">
                        <a:buNone/>
                      </a:pPr>
                      <a:r>
                        <a:rPr lang="en-GB" sz="1400" cap="none" spc="0">
                          <a:solidFill>
                            <a:schemeClr val="tx1"/>
                          </a:solidFill>
                          <a:effectLst/>
                        </a:rPr>
                        <a:t>10%</a:t>
                      </a:r>
                    </a:p>
                  </a:txBody>
                  <a:tcPr marL="129236" marR="77542" marT="77542" marB="79211">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950272979"/>
                  </a:ext>
                </a:extLst>
              </a:tr>
              <a:tr h="822124">
                <a:tc>
                  <a:txBody>
                    <a:bodyPr/>
                    <a:lstStyle/>
                    <a:p>
                      <a:pPr fontAlgn="t">
                        <a:buNone/>
                      </a:pPr>
                      <a:r>
                        <a:rPr lang="en-GB" sz="1400" cap="none" spc="0">
                          <a:solidFill>
                            <a:schemeClr val="tx1"/>
                          </a:solidFill>
                          <a:effectLst/>
                        </a:rPr>
                        <a:t>The next £575,000 (the portion from £925,001 to £1.5 million)</a:t>
                      </a:r>
                    </a:p>
                  </a:txBody>
                  <a:tcPr marL="129236" marR="77542" marT="77542" marB="79211">
                    <a:lnL w="12700" cap="flat" cmpd="sng" algn="ctr">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lgn="r" fontAlgn="t">
                        <a:buNone/>
                      </a:pPr>
                      <a:r>
                        <a:rPr lang="en-GB" sz="1400" cap="none" spc="0">
                          <a:solidFill>
                            <a:schemeClr val="tx1"/>
                          </a:solidFill>
                          <a:effectLst/>
                        </a:rPr>
                        <a:t>15%</a:t>
                      </a:r>
                    </a:p>
                  </a:txBody>
                  <a:tcPr marL="129236" marR="77542" marT="77542" marB="79211">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1350209907"/>
                  </a:ext>
                </a:extLst>
              </a:tr>
              <a:tr h="610895">
                <a:tc>
                  <a:txBody>
                    <a:bodyPr/>
                    <a:lstStyle/>
                    <a:p>
                      <a:pPr fontAlgn="t">
                        <a:buNone/>
                      </a:pPr>
                      <a:r>
                        <a:rPr lang="en-GB" sz="1400" cap="none" spc="0">
                          <a:solidFill>
                            <a:schemeClr val="tx1"/>
                          </a:solidFill>
                          <a:effectLst/>
                        </a:rPr>
                        <a:t>The remaining amount (the portion above £1.5 million)</a:t>
                      </a:r>
                    </a:p>
                  </a:txBody>
                  <a:tcPr marL="129236" marR="77542" marT="77542" marB="79211">
                    <a:lnL w="12700" cap="flat" cmpd="sng" algn="ctr">
                      <a:noFill/>
                      <a:prstDash val="solid"/>
                    </a:lnL>
                    <a:lnR w="12700" cmpd="sng">
                      <a:noFill/>
                      <a:prstDash val="solid"/>
                    </a:lnR>
                    <a:lnT w="12700" cmpd="sng">
                      <a:noFill/>
                      <a:prstDash val="solid"/>
                    </a:lnT>
                    <a:lnB w="12700" cap="flat" cmpd="sng" algn="ctr">
                      <a:noFill/>
                      <a:prstDash val="solid"/>
                    </a:lnB>
                    <a:noFill/>
                  </a:tcPr>
                </a:tc>
                <a:tc>
                  <a:txBody>
                    <a:bodyPr/>
                    <a:lstStyle/>
                    <a:p>
                      <a:pPr algn="r" fontAlgn="t">
                        <a:buNone/>
                      </a:pPr>
                      <a:r>
                        <a:rPr lang="en-GB" sz="1400" cap="none" spc="0">
                          <a:solidFill>
                            <a:schemeClr val="tx1"/>
                          </a:solidFill>
                          <a:effectLst/>
                        </a:rPr>
                        <a:t>17%</a:t>
                      </a:r>
                    </a:p>
                  </a:txBody>
                  <a:tcPr marL="129236" marR="77542" marT="77542" marB="79211">
                    <a:lnL w="12700" cmpd="sng">
                      <a:noFill/>
                      <a:prstDash val="solid"/>
                    </a:lnL>
                    <a:lnR w="12700" cmpd="sng">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3818052138"/>
                  </a:ext>
                </a:extLst>
              </a:tr>
            </a:tbl>
          </a:graphicData>
        </a:graphic>
      </p:graphicFrame>
    </p:spTree>
    <p:extLst>
      <p:ext uri="{BB962C8B-B14F-4D97-AF65-F5344CB8AC3E}">
        <p14:creationId xmlns:p14="http://schemas.microsoft.com/office/powerpoint/2010/main" val="9507651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62460-2A69-B571-911C-0EE7A61E0A84}"/>
              </a:ext>
            </a:extLst>
          </p:cNvPr>
          <p:cNvSpPr>
            <a:spLocks noGrp="1"/>
          </p:cNvSpPr>
          <p:nvPr>
            <p:ph type="title"/>
          </p:nvPr>
        </p:nvSpPr>
        <p:spPr/>
        <p:txBody>
          <a:bodyPr/>
          <a:lstStyle/>
          <a:p>
            <a:r>
              <a:rPr lang="en-GB" dirty="0"/>
              <a:t>SDLT – Non UK residents</a:t>
            </a:r>
          </a:p>
        </p:txBody>
      </p:sp>
      <p:sp>
        <p:nvSpPr>
          <p:cNvPr id="3" name="Content Placeholder 2">
            <a:extLst>
              <a:ext uri="{FF2B5EF4-FFF2-40B4-BE49-F238E27FC236}">
                <a16:creationId xmlns:a16="http://schemas.microsoft.com/office/drawing/2014/main" id="{1CCA3962-DA67-D86E-8FF5-ACB36428809A}"/>
              </a:ext>
            </a:extLst>
          </p:cNvPr>
          <p:cNvSpPr>
            <a:spLocks noGrp="1"/>
          </p:cNvSpPr>
          <p:nvPr>
            <p:ph idx="1"/>
          </p:nvPr>
        </p:nvSpPr>
        <p:spPr>
          <a:xfrm>
            <a:off x="677334" y="1488613"/>
            <a:ext cx="8596668" cy="3880773"/>
          </a:xfrm>
        </p:spPr>
        <p:txBody>
          <a:bodyPr>
            <a:normAutofit/>
          </a:bodyPr>
          <a:lstStyle/>
          <a:p>
            <a:r>
              <a:rPr lang="en-GB" sz="3200" dirty="0"/>
              <a:t>Surcharge applies to non-UK residents</a:t>
            </a:r>
          </a:p>
          <a:p>
            <a:r>
              <a:rPr lang="en-GB" sz="3200" dirty="0"/>
              <a:t>Additional 2% payable if buying property in England and Northern Ireland</a:t>
            </a:r>
          </a:p>
          <a:p>
            <a:pPr marL="0" indent="0">
              <a:buNone/>
            </a:pPr>
            <a:endParaRPr lang="en-GB" sz="3200" dirty="0"/>
          </a:p>
          <a:p>
            <a:r>
              <a:rPr lang="en-GB" sz="3200" dirty="0"/>
              <a:t>Note: this surcharge remains the same (2026)</a:t>
            </a:r>
          </a:p>
        </p:txBody>
      </p:sp>
    </p:spTree>
    <p:extLst>
      <p:ext uri="{BB962C8B-B14F-4D97-AF65-F5344CB8AC3E}">
        <p14:creationId xmlns:p14="http://schemas.microsoft.com/office/powerpoint/2010/main" val="37471803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BF83D-B708-6346-46EC-10C07EE7D580}"/>
              </a:ext>
            </a:extLst>
          </p:cNvPr>
          <p:cNvSpPr>
            <a:spLocks noGrp="1"/>
          </p:cNvSpPr>
          <p:nvPr>
            <p:ph type="title"/>
          </p:nvPr>
        </p:nvSpPr>
        <p:spPr>
          <a:xfrm>
            <a:off x="555414" y="156237"/>
            <a:ext cx="8596668" cy="803883"/>
          </a:xfrm>
        </p:spPr>
        <p:txBody>
          <a:bodyPr/>
          <a:lstStyle/>
          <a:p>
            <a:r>
              <a:rPr lang="en-GB" dirty="0"/>
              <a:t>Land Transaction Tax</a:t>
            </a:r>
          </a:p>
        </p:txBody>
      </p:sp>
      <p:sp>
        <p:nvSpPr>
          <p:cNvPr id="3" name="Content Placeholder 2">
            <a:extLst>
              <a:ext uri="{FF2B5EF4-FFF2-40B4-BE49-F238E27FC236}">
                <a16:creationId xmlns:a16="http://schemas.microsoft.com/office/drawing/2014/main" id="{ECDFB8A9-E6C2-8ACF-CED9-889270588AE3}"/>
              </a:ext>
            </a:extLst>
          </p:cNvPr>
          <p:cNvSpPr>
            <a:spLocks noGrp="1"/>
          </p:cNvSpPr>
          <p:nvPr>
            <p:ph idx="1"/>
          </p:nvPr>
        </p:nvSpPr>
        <p:spPr>
          <a:xfrm>
            <a:off x="457200" y="1013460"/>
            <a:ext cx="9776460" cy="5364480"/>
          </a:xfrm>
        </p:spPr>
        <p:txBody>
          <a:bodyPr>
            <a:normAutofit/>
          </a:bodyPr>
          <a:lstStyle/>
          <a:p>
            <a:r>
              <a:rPr lang="en-GB" sz="2400" dirty="0"/>
              <a:t>For properties in Wales since April 2018 </a:t>
            </a:r>
          </a:p>
          <a:p>
            <a:r>
              <a:rPr lang="en-GB" sz="2400" dirty="0"/>
              <a:t>Postcode check can be carried out to determine whether property is IN Wales</a:t>
            </a:r>
          </a:p>
          <a:p>
            <a:r>
              <a:rPr lang="en-GB" sz="2400" dirty="0"/>
              <a:t>Properties which straddle the Welsh/English border will necessitate an assessment of the part of the property in England (SDLT payable) and how much is situation in Wales (LTT payable on that part). </a:t>
            </a:r>
          </a:p>
          <a:p>
            <a:r>
              <a:rPr lang="en-GB" sz="2400" dirty="0"/>
              <a:t>LTT is payable to the Welsh Revenue Authority (WRA)</a:t>
            </a:r>
          </a:p>
          <a:p>
            <a:r>
              <a:rPr lang="en-GB" sz="2400" dirty="0"/>
              <a:t>Returns to be sent and tax paid within 30 days post completion</a:t>
            </a:r>
          </a:p>
          <a:p>
            <a:r>
              <a:rPr lang="en-GB" sz="2400" dirty="0"/>
              <a:t>If filed using WRA online service, an LTT certificate can be generated</a:t>
            </a:r>
          </a:p>
          <a:p>
            <a:r>
              <a:rPr lang="en-GB" sz="2400" dirty="0"/>
              <a:t>Certificate needed for registration at the Land Registry</a:t>
            </a:r>
          </a:p>
          <a:p>
            <a:endParaRPr lang="en-GB" dirty="0"/>
          </a:p>
        </p:txBody>
      </p:sp>
    </p:spTree>
    <p:extLst>
      <p:ext uri="{BB962C8B-B14F-4D97-AF65-F5344CB8AC3E}">
        <p14:creationId xmlns:p14="http://schemas.microsoft.com/office/powerpoint/2010/main" val="36780155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AAFAFA-F3A3-F453-4502-CA15210E7DE9}"/>
              </a:ext>
            </a:extLst>
          </p:cNvPr>
          <p:cNvSpPr>
            <a:spLocks noGrp="1"/>
          </p:cNvSpPr>
          <p:nvPr>
            <p:ph type="title"/>
          </p:nvPr>
        </p:nvSpPr>
        <p:spPr>
          <a:xfrm>
            <a:off x="555414" y="228600"/>
            <a:ext cx="8596668" cy="718318"/>
          </a:xfrm>
        </p:spPr>
        <p:txBody>
          <a:bodyPr>
            <a:normAutofit/>
          </a:bodyPr>
          <a:lstStyle/>
          <a:p>
            <a:r>
              <a:rPr lang="en-GB" dirty="0"/>
              <a:t>Land Transaction Tax</a:t>
            </a:r>
          </a:p>
        </p:txBody>
      </p:sp>
      <p:pic>
        <p:nvPicPr>
          <p:cNvPr id="5" name="Picture 4">
            <a:extLst>
              <a:ext uri="{FF2B5EF4-FFF2-40B4-BE49-F238E27FC236}">
                <a16:creationId xmlns:a16="http://schemas.microsoft.com/office/drawing/2014/main" id="{EC4BA906-063A-B513-1169-AB338280C966}"/>
              </a:ext>
            </a:extLst>
          </p:cNvPr>
          <p:cNvPicPr>
            <a:picLocks noChangeAspect="1"/>
          </p:cNvPicPr>
          <p:nvPr/>
        </p:nvPicPr>
        <p:blipFill>
          <a:blip r:embed="rId2"/>
          <a:stretch>
            <a:fillRect/>
          </a:stretch>
        </p:blipFill>
        <p:spPr>
          <a:xfrm>
            <a:off x="1363981" y="1386563"/>
            <a:ext cx="8252460" cy="5029754"/>
          </a:xfrm>
          <a:prstGeom prst="rect">
            <a:avLst/>
          </a:prstGeom>
        </p:spPr>
      </p:pic>
    </p:spTree>
    <p:extLst>
      <p:ext uri="{BB962C8B-B14F-4D97-AF65-F5344CB8AC3E}">
        <p14:creationId xmlns:p14="http://schemas.microsoft.com/office/powerpoint/2010/main" val="25396246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7F750-E997-ECAA-58A6-4F9551F605B1}"/>
              </a:ext>
            </a:extLst>
          </p:cNvPr>
          <p:cNvSpPr>
            <a:spLocks noGrp="1"/>
          </p:cNvSpPr>
          <p:nvPr>
            <p:ph type="title"/>
          </p:nvPr>
        </p:nvSpPr>
        <p:spPr/>
        <p:txBody>
          <a:bodyPr/>
          <a:lstStyle/>
          <a:p>
            <a:r>
              <a:rPr lang="en-GB" dirty="0"/>
              <a:t>Calculate Land Transaction Tax</a:t>
            </a:r>
          </a:p>
        </p:txBody>
      </p:sp>
      <p:sp>
        <p:nvSpPr>
          <p:cNvPr id="3" name="Content Placeholder 2">
            <a:extLst>
              <a:ext uri="{FF2B5EF4-FFF2-40B4-BE49-F238E27FC236}">
                <a16:creationId xmlns:a16="http://schemas.microsoft.com/office/drawing/2014/main" id="{A6431949-8B75-A196-693F-9B57475C6523}"/>
              </a:ext>
            </a:extLst>
          </p:cNvPr>
          <p:cNvSpPr>
            <a:spLocks noGrp="1"/>
          </p:cNvSpPr>
          <p:nvPr>
            <p:ph idx="1"/>
          </p:nvPr>
        </p:nvSpPr>
        <p:spPr>
          <a:xfrm>
            <a:off x="435429" y="1524001"/>
            <a:ext cx="8838573" cy="4517362"/>
          </a:xfrm>
        </p:spPr>
        <p:txBody>
          <a:bodyPr>
            <a:normAutofit fontScale="92500" lnSpcReduction="10000"/>
          </a:bodyPr>
          <a:lstStyle/>
          <a:p>
            <a:r>
              <a:rPr lang="en-GB" dirty="0">
                <a:solidFill>
                  <a:schemeClr val="tx1"/>
                </a:solidFill>
              </a:rPr>
              <a:t>The WRA, which has responsibility for the LTT regime, has produced a LTT calculator which can be viewed at </a:t>
            </a:r>
            <a:r>
              <a:rPr lang="en-GB" dirty="0">
                <a:solidFill>
                  <a:srgbClr val="9454C3"/>
                </a:solidFill>
                <a:hlinkClick r:id="rId3">
                  <a:extLst>
                    <a:ext uri="{A12FA001-AC4F-418D-AE19-62706E023703}">
                      <ahyp:hlinkClr xmlns:ahyp="http://schemas.microsoft.com/office/drawing/2018/hyperlinkcolor" val="tx"/>
                    </a:ext>
                  </a:extLst>
                </a:hlinkClick>
              </a:rPr>
              <a:t>https://gov.wales/</a:t>
            </a:r>
            <a:r>
              <a:rPr lang="en-GB" dirty="0">
                <a:solidFill>
                  <a:schemeClr val="tx1"/>
                </a:solidFill>
                <a:hlinkClick r:id="rId3">
                  <a:extLst>
                    <a:ext uri="{A12FA001-AC4F-418D-AE19-62706E023703}">
                      <ahyp:hlinkClr xmlns:ahyp="http://schemas.microsoft.com/office/drawing/2018/hyperlinkcolor" val="tx"/>
                    </a:ext>
                  </a:extLst>
                </a:hlinkClick>
              </a:rPr>
              <a:t>land-transaction-tax-calculator</a:t>
            </a:r>
            <a:r>
              <a:rPr lang="en-GB" dirty="0">
                <a:solidFill>
                  <a:schemeClr val="tx1"/>
                </a:solidFill>
              </a:rPr>
              <a:t> </a:t>
            </a:r>
          </a:p>
          <a:p>
            <a:endParaRPr lang="en-GB" dirty="0">
              <a:solidFill>
                <a:schemeClr val="tx1"/>
              </a:solidFill>
            </a:endParaRPr>
          </a:p>
          <a:p>
            <a:r>
              <a:rPr lang="en-GB" dirty="0">
                <a:solidFill>
                  <a:schemeClr val="tx1"/>
                </a:solidFill>
              </a:rPr>
              <a:t>LTT returns are filed with the WRA and most returns are filed via the WRA’s online system. LTT returns must be sent to the WRA, and tax paid, within 30 days of the day after completion.</a:t>
            </a:r>
          </a:p>
          <a:p>
            <a:endParaRPr lang="en-GB" dirty="0">
              <a:solidFill>
                <a:schemeClr val="tx1"/>
              </a:solidFill>
            </a:endParaRPr>
          </a:p>
          <a:p>
            <a:r>
              <a:rPr lang="en-GB" dirty="0">
                <a:solidFill>
                  <a:schemeClr val="tx1"/>
                </a:solidFill>
              </a:rPr>
              <a:t>The WRA website provides guidance notes and user manuals for practitioners as well as a telephone helpline in English and Welsh. There are penalties for the late filing of LTT returns and for late payment of LTT.</a:t>
            </a:r>
            <a:br>
              <a:rPr lang="en-GB" dirty="0">
                <a:solidFill>
                  <a:schemeClr val="tx1"/>
                </a:solidFill>
              </a:rPr>
            </a:br>
            <a:endParaRPr lang="en-GB" dirty="0">
              <a:solidFill>
                <a:schemeClr val="tx1"/>
              </a:solidFill>
            </a:endParaRPr>
          </a:p>
          <a:p>
            <a:r>
              <a:rPr lang="en-GB" dirty="0">
                <a:solidFill>
                  <a:schemeClr val="tx1"/>
                </a:solidFill>
              </a:rPr>
              <a:t>The WRA’s online service also allows users to view all returns submitted and to generate LTT certificates (i.e. the equivalent of SDLT5). No notifiable transaction can be registered at the Land Registry without the LTT certificate so, like SDLT5, it is a very significant document.</a:t>
            </a:r>
          </a:p>
        </p:txBody>
      </p:sp>
    </p:spTree>
    <p:extLst>
      <p:ext uri="{BB962C8B-B14F-4D97-AF65-F5344CB8AC3E}">
        <p14:creationId xmlns:p14="http://schemas.microsoft.com/office/powerpoint/2010/main" val="38859240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40A4B-0C81-F41E-1941-A506E1D0BA31}"/>
              </a:ext>
            </a:extLst>
          </p:cNvPr>
          <p:cNvSpPr>
            <a:spLocks noGrp="1"/>
          </p:cNvSpPr>
          <p:nvPr>
            <p:ph type="title"/>
          </p:nvPr>
        </p:nvSpPr>
        <p:spPr>
          <a:xfrm>
            <a:off x="310409" y="190258"/>
            <a:ext cx="8596668" cy="933814"/>
          </a:xfrm>
        </p:spPr>
        <p:txBody>
          <a:bodyPr/>
          <a:lstStyle/>
          <a:p>
            <a:r>
              <a:rPr lang="en-GB" dirty="0"/>
              <a:t>Change of ownership at HMLR</a:t>
            </a:r>
          </a:p>
        </p:txBody>
      </p:sp>
      <p:sp>
        <p:nvSpPr>
          <p:cNvPr id="3" name="Content Placeholder 2">
            <a:extLst>
              <a:ext uri="{FF2B5EF4-FFF2-40B4-BE49-F238E27FC236}">
                <a16:creationId xmlns:a16="http://schemas.microsoft.com/office/drawing/2014/main" id="{CA28C407-BE21-081D-5EA8-938EA9096DFC}"/>
              </a:ext>
            </a:extLst>
          </p:cNvPr>
          <p:cNvSpPr>
            <a:spLocks noGrp="1"/>
          </p:cNvSpPr>
          <p:nvPr>
            <p:ph idx="1"/>
          </p:nvPr>
        </p:nvSpPr>
        <p:spPr>
          <a:xfrm>
            <a:off x="310408" y="896926"/>
            <a:ext cx="10149861" cy="5666951"/>
          </a:xfrm>
        </p:spPr>
        <p:txBody>
          <a:bodyPr>
            <a:normAutofit/>
          </a:bodyPr>
          <a:lstStyle/>
          <a:p>
            <a:r>
              <a:rPr lang="en-GB" sz="2000" dirty="0"/>
              <a:t>Title (Legal estate/legal ownership) only passes on REGISTRATION and NOT on completion</a:t>
            </a:r>
          </a:p>
          <a:p>
            <a:r>
              <a:rPr lang="en-GB" sz="2000" dirty="0"/>
              <a:t>Hence the consideration of registering an estate contract if there will be more than a couple of weeks between exchange and completion</a:t>
            </a:r>
          </a:p>
          <a:p>
            <a:r>
              <a:rPr lang="en-GB" sz="2000" dirty="0"/>
              <a:t>LRA 2002: TRANSFER must be registered</a:t>
            </a:r>
          </a:p>
          <a:p>
            <a:r>
              <a:rPr lang="en-GB" sz="2000" dirty="0"/>
              <a:t>If Transfer is not registered, then B only has a beneficial interest in the property at equity</a:t>
            </a:r>
          </a:p>
          <a:p>
            <a:r>
              <a:rPr lang="en-GB" sz="2000" dirty="0"/>
              <a:t>Likewise with the new mortgage (will not take effect in law until registration)</a:t>
            </a:r>
          </a:p>
          <a:p>
            <a:r>
              <a:rPr lang="en-GB" sz="2000" dirty="0"/>
              <a:t>So transfer MUST be registered, and</a:t>
            </a:r>
          </a:p>
          <a:p>
            <a:r>
              <a:rPr lang="en-GB" sz="2000" dirty="0"/>
              <a:t>Transfer MUST be registered WITHIN the Priority period of the HMLR pre-completion search (OS1) – in order to protect against the registration of any entries by third parties during this period</a:t>
            </a:r>
          </a:p>
          <a:p>
            <a:r>
              <a:rPr lang="en-GB" sz="2000" dirty="0"/>
              <a:t>Failure to ensure this is NEGLIGENT</a:t>
            </a:r>
          </a:p>
        </p:txBody>
      </p:sp>
    </p:spTree>
    <p:extLst>
      <p:ext uri="{BB962C8B-B14F-4D97-AF65-F5344CB8AC3E}">
        <p14:creationId xmlns:p14="http://schemas.microsoft.com/office/powerpoint/2010/main" val="29237865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B414FB-8114-5A93-F303-A3BE277B04CF}"/>
              </a:ext>
            </a:extLst>
          </p:cNvPr>
          <p:cNvSpPr>
            <a:spLocks noGrp="1"/>
          </p:cNvSpPr>
          <p:nvPr>
            <p:ph type="title"/>
          </p:nvPr>
        </p:nvSpPr>
        <p:spPr>
          <a:xfrm>
            <a:off x="1043950" y="1179151"/>
            <a:ext cx="3300646" cy="4463889"/>
          </a:xfrm>
        </p:spPr>
        <p:txBody>
          <a:bodyPr anchor="ctr">
            <a:normAutofit/>
          </a:bodyPr>
          <a:lstStyle/>
          <a:p>
            <a:r>
              <a:rPr lang="en-GB" dirty="0"/>
              <a:t>Link to Practice</a:t>
            </a:r>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B0D8FD4-960F-2B67-2976-54F3627E5A3C}"/>
              </a:ext>
            </a:extLst>
          </p:cNvPr>
          <p:cNvSpPr>
            <a:spLocks noGrp="1"/>
          </p:cNvSpPr>
          <p:nvPr>
            <p:ph idx="1"/>
          </p:nvPr>
        </p:nvSpPr>
        <p:spPr>
          <a:xfrm>
            <a:off x="4978917" y="348343"/>
            <a:ext cx="6370485" cy="6096000"/>
          </a:xfrm>
        </p:spPr>
        <p:txBody>
          <a:bodyPr anchor="ctr">
            <a:normAutofit/>
          </a:bodyPr>
          <a:lstStyle/>
          <a:p>
            <a:pPr fontAlgn="auto">
              <a:lnSpc>
                <a:spcPct val="90000"/>
              </a:lnSpc>
            </a:pPr>
            <a:r>
              <a:rPr lang="en-GB" sz="2000" b="1" dirty="0"/>
              <a:t>Negligence alert</a:t>
            </a:r>
          </a:p>
          <a:p>
            <a:pPr fontAlgn="auto">
              <a:lnSpc>
                <a:spcPct val="90000"/>
              </a:lnSpc>
            </a:pPr>
            <a:r>
              <a:rPr lang="en-GB" sz="2000" dirty="0"/>
              <a:t>It is also important that the registration application is made within the priority period of HMLR pre-completion search (e.g. OS1).</a:t>
            </a:r>
          </a:p>
          <a:p>
            <a:pPr fontAlgn="auto">
              <a:lnSpc>
                <a:spcPct val="90000"/>
              </a:lnSpc>
            </a:pPr>
            <a:r>
              <a:rPr lang="en-GB" sz="2000" dirty="0"/>
              <a:t>Failure to lodge the application before the priority period expires means that third parties might register entries on the title (e.g. covenants or mortgages) which would bind the buyer. Therefore, if the priority period given by the pre-completion search expires without the transfer and mortgage having been registered, third party interests may gain priority over the interests of the buyer and, where applicable, the lender.</a:t>
            </a:r>
          </a:p>
          <a:p>
            <a:pPr fontAlgn="auto">
              <a:lnSpc>
                <a:spcPct val="90000"/>
              </a:lnSpc>
            </a:pPr>
            <a:r>
              <a:rPr lang="en-GB" sz="2000" dirty="0"/>
              <a:t>As a result of this failure to make the applications in time, the conveyancer would be in breach of their duty of care to the client, and in breach of the lender’s mortgage instructions. The conveyancer may potentially be liable in negligence for any losses incurred by the client as a result.</a:t>
            </a:r>
          </a:p>
          <a:p>
            <a:pPr>
              <a:lnSpc>
                <a:spcPct val="90000"/>
              </a:lnSpc>
            </a:pPr>
            <a:endParaRPr lang="en-GB" sz="2000" dirty="0"/>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7651746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AB792-1601-AF44-9F2B-FC0AD2282107}"/>
              </a:ext>
            </a:extLst>
          </p:cNvPr>
          <p:cNvSpPr>
            <a:spLocks noGrp="1"/>
          </p:cNvSpPr>
          <p:nvPr>
            <p:ph type="title"/>
          </p:nvPr>
        </p:nvSpPr>
        <p:spPr>
          <a:xfrm>
            <a:off x="460112" y="156238"/>
            <a:ext cx="8596668" cy="1320800"/>
          </a:xfrm>
        </p:spPr>
        <p:txBody>
          <a:bodyPr/>
          <a:lstStyle/>
          <a:p>
            <a:r>
              <a:rPr lang="en-GB" dirty="0"/>
              <a:t>Registering the change of ownership</a:t>
            </a:r>
          </a:p>
        </p:txBody>
      </p:sp>
      <p:sp>
        <p:nvSpPr>
          <p:cNvPr id="3" name="Content Placeholder 2">
            <a:extLst>
              <a:ext uri="{FF2B5EF4-FFF2-40B4-BE49-F238E27FC236}">
                <a16:creationId xmlns:a16="http://schemas.microsoft.com/office/drawing/2014/main" id="{DC72F909-7427-E1CF-4391-81AE383A6D8B}"/>
              </a:ext>
            </a:extLst>
          </p:cNvPr>
          <p:cNvSpPr>
            <a:spLocks noGrp="1"/>
          </p:cNvSpPr>
          <p:nvPr>
            <p:ph idx="1"/>
          </p:nvPr>
        </p:nvSpPr>
        <p:spPr>
          <a:xfrm>
            <a:off x="331978" y="816844"/>
            <a:ext cx="10594227" cy="5884918"/>
          </a:xfrm>
        </p:spPr>
        <p:txBody>
          <a:bodyPr>
            <a:normAutofit/>
          </a:bodyPr>
          <a:lstStyle/>
          <a:p>
            <a:r>
              <a:rPr lang="en-GB" dirty="0"/>
              <a:t>B’s conveyancer sends form AP1 to HMLR – within 30 days of search result from OS1</a:t>
            </a:r>
          </a:p>
          <a:p>
            <a:r>
              <a:rPr lang="en-GB" dirty="0"/>
              <a:t>Include all documents relevant to other matters to be dealt with at the same time (</a:t>
            </a:r>
            <a:r>
              <a:rPr lang="en-GB" b="1" dirty="0"/>
              <a:t>DTC – Discharge, Transfer, Charge </a:t>
            </a:r>
            <a:r>
              <a:rPr lang="en-GB" dirty="0"/>
              <a:t>would be standard where S has mortgage and B buying with a mortgage)</a:t>
            </a:r>
          </a:p>
          <a:p>
            <a:r>
              <a:rPr lang="en-GB" dirty="0"/>
              <a:t>DS1 – to discharge mortgage </a:t>
            </a:r>
          </a:p>
          <a:p>
            <a:r>
              <a:rPr lang="en-GB" dirty="0"/>
              <a:t>Certified copy of Transfer</a:t>
            </a:r>
          </a:p>
          <a:p>
            <a:r>
              <a:rPr lang="en-GB" dirty="0"/>
              <a:t>Certified copy of Mortgage Deed</a:t>
            </a:r>
          </a:p>
          <a:p>
            <a:r>
              <a:rPr lang="en-GB" dirty="0"/>
              <a:t>Land Registry Fee</a:t>
            </a:r>
          </a:p>
          <a:p>
            <a:r>
              <a:rPr lang="en-GB" dirty="0"/>
              <a:t>LTR certificate (SDLT5) OR LTT certificate (Wales)</a:t>
            </a:r>
          </a:p>
          <a:p>
            <a:r>
              <a:rPr lang="en-GB" dirty="0"/>
              <a:t>Evidence of identity</a:t>
            </a:r>
          </a:p>
          <a:p>
            <a:r>
              <a:rPr lang="en-GB" dirty="0"/>
              <a:t>Form DI (if disclosable overriding interests)</a:t>
            </a:r>
          </a:p>
          <a:p>
            <a:r>
              <a:rPr lang="en-GB" dirty="0"/>
              <a:t>If applicable :</a:t>
            </a:r>
          </a:p>
          <a:p>
            <a:pPr lvl="1"/>
            <a:r>
              <a:rPr lang="en-GB" dirty="0"/>
              <a:t>Grant of probate (if sale by executors)</a:t>
            </a:r>
          </a:p>
          <a:p>
            <a:pPr lvl="1"/>
            <a:r>
              <a:rPr lang="en-GB" dirty="0"/>
              <a:t>Marriage certificate (if name change)</a:t>
            </a:r>
          </a:p>
          <a:p>
            <a:pPr lvl="1"/>
            <a:r>
              <a:rPr lang="en-GB" dirty="0"/>
              <a:t>Form JO (to declare trust information)</a:t>
            </a:r>
          </a:p>
          <a:p>
            <a:endParaRPr lang="en-GB" dirty="0"/>
          </a:p>
        </p:txBody>
      </p:sp>
    </p:spTree>
    <p:extLst>
      <p:ext uri="{BB962C8B-B14F-4D97-AF65-F5344CB8AC3E}">
        <p14:creationId xmlns:p14="http://schemas.microsoft.com/office/powerpoint/2010/main" val="34894107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AB1016E-D262-199F-B0C2-19BC808A1579}"/>
              </a:ext>
            </a:extLst>
          </p:cNvPr>
          <p:cNvSpPr>
            <a:spLocks noGrp="1"/>
          </p:cNvSpPr>
          <p:nvPr>
            <p:ph type="title"/>
          </p:nvPr>
        </p:nvSpPr>
        <p:spPr>
          <a:xfrm>
            <a:off x="7181723" y="609600"/>
            <a:ext cx="4512989" cy="2227730"/>
          </a:xfrm>
        </p:spPr>
        <p:txBody>
          <a:bodyPr anchor="ctr">
            <a:normAutofit/>
          </a:bodyPr>
          <a:lstStyle/>
          <a:p>
            <a:r>
              <a:rPr lang="en-GB" b="1">
                <a:solidFill>
                  <a:srgbClr val="FFFFFF"/>
                </a:solidFill>
              </a:rPr>
              <a:t>Link to Practice </a:t>
            </a:r>
            <a:endParaRPr lang="en-GB">
              <a:solidFill>
                <a:srgbClr val="FFFFFF"/>
              </a:solidFill>
            </a:endParaRPr>
          </a:p>
        </p:txBody>
      </p:sp>
      <p:pic>
        <p:nvPicPr>
          <p:cNvPr id="7" name="Graphic 6" descr="Paperclip">
            <a:extLst>
              <a:ext uri="{FF2B5EF4-FFF2-40B4-BE49-F238E27FC236}">
                <a16:creationId xmlns:a16="http://schemas.microsoft.com/office/drawing/2014/main" id="{38DBA0EA-7E16-5210-B247-A43C6EA7F94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82F73A8B-CAC0-8627-8421-59F2D4B3B4B0}"/>
              </a:ext>
            </a:extLst>
          </p:cNvPr>
          <p:cNvSpPr>
            <a:spLocks noGrp="1"/>
          </p:cNvSpPr>
          <p:nvPr>
            <p:ph idx="1"/>
          </p:nvPr>
        </p:nvSpPr>
        <p:spPr>
          <a:xfrm>
            <a:off x="7181725" y="2837329"/>
            <a:ext cx="4512988" cy="3317938"/>
          </a:xfrm>
        </p:spPr>
        <p:txBody>
          <a:bodyPr anchor="t">
            <a:normAutofit/>
          </a:bodyPr>
          <a:lstStyle/>
          <a:p>
            <a:pPr marL="0" indent="0" fontAlgn="auto">
              <a:buNone/>
            </a:pPr>
            <a:endParaRPr lang="en-GB" dirty="0">
              <a:solidFill>
                <a:srgbClr val="FFFFFF"/>
              </a:solidFill>
            </a:endParaRPr>
          </a:p>
          <a:p>
            <a:pPr fontAlgn="auto"/>
            <a:r>
              <a:rPr lang="en-GB" b="1" dirty="0">
                <a:solidFill>
                  <a:srgbClr val="FFFFFF"/>
                </a:solidFill>
              </a:rPr>
              <a:t>Note</a:t>
            </a:r>
            <a:r>
              <a:rPr lang="en-GB" dirty="0">
                <a:solidFill>
                  <a:srgbClr val="FFFFFF"/>
                </a:solidFill>
              </a:rPr>
              <a:t> that, from 30 November 2022, the Digital Registration Service (DRS) has been the default route for business customers to submit registration applications through the HMLR portal, replacing the e-DRS service </a:t>
            </a:r>
            <a:r>
              <a:rPr lang="en-GB" dirty="0">
                <a:solidFill>
                  <a:schemeClr val="tx1"/>
                </a:solidFill>
                <a:hlinkClick r:id="rId4">
                  <a:extLst>
                    <a:ext uri="{A12FA001-AC4F-418D-AE19-62706E023703}">
                      <ahyp:hlinkClr xmlns:ahyp="http://schemas.microsoft.com/office/drawing/2018/hyperlinkcolor" val="tx"/>
                    </a:ext>
                  </a:extLst>
                </a:hlinkClick>
              </a:rPr>
              <a:t>HM Land Registry: digital applications - (opens in a new tab)</a:t>
            </a:r>
            <a:r>
              <a:rPr lang="en-GB" dirty="0">
                <a:solidFill>
                  <a:schemeClr val="tx1"/>
                </a:solidFill>
                <a:hlinkClick r:id="rId5">
                  <a:extLst>
                    <a:ext uri="{A12FA001-AC4F-418D-AE19-62706E023703}">
                      <ahyp:hlinkClr xmlns:ahyp="http://schemas.microsoft.com/office/drawing/2018/hyperlinkcolor" val="tx"/>
                    </a:ext>
                  </a:extLst>
                </a:hlinkClick>
              </a:rPr>
              <a:t>GOV.UK</a:t>
            </a:r>
            <a:endParaRPr lang="en-GB" dirty="0">
              <a:solidFill>
                <a:schemeClr val="tx1"/>
              </a:solidFill>
            </a:endParaRPr>
          </a:p>
          <a:p>
            <a:endParaRPr lang="en-GB" dirty="0">
              <a:solidFill>
                <a:srgbClr val="FFFFFF"/>
              </a:solidFill>
            </a:endParaRPr>
          </a:p>
        </p:txBody>
      </p:sp>
    </p:spTree>
    <p:extLst>
      <p:ext uri="{BB962C8B-B14F-4D97-AF65-F5344CB8AC3E}">
        <p14:creationId xmlns:p14="http://schemas.microsoft.com/office/powerpoint/2010/main" val="6471953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03322-9139-CDCE-8EAE-13CA13D8CCAB}"/>
              </a:ext>
            </a:extLst>
          </p:cNvPr>
          <p:cNvSpPr>
            <a:spLocks noGrp="1"/>
          </p:cNvSpPr>
          <p:nvPr>
            <p:ph type="title"/>
          </p:nvPr>
        </p:nvSpPr>
        <p:spPr>
          <a:xfrm>
            <a:off x="374475" y="277621"/>
            <a:ext cx="8596668" cy="852275"/>
          </a:xfrm>
        </p:spPr>
        <p:txBody>
          <a:bodyPr/>
          <a:lstStyle/>
          <a:p>
            <a:r>
              <a:rPr lang="en-GB" dirty="0"/>
              <a:t>Remaining matters: HMLR</a:t>
            </a:r>
          </a:p>
        </p:txBody>
      </p:sp>
      <p:sp>
        <p:nvSpPr>
          <p:cNvPr id="3" name="Content Placeholder 2">
            <a:extLst>
              <a:ext uri="{FF2B5EF4-FFF2-40B4-BE49-F238E27FC236}">
                <a16:creationId xmlns:a16="http://schemas.microsoft.com/office/drawing/2014/main" id="{DAE821EB-571C-6BAE-41B7-9C588D0960FB}"/>
              </a:ext>
            </a:extLst>
          </p:cNvPr>
          <p:cNvSpPr>
            <a:spLocks noGrp="1"/>
          </p:cNvSpPr>
          <p:nvPr>
            <p:ph idx="1"/>
          </p:nvPr>
        </p:nvSpPr>
        <p:spPr>
          <a:xfrm>
            <a:off x="374474" y="1199595"/>
            <a:ext cx="10307115" cy="5300216"/>
          </a:xfrm>
        </p:spPr>
        <p:txBody>
          <a:bodyPr>
            <a:normAutofit lnSpcReduction="10000"/>
          </a:bodyPr>
          <a:lstStyle/>
          <a:p>
            <a:r>
              <a:rPr lang="en-GB" dirty="0">
                <a:solidFill>
                  <a:schemeClr val="tx1"/>
                </a:solidFill>
              </a:rPr>
              <a:t>Requisitions: HMLR requesting further information/documents – 20 days to reply – if no reply after additional 20 days HMLR can cancel application entirely</a:t>
            </a:r>
          </a:p>
          <a:p>
            <a:r>
              <a:rPr lang="en-GB" dirty="0">
                <a:solidFill>
                  <a:schemeClr val="tx1"/>
                </a:solidFill>
              </a:rPr>
              <a:t>Completed Registration: HMLR sends completed documentation electronically (official copy of register, title information document TID and registration completion statement – B’s conveyance should check all registration docs to ensure all details are correct and mortgage also registered.</a:t>
            </a:r>
          </a:p>
          <a:p>
            <a:r>
              <a:rPr lang="en-GB" dirty="0">
                <a:solidFill>
                  <a:schemeClr val="tx1"/>
                </a:solidFill>
              </a:rPr>
              <a:t>TID:</a:t>
            </a:r>
          </a:p>
          <a:p>
            <a:pPr lvl="1"/>
            <a:r>
              <a:rPr lang="en-GB" dirty="0">
                <a:solidFill>
                  <a:schemeClr val="tx1"/>
                </a:solidFill>
              </a:rPr>
              <a:t>States that official register copy is attached</a:t>
            </a:r>
          </a:p>
          <a:p>
            <a:pPr lvl="1"/>
            <a:r>
              <a:rPr lang="en-GB" dirty="0">
                <a:solidFill>
                  <a:schemeClr val="tx1"/>
                </a:solidFill>
              </a:rPr>
              <a:t>Provide info on how to obtain official copies in future</a:t>
            </a:r>
          </a:p>
          <a:p>
            <a:pPr lvl="1"/>
            <a:r>
              <a:rPr lang="en-GB" dirty="0">
                <a:solidFill>
                  <a:schemeClr val="tx1"/>
                </a:solidFill>
              </a:rPr>
              <a:t>Stress importance of keeping address details up to date</a:t>
            </a:r>
          </a:p>
          <a:p>
            <a:pPr lvl="1"/>
            <a:r>
              <a:rPr lang="en-GB" dirty="0">
                <a:solidFill>
                  <a:schemeClr val="tx1"/>
                </a:solidFill>
              </a:rPr>
              <a:t>Details of relevant HMLR office responsible for the title</a:t>
            </a:r>
          </a:p>
          <a:p>
            <a:pPr lvl="1"/>
            <a:r>
              <a:rPr lang="en-GB" dirty="0">
                <a:solidFill>
                  <a:schemeClr val="tx1"/>
                </a:solidFill>
              </a:rPr>
              <a:t>Stresses that the document is for information purposes only.</a:t>
            </a:r>
          </a:p>
          <a:p>
            <a:r>
              <a:rPr lang="en-GB" dirty="0">
                <a:solidFill>
                  <a:schemeClr val="tx1"/>
                </a:solidFill>
              </a:rPr>
              <a:t>Remaining Steps:</a:t>
            </a:r>
          </a:p>
          <a:p>
            <a:pPr lvl="1"/>
            <a:r>
              <a:rPr lang="en-GB" dirty="0">
                <a:solidFill>
                  <a:schemeClr val="tx1"/>
                </a:solidFill>
              </a:rPr>
              <a:t>B’s conveyancer ascertains where title docs are to be kept (kept by Lender if mortgage?)</a:t>
            </a:r>
          </a:p>
          <a:p>
            <a:pPr lvl="1"/>
            <a:r>
              <a:rPr lang="en-GB" dirty="0">
                <a:solidFill>
                  <a:schemeClr val="tx1"/>
                </a:solidFill>
              </a:rPr>
              <a:t>Protocol requires B’s conveyancer should supply B with a copy of the title information</a:t>
            </a:r>
          </a:p>
          <a:p>
            <a:pPr lvl="1"/>
            <a:r>
              <a:rPr lang="en-GB" dirty="0">
                <a:solidFill>
                  <a:schemeClr val="tx1"/>
                </a:solidFill>
              </a:rPr>
              <a:t>Close file if accounts clear and bill has been settled</a:t>
            </a:r>
          </a:p>
        </p:txBody>
      </p:sp>
    </p:spTree>
    <p:extLst>
      <p:ext uri="{BB962C8B-B14F-4D97-AF65-F5344CB8AC3E}">
        <p14:creationId xmlns:p14="http://schemas.microsoft.com/office/powerpoint/2010/main" val="31362527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C4F65-5B23-45B1-2429-33301B0B48AA}"/>
              </a:ext>
            </a:extLst>
          </p:cNvPr>
          <p:cNvSpPr>
            <a:spLocks noGrp="1"/>
          </p:cNvSpPr>
          <p:nvPr>
            <p:ph type="title"/>
          </p:nvPr>
        </p:nvSpPr>
        <p:spPr>
          <a:xfrm>
            <a:off x="4349123" y="609600"/>
            <a:ext cx="4924878" cy="1320800"/>
          </a:xfrm>
        </p:spPr>
        <p:txBody>
          <a:bodyPr anchor="ctr">
            <a:normAutofit/>
          </a:bodyPr>
          <a:lstStyle/>
          <a:p>
            <a:r>
              <a:rPr lang="en-GB"/>
              <a:t>Knowledge Checks</a:t>
            </a:r>
            <a:endParaRPr lang="en-GB" dirty="0"/>
          </a:p>
        </p:txBody>
      </p:sp>
      <p:pic>
        <p:nvPicPr>
          <p:cNvPr id="7" name="Graphic 6" descr="Clock">
            <a:extLst>
              <a:ext uri="{FF2B5EF4-FFF2-40B4-BE49-F238E27FC236}">
                <a16:creationId xmlns:a16="http://schemas.microsoft.com/office/drawing/2014/main" id="{35A721CB-3961-B24B-DBAC-4FBCFD7FE78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99814" y="1726627"/>
            <a:ext cx="3251701" cy="3251701"/>
          </a:xfrm>
          <a:prstGeom prst="rect">
            <a:avLst/>
          </a:prstGeom>
        </p:spPr>
      </p:pic>
      <p:sp>
        <p:nvSpPr>
          <p:cNvPr id="3" name="Content Placeholder 2">
            <a:extLst>
              <a:ext uri="{FF2B5EF4-FFF2-40B4-BE49-F238E27FC236}">
                <a16:creationId xmlns:a16="http://schemas.microsoft.com/office/drawing/2014/main" id="{FC43828A-6469-C2F7-FBC6-2DA42E9B5F9F}"/>
              </a:ext>
            </a:extLst>
          </p:cNvPr>
          <p:cNvSpPr>
            <a:spLocks noGrp="1"/>
          </p:cNvSpPr>
          <p:nvPr>
            <p:ph idx="1"/>
          </p:nvPr>
        </p:nvSpPr>
        <p:spPr>
          <a:xfrm>
            <a:off x="4349123" y="2160590"/>
            <a:ext cx="4921876" cy="3739698"/>
          </a:xfrm>
        </p:spPr>
        <p:txBody>
          <a:bodyPr>
            <a:normAutofit/>
          </a:bodyPr>
          <a:lstStyle/>
          <a:p>
            <a:pPr marL="0" indent="0">
              <a:lnSpc>
                <a:spcPct val="90000"/>
              </a:lnSpc>
              <a:buNone/>
            </a:pPr>
            <a:r>
              <a:rPr lang="en-GB" sz="1300" b="1"/>
              <a:t>1. What is the latest time allowed for by the Standard Conditions for completion</a:t>
            </a:r>
            <a:r>
              <a:rPr lang="en-GB" sz="1300"/>
              <a:t>? </a:t>
            </a:r>
          </a:p>
          <a:p>
            <a:pPr>
              <a:lnSpc>
                <a:spcPct val="90000"/>
              </a:lnSpc>
            </a:pPr>
            <a:r>
              <a:rPr lang="en-GB" sz="1300"/>
              <a:t>a. 11am </a:t>
            </a:r>
          </a:p>
          <a:p>
            <a:pPr>
              <a:lnSpc>
                <a:spcPct val="90000"/>
              </a:lnSpc>
            </a:pPr>
            <a:r>
              <a:rPr lang="en-GB" sz="1300"/>
              <a:t>b. 12 noon </a:t>
            </a:r>
          </a:p>
          <a:p>
            <a:pPr>
              <a:lnSpc>
                <a:spcPct val="90000"/>
              </a:lnSpc>
            </a:pPr>
            <a:r>
              <a:rPr lang="en-GB" sz="1300"/>
              <a:t>c. 3pm </a:t>
            </a:r>
          </a:p>
          <a:p>
            <a:pPr>
              <a:lnSpc>
                <a:spcPct val="90000"/>
              </a:lnSpc>
            </a:pPr>
            <a:r>
              <a:rPr lang="en-GB" sz="1300"/>
              <a:t>d. 2pm</a:t>
            </a:r>
            <a:br>
              <a:rPr lang="en-GB" sz="1300"/>
            </a:br>
            <a:endParaRPr lang="en-GB" sz="1300"/>
          </a:p>
          <a:p>
            <a:pPr marL="0" indent="0">
              <a:lnSpc>
                <a:spcPct val="90000"/>
              </a:lnSpc>
              <a:buNone/>
            </a:pPr>
            <a:r>
              <a:rPr lang="en-GB" sz="1300" b="1"/>
              <a:t>2. Which of the following buyers will not be required to pay stamp duty land tax (all the properties are in England)? </a:t>
            </a:r>
          </a:p>
          <a:p>
            <a:pPr>
              <a:lnSpc>
                <a:spcPct val="90000"/>
              </a:lnSpc>
            </a:pPr>
            <a:r>
              <a:rPr lang="en-GB" sz="1300"/>
              <a:t>a. Melvyn is a first-time buyer purchasing a flat for £400,000 </a:t>
            </a:r>
          </a:p>
          <a:p>
            <a:pPr>
              <a:lnSpc>
                <a:spcPct val="90000"/>
              </a:lnSpc>
            </a:pPr>
            <a:r>
              <a:rPr lang="en-GB" sz="1300"/>
              <a:t>b. Deena has just sold her first and only home and is buying a house for £500,000</a:t>
            </a:r>
          </a:p>
          <a:p>
            <a:pPr>
              <a:lnSpc>
                <a:spcPct val="90000"/>
              </a:lnSpc>
            </a:pPr>
            <a:r>
              <a:rPr lang="en-GB" sz="1300"/>
              <a:t>c. Samar is buying her second house for £400,000</a:t>
            </a:r>
          </a:p>
        </p:txBody>
      </p:sp>
    </p:spTree>
    <p:extLst>
      <p:ext uri="{BB962C8B-B14F-4D97-AF65-F5344CB8AC3E}">
        <p14:creationId xmlns:p14="http://schemas.microsoft.com/office/powerpoint/2010/main" val="231152022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C03DA915-A800-57B9-2BAB-FF7BCD7BABC8}"/>
              </a:ext>
            </a:extLst>
          </p:cNvPr>
          <p:cNvSpPr>
            <a:spLocks noGrp="1"/>
          </p:cNvSpPr>
          <p:nvPr>
            <p:ph type="title"/>
          </p:nvPr>
        </p:nvSpPr>
        <p:spPr>
          <a:xfrm>
            <a:off x="643467" y="816638"/>
            <a:ext cx="3367359" cy="5224724"/>
          </a:xfrm>
        </p:spPr>
        <p:txBody>
          <a:bodyPr anchor="ctr">
            <a:normAutofit/>
          </a:bodyPr>
          <a:lstStyle/>
          <a:p>
            <a:r>
              <a:rPr lang="en-GB" dirty="0"/>
              <a:t>Post-Completion Summary</a:t>
            </a:r>
          </a:p>
        </p:txBody>
      </p:sp>
      <p:sp>
        <p:nvSpPr>
          <p:cNvPr id="3" name="Content Placeholder 2">
            <a:extLst>
              <a:ext uri="{FF2B5EF4-FFF2-40B4-BE49-F238E27FC236}">
                <a16:creationId xmlns:a16="http://schemas.microsoft.com/office/drawing/2014/main" id="{7B33324C-8507-6CF6-C3A5-8D2B0E7636E9}"/>
              </a:ext>
            </a:extLst>
          </p:cNvPr>
          <p:cNvSpPr>
            <a:spLocks noGrp="1"/>
          </p:cNvSpPr>
          <p:nvPr>
            <p:ph idx="1"/>
          </p:nvPr>
        </p:nvSpPr>
        <p:spPr>
          <a:xfrm>
            <a:off x="4654295" y="816638"/>
            <a:ext cx="4619706" cy="5224724"/>
          </a:xfrm>
        </p:spPr>
        <p:txBody>
          <a:bodyPr anchor="ctr">
            <a:normAutofit fontScale="92500" lnSpcReduction="10000"/>
          </a:bodyPr>
          <a:lstStyle/>
          <a:p>
            <a:pPr marL="0" indent="0" fontAlgn="auto">
              <a:lnSpc>
                <a:spcPct val="90000"/>
              </a:lnSpc>
              <a:buNone/>
            </a:pPr>
            <a:r>
              <a:rPr lang="en-GB" sz="1400" dirty="0"/>
              <a:t>(1) The seller’s conveyancer will:</a:t>
            </a:r>
          </a:p>
          <a:p>
            <a:pPr fontAlgn="auto">
              <a:lnSpc>
                <a:spcPct val="90000"/>
              </a:lnSpc>
            </a:pPr>
            <a:r>
              <a:rPr lang="en-GB" sz="1400" dirty="0"/>
              <a:t>redeem any mortgages in accordance with the undertaking given on form TA 13;</a:t>
            </a:r>
          </a:p>
          <a:p>
            <a:pPr fontAlgn="auto">
              <a:lnSpc>
                <a:spcPct val="90000"/>
              </a:lnSpc>
            </a:pPr>
            <a:r>
              <a:rPr lang="en-GB" sz="1400" dirty="0"/>
              <a:t>send the signed transfer and any associated documentation to the buyer’s conveyancer;</a:t>
            </a:r>
          </a:p>
          <a:p>
            <a:pPr fontAlgn="auto">
              <a:lnSpc>
                <a:spcPct val="90000"/>
              </a:lnSpc>
            </a:pPr>
            <a:r>
              <a:rPr lang="en-GB" sz="1400" dirty="0"/>
              <a:t>pay the estate agent’s fees, if any, if authorised to do so by their seller client; and</a:t>
            </a:r>
          </a:p>
          <a:p>
            <a:pPr fontAlgn="auto">
              <a:lnSpc>
                <a:spcPct val="90000"/>
              </a:lnSpc>
            </a:pPr>
            <a:r>
              <a:rPr lang="en-GB" sz="1400" dirty="0"/>
              <a:t>submit their bill of costs to their seller client.</a:t>
            </a:r>
          </a:p>
          <a:p>
            <a:pPr marL="0" indent="0" fontAlgn="auto">
              <a:lnSpc>
                <a:spcPct val="90000"/>
              </a:lnSpc>
              <a:buNone/>
            </a:pPr>
            <a:r>
              <a:rPr lang="en-GB" sz="1400" dirty="0"/>
              <a:t>(2) The buyer’s conveyancer will:</a:t>
            </a:r>
          </a:p>
          <a:p>
            <a:pPr fontAlgn="auto">
              <a:lnSpc>
                <a:spcPct val="90000"/>
              </a:lnSpc>
            </a:pPr>
            <a:r>
              <a:rPr lang="en-GB" sz="1400" dirty="0"/>
              <a:t>submit their bill of costs to their buyer client;</a:t>
            </a:r>
          </a:p>
          <a:p>
            <a:pPr fontAlgn="auto">
              <a:lnSpc>
                <a:spcPct val="90000"/>
              </a:lnSpc>
            </a:pPr>
            <a:r>
              <a:rPr lang="en-GB" sz="1400" dirty="0"/>
              <a:t>submit the returns (usually online) and pay any SDLT or LTT;</a:t>
            </a:r>
          </a:p>
          <a:p>
            <a:pPr fontAlgn="auto">
              <a:lnSpc>
                <a:spcPct val="90000"/>
              </a:lnSpc>
            </a:pPr>
            <a:r>
              <a:rPr lang="en-GB" sz="1400" dirty="0"/>
              <a:t>submit the application for registration to HMLR within the OS1 priority period; and</a:t>
            </a:r>
          </a:p>
          <a:p>
            <a:pPr fontAlgn="auto">
              <a:lnSpc>
                <a:spcPct val="90000"/>
              </a:lnSpc>
            </a:pPr>
            <a:r>
              <a:rPr lang="en-GB" sz="1400" dirty="0"/>
              <a:t>once the registration is complete, check the title information document for accuracy.</a:t>
            </a:r>
          </a:p>
          <a:p>
            <a:pPr marL="0" indent="0">
              <a:lnSpc>
                <a:spcPct val="90000"/>
              </a:lnSpc>
              <a:buNone/>
            </a:pPr>
            <a:r>
              <a:rPr lang="en-GB" sz="1400" dirty="0"/>
              <a:t>(3) Both seller’s and buyer’s conveyancers must check that all matters have been dealt with (e.g. that bills have been paid) and that their accounts are clear, before closing their files.</a:t>
            </a:r>
          </a:p>
          <a:p>
            <a:pPr marL="0" indent="0">
              <a:lnSpc>
                <a:spcPct val="90000"/>
              </a:lnSpc>
              <a:buNone/>
            </a:pPr>
            <a:r>
              <a:rPr lang="en-GB" sz="1400" b="1" dirty="0"/>
              <a:t>Relevant forms can be located at the end of the chapter.</a:t>
            </a:r>
          </a:p>
          <a:p>
            <a:pPr>
              <a:lnSpc>
                <a:spcPct val="90000"/>
              </a:lnSpc>
            </a:pPr>
            <a:endParaRPr lang="en-GB" sz="1400" dirty="0"/>
          </a:p>
        </p:txBody>
      </p:sp>
    </p:spTree>
    <p:extLst>
      <p:ext uri="{BB962C8B-B14F-4D97-AF65-F5344CB8AC3E}">
        <p14:creationId xmlns:p14="http://schemas.microsoft.com/office/powerpoint/2010/main" val="299751674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53097651-736F-E03C-A8FE-B44BD77993F4}"/>
              </a:ext>
            </a:extLst>
          </p:cNvPr>
          <p:cNvSpPr>
            <a:spLocks noGrp="1"/>
          </p:cNvSpPr>
          <p:nvPr>
            <p:ph type="title"/>
          </p:nvPr>
        </p:nvSpPr>
        <p:spPr>
          <a:xfrm>
            <a:off x="652481" y="1382486"/>
            <a:ext cx="3547581" cy="4093028"/>
          </a:xfrm>
        </p:spPr>
        <p:txBody>
          <a:bodyPr anchor="ctr">
            <a:normAutofit/>
          </a:bodyPr>
          <a:lstStyle/>
          <a:p>
            <a:r>
              <a:rPr lang="en-GB" sz="4400">
                <a:solidFill>
                  <a:schemeClr val="accent1">
                    <a:lumMod val="75000"/>
                  </a:schemeClr>
                </a:solidFill>
              </a:rPr>
              <a:t>Revision Time!</a:t>
            </a:r>
          </a:p>
        </p:txBody>
      </p:sp>
      <p:sp>
        <p:nvSpPr>
          <p:cNvPr id="22" name="Rectangle 21">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3" name="Content Placeholder 2">
            <a:extLst>
              <a:ext uri="{FF2B5EF4-FFF2-40B4-BE49-F238E27FC236}">
                <a16:creationId xmlns:a16="http://schemas.microsoft.com/office/drawing/2014/main" id="{F74A31C9-F8F4-F24F-9E36-E909608C3AE9}"/>
              </a:ext>
            </a:extLst>
          </p:cNvPr>
          <p:cNvGraphicFramePr>
            <a:graphicFrameLocks noGrp="1"/>
          </p:cNvGraphicFramePr>
          <p:nvPr>
            <p:ph idx="1"/>
            <p:extLst>
              <p:ext uri="{D42A27DB-BD31-4B8C-83A1-F6EECF244321}">
                <p14:modId xmlns:p14="http://schemas.microsoft.com/office/powerpoint/2010/main" val="668155222"/>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15700526"/>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Props1.xml><?xml version="1.0" encoding="utf-8"?>
<ds:datastoreItem xmlns:ds="http://schemas.openxmlformats.org/officeDocument/2006/customXml" ds:itemID="{06E642FA-31E0-49CA-8F09-C32E1E0C9FA5}">
  <ds:schemaRefs>
    <ds:schemaRef ds:uri="http://schemas.microsoft.com/sharepoint/v3/contenttype/forms"/>
  </ds:schemaRefs>
</ds:datastoreItem>
</file>

<file path=customXml/itemProps2.xml><?xml version="1.0" encoding="utf-8"?>
<ds:datastoreItem xmlns:ds="http://schemas.openxmlformats.org/officeDocument/2006/customXml" ds:itemID="{5F98A81B-E41E-4342-A24F-8E67FFBF547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BC9243C-1BD0-4146-B7F0-0870530B08F5}">
  <ds:schemaRefs>
    <ds:schemaRef ds:uri="http://www.w3.org/XML/1998/namespace"/>
    <ds:schemaRef ds:uri="http://schemas.microsoft.com/office/2006/documentManagement/types"/>
    <ds:schemaRef ds:uri="http://purl.org/dc/terms/"/>
    <ds:schemaRef ds:uri="http://schemas.microsoft.com/office/infopath/2007/PartnerControls"/>
    <ds:schemaRef ds:uri="http://purl.org/dc/dcmitype/"/>
    <ds:schemaRef ds:uri="041b216b-d67c-40f0-8fda-c03876662904"/>
    <ds:schemaRef ds:uri="http://schemas.openxmlformats.org/package/2006/metadata/core-properties"/>
    <ds:schemaRef ds:uri="aa0a0978-40ed-489e-9e56-6db48364def5"/>
    <ds:schemaRef ds:uri="http://schemas.microsoft.com/office/2006/metadata/properties"/>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Facet</Template>
  <TotalTime>0</TotalTime>
  <Words>4964</Words>
  <Application>Microsoft Office PowerPoint</Application>
  <PresentationFormat>Widescreen</PresentationFormat>
  <Paragraphs>306</Paragraphs>
  <Slides>30</Slides>
  <Notes>25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GDS Transport</vt:lpstr>
      <vt:lpstr>Arial</vt:lpstr>
      <vt:lpstr>Calibri</vt:lpstr>
      <vt:lpstr>Trebuchet MS</vt:lpstr>
      <vt:lpstr>Wingdings 3</vt:lpstr>
      <vt:lpstr>Facet</vt:lpstr>
      <vt:lpstr>Week 13 Completion and post completion  (see Chapter 18)</vt:lpstr>
      <vt:lpstr>Aims: to understand ……</vt:lpstr>
      <vt:lpstr>Final Document Check</vt:lpstr>
      <vt:lpstr>Completion summary</vt:lpstr>
      <vt:lpstr>Process of completion</vt:lpstr>
      <vt:lpstr>Code for Completion by Post</vt:lpstr>
      <vt:lpstr>Transferring funds on completion</vt:lpstr>
      <vt:lpstr>Completion in linked (chain) transactions</vt:lpstr>
      <vt:lpstr>Completion Summary</vt:lpstr>
      <vt:lpstr>Post completion steps for Seller’s Conveyancer</vt:lpstr>
      <vt:lpstr>Post completion steps for Buyer’s Conveyancer</vt:lpstr>
      <vt:lpstr>Stamp Duty Land Tax (SDLT)</vt:lpstr>
      <vt:lpstr>SDLT Rates for a residential freehold property</vt:lpstr>
      <vt:lpstr>Stamp Duty Land Tax……. Contd (correct as of 10/4/26 Gov Website).</vt:lpstr>
      <vt:lpstr>Stamp Duty Land Tax……. Contd (Gov Website).</vt:lpstr>
      <vt:lpstr>SDLT – First Time Buyers</vt:lpstr>
      <vt:lpstr>SDLT – Additional Residential Property</vt:lpstr>
      <vt:lpstr>Higher Rates (CURRENT 2026)</vt:lpstr>
      <vt:lpstr>SDLT – Non UK residents</vt:lpstr>
      <vt:lpstr>Land Transaction Tax</vt:lpstr>
      <vt:lpstr>Land Transaction Tax</vt:lpstr>
      <vt:lpstr>Calculate Land Transaction Tax</vt:lpstr>
      <vt:lpstr>Change of ownership at HMLR</vt:lpstr>
      <vt:lpstr>Link to Practice</vt:lpstr>
      <vt:lpstr>Registering the change of ownership</vt:lpstr>
      <vt:lpstr>Link to Practice </vt:lpstr>
      <vt:lpstr>Remaining matters: HMLR</vt:lpstr>
      <vt:lpstr>Knowledge Checks</vt:lpstr>
      <vt:lpstr>Post-Completion Summary</vt:lpstr>
      <vt:lpstr>Revision Time!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2 Technical Basics  Property documents</dc:title>
  <dc:creator>Cerys Davies</dc:creator>
  <cp:lastModifiedBy>Ellie Brown</cp:lastModifiedBy>
  <cp:revision>128</cp:revision>
  <cp:lastPrinted>2024-04-30T14:29:31Z</cp:lastPrinted>
  <dcterms:created xsi:type="dcterms:W3CDTF">2024-01-31T18:59:05Z</dcterms:created>
  <dcterms:modified xsi:type="dcterms:W3CDTF">2026-05-01T12:02:51Z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