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2" r:id="rId1"/>
  </p:sldMasterIdLst>
  <p:notesMasterIdLst>
    <p:notesMasterId r:id="rId55"/>
  </p:notesMasterIdLst>
  <p:sldIdLst>
    <p:sldId id="294" r:id="rId2"/>
    <p:sldId id="578" r:id="rId3"/>
    <p:sldId id="579" r:id="rId4"/>
    <p:sldId id="580" r:id="rId5"/>
    <p:sldId id="268" r:id="rId6"/>
    <p:sldId id="600" r:id="rId7"/>
    <p:sldId id="318" r:id="rId8"/>
    <p:sldId id="257" r:id="rId9"/>
    <p:sldId id="560" r:id="rId10"/>
    <p:sldId id="293" r:id="rId11"/>
    <p:sldId id="286" r:id="rId12"/>
    <p:sldId id="299" r:id="rId13"/>
    <p:sldId id="328" r:id="rId14"/>
    <p:sldId id="601" r:id="rId15"/>
    <p:sldId id="329" r:id="rId16"/>
    <p:sldId id="602" r:id="rId17"/>
    <p:sldId id="330" r:id="rId18"/>
    <p:sldId id="603" r:id="rId19"/>
    <p:sldId id="264" r:id="rId20"/>
    <p:sldId id="587" r:id="rId21"/>
    <p:sldId id="604" r:id="rId22"/>
    <p:sldId id="300" r:id="rId23"/>
    <p:sldId id="589" r:id="rId24"/>
    <p:sldId id="588" r:id="rId25"/>
    <p:sldId id="305" r:id="rId26"/>
    <p:sldId id="301" r:id="rId27"/>
    <p:sldId id="437" r:id="rId28"/>
    <p:sldId id="590" r:id="rId29"/>
    <p:sldId id="591" r:id="rId30"/>
    <p:sldId id="592" r:id="rId31"/>
    <p:sldId id="593" r:id="rId32"/>
    <p:sldId id="595" r:id="rId33"/>
    <p:sldId id="596" r:id="rId34"/>
    <p:sldId id="594" r:id="rId35"/>
    <p:sldId id="599" r:id="rId36"/>
    <p:sldId id="326" r:id="rId37"/>
    <p:sldId id="269" r:id="rId38"/>
    <p:sldId id="597" r:id="rId39"/>
    <p:sldId id="302" r:id="rId40"/>
    <p:sldId id="608" r:id="rId41"/>
    <p:sldId id="304" r:id="rId42"/>
    <p:sldId id="607" r:id="rId43"/>
    <p:sldId id="259" r:id="rId44"/>
    <p:sldId id="605" r:id="rId45"/>
    <p:sldId id="327" r:id="rId46"/>
    <p:sldId id="306" r:id="rId47"/>
    <p:sldId id="260" r:id="rId48"/>
    <p:sldId id="274" r:id="rId49"/>
    <p:sldId id="288" r:id="rId50"/>
    <p:sldId id="273" r:id="rId51"/>
    <p:sldId id="307" r:id="rId52"/>
    <p:sldId id="290" r:id="rId53"/>
    <p:sldId id="296" r:id="rId5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642" autoAdjust="0"/>
    <p:restoredTop sz="95788" autoAdjust="0"/>
  </p:normalViewPr>
  <p:slideViewPr>
    <p:cSldViewPr snapToGrid="0">
      <p:cViewPr>
        <p:scale>
          <a:sx n="97" d="100"/>
          <a:sy n="97" d="100"/>
        </p:scale>
        <p:origin x="872" y="48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48" d="100"/>
          <a:sy n="48" d="100"/>
        </p:scale>
        <p:origin x="2196" y="3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CA48F8-C9FE-4805-B286-A1F1571CAAC5}" type="doc">
      <dgm:prSet loTypeId="urn:microsoft.com/office/officeart/2005/8/layout/pyramid1" loCatId="pyramid" qsTypeId="urn:microsoft.com/office/officeart/2005/8/quickstyle/simple1" qsCatId="simple" csTypeId="urn:microsoft.com/office/officeart/2005/8/colors/colorful1" csCatId="colorful" phldr="1"/>
      <dgm:spPr/>
    </dgm:pt>
    <dgm:pt modelId="{EEB06E0F-A1A3-4211-9B1E-4C1C4C8DD1BF}">
      <dgm:prSet phldrT="[Text]" custT="1"/>
      <dgm:spPr/>
      <dgm:t>
        <a:bodyPr/>
        <a:lstStyle/>
        <a:p>
          <a:endParaRPr lang="en-GB" sz="1800" b="1" dirty="0">
            <a:solidFill>
              <a:schemeClr val="bg1"/>
            </a:solidFill>
          </a:endParaRPr>
        </a:p>
        <a:p>
          <a:r>
            <a:rPr lang="en-GB" sz="1800" b="1" dirty="0">
              <a:solidFill>
                <a:schemeClr val="bg1"/>
              </a:solidFill>
            </a:rPr>
            <a:t>Wave</a:t>
          </a:r>
        </a:p>
        <a:p>
          <a:r>
            <a:rPr lang="en-GB" sz="1800" b="1" dirty="0">
              <a:solidFill>
                <a:schemeClr val="bg1"/>
              </a:solidFill>
            </a:rPr>
            <a:t> </a:t>
          </a:r>
          <a:r>
            <a:rPr lang="en-GB" sz="2000" b="1" dirty="0">
              <a:solidFill>
                <a:schemeClr val="bg1"/>
              </a:solidFill>
            </a:rPr>
            <a:t>3</a:t>
          </a:r>
        </a:p>
        <a:p>
          <a:r>
            <a:rPr lang="en-GB" sz="1600" dirty="0">
              <a:solidFill>
                <a:schemeClr val="bg1"/>
              </a:solidFill>
            </a:rPr>
            <a:t>personalised </a:t>
          </a:r>
        </a:p>
        <a:p>
          <a:r>
            <a:rPr lang="en-GB" sz="1600" dirty="0">
              <a:solidFill>
                <a:schemeClr val="bg1"/>
              </a:solidFill>
            </a:rPr>
            <a:t>interventions</a:t>
          </a:r>
        </a:p>
      </dgm:t>
    </dgm:pt>
    <dgm:pt modelId="{A4B66B75-0FC0-4609-944E-CA02E25164E0}" type="parTrans" cxnId="{3F24C973-4D44-49FD-81EF-63C9C8F2F0CD}">
      <dgm:prSet/>
      <dgm:spPr/>
      <dgm:t>
        <a:bodyPr/>
        <a:lstStyle/>
        <a:p>
          <a:endParaRPr lang="en-GB"/>
        </a:p>
      </dgm:t>
    </dgm:pt>
    <dgm:pt modelId="{E8E70EB4-CB02-4047-B708-9D7B1CA7EF7C}" type="sibTrans" cxnId="{3F24C973-4D44-49FD-81EF-63C9C8F2F0CD}">
      <dgm:prSet/>
      <dgm:spPr/>
      <dgm:t>
        <a:bodyPr/>
        <a:lstStyle/>
        <a:p>
          <a:endParaRPr lang="en-GB"/>
        </a:p>
      </dgm:t>
    </dgm:pt>
    <dgm:pt modelId="{269EB434-33AC-48A4-AC0F-7810F742A017}">
      <dgm:prSet phldrT="[Text]" custT="1"/>
      <dgm:spPr/>
      <dgm:t>
        <a:bodyPr/>
        <a:lstStyle/>
        <a:p>
          <a:r>
            <a:rPr lang="en-GB" sz="2000" b="1" dirty="0">
              <a:solidFill>
                <a:schemeClr val="bg1"/>
              </a:solidFill>
            </a:rPr>
            <a:t>Wave 2</a:t>
          </a:r>
        </a:p>
        <a:p>
          <a:r>
            <a:rPr lang="en-GB" sz="1800" b="0" dirty="0">
              <a:solidFill>
                <a:schemeClr val="bg1"/>
              </a:solidFill>
            </a:rPr>
            <a:t>additional interventions to enable children to work at age-related expectations or above</a:t>
          </a:r>
        </a:p>
      </dgm:t>
    </dgm:pt>
    <dgm:pt modelId="{DA75FF80-146F-4CF6-9EA4-0D811789AF5C}" type="parTrans" cxnId="{8AF3F47B-7CDE-4191-A8A3-C51FAEA6B717}">
      <dgm:prSet/>
      <dgm:spPr/>
      <dgm:t>
        <a:bodyPr/>
        <a:lstStyle/>
        <a:p>
          <a:endParaRPr lang="en-GB"/>
        </a:p>
      </dgm:t>
    </dgm:pt>
    <dgm:pt modelId="{5E846036-09A8-4E3E-8CD5-3DB645648C77}" type="sibTrans" cxnId="{8AF3F47B-7CDE-4191-A8A3-C51FAEA6B717}">
      <dgm:prSet/>
      <dgm:spPr/>
      <dgm:t>
        <a:bodyPr/>
        <a:lstStyle/>
        <a:p>
          <a:endParaRPr lang="en-GB"/>
        </a:p>
      </dgm:t>
    </dgm:pt>
    <dgm:pt modelId="{8D0B2964-1D24-420D-9EDC-A6976512A8ED}">
      <dgm:prSet phldrT="[Text]" custT="1"/>
      <dgm:spPr/>
      <dgm:t>
        <a:bodyPr/>
        <a:lstStyle/>
        <a:p>
          <a:r>
            <a:rPr lang="en-GB" sz="2000" b="1" dirty="0">
              <a:solidFill>
                <a:schemeClr val="bg1"/>
              </a:solidFill>
            </a:rPr>
            <a:t>Wave 1</a:t>
          </a:r>
        </a:p>
        <a:p>
          <a:r>
            <a:rPr lang="en-GB" sz="1800" b="0" dirty="0">
              <a:solidFill>
                <a:schemeClr val="bg1"/>
              </a:solidFill>
            </a:rPr>
            <a:t>inclusive, quality teaching for all which take into account the needs of </a:t>
          </a:r>
          <a:r>
            <a:rPr lang="en-GB" sz="1800" b="1" dirty="0">
              <a:solidFill>
                <a:schemeClr val="bg1"/>
              </a:solidFill>
            </a:rPr>
            <a:t>all children</a:t>
          </a:r>
          <a:r>
            <a:rPr lang="en-GB" sz="1800" b="0" dirty="0">
              <a:solidFill>
                <a:schemeClr val="bg1"/>
              </a:solidFill>
            </a:rPr>
            <a:t> in the classroom </a:t>
          </a:r>
        </a:p>
      </dgm:t>
    </dgm:pt>
    <dgm:pt modelId="{56D90CC1-013B-4429-8B79-E4F52AD40457}" type="parTrans" cxnId="{A432E586-16C5-4CCE-9F00-4AE09704C3E3}">
      <dgm:prSet/>
      <dgm:spPr/>
      <dgm:t>
        <a:bodyPr/>
        <a:lstStyle/>
        <a:p>
          <a:endParaRPr lang="en-GB"/>
        </a:p>
      </dgm:t>
    </dgm:pt>
    <dgm:pt modelId="{4DC04013-7850-410C-A954-383017B9FF81}" type="sibTrans" cxnId="{A432E586-16C5-4CCE-9F00-4AE09704C3E3}">
      <dgm:prSet/>
      <dgm:spPr/>
      <dgm:t>
        <a:bodyPr/>
        <a:lstStyle/>
        <a:p>
          <a:endParaRPr lang="en-GB"/>
        </a:p>
      </dgm:t>
    </dgm:pt>
    <dgm:pt modelId="{A5278ACF-4B4A-4D81-90D9-AF944B37D571}" type="pres">
      <dgm:prSet presAssocID="{94CA48F8-C9FE-4805-B286-A1F1571CAAC5}" presName="Name0" presStyleCnt="0">
        <dgm:presLayoutVars>
          <dgm:dir/>
          <dgm:animLvl val="lvl"/>
          <dgm:resizeHandles val="exact"/>
        </dgm:presLayoutVars>
      </dgm:prSet>
      <dgm:spPr/>
    </dgm:pt>
    <dgm:pt modelId="{9EC40DE5-9A1A-46E7-BDC5-B17A0867E060}" type="pres">
      <dgm:prSet presAssocID="{EEB06E0F-A1A3-4211-9B1E-4C1C4C8DD1BF}" presName="Name8" presStyleCnt="0"/>
      <dgm:spPr/>
    </dgm:pt>
    <dgm:pt modelId="{BA730508-6FF3-4161-979D-F59F2BFBF4C2}" type="pres">
      <dgm:prSet presAssocID="{EEB06E0F-A1A3-4211-9B1E-4C1C4C8DD1BF}" presName="level" presStyleLbl="node1" presStyleIdx="0" presStyleCnt="3">
        <dgm:presLayoutVars>
          <dgm:chMax val="1"/>
          <dgm:bulletEnabled val="1"/>
        </dgm:presLayoutVars>
      </dgm:prSet>
      <dgm:spPr/>
    </dgm:pt>
    <dgm:pt modelId="{C7BC79C6-C2E0-48CD-B348-BC0867282569}" type="pres">
      <dgm:prSet presAssocID="{EEB06E0F-A1A3-4211-9B1E-4C1C4C8DD1BF}" presName="levelTx" presStyleLbl="revTx" presStyleIdx="0" presStyleCnt="0">
        <dgm:presLayoutVars>
          <dgm:chMax val="1"/>
          <dgm:bulletEnabled val="1"/>
        </dgm:presLayoutVars>
      </dgm:prSet>
      <dgm:spPr/>
    </dgm:pt>
    <dgm:pt modelId="{96A7773F-DDFD-4BD7-B14A-D849447D29F7}" type="pres">
      <dgm:prSet presAssocID="{269EB434-33AC-48A4-AC0F-7810F742A017}" presName="Name8" presStyleCnt="0"/>
      <dgm:spPr/>
    </dgm:pt>
    <dgm:pt modelId="{99452B48-FF2E-4D49-B749-5CC21EB5E662}" type="pres">
      <dgm:prSet presAssocID="{269EB434-33AC-48A4-AC0F-7810F742A017}" presName="level" presStyleLbl="node1" presStyleIdx="1" presStyleCnt="3">
        <dgm:presLayoutVars>
          <dgm:chMax val="1"/>
          <dgm:bulletEnabled val="1"/>
        </dgm:presLayoutVars>
      </dgm:prSet>
      <dgm:spPr/>
    </dgm:pt>
    <dgm:pt modelId="{91073EF9-9556-4125-AE57-4C58BD99A9D6}" type="pres">
      <dgm:prSet presAssocID="{269EB434-33AC-48A4-AC0F-7810F742A017}" presName="levelTx" presStyleLbl="revTx" presStyleIdx="0" presStyleCnt="0">
        <dgm:presLayoutVars>
          <dgm:chMax val="1"/>
          <dgm:bulletEnabled val="1"/>
        </dgm:presLayoutVars>
      </dgm:prSet>
      <dgm:spPr/>
    </dgm:pt>
    <dgm:pt modelId="{2E8F20D0-E5D4-469B-A30A-54730A870A19}" type="pres">
      <dgm:prSet presAssocID="{8D0B2964-1D24-420D-9EDC-A6976512A8ED}" presName="Name8" presStyleCnt="0"/>
      <dgm:spPr/>
    </dgm:pt>
    <dgm:pt modelId="{AA7FBDFE-0B20-4D89-804B-DE72B6A15FAC}" type="pres">
      <dgm:prSet presAssocID="{8D0B2964-1D24-420D-9EDC-A6976512A8ED}" presName="level" presStyleLbl="node1" presStyleIdx="2" presStyleCnt="3" custLinFactNeighborX="4297" custLinFactNeighborY="24609">
        <dgm:presLayoutVars>
          <dgm:chMax val="1"/>
          <dgm:bulletEnabled val="1"/>
        </dgm:presLayoutVars>
      </dgm:prSet>
      <dgm:spPr/>
    </dgm:pt>
    <dgm:pt modelId="{AD70D757-E6F6-4769-92CB-89EC2E6DACFD}" type="pres">
      <dgm:prSet presAssocID="{8D0B2964-1D24-420D-9EDC-A6976512A8ED}" presName="levelTx" presStyleLbl="revTx" presStyleIdx="0" presStyleCnt="0">
        <dgm:presLayoutVars>
          <dgm:chMax val="1"/>
          <dgm:bulletEnabled val="1"/>
        </dgm:presLayoutVars>
      </dgm:prSet>
      <dgm:spPr/>
    </dgm:pt>
  </dgm:ptLst>
  <dgm:cxnLst>
    <dgm:cxn modelId="{A8751315-807C-444A-8855-A1438AFA6976}" type="presOf" srcId="{EEB06E0F-A1A3-4211-9B1E-4C1C4C8DD1BF}" destId="{C7BC79C6-C2E0-48CD-B348-BC0867282569}" srcOrd="1" destOrd="0" presId="urn:microsoft.com/office/officeart/2005/8/layout/pyramid1"/>
    <dgm:cxn modelId="{0D2F7A46-C7B4-4233-9EAE-DEB4AD109CB7}" type="presOf" srcId="{8D0B2964-1D24-420D-9EDC-A6976512A8ED}" destId="{AD70D757-E6F6-4769-92CB-89EC2E6DACFD}" srcOrd="1" destOrd="0" presId="urn:microsoft.com/office/officeart/2005/8/layout/pyramid1"/>
    <dgm:cxn modelId="{B913896D-AB41-407B-AE62-14C9A4A150B9}" type="presOf" srcId="{269EB434-33AC-48A4-AC0F-7810F742A017}" destId="{91073EF9-9556-4125-AE57-4C58BD99A9D6}" srcOrd="1" destOrd="0" presId="urn:microsoft.com/office/officeart/2005/8/layout/pyramid1"/>
    <dgm:cxn modelId="{3F24C973-4D44-49FD-81EF-63C9C8F2F0CD}" srcId="{94CA48F8-C9FE-4805-B286-A1F1571CAAC5}" destId="{EEB06E0F-A1A3-4211-9B1E-4C1C4C8DD1BF}" srcOrd="0" destOrd="0" parTransId="{A4B66B75-0FC0-4609-944E-CA02E25164E0}" sibTransId="{E8E70EB4-CB02-4047-B708-9D7B1CA7EF7C}"/>
    <dgm:cxn modelId="{8AF3F47B-7CDE-4191-A8A3-C51FAEA6B717}" srcId="{94CA48F8-C9FE-4805-B286-A1F1571CAAC5}" destId="{269EB434-33AC-48A4-AC0F-7810F742A017}" srcOrd="1" destOrd="0" parTransId="{DA75FF80-146F-4CF6-9EA4-0D811789AF5C}" sibTransId="{5E846036-09A8-4E3E-8CD5-3DB645648C77}"/>
    <dgm:cxn modelId="{A432E586-16C5-4CCE-9F00-4AE09704C3E3}" srcId="{94CA48F8-C9FE-4805-B286-A1F1571CAAC5}" destId="{8D0B2964-1D24-420D-9EDC-A6976512A8ED}" srcOrd="2" destOrd="0" parTransId="{56D90CC1-013B-4429-8B79-E4F52AD40457}" sibTransId="{4DC04013-7850-410C-A954-383017B9FF81}"/>
    <dgm:cxn modelId="{017EE694-2C52-4A39-94FE-EB205537FBF8}" type="presOf" srcId="{94CA48F8-C9FE-4805-B286-A1F1571CAAC5}" destId="{A5278ACF-4B4A-4D81-90D9-AF944B37D571}" srcOrd="0" destOrd="0" presId="urn:microsoft.com/office/officeart/2005/8/layout/pyramid1"/>
    <dgm:cxn modelId="{93B66DCF-CDAF-4CFE-8296-FDD1E9D45CEE}" type="presOf" srcId="{8D0B2964-1D24-420D-9EDC-A6976512A8ED}" destId="{AA7FBDFE-0B20-4D89-804B-DE72B6A15FAC}" srcOrd="0" destOrd="0" presId="urn:microsoft.com/office/officeart/2005/8/layout/pyramid1"/>
    <dgm:cxn modelId="{21D58ACF-AA70-4D67-BEF1-839875695F7E}" type="presOf" srcId="{EEB06E0F-A1A3-4211-9B1E-4C1C4C8DD1BF}" destId="{BA730508-6FF3-4161-979D-F59F2BFBF4C2}" srcOrd="0" destOrd="0" presId="urn:microsoft.com/office/officeart/2005/8/layout/pyramid1"/>
    <dgm:cxn modelId="{47646EF2-8E7E-42CA-9056-1AA19BEEA6E7}" type="presOf" srcId="{269EB434-33AC-48A4-AC0F-7810F742A017}" destId="{99452B48-FF2E-4D49-B749-5CC21EB5E662}" srcOrd="0" destOrd="0" presId="urn:microsoft.com/office/officeart/2005/8/layout/pyramid1"/>
    <dgm:cxn modelId="{04A11F21-BCF6-4E09-8637-AFD94F1608D6}" type="presParOf" srcId="{A5278ACF-4B4A-4D81-90D9-AF944B37D571}" destId="{9EC40DE5-9A1A-46E7-BDC5-B17A0867E060}" srcOrd="0" destOrd="0" presId="urn:microsoft.com/office/officeart/2005/8/layout/pyramid1"/>
    <dgm:cxn modelId="{078F9EAB-B260-4EA3-964C-175B2585E005}" type="presParOf" srcId="{9EC40DE5-9A1A-46E7-BDC5-B17A0867E060}" destId="{BA730508-6FF3-4161-979D-F59F2BFBF4C2}" srcOrd="0" destOrd="0" presId="urn:microsoft.com/office/officeart/2005/8/layout/pyramid1"/>
    <dgm:cxn modelId="{F96CE544-FBEC-4209-8260-45BF3C61EA18}" type="presParOf" srcId="{9EC40DE5-9A1A-46E7-BDC5-B17A0867E060}" destId="{C7BC79C6-C2E0-48CD-B348-BC0867282569}" srcOrd="1" destOrd="0" presId="urn:microsoft.com/office/officeart/2005/8/layout/pyramid1"/>
    <dgm:cxn modelId="{CC107AA5-870D-4B88-8058-600F332F25C2}" type="presParOf" srcId="{A5278ACF-4B4A-4D81-90D9-AF944B37D571}" destId="{96A7773F-DDFD-4BD7-B14A-D849447D29F7}" srcOrd="1" destOrd="0" presId="urn:microsoft.com/office/officeart/2005/8/layout/pyramid1"/>
    <dgm:cxn modelId="{A60A1F9F-DF30-4946-B7DE-419846219D97}" type="presParOf" srcId="{96A7773F-DDFD-4BD7-B14A-D849447D29F7}" destId="{99452B48-FF2E-4D49-B749-5CC21EB5E662}" srcOrd="0" destOrd="0" presId="urn:microsoft.com/office/officeart/2005/8/layout/pyramid1"/>
    <dgm:cxn modelId="{2B925EA2-8CDE-46BB-8152-58B08A30D94C}" type="presParOf" srcId="{96A7773F-DDFD-4BD7-B14A-D849447D29F7}" destId="{91073EF9-9556-4125-AE57-4C58BD99A9D6}" srcOrd="1" destOrd="0" presId="urn:microsoft.com/office/officeart/2005/8/layout/pyramid1"/>
    <dgm:cxn modelId="{52D0A863-84D5-482F-B5B5-E1FD69331876}" type="presParOf" srcId="{A5278ACF-4B4A-4D81-90D9-AF944B37D571}" destId="{2E8F20D0-E5D4-469B-A30A-54730A870A19}" srcOrd="2" destOrd="0" presId="urn:microsoft.com/office/officeart/2005/8/layout/pyramid1"/>
    <dgm:cxn modelId="{EB477FF2-1E40-4345-A010-86660F58E57F}" type="presParOf" srcId="{2E8F20D0-E5D4-469B-A30A-54730A870A19}" destId="{AA7FBDFE-0B20-4D89-804B-DE72B6A15FAC}" srcOrd="0" destOrd="0" presId="urn:microsoft.com/office/officeart/2005/8/layout/pyramid1"/>
    <dgm:cxn modelId="{8C8AA4E8-6BCC-4472-AB03-5D968EF6399D}" type="presParOf" srcId="{2E8F20D0-E5D4-469B-A30A-54730A870A19}" destId="{AD70D757-E6F6-4769-92CB-89EC2E6DACFD}"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F72F78-DB05-4BD1-9B18-A2086898B8A8}" type="doc">
      <dgm:prSet loTypeId="urn:microsoft.com/office/officeart/2008/layout/AlternatingHexagons" loCatId="list" qsTypeId="urn:microsoft.com/office/officeart/2005/8/quickstyle/simple1" qsCatId="simple" csTypeId="urn:microsoft.com/office/officeart/2005/8/colors/colorful1" csCatId="colorful" phldr="1"/>
      <dgm:spPr/>
      <dgm:t>
        <a:bodyPr/>
        <a:lstStyle/>
        <a:p>
          <a:endParaRPr lang="en-US"/>
        </a:p>
      </dgm:t>
    </dgm:pt>
    <dgm:pt modelId="{3FDB31D2-4C40-4FA4-9EF0-F541C7DB097D}">
      <dgm:prSet phldrT="[Text]"/>
      <dgm:spPr/>
      <dgm:t>
        <a:bodyPr/>
        <a:lstStyle/>
        <a:p>
          <a:r>
            <a:rPr lang="en-US" dirty="0" err="1"/>
            <a:t>behaviour</a:t>
          </a:r>
          <a:endParaRPr lang="en-US" dirty="0"/>
        </a:p>
      </dgm:t>
    </dgm:pt>
    <dgm:pt modelId="{BF25BF68-90F8-4810-AAE3-CC3853D3C6A4}" type="parTrans" cxnId="{56313A1E-1281-4C34-83D8-49595411DD3F}">
      <dgm:prSet/>
      <dgm:spPr/>
      <dgm:t>
        <a:bodyPr/>
        <a:lstStyle/>
        <a:p>
          <a:endParaRPr lang="en-US"/>
        </a:p>
      </dgm:t>
    </dgm:pt>
    <dgm:pt modelId="{B7A37935-AF61-4A2B-A251-3C50D8CB3F15}" type="sibTrans" cxnId="{56313A1E-1281-4C34-83D8-49595411DD3F}">
      <dgm:prSet/>
      <dgm:spPr/>
      <dgm:t>
        <a:bodyPr/>
        <a:lstStyle/>
        <a:p>
          <a:r>
            <a:rPr lang="en-US" dirty="0"/>
            <a:t>wellbeing</a:t>
          </a:r>
        </a:p>
      </dgm:t>
    </dgm:pt>
    <dgm:pt modelId="{9C04AC15-8CA8-49C4-ADC0-F4B6CE192803}">
      <dgm:prSet phldrT="[Text]"/>
      <dgm:spPr/>
      <dgm:t>
        <a:bodyPr/>
        <a:lstStyle/>
        <a:p>
          <a:r>
            <a:rPr lang="en-US" dirty="0"/>
            <a:t>intelligence</a:t>
          </a:r>
        </a:p>
      </dgm:t>
    </dgm:pt>
    <dgm:pt modelId="{4A0D2F0C-6051-41F4-B236-01FD15FF6E5D}" type="parTrans" cxnId="{D6FD257E-F6C6-4340-841C-95A8CBA374A5}">
      <dgm:prSet/>
      <dgm:spPr/>
      <dgm:t>
        <a:bodyPr/>
        <a:lstStyle/>
        <a:p>
          <a:endParaRPr lang="en-US"/>
        </a:p>
      </dgm:t>
    </dgm:pt>
    <dgm:pt modelId="{D5162A57-5CC7-407A-A3A5-8E76F5A2D6BA}" type="sibTrans" cxnId="{D6FD257E-F6C6-4340-841C-95A8CBA374A5}">
      <dgm:prSet/>
      <dgm:spPr/>
      <dgm:t>
        <a:bodyPr/>
        <a:lstStyle/>
        <a:p>
          <a:r>
            <a:rPr lang="en-US" dirty="0"/>
            <a:t>inclusion</a:t>
          </a:r>
        </a:p>
      </dgm:t>
    </dgm:pt>
    <dgm:pt modelId="{60375E94-745E-4071-993E-B714FB64AEC5}">
      <dgm:prSet phldrT="[Text]"/>
      <dgm:spPr/>
      <dgm:t>
        <a:bodyPr/>
        <a:lstStyle/>
        <a:p>
          <a:r>
            <a:rPr lang="en-US" dirty="0"/>
            <a:t>physical</a:t>
          </a:r>
        </a:p>
      </dgm:t>
    </dgm:pt>
    <dgm:pt modelId="{A5FFD951-C059-473A-8E39-68C167557C03}" type="parTrans" cxnId="{34EF654D-F4FA-47BD-BA12-7533CADEEF90}">
      <dgm:prSet/>
      <dgm:spPr/>
      <dgm:t>
        <a:bodyPr/>
        <a:lstStyle/>
        <a:p>
          <a:endParaRPr lang="en-US"/>
        </a:p>
      </dgm:t>
    </dgm:pt>
    <dgm:pt modelId="{F5543358-5EEE-4E98-B72A-E1B007DA546F}" type="sibTrans" cxnId="{34EF654D-F4FA-47BD-BA12-7533CADEEF90}">
      <dgm:prSet/>
      <dgm:spPr/>
      <dgm:t>
        <a:bodyPr/>
        <a:lstStyle/>
        <a:p>
          <a:r>
            <a:rPr lang="en-US" dirty="0"/>
            <a:t>language</a:t>
          </a:r>
        </a:p>
      </dgm:t>
    </dgm:pt>
    <dgm:pt modelId="{40B75D55-0BBB-4CB8-9273-778AD3A4EE7D}" type="pres">
      <dgm:prSet presAssocID="{99F72F78-DB05-4BD1-9B18-A2086898B8A8}" presName="Name0" presStyleCnt="0">
        <dgm:presLayoutVars>
          <dgm:chMax/>
          <dgm:chPref/>
          <dgm:dir/>
          <dgm:animLvl val="lvl"/>
        </dgm:presLayoutVars>
      </dgm:prSet>
      <dgm:spPr/>
    </dgm:pt>
    <dgm:pt modelId="{F8B895B1-39E3-4858-9DD3-68378238F060}" type="pres">
      <dgm:prSet presAssocID="{3FDB31D2-4C40-4FA4-9EF0-F541C7DB097D}" presName="composite" presStyleCnt="0"/>
      <dgm:spPr/>
    </dgm:pt>
    <dgm:pt modelId="{D532E5AE-6B66-4575-AA27-7A5E213DD1F5}" type="pres">
      <dgm:prSet presAssocID="{3FDB31D2-4C40-4FA4-9EF0-F541C7DB097D}" presName="Parent1" presStyleLbl="node1" presStyleIdx="0" presStyleCnt="6">
        <dgm:presLayoutVars>
          <dgm:chMax val="1"/>
          <dgm:chPref val="1"/>
          <dgm:bulletEnabled val="1"/>
        </dgm:presLayoutVars>
      </dgm:prSet>
      <dgm:spPr/>
    </dgm:pt>
    <dgm:pt modelId="{20C657C0-D7B9-46D2-B4D5-1D93F8E1F710}" type="pres">
      <dgm:prSet presAssocID="{3FDB31D2-4C40-4FA4-9EF0-F541C7DB097D}" presName="Childtext1" presStyleLbl="revTx" presStyleIdx="0" presStyleCnt="3">
        <dgm:presLayoutVars>
          <dgm:chMax val="0"/>
          <dgm:chPref val="0"/>
          <dgm:bulletEnabled val="1"/>
        </dgm:presLayoutVars>
      </dgm:prSet>
      <dgm:spPr/>
    </dgm:pt>
    <dgm:pt modelId="{6050E69C-2761-4E0A-9E31-4F7D62602CC5}" type="pres">
      <dgm:prSet presAssocID="{3FDB31D2-4C40-4FA4-9EF0-F541C7DB097D}" presName="BalanceSpacing" presStyleCnt="0"/>
      <dgm:spPr/>
    </dgm:pt>
    <dgm:pt modelId="{878E7558-DE12-43DF-AA49-BD59C4B9DB9D}" type="pres">
      <dgm:prSet presAssocID="{3FDB31D2-4C40-4FA4-9EF0-F541C7DB097D}" presName="BalanceSpacing1" presStyleCnt="0"/>
      <dgm:spPr/>
    </dgm:pt>
    <dgm:pt modelId="{2AA322A5-941D-4170-B037-48C0865CC99E}" type="pres">
      <dgm:prSet presAssocID="{B7A37935-AF61-4A2B-A251-3C50D8CB3F15}" presName="Accent1Text" presStyleLbl="node1" presStyleIdx="1" presStyleCnt="6"/>
      <dgm:spPr/>
    </dgm:pt>
    <dgm:pt modelId="{48925051-0293-47BB-8887-37B155CB85D4}" type="pres">
      <dgm:prSet presAssocID="{B7A37935-AF61-4A2B-A251-3C50D8CB3F15}" presName="spaceBetweenRectangles" presStyleCnt="0"/>
      <dgm:spPr/>
    </dgm:pt>
    <dgm:pt modelId="{1CF779E2-B763-4AA7-A056-B70CA18A1258}" type="pres">
      <dgm:prSet presAssocID="{9C04AC15-8CA8-49C4-ADC0-F4B6CE192803}" presName="composite" presStyleCnt="0"/>
      <dgm:spPr/>
    </dgm:pt>
    <dgm:pt modelId="{A77AEC70-296B-45C7-805A-98A100E5AE3C}" type="pres">
      <dgm:prSet presAssocID="{9C04AC15-8CA8-49C4-ADC0-F4B6CE192803}" presName="Parent1" presStyleLbl="node1" presStyleIdx="2" presStyleCnt="6" custLinFactNeighborX="-1869">
        <dgm:presLayoutVars>
          <dgm:chMax val="1"/>
          <dgm:chPref val="1"/>
          <dgm:bulletEnabled val="1"/>
        </dgm:presLayoutVars>
      </dgm:prSet>
      <dgm:spPr/>
    </dgm:pt>
    <dgm:pt modelId="{E83D90E0-02AA-4016-A271-6E826E9FD8DC}" type="pres">
      <dgm:prSet presAssocID="{9C04AC15-8CA8-49C4-ADC0-F4B6CE192803}" presName="Childtext1" presStyleLbl="revTx" presStyleIdx="1" presStyleCnt="3">
        <dgm:presLayoutVars>
          <dgm:chMax val="0"/>
          <dgm:chPref val="0"/>
          <dgm:bulletEnabled val="1"/>
        </dgm:presLayoutVars>
      </dgm:prSet>
      <dgm:spPr/>
    </dgm:pt>
    <dgm:pt modelId="{D5FF003A-5E9B-4FBC-9D25-880A22925368}" type="pres">
      <dgm:prSet presAssocID="{9C04AC15-8CA8-49C4-ADC0-F4B6CE192803}" presName="BalanceSpacing" presStyleCnt="0"/>
      <dgm:spPr/>
    </dgm:pt>
    <dgm:pt modelId="{623BA320-60B4-4AD9-B4AB-D5C2B1EF3A3B}" type="pres">
      <dgm:prSet presAssocID="{9C04AC15-8CA8-49C4-ADC0-F4B6CE192803}" presName="BalanceSpacing1" presStyleCnt="0"/>
      <dgm:spPr/>
    </dgm:pt>
    <dgm:pt modelId="{C4B6379A-B86C-4232-AF4C-EDB69FB60FC1}" type="pres">
      <dgm:prSet presAssocID="{D5162A57-5CC7-407A-A3A5-8E76F5A2D6BA}" presName="Accent1Text" presStyleLbl="node1" presStyleIdx="3" presStyleCnt="6"/>
      <dgm:spPr/>
    </dgm:pt>
    <dgm:pt modelId="{1CB8415C-1E01-4B0E-AC5D-A605C94C008C}" type="pres">
      <dgm:prSet presAssocID="{D5162A57-5CC7-407A-A3A5-8E76F5A2D6BA}" presName="spaceBetweenRectangles" presStyleCnt="0"/>
      <dgm:spPr/>
    </dgm:pt>
    <dgm:pt modelId="{8B28CB10-65DC-43F4-83E9-BBCC39B8CC62}" type="pres">
      <dgm:prSet presAssocID="{60375E94-745E-4071-993E-B714FB64AEC5}" presName="composite" presStyleCnt="0"/>
      <dgm:spPr/>
    </dgm:pt>
    <dgm:pt modelId="{62D0BDF8-7E32-4294-8E04-83A43EC59A59}" type="pres">
      <dgm:prSet presAssocID="{60375E94-745E-4071-993E-B714FB64AEC5}" presName="Parent1" presStyleLbl="node1" presStyleIdx="4" presStyleCnt="6">
        <dgm:presLayoutVars>
          <dgm:chMax val="1"/>
          <dgm:chPref val="1"/>
          <dgm:bulletEnabled val="1"/>
        </dgm:presLayoutVars>
      </dgm:prSet>
      <dgm:spPr/>
    </dgm:pt>
    <dgm:pt modelId="{61A1F020-69AE-496F-B9F0-7A3075A92715}" type="pres">
      <dgm:prSet presAssocID="{60375E94-745E-4071-993E-B714FB64AEC5}" presName="Childtext1" presStyleLbl="revTx" presStyleIdx="2" presStyleCnt="3">
        <dgm:presLayoutVars>
          <dgm:chMax val="0"/>
          <dgm:chPref val="0"/>
          <dgm:bulletEnabled val="1"/>
        </dgm:presLayoutVars>
      </dgm:prSet>
      <dgm:spPr/>
    </dgm:pt>
    <dgm:pt modelId="{A1A797C0-EEFD-4CFA-AE26-15C42524A775}" type="pres">
      <dgm:prSet presAssocID="{60375E94-745E-4071-993E-B714FB64AEC5}" presName="BalanceSpacing" presStyleCnt="0"/>
      <dgm:spPr/>
    </dgm:pt>
    <dgm:pt modelId="{1A95C4F5-EAFB-4BA7-9229-5977A5BA0C89}" type="pres">
      <dgm:prSet presAssocID="{60375E94-745E-4071-993E-B714FB64AEC5}" presName="BalanceSpacing1" presStyleCnt="0"/>
      <dgm:spPr/>
    </dgm:pt>
    <dgm:pt modelId="{D76DA673-22D2-48EB-80AB-E4C194760EEF}" type="pres">
      <dgm:prSet presAssocID="{F5543358-5EEE-4E98-B72A-E1B007DA546F}" presName="Accent1Text" presStyleLbl="node1" presStyleIdx="5" presStyleCnt="6"/>
      <dgm:spPr/>
    </dgm:pt>
  </dgm:ptLst>
  <dgm:cxnLst>
    <dgm:cxn modelId="{954A1707-3D99-41D8-8B91-3F84504737CF}" type="presOf" srcId="{F5543358-5EEE-4E98-B72A-E1B007DA546F}" destId="{D76DA673-22D2-48EB-80AB-E4C194760EEF}" srcOrd="0" destOrd="0" presId="urn:microsoft.com/office/officeart/2008/layout/AlternatingHexagons"/>
    <dgm:cxn modelId="{781C480D-21EC-49E6-9E28-40A756E3CDCB}" type="presOf" srcId="{99F72F78-DB05-4BD1-9B18-A2086898B8A8}" destId="{40B75D55-0BBB-4CB8-9273-778AD3A4EE7D}" srcOrd="0" destOrd="0" presId="urn:microsoft.com/office/officeart/2008/layout/AlternatingHexagons"/>
    <dgm:cxn modelId="{2373210F-A0A8-4CF7-BC61-05AE9C1A4316}" type="presOf" srcId="{3FDB31D2-4C40-4FA4-9EF0-F541C7DB097D}" destId="{D532E5AE-6B66-4575-AA27-7A5E213DD1F5}" srcOrd="0" destOrd="0" presId="urn:microsoft.com/office/officeart/2008/layout/AlternatingHexagons"/>
    <dgm:cxn modelId="{56313A1E-1281-4C34-83D8-49595411DD3F}" srcId="{99F72F78-DB05-4BD1-9B18-A2086898B8A8}" destId="{3FDB31D2-4C40-4FA4-9EF0-F541C7DB097D}" srcOrd="0" destOrd="0" parTransId="{BF25BF68-90F8-4810-AAE3-CC3853D3C6A4}" sibTransId="{B7A37935-AF61-4A2B-A251-3C50D8CB3F15}"/>
    <dgm:cxn modelId="{2733313C-A470-4142-9D35-B6C9C01F5254}" type="presOf" srcId="{D5162A57-5CC7-407A-A3A5-8E76F5A2D6BA}" destId="{C4B6379A-B86C-4232-AF4C-EDB69FB60FC1}" srcOrd="0" destOrd="0" presId="urn:microsoft.com/office/officeart/2008/layout/AlternatingHexagons"/>
    <dgm:cxn modelId="{34EF654D-F4FA-47BD-BA12-7533CADEEF90}" srcId="{99F72F78-DB05-4BD1-9B18-A2086898B8A8}" destId="{60375E94-745E-4071-993E-B714FB64AEC5}" srcOrd="2" destOrd="0" parTransId="{A5FFD951-C059-473A-8E39-68C167557C03}" sibTransId="{F5543358-5EEE-4E98-B72A-E1B007DA546F}"/>
    <dgm:cxn modelId="{F5FA3252-D361-46B6-9B53-E8D269523E2C}" type="presOf" srcId="{B7A37935-AF61-4A2B-A251-3C50D8CB3F15}" destId="{2AA322A5-941D-4170-B037-48C0865CC99E}" srcOrd="0" destOrd="0" presId="urn:microsoft.com/office/officeart/2008/layout/AlternatingHexagons"/>
    <dgm:cxn modelId="{D6FD257E-F6C6-4340-841C-95A8CBA374A5}" srcId="{99F72F78-DB05-4BD1-9B18-A2086898B8A8}" destId="{9C04AC15-8CA8-49C4-ADC0-F4B6CE192803}" srcOrd="1" destOrd="0" parTransId="{4A0D2F0C-6051-41F4-B236-01FD15FF6E5D}" sibTransId="{D5162A57-5CC7-407A-A3A5-8E76F5A2D6BA}"/>
    <dgm:cxn modelId="{3CABAFC9-54EA-4117-A4A8-81086A7EA324}" type="presOf" srcId="{60375E94-745E-4071-993E-B714FB64AEC5}" destId="{62D0BDF8-7E32-4294-8E04-83A43EC59A59}" srcOrd="0" destOrd="0" presId="urn:microsoft.com/office/officeart/2008/layout/AlternatingHexagons"/>
    <dgm:cxn modelId="{198404D4-952C-45FE-8C30-584385A2F619}" type="presOf" srcId="{9C04AC15-8CA8-49C4-ADC0-F4B6CE192803}" destId="{A77AEC70-296B-45C7-805A-98A100E5AE3C}" srcOrd="0" destOrd="0" presId="urn:microsoft.com/office/officeart/2008/layout/AlternatingHexagons"/>
    <dgm:cxn modelId="{06C08734-9C73-4B50-BB64-0F3E78D3D1E2}" type="presParOf" srcId="{40B75D55-0BBB-4CB8-9273-778AD3A4EE7D}" destId="{F8B895B1-39E3-4858-9DD3-68378238F060}" srcOrd="0" destOrd="0" presId="urn:microsoft.com/office/officeart/2008/layout/AlternatingHexagons"/>
    <dgm:cxn modelId="{AEA68DBF-0B55-4ECF-BD45-B3AEA1EA5EA7}" type="presParOf" srcId="{F8B895B1-39E3-4858-9DD3-68378238F060}" destId="{D532E5AE-6B66-4575-AA27-7A5E213DD1F5}" srcOrd="0" destOrd="0" presId="urn:microsoft.com/office/officeart/2008/layout/AlternatingHexagons"/>
    <dgm:cxn modelId="{282F7059-F9D8-448B-A887-51666F26A0B3}" type="presParOf" srcId="{F8B895B1-39E3-4858-9DD3-68378238F060}" destId="{20C657C0-D7B9-46D2-B4D5-1D93F8E1F710}" srcOrd="1" destOrd="0" presId="urn:microsoft.com/office/officeart/2008/layout/AlternatingHexagons"/>
    <dgm:cxn modelId="{0553FF60-8B73-40B0-B25C-E3B39360191E}" type="presParOf" srcId="{F8B895B1-39E3-4858-9DD3-68378238F060}" destId="{6050E69C-2761-4E0A-9E31-4F7D62602CC5}" srcOrd="2" destOrd="0" presId="urn:microsoft.com/office/officeart/2008/layout/AlternatingHexagons"/>
    <dgm:cxn modelId="{C5E5FCEE-E911-4B00-88D1-EA335BEE5F23}" type="presParOf" srcId="{F8B895B1-39E3-4858-9DD3-68378238F060}" destId="{878E7558-DE12-43DF-AA49-BD59C4B9DB9D}" srcOrd="3" destOrd="0" presId="urn:microsoft.com/office/officeart/2008/layout/AlternatingHexagons"/>
    <dgm:cxn modelId="{B7E4E671-6E33-4412-90A7-B83D6ECF169D}" type="presParOf" srcId="{F8B895B1-39E3-4858-9DD3-68378238F060}" destId="{2AA322A5-941D-4170-B037-48C0865CC99E}" srcOrd="4" destOrd="0" presId="urn:microsoft.com/office/officeart/2008/layout/AlternatingHexagons"/>
    <dgm:cxn modelId="{89E51EE7-08BA-4177-BFBF-5D5C2F141972}" type="presParOf" srcId="{40B75D55-0BBB-4CB8-9273-778AD3A4EE7D}" destId="{48925051-0293-47BB-8887-37B155CB85D4}" srcOrd="1" destOrd="0" presId="urn:microsoft.com/office/officeart/2008/layout/AlternatingHexagons"/>
    <dgm:cxn modelId="{17A97151-870D-4A22-BFAF-AFCE063A4159}" type="presParOf" srcId="{40B75D55-0BBB-4CB8-9273-778AD3A4EE7D}" destId="{1CF779E2-B763-4AA7-A056-B70CA18A1258}" srcOrd="2" destOrd="0" presId="urn:microsoft.com/office/officeart/2008/layout/AlternatingHexagons"/>
    <dgm:cxn modelId="{7C8DCD45-2662-4442-AA67-1DB6613780D4}" type="presParOf" srcId="{1CF779E2-B763-4AA7-A056-B70CA18A1258}" destId="{A77AEC70-296B-45C7-805A-98A100E5AE3C}" srcOrd="0" destOrd="0" presId="urn:microsoft.com/office/officeart/2008/layout/AlternatingHexagons"/>
    <dgm:cxn modelId="{8A4519B5-858A-444F-9A10-28C9527E8A8E}" type="presParOf" srcId="{1CF779E2-B763-4AA7-A056-B70CA18A1258}" destId="{E83D90E0-02AA-4016-A271-6E826E9FD8DC}" srcOrd="1" destOrd="0" presId="urn:microsoft.com/office/officeart/2008/layout/AlternatingHexagons"/>
    <dgm:cxn modelId="{48F3499C-2C6A-492C-9EC9-90E31E292E32}" type="presParOf" srcId="{1CF779E2-B763-4AA7-A056-B70CA18A1258}" destId="{D5FF003A-5E9B-4FBC-9D25-880A22925368}" srcOrd="2" destOrd="0" presId="urn:microsoft.com/office/officeart/2008/layout/AlternatingHexagons"/>
    <dgm:cxn modelId="{7C9C4904-35DF-4CD1-BD01-D02A1AFB0F96}" type="presParOf" srcId="{1CF779E2-B763-4AA7-A056-B70CA18A1258}" destId="{623BA320-60B4-4AD9-B4AB-D5C2B1EF3A3B}" srcOrd="3" destOrd="0" presId="urn:microsoft.com/office/officeart/2008/layout/AlternatingHexagons"/>
    <dgm:cxn modelId="{D251F5FC-846B-426A-9DDF-41DEF41E7FE4}" type="presParOf" srcId="{1CF779E2-B763-4AA7-A056-B70CA18A1258}" destId="{C4B6379A-B86C-4232-AF4C-EDB69FB60FC1}" srcOrd="4" destOrd="0" presId="urn:microsoft.com/office/officeart/2008/layout/AlternatingHexagons"/>
    <dgm:cxn modelId="{D0B9CBC3-40D3-49A3-A37F-B333A7C60FEA}" type="presParOf" srcId="{40B75D55-0BBB-4CB8-9273-778AD3A4EE7D}" destId="{1CB8415C-1E01-4B0E-AC5D-A605C94C008C}" srcOrd="3" destOrd="0" presId="urn:microsoft.com/office/officeart/2008/layout/AlternatingHexagons"/>
    <dgm:cxn modelId="{906FE179-4A30-4B95-8D04-2BF19B6F3E63}" type="presParOf" srcId="{40B75D55-0BBB-4CB8-9273-778AD3A4EE7D}" destId="{8B28CB10-65DC-43F4-83E9-BBCC39B8CC62}" srcOrd="4" destOrd="0" presId="urn:microsoft.com/office/officeart/2008/layout/AlternatingHexagons"/>
    <dgm:cxn modelId="{9E562E95-FDCC-493E-B08E-F08AE70CE292}" type="presParOf" srcId="{8B28CB10-65DC-43F4-83E9-BBCC39B8CC62}" destId="{62D0BDF8-7E32-4294-8E04-83A43EC59A59}" srcOrd="0" destOrd="0" presId="urn:microsoft.com/office/officeart/2008/layout/AlternatingHexagons"/>
    <dgm:cxn modelId="{B1FE4797-E13F-4153-90E9-5388BFD756A6}" type="presParOf" srcId="{8B28CB10-65DC-43F4-83E9-BBCC39B8CC62}" destId="{61A1F020-69AE-496F-B9F0-7A3075A92715}" srcOrd="1" destOrd="0" presId="urn:microsoft.com/office/officeart/2008/layout/AlternatingHexagons"/>
    <dgm:cxn modelId="{D7421AE0-20BC-49A2-AC8E-F072403C7201}" type="presParOf" srcId="{8B28CB10-65DC-43F4-83E9-BBCC39B8CC62}" destId="{A1A797C0-EEFD-4CFA-AE26-15C42524A775}" srcOrd="2" destOrd="0" presId="urn:microsoft.com/office/officeart/2008/layout/AlternatingHexagons"/>
    <dgm:cxn modelId="{8BE3C952-9643-4292-919F-33F56F7B3B5F}" type="presParOf" srcId="{8B28CB10-65DC-43F4-83E9-BBCC39B8CC62}" destId="{1A95C4F5-EAFB-4BA7-9229-5977A5BA0C89}" srcOrd="3" destOrd="0" presId="urn:microsoft.com/office/officeart/2008/layout/AlternatingHexagons"/>
    <dgm:cxn modelId="{BB9A43DE-DC5C-4137-993F-E5570B8494E9}" type="presParOf" srcId="{8B28CB10-65DC-43F4-83E9-BBCC39B8CC62}" destId="{D76DA673-22D2-48EB-80AB-E4C194760EEF}"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730508-6FF3-4161-979D-F59F2BFBF4C2}">
      <dsp:nvSpPr>
        <dsp:cNvPr id="0" name=""/>
        <dsp:cNvSpPr/>
      </dsp:nvSpPr>
      <dsp:spPr>
        <a:xfrm>
          <a:off x="2709333" y="0"/>
          <a:ext cx="2709333" cy="1806222"/>
        </a:xfrm>
        <a:prstGeom prst="trapezoid">
          <a:avLst>
            <a:gd name="adj" fmla="val 7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endParaRPr lang="en-GB" sz="1800" b="1" kern="1200" dirty="0">
            <a:solidFill>
              <a:schemeClr val="bg1"/>
            </a:solidFill>
          </a:endParaRPr>
        </a:p>
        <a:p>
          <a:pPr marL="0" lvl="0" indent="0" algn="ctr" defTabSz="800100">
            <a:lnSpc>
              <a:spcPct val="90000"/>
            </a:lnSpc>
            <a:spcBef>
              <a:spcPct val="0"/>
            </a:spcBef>
            <a:spcAft>
              <a:spcPct val="35000"/>
            </a:spcAft>
            <a:buNone/>
          </a:pPr>
          <a:r>
            <a:rPr lang="en-GB" sz="1800" b="1" kern="1200" dirty="0">
              <a:solidFill>
                <a:schemeClr val="bg1"/>
              </a:solidFill>
            </a:rPr>
            <a:t>Wave</a:t>
          </a:r>
        </a:p>
        <a:p>
          <a:pPr marL="0" lvl="0" indent="0" algn="ctr" defTabSz="800100">
            <a:lnSpc>
              <a:spcPct val="90000"/>
            </a:lnSpc>
            <a:spcBef>
              <a:spcPct val="0"/>
            </a:spcBef>
            <a:spcAft>
              <a:spcPct val="35000"/>
            </a:spcAft>
            <a:buNone/>
          </a:pPr>
          <a:r>
            <a:rPr lang="en-GB" sz="1800" b="1" kern="1200" dirty="0">
              <a:solidFill>
                <a:schemeClr val="bg1"/>
              </a:solidFill>
            </a:rPr>
            <a:t> </a:t>
          </a:r>
          <a:r>
            <a:rPr lang="en-GB" sz="2000" b="1" kern="1200" dirty="0">
              <a:solidFill>
                <a:schemeClr val="bg1"/>
              </a:solidFill>
            </a:rPr>
            <a:t>3</a:t>
          </a:r>
        </a:p>
        <a:p>
          <a:pPr marL="0" lvl="0" indent="0" algn="ctr" defTabSz="800100">
            <a:lnSpc>
              <a:spcPct val="90000"/>
            </a:lnSpc>
            <a:spcBef>
              <a:spcPct val="0"/>
            </a:spcBef>
            <a:spcAft>
              <a:spcPct val="35000"/>
            </a:spcAft>
            <a:buNone/>
          </a:pPr>
          <a:r>
            <a:rPr lang="en-GB" sz="1600" kern="1200" dirty="0">
              <a:solidFill>
                <a:schemeClr val="bg1"/>
              </a:solidFill>
            </a:rPr>
            <a:t>personalised </a:t>
          </a:r>
        </a:p>
        <a:p>
          <a:pPr marL="0" lvl="0" indent="0" algn="ctr" defTabSz="800100">
            <a:lnSpc>
              <a:spcPct val="90000"/>
            </a:lnSpc>
            <a:spcBef>
              <a:spcPct val="0"/>
            </a:spcBef>
            <a:spcAft>
              <a:spcPct val="35000"/>
            </a:spcAft>
            <a:buNone/>
          </a:pPr>
          <a:r>
            <a:rPr lang="en-GB" sz="1600" kern="1200" dirty="0">
              <a:solidFill>
                <a:schemeClr val="bg1"/>
              </a:solidFill>
            </a:rPr>
            <a:t>interventions</a:t>
          </a:r>
        </a:p>
      </dsp:txBody>
      <dsp:txXfrm>
        <a:off x="2709333" y="0"/>
        <a:ext cx="2709333" cy="1806222"/>
      </dsp:txXfrm>
    </dsp:sp>
    <dsp:sp modelId="{99452B48-FF2E-4D49-B749-5CC21EB5E662}">
      <dsp:nvSpPr>
        <dsp:cNvPr id="0" name=""/>
        <dsp:cNvSpPr/>
      </dsp:nvSpPr>
      <dsp:spPr>
        <a:xfrm>
          <a:off x="1354666" y="1806222"/>
          <a:ext cx="5418666" cy="1806222"/>
        </a:xfrm>
        <a:prstGeom prst="trapezoid">
          <a:avLst>
            <a:gd name="adj" fmla="val 7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Wave 2</a:t>
          </a:r>
        </a:p>
        <a:p>
          <a:pPr marL="0" lvl="0" indent="0" algn="ctr" defTabSz="889000">
            <a:lnSpc>
              <a:spcPct val="90000"/>
            </a:lnSpc>
            <a:spcBef>
              <a:spcPct val="0"/>
            </a:spcBef>
            <a:spcAft>
              <a:spcPct val="35000"/>
            </a:spcAft>
            <a:buNone/>
          </a:pPr>
          <a:r>
            <a:rPr lang="en-GB" sz="1800" b="0" kern="1200" dirty="0">
              <a:solidFill>
                <a:schemeClr val="bg1"/>
              </a:solidFill>
            </a:rPr>
            <a:t>additional interventions to enable children to work at age-related expectations or above</a:t>
          </a:r>
        </a:p>
      </dsp:txBody>
      <dsp:txXfrm>
        <a:off x="2302933" y="1806222"/>
        <a:ext cx="3522133" cy="1806222"/>
      </dsp:txXfrm>
    </dsp:sp>
    <dsp:sp modelId="{AA7FBDFE-0B20-4D89-804B-DE72B6A15FAC}">
      <dsp:nvSpPr>
        <dsp:cNvPr id="0" name=""/>
        <dsp:cNvSpPr/>
      </dsp:nvSpPr>
      <dsp:spPr>
        <a:xfrm>
          <a:off x="0" y="3612444"/>
          <a:ext cx="8128000" cy="1806222"/>
        </a:xfrm>
        <a:prstGeom prst="trapezoid">
          <a:avLst>
            <a:gd name="adj" fmla="val 75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bg1"/>
              </a:solidFill>
            </a:rPr>
            <a:t>Wave 1</a:t>
          </a:r>
        </a:p>
        <a:p>
          <a:pPr marL="0" lvl="0" indent="0" algn="ctr" defTabSz="889000">
            <a:lnSpc>
              <a:spcPct val="90000"/>
            </a:lnSpc>
            <a:spcBef>
              <a:spcPct val="0"/>
            </a:spcBef>
            <a:spcAft>
              <a:spcPct val="35000"/>
            </a:spcAft>
            <a:buNone/>
          </a:pPr>
          <a:r>
            <a:rPr lang="en-GB" sz="1800" b="0" kern="1200" dirty="0">
              <a:solidFill>
                <a:schemeClr val="bg1"/>
              </a:solidFill>
            </a:rPr>
            <a:t>inclusive, quality teaching for all which take into account the needs of </a:t>
          </a:r>
          <a:r>
            <a:rPr lang="en-GB" sz="1800" b="1" kern="1200" dirty="0">
              <a:solidFill>
                <a:schemeClr val="bg1"/>
              </a:solidFill>
            </a:rPr>
            <a:t>all children</a:t>
          </a:r>
          <a:r>
            <a:rPr lang="en-GB" sz="1800" b="0" kern="1200" dirty="0">
              <a:solidFill>
                <a:schemeClr val="bg1"/>
              </a:solidFill>
            </a:rPr>
            <a:t> in the classroom </a:t>
          </a:r>
        </a:p>
      </dsp:txBody>
      <dsp:txXfrm>
        <a:off x="1422399" y="3612444"/>
        <a:ext cx="5283200" cy="18062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32E5AE-6B66-4575-AA27-7A5E213DD1F5}">
      <dsp:nvSpPr>
        <dsp:cNvPr id="0" name=""/>
        <dsp:cNvSpPr/>
      </dsp:nvSpPr>
      <dsp:spPr>
        <a:xfrm rot="5400000">
          <a:off x="3506806" y="130656"/>
          <a:ext cx="2008628" cy="1747506"/>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err="1"/>
            <a:t>behaviour</a:t>
          </a:r>
          <a:endParaRPr lang="en-US" sz="1800" kern="1200" dirty="0"/>
        </a:p>
      </dsp:txBody>
      <dsp:txXfrm rot="-5400000">
        <a:off x="3909687" y="313106"/>
        <a:ext cx="1202866" cy="1382606"/>
      </dsp:txXfrm>
    </dsp:sp>
    <dsp:sp modelId="{20C657C0-D7B9-46D2-B4D5-1D93F8E1F710}">
      <dsp:nvSpPr>
        <dsp:cNvPr id="0" name=""/>
        <dsp:cNvSpPr/>
      </dsp:nvSpPr>
      <dsp:spPr>
        <a:xfrm>
          <a:off x="5437901" y="401821"/>
          <a:ext cx="2241629" cy="1205177"/>
        </a:xfrm>
        <a:prstGeom prst="rect">
          <a:avLst/>
        </a:prstGeom>
        <a:noFill/>
        <a:ln>
          <a:noFill/>
        </a:ln>
        <a:effectLst/>
      </dsp:spPr>
      <dsp:style>
        <a:lnRef idx="0">
          <a:scrgbClr r="0" g="0" b="0"/>
        </a:lnRef>
        <a:fillRef idx="0">
          <a:scrgbClr r="0" g="0" b="0"/>
        </a:fillRef>
        <a:effectRef idx="0">
          <a:scrgbClr r="0" g="0" b="0"/>
        </a:effectRef>
        <a:fontRef idx="minor"/>
      </dsp:style>
    </dsp:sp>
    <dsp:sp modelId="{2AA322A5-941D-4170-B037-48C0865CC99E}">
      <dsp:nvSpPr>
        <dsp:cNvPr id="0" name=""/>
        <dsp:cNvSpPr/>
      </dsp:nvSpPr>
      <dsp:spPr>
        <a:xfrm rot="5400000">
          <a:off x="1619499" y="130656"/>
          <a:ext cx="2008628" cy="1747506"/>
        </a:xfrm>
        <a:prstGeom prst="hexagon">
          <a:avLst>
            <a:gd name="adj" fmla="val 25000"/>
            <a:gd name="vf" fmla="val 11547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US" sz="2400" kern="1200" dirty="0"/>
            <a:t>wellbeing</a:t>
          </a:r>
        </a:p>
      </dsp:txBody>
      <dsp:txXfrm rot="-5400000">
        <a:off x="2022380" y="313106"/>
        <a:ext cx="1202866" cy="1382606"/>
      </dsp:txXfrm>
    </dsp:sp>
    <dsp:sp modelId="{A77AEC70-296B-45C7-805A-98A100E5AE3C}">
      <dsp:nvSpPr>
        <dsp:cNvPr id="0" name=""/>
        <dsp:cNvSpPr/>
      </dsp:nvSpPr>
      <dsp:spPr>
        <a:xfrm rot="5400000">
          <a:off x="2526876" y="1835580"/>
          <a:ext cx="2008628" cy="1747506"/>
        </a:xfrm>
        <a:prstGeom prst="hexagon">
          <a:avLst>
            <a:gd name="adj" fmla="val 25000"/>
            <a:gd name="vf" fmla="val 11547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intelligence</a:t>
          </a:r>
        </a:p>
      </dsp:txBody>
      <dsp:txXfrm rot="-5400000">
        <a:off x="2929757" y="2018030"/>
        <a:ext cx="1202866" cy="1382606"/>
      </dsp:txXfrm>
    </dsp:sp>
    <dsp:sp modelId="{E83D90E0-02AA-4016-A271-6E826E9FD8DC}">
      <dsp:nvSpPr>
        <dsp:cNvPr id="0" name=""/>
        <dsp:cNvSpPr/>
      </dsp:nvSpPr>
      <dsp:spPr>
        <a:xfrm>
          <a:off x="448468" y="2106744"/>
          <a:ext cx="2169318" cy="1205177"/>
        </a:xfrm>
        <a:prstGeom prst="rect">
          <a:avLst/>
        </a:prstGeom>
        <a:noFill/>
        <a:ln>
          <a:noFill/>
        </a:ln>
        <a:effectLst/>
      </dsp:spPr>
      <dsp:style>
        <a:lnRef idx="0">
          <a:scrgbClr r="0" g="0" b="0"/>
        </a:lnRef>
        <a:fillRef idx="0">
          <a:scrgbClr r="0" g="0" b="0"/>
        </a:fillRef>
        <a:effectRef idx="0">
          <a:scrgbClr r="0" g="0" b="0"/>
        </a:effectRef>
        <a:fontRef idx="minor"/>
      </dsp:style>
    </dsp:sp>
    <dsp:sp modelId="{C4B6379A-B86C-4232-AF4C-EDB69FB60FC1}">
      <dsp:nvSpPr>
        <dsp:cNvPr id="0" name=""/>
        <dsp:cNvSpPr/>
      </dsp:nvSpPr>
      <dsp:spPr>
        <a:xfrm rot="5400000">
          <a:off x="4446844" y="1835580"/>
          <a:ext cx="2008628" cy="1747506"/>
        </a:xfrm>
        <a:prstGeom prst="hexagon">
          <a:avLst>
            <a:gd name="adj" fmla="val 25000"/>
            <a:gd name="vf" fmla="val 11547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r>
            <a:rPr lang="en-US" sz="2600" kern="1200" dirty="0"/>
            <a:t>inclusion</a:t>
          </a:r>
        </a:p>
      </dsp:txBody>
      <dsp:txXfrm rot="-5400000">
        <a:off x="4849725" y="2018030"/>
        <a:ext cx="1202866" cy="1382606"/>
      </dsp:txXfrm>
    </dsp:sp>
    <dsp:sp modelId="{62D0BDF8-7E32-4294-8E04-83A43EC59A59}">
      <dsp:nvSpPr>
        <dsp:cNvPr id="0" name=""/>
        <dsp:cNvSpPr/>
      </dsp:nvSpPr>
      <dsp:spPr>
        <a:xfrm rot="5400000">
          <a:off x="3506806" y="3540503"/>
          <a:ext cx="2008628" cy="1747506"/>
        </a:xfrm>
        <a:prstGeom prst="hexagon">
          <a:avLst>
            <a:gd name="adj" fmla="val 25000"/>
            <a:gd name="vf" fmla="val 11547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physical</a:t>
          </a:r>
        </a:p>
      </dsp:txBody>
      <dsp:txXfrm rot="-5400000">
        <a:off x="3909687" y="3722953"/>
        <a:ext cx="1202866" cy="1382606"/>
      </dsp:txXfrm>
    </dsp:sp>
    <dsp:sp modelId="{61A1F020-69AE-496F-B9F0-7A3075A92715}">
      <dsp:nvSpPr>
        <dsp:cNvPr id="0" name=""/>
        <dsp:cNvSpPr/>
      </dsp:nvSpPr>
      <dsp:spPr>
        <a:xfrm>
          <a:off x="5437901" y="3811668"/>
          <a:ext cx="2241629" cy="1205177"/>
        </a:xfrm>
        <a:prstGeom prst="rect">
          <a:avLst/>
        </a:prstGeom>
        <a:noFill/>
        <a:ln>
          <a:noFill/>
        </a:ln>
        <a:effectLst/>
      </dsp:spPr>
      <dsp:style>
        <a:lnRef idx="0">
          <a:scrgbClr r="0" g="0" b="0"/>
        </a:lnRef>
        <a:fillRef idx="0">
          <a:scrgbClr r="0" g="0" b="0"/>
        </a:fillRef>
        <a:effectRef idx="0">
          <a:scrgbClr r="0" g="0" b="0"/>
        </a:effectRef>
        <a:fontRef idx="minor"/>
      </dsp:style>
    </dsp:sp>
    <dsp:sp modelId="{D76DA673-22D2-48EB-80AB-E4C194760EEF}">
      <dsp:nvSpPr>
        <dsp:cNvPr id="0" name=""/>
        <dsp:cNvSpPr/>
      </dsp:nvSpPr>
      <dsp:spPr>
        <a:xfrm rot="5400000">
          <a:off x="1619499" y="3540503"/>
          <a:ext cx="2008628" cy="1747506"/>
        </a:xfrm>
        <a:prstGeom prst="hexagon">
          <a:avLst>
            <a:gd name="adj" fmla="val 25000"/>
            <a:gd name="vf" fmla="val 1154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r>
            <a:rPr lang="en-US" sz="2500" kern="1200" dirty="0"/>
            <a:t>language</a:t>
          </a:r>
        </a:p>
      </dsp:txBody>
      <dsp:txXfrm rot="-5400000">
        <a:off x="2022380" y="3722953"/>
        <a:ext cx="1202866" cy="1382606"/>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44165D-F1FF-493B-8877-5B407FD09FDA}" type="datetimeFigureOut">
              <a:rPr lang="en-GB" smtClean="0"/>
              <a:t>27/09/2023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CD286F-6295-465D-8020-89DC0F2F8E4C}" type="slidenum">
              <a:rPr lang="en-GB" smtClean="0"/>
              <a:t>‹#›</a:t>
            </a:fld>
            <a:endParaRPr lang="en-GB"/>
          </a:p>
        </p:txBody>
      </p:sp>
    </p:spTree>
    <p:extLst>
      <p:ext uri="{BB962C8B-B14F-4D97-AF65-F5344CB8AC3E}">
        <p14:creationId xmlns:p14="http://schemas.microsoft.com/office/powerpoint/2010/main" val="16223789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dirty="0"/>
              <a:t>Darllen y llythyron o ‘</a:t>
            </a:r>
            <a:r>
              <a:rPr lang="cy-GB" dirty="0" err="1"/>
              <a:t>Square</a:t>
            </a:r>
            <a:r>
              <a:rPr lang="cy-GB" dirty="0"/>
              <a:t> </a:t>
            </a:r>
            <a:r>
              <a:rPr lang="cy-GB" dirty="0" err="1"/>
              <a:t>Pegs</a:t>
            </a:r>
            <a:r>
              <a:rPr lang="cy-GB" dirty="0"/>
              <a:t>’ a chynnal trafodaeth</a:t>
            </a:r>
          </a:p>
          <a:p>
            <a:endParaRPr lang="cy-GB" dirty="0"/>
          </a:p>
          <a:p>
            <a:r>
              <a:rPr lang="cy-GB" dirty="0"/>
              <a:t>Read the </a:t>
            </a:r>
            <a:r>
              <a:rPr lang="cy-GB" dirty="0" err="1"/>
              <a:t>letters</a:t>
            </a:r>
            <a:r>
              <a:rPr lang="cy-GB" dirty="0"/>
              <a:t> </a:t>
            </a:r>
            <a:r>
              <a:rPr lang="cy-GB" dirty="0" err="1"/>
              <a:t>included</a:t>
            </a:r>
            <a:r>
              <a:rPr lang="cy-GB" dirty="0"/>
              <a:t> </a:t>
            </a:r>
            <a:r>
              <a:rPr lang="cy-GB" dirty="0" err="1"/>
              <a:t>in</a:t>
            </a:r>
            <a:r>
              <a:rPr lang="cy-GB" dirty="0"/>
              <a:t> the </a:t>
            </a:r>
            <a:r>
              <a:rPr lang="cy-GB" dirty="0" err="1"/>
              <a:t>Square</a:t>
            </a:r>
            <a:r>
              <a:rPr lang="cy-GB" dirty="0"/>
              <a:t> </a:t>
            </a:r>
            <a:r>
              <a:rPr lang="cy-GB" dirty="0" err="1"/>
              <a:t>Pegs</a:t>
            </a:r>
            <a:r>
              <a:rPr lang="cy-GB" dirty="0"/>
              <a:t> </a:t>
            </a:r>
            <a:r>
              <a:rPr lang="cy-GB" dirty="0" err="1"/>
              <a:t>book</a:t>
            </a:r>
            <a:r>
              <a:rPr lang="cy-GB" dirty="0"/>
              <a:t> </a:t>
            </a:r>
            <a:r>
              <a:rPr lang="cy-GB" dirty="0" err="1"/>
              <a:t>and</a:t>
            </a:r>
            <a:r>
              <a:rPr lang="cy-GB" dirty="0"/>
              <a:t> </a:t>
            </a:r>
            <a:r>
              <a:rPr lang="cy-GB" dirty="0" err="1"/>
              <a:t>discuss</a:t>
            </a:r>
            <a:r>
              <a:rPr lang="cy-GB" dirty="0"/>
              <a:t>.</a:t>
            </a:r>
          </a:p>
          <a:p>
            <a:r>
              <a:rPr lang="cy-GB" dirty="0" err="1">
                <a:ea typeface="Calibri" panose="020F0502020204030204"/>
                <a:cs typeface="Calibri" panose="020F0502020204030204"/>
              </a:rPr>
              <a:t>Emphasise</a:t>
            </a:r>
            <a:r>
              <a:rPr lang="cy-GB" dirty="0">
                <a:ea typeface="Calibri" panose="020F0502020204030204"/>
                <a:cs typeface="Calibri" panose="020F0502020204030204"/>
              </a:rPr>
              <a:t> </a:t>
            </a:r>
            <a:r>
              <a:rPr lang="cy-GB" dirty="0" err="1">
                <a:ea typeface="Calibri" panose="020F0502020204030204"/>
                <a:cs typeface="Calibri" panose="020F0502020204030204"/>
              </a:rPr>
              <a:t>some</a:t>
            </a:r>
            <a:r>
              <a:rPr lang="cy-GB" dirty="0">
                <a:ea typeface="Calibri" panose="020F0502020204030204"/>
                <a:cs typeface="Calibri" panose="020F0502020204030204"/>
              </a:rPr>
              <a:t> </a:t>
            </a:r>
            <a:r>
              <a:rPr lang="cy-GB" dirty="0" err="1">
                <a:ea typeface="Calibri" panose="020F0502020204030204"/>
                <a:cs typeface="Calibri" panose="020F0502020204030204"/>
              </a:rPr>
              <a:t>children</a:t>
            </a:r>
            <a:r>
              <a:rPr lang="cy-GB" dirty="0">
                <a:ea typeface="Calibri" panose="020F0502020204030204"/>
                <a:cs typeface="Calibri" panose="020F0502020204030204"/>
              </a:rPr>
              <a:t> </a:t>
            </a:r>
            <a:r>
              <a:rPr lang="cy-GB" dirty="0" err="1">
                <a:ea typeface="Calibri" panose="020F0502020204030204"/>
                <a:cs typeface="Calibri" panose="020F0502020204030204"/>
              </a:rPr>
              <a:t>aren't</a:t>
            </a:r>
            <a:r>
              <a:rPr lang="cy-GB" dirty="0">
                <a:ea typeface="Calibri" panose="020F0502020204030204"/>
                <a:cs typeface="Calibri" panose="020F0502020204030204"/>
              </a:rPr>
              <a:t> </a:t>
            </a:r>
            <a:r>
              <a:rPr lang="cy-GB" dirty="0" err="1">
                <a:ea typeface="Calibri" panose="020F0502020204030204"/>
                <a:cs typeface="Calibri" panose="020F0502020204030204"/>
              </a:rPr>
              <a:t>happy</a:t>
            </a:r>
            <a:r>
              <a:rPr lang="cy-GB" dirty="0">
                <a:ea typeface="Calibri" panose="020F0502020204030204"/>
                <a:cs typeface="Calibri" panose="020F0502020204030204"/>
              </a:rPr>
              <a:t> </a:t>
            </a:r>
            <a:r>
              <a:rPr lang="cy-GB" dirty="0" err="1">
                <a:ea typeface="Calibri" panose="020F0502020204030204"/>
                <a:cs typeface="Calibri" panose="020F0502020204030204"/>
              </a:rPr>
              <a:t>and</a:t>
            </a:r>
            <a:r>
              <a:rPr lang="cy-GB" dirty="0">
                <a:ea typeface="Calibri" panose="020F0502020204030204"/>
                <a:cs typeface="Calibri" panose="020F0502020204030204"/>
              </a:rPr>
              <a:t> </a:t>
            </a:r>
            <a:r>
              <a:rPr lang="cy-GB" dirty="0" err="1">
                <a:ea typeface="Calibri" panose="020F0502020204030204"/>
                <a:cs typeface="Calibri" panose="020F0502020204030204"/>
              </a:rPr>
              <a:t>need</a:t>
            </a:r>
            <a:r>
              <a:rPr lang="cy-GB" dirty="0">
                <a:ea typeface="Calibri" panose="020F0502020204030204"/>
                <a:cs typeface="Calibri" panose="020F0502020204030204"/>
              </a:rPr>
              <a:t> </a:t>
            </a:r>
            <a:r>
              <a:rPr lang="cy-GB" dirty="0" err="1">
                <a:ea typeface="Calibri" panose="020F0502020204030204"/>
                <a:cs typeface="Calibri" panose="020F0502020204030204"/>
              </a:rPr>
              <a:t>interventions</a:t>
            </a:r>
          </a:p>
        </p:txBody>
      </p:sp>
      <p:sp>
        <p:nvSpPr>
          <p:cNvPr id="4" name="Dalfan Rhif y Sleid 3"/>
          <p:cNvSpPr>
            <a:spLocks noGrp="1"/>
          </p:cNvSpPr>
          <p:nvPr>
            <p:ph type="sldNum" sz="quarter" idx="5"/>
          </p:nvPr>
        </p:nvSpPr>
        <p:spPr/>
        <p:txBody>
          <a:bodyPr/>
          <a:lstStyle/>
          <a:p>
            <a:fld id="{5FB824EF-40B7-4B64-AAF9-A45E704C992E}" type="slidenum">
              <a:rPr lang="en-GB" smtClean="0"/>
              <a:t>5</a:t>
            </a:fld>
            <a:endParaRPr lang="en-GB"/>
          </a:p>
        </p:txBody>
      </p:sp>
    </p:spTree>
    <p:extLst>
      <p:ext uri="{BB962C8B-B14F-4D97-AF65-F5344CB8AC3E}">
        <p14:creationId xmlns:p14="http://schemas.microsoft.com/office/powerpoint/2010/main" val="25402611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dirty="0"/>
              <a:t>Darllen y llythyron o ‘</a:t>
            </a:r>
            <a:r>
              <a:rPr lang="cy-GB" dirty="0" err="1"/>
              <a:t>Square</a:t>
            </a:r>
            <a:r>
              <a:rPr lang="cy-GB" dirty="0"/>
              <a:t> </a:t>
            </a:r>
            <a:r>
              <a:rPr lang="cy-GB" dirty="0" err="1"/>
              <a:t>Pegs</a:t>
            </a:r>
            <a:r>
              <a:rPr lang="cy-GB" dirty="0"/>
              <a:t>’ a chynnal trafodaeth</a:t>
            </a:r>
          </a:p>
          <a:p>
            <a:endParaRPr lang="cy-GB" dirty="0"/>
          </a:p>
          <a:p>
            <a:r>
              <a:rPr lang="cy-GB" dirty="0"/>
              <a:t>Read the </a:t>
            </a:r>
            <a:r>
              <a:rPr lang="cy-GB" dirty="0" err="1"/>
              <a:t>letters</a:t>
            </a:r>
            <a:r>
              <a:rPr lang="cy-GB" dirty="0"/>
              <a:t> </a:t>
            </a:r>
            <a:r>
              <a:rPr lang="cy-GB" dirty="0" err="1"/>
              <a:t>included</a:t>
            </a:r>
            <a:r>
              <a:rPr lang="cy-GB" dirty="0"/>
              <a:t> </a:t>
            </a:r>
            <a:r>
              <a:rPr lang="cy-GB" dirty="0" err="1"/>
              <a:t>in</a:t>
            </a:r>
            <a:r>
              <a:rPr lang="cy-GB" dirty="0"/>
              <a:t> the </a:t>
            </a:r>
            <a:r>
              <a:rPr lang="cy-GB" dirty="0" err="1"/>
              <a:t>Square</a:t>
            </a:r>
            <a:r>
              <a:rPr lang="cy-GB" dirty="0"/>
              <a:t> </a:t>
            </a:r>
            <a:r>
              <a:rPr lang="cy-GB" dirty="0" err="1"/>
              <a:t>Pegs</a:t>
            </a:r>
            <a:r>
              <a:rPr lang="cy-GB" dirty="0"/>
              <a:t> </a:t>
            </a:r>
            <a:r>
              <a:rPr lang="cy-GB" dirty="0" err="1"/>
              <a:t>book</a:t>
            </a:r>
            <a:r>
              <a:rPr lang="cy-GB" dirty="0"/>
              <a:t> </a:t>
            </a:r>
            <a:r>
              <a:rPr lang="cy-GB" dirty="0" err="1"/>
              <a:t>and</a:t>
            </a:r>
            <a:r>
              <a:rPr lang="cy-GB" dirty="0"/>
              <a:t> </a:t>
            </a:r>
            <a:r>
              <a:rPr lang="cy-GB" dirty="0" err="1"/>
              <a:t>discuss</a:t>
            </a:r>
            <a:r>
              <a:rPr lang="cy-GB" dirty="0"/>
              <a:t>.</a:t>
            </a:r>
          </a:p>
          <a:p>
            <a:r>
              <a:rPr lang="cy-GB" dirty="0" err="1">
                <a:ea typeface="Calibri" panose="020F0502020204030204"/>
                <a:cs typeface="Calibri" panose="020F0502020204030204"/>
              </a:rPr>
              <a:t>Emphasise</a:t>
            </a:r>
            <a:r>
              <a:rPr lang="cy-GB" dirty="0">
                <a:ea typeface="Calibri" panose="020F0502020204030204"/>
                <a:cs typeface="Calibri" panose="020F0502020204030204"/>
              </a:rPr>
              <a:t> </a:t>
            </a:r>
            <a:r>
              <a:rPr lang="cy-GB" dirty="0" err="1">
                <a:ea typeface="Calibri" panose="020F0502020204030204"/>
                <a:cs typeface="Calibri" panose="020F0502020204030204"/>
              </a:rPr>
              <a:t>some</a:t>
            </a:r>
            <a:r>
              <a:rPr lang="cy-GB" dirty="0">
                <a:ea typeface="Calibri" panose="020F0502020204030204"/>
                <a:cs typeface="Calibri" panose="020F0502020204030204"/>
              </a:rPr>
              <a:t> </a:t>
            </a:r>
            <a:r>
              <a:rPr lang="cy-GB" dirty="0" err="1">
                <a:ea typeface="Calibri" panose="020F0502020204030204"/>
                <a:cs typeface="Calibri" panose="020F0502020204030204"/>
              </a:rPr>
              <a:t>children</a:t>
            </a:r>
            <a:r>
              <a:rPr lang="cy-GB" dirty="0">
                <a:ea typeface="Calibri" panose="020F0502020204030204"/>
                <a:cs typeface="Calibri" panose="020F0502020204030204"/>
              </a:rPr>
              <a:t> </a:t>
            </a:r>
            <a:r>
              <a:rPr lang="cy-GB" dirty="0" err="1">
                <a:ea typeface="Calibri" panose="020F0502020204030204"/>
                <a:cs typeface="Calibri" panose="020F0502020204030204"/>
              </a:rPr>
              <a:t>aren't</a:t>
            </a:r>
            <a:r>
              <a:rPr lang="cy-GB" dirty="0">
                <a:ea typeface="Calibri" panose="020F0502020204030204"/>
                <a:cs typeface="Calibri" panose="020F0502020204030204"/>
              </a:rPr>
              <a:t> </a:t>
            </a:r>
            <a:r>
              <a:rPr lang="cy-GB" dirty="0" err="1">
                <a:ea typeface="Calibri" panose="020F0502020204030204"/>
                <a:cs typeface="Calibri" panose="020F0502020204030204"/>
              </a:rPr>
              <a:t>happy</a:t>
            </a:r>
            <a:r>
              <a:rPr lang="cy-GB" dirty="0">
                <a:ea typeface="Calibri" panose="020F0502020204030204"/>
                <a:cs typeface="Calibri" panose="020F0502020204030204"/>
              </a:rPr>
              <a:t> </a:t>
            </a:r>
            <a:r>
              <a:rPr lang="cy-GB" dirty="0" err="1">
                <a:ea typeface="Calibri" panose="020F0502020204030204"/>
                <a:cs typeface="Calibri" panose="020F0502020204030204"/>
              </a:rPr>
              <a:t>and</a:t>
            </a:r>
            <a:r>
              <a:rPr lang="cy-GB" dirty="0">
                <a:ea typeface="Calibri" panose="020F0502020204030204"/>
                <a:cs typeface="Calibri" panose="020F0502020204030204"/>
              </a:rPr>
              <a:t> </a:t>
            </a:r>
            <a:r>
              <a:rPr lang="cy-GB" dirty="0" err="1">
                <a:ea typeface="Calibri" panose="020F0502020204030204"/>
                <a:cs typeface="Calibri" panose="020F0502020204030204"/>
              </a:rPr>
              <a:t>need</a:t>
            </a:r>
            <a:r>
              <a:rPr lang="cy-GB" dirty="0">
                <a:ea typeface="Calibri" panose="020F0502020204030204"/>
                <a:cs typeface="Calibri" panose="020F0502020204030204"/>
              </a:rPr>
              <a:t> </a:t>
            </a:r>
            <a:r>
              <a:rPr lang="cy-GB" dirty="0" err="1">
                <a:ea typeface="Calibri" panose="020F0502020204030204"/>
                <a:cs typeface="Calibri" panose="020F0502020204030204"/>
              </a:rPr>
              <a:t>interventions</a:t>
            </a:r>
          </a:p>
        </p:txBody>
      </p:sp>
      <p:sp>
        <p:nvSpPr>
          <p:cNvPr id="4" name="Dalfan Rhif y Sleid 3"/>
          <p:cNvSpPr>
            <a:spLocks noGrp="1"/>
          </p:cNvSpPr>
          <p:nvPr>
            <p:ph type="sldNum" sz="quarter" idx="5"/>
          </p:nvPr>
        </p:nvSpPr>
        <p:spPr/>
        <p:txBody>
          <a:bodyPr/>
          <a:lstStyle/>
          <a:p>
            <a:fld id="{5FB824EF-40B7-4B64-AAF9-A45E704C992E}" type="slidenum">
              <a:rPr lang="en-GB" smtClean="0"/>
              <a:t>6</a:t>
            </a:fld>
            <a:endParaRPr lang="en-GB"/>
          </a:p>
        </p:txBody>
      </p:sp>
    </p:spTree>
    <p:extLst>
      <p:ext uri="{BB962C8B-B14F-4D97-AF65-F5344CB8AC3E}">
        <p14:creationId xmlns:p14="http://schemas.microsoft.com/office/powerpoint/2010/main" val="1278137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Going through school life without being listened to</a:t>
            </a:r>
          </a:p>
        </p:txBody>
      </p:sp>
      <p:sp>
        <p:nvSpPr>
          <p:cNvPr id="4" name="Slide Number Placeholder 3"/>
          <p:cNvSpPr>
            <a:spLocks noGrp="1"/>
          </p:cNvSpPr>
          <p:nvPr>
            <p:ph type="sldNum" sz="quarter" idx="5"/>
          </p:nvPr>
        </p:nvSpPr>
        <p:spPr/>
        <p:txBody>
          <a:bodyPr/>
          <a:lstStyle/>
          <a:p>
            <a:fld id="{5FB824EF-40B7-4B64-AAF9-A45E704C992E}" type="slidenum">
              <a:rPr lang="en-GB" smtClean="0"/>
              <a:t>7</a:t>
            </a:fld>
            <a:endParaRPr lang="en-GB"/>
          </a:p>
        </p:txBody>
      </p:sp>
    </p:spTree>
    <p:extLst>
      <p:ext uri="{BB962C8B-B14F-4D97-AF65-F5344CB8AC3E}">
        <p14:creationId xmlns:p14="http://schemas.microsoft.com/office/powerpoint/2010/main" val="26166566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5CD286F-6295-465D-8020-89DC0F2F8E4C}" type="slidenum">
              <a:rPr lang="en-GB" smtClean="0"/>
              <a:t>12</a:t>
            </a:fld>
            <a:endParaRPr lang="en-GB"/>
          </a:p>
        </p:txBody>
      </p:sp>
    </p:spTree>
    <p:extLst>
      <p:ext uri="{BB962C8B-B14F-4D97-AF65-F5344CB8AC3E}">
        <p14:creationId xmlns:p14="http://schemas.microsoft.com/office/powerpoint/2010/main" val="37137464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Playing with LEGO® in a therapy setting promotes social interaction, turn-taking skills, sharing, collaborative problem-solving and the learning of concepts. It can be used to target goals around social skills, language and motor skills.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By using a commonly adored tool like LEGO® it </a:t>
            </a:r>
            <a:r>
              <a:rPr lang="en-US" sz="1200" b="0" i="0" kern="1200" dirty="0" err="1">
                <a:solidFill>
                  <a:schemeClr val="tx1"/>
                </a:solidFill>
                <a:effectLst/>
                <a:latin typeface="+mn-lt"/>
                <a:ea typeface="+mn-ea"/>
                <a:cs typeface="+mn-cs"/>
              </a:rPr>
              <a:t>capitalises</a:t>
            </a:r>
            <a:r>
              <a:rPr lang="en-US" sz="1200" b="0" i="0" kern="1200" dirty="0">
                <a:solidFill>
                  <a:schemeClr val="tx1"/>
                </a:solidFill>
                <a:effectLst/>
                <a:latin typeface="+mn-lt"/>
                <a:ea typeface="+mn-ea"/>
                <a:cs typeface="+mn-cs"/>
              </a:rPr>
              <a:t> on its existing motivation and supports self-esteem by allowing the participants to demonstrate their skills in a social situation. </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It also sets up a positive opportunity for guided social problem-solving to help develop social skills that can then be used in other situations.</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Children with autism sometimes find it challenging to understand what is expected of them in a social situation, particularly within unstructured play activities. LEGO®-Based Therapy provides a highly structured environment where everyone plays a specific role within the group. This can help children with autism feel calm and relaxed as they are doing something that they enjoy and know precisely what to expect and what is expected of them.</a:t>
            </a:r>
          </a:p>
          <a:p>
            <a:endParaRPr lang="en-US" dirty="0"/>
          </a:p>
        </p:txBody>
      </p:sp>
      <p:sp>
        <p:nvSpPr>
          <p:cNvPr id="4" name="Slide Number Placeholder 3"/>
          <p:cNvSpPr>
            <a:spLocks noGrp="1"/>
          </p:cNvSpPr>
          <p:nvPr>
            <p:ph type="sldNum" sz="quarter" idx="10"/>
          </p:nvPr>
        </p:nvSpPr>
        <p:spPr/>
        <p:txBody>
          <a:bodyPr/>
          <a:lstStyle/>
          <a:p>
            <a:fld id="{15CD286F-6295-465D-8020-89DC0F2F8E4C}" type="slidenum">
              <a:rPr lang="en-GB" smtClean="0"/>
              <a:t>36</a:t>
            </a:fld>
            <a:endParaRPr lang="en-GB"/>
          </a:p>
        </p:txBody>
      </p:sp>
    </p:spTree>
    <p:extLst>
      <p:ext uri="{BB962C8B-B14F-4D97-AF65-F5344CB8AC3E}">
        <p14:creationId xmlns:p14="http://schemas.microsoft.com/office/powerpoint/2010/main" val="1133055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PLAY THERAPY BASED - </a:t>
            </a:r>
          </a:p>
          <a:p>
            <a:r>
              <a:rPr lang="en-GB" dirty="0"/>
              <a:t>Creating a dedicated time and space for the activity</a:t>
            </a:r>
          </a:p>
          <a:p>
            <a:r>
              <a:rPr lang="en-GB" dirty="0"/>
              <a:t>Using non-verbal communication as much as possible</a:t>
            </a:r>
          </a:p>
          <a:p>
            <a:r>
              <a:rPr lang="en-GB" dirty="0"/>
              <a:t>Using declarative language instead of commands or questions</a:t>
            </a:r>
          </a:p>
          <a:p>
            <a:r>
              <a:rPr lang="en-GB" dirty="0"/>
              <a:t>Joining and challenging at each step of the activity</a:t>
            </a:r>
          </a:p>
          <a:p>
            <a:r>
              <a:rPr lang="en-GB" dirty="0"/>
              <a:t>Encouraging collaboration and pretending</a:t>
            </a:r>
          </a:p>
          <a:p>
            <a:r>
              <a:rPr lang="en-GB" dirty="0"/>
              <a:t>Verbal and non-verbal communication</a:t>
            </a:r>
          </a:p>
          <a:p>
            <a:r>
              <a:rPr lang="en-GB" dirty="0"/>
              <a:t>SKILLS</a:t>
            </a:r>
          </a:p>
          <a:p>
            <a:r>
              <a:rPr lang="en-GB" dirty="0"/>
              <a:t>Joint attention</a:t>
            </a:r>
          </a:p>
          <a:p>
            <a:r>
              <a:rPr lang="en-GB" dirty="0"/>
              <a:t>Task focus</a:t>
            </a:r>
          </a:p>
          <a:p>
            <a:r>
              <a:rPr lang="en-GB" dirty="0"/>
              <a:t>Sharing and turn-taking</a:t>
            </a:r>
          </a:p>
          <a:p>
            <a:r>
              <a:rPr lang="en-GB" dirty="0"/>
              <a:t>Collaborative problem-solving</a:t>
            </a:r>
          </a:p>
          <a:p>
            <a:r>
              <a:rPr lang="en-US" dirty="0"/>
              <a:t>May be used to</a:t>
            </a:r>
            <a:r>
              <a:rPr lang="en-US" baseline="0" dirty="0"/>
              <a:t> support pupils with ASD, within Nurture Groups etc. </a:t>
            </a:r>
          </a:p>
          <a:p>
            <a:r>
              <a:rPr lang="en-US" baseline="0" dirty="0"/>
              <a:t>Cost – training?  LEGO stores will provide sets for free if you provide evidence of using LEGO therapy in your school</a:t>
            </a:r>
            <a:endParaRPr lang="en-US" dirty="0"/>
          </a:p>
        </p:txBody>
      </p:sp>
      <p:sp>
        <p:nvSpPr>
          <p:cNvPr id="4" name="Slide Number Placeholder 3"/>
          <p:cNvSpPr>
            <a:spLocks noGrp="1"/>
          </p:cNvSpPr>
          <p:nvPr>
            <p:ph type="sldNum" sz="quarter" idx="10"/>
          </p:nvPr>
        </p:nvSpPr>
        <p:spPr/>
        <p:txBody>
          <a:bodyPr/>
          <a:lstStyle/>
          <a:p>
            <a:fld id="{B078B793-CBCE-754F-9B5F-8DF1467802F9}" type="slidenum">
              <a:rPr lang="en-US" smtClean="0"/>
              <a:t>37</a:t>
            </a:fld>
            <a:endParaRPr lang="en-US"/>
          </a:p>
        </p:txBody>
      </p:sp>
    </p:spTree>
    <p:extLst>
      <p:ext uri="{BB962C8B-B14F-4D97-AF65-F5344CB8AC3E}">
        <p14:creationId xmlns:p14="http://schemas.microsoft.com/office/powerpoint/2010/main" val="638897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5.23 seconds</a:t>
            </a:r>
          </a:p>
        </p:txBody>
      </p:sp>
      <p:sp>
        <p:nvSpPr>
          <p:cNvPr id="4" name="Slide Number Placeholder 3"/>
          <p:cNvSpPr>
            <a:spLocks noGrp="1"/>
          </p:cNvSpPr>
          <p:nvPr>
            <p:ph type="sldNum" sz="quarter" idx="10"/>
          </p:nvPr>
        </p:nvSpPr>
        <p:spPr/>
        <p:txBody>
          <a:bodyPr/>
          <a:lstStyle/>
          <a:p>
            <a:fld id="{B078B793-CBCE-754F-9B5F-8DF1467802F9}" type="slidenum">
              <a:rPr lang="en-US" smtClean="0"/>
              <a:t>39</a:t>
            </a:fld>
            <a:endParaRPr lang="en-US"/>
          </a:p>
        </p:txBody>
      </p:sp>
    </p:spTree>
    <p:extLst>
      <p:ext uri="{BB962C8B-B14F-4D97-AF65-F5344CB8AC3E}">
        <p14:creationId xmlns:p14="http://schemas.microsoft.com/office/powerpoint/2010/main" val="39692378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dirty="0"/>
              <a:t>Children usually attend the group for four sessions a week.</a:t>
            </a:r>
          </a:p>
          <a:p>
            <a:pPr lvl="0"/>
            <a:r>
              <a:rPr lang="en-US" sz="1200" dirty="0"/>
              <a:t>2 members of trained staff.</a:t>
            </a:r>
          </a:p>
          <a:p>
            <a:pPr lvl="0"/>
            <a:r>
              <a:rPr lang="en-US" sz="1200" dirty="0"/>
              <a:t>6 - 12 children.</a:t>
            </a:r>
          </a:p>
          <a:p>
            <a:pPr lvl="0"/>
            <a:r>
              <a:rPr lang="en-US" sz="1200" dirty="0"/>
              <a:t>Children usually stay for between 1 and 4 terms.</a:t>
            </a:r>
          </a:p>
          <a:p>
            <a:pPr lvl="0"/>
            <a:r>
              <a:rPr lang="en-US" sz="1200" dirty="0"/>
              <a:t>Accepting and warm environment.</a:t>
            </a:r>
          </a:p>
          <a:p>
            <a:pPr lvl="0"/>
            <a:r>
              <a:rPr lang="en-US" sz="1200" dirty="0"/>
              <a:t>Structured activities based on individual needs and targets.</a:t>
            </a:r>
          </a:p>
          <a:p>
            <a:pPr lvl="0"/>
            <a:r>
              <a:rPr lang="en-US" sz="1200" dirty="0"/>
              <a:t>Explicit and predictable routine.</a:t>
            </a:r>
          </a:p>
          <a:p>
            <a:r>
              <a:rPr lang="en-GB" dirty="0"/>
              <a:t>Boxall Profile – to assess at the beginning, during and end of intervention.</a:t>
            </a:r>
          </a:p>
          <a:p>
            <a:endParaRPr lang="en-GB" dirty="0"/>
          </a:p>
          <a:p>
            <a:r>
              <a:rPr lang="en-GB" dirty="0"/>
              <a:t>Divided into two sections, each including 34 questions: </a:t>
            </a:r>
          </a:p>
          <a:p>
            <a:endParaRPr lang="en-GB" dirty="0"/>
          </a:p>
          <a:p>
            <a:r>
              <a:rPr lang="en-GB" dirty="0"/>
              <a:t>• DEVELOPMENTAL STRANDS, that measure aspects of the child’s cognitive, social and emotional development that influence how well a child is able to learn and function in the classroom. </a:t>
            </a:r>
          </a:p>
          <a:p>
            <a:endParaRPr lang="en-GB" dirty="0"/>
          </a:p>
          <a:p>
            <a:r>
              <a:rPr lang="en-GB" dirty="0"/>
              <a:t>• The DIAGNOSTIC PROFILE, that measures the child’s challenging behaviours that prevent successful social and academic performance. These behaviours are (directly or indirectly) the outcomes of impaired development in the early years and can be resolved once the necessary social and emotional skills are acquired. </a:t>
            </a:r>
            <a:endParaRPr lang="cy-GB" dirty="0"/>
          </a:p>
          <a:p>
            <a:endParaRPr lang="en-GB" dirty="0"/>
          </a:p>
          <a:p>
            <a:endParaRPr lang="en-GB" dirty="0"/>
          </a:p>
        </p:txBody>
      </p:sp>
      <p:sp>
        <p:nvSpPr>
          <p:cNvPr id="4" name="Slide Number Placeholder 3"/>
          <p:cNvSpPr>
            <a:spLocks noGrp="1"/>
          </p:cNvSpPr>
          <p:nvPr>
            <p:ph type="sldNum" sz="quarter" idx="5"/>
          </p:nvPr>
        </p:nvSpPr>
        <p:spPr/>
        <p:txBody>
          <a:bodyPr/>
          <a:lstStyle/>
          <a:p>
            <a:fld id="{62046883-E040-412B-8F6F-8641717B815D}" type="slidenum">
              <a:rPr lang="en-GB" smtClean="0"/>
              <a:t>41</a:t>
            </a:fld>
            <a:endParaRPr lang="en-GB"/>
          </a:p>
        </p:txBody>
      </p:sp>
    </p:spTree>
    <p:extLst>
      <p:ext uri="{BB962C8B-B14F-4D97-AF65-F5344CB8AC3E}">
        <p14:creationId xmlns:p14="http://schemas.microsoft.com/office/powerpoint/2010/main" val="14828149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dirty="0"/>
              <a:t>Children usually attend the group for four sessions a week.</a:t>
            </a:r>
          </a:p>
          <a:p>
            <a:pPr lvl="0"/>
            <a:r>
              <a:rPr lang="en-US" sz="1200" dirty="0"/>
              <a:t>2 members of trained staff.</a:t>
            </a:r>
          </a:p>
          <a:p>
            <a:pPr lvl="0"/>
            <a:r>
              <a:rPr lang="en-US" sz="1200" dirty="0"/>
              <a:t>6 - 12 children.</a:t>
            </a:r>
          </a:p>
          <a:p>
            <a:pPr lvl="0"/>
            <a:r>
              <a:rPr lang="en-US" sz="1200" dirty="0"/>
              <a:t>Children usually stay for between 1 and 4 terms.</a:t>
            </a:r>
          </a:p>
          <a:p>
            <a:pPr lvl="0"/>
            <a:r>
              <a:rPr lang="en-US" sz="1200" dirty="0"/>
              <a:t>Accepting and warm environment.</a:t>
            </a:r>
          </a:p>
          <a:p>
            <a:pPr lvl="0"/>
            <a:r>
              <a:rPr lang="en-US" sz="1200" dirty="0"/>
              <a:t>Structured activities based on individual needs and targets.</a:t>
            </a:r>
          </a:p>
          <a:p>
            <a:pPr lvl="0"/>
            <a:r>
              <a:rPr lang="en-US" sz="1200" dirty="0"/>
              <a:t>Explicit and predictable routine.</a:t>
            </a:r>
          </a:p>
          <a:p>
            <a:r>
              <a:rPr lang="en-GB" dirty="0"/>
              <a:t>Boxall Profile – to assess at the beginning, during and end of intervention.</a:t>
            </a:r>
          </a:p>
          <a:p>
            <a:endParaRPr lang="en-GB" dirty="0"/>
          </a:p>
          <a:p>
            <a:r>
              <a:rPr lang="en-GB" dirty="0"/>
              <a:t>Divided into two sections, each including 34 questions: </a:t>
            </a:r>
          </a:p>
          <a:p>
            <a:endParaRPr lang="en-GB" dirty="0"/>
          </a:p>
          <a:p>
            <a:r>
              <a:rPr lang="en-GB" dirty="0"/>
              <a:t>• DEVELOPMENTAL STRANDS, that measure aspects of the child’s cognitive, social and emotional development that influence how well a child is able to learn and function in the classroom. </a:t>
            </a:r>
          </a:p>
          <a:p>
            <a:endParaRPr lang="en-GB" dirty="0"/>
          </a:p>
          <a:p>
            <a:r>
              <a:rPr lang="en-GB" dirty="0"/>
              <a:t>• The DIAGNOSTIC PROFILE, that measures the child’s challenging behaviours that prevent successful social and academic performance. These behaviours are (directly or indirectly) the outcomes of impaired development in the early years and can be resolved once the necessary social and emotional skills are acquired. </a:t>
            </a:r>
            <a:endParaRPr lang="cy-GB" dirty="0"/>
          </a:p>
          <a:p>
            <a:endParaRPr lang="en-GB" dirty="0"/>
          </a:p>
          <a:p>
            <a:endParaRPr lang="en-GB" dirty="0"/>
          </a:p>
        </p:txBody>
      </p:sp>
      <p:sp>
        <p:nvSpPr>
          <p:cNvPr id="4" name="Slide Number Placeholder 3"/>
          <p:cNvSpPr>
            <a:spLocks noGrp="1"/>
          </p:cNvSpPr>
          <p:nvPr>
            <p:ph type="sldNum" sz="quarter" idx="5"/>
          </p:nvPr>
        </p:nvSpPr>
        <p:spPr/>
        <p:txBody>
          <a:bodyPr/>
          <a:lstStyle/>
          <a:p>
            <a:fld id="{62046883-E040-412B-8F6F-8641717B815D}" type="slidenum">
              <a:rPr lang="en-GB" smtClean="0"/>
              <a:t>42</a:t>
            </a:fld>
            <a:endParaRPr lang="en-GB"/>
          </a:p>
        </p:txBody>
      </p:sp>
    </p:spTree>
    <p:extLst>
      <p:ext uri="{BB962C8B-B14F-4D97-AF65-F5344CB8AC3E}">
        <p14:creationId xmlns:p14="http://schemas.microsoft.com/office/powerpoint/2010/main" val="15059048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EXTERNALISING BEHAVIOURS </a:t>
            </a:r>
          </a:p>
          <a:p>
            <a:r>
              <a:rPr lang="en-GB" dirty="0"/>
              <a:t>such as being aggressive, fighting and violating rules </a:t>
            </a:r>
          </a:p>
          <a:p>
            <a:endParaRPr lang="en-GB" dirty="0"/>
          </a:p>
          <a:p>
            <a:r>
              <a:rPr lang="en-GB" dirty="0"/>
              <a:t>may lead to persistent difficulties, including conduct disorders, that can have negative consequences both in childhood and later in life (Moffitt 2006). </a:t>
            </a:r>
          </a:p>
          <a:p>
            <a:endParaRPr lang="en-GB" dirty="0"/>
          </a:p>
          <a:p>
            <a:r>
              <a:rPr lang="en-GB" dirty="0"/>
              <a:t>Children and young people experiencing persistent externalising behaviours are at risk of: • Academic difficulties (low grades, truancy and exclusion) • Social rejection • Antisocial behaviour and substance abuse </a:t>
            </a:r>
          </a:p>
          <a:p>
            <a:endParaRPr lang="en-GB" dirty="0"/>
          </a:p>
          <a:p>
            <a:r>
              <a:rPr lang="en-GB" dirty="0"/>
              <a:t>INTERNALISING BEHAVIOURS </a:t>
            </a:r>
          </a:p>
          <a:p>
            <a:r>
              <a:rPr lang="en-GB" dirty="0"/>
              <a:t>such as anxiety and depression can lead to: • Difficulties forming and maintaining relationships • Poor school performance • Suicidal behaviours Children and young people who have experienced depression are also more likely to have recurrent episodes later in adulthood (Rao 2006).</a:t>
            </a:r>
          </a:p>
          <a:p>
            <a:endParaRPr lang="en-GB" dirty="0"/>
          </a:p>
          <a:p>
            <a:r>
              <a:rPr lang="en-GB" dirty="0"/>
              <a:t>VULNERABLE AND DISADVANTAGED STUDENTS </a:t>
            </a:r>
          </a:p>
          <a:p>
            <a:r>
              <a:rPr lang="en-GB" dirty="0"/>
              <a:t>are at high risk of personal and school failure: • Young people who are persistently disadvantaged are up to two years behind on their learning compared to their peers (Andrews, Robinson, and Hutchinson 2017). • Poorer young people are four times more likely to be excluded than their wealthier peers (Gill, Quilter-Pinner, and Swift 2017).</a:t>
            </a:r>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43</a:t>
            </a:fld>
            <a:endParaRPr lang="en-GB"/>
          </a:p>
        </p:txBody>
      </p:sp>
    </p:spTree>
    <p:extLst>
      <p:ext uri="{BB962C8B-B14F-4D97-AF65-F5344CB8AC3E}">
        <p14:creationId xmlns:p14="http://schemas.microsoft.com/office/powerpoint/2010/main" val="39141313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Divided into two sections, each including 34 questions: </a:t>
            </a:r>
          </a:p>
          <a:p>
            <a:endParaRPr lang="en-GB" dirty="0"/>
          </a:p>
          <a:p>
            <a:r>
              <a:rPr lang="en-GB" dirty="0"/>
              <a:t>• DEVELOPMENTAL STRANDS, that measure aspects of the child’s cognitive, social and emotional development that influence how well a child is able to learn and function in the classroom. </a:t>
            </a:r>
          </a:p>
          <a:p>
            <a:endParaRPr lang="en-GB" dirty="0"/>
          </a:p>
          <a:p>
            <a:r>
              <a:rPr lang="en-GB" dirty="0"/>
              <a:t>• The DIAGNOSTIC PROFILE, that measures the child’s challenging behaviours that prevent successful social and academic performance. These behaviours are (directly or indirectly) the outcomes of impaired development in the early years and can be resolved once the necessary social and emotional skills are acquired. </a:t>
            </a:r>
            <a:endParaRPr lang="cy-GB" dirty="0"/>
          </a:p>
          <a:p>
            <a:endParaRPr lang="en-GB" dirty="0"/>
          </a:p>
          <a:p>
            <a:endParaRPr lang="en-GB" dirty="0"/>
          </a:p>
          <a:p>
            <a:endParaRPr lang="en-US" dirty="0"/>
          </a:p>
        </p:txBody>
      </p:sp>
      <p:sp>
        <p:nvSpPr>
          <p:cNvPr id="4" name="Slide Number Placeholder 3"/>
          <p:cNvSpPr>
            <a:spLocks noGrp="1"/>
          </p:cNvSpPr>
          <p:nvPr>
            <p:ph type="sldNum" sz="quarter" idx="10"/>
          </p:nvPr>
        </p:nvSpPr>
        <p:spPr/>
        <p:txBody>
          <a:bodyPr/>
          <a:lstStyle/>
          <a:p>
            <a:fld id="{15CD286F-6295-465D-8020-89DC0F2F8E4C}" type="slidenum">
              <a:rPr lang="en-GB" smtClean="0"/>
              <a:t>45</a:t>
            </a:fld>
            <a:endParaRPr lang="en-GB"/>
          </a:p>
        </p:txBody>
      </p:sp>
    </p:spTree>
    <p:extLst>
      <p:ext uri="{BB962C8B-B14F-4D97-AF65-F5344CB8AC3E}">
        <p14:creationId xmlns:p14="http://schemas.microsoft.com/office/powerpoint/2010/main" val="455470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046883-E040-412B-8F6F-8641717B815D}" type="slidenum">
              <a:rPr lang="en-GB" smtClean="0"/>
              <a:t>46</a:t>
            </a:fld>
            <a:endParaRPr lang="en-GB"/>
          </a:p>
        </p:txBody>
      </p:sp>
    </p:spTree>
    <p:extLst>
      <p:ext uri="{BB962C8B-B14F-4D97-AF65-F5344CB8AC3E}">
        <p14:creationId xmlns:p14="http://schemas.microsoft.com/office/powerpoint/2010/main" val="34523599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2046883-E040-412B-8F6F-8641717B815D}" type="slidenum">
              <a:rPr lang="en-GB" smtClean="0"/>
              <a:t>47</a:t>
            </a:fld>
            <a:endParaRPr lang="en-GB"/>
          </a:p>
        </p:txBody>
      </p:sp>
    </p:spTree>
    <p:extLst>
      <p:ext uri="{BB962C8B-B14F-4D97-AF65-F5344CB8AC3E}">
        <p14:creationId xmlns:p14="http://schemas.microsoft.com/office/powerpoint/2010/main" val="10393769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TASK</a:t>
            </a:r>
          </a:p>
          <a:p>
            <a:pPr marL="228600" indent="-228600">
              <a:buAutoNum type="arabicPeriod"/>
            </a:pPr>
            <a:r>
              <a:rPr lang="en-GB" dirty="0"/>
              <a:t>In groups of 3 or 4 choose 1 type of intervention</a:t>
            </a:r>
          </a:p>
          <a:p>
            <a:pPr marL="228600" indent="-228600">
              <a:buAutoNum type="arabicPeriod"/>
            </a:pPr>
            <a:r>
              <a:rPr lang="en-GB" dirty="0"/>
              <a:t>Consider </a:t>
            </a:r>
          </a:p>
          <a:p>
            <a:pPr marL="228600" indent="-228600">
              <a:buAutoNum type="alphaLcParenR"/>
            </a:pPr>
            <a:r>
              <a:rPr lang="en-GB" dirty="0"/>
              <a:t>its effectiveness in advancing learning and development </a:t>
            </a:r>
          </a:p>
          <a:p>
            <a:pPr marL="228600" indent="-228600">
              <a:buAutoNum type="alphaLcParenR"/>
            </a:pPr>
            <a:r>
              <a:rPr lang="en-GB" dirty="0"/>
              <a:t>cost implications – value for money</a:t>
            </a:r>
          </a:p>
          <a:p>
            <a:pPr marL="228600" indent="-228600">
              <a:buAutoNum type="alphaLcParenR"/>
            </a:pPr>
            <a:r>
              <a:rPr lang="en-GB" dirty="0"/>
              <a:t>the evidence base</a:t>
            </a:r>
          </a:p>
          <a:p>
            <a:endParaRPr lang="en-GB" dirty="0"/>
          </a:p>
        </p:txBody>
      </p:sp>
      <p:sp>
        <p:nvSpPr>
          <p:cNvPr id="4" name="Slide Number Placeholder 3"/>
          <p:cNvSpPr>
            <a:spLocks noGrp="1"/>
          </p:cNvSpPr>
          <p:nvPr>
            <p:ph type="sldNum" sz="quarter" idx="5"/>
          </p:nvPr>
        </p:nvSpPr>
        <p:spPr/>
        <p:txBody>
          <a:bodyPr/>
          <a:lstStyle/>
          <a:p>
            <a:fld id="{15CD286F-6295-465D-8020-89DC0F2F8E4C}" type="slidenum">
              <a:rPr lang="en-GB" smtClean="0"/>
              <a:t>49</a:t>
            </a:fld>
            <a:endParaRPr lang="en-GB"/>
          </a:p>
        </p:txBody>
      </p:sp>
    </p:spTree>
    <p:extLst>
      <p:ext uri="{BB962C8B-B14F-4D97-AF65-F5344CB8AC3E}">
        <p14:creationId xmlns:p14="http://schemas.microsoft.com/office/powerpoint/2010/main" val="29911956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Look at the case studies on the next slide and consider the points on this slide</a:t>
            </a:r>
            <a:endParaRPr lang="en-GB" baseline="0" dirty="0"/>
          </a:p>
          <a:p>
            <a:r>
              <a:rPr lang="en-GB" baseline="0" dirty="0"/>
              <a:t>Share ideas</a:t>
            </a:r>
          </a:p>
        </p:txBody>
      </p:sp>
      <p:sp>
        <p:nvSpPr>
          <p:cNvPr id="4" name="Slide Number Placeholder 3"/>
          <p:cNvSpPr>
            <a:spLocks noGrp="1"/>
          </p:cNvSpPr>
          <p:nvPr>
            <p:ph type="sldNum" sz="quarter" idx="10"/>
          </p:nvPr>
        </p:nvSpPr>
        <p:spPr/>
        <p:txBody>
          <a:bodyPr/>
          <a:lstStyle/>
          <a:p>
            <a:fld id="{B078B793-CBCE-754F-9B5F-8DF1467802F9}" type="slidenum">
              <a:rPr lang="en-US" smtClean="0"/>
              <a:t>50</a:t>
            </a:fld>
            <a:endParaRPr lang="en-US"/>
          </a:p>
        </p:txBody>
      </p:sp>
    </p:spTree>
    <p:extLst>
      <p:ext uri="{BB962C8B-B14F-4D97-AF65-F5344CB8AC3E}">
        <p14:creationId xmlns:p14="http://schemas.microsoft.com/office/powerpoint/2010/main" val="9738935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into groups to look at different case studies</a:t>
            </a:r>
          </a:p>
        </p:txBody>
      </p:sp>
      <p:sp>
        <p:nvSpPr>
          <p:cNvPr id="4" name="Slide Number Placeholder 3"/>
          <p:cNvSpPr>
            <a:spLocks noGrp="1"/>
          </p:cNvSpPr>
          <p:nvPr>
            <p:ph type="sldNum" sz="quarter" idx="10"/>
          </p:nvPr>
        </p:nvSpPr>
        <p:spPr/>
        <p:txBody>
          <a:bodyPr/>
          <a:lstStyle/>
          <a:p>
            <a:fld id="{15CD286F-6295-465D-8020-89DC0F2F8E4C}" type="slidenum">
              <a:rPr lang="en-GB" smtClean="0"/>
              <a:t>51</a:t>
            </a:fld>
            <a:endParaRPr lang="en-GB"/>
          </a:p>
        </p:txBody>
      </p:sp>
    </p:spTree>
    <p:extLst>
      <p:ext uri="{BB962C8B-B14F-4D97-AF65-F5344CB8AC3E}">
        <p14:creationId xmlns:p14="http://schemas.microsoft.com/office/powerpoint/2010/main" val="5255009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smtClean="0"/>
              <a:pPr/>
              <a:t>9/27/23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9/27/23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smtClean="0"/>
              <a:pPr/>
              <a:t>9/27/23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smtClean="0"/>
              <a:pPr/>
              <a:t>9/27/23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smtClean="0"/>
              <a:pPr/>
              <a:t>9/27/23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9/27/23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9/27/23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9/27/23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9/27/23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smtClean="0"/>
              <a:pPr/>
              <a:t>9/27/23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9/27/23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026854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895456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9/27/23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1534475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694" r:id="rId12"/>
    <p:sldLayoutId id="214748369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8.png"/><Relationship Id="rId5" Type="http://schemas.openxmlformats.org/officeDocument/2006/relationships/hyperlink" Target="https://www.google.co.uk/books/edition/Square_Pegs/VomrEAAAQBAJ?hl=en&amp;gbpv=1&amp;dq=Square+Pegs&amp;pg=PT5&amp;printsec=frontcover" TargetMode="Externa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8.png"/><Relationship Id="rId5" Type="http://schemas.openxmlformats.org/officeDocument/2006/relationships/hyperlink" Target="https://www.google.co.uk/books/edition/Square_Pegs/VomrEAAAQBAJ?hl=en&amp;gbpv=1&amp;dq=Square+Pegs&amp;pg=PT5&amp;printsec=frontcover" TargetMode="Externa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menti.com/al91adwnf2wa" TargetMode="External"/><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6.jpeg"/><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7.png"/><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hyperlink" Target="https://www.youtube.com/watch?v=XmJB1Lj2PTY"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33.png"/></Relationships>
</file>

<file path=ppt/slides/_rels/slide40.xml.rels><?xml version="1.0" encoding="UTF-8" standalone="yes"?>
<Relationships xmlns="http://schemas.openxmlformats.org/package/2006/relationships"><Relationship Id="rId8" Type="http://schemas.openxmlformats.org/officeDocument/2006/relationships/hyperlink" Target="https://www.nurtureuk.org/wp-content/uploads/2021/10/Nurture-Groups-Booklet-Dec-2019.pdf" TargetMode="External"/><Relationship Id="rId3" Type="http://schemas.openxmlformats.org/officeDocument/2006/relationships/image" Target="../media/image34.png"/><Relationship Id="rId7" Type="http://schemas.openxmlformats.org/officeDocument/2006/relationships/image" Target="../media/image37.png"/><Relationship Id="rId2" Type="http://schemas.openxmlformats.org/officeDocument/2006/relationships/hyperlink" Target="https://www.gov.wales/sites/default/files/publications/2018-12/nurture-groups-a-handbook-for-schools.pdf" TargetMode="External"/><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35.png"/><Relationship Id="rId10" Type="http://schemas.openxmlformats.org/officeDocument/2006/relationships/hyperlink" Target="https://gov.wales/sites/default/files/publications/2018-12/nurture-groups-a-handbook-for-schools.pdf" TargetMode="External"/><Relationship Id="rId4" Type="http://schemas.openxmlformats.org/officeDocument/2006/relationships/image" Target="../media/image17.png"/><Relationship Id="rId9" Type="http://schemas.openxmlformats.org/officeDocument/2006/relationships/image" Target="../media/image38.png"/></Relationships>
</file>

<file path=ppt/slides/_rels/slide4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42.emf"/><Relationship Id="rId4" Type="http://schemas.openxmlformats.org/officeDocument/2006/relationships/image" Target="../media/image41.emf"/></Relationships>
</file>

<file path=ppt/slides/_rels/slide4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www.nurtureuk.org/wp-content/uploads/2021/11/Boxall-Profile-Leaflet-2019.pdf" TargetMode="Externa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hyperlink" Target="https://www.nurtureuk.org/wp-content/uploads/2021/11/Boxall-Profile-Leaflet-2019.pdf"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45.png"/><Relationship Id="rId5" Type="http://schemas.openxmlformats.org/officeDocument/2006/relationships/image" Target="../media/image44.png"/><Relationship Id="rId4" Type="http://schemas.openxmlformats.org/officeDocument/2006/relationships/image" Target="../media/image43.png"/></Relationships>
</file>

<file path=ppt/slides/_rels/slide4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47.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51.emf"/><Relationship Id="rId5" Type="http://schemas.openxmlformats.org/officeDocument/2006/relationships/image" Target="../media/image50.png"/><Relationship Id="rId4" Type="http://schemas.openxmlformats.org/officeDocument/2006/relationships/image" Target="../media/image49.jpeg"/></Relationships>
</file>

<file path=ppt/slides/_rels/slide48.xml.rels><?xml version="1.0" encoding="UTF-8" standalone="yes"?>
<Relationships xmlns="http://schemas.openxmlformats.org/package/2006/relationships"><Relationship Id="rId3" Type="http://schemas.openxmlformats.org/officeDocument/2006/relationships/hyperlink" Target="https://www.nurtureuk.org/case_study/emma-story/" TargetMode="External"/><Relationship Id="rId2" Type="http://schemas.openxmlformats.org/officeDocument/2006/relationships/slideLayout" Target="../slideLayouts/slideLayout13.xml"/><Relationship Id="rId1" Type="http://schemas.openxmlformats.org/officeDocument/2006/relationships/video" Target="https://www.youtube.com/embed/maC5aHpjrm8?feature=oembed" TargetMode="External"/><Relationship Id="rId5" Type="http://schemas.openxmlformats.org/officeDocument/2006/relationships/hyperlink" Target="https://youtu.be/maC5aHpjrm8" TargetMode="External"/><Relationship Id="rId4" Type="http://schemas.openxmlformats.org/officeDocument/2006/relationships/image" Target="../media/image54.jpeg"/></Relationships>
</file>

<file path=ppt/slides/_rels/slide49.xml.rels><?xml version="1.0" encoding="UTF-8" standalone="yes"?>
<Relationships xmlns="http://schemas.openxmlformats.org/package/2006/relationships"><Relationship Id="rId3" Type="http://schemas.openxmlformats.org/officeDocument/2006/relationships/hyperlink" Target="https://educationendowmentfoundation.org.uk/education-evidence/teaching-learning-toolkit" TargetMode="External"/><Relationship Id="rId7" Type="http://schemas.openxmlformats.org/officeDocument/2006/relationships/image" Target="../media/image58.png"/><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image" Target="../media/image57.png"/><Relationship Id="rId5" Type="http://schemas.openxmlformats.org/officeDocument/2006/relationships/image" Target="../media/image56.png"/><Relationship Id="rId4" Type="http://schemas.openxmlformats.org/officeDocument/2006/relationships/image" Target="../media/image55.png"/></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8" Type="http://schemas.openxmlformats.org/officeDocument/2006/relationships/hyperlink" Target="https://www.estyn.gov.wales/effective-practice/learning-support-assistants-lead-intervention-programmes" TargetMode="External"/><Relationship Id="rId3" Type="http://schemas.openxmlformats.org/officeDocument/2006/relationships/hyperlink" Target="https://threebearscookeryclub.com/" TargetMode="External"/><Relationship Id="rId7" Type="http://schemas.openxmlformats.org/officeDocument/2006/relationships/hyperlink" Target="https://www.estyn.gov.wales/effective-practice/developing-good-reading-habits"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education-ni.gov.uk/articles/nurture-provision-primary-schools" TargetMode="External"/><Relationship Id="rId5" Type="http://schemas.openxmlformats.org/officeDocument/2006/relationships/hyperlink" Target="https://www.pontarddulaisprimaryschool.co.uk/school-clubs/" TargetMode="External"/><Relationship Id="rId10" Type="http://schemas.openxmlformats.org/officeDocument/2006/relationships/hyperlink" Target="https://www.estyn.gov.wales/effective-practice/establishing-behaviour-groups?_ga=2.53987755.2086254070.1610746033-596235490.1610746033" TargetMode="External"/><Relationship Id="rId4" Type="http://schemas.openxmlformats.org/officeDocument/2006/relationships/hyperlink" Target="http://richmondpark.amdro.org.uk/media/104819/Pupil-Voice-Clubs.pdf" TargetMode="External"/><Relationship Id="rId9" Type="http://schemas.openxmlformats.org/officeDocument/2006/relationships/hyperlink" Target="https://www.estyn.gov.wales/effective-practice/innovative-interventions-lead-improvement-attainment" TargetMode="External"/></Relationships>
</file>

<file path=ppt/slides/_rels/slide52.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hyperlink" Target="https://www.nurtureuk.org/wp-content/uploads/2021/10/Nurture-Groups-Booklet-Dec-2019.pdf" TargetMode="External"/><Relationship Id="rId2" Type="http://schemas.openxmlformats.org/officeDocument/2006/relationships/hyperlink" Target="https://www.nasuwt.org.uk/static/uploaded/68ddda7f-afca-420c-a18798ea9271695f.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Website&#10;&#10;Description automatically generated with medium confidence">
            <a:extLst>
              <a:ext uri="{FF2B5EF4-FFF2-40B4-BE49-F238E27FC236}">
                <a16:creationId xmlns:a16="http://schemas.microsoft.com/office/drawing/2014/main" id="{FE2A66F8-89E6-4302-84B5-244AEAF6C5D8}"/>
              </a:ext>
            </a:extLst>
          </p:cNvPr>
          <p:cNvPicPr>
            <a:picLocks noChangeAspect="1"/>
          </p:cNvPicPr>
          <p:nvPr/>
        </p:nvPicPr>
        <p:blipFill rotWithShape="1">
          <a:blip r:embed="rId2"/>
          <a:srcRect t="6986" b="16743"/>
          <a:stretch/>
        </p:blipFill>
        <p:spPr>
          <a:xfrm>
            <a:off x="20" y="10"/>
            <a:ext cx="12191980" cy="6857990"/>
          </a:xfrm>
          <a:prstGeom prst="rect">
            <a:avLst/>
          </a:prstGeom>
        </p:spPr>
      </p:pic>
      <p:sp>
        <p:nvSpPr>
          <p:cNvPr id="7" name="TextBox 6">
            <a:extLst>
              <a:ext uri="{FF2B5EF4-FFF2-40B4-BE49-F238E27FC236}">
                <a16:creationId xmlns:a16="http://schemas.microsoft.com/office/drawing/2014/main" id="{E295E0D6-AC89-42E5-AA54-29D81C9AA5CB}"/>
              </a:ext>
            </a:extLst>
          </p:cNvPr>
          <p:cNvSpPr txBox="1"/>
          <p:nvPr/>
        </p:nvSpPr>
        <p:spPr>
          <a:xfrm>
            <a:off x="1870075" y="649832"/>
            <a:ext cx="8813800" cy="1015663"/>
          </a:xfrm>
          <a:prstGeom prst="rect">
            <a:avLst/>
          </a:prstGeom>
          <a:noFill/>
          <a:ln w="28575">
            <a:solidFill>
              <a:schemeClr val="bg1">
                <a:lumMod val="95000"/>
              </a:schemeClr>
            </a:solidFill>
          </a:ln>
        </p:spPr>
        <p:txBody>
          <a:bodyPr wrap="square" rtlCol="0">
            <a:spAutoFit/>
          </a:bodyPr>
          <a:lstStyle/>
          <a:p>
            <a:pPr algn="ctr"/>
            <a:r>
              <a:rPr lang="en-GB" sz="6000" b="1" dirty="0">
                <a:solidFill>
                  <a:schemeClr val="bg1"/>
                </a:solidFill>
              </a:rPr>
              <a:t>Interventions</a:t>
            </a:r>
          </a:p>
        </p:txBody>
      </p:sp>
      <p:sp>
        <p:nvSpPr>
          <p:cNvPr id="8" name="TextBox 7">
            <a:extLst>
              <a:ext uri="{FF2B5EF4-FFF2-40B4-BE49-F238E27FC236}">
                <a16:creationId xmlns:a16="http://schemas.microsoft.com/office/drawing/2014/main" id="{7CF729F2-D46C-4058-B33B-83B82317C140}"/>
              </a:ext>
            </a:extLst>
          </p:cNvPr>
          <p:cNvSpPr txBox="1"/>
          <p:nvPr/>
        </p:nvSpPr>
        <p:spPr>
          <a:xfrm>
            <a:off x="4260850" y="4527550"/>
            <a:ext cx="3594100" cy="461665"/>
          </a:xfrm>
          <a:prstGeom prst="rect">
            <a:avLst/>
          </a:prstGeom>
          <a:noFill/>
        </p:spPr>
        <p:txBody>
          <a:bodyPr wrap="square" rtlCol="0">
            <a:spAutoFit/>
          </a:bodyPr>
          <a:lstStyle/>
          <a:p>
            <a:pPr algn="ctr"/>
            <a:endParaRPr lang="en-GB" sz="2400" dirty="0">
              <a:solidFill>
                <a:schemeClr val="bg1"/>
              </a:solidFill>
            </a:endParaRPr>
          </a:p>
        </p:txBody>
      </p:sp>
      <p:sp>
        <p:nvSpPr>
          <p:cNvPr id="9" name="TextBox 8">
            <a:extLst>
              <a:ext uri="{FF2B5EF4-FFF2-40B4-BE49-F238E27FC236}">
                <a16:creationId xmlns:a16="http://schemas.microsoft.com/office/drawing/2014/main" id="{8BD526BA-28F1-4BA7-B764-48964FDD6DDB}"/>
              </a:ext>
            </a:extLst>
          </p:cNvPr>
          <p:cNvSpPr txBox="1"/>
          <p:nvPr/>
        </p:nvSpPr>
        <p:spPr>
          <a:xfrm>
            <a:off x="2343150" y="4413250"/>
            <a:ext cx="7867650" cy="707886"/>
          </a:xfrm>
          <a:prstGeom prst="rect">
            <a:avLst/>
          </a:prstGeom>
          <a:noFill/>
        </p:spPr>
        <p:txBody>
          <a:bodyPr wrap="square" rtlCol="0">
            <a:spAutoFit/>
          </a:bodyPr>
          <a:lstStyle/>
          <a:p>
            <a:pPr algn="ctr"/>
            <a:r>
              <a:rPr lang="en-GB" sz="4000" b="1" dirty="0">
                <a:solidFill>
                  <a:schemeClr val="bg1"/>
                </a:solidFill>
              </a:rPr>
              <a:t>ECAD6007</a:t>
            </a:r>
          </a:p>
        </p:txBody>
      </p:sp>
    </p:spTree>
    <p:extLst>
      <p:ext uri="{BB962C8B-B14F-4D97-AF65-F5344CB8AC3E}">
        <p14:creationId xmlns:p14="http://schemas.microsoft.com/office/powerpoint/2010/main" val="1198632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61F7596-02F2-9141-B1F1-653D8F9291CB}"/>
              </a:ext>
            </a:extLst>
          </p:cNvPr>
          <p:cNvPicPr>
            <a:picLocks noChangeAspect="1"/>
          </p:cNvPicPr>
          <p:nvPr/>
        </p:nvPicPr>
        <p:blipFill>
          <a:blip r:embed="rId2"/>
          <a:stretch>
            <a:fillRect/>
          </a:stretch>
        </p:blipFill>
        <p:spPr>
          <a:xfrm>
            <a:off x="0" y="14909"/>
            <a:ext cx="12344400" cy="6843091"/>
          </a:xfrm>
          <a:prstGeom prst="rect">
            <a:avLst/>
          </a:prstGeom>
        </p:spPr>
      </p:pic>
    </p:spTree>
    <p:extLst>
      <p:ext uri="{BB962C8B-B14F-4D97-AF65-F5344CB8AC3E}">
        <p14:creationId xmlns:p14="http://schemas.microsoft.com/office/powerpoint/2010/main" val="2662779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A27579-C4D6-144D-85D8-A58C0D67F143}"/>
              </a:ext>
            </a:extLst>
          </p:cNvPr>
          <p:cNvPicPr>
            <a:picLocks noChangeAspect="1"/>
          </p:cNvPicPr>
          <p:nvPr/>
        </p:nvPicPr>
        <p:blipFill>
          <a:blip r:embed="rId2"/>
          <a:stretch>
            <a:fillRect/>
          </a:stretch>
        </p:blipFill>
        <p:spPr>
          <a:xfrm>
            <a:off x="0" y="128761"/>
            <a:ext cx="8503920" cy="6475561"/>
          </a:xfrm>
          <a:prstGeom prst="rect">
            <a:avLst/>
          </a:prstGeom>
        </p:spPr>
      </p:pic>
      <p:pic>
        <p:nvPicPr>
          <p:cNvPr id="5" name="Picture 4">
            <a:extLst>
              <a:ext uri="{FF2B5EF4-FFF2-40B4-BE49-F238E27FC236}">
                <a16:creationId xmlns:a16="http://schemas.microsoft.com/office/drawing/2014/main" id="{46862853-FEDC-8B45-B9B2-C3A1C54CDF04}"/>
              </a:ext>
            </a:extLst>
          </p:cNvPr>
          <p:cNvPicPr>
            <a:picLocks noChangeAspect="1"/>
          </p:cNvPicPr>
          <p:nvPr/>
        </p:nvPicPr>
        <p:blipFill>
          <a:blip r:embed="rId3"/>
          <a:stretch>
            <a:fillRect/>
          </a:stretch>
        </p:blipFill>
        <p:spPr>
          <a:xfrm rot="11310162">
            <a:off x="8208840" y="376268"/>
            <a:ext cx="1328534" cy="725449"/>
          </a:xfrm>
          <a:prstGeom prst="rect">
            <a:avLst/>
          </a:prstGeom>
        </p:spPr>
      </p:pic>
      <p:sp>
        <p:nvSpPr>
          <p:cNvPr id="6" name="TextBox 5">
            <a:extLst>
              <a:ext uri="{FF2B5EF4-FFF2-40B4-BE49-F238E27FC236}">
                <a16:creationId xmlns:a16="http://schemas.microsoft.com/office/drawing/2014/main" id="{0F0570DE-3264-644E-9BDB-176A14EB6461}"/>
              </a:ext>
            </a:extLst>
          </p:cNvPr>
          <p:cNvSpPr txBox="1"/>
          <p:nvPr/>
        </p:nvSpPr>
        <p:spPr>
          <a:xfrm>
            <a:off x="9583704" y="640080"/>
            <a:ext cx="1394421" cy="369332"/>
          </a:xfrm>
          <a:prstGeom prst="rect">
            <a:avLst/>
          </a:prstGeom>
          <a:noFill/>
        </p:spPr>
        <p:txBody>
          <a:bodyPr wrap="none" rtlCol="0">
            <a:spAutoFit/>
          </a:bodyPr>
          <a:lstStyle/>
          <a:p>
            <a:r>
              <a:rPr lang="en-US" dirty="0"/>
              <a:t>What is this?</a:t>
            </a:r>
          </a:p>
        </p:txBody>
      </p:sp>
      <p:pic>
        <p:nvPicPr>
          <p:cNvPr id="7" name="Picture 6">
            <a:extLst>
              <a:ext uri="{FF2B5EF4-FFF2-40B4-BE49-F238E27FC236}">
                <a16:creationId xmlns:a16="http://schemas.microsoft.com/office/drawing/2014/main" id="{DCEBDAF8-C1FB-0442-A271-D6BE38347251}"/>
              </a:ext>
            </a:extLst>
          </p:cNvPr>
          <p:cNvPicPr>
            <a:picLocks noChangeAspect="1"/>
          </p:cNvPicPr>
          <p:nvPr/>
        </p:nvPicPr>
        <p:blipFill>
          <a:blip r:embed="rId3"/>
          <a:stretch>
            <a:fillRect/>
          </a:stretch>
        </p:blipFill>
        <p:spPr>
          <a:xfrm rot="12140568">
            <a:off x="7498242" y="1234700"/>
            <a:ext cx="1328534" cy="725449"/>
          </a:xfrm>
          <a:prstGeom prst="rect">
            <a:avLst/>
          </a:prstGeom>
        </p:spPr>
      </p:pic>
      <p:sp>
        <p:nvSpPr>
          <p:cNvPr id="8" name="TextBox 7">
            <a:extLst>
              <a:ext uri="{FF2B5EF4-FFF2-40B4-BE49-F238E27FC236}">
                <a16:creationId xmlns:a16="http://schemas.microsoft.com/office/drawing/2014/main" id="{4A8A39AF-6C27-574A-8EA7-E59C9B2EBED3}"/>
              </a:ext>
            </a:extLst>
          </p:cNvPr>
          <p:cNvSpPr txBox="1"/>
          <p:nvPr/>
        </p:nvSpPr>
        <p:spPr>
          <a:xfrm>
            <a:off x="8873107" y="1597424"/>
            <a:ext cx="1828800" cy="923330"/>
          </a:xfrm>
          <a:prstGeom prst="rect">
            <a:avLst/>
          </a:prstGeom>
          <a:noFill/>
        </p:spPr>
        <p:txBody>
          <a:bodyPr wrap="square" rtlCol="0">
            <a:spAutoFit/>
          </a:bodyPr>
          <a:lstStyle/>
          <a:p>
            <a:pPr algn="ctr"/>
            <a:r>
              <a:rPr lang="en-US" dirty="0"/>
              <a:t>How many progression steps are there?</a:t>
            </a:r>
          </a:p>
        </p:txBody>
      </p:sp>
      <p:pic>
        <p:nvPicPr>
          <p:cNvPr id="9" name="Picture 8">
            <a:extLst>
              <a:ext uri="{FF2B5EF4-FFF2-40B4-BE49-F238E27FC236}">
                <a16:creationId xmlns:a16="http://schemas.microsoft.com/office/drawing/2014/main" id="{C2BB0518-E574-9E46-8302-989FE84A712E}"/>
              </a:ext>
            </a:extLst>
          </p:cNvPr>
          <p:cNvPicPr>
            <a:picLocks noChangeAspect="1"/>
          </p:cNvPicPr>
          <p:nvPr/>
        </p:nvPicPr>
        <p:blipFill>
          <a:blip r:embed="rId3"/>
          <a:stretch>
            <a:fillRect/>
          </a:stretch>
        </p:blipFill>
        <p:spPr>
          <a:xfrm rot="11310162">
            <a:off x="7560700" y="3003817"/>
            <a:ext cx="1328534" cy="725449"/>
          </a:xfrm>
          <a:prstGeom prst="rect">
            <a:avLst/>
          </a:prstGeom>
        </p:spPr>
      </p:pic>
      <p:sp>
        <p:nvSpPr>
          <p:cNvPr id="10" name="TextBox 9">
            <a:extLst>
              <a:ext uri="{FF2B5EF4-FFF2-40B4-BE49-F238E27FC236}">
                <a16:creationId xmlns:a16="http://schemas.microsoft.com/office/drawing/2014/main" id="{1387314B-47CC-274A-92C4-F169021CCE35}"/>
              </a:ext>
            </a:extLst>
          </p:cNvPr>
          <p:cNvSpPr txBox="1"/>
          <p:nvPr/>
        </p:nvSpPr>
        <p:spPr>
          <a:xfrm>
            <a:off x="8988701" y="3108766"/>
            <a:ext cx="2114550" cy="1200329"/>
          </a:xfrm>
          <a:prstGeom prst="rect">
            <a:avLst/>
          </a:prstGeom>
          <a:noFill/>
        </p:spPr>
        <p:txBody>
          <a:bodyPr wrap="square" rtlCol="0">
            <a:spAutoFit/>
          </a:bodyPr>
          <a:lstStyle/>
          <a:p>
            <a:pPr algn="ctr"/>
            <a:r>
              <a:rPr lang="en-US" dirty="0"/>
              <a:t>Broadly what age would you expect a learner to be displaying this skill?</a:t>
            </a:r>
          </a:p>
        </p:txBody>
      </p:sp>
      <p:pic>
        <p:nvPicPr>
          <p:cNvPr id="11" name="Picture 10">
            <a:extLst>
              <a:ext uri="{FF2B5EF4-FFF2-40B4-BE49-F238E27FC236}">
                <a16:creationId xmlns:a16="http://schemas.microsoft.com/office/drawing/2014/main" id="{B58EF23F-8B4F-EE4B-9E70-E784B6322105}"/>
              </a:ext>
            </a:extLst>
          </p:cNvPr>
          <p:cNvPicPr>
            <a:picLocks noChangeAspect="1"/>
          </p:cNvPicPr>
          <p:nvPr/>
        </p:nvPicPr>
        <p:blipFill>
          <a:blip r:embed="rId3"/>
          <a:stretch>
            <a:fillRect/>
          </a:stretch>
        </p:blipFill>
        <p:spPr>
          <a:xfrm rot="12751920">
            <a:off x="7839653" y="5109949"/>
            <a:ext cx="1328534" cy="725449"/>
          </a:xfrm>
          <a:prstGeom prst="rect">
            <a:avLst/>
          </a:prstGeom>
        </p:spPr>
      </p:pic>
      <p:sp>
        <p:nvSpPr>
          <p:cNvPr id="12" name="TextBox 11">
            <a:extLst>
              <a:ext uri="{FF2B5EF4-FFF2-40B4-BE49-F238E27FC236}">
                <a16:creationId xmlns:a16="http://schemas.microsoft.com/office/drawing/2014/main" id="{0753C368-9934-9144-AFF5-3BBD1E863547}"/>
              </a:ext>
            </a:extLst>
          </p:cNvPr>
          <p:cNvSpPr txBox="1"/>
          <p:nvPr/>
        </p:nvSpPr>
        <p:spPr>
          <a:xfrm>
            <a:off x="7793724" y="6000682"/>
            <a:ext cx="3987566" cy="369332"/>
          </a:xfrm>
          <a:prstGeom prst="rect">
            <a:avLst/>
          </a:prstGeom>
          <a:noFill/>
        </p:spPr>
        <p:txBody>
          <a:bodyPr wrap="none" rtlCol="0">
            <a:spAutoFit/>
          </a:bodyPr>
          <a:lstStyle/>
          <a:p>
            <a:r>
              <a:rPr lang="en-US" dirty="0"/>
              <a:t>Are these stand alone assessment tasks?</a:t>
            </a:r>
          </a:p>
        </p:txBody>
      </p:sp>
    </p:spTree>
    <p:extLst>
      <p:ext uri="{BB962C8B-B14F-4D97-AF65-F5344CB8AC3E}">
        <p14:creationId xmlns:p14="http://schemas.microsoft.com/office/powerpoint/2010/main" val="976804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A27579-C4D6-144D-85D8-A58C0D67F143}"/>
              </a:ext>
            </a:extLst>
          </p:cNvPr>
          <p:cNvPicPr>
            <a:picLocks noChangeAspect="1"/>
          </p:cNvPicPr>
          <p:nvPr/>
        </p:nvPicPr>
        <p:blipFill>
          <a:blip r:embed="rId2"/>
          <a:stretch>
            <a:fillRect/>
          </a:stretch>
        </p:blipFill>
        <p:spPr>
          <a:xfrm>
            <a:off x="0" y="128761"/>
            <a:ext cx="8503920" cy="6475561"/>
          </a:xfrm>
          <a:prstGeom prst="rect">
            <a:avLst/>
          </a:prstGeom>
        </p:spPr>
      </p:pic>
      <p:pic>
        <p:nvPicPr>
          <p:cNvPr id="5" name="Picture 4">
            <a:extLst>
              <a:ext uri="{FF2B5EF4-FFF2-40B4-BE49-F238E27FC236}">
                <a16:creationId xmlns:a16="http://schemas.microsoft.com/office/drawing/2014/main" id="{46862853-FEDC-8B45-B9B2-C3A1C54CDF04}"/>
              </a:ext>
            </a:extLst>
          </p:cNvPr>
          <p:cNvPicPr>
            <a:picLocks noChangeAspect="1"/>
          </p:cNvPicPr>
          <p:nvPr/>
        </p:nvPicPr>
        <p:blipFill>
          <a:blip r:embed="rId3"/>
          <a:stretch>
            <a:fillRect/>
          </a:stretch>
        </p:blipFill>
        <p:spPr>
          <a:xfrm rot="11310162">
            <a:off x="8208840" y="376268"/>
            <a:ext cx="1328534" cy="725449"/>
          </a:xfrm>
          <a:prstGeom prst="rect">
            <a:avLst/>
          </a:prstGeom>
        </p:spPr>
      </p:pic>
      <p:sp>
        <p:nvSpPr>
          <p:cNvPr id="6" name="TextBox 5">
            <a:extLst>
              <a:ext uri="{FF2B5EF4-FFF2-40B4-BE49-F238E27FC236}">
                <a16:creationId xmlns:a16="http://schemas.microsoft.com/office/drawing/2014/main" id="{0F0570DE-3264-644E-9BDB-176A14EB6461}"/>
              </a:ext>
            </a:extLst>
          </p:cNvPr>
          <p:cNvSpPr txBox="1"/>
          <p:nvPr/>
        </p:nvSpPr>
        <p:spPr>
          <a:xfrm>
            <a:off x="9583704" y="640080"/>
            <a:ext cx="2512739" cy="369332"/>
          </a:xfrm>
          <a:prstGeom prst="rect">
            <a:avLst/>
          </a:prstGeom>
          <a:noFill/>
        </p:spPr>
        <p:txBody>
          <a:bodyPr wrap="none" rtlCol="0">
            <a:spAutoFit/>
          </a:bodyPr>
          <a:lstStyle/>
          <a:p>
            <a:r>
              <a:rPr lang="en-US" dirty="0"/>
              <a:t>What Matters Statement</a:t>
            </a:r>
          </a:p>
        </p:txBody>
      </p:sp>
      <p:pic>
        <p:nvPicPr>
          <p:cNvPr id="7" name="Picture 6">
            <a:extLst>
              <a:ext uri="{FF2B5EF4-FFF2-40B4-BE49-F238E27FC236}">
                <a16:creationId xmlns:a16="http://schemas.microsoft.com/office/drawing/2014/main" id="{DCEBDAF8-C1FB-0442-A271-D6BE38347251}"/>
              </a:ext>
            </a:extLst>
          </p:cNvPr>
          <p:cNvPicPr>
            <a:picLocks noChangeAspect="1"/>
          </p:cNvPicPr>
          <p:nvPr/>
        </p:nvPicPr>
        <p:blipFill>
          <a:blip r:embed="rId3"/>
          <a:stretch>
            <a:fillRect/>
          </a:stretch>
        </p:blipFill>
        <p:spPr>
          <a:xfrm rot="12140568">
            <a:off x="7498242" y="1234700"/>
            <a:ext cx="1328534" cy="725449"/>
          </a:xfrm>
          <a:prstGeom prst="rect">
            <a:avLst/>
          </a:prstGeom>
        </p:spPr>
      </p:pic>
      <p:sp>
        <p:nvSpPr>
          <p:cNvPr id="8" name="TextBox 7">
            <a:extLst>
              <a:ext uri="{FF2B5EF4-FFF2-40B4-BE49-F238E27FC236}">
                <a16:creationId xmlns:a16="http://schemas.microsoft.com/office/drawing/2014/main" id="{4A8A39AF-6C27-574A-8EA7-E59C9B2EBED3}"/>
              </a:ext>
            </a:extLst>
          </p:cNvPr>
          <p:cNvSpPr txBox="1"/>
          <p:nvPr/>
        </p:nvSpPr>
        <p:spPr>
          <a:xfrm>
            <a:off x="8873106" y="1597424"/>
            <a:ext cx="1962533" cy="646331"/>
          </a:xfrm>
          <a:prstGeom prst="rect">
            <a:avLst/>
          </a:prstGeom>
          <a:noFill/>
        </p:spPr>
        <p:txBody>
          <a:bodyPr wrap="square" rtlCol="0">
            <a:spAutoFit/>
          </a:bodyPr>
          <a:lstStyle/>
          <a:p>
            <a:pPr algn="ctr"/>
            <a:r>
              <a:rPr lang="en-US" dirty="0"/>
              <a:t>There are 5 progression steps.</a:t>
            </a:r>
          </a:p>
        </p:txBody>
      </p:sp>
      <p:pic>
        <p:nvPicPr>
          <p:cNvPr id="9" name="Picture 8">
            <a:extLst>
              <a:ext uri="{FF2B5EF4-FFF2-40B4-BE49-F238E27FC236}">
                <a16:creationId xmlns:a16="http://schemas.microsoft.com/office/drawing/2014/main" id="{C2BB0518-E574-9E46-8302-989FE84A712E}"/>
              </a:ext>
            </a:extLst>
          </p:cNvPr>
          <p:cNvPicPr>
            <a:picLocks noChangeAspect="1"/>
          </p:cNvPicPr>
          <p:nvPr/>
        </p:nvPicPr>
        <p:blipFill>
          <a:blip r:embed="rId3"/>
          <a:stretch>
            <a:fillRect/>
          </a:stretch>
        </p:blipFill>
        <p:spPr>
          <a:xfrm rot="11310162">
            <a:off x="7560700" y="3003817"/>
            <a:ext cx="1328534" cy="725449"/>
          </a:xfrm>
          <a:prstGeom prst="rect">
            <a:avLst/>
          </a:prstGeom>
        </p:spPr>
      </p:pic>
      <p:sp>
        <p:nvSpPr>
          <p:cNvPr id="10" name="TextBox 9">
            <a:extLst>
              <a:ext uri="{FF2B5EF4-FFF2-40B4-BE49-F238E27FC236}">
                <a16:creationId xmlns:a16="http://schemas.microsoft.com/office/drawing/2014/main" id="{1387314B-47CC-274A-92C4-F169021CCE35}"/>
              </a:ext>
            </a:extLst>
          </p:cNvPr>
          <p:cNvSpPr txBox="1"/>
          <p:nvPr/>
        </p:nvSpPr>
        <p:spPr>
          <a:xfrm>
            <a:off x="8935564" y="3320381"/>
            <a:ext cx="2114550" cy="369332"/>
          </a:xfrm>
          <a:prstGeom prst="rect">
            <a:avLst/>
          </a:prstGeom>
          <a:noFill/>
        </p:spPr>
        <p:txBody>
          <a:bodyPr wrap="square" rtlCol="0">
            <a:spAutoFit/>
          </a:bodyPr>
          <a:lstStyle/>
          <a:p>
            <a:pPr algn="ctr"/>
            <a:r>
              <a:rPr lang="en-US" dirty="0"/>
              <a:t>Broadly, age 11 yrs. </a:t>
            </a:r>
          </a:p>
        </p:txBody>
      </p:sp>
      <p:pic>
        <p:nvPicPr>
          <p:cNvPr id="11" name="Picture 10">
            <a:extLst>
              <a:ext uri="{FF2B5EF4-FFF2-40B4-BE49-F238E27FC236}">
                <a16:creationId xmlns:a16="http://schemas.microsoft.com/office/drawing/2014/main" id="{B58EF23F-8B4F-EE4B-9E70-E784B6322105}"/>
              </a:ext>
            </a:extLst>
          </p:cNvPr>
          <p:cNvPicPr>
            <a:picLocks noChangeAspect="1"/>
          </p:cNvPicPr>
          <p:nvPr/>
        </p:nvPicPr>
        <p:blipFill>
          <a:blip r:embed="rId3"/>
          <a:stretch>
            <a:fillRect/>
          </a:stretch>
        </p:blipFill>
        <p:spPr>
          <a:xfrm rot="12751920">
            <a:off x="7839653" y="5109949"/>
            <a:ext cx="1328534" cy="725449"/>
          </a:xfrm>
          <a:prstGeom prst="rect">
            <a:avLst/>
          </a:prstGeom>
        </p:spPr>
      </p:pic>
      <p:sp>
        <p:nvSpPr>
          <p:cNvPr id="12" name="TextBox 11">
            <a:extLst>
              <a:ext uri="{FF2B5EF4-FFF2-40B4-BE49-F238E27FC236}">
                <a16:creationId xmlns:a16="http://schemas.microsoft.com/office/drawing/2014/main" id="{0753C368-9934-9144-AFF5-3BBD1E863547}"/>
              </a:ext>
            </a:extLst>
          </p:cNvPr>
          <p:cNvSpPr txBox="1"/>
          <p:nvPr/>
        </p:nvSpPr>
        <p:spPr>
          <a:xfrm>
            <a:off x="7514370" y="6023474"/>
            <a:ext cx="4460645" cy="369332"/>
          </a:xfrm>
          <a:prstGeom prst="rect">
            <a:avLst/>
          </a:prstGeom>
          <a:noFill/>
        </p:spPr>
        <p:txBody>
          <a:bodyPr wrap="none" rtlCol="0">
            <a:spAutoFit/>
          </a:bodyPr>
          <a:lstStyle/>
          <a:p>
            <a:r>
              <a:rPr lang="en-US" dirty="0"/>
              <a:t>These are </a:t>
            </a:r>
            <a:r>
              <a:rPr lang="en-US" b="1" u="sng" dirty="0"/>
              <a:t>NOT</a:t>
            </a:r>
            <a:r>
              <a:rPr lang="en-US" dirty="0"/>
              <a:t> stand alone assessment tasks?</a:t>
            </a:r>
          </a:p>
        </p:txBody>
      </p:sp>
      <p:pic>
        <p:nvPicPr>
          <p:cNvPr id="4" name="Picture 3">
            <a:extLst>
              <a:ext uri="{FF2B5EF4-FFF2-40B4-BE49-F238E27FC236}">
                <a16:creationId xmlns:a16="http://schemas.microsoft.com/office/drawing/2014/main" id="{B3F2EC12-2637-2642-9C0F-519F5D8A99F0}"/>
              </a:ext>
            </a:extLst>
          </p:cNvPr>
          <p:cNvPicPr>
            <a:picLocks noChangeAspect="1"/>
          </p:cNvPicPr>
          <p:nvPr/>
        </p:nvPicPr>
        <p:blipFill>
          <a:blip r:embed="rId4"/>
          <a:stretch>
            <a:fillRect/>
          </a:stretch>
        </p:blipFill>
        <p:spPr>
          <a:xfrm>
            <a:off x="158891" y="4377690"/>
            <a:ext cx="2486312" cy="2015116"/>
          </a:xfrm>
          <a:prstGeom prst="rect">
            <a:avLst/>
          </a:prstGeom>
        </p:spPr>
      </p:pic>
    </p:spTree>
    <p:extLst>
      <p:ext uri="{BB962C8B-B14F-4D97-AF65-F5344CB8AC3E}">
        <p14:creationId xmlns:p14="http://schemas.microsoft.com/office/powerpoint/2010/main" val="29609388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Llun 8">
            <a:extLst>
              <a:ext uri="{FF2B5EF4-FFF2-40B4-BE49-F238E27FC236}">
                <a16:creationId xmlns:a16="http://schemas.microsoft.com/office/drawing/2014/main" id="{0CB6793D-ACED-A599-23EB-8D2B595D64C0}"/>
              </a:ext>
            </a:extLst>
          </p:cNvPr>
          <p:cNvPicPr>
            <a:picLocks noChangeAspect="1"/>
          </p:cNvPicPr>
          <p:nvPr/>
        </p:nvPicPr>
        <p:blipFill rotWithShape="1">
          <a:blip r:embed="rId3"/>
          <a:srcRect l="27488" t="26405" r="28271" b="20958"/>
          <a:stretch/>
        </p:blipFill>
        <p:spPr>
          <a:xfrm>
            <a:off x="-171199" y="1168671"/>
            <a:ext cx="7903088" cy="6268545"/>
          </a:xfrm>
          <a:prstGeom prst="rect">
            <a:avLst/>
          </a:prstGeom>
        </p:spPr>
      </p:pic>
      <p:pic>
        <p:nvPicPr>
          <p:cNvPr id="13" name="Llun 12">
            <a:extLst>
              <a:ext uri="{FF2B5EF4-FFF2-40B4-BE49-F238E27FC236}">
                <a16:creationId xmlns:a16="http://schemas.microsoft.com/office/drawing/2014/main" id="{1DD3DD1A-4E59-A5ED-DA66-B7CE01C34D82}"/>
              </a:ext>
            </a:extLst>
          </p:cNvPr>
          <p:cNvPicPr>
            <a:picLocks noChangeAspect="1"/>
          </p:cNvPicPr>
          <p:nvPr/>
        </p:nvPicPr>
        <p:blipFill rotWithShape="1">
          <a:blip r:embed="rId4"/>
          <a:srcRect l="34488" t="18431" r="35707" b="16863"/>
          <a:stretch/>
        </p:blipFill>
        <p:spPr>
          <a:xfrm rot="665539">
            <a:off x="8064574" y="294334"/>
            <a:ext cx="3560098" cy="5152772"/>
          </a:xfrm>
          <a:prstGeom prst="rect">
            <a:avLst/>
          </a:prstGeom>
          <a:ln>
            <a:noFill/>
          </a:ln>
          <a:effectLst>
            <a:outerShdw blurRad="292100" dist="139700" dir="2700000" algn="tl" rotWithShape="0">
              <a:srgbClr val="333333">
                <a:alpha val="65000"/>
              </a:srgbClr>
            </a:outerShdw>
          </a:effectLst>
        </p:spPr>
      </p:pic>
      <p:sp>
        <p:nvSpPr>
          <p:cNvPr id="15" name="Blwch Testun 14">
            <a:extLst>
              <a:ext uri="{FF2B5EF4-FFF2-40B4-BE49-F238E27FC236}">
                <a16:creationId xmlns:a16="http://schemas.microsoft.com/office/drawing/2014/main" id="{79E4996C-5B63-7A05-0459-430862A1359B}"/>
              </a:ext>
            </a:extLst>
          </p:cNvPr>
          <p:cNvSpPr txBox="1"/>
          <p:nvPr/>
        </p:nvSpPr>
        <p:spPr>
          <a:xfrm>
            <a:off x="8759917" y="6123008"/>
            <a:ext cx="2886636" cy="369332"/>
          </a:xfrm>
          <a:prstGeom prst="rect">
            <a:avLst/>
          </a:prstGeom>
          <a:noFill/>
        </p:spPr>
        <p:txBody>
          <a:bodyPr wrap="square">
            <a:spAutoFit/>
          </a:bodyPr>
          <a:lstStyle/>
          <a:p>
            <a:r>
              <a:rPr lang="cy-GB" dirty="0" err="1">
                <a:hlinkClick r:id="rId5"/>
              </a:rPr>
              <a:t>Square</a:t>
            </a:r>
            <a:r>
              <a:rPr lang="cy-GB" dirty="0">
                <a:hlinkClick r:id="rId5"/>
              </a:rPr>
              <a:t> </a:t>
            </a:r>
            <a:r>
              <a:rPr lang="cy-GB" dirty="0" err="1">
                <a:hlinkClick r:id="rId5"/>
              </a:rPr>
              <a:t>Pegs</a:t>
            </a:r>
            <a:r>
              <a:rPr lang="cy-GB" dirty="0">
                <a:hlinkClick r:id="rId5"/>
              </a:rPr>
              <a:t> - Google </a:t>
            </a:r>
            <a:r>
              <a:rPr lang="cy-GB" dirty="0" err="1">
                <a:hlinkClick r:id="rId5"/>
              </a:rPr>
              <a:t>Books</a:t>
            </a:r>
            <a:endParaRPr lang="cy-GB" dirty="0"/>
          </a:p>
        </p:txBody>
      </p:sp>
      <p:sp>
        <p:nvSpPr>
          <p:cNvPr id="2" name="Teitl 1">
            <a:extLst>
              <a:ext uri="{FF2B5EF4-FFF2-40B4-BE49-F238E27FC236}">
                <a16:creationId xmlns:a16="http://schemas.microsoft.com/office/drawing/2014/main" id="{3CCCDE2F-912C-F902-C17B-756FE7038586}"/>
              </a:ext>
            </a:extLst>
          </p:cNvPr>
          <p:cNvSpPr>
            <a:spLocks noGrp="1"/>
          </p:cNvSpPr>
          <p:nvPr>
            <p:ph type="title"/>
          </p:nvPr>
        </p:nvSpPr>
        <p:spPr>
          <a:xfrm>
            <a:off x="1666428" y="0"/>
            <a:ext cx="4227833" cy="1325563"/>
          </a:xfrm>
        </p:spPr>
        <p:txBody>
          <a:bodyPr/>
          <a:lstStyle/>
          <a:p>
            <a:r>
              <a:rPr lang="en-GB" i="1" dirty="0"/>
              <a:t>Group discussion</a:t>
            </a:r>
            <a:endParaRPr lang="cy-GB" dirty="0"/>
          </a:p>
        </p:txBody>
      </p:sp>
      <p:pic>
        <p:nvPicPr>
          <p:cNvPr id="4" name="Picture 3">
            <a:extLst>
              <a:ext uri="{FF2B5EF4-FFF2-40B4-BE49-F238E27FC236}">
                <a16:creationId xmlns:a16="http://schemas.microsoft.com/office/drawing/2014/main" id="{57D1F404-32CD-2544-A778-8505BE5DE852}"/>
              </a:ext>
            </a:extLst>
          </p:cNvPr>
          <p:cNvPicPr>
            <a:picLocks noChangeAspect="1"/>
          </p:cNvPicPr>
          <p:nvPr/>
        </p:nvPicPr>
        <p:blipFill>
          <a:blip r:embed="rId6"/>
          <a:stretch>
            <a:fillRect/>
          </a:stretch>
        </p:blipFill>
        <p:spPr>
          <a:xfrm>
            <a:off x="6545780" y="39767"/>
            <a:ext cx="2076122" cy="2297575"/>
          </a:xfrm>
          <a:prstGeom prst="rect">
            <a:avLst/>
          </a:prstGeom>
        </p:spPr>
      </p:pic>
    </p:spTree>
    <p:extLst>
      <p:ext uri="{BB962C8B-B14F-4D97-AF65-F5344CB8AC3E}">
        <p14:creationId xmlns:p14="http://schemas.microsoft.com/office/powerpoint/2010/main" val="2832004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Llun 10">
            <a:extLst>
              <a:ext uri="{FF2B5EF4-FFF2-40B4-BE49-F238E27FC236}">
                <a16:creationId xmlns:a16="http://schemas.microsoft.com/office/drawing/2014/main" id="{BCA32ACA-D08B-6F7B-DB46-4C005E4D7566}"/>
              </a:ext>
            </a:extLst>
          </p:cNvPr>
          <p:cNvPicPr>
            <a:picLocks noChangeAspect="1"/>
          </p:cNvPicPr>
          <p:nvPr/>
        </p:nvPicPr>
        <p:blipFill rotWithShape="1">
          <a:blip r:embed="rId3"/>
          <a:srcRect l="30321" t="23965" r="31307" b="14336"/>
          <a:stretch/>
        </p:blipFill>
        <p:spPr>
          <a:xfrm>
            <a:off x="4866758" y="-156892"/>
            <a:ext cx="6728365" cy="7212670"/>
          </a:xfrm>
          <a:prstGeom prst="rect">
            <a:avLst/>
          </a:prstGeom>
        </p:spPr>
      </p:pic>
      <p:pic>
        <p:nvPicPr>
          <p:cNvPr id="13" name="Llun 12">
            <a:extLst>
              <a:ext uri="{FF2B5EF4-FFF2-40B4-BE49-F238E27FC236}">
                <a16:creationId xmlns:a16="http://schemas.microsoft.com/office/drawing/2014/main" id="{1DD3DD1A-4E59-A5ED-DA66-B7CE01C34D82}"/>
              </a:ext>
            </a:extLst>
          </p:cNvPr>
          <p:cNvPicPr>
            <a:picLocks noChangeAspect="1"/>
          </p:cNvPicPr>
          <p:nvPr/>
        </p:nvPicPr>
        <p:blipFill rotWithShape="1">
          <a:blip r:embed="rId4"/>
          <a:srcRect l="34488" t="18431" r="35707" b="16863"/>
          <a:stretch/>
        </p:blipFill>
        <p:spPr>
          <a:xfrm rot="20769797">
            <a:off x="739351" y="1623559"/>
            <a:ext cx="2930254" cy="4241155"/>
          </a:xfrm>
          <a:prstGeom prst="rect">
            <a:avLst/>
          </a:prstGeom>
          <a:ln>
            <a:noFill/>
          </a:ln>
          <a:effectLst>
            <a:outerShdw blurRad="292100" dist="139700" dir="2700000" algn="tl" rotWithShape="0">
              <a:srgbClr val="333333">
                <a:alpha val="65000"/>
              </a:srgbClr>
            </a:outerShdw>
          </a:effectLst>
        </p:spPr>
      </p:pic>
      <p:sp>
        <p:nvSpPr>
          <p:cNvPr id="15" name="Blwch Testun 14">
            <a:extLst>
              <a:ext uri="{FF2B5EF4-FFF2-40B4-BE49-F238E27FC236}">
                <a16:creationId xmlns:a16="http://schemas.microsoft.com/office/drawing/2014/main" id="{79E4996C-5B63-7A05-0459-430862A1359B}"/>
              </a:ext>
            </a:extLst>
          </p:cNvPr>
          <p:cNvSpPr txBox="1"/>
          <p:nvPr/>
        </p:nvSpPr>
        <p:spPr>
          <a:xfrm>
            <a:off x="761160" y="6296277"/>
            <a:ext cx="2886636" cy="369332"/>
          </a:xfrm>
          <a:prstGeom prst="rect">
            <a:avLst/>
          </a:prstGeom>
          <a:noFill/>
        </p:spPr>
        <p:txBody>
          <a:bodyPr wrap="square">
            <a:spAutoFit/>
          </a:bodyPr>
          <a:lstStyle/>
          <a:p>
            <a:r>
              <a:rPr lang="cy-GB" dirty="0" err="1">
                <a:hlinkClick r:id="rId5"/>
              </a:rPr>
              <a:t>Square</a:t>
            </a:r>
            <a:r>
              <a:rPr lang="cy-GB" dirty="0">
                <a:hlinkClick r:id="rId5"/>
              </a:rPr>
              <a:t> </a:t>
            </a:r>
            <a:r>
              <a:rPr lang="cy-GB" dirty="0" err="1">
                <a:hlinkClick r:id="rId5"/>
              </a:rPr>
              <a:t>Pegs</a:t>
            </a:r>
            <a:r>
              <a:rPr lang="cy-GB" dirty="0">
                <a:hlinkClick r:id="rId5"/>
              </a:rPr>
              <a:t> - Google </a:t>
            </a:r>
            <a:r>
              <a:rPr lang="cy-GB" dirty="0" err="1">
                <a:hlinkClick r:id="rId5"/>
              </a:rPr>
              <a:t>Books</a:t>
            </a:r>
            <a:endParaRPr lang="cy-GB" dirty="0"/>
          </a:p>
        </p:txBody>
      </p:sp>
      <p:sp>
        <p:nvSpPr>
          <p:cNvPr id="2" name="Teitl 1">
            <a:extLst>
              <a:ext uri="{FF2B5EF4-FFF2-40B4-BE49-F238E27FC236}">
                <a16:creationId xmlns:a16="http://schemas.microsoft.com/office/drawing/2014/main" id="{3CCCDE2F-912C-F902-C17B-756FE7038586}"/>
              </a:ext>
            </a:extLst>
          </p:cNvPr>
          <p:cNvSpPr>
            <a:spLocks noGrp="1"/>
          </p:cNvSpPr>
          <p:nvPr>
            <p:ph type="title"/>
          </p:nvPr>
        </p:nvSpPr>
        <p:spPr>
          <a:xfrm>
            <a:off x="274719" y="-156892"/>
            <a:ext cx="7956222" cy="1325563"/>
          </a:xfrm>
        </p:spPr>
        <p:txBody>
          <a:bodyPr/>
          <a:lstStyle/>
          <a:p>
            <a:r>
              <a:rPr lang="en-GB" i="1" dirty="0"/>
              <a:t>Group discussion</a:t>
            </a:r>
            <a:endParaRPr lang="cy-GB" dirty="0"/>
          </a:p>
        </p:txBody>
      </p:sp>
      <p:pic>
        <p:nvPicPr>
          <p:cNvPr id="7" name="Picture 6">
            <a:extLst>
              <a:ext uri="{FF2B5EF4-FFF2-40B4-BE49-F238E27FC236}">
                <a16:creationId xmlns:a16="http://schemas.microsoft.com/office/drawing/2014/main" id="{457DBB59-E7C2-994D-AA27-9485FBB1F428}"/>
              </a:ext>
            </a:extLst>
          </p:cNvPr>
          <p:cNvPicPr>
            <a:picLocks noChangeAspect="1"/>
          </p:cNvPicPr>
          <p:nvPr/>
        </p:nvPicPr>
        <p:blipFill>
          <a:blip r:embed="rId6"/>
          <a:stretch>
            <a:fillRect/>
          </a:stretch>
        </p:blipFill>
        <p:spPr>
          <a:xfrm>
            <a:off x="3211153" y="861409"/>
            <a:ext cx="1846169" cy="2043093"/>
          </a:xfrm>
          <a:prstGeom prst="rect">
            <a:avLst/>
          </a:prstGeom>
        </p:spPr>
      </p:pic>
    </p:spTree>
    <p:extLst>
      <p:ext uri="{BB962C8B-B14F-4D97-AF65-F5344CB8AC3E}">
        <p14:creationId xmlns:p14="http://schemas.microsoft.com/office/powerpoint/2010/main" val="7937605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Llun 5">
            <a:extLst>
              <a:ext uri="{FF2B5EF4-FFF2-40B4-BE49-F238E27FC236}">
                <a16:creationId xmlns:a16="http://schemas.microsoft.com/office/drawing/2014/main" id="{08D87EA8-100B-5F21-A306-C62C7D7358CF}"/>
              </a:ext>
            </a:extLst>
          </p:cNvPr>
          <p:cNvPicPr>
            <a:picLocks noChangeAspect="1"/>
          </p:cNvPicPr>
          <p:nvPr/>
        </p:nvPicPr>
        <p:blipFill rotWithShape="1">
          <a:blip r:embed="rId3"/>
          <a:srcRect l="28388" t="18475" r="29782" b="12331"/>
          <a:stretch/>
        </p:blipFill>
        <p:spPr>
          <a:xfrm>
            <a:off x="391886" y="0"/>
            <a:ext cx="5388454" cy="5942265"/>
          </a:xfrm>
          <a:prstGeom prst="rect">
            <a:avLst/>
          </a:prstGeom>
        </p:spPr>
      </p:pic>
      <p:pic>
        <p:nvPicPr>
          <p:cNvPr id="8" name="Llun 7">
            <a:extLst>
              <a:ext uri="{FF2B5EF4-FFF2-40B4-BE49-F238E27FC236}">
                <a16:creationId xmlns:a16="http://schemas.microsoft.com/office/drawing/2014/main" id="{8ED1E4C7-440F-65B5-0365-E7274D9167E8}"/>
              </a:ext>
            </a:extLst>
          </p:cNvPr>
          <p:cNvPicPr>
            <a:picLocks noChangeAspect="1"/>
          </p:cNvPicPr>
          <p:nvPr/>
        </p:nvPicPr>
        <p:blipFill rotWithShape="1">
          <a:blip r:embed="rId4"/>
          <a:srcRect l="36746" t="22625" r="37456" b="17047"/>
          <a:stretch/>
        </p:blipFill>
        <p:spPr>
          <a:xfrm>
            <a:off x="6225231" y="-6684"/>
            <a:ext cx="4403183" cy="6864684"/>
          </a:xfrm>
          <a:prstGeom prst="rect">
            <a:avLst/>
          </a:prstGeom>
        </p:spPr>
      </p:pic>
    </p:spTree>
    <p:extLst>
      <p:ext uri="{BB962C8B-B14F-4D97-AF65-F5344CB8AC3E}">
        <p14:creationId xmlns:p14="http://schemas.microsoft.com/office/powerpoint/2010/main" val="14061406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8695" y="-287741"/>
            <a:ext cx="1954876" cy="1978429"/>
          </a:xfrm>
        </p:spPr>
        <p:txBody>
          <a:bodyPr>
            <a:normAutofit/>
          </a:bodyPr>
          <a:lstStyle/>
          <a:p>
            <a:br>
              <a:rPr lang="en-GB" dirty="0"/>
            </a:br>
            <a:r>
              <a:rPr lang="en-GB" sz="6000" i="1" dirty="0"/>
              <a:t>Aims</a:t>
            </a:r>
          </a:p>
        </p:txBody>
      </p:sp>
      <p:sp>
        <p:nvSpPr>
          <p:cNvPr id="6" name="Content Placeholder 5">
            <a:extLst>
              <a:ext uri="{FF2B5EF4-FFF2-40B4-BE49-F238E27FC236}">
                <a16:creationId xmlns:a16="http://schemas.microsoft.com/office/drawing/2014/main" id="{D80DD810-1F4D-491A-B6E0-B11C672F808C}"/>
              </a:ext>
            </a:extLst>
          </p:cNvPr>
          <p:cNvSpPr>
            <a:spLocks noGrp="1"/>
          </p:cNvSpPr>
          <p:nvPr>
            <p:ph sz="half" idx="2"/>
          </p:nvPr>
        </p:nvSpPr>
        <p:spPr>
          <a:xfrm>
            <a:off x="1313411" y="1690688"/>
            <a:ext cx="10190018" cy="4351338"/>
          </a:xfrm>
        </p:spPr>
        <p:txBody>
          <a:bodyPr>
            <a:normAutofit/>
          </a:bodyPr>
          <a:lstStyle/>
          <a:p>
            <a:pPr marL="0" indent="0">
              <a:buNone/>
            </a:pPr>
            <a:endParaRPr lang="en-GB" sz="2400" dirty="0"/>
          </a:p>
          <a:p>
            <a:r>
              <a:rPr lang="en-GB" sz="4400" i="1" dirty="0"/>
              <a:t>Explore the concept of ‘intervention’</a:t>
            </a:r>
          </a:p>
          <a:p>
            <a:r>
              <a:rPr lang="en-GB" sz="4400" i="1" dirty="0"/>
              <a:t>Implementation strategies</a:t>
            </a:r>
          </a:p>
          <a:p>
            <a:r>
              <a:rPr lang="en-GB" sz="4400" i="1" dirty="0"/>
              <a:t> Critical evaluation of interventions</a:t>
            </a:r>
          </a:p>
        </p:txBody>
      </p:sp>
    </p:spTree>
    <p:extLst>
      <p:ext uri="{BB962C8B-B14F-4D97-AF65-F5344CB8AC3E}">
        <p14:creationId xmlns:p14="http://schemas.microsoft.com/office/powerpoint/2010/main" val="22343216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24753D5-A22A-1142-96FC-3DF0FDC24761}"/>
              </a:ext>
            </a:extLst>
          </p:cNvPr>
          <p:cNvSpPr txBox="1"/>
          <p:nvPr/>
        </p:nvSpPr>
        <p:spPr>
          <a:xfrm>
            <a:off x="1409699" y="66604"/>
            <a:ext cx="9269730" cy="1938992"/>
          </a:xfrm>
          <a:prstGeom prst="rect">
            <a:avLst/>
          </a:prstGeom>
          <a:noFill/>
        </p:spPr>
        <p:txBody>
          <a:bodyPr wrap="square" rtlCol="0">
            <a:spAutoFit/>
          </a:bodyPr>
          <a:lstStyle/>
          <a:p>
            <a:pPr algn="ctr"/>
            <a:r>
              <a:rPr lang="en-GB" sz="6000" dirty="0"/>
              <a:t>What is your understanding of an ‘intervention’? </a:t>
            </a:r>
            <a:endParaRPr lang="en-US" sz="6000" dirty="0"/>
          </a:p>
        </p:txBody>
      </p:sp>
      <p:pic>
        <p:nvPicPr>
          <p:cNvPr id="8" name="Picture 7">
            <a:extLst>
              <a:ext uri="{FF2B5EF4-FFF2-40B4-BE49-F238E27FC236}">
                <a16:creationId xmlns:a16="http://schemas.microsoft.com/office/drawing/2014/main" id="{5C479C19-88DC-F84F-8A95-03D9D937248D}"/>
              </a:ext>
            </a:extLst>
          </p:cNvPr>
          <p:cNvPicPr>
            <a:picLocks noChangeAspect="1"/>
          </p:cNvPicPr>
          <p:nvPr/>
        </p:nvPicPr>
        <p:blipFill>
          <a:blip r:embed="rId2"/>
          <a:stretch>
            <a:fillRect/>
          </a:stretch>
        </p:blipFill>
        <p:spPr>
          <a:xfrm>
            <a:off x="5873114" y="2761470"/>
            <a:ext cx="4677236" cy="2094496"/>
          </a:xfrm>
          <a:prstGeom prst="rect">
            <a:avLst/>
          </a:prstGeom>
        </p:spPr>
      </p:pic>
      <p:sp>
        <p:nvSpPr>
          <p:cNvPr id="9" name="TextBox 8">
            <a:extLst>
              <a:ext uri="{FF2B5EF4-FFF2-40B4-BE49-F238E27FC236}">
                <a16:creationId xmlns:a16="http://schemas.microsoft.com/office/drawing/2014/main" id="{6AE0999B-6D26-4348-9E97-AEC2EB949B00}"/>
              </a:ext>
            </a:extLst>
          </p:cNvPr>
          <p:cNvSpPr txBox="1"/>
          <p:nvPr/>
        </p:nvSpPr>
        <p:spPr>
          <a:xfrm>
            <a:off x="7451098" y="5337810"/>
            <a:ext cx="1733808" cy="369332"/>
          </a:xfrm>
          <a:prstGeom prst="rect">
            <a:avLst/>
          </a:prstGeom>
          <a:noFill/>
        </p:spPr>
        <p:txBody>
          <a:bodyPr wrap="none" rtlCol="0">
            <a:spAutoFit/>
          </a:bodyPr>
          <a:lstStyle/>
          <a:p>
            <a:r>
              <a:rPr lang="en-US" dirty="0" err="1"/>
              <a:t>www.menti.com</a:t>
            </a:r>
            <a:endParaRPr lang="en-US" dirty="0"/>
          </a:p>
        </p:txBody>
      </p:sp>
      <p:sp>
        <p:nvSpPr>
          <p:cNvPr id="4" name="Rectangle 3">
            <a:extLst>
              <a:ext uri="{FF2B5EF4-FFF2-40B4-BE49-F238E27FC236}">
                <a16:creationId xmlns:a16="http://schemas.microsoft.com/office/drawing/2014/main" id="{94CE2BCD-011D-F54D-A858-BC56995941DB}"/>
              </a:ext>
            </a:extLst>
          </p:cNvPr>
          <p:cNvSpPr/>
          <p:nvPr/>
        </p:nvSpPr>
        <p:spPr>
          <a:xfrm>
            <a:off x="6957309" y="4806673"/>
            <a:ext cx="2721386" cy="369332"/>
          </a:xfrm>
          <a:prstGeom prst="rect">
            <a:avLst/>
          </a:prstGeom>
        </p:spPr>
        <p:txBody>
          <a:bodyPr wrap="none">
            <a:spAutoFit/>
          </a:bodyPr>
          <a:lstStyle/>
          <a:p>
            <a:r>
              <a:rPr lang="en-GB" dirty="0">
                <a:latin typeface="MentiText"/>
              </a:rPr>
              <a:t>The voting code </a:t>
            </a:r>
            <a:r>
              <a:rPr lang="en-GB" b="1" dirty="0"/>
              <a:t>2274 8331</a:t>
            </a:r>
            <a:endParaRPr lang="en-US" dirty="0"/>
          </a:p>
        </p:txBody>
      </p:sp>
      <p:sp>
        <p:nvSpPr>
          <p:cNvPr id="5" name="Rectangle 4">
            <a:extLst>
              <a:ext uri="{FF2B5EF4-FFF2-40B4-BE49-F238E27FC236}">
                <a16:creationId xmlns:a16="http://schemas.microsoft.com/office/drawing/2014/main" id="{04BF1B4C-604C-894C-86AB-99ABBFEE5812}"/>
              </a:ext>
            </a:extLst>
          </p:cNvPr>
          <p:cNvSpPr/>
          <p:nvPr/>
        </p:nvSpPr>
        <p:spPr>
          <a:xfrm>
            <a:off x="7589246" y="3645746"/>
            <a:ext cx="1173719" cy="369332"/>
          </a:xfrm>
          <a:prstGeom prst="rect">
            <a:avLst/>
          </a:prstGeom>
        </p:spPr>
        <p:txBody>
          <a:bodyPr wrap="none">
            <a:spAutoFit/>
          </a:bodyPr>
          <a:lstStyle/>
          <a:p>
            <a:r>
              <a:rPr lang="en-GB" b="1" dirty="0"/>
              <a:t>2274 8331</a:t>
            </a:r>
            <a:endParaRPr lang="en-US" dirty="0"/>
          </a:p>
        </p:txBody>
      </p:sp>
      <p:sp>
        <p:nvSpPr>
          <p:cNvPr id="7" name="Rectangle 6">
            <a:extLst>
              <a:ext uri="{FF2B5EF4-FFF2-40B4-BE49-F238E27FC236}">
                <a16:creationId xmlns:a16="http://schemas.microsoft.com/office/drawing/2014/main" id="{2A8EA42F-6F21-2A4B-A7F3-F90973A6DC72}"/>
              </a:ext>
            </a:extLst>
          </p:cNvPr>
          <p:cNvSpPr/>
          <p:nvPr/>
        </p:nvSpPr>
        <p:spPr>
          <a:xfrm>
            <a:off x="6258296" y="3764478"/>
            <a:ext cx="593766" cy="13062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CDEFF2B4-7616-214C-BDCD-813C21C83F0E}"/>
              </a:ext>
            </a:extLst>
          </p:cNvPr>
          <p:cNvSpPr/>
          <p:nvPr/>
        </p:nvSpPr>
        <p:spPr>
          <a:xfrm>
            <a:off x="6555179" y="6133068"/>
            <a:ext cx="3971408" cy="369332"/>
          </a:xfrm>
          <a:prstGeom prst="rect">
            <a:avLst/>
          </a:prstGeom>
        </p:spPr>
        <p:txBody>
          <a:bodyPr wrap="none">
            <a:spAutoFit/>
          </a:bodyPr>
          <a:lstStyle/>
          <a:p>
            <a:r>
              <a:rPr lang="en-US" dirty="0">
                <a:hlinkClick r:id="rId3"/>
              </a:rPr>
              <a:t>https://www.menti.com/al91adwnf2wa</a:t>
            </a:r>
            <a:r>
              <a:rPr lang="en-US" dirty="0"/>
              <a:t> </a:t>
            </a:r>
          </a:p>
        </p:txBody>
      </p:sp>
      <p:pic>
        <p:nvPicPr>
          <p:cNvPr id="12" name="Picture 11">
            <a:extLst>
              <a:ext uri="{FF2B5EF4-FFF2-40B4-BE49-F238E27FC236}">
                <a16:creationId xmlns:a16="http://schemas.microsoft.com/office/drawing/2014/main" id="{EAF1FECF-563F-984A-AEB9-8E8D20CD676A}"/>
              </a:ext>
            </a:extLst>
          </p:cNvPr>
          <p:cNvPicPr>
            <a:picLocks noChangeAspect="1"/>
          </p:cNvPicPr>
          <p:nvPr/>
        </p:nvPicPr>
        <p:blipFill>
          <a:blip r:embed="rId4"/>
          <a:stretch>
            <a:fillRect/>
          </a:stretch>
        </p:blipFill>
        <p:spPr>
          <a:xfrm>
            <a:off x="1317555" y="2403662"/>
            <a:ext cx="3852369" cy="3834898"/>
          </a:xfrm>
          <a:prstGeom prst="rect">
            <a:avLst/>
          </a:prstGeom>
        </p:spPr>
      </p:pic>
    </p:spTree>
    <p:extLst>
      <p:ext uri="{BB962C8B-B14F-4D97-AF65-F5344CB8AC3E}">
        <p14:creationId xmlns:p14="http://schemas.microsoft.com/office/powerpoint/2010/main" val="2826905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 name="Picture 4">
            <a:extLst>
              <a:ext uri="{FF2B5EF4-FFF2-40B4-BE49-F238E27FC236}">
                <a16:creationId xmlns:a16="http://schemas.microsoft.com/office/drawing/2014/main" id="{F7920CC8-002E-44D6-ACB3-6442301842C5}"/>
              </a:ext>
            </a:extLst>
          </p:cNvPr>
          <p:cNvPicPr>
            <a:picLocks noChangeAspect="1"/>
          </p:cNvPicPr>
          <p:nvPr/>
        </p:nvPicPr>
        <p:blipFill rotWithShape="1">
          <a:blip r:embed="rId2"/>
          <a:srcRect l="25283" r="12591"/>
          <a:stretch/>
        </p:blipFill>
        <p:spPr>
          <a:xfrm>
            <a:off x="1" y="10"/>
            <a:ext cx="7574440" cy="6857990"/>
          </a:xfrm>
          <a:prstGeom prst="rect">
            <a:avLst/>
          </a:prstGeom>
        </p:spPr>
      </p:pic>
      <p:sp>
        <p:nvSpPr>
          <p:cNvPr id="3" name="Title 2"/>
          <p:cNvSpPr>
            <a:spLocks noGrp="1"/>
          </p:cNvSpPr>
          <p:nvPr>
            <p:ph type="title"/>
          </p:nvPr>
        </p:nvSpPr>
        <p:spPr>
          <a:xfrm>
            <a:off x="214288" y="10"/>
            <a:ext cx="7145866" cy="778933"/>
          </a:xfrm>
        </p:spPr>
        <p:txBody>
          <a:bodyPr vert="horz" lIns="91440" tIns="45720" rIns="91440" bIns="45720" rtlCol="0" anchor="ctr">
            <a:normAutofit/>
          </a:bodyPr>
          <a:lstStyle/>
          <a:p>
            <a:pPr>
              <a:lnSpc>
                <a:spcPct val="90000"/>
              </a:lnSpc>
            </a:pPr>
            <a:r>
              <a:rPr lang="en-US" sz="2500" i="1" dirty="0">
                <a:solidFill>
                  <a:srgbClr val="FEFFFF"/>
                </a:solidFill>
              </a:rPr>
              <a:t>What exactly is an intervention?</a:t>
            </a:r>
            <a:endParaRPr lang="en-US" sz="2500" dirty="0">
              <a:solidFill>
                <a:srgbClr val="FEFFFF"/>
              </a:solidFill>
            </a:endParaRPr>
          </a:p>
        </p:txBody>
      </p:sp>
      <p:sp>
        <p:nvSpPr>
          <p:cNvPr id="2" name="Speech Bubble: Rectangle with Corners Rounded 1">
            <a:extLst>
              <a:ext uri="{FF2B5EF4-FFF2-40B4-BE49-F238E27FC236}">
                <a16:creationId xmlns:a16="http://schemas.microsoft.com/office/drawing/2014/main" id="{72D32AC6-90B7-4E78-8570-82048D2B4379}"/>
              </a:ext>
            </a:extLst>
          </p:cNvPr>
          <p:cNvSpPr/>
          <p:nvPr/>
        </p:nvSpPr>
        <p:spPr>
          <a:xfrm>
            <a:off x="7687732" y="1176866"/>
            <a:ext cx="4382347" cy="3715270"/>
          </a:xfrm>
          <a:prstGeom prst="wedgeRoundRectCallout">
            <a:avLst>
              <a:gd name="adj1" fmla="val -48050"/>
              <a:gd name="adj2" fmla="val 79203"/>
              <a:gd name="adj3" fmla="val 16667"/>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oAutofit/>
          </a:bodyPr>
          <a:lstStyle/>
          <a:p>
            <a:pPr>
              <a:spcBef>
                <a:spcPts val="1000"/>
              </a:spcBef>
              <a:buClr>
                <a:schemeClr val="accent1"/>
              </a:buClr>
            </a:pPr>
            <a:r>
              <a:rPr lang="en-US" sz="2600" dirty="0">
                <a:solidFill>
                  <a:schemeClr val="bg1"/>
                </a:solidFill>
              </a:rPr>
              <a:t>“Interventions are normally understood as those activities or strategies that are different from, or additional to, those employed routinely with pupils” </a:t>
            </a:r>
            <a:r>
              <a:rPr lang="en-US" sz="2400" dirty="0">
                <a:solidFill>
                  <a:schemeClr val="bg1"/>
                </a:solidFill>
              </a:rPr>
              <a:t>(Campbell &amp; Stanley, 1966 </a:t>
            </a:r>
            <a:r>
              <a:rPr lang="en-US" sz="2400" i="1" dirty="0">
                <a:solidFill>
                  <a:schemeClr val="bg1"/>
                </a:solidFill>
              </a:rPr>
              <a:t>cited in</a:t>
            </a:r>
            <a:r>
              <a:rPr lang="en-US" sz="2400" dirty="0">
                <a:solidFill>
                  <a:schemeClr val="bg1"/>
                </a:solidFill>
              </a:rPr>
              <a:t> NASUWT, 2018) </a:t>
            </a:r>
          </a:p>
        </p:txBody>
      </p:sp>
    </p:spTree>
    <p:extLst>
      <p:ext uri="{BB962C8B-B14F-4D97-AF65-F5344CB8AC3E}">
        <p14:creationId xmlns:p14="http://schemas.microsoft.com/office/powerpoint/2010/main" val="690609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914400" y="0"/>
            <a:ext cx="10515600" cy="1325563"/>
          </a:xfrm>
        </p:spPr>
        <p:txBody>
          <a:bodyPr/>
          <a:lstStyle/>
          <a:p>
            <a:br>
              <a:rPr lang="en-GB" dirty="0"/>
            </a:br>
            <a:r>
              <a:rPr lang="en-GB" i="1" dirty="0"/>
              <a:t>Interventions are …</a:t>
            </a:r>
          </a:p>
        </p:txBody>
      </p:sp>
      <p:sp>
        <p:nvSpPr>
          <p:cNvPr id="8" name="Content Placeholder 7"/>
          <p:cNvSpPr>
            <a:spLocks noGrp="1"/>
          </p:cNvSpPr>
          <p:nvPr>
            <p:ph sz="half" idx="2"/>
          </p:nvPr>
        </p:nvSpPr>
        <p:spPr>
          <a:xfrm>
            <a:off x="914400" y="1642746"/>
            <a:ext cx="10789920" cy="4351338"/>
          </a:xfrm>
        </p:spPr>
        <p:txBody>
          <a:bodyPr>
            <a:normAutofit fontScale="92500"/>
          </a:bodyPr>
          <a:lstStyle/>
          <a:p>
            <a:r>
              <a:rPr lang="en-GB" sz="3600" i="1" dirty="0"/>
              <a:t>activities / strategies that are different or additional to those used with other learners</a:t>
            </a:r>
          </a:p>
          <a:p>
            <a:r>
              <a:rPr lang="en-GB" sz="3600" i="1" dirty="0"/>
              <a:t>an additional tool to help learners make progress and succeed</a:t>
            </a:r>
          </a:p>
          <a:p>
            <a:r>
              <a:rPr lang="en-GB" sz="3600" i="1" dirty="0"/>
              <a:t>provide value for money from an educational perspective</a:t>
            </a:r>
          </a:p>
          <a:p>
            <a:r>
              <a:rPr lang="en-GB" sz="3600" i="1" dirty="0"/>
              <a:t>aimed at narrowing the attainment gap</a:t>
            </a:r>
          </a:p>
          <a:p>
            <a:r>
              <a:rPr lang="en-GB" sz="3600" i="1" dirty="0"/>
              <a:t>a consolidation of learning in smaller groups</a:t>
            </a:r>
          </a:p>
          <a:p>
            <a:r>
              <a:rPr lang="en-GB" sz="3600" i="1" dirty="0"/>
              <a:t>ways of improving aspects of wellbeing and behaviour</a:t>
            </a:r>
          </a:p>
          <a:p>
            <a:pPr marL="0" indent="0">
              <a:buNone/>
            </a:pPr>
            <a:endParaRPr lang="en-GB" dirty="0"/>
          </a:p>
          <a:p>
            <a:endParaRPr lang="en-GB" dirty="0"/>
          </a:p>
        </p:txBody>
      </p:sp>
    </p:spTree>
    <p:extLst>
      <p:ext uri="{BB962C8B-B14F-4D97-AF65-F5344CB8AC3E}">
        <p14:creationId xmlns:p14="http://schemas.microsoft.com/office/powerpoint/2010/main" val="7938057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A5EED-5DA9-42CB-BFC3-12078E10FA02}"/>
              </a:ext>
            </a:extLst>
          </p:cNvPr>
          <p:cNvSpPr>
            <a:spLocks noGrp="1"/>
          </p:cNvSpPr>
          <p:nvPr>
            <p:ph type="title"/>
          </p:nvPr>
        </p:nvSpPr>
        <p:spPr>
          <a:xfrm>
            <a:off x="1647421" y="485621"/>
            <a:ext cx="9707561" cy="1280890"/>
          </a:xfrm>
        </p:spPr>
        <p:txBody>
          <a:bodyPr>
            <a:normAutofit fontScale="90000"/>
          </a:bodyPr>
          <a:lstStyle/>
          <a:p>
            <a:r>
              <a:rPr lang="en-GB" i="1" dirty="0"/>
              <a:t>An intervention model – ‘Waves of support</a:t>
            </a:r>
            <a:r>
              <a:rPr lang="en-GB" dirty="0"/>
              <a:t>’</a:t>
            </a:r>
            <a:br>
              <a:rPr lang="en-GB" dirty="0"/>
            </a:br>
            <a:br>
              <a:rPr lang="en-GB" dirty="0"/>
            </a:br>
            <a:endParaRPr lang="en-GB" dirty="0"/>
          </a:p>
        </p:txBody>
      </p:sp>
      <p:graphicFrame>
        <p:nvGraphicFramePr>
          <p:cNvPr id="5" name="Diagram 4">
            <a:extLst>
              <a:ext uri="{FF2B5EF4-FFF2-40B4-BE49-F238E27FC236}">
                <a16:creationId xmlns:a16="http://schemas.microsoft.com/office/drawing/2014/main" id="{DC99294C-F6D1-43AB-948A-89A28E5210AF}"/>
              </a:ext>
            </a:extLst>
          </p:cNvPr>
          <p:cNvGraphicFramePr/>
          <p:nvPr>
            <p:extLst>
              <p:ext uri="{D42A27DB-BD31-4B8C-83A1-F6EECF244321}">
                <p14:modId xmlns:p14="http://schemas.microsoft.com/office/powerpoint/2010/main" val="766534998"/>
              </p:ext>
            </p:extLst>
          </p:nvPr>
        </p:nvGraphicFramePr>
        <p:xfrm>
          <a:off x="1898650" y="11260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853E3F5F-7565-4ED3-B844-8994D833D914}"/>
              </a:ext>
            </a:extLst>
          </p:cNvPr>
          <p:cNvSpPr txBox="1"/>
          <p:nvPr/>
        </p:nvSpPr>
        <p:spPr>
          <a:xfrm>
            <a:off x="9695656" y="4772285"/>
            <a:ext cx="2438882" cy="615553"/>
          </a:xfrm>
          <a:prstGeom prst="rect">
            <a:avLst/>
          </a:prstGeom>
          <a:noFill/>
        </p:spPr>
        <p:txBody>
          <a:bodyPr wrap="square" rtlCol="0">
            <a:spAutoFit/>
          </a:bodyPr>
          <a:lstStyle/>
          <a:p>
            <a:r>
              <a:rPr lang="en-GB" sz="1600" dirty="0"/>
              <a:t>(adapted from </a:t>
            </a:r>
            <a:r>
              <a:rPr lang="en-GB" sz="1600" dirty="0" err="1"/>
              <a:t>Choudry</a:t>
            </a:r>
            <a:r>
              <a:rPr lang="en-GB" sz="1600" dirty="0"/>
              <a:t>, 2021,p.167</a:t>
            </a:r>
            <a:r>
              <a:rPr lang="en-GB" dirty="0"/>
              <a:t>)</a:t>
            </a:r>
          </a:p>
        </p:txBody>
      </p:sp>
    </p:spTree>
    <p:extLst>
      <p:ext uri="{BB962C8B-B14F-4D97-AF65-F5344CB8AC3E}">
        <p14:creationId xmlns:p14="http://schemas.microsoft.com/office/powerpoint/2010/main" val="3474917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66179"/>
          <a:stretch/>
        </p:blipFill>
        <p:spPr>
          <a:xfrm>
            <a:off x="-1616596" y="2044932"/>
            <a:ext cx="15683822" cy="3282834"/>
          </a:xfrm>
          <a:prstGeom prst="rect">
            <a:avLst/>
          </a:prstGeom>
        </p:spPr>
      </p:pic>
      <p:sp>
        <p:nvSpPr>
          <p:cNvPr id="3" name="Rectangle 2"/>
          <p:cNvSpPr/>
          <p:nvPr/>
        </p:nvSpPr>
        <p:spPr>
          <a:xfrm>
            <a:off x="1548184" y="301629"/>
            <a:ext cx="9167125"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
        <p:nvSpPr>
          <p:cNvPr id="4" name="TextBox 3">
            <a:extLst>
              <a:ext uri="{FF2B5EF4-FFF2-40B4-BE49-F238E27FC236}">
                <a16:creationId xmlns:a16="http://schemas.microsoft.com/office/drawing/2014/main" id="{BE5E48DC-2BAD-8948-B20B-691405B2E6CA}"/>
              </a:ext>
            </a:extLst>
          </p:cNvPr>
          <p:cNvSpPr txBox="1"/>
          <p:nvPr/>
        </p:nvSpPr>
        <p:spPr>
          <a:xfrm>
            <a:off x="5224606" y="5327766"/>
            <a:ext cx="1742785" cy="1015663"/>
          </a:xfrm>
          <a:prstGeom prst="rect">
            <a:avLst/>
          </a:prstGeom>
          <a:noFill/>
        </p:spPr>
        <p:txBody>
          <a:bodyPr wrap="none" rtlCol="0">
            <a:spAutoFit/>
          </a:bodyPr>
          <a:lstStyle/>
          <a:p>
            <a:r>
              <a:rPr lang="en-US" sz="6000" dirty="0"/>
              <a:t>Class</a:t>
            </a:r>
          </a:p>
        </p:txBody>
      </p:sp>
    </p:spTree>
    <p:extLst>
      <p:ext uri="{BB962C8B-B14F-4D97-AF65-F5344CB8AC3E}">
        <p14:creationId xmlns:p14="http://schemas.microsoft.com/office/powerpoint/2010/main" val="15906032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66179"/>
          <a:stretch/>
        </p:blipFill>
        <p:spPr>
          <a:xfrm>
            <a:off x="-352001" y="3867699"/>
            <a:ext cx="7997941" cy="1674076"/>
          </a:xfrm>
          <a:prstGeom prst="rect">
            <a:avLst/>
          </a:prstGeom>
        </p:spPr>
      </p:pic>
      <p:sp>
        <p:nvSpPr>
          <p:cNvPr id="3" name="Rectangle 2"/>
          <p:cNvSpPr/>
          <p:nvPr/>
        </p:nvSpPr>
        <p:spPr>
          <a:xfrm>
            <a:off x="1548184" y="301629"/>
            <a:ext cx="9167125"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
        <p:nvSpPr>
          <p:cNvPr id="4" name="TextBox 3">
            <a:extLst>
              <a:ext uri="{FF2B5EF4-FFF2-40B4-BE49-F238E27FC236}">
                <a16:creationId xmlns:a16="http://schemas.microsoft.com/office/drawing/2014/main" id="{BE5E48DC-2BAD-8948-B20B-691405B2E6CA}"/>
              </a:ext>
            </a:extLst>
          </p:cNvPr>
          <p:cNvSpPr txBox="1"/>
          <p:nvPr/>
        </p:nvSpPr>
        <p:spPr>
          <a:xfrm>
            <a:off x="2775576" y="5327765"/>
            <a:ext cx="1742785" cy="1015663"/>
          </a:xfrm>
          <a:prstGeom prst="rect">
            <a:avLst/>
          </a:prstGeom>
          <a:noFill/>
        </p:spPr>
        <p:txBody>
          <a:bodyPr wrap="none" rtlCol="0">
            <a:spAutoFit/>
          </a:bodyPr>
          <a:lstStyle/>
          <a:p>
            <a:r>
              <a:rPr lang="en-US" sz="6000" dirty="0"/>
              <a:t>Class</a:t>
            </a:r>
          </a:p>
        </p:txBody>
      </p:sp>
      <p:sp>
        <p:nvSpPr>
          <p:cNvPr id="5" name="Rectangle 4">
            <a:extLst>
              <a:ext uri="{FF2B5EF4-FFF2-40B4-BE49-F238E27FC236}">
                <a16:creationId xmlns:a16="http://schemas.microsoft.com/office/drawing/2014/main" id="{DC9B9969-7F45-CE48-91E2-1C996A5A5600}"/>
              </a:ext>
            </a:extLst>
          </p:cNvPr>
          <p:cNvSpPr/>
          <p:nvPr/>
        </p:nvSpPr>
        <p:spPr>
          <a:xfrm>
            <a:off x="815411" y="1596910"/>
            <a:ext cx="10840711" cy="1631216"/>
          </a:xfrm>
          <a:prstGeom prst="rect">
            <a:avLst/>
          </a:prstGeom>
        </p:spPr>
        <p:txBody>
          <a:bodyPr wrap="square">
            <a:spAutoFit/>
          </a:bodyPr>
          <a:lstStyle/>
          <a:p>
            <a:r>
              <a:rPr lang="en-GB" sz="2000" dirty="0"/>
              <a:t>Quality First Teaching is the starting point for any work with SEN pupils. This is also often called Wave 1 teaching. The expectation is that ‘High quality teaching, differentiated for individual pupils, is the first step in responding to pupils who have or may have SEN. </a:t>
            </a:r>
            <a:r>
              <a:rPr lang="en-GB" sz="2000" b="1" dirty="0"/>
              <a:t>Additional intervention and support cannot compensate for a lack of good quality teaching’ </a:t>
            </a:r>
            <a:r>
              <a:rPr lang="en-GB" sz="2000" dirty="0"/>
              <a:t>(Department for Education and Department of Health, 2015, p 99). </a:t>
            </a:r>
            <a:endParaRPr lang="en-US" sz="2000" dirty="0"/>
          </a:p>
        </p:txBody>
      </p:sp>
      <p:sp>
        <p:nvSpPr>
          <p:cNvPr id="6" name="Rectangle 5">
            <a:extLst>
              <a:ext uri="{FF2B5EF4-FFF2-40B4-BE49-F238E27FC236}">
                <a16:creationId xmlns:a16="http://schemas.microsoft.com/office/drawing/2014/main" id="{E32793F9-454A-DC44-B924-3171EBC185CC}"/>
              </a:ext>
            </a:extLst>
          </p:cNvPr>
          <p:cNvSpPr/>
          <p:nvPr/>
        </p:nvSpPr>
        <p:spPr>
          <a:xfrm>
            <a:off x="7645940" y="3588828"/>
            <a:ext cx="4129258" cy="2246769"/>
          </a:xfrm>
          <a:prstGeom prst="rect">
            <a:avLst/>
          </a:prstGeom>
        </p:spPr>
        <p:txBody>
          <a:bodyPr wrap="square">
            <a:spAutoFit/>
          </a:bodyPr>
          <a:lstStyle/>
          <a:p>
            <a:r>
              <a:rPr lang="en-GB" sz="2000" dirty="0"/>
              <a:t>This includes providing differentiated work as well as inclusive teaching, which is about meeting the needs of all pupils as well as having high expectations of all pupils. It also means that all pupils have access to good teaching and learning.</a:t>
            </a:r>
            <a:endParaRPr lang="en-US" sz="2000" dirty="0"/>
          </a:p>
        </p:txBody>
      </p:sp>
    </p:spTree>
    <p:extLst>
      <p:ext uri="{BB962C8B-B14F-4D97-AF65-F5344CB8AC3E}">
        <p14:creationId xmlns:p14="http://schemas.microsoft.com/office/powerpoint/2010/main" val="14043005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35855" b="33821"/>
          <a:stretch/>
        </p:blipFill>
        <p:spPr>
          <a:xfrm>
            <a:off x="-2452956" y="1729047"/>
            <a:ext cx="17097910" cy="3208713"/>
          </a:xfrm>
          <a:prstGeom prst="rect">
            <a:avLst/>
          </a:prstGeom>
        </p:spPr>
      </p:pic>
      <p:sp>
        <p:nvSpPr>
          <p:cNvPr id="3" name="Rectangle 2"/>
          <p:cNvSpPr/>
          <p:nvPr/>
        </p:nvSpPr>
        <p:spPr>
          <a:xfrm>
            <a:off x="1548184" y="301629"/>
            <a:ext cx="9167125"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
        <p:nvSpPr>
          <p:cNvPr id="4" name="TextBox 3">
            <a:extLst>
              <a:ext uri="{FF2B5EF4-FFF2-40B4-BE49-F238E27FC236}">
                <a16:creationId xmlns:a16="http://schemas.microsoft.com/office/drawing/2014/main" id="{E9F1BBF9-77E2-6948-B28F-DB36BD474C7A}"/>
              </a:ext>
            </a:extLst>
          </p:cNvPr>
          <p:cNvSpPr txBox="1"/>
          <p:nvPr/>
        </p:nvSpPr>
        <p:spPr>
          <a:xfrm>
            <a:off x="5224606" y="5327766"/>
            <a:ext cx="2139175" cy="1015663"/>
          </a:xfrm>
          <a:prstGeom prst="rect">
            <a:avLst/>
          </a:prstGeom>
          <a:noFill/>
        </p:spPr>
        <p:txBody>
          <a:bodyPr wrap="none" rtlCol="0">
            <a:spAutoFit/>
          </a:bodyPr>
          <a:lstStyle/>
          <a:p>
            <a:r>
              <a:rPr lang="en-US" sz="6000" dirty="0"/>
              <a:t>Group</a:t>
            </a:r>
          </a:p>
        </p:txBody>
      </p:sp>
    </p:spTree>
    <p:extLst>
      <p:ext uri="{BB962C8B-B14F-4D97-AF65-F5344CB8AC3E}">
        <p14:creationId xmlns:p14="http://schemas.microsoft.com/office/powerpoint/2010/main" val="13927042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35855" b="33821"/>
          <a:stretch/>
        </p:blipFill>
        <p:spPr>
          <a:xfrm>
            <a:off x="-108085" y="2773075"/>
            <a:ext cx="7180599" cy="1347561"/>
          </a:xfrm>
          <a:prstGeom prst="rect">
            <a:avLst/>
          </a:prstGeom>
        </p:spPr>
      </p:pic>
      <p:sp>
        <p:nvSpPr>
          <p:cNvPr id="3" name="Rectangle 2"/>
          <p:cNvSpPr/>
          <p:nvPr/>
        </p:nvSpPr>
        <p:spPr>
          <a:xfrm>
            <a:off x="1548184" y="301629"/>
            <a:ext cx="9167125"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
        <p:nvSpPr>
          <p:cNvPr id="4" name="TextBox 3">
            <a:extLst>
              <a:ext uri="{FF2B5EF4-FFF2-40B4-BE49-F238E27FC236}">
                <a16:creationId xmlns:a16="http://schemas.microsoft.com/office/drawing/2014/main" id="{E9F1BBF9-77E2-6948-B28F-DB36BD474C7A}"/>
              </a:ext>
            </a:extLst>
          </p:cNvPr>
          <p:cNvSpPr txBox="1"/>
          <p:nvPr/>
        </p:nvSpPr>
        <p:spPr>
          <a:xfrm>
            <a:off x="2412626" y="4079794"/>
            <a:ext cx="2139175" cy="1015663"/>
          </a:xfrm>
          <a:prstGeom prst="rect">
            <a:avLst/>
          </a:prstGeom>
          <a:noFill/>
        </p:spPr>
        <p:txBody>
          <a:bodyPr wrap="none" rtlCol="0">
            <a:spAutoFit/>
          </a:bodyPr>
          <a:lstStyle/>
          <a:p>
            <a:r>
              <a:rPr lang="en-US" sz="6000" dirty="0"/>
              <a:t>Group</a:t>
            </a:r>
          </a:p>
        </p:txBody>
      </p:sp>
      <p:pic>
        <p:nvPicPr>
          <p:cNvPr id="5" name="Picture 4">
            <a:extLst>
              <a:ext uri="{FF2B5EF4-FFF2-40B4-BE49-F238E27FC236}">
                <a16:creationId xmlns:a16="http://schemas.microsoft.com/office/drawing/2014/main" id="{4BD00C20-8490-B444-B96C-D2C237A562C6}"/>
              </a:ext>
            </a:extLst>
          </p:cNvPr>
          <p:cNvPicPr>
            <a:picLocks noChangeAspect="1"/>
          </p:cNvPicPr>
          <p:nvPr/>
        </p:nvPicPr>
        <p:blipFill rotWithShape="1">
          <a:blip r:embed="rId2">
            <a:extLst>
              <a:ext uri="{28A0092B-C50C-407E-A947-70E740481C1C}">
                <a14:useLocalDpi xmlns:a14="http://schemas.microsoft.com/office/drawing/2010/main" val="0"/>
              </a:ext>
            </a:extLst>
          </a:blip>
          <a:srcRect t="66179"/>
          <a:stretch/>
        </p:blipFill>
        <p:spPr>
          <a:xfrm>
            <a:off x="-516755" y="5183924"/>
            <a:ext cx="7997941" cy="1674076"/>
          </a:xfrm>
          <a:prstGeom prst="rect">
            <a:avLst/>
          </a:prstGeom>
        </p:spPr>
      </p:pic>
      <p:sp>
        <p:nvSpPr>
          <p:cNvPr id="6" name="Rectangle 5">
            <a:extLst>
              <a:ext uri="{FF2B5EF4-FFF2-40B4-BE49-F238E27FC236}">
                <a16:creationId xmlns:a16="http://schemas.microsoft.com/office/drawing/2014/main" id="{89AC9083-3B7A-FE42-97DC-2958F3AF310D}"/>
              </a:ext>
            </a:extLst>
          </p:cNvPr>
          <p:cNvSpPr/>
          <p:nvPr/>
        </p:nvSpPr>
        <p:spPr>
          <a:xfrm>
            <a:off x="6763966" y="1540161"/>
            <a:ext cx="4675762" cy="3785652"/>
          </a:xfrm>
          <a:prstGeom prst="rect">
            <a:avLst/>
          </a:prstGeom>
        </p:spPr>
        <p:txBody>
          <a:bodyPr wrap="square">
            <a:spAutoFit/>
          </a:bodyPr>
          <a:lstStyle/>
          <a:p>
            <a:r>
              <a:rPr lang="en-GB" sz="2400" dirty="0"/>
              <a:t>In some instances, there may be the need to provide additional teaching interventions to enable children to work at age-related expectations if they are falling behind. This is called Wave 2 teaching and includes particular interventions to enable children to catch up, often with a focus on reading, writing and mathematics.</a:t>
            </a:r>
            <a:endParaRPr lang="en-US" sz="2400" dirty="0"/>
          </a:p>
        </p:txBody>
      </p:sp>
    </p:spTree>
    <p:extLst>
      <p:ext uri="{BB962C8B-B14F-4D97-AF65-F5344CB8AC3E}">
        <p14:creationId xmlns:p14="http://schemas.microsoft.com/office/powerpoint/2010/main" val="12318367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26504" t="3313" r="29326" b="64885"/>
          <a:stretch/>
        </p:blipFill>
        <p:spPr>
          <a:xfrm>
            <a:off x="1548184" y="1287137"/>
            <a:ext cx="8379229" cy="3733749"/>
          </a:xfrm>
          <a:prstGeom prst="rect">
            <a:avLst/>
          </a:prstGeom>
        </p:spPr>
      </p:pic>
      <p:sp>
        <p:nvSpPr>
          <p:cNvPr id="3" name="Rectangle 2"/>
          <p:cNvSpPr/>
          <p:nvPr/>
        </p:nvSpPr>
        <p:spPr>
          <a:xfrm>
            <a:off x="1548184" y="301629"/>
            <a:ext cx="9095631"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sp>
        <p:nvSpPr>
          <p:cNvPr id="4" name="TextBox 3">
            <a:extLst>
              <a:ext uri="{FF2B5EF4-FFF2-40B4-BE49-F238E27FC236}">
                <a16:creationId xmlns:a16="http://schemas.microsoft.com/office/drawing/2014/main" id="{5F0CC053-9775-FC43-9650-8C83ED73EA5B}"/>
              </a:ext>
            </a:extLst>
          </p:cNvPr>
          <p:cNvSpPr txBox="1"/>
          <p:nvPr/>
        </p:nvSpPr>
        <p:spPr>
          <a:xfrm>
            <a:off x="4476004" y="5399018"/>
            <a:ext cx="3239990" cy="1015663"/>
          </a:xfrm>
          <a:prstGeom prst="rect">
            <a:avLst/>
          </a:prstGeom>
          <a:noFill/>
        </p:spPr>
        <p:txBody>
          <a:bodyPr wrap="none" rtlCol="0">
            <a:spAutoFit/>
          </a:bodyPr>
          <a:lstStyle/>
          <a:p>
            <a:r>
              <a:rPr lang="en-US" sz="6000" dirty="0"/>
              <a:t>Individual</a:t>
            </a:r>
          </a:p>
        </p:txBody>
      </p:sp>
    </p:spTree>
    <p:extLst>
      <p:ext uri="{BB962C8B-B14F-4D97-AF65-F5344CB8AC3E}">
        <p14:creationId xmlns:p14="http://schemas.microsoft.com/office/powerpoint/2010/main" val="17556745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t="35855" b="33821"/>
          <a:stretch/>
        </p:blipFill>
        <p:spPr>
          <a:xfrm>
            <a:off x="-516755" y="3677055"/>
            <a:ext cx="8029486" cy="1506869"/>
          </a:xfrm>
          <a:prstGeom prst="rect">
            <a:avLst/>
          </a:prstGeom>
        </p:spPr>
      </p:pic>
      <p:sp>
        <p:nvSpPr>
          <p:cNvPr id="3" name="Rectangle 2"/>
          <p:cNvSpPr/>
          <p:nvPr/>
        </p:nvSpPr>
        <p:spPr>
          <a:xfrm>
            <a:off x="1548184" y="301629"/>
            <a:ext cx="9167125" cy="707886"/>
          </a:xfrm>
          <a:prstGeom prst="rect">
            <a:avLst/>
          </a:prstGeom>
        </p:spPr>
        <p:txBody>
          <a:bodyPr wrap="none">
            <a:spAutoFit/>
          </a:bodyPr>
          <a:lstStyle/>
          <a:p>
            <a:r>
              <a:rPr lang="en-GB" sz="4000" i="1" dirty="0"/>
              <a:t>An intervention model – ‘Waves of support</a:t>
            </a:r>
            <a:r>
              <a:rPr lang="en-GB" sz="4000" dirty="0"/>
              <a:t>’</a:t>
            </a:r>
            <a:endParaRPr lang="en-US" sz="4000" dirty="0"/>
          </a:p>
        </p:txBody>
      </p:sp>
      <p:pic>
        <p:nvPicPr>
          <p:cNvPr id="5" name="Picture 4">
            <a:extLst>
              <a:ext uri="{FF2B5EF4-FFF2-40B4-BE49-F238E27FC236}">
                <a16:creationId xmlns:a16="http://schemas.microsoft.com/office/drawing/2014/main" id="{4BD00C20-8490-B444-B96C-D2C237A562C6}"/>
              </a:ext>
            </a:extLst>
          </p:cNvPr>
          <p:cNvPicPr>
            <a:picLocks noChangeAspect="1"/>
          </p:cNvPicPr>
          <p:nvPr/>
        </p:nvPicPr>
        <p:blipFill rotWithShape="1">
          <a:blip r:embed="rId2">
            <a:extLst>
              <a:ext uri="{28A0092B-C50C-407E-A947-70E740481C1C}">
                <a14:useLocalDpi xmlns:a14="http://schemas.microsoft.com/office/drawing/2010/main" val="0"/>
              </a:ext>
            </a:extLst>
          </a:blip>
          <a:srcRect t="66179"/>
          <a:stretch/>
        </p:blipFill>
        <p:spPr>
          <a:xfrm>
            <a:off x="-516755" y="5183924"/>
            <a:ext cx="7997941" cy="1674076"/>
          </a:xfrm>
          <a:prstGeom prst="rect">
            <a:avLst/>
          </a:prstGeom>
        </p:spPr>
      </p:pic>
      <p:sp>
        <p:nvSpPr>
          <p:cNvPr id="6" name="Rectangle 5">
            <a:extLst>
              <a:ext uri="{FF2B5EF4-FFF2-40B4-BE49-F238E27FC236}">
                <a16:creationId xmlns:a16="http://schemas.microsoft.com/office/drawing/2014/main" id="{89AC9083-3B7A-FE42-97DC-2958F3AF310D}"/>
              </a:ext>
            </a:extLst>
          </p:cNvPr>
          <p:cNvSpPr/>
          <p:nvPr/>
        </p:nvSpPr>
        <p:spPr>
          <a:xfrm>
            <a:off x="6452681" y="2002979"/>
            <a:ext cx="5239966" cy="3046988"/>
          </a:xfrm>
          <a:prstGeom prst="rect">
            <a:avLst/>
          </a:prstGeom>
        </p:spPr>
        <p:txBody>
          <a:bodyPr wrap="square">
            <a:spAutoFit/>
          </a:bodyPr>
          <a:lstStyle/>
          <a:p>
            <a:r>
              <a:rPr lang="en-GB" sz="2400" dirty="0"/>
              <a:t>In a small minority of cases children and young people may require a high level of additional support or specialised provision through targeted support to meet personalised needs. This is called Wave 3 interventions and may include one-to-one support or specialist interventions. </a:t>
            </a:r>
            <a:endParaRPr lang="en-US" sz="2400" dirty="0"/>
          </a:p>
        </p:txBody>
      </p:sp>
      <p:pic>
        <p:nvPicPr>
          <p:cNvPr id="7" name="Picture 6">
            <a:extLst>
              <a:ext uri="{FF2B5EF4-FFF2-40B4-BE49-F238E27FC236}">
                <a16:creationId xmlns:a16="http://schemas.microsoft.com/office/drawing/2014/main" id="{F123BC11-94EB-FA4A-BEF7-EE24810474E4}"/>
              </a:ext>
            </a:extLst>
          </p:cNvPr>
          <p:cNvPicPr>
            <a:picLocks noChangeAspect="1"/>
          </p:cNvPicPr>
          <p:nvPr/>
        </p:nvPicPr>
        <p:blipFill rotWithShape="1">
          <a:blip r:embed="rId2">
            <a:extLst>
              <a:ext uri="{28A0092B-C50C-407E-A947-70E740481C1C}">
                <a14:useLocalDpi xmlns:a14="http://schemas.microsoft.com/office/drawing/2010/main" val="0"/>
              </a:ext>
            </a:extLst>
          </a:blip>
          <a:srcRect l="26504" t="3313" r="29326" b="64885"/>
          <a:stretch/>
        </p:blipFill>
        <p:spPr>
          <a:xfrm>
            <a:off x="1548184" y="1474872"/>
            <a:ext cx="3751242" cy="1671537"/>
          </a:xfrm>
          <a:prstGeom prst="rect">
            <a:avLst/>
          </a:prstGeom>
        </p:spPr>
      </p:pic>
    </p:spTree>
    <p:extLst>
      <p:ext uri="{BB962C8B-B14F-4D97-AF65-F5344CB8AC3E}">
        <p14:creationId xmlns:p14="http://schemas.microsoft.com/office/powerpoint/2010/main" val="22916848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8780"/>
          </a:xfrm>
        </p:spPr>
        <p:txBody>
          <a:bodyPr>
            <a:normAutofit fontScale="90000"/>
          </a:bodyPr>
          <a:lstStyle/>
          <a:p>
            <a:br>
              <a:rPr lang="en-GB" dirty="0"/>
            </a:br>
            <a:r>
              <a:rPr lang="en-GB" i="1" dirty="0"/>
              <a:t>Personalised learning</a:t>
            </a:r>
          </a:p>
        </p:txBody>
      </p:sp>
      <p:sp>
        <p:nvSpPr>
          <p:cNvPr id="4" name="Content Placeholder 3">
            <a:extLst>
              <a:ext uri="{FF2B5EF4-FFF2-40B4-BE49-F238E27FC236}">
                <a16:creationId xmlns:a16="http://schemas.microsoft.com/office/drawing/2014/main" id="{286B4DE5-CE78-4A42-ABB0-FB846A9ED66D}"/>
              </a:ext>
            </a:extLst>
          </p:cNvPr>
          <p:cNvSpPr>
            <a:spLocks noGrp="1"/>
          </p:cNvSpPr>
          <p:nvPr>
            <p:ph sz="half" idx="2"/>
          </p:nvPr>
        </p:nvSpPr>
        <p:spPr>
          <a:xfrm>
            <a:off x="838200" y="1825625"/>
            <a:ext cx="10515600" cy="4351338"/>
          </a:xfrm>
        </p:spPr>
        <p:txBody>
          <a:bodyPr>
            <a:normAutofit/>
          </a:bodyPr>
          <a:lstStyle/>
          <a:p>
            <a:r>
              <a:rPr lang="en-GB" i="1" dirty="0"/>
              <a:t>Focus on the child as an individual and his/her specific needs</a:t>
            </a:r>
          </a:p>
          <a:p>
            <a:r>
              <a:rPr lang="en-GB" i="1" dirty="0"/>
              <a:t>Small, achievable and agreed targets</a:t>
            </a:r>
          </a:p>
          <a:p>
            <a:r>
              <a:rPr lang="en-GB" i="1" dirty="0"/>
              <a:t>Use of simplified language and vocabulary</a:t>
            </a:r>
          </a:p>
          <a:p>
            <a:r>
              <a:rPr lang="en-GB" i="1" dirty="0"/>
              <a:t>Allows plenty of time</a:t>
            </a:r>
          </a:p>
          <a:p>
            <a:r>
              <a:rPr lang="en-GB" i="1" dirty="0">
                <a:solidFill>
                  <a:srgbClr val="00B050"/>
                </a:solidFill>
              </a:rPr>
              <a:t>Provides additional support, e.g. 1:1 provision, intervention etc.</a:t>
            </a:r>
          </a:p>
          <a:p>
            <a:r>
              <a:rPr lang="en-GB" i="1" dirty="0"/>
              <a:t>Builds on strengths and interests</a:t>
            </a:r>
          </a:p>
          <a:p>
            <a:r>
              <a:rPr lang="en-GB" i="1" dirty="0"/>
              <a:t>Encourages participation</a:t>
            </a:r>
          </a:p>
          <a:p>
            <a:r>
              <a:rPr lang="en-GB" i="1" dirty="0"/>
              <a:t>Is inclusive</a:t>
            </a:r>
          </a:p>
          <a:p>
            <a:pPr marL="0" indent="0">
              <a:buNone/>
            </a:pPr>
            <a:endParaRPr lang="en-GB" dirty="0"/>
          </a:p>
        </p:txBody>
      </p:sp>
    </p:spTree>
    <p:extLst>
      <p:ext uri="{BB962C8B-B14F-4D97-AF65-F5344CB8AC3E}">
        <p14:creationId xmlns:p14="http://schemas.microsoft.com/office/powerpoint/2010/main" val="22040232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E9820B-52A7-A74D-B1D4-130AAF5FA19E}"/>
              </a:ext>
            </a:extLst>
          </p:cNvPr>
          <p:cNvSpPr txBox="1"/>
          <p:nvPr/>
        </p:nvSpPr>
        <p:spPr>
          <a:xfrm>
            <a:off x="5640779" y="617516"/>
            <a:ext cx="6317673" cy="5632311"/>
          </a:xfrm>
          <a:prstGeom prst="rect">
            <a:avLst/>
          </a:prstGeom>
          <a:noFill/>
        </p:spPr>
        <p:txBody>
          <a:bodyPr wrap="square" rtlCol="0">
            <a:spAutoFit/>
          </a:bodyPr>
          <a:lstStyle/>
          <a:p>
            <a:pPr algn="ctr"/>
            <a:r>
              <a:rPr lang="en-US" sz="7200" dirty="0"/>
              <a:t>So what aspects of a learner do we target with our interventions?</a:t>
            </a:r>
          </a:p>
        </p:txBody>
      </p:sp>
      <p:pic>
        <p:nvPicPr>
          <p:cNvPr id="4" name="Picture 3">
            <a:extLst>
              <a:ext uri="{FF2B5EF4-FFF2-40B4-BE49-F238E27FC236}">
                <a16:creationId xmlns:a16="http://schemas.microsoft.com/office/drawing/2014/main" id="{A25C7564-4EF5-1F4B-9B94-B81CC0189261}"/>
              </a:ext>
            </a:extLst>
          </p:cNvPr>
          <p:cNvPicPr>
            <a:picLocks noChangeAspect="1"/>
          </p:cNvPicPr>
          <p:nvPr/>
        </p:nvPicPr>
        <p:blipFill>
          <a:blip r:embed="rId2"/>
          <a:stretch>
            <a:fillRect/>
          </a:stretch>
        </p:blipFill>
        <p:spPr>
          <a:xfrm>
            <a:off x="0" y="0"/>
            <a:ext cx="5468092" cy="7736768"/>
          </a:xfrm>
          <a:prstGeom prst="rect">
            <a:avLst/>
          </a:prstGeom>
        </p:spPr>
      </p:pic>
    </p:spTree>
    <p:extLst>
      <p:ext uri="{BB962C8B-B14F-4D97-AF65-F5344CB8AC3E}">
        <p14:creationId xmlns:p14="http://schemas.microsoft.com/office/powerpoint/2010/main" val="28320356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E9820B-52A7-A74D-B1D4-130AAF5FA19E}"/>
              </a:ext>
            </a:extLst>
          </p:cNvPr>
          <p:cNvSpPr txBox="1"/>
          <p:nvPr/>
        </p:nvSpPr>
        <p:spPr>
          <a:xfrm>
            <a:off x="5738057" y="247864"/>
            <a:ext cx="4553808" cy="5016758"/>
          </a:xfrm>
          <a:prstGeom prst="rect">
            <a:avLst/>
          </a:prstGeom>
          <a:noFill/>
        </p:spPr>
        <p:txBody>
          <a:bodyPr wrap="square" rtlCol="0">
            <a:spAutoFit/>
          </a:bodyPr>
          <a:lstStyle/>
          <a:p>
            <a:r>
              <a:rPr lang="en-GB" sz="4000" i="1" dirty="0"/>
              <a:t>Improve progress and outcomes in:</a:t>
            </a:r>
          </a:p>
          <a:p>
            <a:pPr lvl="1">
              <a:buFont typeface="Wingdings" panose="05000000000000000000" pitchFamily="2" charset="2"/>
              <a:buChar char="q"/>
            </a:pPr>
            <a:r>
              <a:rPr lang="en-GB" sz="4000" i="1" dirty="0"/>
              <a:t>physical and mental health</a:t>
            </a:r>
          </a:p>
          <a:p>
            <a:pPr lvl="1">
              <a:buFont typeface="Wingdings" panose="05000000000000000000" pitchFamily="2" charset="2"/>
              <a:buChar char="q"/>
            </a:pPr>
            <a:r>
              <a:rPr lang="en-GB" sz="4000" i="1" dirty="0"/>
              <a:t>cognition and learning</a:t>
            </a:r>
          </a:p>
          <a:p>
            <a:pPr lvl="1">
              <a:buFont typeface="Wingdings" panose="05000000000000000000" pitchFamily="2" charset="2"/>
              <a:buChar char="q"/>
            </a:pPr>
            <a:r>
              <a:rPr lang="en-GB" sz="4000" i="1" dirty="0"/>
              <a:t>basic and transferable skills</a:t>
            </a:r>
          </a:p>
        </p:txBody>
      </p:sp>
      <p:pic>
        <p:nvPicPr>
          <p:cNvPr id="4" name="Picture 3">
            <a:extLst>
              <a:ext uri="{FF2B5EF4-FFF2-40B4-BE49-F238E27FC236}">
                <a16:creationId xmlns:a16="http://schemas.microsoft.com/office/drawing/2014/main" id="{A25C7564-4EF5-1F4B-9B94-B81CC0189261}"/>
              </a:ext>
            </a:extLst>
          </p:cNvPr>
          <p:cNvPicPr>
            <a:picLocks noChangeAspect="1"/>
          </p:cNvPicPr>
          <p:nvPr/>
        </p:nvPicPr>
        <p:blipFill>
          <a:blip r:embed="rId2"/>
          <a:stretch>
            <a:fillRect/>
          </a:stretch>
        </p:blipFill>
        <p:spPr>
          <a:xfrm>
            <a:off x="0" y="0"/>
            <a:ext cx="5468092" cy="7736768"/>
          </a:xfrm>
          <a:prstGeom prst="rect">
            <a:avLst/>
          </a:prstGeom>
        </p:spPr>
      </p:pic>
      <p:pic>
        <p:nvPicPr>
          <p:cNvPr id="5" name="Llun 12">
            <a:extLst>
              <a:ext uri="{FF2B5EF4-FFF2-40B4-BE49-F238E27FC236}">
                <a16:creationId xmlns:a16="http://schemas.microsoft.com/office/drawing/2014/main" id="{E8141D72-790C-8B40-BE60-C2610ABADBB2}"/>
              </a:ext>
            </a:extLst>
          </p:cNvPr>
          <p:cNvPicPr>
            <a:picLocks noChangeAspect="1"/>
          </p:cNvPicPr>
          <p:nvPr/>
        </p:nvPicPr>
        <p:blipFill rotWithShape="1">
          <a:blip r:embed="rId3"/>
          <a:srcRect l="34488" t="18431" r="35707" b="16863"/>
          <a:stretch/>
        </p:blipFill>
        <p:spPr>
          <a:xfrm rot="655931">
            <a:off x="9956809" y="3893092"/>
            <a:ext cx="2146211" cy="3106357"/>
          </a:xfrm>
          <a:prstGeom prst="rect">
            <a:avLst/>
          </a:prstGeom>
          <a:ln>
            <a:noFill/>
          </a:ln>
          <a:effectLst>
            <a:outerShdw blurRad="292100" dist="139700" dir="2700000" algn="tl" rotWithShape="0">
              <a:srgbClr val="333333">
                <a:alpha val="65000"/>
              </a:srgbClr>
            </a:outerShdw>
          </a:effectLst>
        </p:spPr>
      </p:pic>
      <p:sp>
        <p:nvSpPr>
          <p:cNvPr id="3" name="TextBox 2">
            <a:extLst>
              <a:ext uri="{FF2B5EF4-FFF2-40B4-BE49-F238E27FC236}">
                <a16:creationId xmlns:a16="http://schemas.microsoft.com/office/drawing/2014/main" id="{1C5F06EF-2CD6-7743-A501-9D681AB5B860}"/>
              </a:ext>
            </a:extLst>
          </p:cNvPr>
          <p:cNvSpPr txBox="1"/>
          <p:nvPr/>
        </p:nvSpPr>
        <p:spPr>
          <a:xfrm>
            <a:off x="6128426" y="5797685"/>
            <a:ext cx="2383729" cy="461665"/>
          </a:xfrm>
          <a:prstGeom prst="rect">
            <a:avLst/>
          </a:prstGeom>
          <a:noFill/>
        </p:spPr>
        <p:txBody>
          <a:bodyPr wrap="none" rtlCol="0">
            <a:spAutoFit/>
          </a:bodyPr>
          <a:lstStyle/>
          <a:p>
            <a:r>
              <a:rPr lang="en-US" sz="2400" dirty="0"/>
              <a:t>Any connections?</a:t>
            </a:r>
          </a:p>
        </p:txBody>
      </p:sp>
      <p:pic>
        <p:nvPicPr>
          <p:cNvPr id="7" name="Picture 6">
            <a:extLst>
              <a:ext uri="{FF2B5EF4-FFF2-40B4-BE49-F238E27FC236}">
                <a16:creationId xmlns:a16="http://schemas.microsoft.com/office/drawing/2014/main" id="{C8D75400-9E55-514F-B39F-E32A760F3910}"/>
              </a:ext>
            </a:extLst>
          </p:cNvPr>
          <p:cNvPicPr>
            <a:picLocks noChangeAspect="1"/>
          </p:cNvPicPr>
          <p:nvPr/>
        </p:nvPicPr>
        <p:blipFill>
          <a:blip r:embed="rId4"/>
          <a:stretch>
            <a:fillRect/>
          </a:stretch>
        </p:blipFill>
        <p:spPr>
          <a:xfrm>
            <a:off x="8600326" y="5734750"/>
            <a:ext cx="1081401" cy="587533"/>
          </a:xfrm>
          <a:prstGeom prst="rect">
            <a:avLst/>
          </a:prstGeom>
        </p:spPr>
      </p:pic>
    </p:spTree>
    <p:extLst>
      <p:ext uri="{BB962C8B-B14F-4D97-AF65-F5344CB8AC3E}">
        <p14:creationId xmlns:p14="http://schemas.microsoft.com/office/powerpoint/2010/main" val="17432484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4350" y="0"/>
            <a:ext cx="10142056" cy="1280890"/>
          </a:xfrm>
        </p:spPr>
        <p:txBody>
          <a:bodyPr/>
          <a:lstStyle/>
          <a:p>
            <a:r>
              <a:rPr lang="en-GB" dirty="0"/>
              <a:t>Targeting individuals, groups or whole class</a:t>
            </a:r>
          </a:p>
        </p:txBody>
      </p:sp>
      <p:graphicFrame>
        <p:nvGraphicFramePr>
          <p:cNvPr id="4" name="Diagram 3"/>
          <p:cNvGraphicFramePr/>
          <p:nvPr/>
        </p:nvGraphicFramePr>
        <p:xfrm>
          <a:off x="2281382" y="1223971"/>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0B077C1B-BE69-1C43-AE82-06857A5CA11F}"/>
              </a:ext>
            </a:extLst>
          </p:cNvPr>
          <p:cNvSpPr txBox="1"/>
          <p:nvPr/>
        </p:nvSpPr>
        <p:spPr>
          <a:xfrm>
            <a:off x="372123" y="3748638"/>
            <a:ext cx="2621487" cy="369332"/>
          </a:xfrm>
          <a:prstGeom prst="rect">
            <a:avLst/>
          </a:prstGeom>
          <a:noFill/>
        </p:spPr>
        <p:txBody>
          <a:bodyPr wrap="none" rtlCol="0">
            <a:spAutoFit/>
          </a:bodyPr>
          <a:lstStyle/>
          <a:p>
            <a:r>
              <a:rPr lang="en-US" dirty="0"/>
              <a:t>Is there anything missing?</a:t>
            </a:r>
          </a:p>
        </p:txBody>
      </p:sp>
      <p:pic>
        <p:nvPicPr>
          <p:cNvPr id="6" name="Picture 5">
            <a:extLst>
              <a:ext uri="{FF2B5EF4-FFF2-40B4-BE49-F238E27FC236}">
                <a16:creationId xmlns:a16="http://schemas.microsoft.com/office/drawing/2014/main" id="{19D9E338-6431-1047-8E38-612EF3D33E82}"/>
              </a:ext>
            </a:extLst>
          </p:cNvPr>
          <p:cNvPicPr>
            <a:picLocks noChangeAspect="1"/>
          </p:cNvPicPr>
          <p:nvPr/>
        </p:nvPicPr>
        <p:blipFill>
          <a:blip r:embed="rId7"/>
          <a:stretch>
            <a:fillRect/>
          </a:stretch>
        </p:blipFill>
        <p:spPr>
          <a:xfrm>
            <a:off x="2998499" y="3645725"/>
            <a:ext cx="1192143" cy="647700"/>
          </a:xfrm>
          <a:prstGeom prst="rect">
            <a:avLst/>
          </a:prstGeom>
        </p:spPr>
      </p:pic>
    </p:spTree>
    <p:extLst>
      <p:ext uri="{BB962C8B-B14F-4D97-AF65-F5344CB8AC3E}">
        <p14:creationId xmlns:p14="http://schemas.microsoft.com/office/powerpoint/2010/main" val="25960963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B6DF830-042F-134A-B3FF-25F1DDFD274E}"/>
              </a:ext>
            </a:extLst>
          </p:cNvPr>
          <p:cNvPicPr>
            <a:picLocks noChangeAspect="1"/>
          </p:cNvPicPr>
          <p:nvPr/>
        </p:nvPicPr>
        <p:blipFill>
          <a:blip r:embed="rId2"/>
          <a:stretch>
            <a:fillRect/>
          </a:stretch>
        </p:blipFill>
        <p:spPr>
          <a:xfrm>
            <a:off x="155781" y="170625"/>
            <a:ext cx="3187700" cy="6540500"/>
          </a:xfrm>
          <a:prstGeom prst="rect">
            <a:avLst/>
          </a:prstGeom>
        </p:spPr>
      </p:pic>
      <p:sp>
        <p:nvSpPr>
          <p:cNvPr id="5" name="TextBox 4">
            <a:extLst>
              <a:ext uri="{FF2B5EF4-FFF2-40B4-BE49-F238E27FC236}">
                <a16:creationId xmlns:a16="http://schemas.microsoft.com/office/drawing/2014/main" id="{8080D1F1-1725-C94B-A659-59B812A546FA}"/>
              </a:ext>
            </a:extLst>
          </p:cNvPr>
          <p:cNvSpPr txBox="1"/>
          <p:nvPr/>
        </p:nvSpPr>
        <p:spPr>
          <a:xfrm>
            <a:off x="5011387" y="170625"/>
            <a:ext cx="5735781" cy="4401205"/>
          </a:xfrm>
          <a:prstGeom prst="rect">
            <a:avLst/>
          </a:prstGeom>
          <a:noFill/>
        </p:spPr>
        <p:txBody>
          <a:bodyPr wrap="square" rtlCol="0">
            <a:spAutoFit/>
          </a:bodyPr>
          <a:lstStyle/>
          <a:p>
            <a:pPr algn="ctr"/>
            <a:r>
              <a:rPr lang="en-US" sz="4000" dirty="0"/>
              <a:t>Let’s get critical!</a:t>
            </a:r>
          </a:p>
          <a:p>
            <a:pPr algn="ctr"/>
            <a:endParaRPr lang="en-US" sz="4000" dirty="0"/>
          </a:p>
          <a:p>
            <a:pPr algn="ctr"/>
            <a:r>
              <a:rPr lang="en-US" sz="4000" dirty="0"/>
              <a:t>What </a:t>
            </a:r>
            <a:r>
              <a:rPr lang="en-US" sz="4000" u="sng" dirty="0"/>
              <a:t>MIGHT</a:t>
            </a:r>
            <a:r>
              <a:rPr lang="en-US" sz="4000" dirty="0"/>
              <a:t> some of the possible negative aspects to be cautious of when implementing an intervention?</a:t>
            </a:r>
          </a:p>
        </p:txBody>
      </p:sp>
      <p:pic>
        <p:nvPicPr>
          <p:cNvPr id="6" name="Picture 5">
            <a:extLst>
              <a:ext uri="{FF2B5EF4-FFF2-40B4-BE49-F238E27FC236}">
                <a16:creationId xmlns:a16="http://schemas.microsoft.com/office/drawing/2014/main" id="{BBECA2F0-137B-604D-A097-FF35D5678710}"/>
              </a:ext>
            </a:extLst>
          </p:cNvPr>
          <p:cNvPicPr>
            <a:picLocks noChangeAspect="1"/>
          </p:cNvPicPr>
          <p:nvPr/>
        </p:nvPicPr>
        <p:blipFill>
          <a:blip r:embed="rId3"/>
          <a:stretch>
            <a:fillRect/>
          </a:stretch>
        </p:blipFill>
        <p:spPr>
          <a:xfrm>
            <a:off x="9414078" y="4191821"/>
            <a:ext cx="2666179" cy="2666179"/>
          </a:xfrm>
          <a:prstGeom prst="rect">
            <a:avLst/>
          </a:prstGeom>
        </p:spPr>
      </p:pic>
      <p:pic>
        <p:nvPicPr>
          <p:cNvPr id="7" name="Picture 6">
            <a:extLst>
              <a:ext uri="{FF2B5EF4-FFF2-40B4-BE49-F238E27FC236}">
                <a16:creationId xmlns:a16="http://schemas.microsoft.com/office/drawing/2014/main" id="{6000C712-F846-434D-B5F6-677BA4BB881D}"/>
              </a:ext>
            </a:extLst>
          </p:cNvPr>
          <p:cNvPicPr>
            <a:picLocks noChangeAspect="1"/>
          </p:cNvPicPr>
          <p:nvPr/>
        </p:nvPicPr>
        <p:blipFill>
          <a:blip r:embed="rId3"/>
          <a:stretch>
            <a:fillRect/>
          </a:stretch>
        </p:blipFill>
        <p:spPr>
          <a:xfrm>
            <a:off x="3712600" y="4191820"/>
            <a:ext cx="2666179" cy="2666179"/>
          </a:xfrm>
          <a:prstGeom prst="rect">
            <a:avLst/>
          </a:prstGeom>
        </p:spPr>
      </p:pic>
    </p:spTree>
    <p:extLst>
      <p:ext uri="{BB962C8B-B14F-4D97-AF65-F5344CB8AC3E}">
        <p14:creationId xmlns:p14="http://schemas.microsoft.com/office/powerpoint/2010/main" val="7985419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67193" y="-83762"/>
            <a:ext cx="10515600" cy="1325563"/>
          </a:xfrm>
        </p:spPr>
        <p:txBody>
          <a:bodyPr/>
          <a:lstStyle/>
          <a:p>
            <a:br>
              <a:rPr lang="en-GB" dirty="0"/>
            </a:br>
            <a:r>
              <a:rPr lang="en-GB" i="1" dirty="0"/>
              <a:t>Interventions can also …</a:t>
            </a:r>
            <a:endParaRPr lang="en-GB" dirty="0"/>
          </a:p>
        </p:txBody>
      </p:sp>
      <p:sp>
        <p:nvSpPr>
          <p:cNvPr id="8" name="Content Placeholder 7"/>
          <p:cNvSpPr>
            <a:spLocks noGrp="1"/>
          </p:cNvSpPr>
          <p:nvPr>
            <p:ph sz="half" idx="2"/>
          </p:nvPr>
        </p:nvSpPr>
        <p:spPr>
          <a:xfrm>
            <a:off x="567441" y="1679709"/>
            <a:ext cx="10766367" cy="4731778"/>
          </a:xfrm>
        </p:spPr>
        <p:txBody>
          <a:bodyPr>
            <a:normAutofit/>
          </a:bodyPr>
          <a:lstStyle/>
          <a:p>
            <a:r>
              <a:rPr lang="en-GB" sz="3600" i="1" dirty="0"/>
              <a:t>add to workload </a:t>
            </a:r>
          </a:p>
          <a:p>
            <a:pPr marL="0" indent="0">
              <a:buNone/>
            </a:pPr>
            <a:endParaRPr lang="en-GB" sz="3600" i="1" dirty="0"/>
          </a:p>
          <a:p>
            <a:r>
              <a:rPr lang="en-GB" sz="3600" i="1" dirty="0"/>
              <a:t>be challenging from the point of view of</a:t>
            </a:r>
          </a:p>
          <a:p>
            <a:pPr lvl="1"/>
            <a:r>
              <a:rPr lang="en-GB" sz="3600" i="1" dirty="0"/>
              <a:t>place / space </a:t>
            </a:r>
          </a:p>
          <a:p>
            <a:pPr lvl="1"/>
            <a:r>
              <a:rPr lang="en-GB" sz="3600" i="1" dirty="0"/>
              <a:t>resources </a:t>
            </a:r>
          </a:p>
          <a:p>
            <a:pPr lvl="1"/>
            <a:r>
              <a:rPr lang="en-GB" sz="3600" i="1" dirty="0"/>
              <a:t>expertise </a:t>
            </a:r>
          </a:p>
          <a:p>
            <a:pPr lvl="1"/>
            <a:r>
              <a:rPr lang="en-GB" sz="3600" i="1" dirty="0"/>
              <a:t>staffing costs</a:t>
            </a:r>
          </a:p>
          <a:p>
            <a:endParaRPr lang="en-GB" dirty="0"/>
          </a:p>
          <a:p>
            <a:pPr marL="0" indent="0">
              <a:buNone/>
            </a:pPr>
            <a:endParaRPr lang="en-GB" dirty="0"/>
          </a:p>
          <a:p>
            <a:endParaRPr lang="en-GB" dirty="0"/>
          </a:p>
        </p:txBody>
      </p:sp>
      <p:pic>
        <p:nvPicPr>
          <p:cNvPr id="3" name="Picture 2">
            <a:extLst>
              <a:ext uri="{FF2B5EF4-FFF2-40B4-BE49-F238E27FC236}">
                <a16:creationId xmlns:a16="http://schemas.microsoft.com/office/drawing/2014/main" id="{33094D17-FD11-F64F-95AF-0B8E62C482B2}"/>
              </a:ext>
            </a:extLst>
          </p:cNvPr>
          <p:cNvPicPr>
            <a:picLocks noChangeAspect="1"/>
          </p:cNvPicPr>
          <p:nvPr/>
        </p:nvPicPr>
        <p:blipFill>
          <a:blip r:embed="rId2"/>
          <a:stretch>
            <a:fillRect/>
          </a:stretch>
        </p:blipFill>
        <p:spPr>
          <a:xfrm>
            <a:off x="7037120" y="2186048"/>
            <a:ext cx="5051961" cy="5051961"/>
          </a:xfrm>
          <a:prstGeom prst="rect">
            <a:avLst/>
          </a:prstGeom>
        </p:spPr>
      </p:pic>
    </p:spTree>
    <p:extLst>
      <p:ext uri="{BB962C8B-B14F-4D97-AF65-F5344CB8AC3E}">
        <p14:creationId xmlns:p14="http://schemas.microsoft.com/office/powerpoint/2010/main" val="31982052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oy plastic numbers">
            <a:extLst>
              <a:ext uri="{FF2B5EF4-FFF2-40B4-BE49-F238E27FC236}">
                <a16:creationId xmlns:a16="http://schemas.microsoft.com/office/drawing/2014/main" id="{CDB46524-F4C2-4830-A864-2E9A88BB5869}"/>
              </a:ext>
            </a:extLst>
          </p:cNvPr>
          <p:cNvPicPr>
            <a:picLocks noChangeAspect="1"/>
          </p:cNvPicPr>
          <p:nvPr/>
        </p:nvPicPr>
        <p:blipFill rotWithShape="1">
          <a:blip r:embed="rId2">
            <a:alphaModFix amt="40000"/>
          </a:blip>
          <a:srcRect t="9380" b="6350"/>
          <a:stretch/>
        </p:blipFill>
        <p:spPr>
          <a:xfrm>
            <a:off x="20" y="10"/>
            <a:ext cx="12191980" cy="6857990"/>
          </a:xfrm>
          <a:prstGeom prst="rect">
            <a:avLst/>
          </a:prstGeom>
        </p:spPr>
      </p:pic>
      <p:sp>
        <p:nvSpPr>
          <p:cNvPr id="3" name="Title 2">
            <a:extLst>
              <a:ext uri="{FF2B5EF4-FFF2-40B4-BE49-F238E27FC236}">
                <a16:creationId xmlns:a16="http://schemas.microsoft.com/office/drawing/2014/main" id="{83916A48-66AC-46F2-8386-859554C707AE}"/>
              </a:ext>
            </a:extLst>
          </p:cNvPr>
          <p:cNvSpPr>
            <a:spLocks noGrp="1"/>
          </p:cNvSpPr>
          <p:nvPr>
            <p:ph type="title"/>
          </p:nvPr>
        </p:nvSpPr>
        <p:spPr>
          <a:xfrm>
            <a:off x="1638310" y="1633771"/>
            <a:ext cx="8915399" cy="2262781"/>
          </a:xfrm>
        </p:spPr>
        <p:txBody>
          <a:bodyPr vert="horz" lIns="91440" tIns="45720" rIns="91440" bIns="45720" rtlCol="0" anchor="b">
            <a:noAutofit/>
          </a:bodyPr>
          <a:lstStyle/>
          <a:p>
            <a:pPr algn="ctr">
              <a:lnSpc>
                <a:spcPct val="90000"/>
              </a:lnSpc>
            </a:pPr>
            <a:br>
              <a:rPr lang="en-US" b="1" dirty="0">
                <a:solidFill>
                  <a:schemeClr val="tx1"/>
                </a:solidFill>
              </a:rPr>
            </a:br>
            <a:br>
              <a:rPr lang="en-US" b="1" dirty="0">
                <a:solidFill>
                  <a:schemeClr val="tx1"/>
                </a:solidFill>
              </a:rPr>
            </a:br>
            <a:r>
              <a:rPr lang="en-US" b="1" dirty="0">
                <a:solidFill>
                  <a:schemeClr val="tx1"/>
                </a:solidFill>
              </a:rPr>
              <a:t>Interventions are not solely for learners with ALN!</a:t>
            </a:r>
          </a:p>
        </p:txBody>
      </p:sp>
    </p:spTree>
    <p:extLst>
      <p:ext uri="{BB962C8B-B14F-4D97-AF65-F5344CB8AC3E}">
        <p14:creationId xmlns:p14="http://schemas.microsoft.com/office/powerpoint/2010/main" val="1452491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AADB7-F615-4322-90BD-1E8C7A0438AB}"/>
              </a:ext>
            </a:extLst>
          </p:cNvPr>
          <p:cNvSpPr>
            <a:spLocks noGrp="1"/>
          </p:cNvSpPr>
          <p:nvPr>
            <p:ph type="title"/>
          </p:nvPr>
        </p:nvSpPr>
        <p:spPr/>
        <p:txBody>
          <a:bodyPr/>
          <a:lstStyle/>
          <a:p>
            <a:r>
              <a:rPr lang="en-GB" i="1" dirty="0"/>
              <a:t>Group discussion (10 minutes)</a:t>
            </a:r>
            <a:endParaRPr lang="en-GB" dirty="0"/>
          </a:p>
        </p:txBody>
      </p:sp>
      <p:sp>
        <p:nvSpPr>
          <p:cNvPr id="4" name="Content Placeholder 3">
            <a:extLst>
              <a:ext uri="{FF2B5EF4-FFF2-40B4-BE49-F238E27FC236}">
                <a16:creationId xmlns:a16="http://schemas.microsoft.com/office/drawing/2014/main" id="{7EFA6233-8CDC-4654-88E3-3F021356F105}"/>
              </a:ext>
            </a:extLst>
          </p:cNvPr>
          <p:cNvSpPr>
            <a:spLocks noGrp="1"/>
          </p:cNvSpPr>
          <p:nvPr>
            <p:ph sz="half" idx="2"/>
          </p:nvPr>
        </p:nvSpPr>
        <p:spPr>
          <a:xfrm>
            <a:off x="838200" y="1690688"/>
            <a:ext cx="5861858" cy="4846927"/>
          </a:xfrm>
        </p:spPr>
        <p:txBody>
          <a:bodyPr>
            <a:normAutofit lnSpcReduction="10000"/>
          </a:bodyPr>
          <a:lstStyle/>
          <a:p>
            <a:pPr marL="0" indent="0">
              <a:buNone/>
            </a:pPr>
            <a:r>
              <a:rPr lang="en-GB" b="1" i="1" dirty="0"/>
              <a:t>DISCUSS:</a:t>
            </a:r>
          </a:p>
          <a:p>
            <a:r>
              <a:rPr lang="en-GB" i="1" dirty="0"/>
              <a:t>In your groups discuss </a:t>
            </a:r>
            <a:r>
              <a:rPr lang="en-GB" b="1" i="1" dirty="0"/>
              <a:t>ONE or MORE</a:t>
            </a:r>
            <a:r>
              <a:rPr lang="en-GB" i="1" dirty="0"/>
              <a:t> interventions observed (ELSA?)</a:t>
            </a:r>
          </a:p>
          <a:p>
            <a:r>
              <a:rPr lang="en-GB" i="1" dirty="0"/>
              <a:t>What aspect/s of learning and/or development did these target?</a:t>
            </a:r>
          </a:p>
          <a:p>
            <a:r>
              <a:rPr lang="en-GB" i="1" dirty="0"/>
              <a:t>Where were they implemented and who was responsible for them?</a:t>
            </a:r>
          </a:p>
          <a:p>
            <a:r>
              <a:rPr lang="en-GB" i="1" dirty="0"/>
              <a:t>Any other comments?</a:t>
            </a:r>
          </a:p>
          <a:p>
            <a:r>
              <a:rPr lang="en-GB" i="1" dirty="0"/>
              <a:t>Allocate one member of your group to provide feedback regarding some of the interventions discussed. </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93527" y="1961804"/>
            <a:ext cx="4843549" cy="3632662"/>
          </a:xfrm>
          <a:prstGeom prst="rect">
            <a:avLst/>
          </a:prstGeom>
        </p:spPr>
      </p:pic>
    </p:spTree>
    <p:extLst>
      <p:ext uri="{BB962C8B-B14F-4D97-AF65-F5344CB8AC3E}">
        <p14:creationId xmlns:p14="http://schemas.microsoft.com/office/powerpoint/2010/main" val="31789831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ABD04EB-5EC3-0F49-A6C3-D9AB5B46FD19}"/>
              </a:ext>
            </a:extLst>
          </p:cNvPr>
          <p:cNvPicPr>
            <a:picLocks noChangeAspect="1"/>
          </p:cNvPicPr>
          <p:nvPr/>
        </p:nvPicPr>
        <p:blipFill>
          <a:blip r:embed="rId2"/>
          <a:stretch>
            <a:fillRect/>
          </a:stretch>
        </p:blipFill>
        <p:spPr>
          <a:xfrm>
            <a:off x="0" y="-1045409"/>
            <a:ext cx="12861928" cy="8574618"/>
          </a:xfrm>
          <a:prstGeom prst="rect">
            <a:avLst/>
          </a:prstGeom>
        </p:spPr>
      </p:pic>
    </p:spTree>
    <p:extLst>
      <p:ext uri="{BB962C8B-B14F-4D97-AF65-F5344CB8AC3E}">
        <p14:creationId xmlns:p14="http://schemas.microsoft.com/office/powerpoint/2010/main" val="29376582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FC52728-14E1-BF41-99A6-623884F2CFCF}"/>
              </a:ext>
            </a:extLst>
          </p:cNvPr>
          <p:cNvPicPr>
            <a:picLocks noChangeAspect="1"/>
          </p:cNvPicPr>
          <p:nvPr/>
        </p:nvPicPr>
        <p:blipFill>
          <a:blip r:embed="rId2"/>
          <a:stretch>
            <a:fillRect/>
          </a:stretch>
        </p:blipFill>
        <p:spPr>
          <a:xfrm>
            <a:off x="1203057" y="1204334"/>
            <a:ext cx="4542276" cy="4568084"/>
          </a:xfrm>
          <a:prstGeom prst="rect">
            <a:avLst/>
          </a:prstGeom>
        </p:spPr>
      </p:pic>
      <p:sp>
        <p:nvSpPr>
          <p:cNvPr id="4" name="TextBox 3">
            <a:extLst>
              <a:ext uri="{FF2B5EF4-FFF2-40B4-BE49-F238E27FC236}">
                <a16:creationId xmlns:a16="http://schemas.microsoft.com/office/drawing/2014/main" id="{D807792E-5870-7D4D-8458-4FD0E4F16459}"/>
              </a:ext>
            </a:extLst>
          </p:cNvPr>
          <p:cNvSpPr txBox="1"/>
          <p:nvPr/>
        </p:nvSpPr>
        <p:spPr>
          <a:xfrm>
            <a:off x="6709558" y="2826657"/>
            <a:ext cx="4362284" cy="1323439"/>
          </a:xfrm>
          <a:prstGeom prst="rect">
            <a:avLst/>
          </a:prstGeom>
          <a:noFill/>
        </p:spPr>
        <p:txBody>
          <a:bodyPr wrap="none" rtlCol="0">
            <a:spAutoFit/>
          </a:bodyPr>
          <a:lstStyle/>
          <a:p>
            <a:r>
              <a:rPr lang="en-US" sz="8000" dirty="0"/>
              <a:t>Play time!</a:t>
            </a:r>
          </a:p>
        </p:txBody>
      </p:sp>
    </p:spTree>
    <p:extLst>
      <p:ext uri="{BB962C8B-B14F-4D97-AF65-F5344CB8AC3E}">
        <p14:creationId xmlns:p14="http://schemas.microsoft.com/office/powerpoint/2010/main" val="12040387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07C89E37-4F99-2E48-839E-C2CFB5E13AB7}"/>
              </a:ext>
            </a:extLst>
          </p:cNvPr>
          <p:cNvPicPr>
            <a:picLocks noChangeAspect="1"/>
          </p:cNvPicPr>
          <p:nvPr/>
        </p:nvPicPr>
        <p:blipFill>
          <a:blip r:embed="rId2"/>
          <a:stretch>
            <a:fillRect/>
          </a:stretch>
        </p:blipFill>
        <p:spPr>
          <a:xfrm>
            <a:off x="3702186" y="0"/>
            <a:ext cx="5143500" cy="6858000"/>
          </a:xfrm>
          <a:prstGeom prst="rect">
            <a:avLst/>
          </a:prstGeom>
        </p:spPr>
      </p:pic>
    </p:spTree>
    <p:extLst>
      <p:ext uri="{BB962C8B-B14F-4D97-AF65-F5344CB8AC3E}">
        <p14:creationId xmlns:p14="http://schemas.microsoft.com/office/powerpoint/2010/main" val="30919699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D2AF328-AE56-9945-9C27-7BE55E0C90C3}"/>
              </a:ext>
            </a:extLst>
          </p:cNvPr>
          <p:cNvPicPr>
            <a:picLocks noChangeAspect="1"/>
          </p:cNvPicPr>
          <p:nvPr/>
        </p:nvPicPr>
        <p:blipFill>
          <a:blip r:embed="rId2"/>
          <a:stretch>
            <a:fillRect/>
          </a:stretch>
        </p:blipFill>
        <p:spPr>
          <a:xfrm>
            <a:off x="3628096" y="0"/>
            <a:ext cx="5143500" cy="6858000"/>
          </a:xfrm>
          <a:prstGeom prst="rect">
            <a:avLst/>
          </a:prstGeom>
        </p:spPr>
      </p:pic>
    </p:spTree>
    <p:extLst>
      <p:ext uri="{BB962C8B-B14F-4D97-AF65-F5344CB8AC3E}">
        <p14:creationId xmlns:p14="http://schemas.microsoft.com/office/powerpoint/2010/main" val="18204281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8A13D30-4C7C-DB4F-974C-0764C2E2DFB9}"/>
              </a:ext>
            </a:extLst>
          </p:cNvPr>
          <p:cNvPicPr>
            <a:picLocks noChangeAspect="1"/>
          </p:cNvPicPr>
          <p:nvPr/>
        </p:nvPicPr>
        <p:blipFill>
          <a:blip r:embed="rId2"/>
          <a:stretch>
            <a:fillRect/>
          </a:stretch>
        </p:blipFill>
        <p:spPr>
          <a:xfrm>
            <a:off x="3524250" y="0"/>
            <a:ext cx="5143500" cy="6858000"/>
          </a:xfrm>
          <a:prstGeom prst="rect">
            <a:avLst/>
          </a:prstGeom>
        </p:spPr>
      </p:pic>
    </p:spTree>
    <p:extLst>
      <p:ext uri="{BB962C8B-B14F-4D97-AF65-F5344CB8AC3E}">
        <p14:creationId xmlns:p14="http://schemas.microsoft.com/office/powerpoint/2010/main" val="34330706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21EDC89-A1D2-6F41-BFFF-6C7C41D20C8F}"/>
              </a:ext>
            </a:extLst>
          </p:cNvPr>
          <p:cNvPicPr>
            <a:picLocks noChangeAspect="1"/>
          </p:cNvPicPr>
          <p:nvPr/>
        </p:nvPicPr>
        <p:blipFill>
          <a:blip r:embed="rId2"/>
          <a:stretch>
            <a:fillRect/>
          </a:stretch>
        </p:blipFill>
        <p:spPr>
          <a:xfrm>
            <a:off x="2579334" y="779443"/>
            <a:ext cx="6612165" cy="5131829"/>
          </a:xfrm>
          <a:prstGeom prst="rect">
            <a:avLst/>
          </a:prstGeom>
        </p:spPr>
      </p:pic>
    </p:spTree>
    <p:extLst>
      <p:ext uri="{BB962C8B-B14F-4D97-AF65-F5344CB8AC3E}">
        <p14:creationId xmlns:p14="http://schemas.microsoft.com/office/powerpoint/2010/main" val="27241294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DB5211B-8B93-C849-BDF1-C06C47AA2F85}"/>
              </a:ext>
            </a:extLst>
          </p:cNvPr>
          <p:cNvPicPr>
            <a:picLocks noChangeAspect="1"/>
          </p:cNvPicPr>
          <p:nvPr/>
        </p:nvPicPr>
        <p:blipFill>
          <a:blip r:embed="rId2"/>
          <a:stretch>
            <a:fillRect/>
          </a:stretch>
        </p:blipFill>
        <p:spPr>
          <a:xfrm>
            <a:off x="3055174" y="1080655"/>
            <a:ext cx="5851461" cy="4551136"/>
          </a:xfrm>
          <a:prstGeom prst="rect">
            <a:avLst/>
          </a:prstGeom>
        </p:spPr>
      </p:pic>
    </p:spTree>
    <p:extLst>
      <p:ext uri="{BB962C8B-B14F-4D97-AF65-F5344CB8AC3E}">
        <p14:creationId xmlns:p14="http://schemas.microsoft.com/office/powerpoint/2010/main" val="23894221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B02BCF-6532-E44D-AB85-D99DAFDAA695}"/>
              </a:ext>
            </a:extLst>
          </p:cNvPr>
          <p:cNvPicPr>
            <a:picLocks noChangeAspect="1"/>
          </p:cNvPicPr>
          <p:nvPr/>
        </p:nvPicPr>
        <p:blipFill>
          <a:blip r:embed="rId2"/>
          <a:stretch>
            <a:fillRect/>
          </a:stretch>
        </p:blipFill>
        <p:spPr>
          <a:xfrm>
            <a:off x="2699739" y="819397"/>
            <a:ext cx="6489378" cy="5018975"/>
          </a:xfrm>
          <a:prstGeom prst="rect">
            <a:avLst/>
          </a:prstGeom>
        </p:spPr>
      </p:pic>
    </p:spTree>
    <p:extLst>
      <p:ext uri="{BB962C8B-B14F-4D97-AF65-F5344CB8AC3E}">
        <p14:creationId xmlns:p14="http://schemas.microsoft.com/office/powerpoint/2010/main" val="9502302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AD9DB5E-C8D8-5343-B3E6-D94F6ABB2269}"/>
              </a:ext>
            </a:extLst>
          </p:cNvPr>
          <p:cNvPicPr>
            <a:picLocks noChangeAspect="1"/>
          </p:cNvPicPr>
          <p:nvPr/>
        </p:nvPicPr>
        <p:blipFill>
          <a:blip r:embed="rId2"/>
          <a:stretch>
            <a:fillRect/>
          </a:stretch>
        </p:blipFill>
        <p:spPr>
          <a:xfrm>
            <a:off x="3326011" y="0"/>
            <a:ext cx="5539978" cy="6858000"/>
          </a:xfrm>
          <a:prstGeom prst="rect">
            <a:avLst/>
          </a:prstGeom>
        </p:spPr>
      </p:pic>
    </p:spTree>
    <p:extLst>
      <p:ext uri="{BB962C8B-B14F-4D97-AF65-F5344CB8AC3E}">
        <p14:creationId xmlns:p14="http://schemas.microsoft.com/office/powerpoint/2010/main" val="14042691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86937" y="479151"/>
            <a:ext cx="10817629" cy="2246769"/>
          </a:xfrm>
          <a:prstGeom prst="rect">
            <a:avLst/>
          </a:prstGeom>
        </p:spPr>
        <p:txBody>
          <a:bodyPr wrap="square">
            <a:spAutoFit/>
          </a:bodyPr>
          <a:lstStyle/>
          <a:p>
            <a:r>
              <a:rPr lang="en-US" sz="2800" dirty="0">
                <a:solidFill>
                  <a:srgbClr val="000000"/>
                </a:solidFill>
                <a:latin typeface="m plus rounded 1c" charset="0"/>
              </a:rPr>
              <a:t>LEGO®-Based Therapy was developed in the mid-1990s by US pediatric neuropsychologist </a:t>
            </a:r>
            <a:r>
              <a:rPr lang="en-US" sz="2800" dirty="0">
                <a:solidFill>
                  <a:srgbClr val="00B050"/>
                </a:solidFill>
                <a:latin typeface="m plus rounded 1c" charset="0"/>
              </a:rPr>
              <a:t>Daniel </a:t>
            </a:r>
            <a:r>
              <a:rPr lang="en-US" sz="2800" dirty="0" err="1">
                <a:solidFill>
                  <a:srgbClr val="00B050"/>
                </a:solidFill>
                <a:latin typeface="m plus rounded 1c" charset="0"/>
              </a:rPr>
              <a:t>LeGoff</a:t>
            </a:r>
            <a:r>
              <a:rPr lang="en-US" sz="2800" dirty="0">
                <a:solidFill>
                  <a:srgbClr val="000000"/>
                </a:solidFill>
                <a:latin typeface="m plus rounded 1c" charset="0"/>
              </a:rPr>
              <a:t>. He was inspired by watching two of his customers with Autism Spectrum Disorder play with LEGO in his waiting room and displaying previous non-demonstrated positive social interactions.</a:t>
            </a:r>
            <a:endParaRPr lang="en-US" sz="2800"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6937" y="3154970"/>
            <a:ext cx="10532226" cy="5915600"/>
          </a:xfrm>
          <a:prstGeom prst="rect">
            <a:avLst/>
          </a:prstGeom>
        </p:spPr>
      </p:pic>
    </p:spTree>
    <p:extLst>
      <p:ext uri="{BB962C8B-B14F-4D97-AF65-F5344CB8AC3E}">
        <p14:creationId xmlns:p14="http://schemas.microsoft.com/office/powerpoint/2010/main" val="278192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0F4F123B-EE2B-594D-A052-E80C567A2DA3}"/>
              </a:ext>
            </a:extLst>
          </p:cNvPr>
          <p:cNvSpPr>
            <a:spLocks noGrp="1"/>
          </p:cNvSpPr>
          <p:nvPr>
            <p:ph sz="half" idx="2"/>
          </p:nvPr>
        </p:nvSpPr>
        <p:spPr>
          <a:xfrm>
            <a:off x="716279" y="349135"/>
            <a:ext cx="11320549" cy="6192982"/>
          </a:xfrm>
        </p:spPr>
        <p:txBody>
          <a:bodyPr>
            <a:normAutofit/>
          </a:bodyPr>
          <a:lstStyle/>
          <a:p>
            <a:r>
              <a:rPr lang="en-US" dirty="0">
                <a:solidFill>
                  <a:schemeClr val="tx1"/>
                </a:solidFill>
              </a:rPr>
              <a:t>Based on the psychological concepts of ‘play therapy’</a:t>
            </a:r>
          </a:p>
          <a:p>
            <a:r>
              <a:rPr lang="en-US" dirty="0">
                <a:solidFill>
                  <a:schemeClr val="tx1"/>
                </a:solidFill>
              </a:rPr>
              <a:t>Agree on ground rules</a:t>
            </a:r>
          </a:p>
          <a:p>
            <a:r>
              <a:rPr lang="en-US" dirty="0">
                <a:solidFill>
                  <a:schemeClr val="tx1"/>
                </a:solidFill>
              </a:rPr>
              <a:t>Assign a role to each member and change roles during the session (engineer, builder</a:t>
            </a:r>
            <a:r>
              <a:rPr lang="en-US" dirty="0"/>
              <a:t> &amp;</a:t>
            </a:r>
            <a:r>
              <a:rPr lang="en-US" dirty="0">
                <a:solidFill>
                  <a:schemeClr val="tx1"/>
                </a:solidFill>
              </a:rPr>
              <a:t> supplier)</a:t>
            </a:r>
          </a:p>
          <a:p>
            <a:r>
              <a:rPr lang="en-US" dirty="0">
                <a:solidFill>
                  <a:schemeClr val="tx1"/>
                </a:solidFill>
              </a:rPr>
              <a:t>Adult role – promote positive interaction and keep the group on task </a:t>
            </a:r>
          </a:p>
          <a:p>
            <a:pPr marL="0" indent="0">
              <a:buNone/>
            </a:pPr>
            <a:endParaRPr lang="en-US" dirty="0">
              <a:solidFill>
                <a:schemeClr val="tx1"/>
              </a:solidFill>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9256" y="3445626"/>
            <a:ext cx="9167784" cy="5156877"/>
          </a:xfrm>
          <a:prstGeom prst="rect">
            <a:avLst/>
          </a:prstGeom>
        </p:spPr>
      </p:pic>
    </p:spTree>
    <p:extLst>
      <p:ext uri="{BB962C8B-B14F-4D97-AF65-F5344CB8AC3E}">
        <p14:creationId xmlns:p14="http://schemas.microsoft.com/office/powerpoint/2010/main" val="40058103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076EED5-E3C9-1B47-8ED7-355693F76C79}"/>
              </a:ext>
            </a:extLst>
          </p:cNvPr>
          <p:cNvSpPr txBox="1"/>
          <p:nvPr/>
        </p:nvSpPr>
        <p:spPr>
          <a:xfrm>
            <a:off x="1116282" y="1935676"/>
            <a:ext cx="9683764" cy="2862322"/>
          </a:xfrm>
          <a:prstGeom prst="rect">
            <a:avLst/>
          </a:prstGeom>
          <a:noFill/>
        </p:spPr>
        <p:txBody>
          <a:bodyPr wrap="square" rtlCol="0">
            <a:spAutoFit/>
          </a:bodyPr>
          <a:lstStyle/>
          <a:p>
            <a:pPr algn="ctr"/>
            <a:r>
              <a:rPr lang="en-US" sz="6000" dirty="0"/>
              <a:t>What might the benefits of Lego therapy be for pupils with ASD?</a:t>
            </a:r>
          </a:p>
        </p:txBody>
      </p:sp>
    </p:spTree>
    <p:extLst>
      <p:ext uri="{BB962C8B-B14F-4D97-AF65-F5344CB8AC3E}">
        <p14:creationId xmlns:p14="http://schemas.microsoft.com/office/powerpoint/2010/main" val="8470274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89100" y="622300"/>
            <a:ext cx="8801100" cy="5613400"/>
          </a:xfrm>
          <a:prstGeom prst="rect">
            <a:avLst/>
          </a:prstGeom>
        </p:spPr>
      </p:pic>
    </p:spTree>
    <p:extLst>
      <p:ext uri="{BB962C8B-B14F-4D97-AF65-F5344CB8AC3E}">
        <p14:creationId xmlns:p14="http://schemas.microsoft.com/office/powerpoint/2010/main" val="304164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C53E5D07-7C3E-084B-9808-AC4D6D28BA35}"/>
              </a:ext>
            </a:extLst>
          </p:cNvPr>
          <p:cNvPicPr>
            <a:picLocks noChangeAspect="1"/>
          </p:cNvPicPr>
          <p:nvPr/>
        </p:nvPicPr>
        <p:blipFill>
          <a:blip r:embed="rId3"/>
          <a:stretch>
            <a:fillRect/>
          </a:stretch>
        </p:blipFill>
        <p:spPr>
          <a:xfrm rot="20995913">
            <a:off x="611711" y="1082822"/>
            <a:ext cx="2084047" cy="2950213"/>
          </a:xfrm>
          <a:prstGeom prst="rect">
            <a:avLst/>
          </a:prstGeom>
        </p:spPr>
      </p:pic>
      <p:sp>
        <p:nvSpPr>
          <p:cNvPr id="4" name="TextBox 3">
            <a:extLst>
              <a:ext uri="{FF2B5EF4-FFF2-40B4-BE49-F238E27FC236}">
                <a16:creationId xmlns:a16="http://schemas.microsoft.com/office/drawing/2014/main" id="{23A0C6AB-B305-E84E-B913-8C042FEE562B}"/>
              </a:ext>
            </a:extLst>
          </p:cNvPr>
          <p:cNvSpPr txBox="1"/>
          <p:nvPr/>
        </p:nvSpPr>
        <p:spPr>
          <a:xfrm>
            <a:off x="366330" y="224181"/>
            <a:ext cx="9019970" cy="707886"/>
          </a:xfrm>
          <a:prstGeom prst="rect">
            <a:avLst/>
          </a:prstGeom>
          <a:noFill/>
        </p:spPr>
        <p:txBody>
          <a:bodyPr wrap="none" rtlCol="0">
            <a:spAutoFit/>
          </a:bodyPr>
          <a:lstStyle/>
          <a:p>
            <a:r>
              <a:rPr lang="en-US" sz="4000" dirty="0"/>
              <a:t>Activity - Delegation &amp; Teaching floor mats</a:t>
            </a:r>
          </a:p>
        </p:txBody>
      </p:sp>
      <p:sp>
        <p:nvSpPr>
          <p:cNvPr id="5" name="TextBox 4">
            <a:extLst>
              <a:ext uri="{FF2B5EF4-FFF2-40B4-BE49-F238E27FC236}">
                <a16:creationId xmlns:a16="http://schemas.microsoft.com/office/drawing/2014/main" id="{5D72EDE6-9EAB-2343-AF5C-497338727990}"/>
              </a:ext>
            </a:extLst>
          </p:cNvPr>
          <p:cNvSpPr txBox="1"/>
          <p:nvPr/>
        </p:nvSpPr>
        <p:spPr>
          <a:xfrm>
            <a:off x="6581491" y="1252057"/>
            <a:ext cx="5194570" cy="923330"/>
          </a:xfrm>
          <a:prstGeom prst="rect">
            <a:avLst/>
          </a:prstGeom>
          <a:noFill/>
        </p:spPr>
        <p:txBody>
          <a:bodyPr wrap="square" rtlCol="0">
            <a:spAutoFit/>
          </a:bodyPr>
          <a:lstStyle/>
          <a:p>
            <a:r>
              <a:rPr lang="en-US" dirty="0"/>
              <a:t>Using the documents,  ensure ALL members of the group understand what a nurture group is and it’s purpose.</a:t>
            </a:r>
          </a:p>
        </p:txBody>
      </p:sp>
      <p:pic>
        <p:nvPicPr>
          <p:cNvPr id="8" name="Picture 7">
            <a:extLst>
              <a:ext uri="{FF2B5EF4-FFF2-40B4-BE49-F238E27FC236}">
                <a16:creationId xmlns:a16="http://schemas.microsoft.com/office/drawing/2014/main" id="{5619B63B-17F5-7341-A0C9-D099732C10BF}"/>
              </a:ext>
            </a:extLst>
          </p:cNvPr>
          <p:cNvPicPr>
            <a:picLocks noChangeAspect="1"/>
          </p:cNvPicPr>
          <p:nvPr/>
        </p:nvPicPr>
        <p:blipFill>
          <a:blip r:embed="rId4"/>
          <a:stretch>
            <a:fillRect/>
          </a:stretch>
        </p:blipFill>
        <p:spPr>
          <a:xfrm rot="9929180">
            <a:off x="3496381" y="1660840"/>
            <a:ext cx="1539739" cy="836551"/>
          </a:xfrm>
          <a:prstGeom prst="rect">
            <a:avLst/>
          </a:prstGeom>
        </p:spPr>
      </p:pic>
      <p:pic>
        <p:nvPicPr>
          <p:cNvPr id="11" name="Picture 10">
            <a:extLst>
              <a:ext uri="{FF2B5EF4-FFF2-40B4-BE49-F238E27FC236}">
                <a16:creationId xmlns:a16="http://schemas.microsoft.com/office/drawing/2014/main" id="{611AE12E-A78D-FB45-B19C-8CE888637FEE}"/>
              </a:ext>
            </a:extLst>
          </p:cNvPr>
          <p:cNvPicPr>
            <a:picLocks noChangeAspect="1"/>
          </p:cNvPicPr>
          <p:nvPr/>
        </p:nvPicPr>
        <p:blipFill>
          <a:blip r:embed="rId5"/>
          <a:stretch>
            <a:fillRect/>
          </a:stretch>
        </p:blipFill>
        <p:spPr>
          <a:xfrm>
            <a:off x="4960633" y="744193"/>
            <a:ext cx="1491667" cy="1491667"/>
          </a:xfrm>
          <a:prstGeom prst="rect">
            <a:avLst/>
          </a:prstGeom>
        </p:spPr>
      </p:pic>
      <p:pic>
        <p:nvPicPr>
          <p:cNvPr id="13" name="Picture 12">
            <a:extLst>
              <a:ext uri="{FF2B5EF4-FFF2-40B4-BE49-F238E27FC236}">
                <a16:creationId xmlns:a16="http://schemas.microsoft.com/office/drawing/2014/main" id="{C482A3E8-AEF3-3D40-9620-F511444E8F1E}"/>
              </a:ext>
            </a:extLst>
          </p:cNvPr>
          <p:cNvPicPr>
            <a:picLocks noChangeAspect="1"/>
          </p:cNvPicPr>
          <p:nvPr/>
        </p:nvPicPr>
        <p:blipFill rotWithShape="1">
          <a:blip r:embed="rId6"/>
          <a:srcRect t="15504" b="16912"/>
          <a:stretch/>
        </p:blipFill>
        <p:spPr>
          <a:xfrm>
            <a:off x="4416285" y="2303751"/>
            <a:ext cx="1790835" cy="696002"/>
          </a:xfrm>
          <a:prstGeom prst="rect">
            <a:avLst/>
          </a:prstGeom>
        </p:spPr>
      </p:pic>
      <p:sp>
        <p:nvSpPr>
          <p:cNvPr id="14" name="TextBox 13">
            <a:extLst>
              <a:ext uri="{FF2B5EF4-FFF2-40B4-BE49-F238E27FC236}">
                <a16:creationId xmlns:a16="http://schemas.microsoft.com/office/drawing/2014/main" id="{2EA20BD5-32C5-4A46-B6A2-EE9CA69E2021}"/>
              </a:ext>
            </a:extLst>
          </p:cNvPr>
          <p:cNvSpPr txBox="1"/>
          <p:nvPr/>
        </p:nvSpPr>
        <p:spPr>
          <a:xfrm>
            <a:off x="6282075" y="2499865"/>
            <a:ext cx="5252937" cy="923330"/>
          </a:xfrm>
          <a:prstGeom prst="rect">
            <a:avLst/>
          </a:prstGeom>
          <a:noFill/>
        </p:spPr>
        <p:txBody>
          <a:bodyPr wrap="square" rtlCol="0">
            <a:spAutoFit/>
          </a:bodyPr>
          <a:lstStyle/>
          <a:p>
            <a:r>
              <a:rPr lang="en-US" b="1" dirty="0"/>
              <a:t>Delegate</a:t>
            </a:r>
            <a:r>
              <a:rPr lang="en-US" dirty="0"/>
              <a:t> the responsibility between members of the group to find the information relating to the following key questions…</a:t>
            </a:r>
          </a:p>
        </p:txBody>
      </p:sp>
      <p:sp>
        <p:nvSpPr>
          <p:cNvPr id="15" name="TextBox 14">
            <a:extLst>
              <a:ext uri="{FF2B5EF4-FFF2-40B4-BE49-F238E27FC236}">
                <a16:creationId xmlns:a16="http://schemas.microsoft.com/office/drawing/2014/main" id="{A18F73F1-E84A-4F41-B7D8-E310A79CF611}"/>
              </a:ext>
            </a:extLst>
          </p:cNvPr>
          <p:cNvSpPr txBox="1"/>
          <p:nvPr/>
        </p:nvSpPr>
        <p:spPr>
          <a:xfrm>
            <a:off x="8466240" y="3324189"/>
            <a:ext cx="2782813" cy="369332"/>
          </a:xfrm>
          <a:prstGeom prst="rect">
            <a:avLst/>
          </a:prstGeom>
          <a:noFill/>
        </p:spPr>
        <p:txBody>
          <a:bodyPr wrap="none" rtlCol="0">
            <a:spAutoFit/>
          </a:bodyPr>
          <a:lstStyle/>
          <a:p>
            <a:r>
              <a:rPr lang="en-US" dirty="0"/>
              <a:t>What are the six principles?</a:t>
            </a:r>
          </a:p>
        </p:txBody>
      </p:sp>
      <p:sp>
        <p:nvSpPr>
          <p:cNvPr id="16" name="TextBox 15">
            <a:extLst>
              <a:ext uri="{FF2B5EF4-FFF2-40B4-BE49-F238E27FC236}">
                <a16:creationId xmlns:a16="http://schemas.microsoft.com/office/drawing/2014/main" id="{78FD7F74-BA60-C34D-BA7C-327FE06B8EB7}"/>
              </a:ext>
            </a:extLst>
          </p:cNvPr>
          <p:cNvSpPr txBox="1"/>
          <p:nvPr/>
        </p:nvSpPr>
        <p:spPr>
          <a:xfrm>
            <a:off x="3703524" y="3438168"/>
            <a:ext cx="2877967" cy="369332"/>
          </a:xfrm>
          <a:prstGeom prst="rect">
            <a:avLst/>
          </a:prstGeom>
          <a:noFill/>
        </p:spPr>
        <p:txBody>
          <a:bodyPr wrap="none" rtlCol="0">
            <a:spAutoFit/>
          </a:bodyPr>
          <a:lstStyle/>
          <a:p>
            <a:r>
              <a:rPr lang="en-US" dirty="0"/>
              <a:t>Who are nurture groups for?</a:t>
            </a:r>
          </a:p>
        </p:txBody>
      </p:sp>
      <p:sp>
        <p:nvSpPr>
          <p:cNvPr id="17" name="TextBox 16">
            <a:extLst>
              <a:ext uri="{FF2B5EF4-FFF2-40B4-BE49-F238E27FC236}">
                <a16:creationId xmlns:a16="http://schemas.microsoft.com/office/drawing/2014/main" id="{0E4803FE-7084-9A40-AB5C-05D384ECAA1C}"/>
              </a:ext>
            </a:extLst>
          </p:cNvPr>
          <p:cNvSpPr txBox="1"/>
          <p:nvPr/>
        </p:nvSpPr>
        <p:spPr>
          <a:xfrm>
            <a:off x="3952876" y="4101339"/>
            <a:ext cx="4008621" cy="923330"/>
          </a:xfrm>
          <a:prstGeom prst="rect">
            <a:avLst/>
          </a:prstGeom>
          <a:noFill/>
        </p:spPr>
        <p:txBody>
          <a:bodyPr wrap="square" rtlCol="0">
            <a:spAutoFit/>
          </a:bodyPr>
          <a:lstStyle/>
          <a:p>
            <a:r>
              <a:rPr lang="en-US" dirty="0"/>
              <a:t>How are learners selected for a nurture group? What is a key assessment tool? How is it used? </a:t>
            </a:r>
          </a:p>
        </p:txBody>
      </p:sp>
      <p:sp>
        <p:nvSpPr>
          <p:cNvPr id="19" name="TextBox 18">
            <a:extLst>
              <a:ext uri="{FF2B5EF4-FFF2-40B4-BE49-F238E27FC236}">
                <a16:creationId xmlns:a16="http://schemas.microsoft.com/office/drawing/2014/main" id="{ADAF446D-1C90-EA43-A1EF-75EB98303536}"/>
              </a:ext>
            </a:extLst>
          </p:cNvPr>
          <p:cNvSpPr txBox="1"/>
          <p:nvPr/>
        </p:nvSpPr>
        <p:spPr>
          <a:xfrm>
            <a:off x="6862083" y="3685297"/>
            <a:ext cx="2063706" cy="369332"/>
          </a:xfrm>
          <a:prstGeom prst="rect">
            <a:avLst/>
          </a:prstGeom>
          <a:noFill/>
        </p:spPr>
        <p:txBody>
          <a:bodyPr wrap="none" rtlCol="0">
            <a:spAutoFit/>
          </a:bodyPr>
          <a:lstStyle/>
          <a:p>
            <a:r>
              <a:rPr lang="en-US" dirty="0"/>
              <a:t>How do they work? </a:t>
            </a:r>
          </a:p>
        </p:txBody>
      </p:sp>
      <p:sp>
        <p:nvSpPr>
          <p:cNvPr id="20" name="TextBox 19">
            <a:extLst>
              <a:ext uri="{FF2B5EF4-FFF2-40B4-BE49-F238E27FC236}">
                <a16:creationId xmlns:a16="http://schemas.microsoft.com/office/drawing/2014/main" id="{53656D77-DBBC-7745-8DF2-9B35654E2505}"/>
              </a:ext>
            </a:extLst>
          </p:cNvPr>
          <p:cNvSpPr txBox="1"/>
          <p:nvPr/>
        </p:nvSpPr>
        <p:spPr>
          <a:xfrm>
            <a:off x="6452300" y="4748440"/>
            <a:ext cx="5483489" cy="369332"/>
          </a:xfrm>
          <a:prstGeom prst="rect">
            <a:avLst/>
          </a:prstGeom>
          <a:noFill/>
        </p:spPr>
        <p:txBody>
          <a:bodyPr wrap="none" rtlCol="0">
            <a:spAutoFit/>
          </a:bodyPr>
          <a:lstStyle/>
          <a:p>
            <a:r>
              <a:rPr lang="en-US" dirty="0"/>
              <a:t>How do you run a nurture group and what do you need?</a:t>
            </a:r>
          </a:p>
        </p:txBody>
      </p:sp>
      <p:sp>
        <p:nvSpPr>
          <p:cNvPr id="21" name="TextBox 20">
            <a:extLst>
              <a:ext uri="{FF2B5EF4-FFF2-40B4-BE49-F238E27FC236}">
                <a16:creationId xmlns:a16="http://schemas.microsoft.com/office/drawing/2014/main" id="{316BFDD3-FB8A-3745-AE17-0688D9E6508C}"/>
              </a:ext>
            </a:extLst>
          </p:cNvPr>
          <p:cNvSpPr txBox="1"/>
          <p:nvPr/>
        </p:nvSpPr>
        <p:spPr>
          <a:xfrm>
            <a:off x="4266250" y="5166525"/>
            <a:ext cx="6955302" cy="369332"/>
          </a:xfrm>
          <a:prstGeom prst="rect">
            <a:avLst/>
          </a:prstGeom>
          <a:noFill/>
        </p:spPr>
        <p:txBody>
          <a:bodyPr wrap="none" rtlCol="0">
            <a:spAutoFit/>
          </a:bodyPr>
          <a:lstStyle/>
          <a:p>
            <a:r>
              <a:rPr lang="en-US" dirty="0"/>
              <a:t>Summaries of 2 case studies of Nurture groups in Welsh primary schools.</a:t>
            </a:r>
          </a:p>
        </p:txBody>
      </p:sp>
      <p:sp>
        <p:nvSpPr>
          <p:cNvPr id="22" name="TextBox 21">
            <a:extLst>
              <a:ext uri="{FF2B5EF4-FFF2-40B4-BE49-F238E27FC236}">
                <a16:creationId xmlns:a16="http://schemas.microsoft.com/office/drawing/2014/main" id="{F69C1095-5FD6-1E47-A792-D50F6AEAF7BF}"/>
              </a:ext>
            </a:extLst>
          </p:cNvPr>
          <p:cNvSpPr txBox="1"/>
          <p:nvPr/>
        </p:nvSpPr>
        <p:spPr>
          <a:xfrm>
            <a:off x="5051801" y="2957351"/>
            <a:ext cx="575799" cy="523220"/>
          </a:xfrm>
          <a:prstGeom prst="rect">
            <a:avLst/>
          </a:prstGeom>
          <a:noFill/>
        </p:spPr>
        <p:txBody>
          <a:bodyPr wrap="none" rtlCol="0">
            <a:spAutoFit/>
          </a:bodyPr>
          <a:lstStyle/>
          <a:p>
            <a:r>
              <a:rPr lang="en-US" sz="2800" dirty="0"/>
              <a:t>A4</a:t>
            </a:r>
          </a:p>
        </p:txBody>
      </p:sp>
      <p:pic>
        <p:nvPicPr>
          <p:cNvPr id="24" name="Picture 23">
            <a:extLst>
              <a:ext uri="{FF2B5EF4-FFF2-40B4-BE49-F238E27FC236}">
                <a16:creationId xmlns:a16="http://schemas.microsoft.com/office/drawing/2014/main" id="{B0D6C999-55E7-C74A-87B8-EA4C3B78666C}"/>
              </a:ext>
            </a:extLst>
          </p:cNvPr>
          <p:cNvPicPr>
            <a:picLocks noChangeAspect="1"/>
          </p:cNvPicPr>
          <p:nvPr/>
        </p:nvPicPr>
        <p:blipFill>
          <a:blip r:embed="rId7"/>
          <a:stretch>
            <a:fillRect/>
          </a:stretch>
        </p:blipFill>
        <p:spPr>
          <a:xfrm>
            <a:off x="2909192" y="5433362"/>
            <a:ext cx="1854200" cy="1270000"/>
          </a:xfrm>
          <a:prstGeom prst="rect">
            <a:avLst/>
          </a:prstGeom>
        </p:spPr>
      </p:pic>
      <p:sp>
        <p:nvSpPr>
          <p:cNvPr id="26" name="TextBox 25">
            <a:extLst>
              <a:ext uri="{FF2B5EF4-FFF2-40B4-BE49-F238E27FC236}">
                <a16:creationId xmlns:a16="http://schemas.microsoft.com/office/drawing/2014/main" id="{3F746436-84A5-B04B-B1FE-A027F5CF2216}"/>
              </a:ext>
            </a:extLst>
          </p:cNvPr>
          <p:cNvSpPr txBox="1"/>
          <p:nvPr/>
        </p:nvSpPr>
        <p:spPr>
          <a:xfrm>
            <a:off x="5194571" y="5758773"/>
            <a:ext cx="6026982" cy="646331"/>
          </a:xfrm>
          <a:prstGeom prst="rect">
            <a:avLst/>
          </a:prstGeom>
          <a:noFill/>
        </p:spPr>
        <p:txBody>
          <a:bodyPr wrap="square" rtlCol="0">
            <a:spAutoFit/>
          </a:bodyPr>
          <a:lstStyle/>
          <a:p>
            <a:r>
              <a:rPr lang="en-US" dirty="0"/>
              <a:t>Arrange each A4 paper into a floor mat and take turns to </a:t>
            </a:r>
            <a:r>
              <a:rPr lang="en-US" b="1" dirty="0"/>
              <a:t>teach</a:t>
            </a:r>
            <a:r>
              <a:rPr lang="en-US" dirty="0"/>
              <a:t> your table about your delegated research.</a:t>
            </a:r>
          </a:p>
        </p:txBody>
      </p:sp>
      <p:sp>
        <p:nvSpPr>
          <p:cNvPr id="28" name="Rectangle 27">
            <a:extLst>
              <a:ext uri="{FF2B5EF4-FFF2-40B4-BE49-F238E27FC236}">
                <a16:creationId xmlns:a16="http://schemas.microsoft.com/office/drawing/2014/main" id="{C0E32DC8-20AF-8E45-BC75-6EEA7E1CBBC2}"/>
              </a:ext>
            </a:extLst>
          </p:cNvPr>
          <p:cNvSpPr/>
          <p:nvPr/>
        </p:nvSpPr>
        <p:spPr>
          <a:xfrm>
            <a:off x="271976" y="6402831"/>
            <a:ext cx="3058851" cy="246221"/>
          </a:xfrm>
          <a:prstGeom prst="rect">
            <a:avLst/>
          </a:prstGeom>
        </p:spPr>
        <p:txBody>
          <a:bodyPr wrap="none">
            <a:spAutoFit/>
          </a:bodyPr>
          <a:lstStyle/>
          <a:p>
            <a:pPr algn="ctr"/>
            <a:r>
              <a:rPr lang="en-GB" sz="1000" dirty="0">
                <a:hlinkClick r:id="rId8"/>
              </a:rPr>
              <a:t>Nurture-Groups-Booklet-Dec-2019.pdf (nurtureuk.org)</a:t>
            </a:r>
            <a:r>
              <a:rPr lang="en-GB" sz="1000" dirty="0"/>
              <a:t> </a:t>
            </a:r>
            <a:endParaRPr lang="en-GB" sz="1000" dirty="0">
              <a:latin typeface="Arial" panose="020B0604020202020204" pitchFamily="34" charset="0"/>
              <a:cs typeface="Arial" panose="020B0604020202020204" pitchFamily="34" charset="0"/>
            </a:endParaRPr>
          </a:p>
        </p:txBody>
      </p:sp>
      <p:pic>
        <p:nvPicPr>
          <p:cNvPr id="29" name="Picture 28">
            <a:extLst>
              <a:ext uri="{FF2B5EF4-FFF2-40B4-BE49-F238E27FC236}">
                <a16:creationId xmlns:a16="http://schemas.microsoft.com/office/drawing/2014/main" id="{638C8341-B4D2-8646-8FF3-00996F7ECEF3}"/>
              </a:ext>
            </a:extLst>
          </p:cNvPr>
          <p:cNvPicPr>
            <a:picLocks noChangeAspect="1"/>
          </p:cNvPicPr>
          <p:nvPr/>
        </p:nvPicPr>
        <p:blipFill rotWithShape="1">
          <a:blip r:embed="rId9"/>
          <a:srcRect l="32546" t="10397" r="33532" b="4220"/>
          <a:stretch/>
        </p:blipFill>
        <p:spPr>
          <a:xfrm rot="1185067">
            <a:off x="1648648" y="3788866"/>
            <a:ext cx="1658729" cy="2348465"/>
          </a:xfrm>
          <a:prstGeom prst="rect">
            <a:avLst/>
          </a:prstGeom>
          <a:effectLst>
            <a:outerShdw blurRad="50800" dist="38100" dir="2700000" algn="tl" rotWithShape="0">
              <a:prstClr val="black">
                <a:alpha val="40000"/>
              </a:prstClr>
            </a:outerShdw>
          </a:effectLst>
        </p:spPr>
      </p:pic>
      <p:sp>
        <p:nvSpPr>
          <p:cNvPr id="30" name="Rectangle 29">
            <a:extLst>
              <a:ext uri="{FF2B5EF4-FFF2-40B4-BE49-F238E27FC236}">
                <a16:creationId xmlns:a16="http://schemas.microsoft.com/office/drawing/2014/main" id="{5A5855F6-80EB-FD42-B3EA-BD08452C6DC1}"/>
              </a:ext>
            </a:extLst>
          </p:cNvPr>
          <p:cNvSpPr/>
          <p:nvPr/>
        </p:nvSpPr>
        <p:spPr>
          <a:xfrm>
            <a:off x="271976" y="4183774"/>
            <a:ext cx="1515727" cy="261610"/>
          </a:xfrm>
          <a:prstGeom prst="rect">
            <a:avLst/>
          </a:prstGeom>
        </p:spPr>
        <p:txBody>
          <a:bodyPr wrap="square">
            <a:spAutoFit/>
          </a:bodyPr>
          <a:lstStyle/>
          <a:p>
            <a:pPr algn="ctr"/>
            <a:r>
              <a:rPr lang="en-GB" sz="1100" dirty="0">
                <a:hlinkClick r:id="rId10"/>
              </a:rPr>
              <a:t>Contents (gov.wales)</a:t>
            </a:r>
            <a:endParaRPr lang="en-GB" sz="1100" dirty="0">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D48A8180-2716-A948-8EB9-E5F1941E8019}"/>
              </a:ext>
            </a:extLst>
          </p:cNvPr>
          <p:cNvSpPr txBox="1"/>
          <p:nvPr/>
        </p:nvSpPr>
        <p:spPr>
          <a:xfrm>
            <a:off x="8106311" y="4148513"/>
            <a:ext cx="3923318" cy="369332"/>
          </a:xfrm>
          <a:prstGeom prst="rect">
            <a:avLst/>
          </a:prstGeom>
          <a:noFill/>
        </p:spPr>
        <p:txBody>
          <a:bodyPr wrap="none" rtlCol="0">
            <a:spAutoFit/>
          </a:bodyPr>
          <a:lstStyle/>
          <a:p>
            <a:r>
              <a:rPr lang="en-US" dirty="0"/>
              <a:t>What are some of the noted outcomes?</a:t>
            </a:r>
          </a:p>
        </p:txBody>
      </p:sp>
    </p:spTree>
    <p:extLst>
      <p:ext uri="{BB962C8B-B14F-4D97-AF65-F5344CB8AC3E}">
        <p14:creationId xmlns:p14="http://schemas.microsoft.com/office/powerpoint/2010/main" val="16286741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p:txBody>
          <a:bodyPr>
            <a:normAutofit/>
          </a:bodyPr>
          <a:lstStyle/>
          <a:p>
            <a:r>
              <a:rPr lang="en-GB" sz="4000" dirty="0">
                <a:latin typeface="Agent Orange" panose="00000400000000000000" pitchFamily="2" charset="0"/>
                <a:cs typeface="Agent Orange" panose="00000400000000000000" pitchFamily="2" charset="0"/>
              </a:rPr>
              <a:t>Nurture groups</a:t>
            </a:r>
          </a:p>
        </p:txBody>
      </p:sp>
      <p:sp>
        <p:nvSpPr>
          <p:cNvPr id="2" name="Content Placeholder 1">
            <a:extLst>
              <a:ext uri="{FF2B5EF4-FFF2-40B4-BE49-F238E27FC236}">
                <a16:creationId xmlns:a16="http://schemas.microsoft.com/office/drawing/2014/main" id="{0BAE3D6B-4DCA-49B9-85F1-E524B8BFD21E}"/>
              </a:ext>
            </a:extLst>
          </p:cNvPr>
          <p:cNvSpPr>
            <a:spLocks noGrp="1"/>
          </p:cNvSpPr>
          <p:nvPr>
            <p:ph sz="half" idx="2"/>
          </p:nvPr>
        </p:nvSpPr>
        <p:spPr>
          <a:xfrm>
            <a:off x="6035040" y="216131"/>
            <a:ext cx="5985164" cy="6400800"/>
          </a:xfrm>
        </p:spPr>
        <p:txBody>
          <a:bodyPr>
            <a:normAutofit/>
          </a:bodyPr>
          <a:lstStyle/>
          <a:p>
            <a:pPr lvl="0"/>
            <a:r>
              <a:rPr lang="en-US" sz="3200" i="1" dirty="0">
                <a:latin typeface="Arial" panose="020B0604020202020204" pitchFamily="34" charset="0"/>
                <a:cs typeface="Arial" panose="020B0604020202020204" pitchFamily="34" charset="0"/>
              </a:rPr>
              <a:t>Nurture groups provide a safe haven for children to explore, develop and take risks.</a:t>
            </a:r>
            <a:endParaRPr lang="en-GB" sz="3200" i="1" dirty="0">
              <a:latin typeface="Arial" panose="020B0604020202020204" pitchFamily="34" charset="0"/>
              <a:cs typeface="Arial" panose="020B0604020202020204" pitchFamily="34" charset="0"/>
            </a:endParaRPr>
          </a:p>
          <a:p>
            <a:pPr lvl="0"/>
            <a:r>
              <a:rPr lang="en-US" sz="3200" i="1" dirty="0">
                <a:latin typeface="Arial" panose="020B0604020202020204" pitchFamily="34" charset="0"/>
                <a:cs typeface="Arial" panose="020B0604020202020204" pitchFamily="34" charset="0"/>
              </a:rPr>
              <a:t>They provide predictable routines and boundaries for the children who attend. </a:t>
            </a:r>
            <a:endParaRPr lang="en-GB" sz="3200" i="1" dirty="0">
              <a:latin typeface="Arial" panose="020B0604020202020204" pitchFamily="34" charset="0"/>
              <a:cs typeface="Arial" panose="020B0604020202020204" pitchFamily="34" charset="0"/>
            </a:endParaRPr>
          </a:p>
          <a:p>
            <a:pPr lvl="0"/>
            <a:r>
              <a:rPr lang="en-US" sz="3200" i="1" dirty="0">
                <a:latin typeface="Arial" panose="020B0604020202020204" pitchFamily="34" charset="0"/>
                <a:cs typeface="Arial" panose="020B0604020202020204" pitchFamily="34" charset="0"/>
              </a:rPr>
              <a:t>Nurture groups aim to build on children’s strengths and interests in order to encourage a sense of achievement and success.</a:t>
            </a:r>
          </a:p>
          <a:p>
            <a:pPr lvl="0"/>
            <a:r>
              <a:rPr lang="en-US" sz="3200" i="1" dirty="0">
                <a:latin typeface="Arial" panose="020B0604020202020204" pitchFamily="34" charset="0"/>
                <a:cs typeface="Arial" panose="020B0604020202020204" pitchFamily="34" charset="0"/>
              </a:rPr>
              <a:t>Children are assessed using the Boxall Profile</a:t>
            </a:r>
            <a:endParaRPr lang="en-GB" sz="3200" i="1" dirty="0">
              <a:latin typeface="Arial" panose="020B0604020202020204" pitchFamily="34" charset="0"/>
              <a:cs typeface="Arial" panose="020B0604020202020204" pitchFamily="34" charset="0"/>
            </a:endParaRPr>
          </a:p>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2459" y="2310939"/>
            <a:ext cx="5253642" cy="2955174"/>
          </a:xfrm>
          <a:prstGeom prst="rect">
            <a:avLst/>
          </a:prstGeom>
        </p:spPr>
      </p:pic>
    </p:spTree>
    <p:extLst>
      <p:ext uri="{BB962C8B-B14F-4D97-AF65-F5344CB8AC3E}">
        <p14:creationId xmlns:p14="http://schemas.microsoft.com/office/powerpoint/2010/main" val="33424781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p:txBody>
          <a:bodyPr>
            <a:normAutofit/>
          </a:bodyPr>
          <a:lstStyle/>
          <a:p>
            <a:r>
              <a:rPr lang="en-GB" sz="4000" dirty="0">
                <a:latin typeface="Agent Orange" panose="00000400000000000000" pitchFamily="2" charset="0"/>
                <a:cs typeface="Agent Orange" panose="00000400000000000000" pitchFamily="2" charset="0"/>
              </a:rPr>
              <a:t>Nurture groups</a:t>
            </a:r>
          </a:p>
        </p:txBody>
      </p:sp>
      <p:sp>
        <p:nvSpPr>
          <p:cNvPr id="2" name="Content Placeholder 1">
            <a:extLst>
              <a:ext uri="{FF2B5EF4-FFF2-40B4-BE49-F238E27FC236}">
                <a16:creationId xmlns:a16="http://schemas.microsoft.com/office/drawing/2014/main" id="{0BAE3D6B-4DCA-49B9-85F1-E524B8BFD21E}"/>
              </a:ext>
            </a:extLst>
          </p:cNvPr>
          <p:cNvSpPr>
            <a:spLocks noGrp="1"/>
          </p:cNvSpPr>
          <p:nvPr>
            <p:ph sz="half" idx="2"/>
          </p:nvPr>
        </p:nvSpPr>
        <p:spPr>
          <a:xfrm>
            <a:off x="6035040" y="216131"/>
            <a:ext cx="5985164" cy="6400800"/>
          </a:xfrm>
        </p:spPr>
        <p:txBody>
          <a:bodyPr>
            <a:normAutofit/>
          </a:bodyPr>
          <a:lstStyle/>
          <a:p>
            <a:pPr lvl="0"/>
            <a:r>
              <a:rPr lang="en-US" sz="3200" i="1" dirty="0">
                <a:latin typeface="Arial" panose="020B0604020202020204" pitchFamily="34" charset="0"/>
                <a:cs typeface="Arial" panose="020B0604020202020204" pitchFamily="34" charset="0"/>
              </a:rPr>
              <a:t>Nurture groups provide a safe haven for children to explore, develop and take risks.</a:t>
            </a:r>
            <a:endParaRPr lang="en-GB" sz="3200" i="1" dirty="0">
              <a:latin typeface="Arial" panose="020B0604020202020204" pitchFamily="34" charset="0"/>
              <a:cs typeface="Arial" panose="020B0604020202020204" pitchFamily="34" charset="0"/>
            </a:endParaRPr>
          </a:p>
          <a:p>
            <a:pPr lvl="0"/>
            <a:r>
              <a:rPr lang="en-US" sz="3200" i="1" dirty="0">
                <a:latin typeface="Arial" panose="020B0604020202020204" pitchFamily="34" charset="0"/>
                <a:cs typeface="Arial" panose="020B0604020202020204" pitchFamily="34" charset="0"/>
              </a:rPr>
              <a:t>They provide predictable routines and boundaries for the children who attend. </a:t>
            </a:r>
            <a:endParaRPr lang="en-GB" sz="3200" i="1" dirty="0">
              <a:latin typeface="Arial" panose="020B0604020202020204" pitchFamily="34" charset="0"/>
              <a:cs typeface="Arial" panose="020B0604020202020204" pitchFamily="34" charset="0"/>
            </a:endParaRPr>
          </a:p>
          <a:p>
            <a:pPr lvl="0"/>
            <a:r>
              <a:rPr lang="en-US" sz="3200" i="1" dirty="0">
                <a:latin typeface="Arial" panose="020B0604020202020204" pitchFamily="34" charset="0"/>
                <a:cs typeface="Arial" panose="020B0604020202020204" pitchFamily="34" charset="0"/>
              </a:rPr>
              <a:t>Nurture groups aim to build on children’s strengths and interests in order to encourage a sense of achievement and success.</a:t>
            </a:r>
          </a:p>
          <a:p>
            <a:pPr lvl="0"/>
            <a:r>
              <a:rPr lang="en-US" sz="3200" i="1" dirty="0">
                <a:latin typeface="Arial" panose="020B0604020202020204" pitchFamily="34" charset="0"/>
                <a:cs typeface="Arial" panose="020B0604020202020204" pitchFamily="34" charset="0"/>
              </a:rPr>
              <a:t>Children are assessed using the Boxall Profile</a:t>
            </a:r>
            <a:endParaRPr lang="en-GB" sz="3200" i="1" dirty="0">
              <a:latin typeface="Arial" panose="020B0604020202020204" pitchFamily="34" charset="0"/>
              <a:cs typeface="Arial" panose="020B0604020202020204" pitchFamily="34" charset="0"/>
            </a:endParaRPr>
          </a:p>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2459" y="2310939"/>
            <a:ext cx="5253642" cy="2955174"/>
          </a:xfrm>
          <a:prstGeom prst="rect">
            <a:avLst/>
          </a:prstGeom>
        </p:spPr>
      </p:pic>
    </p:spTree>
    <p:extLst>
      <p:ext uri="{BB962C8B-B14F-4D97-AF65-F5344CB8AC3E}">
        <p14:creationId xmlns:p14="http://schemas.microsoft.com/office/powerpoint/2010/main" val="13602310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a:xfrm>
            <a:off x="470299" y="0"/>
            <a:ext cx="8911687" cy="1280890"/>
          </a:xfrm>
        </p:spPr>
        <p:txBody>
          <a:bodyPr>
            <a:normAutofit fontScale="90000"/>
          </a:bodyPr>
          <a:lstStyle/>
          <a:p>
            <a:br>
              <a:rPr lang="en-GB" dirty="0">
                <a:latin typeface="Agent Orange" panose="00000400000000000000" pitchFamily="2" charset="0"/>
                <a:cs typeface="Agent Orange" panose="00000400000000000000" pitchFamily="2" charset="0"/>
              </a:rPr>
            </a:br>
            <a:r>
              <a:rPr lang="en-GB" i="1" dirty="0">
                <a:latin typeface="Agent Orange" panose="00000400000000000000" pitchFamily="2" charset="0"/>
                <a:cs typeface="Agent Orange" panose="00000400000000000000" pitchFamily="2" charset="0"/>
              </a:rPr>
              <a:t>Who are they for?</a:t>
            </a:r>
          </a:p>
        </p:txBody>
      </p:sp>
      <p:sp>
        <p:nvSpPr>
          <p:cNvPr id="5" name="Content Placeholder 4">
            <a:extLst>
              <a:ext uri="{FF2B5EF4-FFF2-40B4-BE49-F238E27FC236}">
                <a16:creationId xmlns:a16="http://schemas.microsoft.com/office/drawing/2014/main" id="{63AAEE4C-B9AF-4589-9A44-E547094A2CD2}"/>
              </a:ext>
            </a:extLst>
          </p:cNvPr>
          <p:cNvSpPr>
            <a:spLocks noGrp="1"/>
          </p:cNvSpPr>
          <p:nvPr>
            <p:ph idx="1"/>
          </p:nvPr>
        </p:nvSpPr>
        <p:spPr>
          <a:xfrm>
            <a:off x="838200" y="1548788"/>
            <a:ext cx="10515600" cy="4351338"/>
          </a:xfrm>
        </p:spPr>
        <p:txBody>
          <a:bodyPr/>
          <a:lstStyle/>
          <a:p>
            <a:pPr marL="0" indent="0">
              <a:buNone/>
            </a:pPr>
            <a:r>
              <a:rPr lang="en-GB" b="1" i="1" dirty="0">
                <a:latin typeface="Arial" panose="020B0604020202020204" pitchFamily="34" charset="0"/>
                <a:cs typeface="Arial" panose="020B0604020202020204" pitchFamily="34" charset="0"/>
              </a:rPr>
              <a:t>Children with social, emotional and behavioural difficulties (SEBD).</a:t>
            </a:r>
          </a:p>
          <a:p>
            <a:endParaRPr lang="en-GB"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FA1F8F9E-B18F-4D67-A1F2-B315276898CF}"/>
              </a:ext>
            </a:extLst>
          </p:cNvPr>
          <p:cNvPicPr>
            <a:picLocks noChangeAspect="1"/>
          </p:cNvPicPr>
          <p:nvPr/>
        </p:nvPicPr>
        <p:blipFill>
          <a:blip r:embed="rId3"/>
          <a:stretch>
            <a:fillRect/>
          </a:stretch>
        </p:blipFill>
        <p:spPr>
          <a:xfrm>
            <a:off x="1413736" y="2526888"/>
            <a:ext cx="1885250" cy="24408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2">
            <a:extLst>
              <a:ext uri="{FF2B5EF4-FFF2-40B4-BE49-F238E27FC236}">
                <a16:creationId xmlns:a16="http://schemas.microsoft.com/office/drawing/2014/main" id="{E3676B4D-F6C4-4A3A-8133-DD19B39CF62E}"/>
              </a:ext>
            </a:extLst>
          </p:cNvPr>
          <p:cNvPicPr>
            <a:picLocks noChangeAspect="1"/>
          </p:cNvPicPr>
          <p:nvPr/>
        </p:nvPicPr>
        <p:blipFill>
          <a:blip r:embed="rId4"/>
          <a:stretch>
            <a:fillRect/>
          </a:stretch>
        </p:blipFill>
        <p:spPr>
          <a:xfrm>
            <a:off x="4682261" y="2488178"/>
            <a:ext cx="2391205" cy="25182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F29956CC-ADDB-4D15-995B-2BB9F1052933}"/>
              </a:ext>
            </a:extLst>
          </p:cNvPr>
          <p:cNvPicPr>
            <a:picLocks noChangeAspect="1"/>
          </p:cNvPicPr>
          <p:nvPr/>
        </p:nvPicPr>
        <p:blipFill>
          <a:blip r:embed="rId5"/>
          <a:stretch>
            <a:fillRect/>
          </a:stretch>
        </p:blipFill>
        <p:spPr>
          <a:xfrm>
            <a:off x="8135425" y="2446400"/>
            <a:ext cx="2412775" cy="252129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55DCF37B-4752-4E07-A6BD-0E17F5D07B39}"/>
              </a:ext>
            </a:extLst>
          </p:cNvPr>
          <p:cNvSpPr txBox="1"/>
          <p:nvPr/>
        </p:nvSpPr>
        <p:spPr>
          <a:xfrm>
            <a:off x="1404638" y="4745466"/>
            <a:ext cx="1903445" cy="1200329"/>
          </a:xfrm>
          <a:prstGeom prst="rect">
            <a:avLst/>
          </a:prstGeom>
          <a:noFill/>
        </p:spPr>
        <p:txBody>
          <a:bodyPr wrap="square" rtlCol="0">
            <a:spAutoFit/>
          </a:bodyPr>
          <a:lstStyle/>
          <a:p>
            <a:pPr algn="ctr"/>
            <a:endParaRPr lang="cy-GB" sz="2400" dirty="0">
              <a:latin typeface="Arial" panose="020B0604020202020204" pitchFamily="34" charset="0"/>
              <a:cs typeface="Arial" panose="020B0604020202020204" pitchFamily="34" charset="0"/>
            </a:endParaRPr>
          </a:p>
          <a:p>
            <a:pPr algn="ctr"/>
            <a:r>
              <a:rPr lang="cy-GB" sz="2400" i="1" dirty="0" err="1">
                <a:latin typeface="Arial" panose="020B0604020202020204" pitchFamily="34" charset="0"/>
                <a:cs typeface="Arial" panose="020B0604020202020204" pitchFamily="34" charset="0"/>
              </a:rPr>
              <a:t>Externalised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behaviour</a:t>
            </a:r>
            <a:endParaRPr lang="cy-GB" sz="2400"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7B8D665-21B5-4A38-B0FC-4ABAD2D84D2A}"/>
              </a:ext>
            </a:extLst>
          </p:cNvPr>
          <p:cNvSpPr txBox="1"/>
          <p:nvPr/>
        </p:nvSpPr>
        <p:spPr>
          <a:xfrm>
            <a:off x="4926142" y="4745466"/>
            <a:ext cx="1903445" cy="1200329"/>
          </a:xfrm>
          <a:prstGeom prst="rect">
            <a:avLst/>
          </a:prstGeom>
          <a:noFill/>
        </p:spPr>
        <p:txBody>
          <a:bodyPr wrap="square" rtlCol="0">
            <a:spAutoFit/>
          </a:bodyPr>
          <a:lstStyle/>
          <a:p>
            <a:pPr algn="ctr"/>
            <a:endParaRPr lang="cy-GB" sz="2400" dirty="0">
              <a:latin typeface="Arial" panose="020B0604020202020204" pitchFamily="34" charset="0"/>
              <a:cs typeface="Arial" panose="020B0604020202020204" pitchFamily="34" charset="0"/>
            </a:endParaRPr>
          </a:p>
          <a:p>
            <a:pPr algn="ctr"/>
            <a:r>
              <a:rPr lang="cy-GB" sz="2400" i="1" dirty="0" err="1">
                <a:latin typeface="Arial" panose="020B0604020202020204" pitchFamily="34" charset="0"/>
                <a:cs typeface="Arial" panose="020B0604020202020204" pitchFamily="34" charset="0"/>
              </a:rPr>
              <a:t>Internalised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behaviour</a:t>
            </a:r>
            <a:endParaRPr lang="cy-GB" sz="2400" i="1"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E681191-707E-4DFA-A69C-AE39349048B0}"/>
              </a:ext>
            </a:extLst>
          </p:cNvPr>
          <p:cNvSpPr txBox="1"/>
          <p:nvPr/>
        </p:nvSpPr>
        <p:spPr>
          <a:xfrm>
            <a:off x="8211746" y="4745466"/>
            <a:ext cx="2340480" cy="1569660"/>
          </a:xfrm>
          <a:prstGeom prst="rect">
            <a:avLst/>
          </a:prstGeom>
          <a:noFill/>
        </p:spPr>
        <p:txBody>
          <a:bodyPr wrap="square" rtlCol="0">
            <a:spAutoFit/>
          </a:bodyPr>
          <a:lstStyle/>
          <a:p>
            <a:pPr algn="ctr"/>
            <a:endParaRPr lang="cy-GB" sz="2400" dirty="0">
              <a:latin typeface="Arial" panose="020B0604020202020204" pitchFamily="34" charset="0"/>
              <a:cs typeface="Arial" panose="020B0604020202020204" pitchFamily="34" charset="0"/>
            </a:endParaRPr>
          </a:p>
          <a:p>
            <a:pPr algn="ctr"/>
            <a:r>
              <a:rPr lang="cy-GB" sz="2400" i="1" dirty="0" err="1">
                <a:latin typeface="Arial" panose="020B0604020202020204" pitchFamily="34" charset="0"/>
                <a:cs typeface="Arial" panose="020B0604020202020204" pitchFamily="34" charset="0"/>
              </a:rPr>
              <a:t>Vulnerable</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and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disadvantaged</a:t>
            </a:r>
            <a:r>
              <a:rPr lang="cy-GB" sz="2400" i="1" dirty="0">
                <a:latin typeface="Arial" panose="020B0604020202020204" pitchFamily="34" charset="0"/>
                <a:cs typeface="Arial" panose="020B0604020202020204" pitchFamily="34" charset="0"/>
              </a:rPr>
              <a:t> </a:t>
            </a:r>
            <a:r>
              <a:rPr lang="cy-GB" sz="2400" i="1" dirty="0" err="1">
                <a:latin typeface="Arial" panose="020B0604020202020204" pitchFamily="34" charset="0"/>
                <a:cs typeface="Arial" panose="020B0604020202020204" pitchFamily="34" charset="0"/>
              </a:rPr>
              <a:t>learners</a:t>
            </a:r>
            <a:endParaRPr lang="cy-GB" sz="2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100125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a:extLst>
              <a:ext uri="{FF2B5EF4-FFF2-40B4-BE49-F238E27FC236}">
                <a16:creationId xmlns:a16="http://schemas.microsoft.com/office/drawing/2014/main" id="{00A59AA0-416E-4D40-913C-CD93D0AAEC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0728877">
            <a:off x="692388" y="441964"/>
            <a:ext cx="4299279" cy="6071383"/>
          </a:xfrm>
          <a:prstGeom prst="rect">
            <a:avLst/>
          </a:prstGeom>
        </p:spPr>
      </p:pic>
      <p:sp>
        <p:nvSpPr>
          <p:cNvPr id="3" name="TextBox 2">
            <a:extLst>
              <a:ext uri="{FF2B5EF4-FFF2-40B4-BE49-F238E27FC236}">
                <a16:creationId xmlns:a16="http://schemas.microsoft.com/office/drawing/2014/main" id="{A552EC10-AF19-D141-B067-3345FD2C649D}"/>
              </a:ext>
            </a:extLst>
          </p:cNvPr>
          <p:cNvSpPr txBox="1"/>
          <p:nvPr/>
        </p:nvSpPr>
        <p:spPr>
          <a:xfrm>
            <a:off x="6050605" y="330740"/>
            <a:ext cx="5836595" cy="4524315"/>
          </a:xfrm>
          <a:prstGeom prst="rect">
            <a:avLst/>
          </a:prstGeom>
          <a:noFill/>
        </p:spPr>
        <p:txBody>
          <a:bodyPr wrap="square" rtlCol="0">
            <a:spAutoFit/>
          </a:bodyPr>
          <a:lstStyle/>
          <a:p>
            <a:r>
              <a:rPr lang="en-US" sz="3600" dirty="0"/>
              <a:t>The purpose of the tool is for </a:t>
            </a:r>
            <a:r>
              <a:rPr lang="en-US" sz="3600" b="1" dirty="0"/>
              <a:t>early identification of difficulties </a:t>
            </a:r>
            <a:r>
              <a:rPr lang="en-US" sz="3600" dirty="0"/>
              <a:t>and allows teachers to set targets  and have an </a:t>
            </a:r>
            <a:r>
              <a:rPr lang="en-US" sz="3600" b="1" dirty="0" err="1"/>
              <a:t>individualised</a:t>
            </a:r>
            <a:r>
              <a:rPr lang="en-US" sz="3600" b="1" dirty="0"/>
              <a:t> approach </a:t>
            </a:r>
            <a:r>
              <a:rPr lang="en-US" sz="3600" dirty="0"/>
              <a:t>to certain </a:t>
            </a:r>
            <a:r>
              <a:rPr lang="en-US" sz="3600" dirty="0" err="1"/>
              <a:t>behaviours</a:t>
            </a:r>
            <a:r>
              <a:rPr lang="en-US" sz="3600" dirty="0"/>
              <a:t> and specific learners needs.</a:t>
            </a:r>
          </a:p>
        </p:txBody>
      </p:sp>
      <p:sp>
        <p:nvSpPr>
          <p:cNvPr id="4" name="TextBox 3">
            <a:extLst>
              <a:ext uri="{FF2B5EF4-FFF2-40B4-BE49-F238E27FC236}">
                <a16:creationId xmlns:a16="http://schemas.microsoft.com/office/drawing/2014/main" id="{F35BBC23-60A1-0746-9F93-95B4F851C29D}"/>
              </a:ext>
            </a:extLst>
          </p:cNvPr>
          <p:cNvSpPr txBox="1"/>
          <p:nvPr/>
        </p:nvSpPr>
        <p:spPr>
          <a:xfrm>
            <a:off x="4474593" y="6011694"/>
            <a:ext cx="7542449" cy="707886"/>
          </a:xfrm>
          <a:prstGeom prst="rect">
            <a:avLst/>
          </a:prstGeom>
          <a:noFill/>
        </p:spPr>
        <p:txBody>
          <a:bodyPr wrap="none" rtlCol="0">
            <a:spAutoFit/>
          </a:bodyPr>
          <a:lstStyle/>
          <a:p>
            <a:r>
              <a:rPr lang="en-US" sz="4000" dirty="0"/>
              <a:t>Very effective for tracking progress.</a:t>
            </a:r>
          </a:p>
        </p:txBody>
      </p:sp>
    </p:spTree>
    <p:extLst>
      <p:ext uri="{BB962C8B-B14F-4D97-AF65-F5344CB8AC3E}">
        <p14:creationId xmlns:p14="http://schemas.microsoft.com/office/powerpoint/2010/main" val="107218913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30634" y="1513076"/>
            <a:ext cx="2410984" cy="3404759"/>
          </a:xfrm>
          <a:prstGeom prst="rect">
            <a:avLst/>
          </a:prstGeom>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7303" y="1109498"/>
            <a:ext cx="6947242" cy="5748502"/>
          </a:xfrm>
          <a:prstGeom prst="rect">
            <a:avLst/>
          </a:prstGeom>
        </p:spPr>
      </p:pic>
      <p:sp>
        <p:nvSpPr>
          <p:cNvPr id="4" name="Rectangle 3"/>
          <p:cNvSpPr/>
          <p:nvPr/>
        </p:nvSpPr>
        <p:spPr>
          <a:xfrm>
            <a:off x="340405" y="148673"/>
            <a:ext cx="1797628" cy="923330"/>
          </a:xfrm>
          <a:prstGeom prst="rect">
            <a:avLst/>
          </a:prstGeom>
        </p:spPr>
        <p:txBody>
          <a:bodyPr wrap="square">
            <a:spAutoFit/>
          </a:bodyPr>
          <a:lstStyle/>
          <a:p>
            <a:pPr algn="ctr"/>
            <a:r>
              <a:rPr lang="en-US" b="1" dirty="0"/>
              <a:t>Cognitive, Social and Emotional </a:t>
            </a:r>
            <a:r>
              <a:rPr lang="en-US" dirty="0"/>
              <a:t>skills from A to J</a:t>
            </a:r>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3569585">
            <a:off x="1766614" y="869505"/>
            <a:ext cx="742838" cy="404994"/>
          </a:xfrm>
          <a:prstGeom prst="rect">
            <a:avLst/>
          </a:prstGeom>
        </p:spPr>
      </p:pic>
      <p:sp>
        <p:nvSpPr>
          <p:cNvPr id="6" name="Rectangle 5"/>
          <p:cNvSpPr/>
          <p:nvPr/>
        </p:nvSpPr>
        <p:spPr>
          <a:xfrm>
            <a:off x="2840410" y="128799"/>
            <a:ext cx="2619020" cy="646331"/>
          </a:xfrm>
          <a:prstGeom prst="rect">
            <a:avLst/>
          </a:prstGeom>
        </p:spPr>
        <p:txBody>
          <a:bodyPr wrap="square">
            <a:spAutoFit/>
          </a:bodyPr>
          <a:lstStyle/>
          <a:p>
            <a:pPr algn="ctr"/>
            <a:r>
              <a:rPr lang="en-US" b="1" dirty="0"/>
              <a:t>Challenging </a:t>
            </a:r>
            <a:r>
              <a:rPr lang="en-US" b="1" dirty="0" err="1"/>
              <a:t>behaviours</a:t>
            </a:r>
            <a:r>
              <a:rPr lang="en-US" b="1" dirty="0"/>
              <a:t> </a:t>
            </a:r>
            <a:r>
              <a:rPr lang="en-US" dirty="0"/>
              <a:t>from Q to Z)</a:t>
            </a:r>
          </a:p>
        </p:txBody>
      </p:sp>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3975964">
            <a:off x="4476375" y="889069"/>
            <a:ext cx="742838" cy="404994"/>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7732608">
            <a:off x="7047541" y="1445205"/>
            <a:ext cx="742838" cy="404994"/>
          </a:xfrm>
          <a:prstGeom prst="rect">
            <a:avLst/>
          </a:prstGeom>
        </p:spPr>
      </p:pic>
      <p:sp>
        <p:nvSpPr>
          <p:cNvPr id="9" name="Rectangle 8"/>
          <p:cNvSpPr/>
          <p:nvPr/>
        </p:nvSpPr>
        <p:spPr>
          <a:xfrm>
            <a:off x="7120402" y="125316"/>
            <a:ext cx="2604655" cy="1200329"/>
          </a:xfrm>
          <a:prstGeom prst="rect">
            <a:avLst/>
          </a:prstGeom>
        </p:spPr>
        <p:txBody>
          <a:bodyPr wrap="square">
            <a:spAutoFit/>
          </a:bodyPr>
          <a:lstStyle/>
          <a:p>
            <a:pPr algn="ctr"/>
            <a:r>
              <a:rPr lang="en-US" b="1" dirty="0"/>
              <a:t>Staff can identify pupils with high levels of needs </a:t>
            </a:r>
            <a:r>
              <a:rPr lang="en-US" dirty="0"/>
              <a:t>(children scoring 8+ on either measure).</a:t>
            </a:r>
          </a:p>
        </p:txBody>
      </p:sp>
      <p:sp>
        <p:nvSpPr>
          <p:cNvPr id="10" name="Rectangle 9"/>
          <p:cNvSpPr/>
          <p:nvPr/>
        </p:nvSpPr>
        <p:spPr>
          <a:xfrm>
            <a:off x="7342354" y="3463989"/>
            <a:ext cx="1940471" cy="2862322"/>
          </a:xfrm>
          <a:prstGeom prst="rect">
            <a:avLst/>
          </a:prstGeom>
        </p:spPr>
        <p:txBody>
          <a:bodyPr wrap="square">
            <a:spAutoFit/>
          </a:bodyPr>
          <a:lstStyle/>
          <a:p>
            <a:pPr algn="ctr"/>
            <a:r>
              <a:rPr lang="en-US" b="1" dirty="0"/>
              <a:t>Staff can identify difficulties common across the whole class</a:t>
            </a:r>
            <a:r>
              <a:rPr lang="en-US" dirty="0"/>
              <a:t>; for example 11 out of 30 children have difficulties in Strand H “accommodating to others”</a:t>
            </a:r>
          </a:p>
        </p:txBody>
      </p:sp>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9429526">
            <a:off x="7047540" y="6247995"/>
            <a:ext cx="742838" cy="404994"/>
          </a:xfrm>
          <a:prstGeom prst="rect">
            <a:avLst/>
          </a:prstGeom>
        </p:spPr>
      </p:pic>
    </p:spTree>
    <p:extLst>
      <p:ext uri="{BB962C8B-B14F-4D97-AF65-F5344CB8AC3E}">
        <p14:creationId xmlns:p14="http://schemas.microsoft.com/office/powerpoint/2010/main" val="14272567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1A067-664B-4956-A014-932CBE939ABE}"/>
              </a:ext>
            </a:extLst>
          </p:cNvPr>
          <p:cNvSpPr>
            <a:spLocks noGrp="1"/>
          </p:cNvSpPr>
          <p:nvPr>
            <p:ph type="title"/>
          </p:nvPr>
        </p:nvSpPr>
        <p:spPr>
          <a:xfrm>
            <a:off x="838200" y="18255"/>
            <a:ext cx="10515600" cy="1325563"/>
          </a:xfrm>
        </p:spPr>
        <p:txBody>
          <a:bodyPr>
            <a:normAutofit/>
          </a:bodyPr>
          <a:lstStyle/>
          <a:p>
            <a:pPr algn="ctr"/>
            <a:r>
              <a:rPr lang="en-GB" sz="4000" dirty="0">
                <a:latin typeface="Agent Orange" panose="00000400000000000000" pitchFamily="2" charset="0"/>
                <a:cs typeface="Agent Orange" panose="00000400000000000000" pitchFamily="2" charset="0"/>
              </a:rPr>
              <a:t>Six principles of nurture</a:t>
            </a:r>
          </a:p>
        </p:txBody>
      </p:sp>
      <p:pic>
        <p:nvPicPr>
          <p:cNvPr id="8" name="Picture 7">
            <a:extLst>
              <a:ext uri="{FF2B5EF4-FFF2-40B4-BE49-F238E27FC236}">
                <a16:creationId xmlns:a16="http://schemas.microsoft.com/office/drawing/2014/main" id="{D8F9DAE2-B183-4AC9-BC05-5FFD52325E5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64147" y="1343818"/>
            <a:ext cx="4663706" cy="4946927"/>
          </a:xfrm>
          <a:prstGeom prst="rect">
            <a:avLst/>
          </a:prstGeom>
        </p:spPr>
      </p:pic>
      <p:pic>
        <p:nvPicPr>
          <p:cNvPr id="10" name="Picture 9">
            <a:extLst>
              <a:ext uri="{FF2B5EF4-FFF2-40B4-BE49-F238E27FC236}">
                <a16:creationId xmlns:a16="http://schemas.microsoft.com/office/drawing/2014/main" id="{BD073ABA-5031-4D57-B3A7-AC434D2AE3DC}"/>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20793655">
            <a:off x="6869725" y="1285201"/>
            <a:ext cx="1187400" cy="672551"/>
          </a:xfrm>
          <a:prstGeom prst="rect">
            <a:avLst/>
          </a:prstGeom>
        </p:spPr>
      </p:pic>
      <p:pic>
        <p:nvPicPr>
          <p:cNvPr id="11" name="Picture 10">
            <a:extLst>
              <a:ext uri="{FF2B5EF4-FFF2-40B4-BE49-F238E27FC236}">
                <a16:creationId xmlns:a16="http://schemas.microsoft.com/office/drawing/2014/main" id="{F604D186-F7E2-42DB-A535-B585D69571FA}"/>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a:off x="8427853" y="2669381"/>
            <a:ext cx="1187400" cy="672551"/>
          </a:xfrm>
          <a:prstGeom prst="rect">
            <a:avLst/>
          </a:prstGeom>
        </p:spPr>
      </p:pic>
      <p:pic>
        <p:nvPicPr>
          <p:cNvPr id="12" name="Picture 11">
            <a:extLst>
              <a:ext uri="{FF2B5EF4-FFF2-40B4-BE49-F238E27FC236}">
                <a16:creationId xmlns:a16="http://schemas.microsoft.com/office/drawing/2014/main" id="{A86CE592-7523-41F4-82A9-C87BEF9F71D6}"/>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1180041">
            <a:off x="8427853" y="4480062"/>
            <a:ext cx="1187400" cy="672551"/>
          </a:xfrm>
          <a:prstGeom prst="rect">
            <a:avLst/>
          </a:prstGeom>
        </p:spPr>
      </p:pic>
      <p:pic>
        <p:nvPicPr>
          <p:cNvPr id="13" name="Picture 12">
            <a:extLst>
              <a:ext uri="{FF2B5EF4-FFF2-40B4-BE49-F238E27FC236}">
                <a16:creationId xmlns:a16="http://schemas.microsoft.com/office/drawing/2014/main" id="{4A924BC3-47CF-47D9-81CE-BD06B9EF1CB1}"/>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20575352" flipH="1" flipV="1">
            <a:off x="4349263" y="5954470"/>
            <a:ext cx="1187400" cy="672551"/>
          </a:xfrm>
          <a:prstGeom prst="rect">
            <a:avLst/>
          </a:prstGeom>
        </p:spPr>
      </p:pic>
      <p:pic>
        <p:nvPicPr>
          <p:cNvPr id="14" name="Picture 13">
            <a:extLst>
              <a:ext uri="{FF2B5EF4-FFF2-40B4-BE49-F238E27FC236}">
                <a16:creationId xmlns:a16="http://schemas.microsoft.com/office/drawing/2014/main" id="{40A64AB0-DC52-4539-BB86-AC86879D6CBC}"/>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rot="12300965">
            <a:off x="2842352" y="1979214"/>
            <a:ext cx="1187400" cy="672551"/>
          </a:xfrm>
          <a:prstGeom prst="rect">
            <a:avLst/>
          </a:prstGeom>
        </p:spPr>
      </p:pic>
      <p:pic>
        <p:nvPicPr>
          <p:cNvPr id="15" name="Picture 14">
            <a:extLst>
              <a:ext uri="{FF2B5EF4-FFF2-40B4-BE49-F238E27FC236}">
                <a16:creationId xmlns:a16="http://schemas.microsoft.com/office/drawing/2014/main" id="{1DE9E53A-688C-4502-BC34-CF62F349D893}"/>
              </a:ext>
            </a:extLst>
          </p:cNvPr>
          <p:cNvPicPr>
            <a:picLocks noChangeAspect="1"/>
          </p:cNvPicPr>
          <p:nvPr/>
        </p:nvPicPr>
        <p:blipFill rotWithShape="1">
          <a:blip r:embed="rId4">
            <a:extLst>
              <a:ext uri="{28A0092B-C50C-407E-A947-70E740481C1C}">
                <a14:useLocalDpi xmlns:a14="http://schemas.microsoft.com/office/drawing/2010/main" val="0"/>
              </a:ext>
            </a:extLst>
          </a:blip>
          <a:srcRect l="9268" t="7859" r="10638" b="12258"/>
          <a:stretch/>
        </p:blipFill>
        <p:spPr>
          <a:xfrm flipH="1">
            <a:off x="2576747" y="4094388"/>
            <a:ext cx="1187400" cy="672551"/>
          </a:xfrm>
          <a:prstGeom prst="rect">
            <a:avLst/>
          </a:prstGeom>
        </p:spPr>
      </p:pic>
      <p:sp>
        <p:nvSpPr>
          <p:cNvPr id="3" name="TextBox 2">
            <a:extLst>
              <a:ext uri="{FF2B5EF4-FFF2-40B4-BE49-F238E27FC236}">
                <a16:creationId xmlns:a16="http://schemas.microsoft.com/office/drawing/2014/main" id="{6F5FDF86-AEA5-48D2-8CDB-9BE541EEF2BB}"/>
              </a:ext>
            </a:extLst>
          </p:cNvPr>
          <p:cNvSpPr txBox="1"/>
          <p:nvPr/>
        </p:nvSpPr>
        <p:spPr>
          <a:xfrm>
            <a:off x="8119023" y="1082979"/>
            <a:ext cx="3920576"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The most important thing is that the child continues to develop throughout their time in school.</a:t>
            </a:r>
          </a:p>
        </p:txBody>
      </p:sp>
      <p:sp>
        <p:nvSpPr>
          <p:cNvPr id="16" name="TextBox 15">
            <a:extLst>
              <a:ext uri="{FF2B5EF4-FFF2-40B4-BE49-F238E27FC236}">
                <a16:creationId xmlns:a16="http://schemas.microsoft.com/office/drawing/2014/main" id="{A7625733-FBBA-4A80-B323-152DBFFA7D66}"/>
              </a:ext>
            </a:extLst>
          </p:cNvPr>
          <p:cNvSpPr txBox="1"/>
          <p:nvPr/>
        </p:nvSpPr>
        <p:spPr>
          <a:xfrm>
            <a:off x="9632091" y="2558136"/>
            <a:ext cx="2498206" cy="1477328"/>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Nurture room is a safe space for the child to share their worries, where someone will listen and help.</a:t>
            </a:r>
          </a:p>
        </p:txBody>
      </p:sp>
      <p:sp>
        <p:nvSpPr>
          <p:cNvPr id="17" name="TextBox 16">
            <a:extLst>
              <a:ext uri="{FF2B5EF4-FFF2-40B4-BE49-F238E27FC236}">
                <a16:creationId xmlns:a16="http://schemas.microsoft.com/office/drawing/2014/main" id="{6E89822A-B9A1-4ADF-BFB7-CBF250DA5856}"/>
              </a:ext>
            </a:extLst>
          </p:cNvPr>
          <p:cNvSpPr txBox="1"/>
          <p:nvPr/>
        </p:nvSpPr>
        <p:spPr>
          <a:xfrm>
            <a:off x="9615253" y="4732646"/>
            <a:ext cx="2498206" cy="1200329"/>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The child needs to be ready to try new things and to learn from their mistakes.</a:t>
            </a:r>
          </a:p>
        </p:txBody>
      </p:sp>
      <p:sp>
        <p:nvSpPr>
          <p:cNvPr id="18" name="TextBox 17">
            <a:extLst>
              <a:ext uri="{FF2B5EF4-FFF2-40B4-BE49-F238E27FC236}">
                <a16:creationId xmlns:a16="http://schemas.microsoft.com/office/drawing/2014/main" id="{8303DC33-804F-4AAE-B2BA-49BA376FA592}"/>
              </a:ext>
            </a:extLst>
          </p:cNvPr>
          <p:cNvSpPr txBox="1"/>
          <p:nvPr/>
        </p:nvSpPr>
        <p:spPr>
          <a:xfrm>
            <a:off x="1117939" y="5702297"/>
            <a:ext cx="3416181" cy="923330"/>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It is important that the child can use words to express their feelings in an appropriate way.</a:t>
            </a:r>
          </a:p>
        </p:txBody>
      </p:sp>
      <p:sp>
        <p:nvSpPr>
          <p:cNvPr id="19" name="TextBox 18">
            <a:extLst>
              <a:ext uri="{FF2B5EF4-FFF2-40B4-BE49-F238E27FC236}">
                <a16:creationId xmlns:a16="http://schemas.microsoft.com/office/drawing/2014/main" id="{BB9A241C-57A6-4CD4-8058-C1EBB36209B6}"/>
              </a:ext>
            </a:extLst>
          </p:cNvPr>
          <p:cNvSpPr txBox="1"/>
          <p:nvPr/>
        </p:nvSpPr>
        <p:spPr>
          <a:xfrm>
            <a:off x="340568" y="3740524"/>
            <a:ext cx="2576420" cy="1200329"/>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Let the child know that it can be difficult to discuss feelings sometimes.</a:t>
            </a:r>
          </a:p>
        </p:txBody>
      </p:sp>
      <p:sp>
        <p:nvSpPr>
          <p:cNvPr id="20" name="TextBox 19">
            <a:extLst>
              <a:ext uri="{FF2B5EF4-FFF2-40B4-BE49-F238E27FC236}">
                <a16:creationId xmlns:a16="http://schemas.microsoft.com/office/drawing/2014/main" id="{13262276-C8DC-47BC-9AB4-0B22A576D311}"/>
              </a:ext>
            </a:extLst>
          </p:cNvPr>
          <p:cNvSpPr txBox="1"/>
          <p:nvPr/>
        </p:nvSpPr>
        <p:spPr>
          <a:xfrm>
            <a:off x="618285" y="1302309"/>
            <a:ext cx="2576420" cy="1754326"/>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Change is hard for everyone; the child needs to know someone will always be there to help and listen to them.</a:t>
            </a:r>
          </a:p>
        </p:txBody>
      </p:sp>
      <p:sp>
        <p:nvSpPr>
          <p:cNvPr id="4" name="TextBox 3">
            <a:extLst>
              <a:ext uri="{FF2B5EF4-FFF2-40B4-BE49-F238E27FC236}">
                <a16:creationId xmlns:a16="http://schemas.microsoft.com/office/drawing/2014/main" id="{26207454-6775-4875-8ACE-FFCEC85B877D}"/>
              </a:ext>
            </a:extLst>
          </p:cNvPr>
          <p:cNvSpPr txBox="1"/>
          <p:nvPr/>
        </p:nvSpPr>
        <p:spPr>
          <a:xfrm>
            <a:off x="8938437" y="6379535"/>
            <a:ext cx="2806996" cy="369332"/>
          </a:xfrm>
          <a:prstGeom prst="rect">
            <a:avLst/>
          </a:prstGeom>
          <a:noFill/>
        </p:spPr>
        <p:txBody>
          <a:bodyPr wrap="square" rtlCol="0">
            <a:spAutoFit/>
          </a:bodyPr>
          <a:lstStyle/>
          <a:p>
            <a:r>
              <a:rPr lang="en-GB" dirty="0"/>
              <a:t>(</a:t>
            </a:r>
            <a:r>
              <a:rPr lang="en-GB" dirty="0" err="1"/>
              <a:t>NurtureUK</a:t>
            </a:r>
            <a:r>
              <a:rPr lang="en-GB" dirty="0"/>
              <a:t>, 2019, p. 2)</a:t>
            </a:r>
          </a:p>
        </p:txBody>
      </p:sp>
    </p:spTree>
    <p:extLst>
      <p:ext uri="{BB962C8B-B14F-4D97-AF65-F5344CB8AC3E}">
        <p14:creationId xmlns:p14="http://schemas.microsoft.com/office/powerpoint/2010/main" val="4951519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C1F6C-352C-4C3F-86BD-C9978B138155}"/>
              </a:ext>
            </a:extLst>
          </p:cNvPr>
          <p:cNvSpPr>
            <a:spLocks noGrp="1"/>
          </p:cNvSpPr>
          <p:nvPr>
            <p:ph type="title"/>
          </p:nvPr>
        </p:nvSpPr>
        <p:spPr>
          <a:xfrm>
            <a:off x="-601506" y="136087"/>
            <a:ext cx="10515600" cy="2333985"/>
          </a:xfrm>
        </p:spPr>
        <p:txBody>
          <a:bodyPr>
            <a:normAutofit fontScale="90000"/>
          </a:bodyPr>
          <a:lstStyle/>
          <a:p>
            <a:br>
              <a:rPr lang="en-GB" dirty="0">
                <a:latin typeface="Agent Orange" panose="00000400000000000000" pitchFamily="2" charset="0"/>
                <a:cs typeface="Agent Orange" panose="00000400000000000000" pitchFamily="2" charset="0"/>
              </a:rPr>
            </a:br>
            <a:r>
              <a:rPr lang="en-GB" dirty="0">
                <a:latin typeface="Agent Orange" panose="00000400000000000000" pitchFamily="2" charset="0"/>
                <a:cs typeface="Agent Orange" panose="00000400000000000000" pitchFamily="2" charset="0"/>
              </a:rPr>
              <a:t>         </a:t>
            </a:r>
            <a:r>
              <a:rPr lang="en-GB" i="1" dirty="0">
                <a:latin typeface="Agent Orange" panose="00000400000000000000" pitchFamily="2" charset="0"/>
                <a:cs typeface="Agent Orange" panose="00000400000000000000" pitchFamily="2" charset="0"/>
              </a:rPr>
              <a:t>How do they work?</a:t>
            </a:r>
            <a:br>
              <a:rPr lang="en-GB" dirty="0">
                <a:latin typeface="Agent Orange" panose="00000400000000000000" pitchFamily="2" charset="0"/>
                <a:cs typeface="Agent Orange" panose="00000400000000000000" pitchFamily="2" charset="0"/>
              </a:rPr>
            </a:br>
            <a:br>
              <a:rPr lang="en-GB" dirty="0">
                <a:latin typeface="Agent Orange" panose="00000400000000000000" pitchFamily="2" charset="0"/>
                <a:cs typeface="Agent Orange" panose="00000400000000000000" pitchFamily="2" charset="0"/>
              </a:rPr>
            </a:br>
            <a:br>
              <a:rPr lang="en-GB" dirty="0">
                <a:latin typeface="Agent Orange" panose="00000400000000000000" pitchFamily="2" charset="0"/>
                <a:cs typeface="Agent Orange" panose="00000400000000000000" pitchFamily="2" charset="0"/>
              </a:rPr>
            </a:br>
            <a:br>
              <a:rPr lang="en-GB" dirty="0">
                <a:latin typeface="Agent Orange" panose="00000400000000000000" pitchFamily="2" charset="0"/>
                <a:cs typeface="Agent Orange" panose="00000400000000000000" pitchFamily="2" charset="0"/>
              </a:rPr>
            </a:br>
            <a:endParaRPr lang="en-GB" dirty="0">
              <a:latin typeface="Agent Orange" panose="00000400000000000000" pitchFamily="2" charset="0"/>
              <a:cs typeface="Agent Orange" panose="00000400000000000000" pitchFamily="2" charset="0"/>
            </a:endParaRPr>
          </a:p>
        </p:txBody>
      </p:sp>
      <p:pic>
        <p:nvPicPr>
          <p:cNvPr id="6" name="Picture 5">
            <a:extLst>
              <a:ext uri="{FF2B5EF4-FFF2-40B4-BE49-F238E27FC236}">
                <a16:creationId xmlns:a16="http://schemas.microsoft.com/office/drawing/2014/main" id="{899CE90B-D525-4A6B-BF1B-D37CB0041E0B}"/>
              </a:ext>
            </a:extLst>
          </p:cNvPr>
          <p:cNvPicPr>
            <a:picLocks noChangeAspect="1"/>
          </p:cNvPicPr>
          <p:nvPr/>
        </p:nvPicPr>
        <p:blipFill rotWithShape="1">
          <a:blip r:embed="rId3"/>
          <a:srcRect b="7772"/>
          <a:stretch/>
        </p:blipFill>
        <p:spPr>
          <a:xfrm>
            <a:off x="294572" y="1668176"/>
            <a:ext cx="2296720" cy="14680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1">
            <a:extLst>
              <a:ext uri="{FF2B5EF4-FFF2-40B4-BE49-F238E27FC236}">
                <a16:creationId xmlns:a16="http://schemas.microsoft.com/office/drawing/2014/main" id="{25299D93-6D53-48D1-A351-4A66EA8C8C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09599" y="5104015"/>
            <a:ext cx="3402644" cy="15345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 name="Picture 12">
            <a:extLst>
              <a:ext uri="{FF2B5EF4-FFF2-40B4-BE49-F238E27FC236}">
                <a16:creationId xmlns:a16="http://schemas.microsoft.com/office/drawing/2014/main" id="{80548959-D525-417E-BCD3-5D0722EE5E10}"/>
              </a:ext>
            </a:extLst>
          </p:cNvPr>
          <p:cNvPicPr>
            <a:picLocks noChangeAspect="1"/>
          </p:cNvPicPr>
          <p:nvPr/>
        </p:nvPicPr>
        <p:blipFill rotWithShape="1">
          <a:blip r:embed="rId5"/>
          <a:srcRect b="11560"/>
          <a:stretch/>
        </p:blipFill>
        <p:spPr>
          <a:xfrm>
            <a:off x="5102806" y="1822752"/>
            <a:ext cx="2128151" cy="14680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4" name="Picture 13">
            <a:extLst>
              <a:ext uri="{FF2B5EF4-FFF2-40B4-BE49-F238E27FC236}">
                <a16:creationId xmlns:a16="http://schemas.microsoft.com/office/drawing/2014/main" id="{E8ED71B6-84D4-4AEE-B033-8CD2A077BE8D}"/>
              </a:ext>
            </a:extLst>
          </p:cNvPr>
          <p:cNvPicPr>
            <a:picLocks noChangeAspect="1"/>
          </p:cNvPicPr>
          <p:nvPr/>
        </p:nvPicPr>
        <p:blipFill>
          <a:blip r:embed="rId6"/>
          <a:stretch>
            <a:fillRect/>
          </a:stretch>
        </p:blipFill>
        <p:spPr>
          <a:xfrm>
            <a:off x="10142979" y="200103"/>
            <a:ext cx="1787106" cy="17255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5" name="Picture 14">
            <a:extLst>
              <a:ext uri="{FF2B5EF4-FFF2-40B4-BE49-F238E27FC236}">
                <a16:creationId xmlns:a16="http://schemas.microsoft.com/office/drawing/2014/main" id="{88308D32-9387-4834-9687-F290920F5B4A}"/>
              </a:ext>
            </a:extLst>
          </p:cNvPr>
          <p:cNvPicPr>
            <a:picLocks noChangeAspect="1"/>
          </p:cNvPicPr>
          <p:nvPr/>
        </p:nvPicPr>
        <p:blipFill rotWithShape="1">
          <a:blip r:embed="rId7"/>
          <a:srcRect b="11193"/>
          <a:stretch/>
        </p:blipFill>
        <p:spPr>
          <a:xfrm>
            <a:off x="7991011" y="3918814"/>
            <a:ext cx="2058422" cy="14258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8" name="Picture 17">
            <a:extLst>
              <a:ext uri="{FF2B5EF4-FFF2-40B4-BE49-F238E27FC236}">
                <a16:creationId xmlns:a16="http://schemas.microsoft.com/office/drawing/2014/main" id="{3C74D56C-56AB-466A-A911-C605E7F5E4C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4196801">
            <a:off x="2206666" y="4228225"/>
            <a:ext cx="931274" cy="446500"/>
          </a:xfrm>
          <a:prstGeom prst="rect">
            <a:avLst/>
          </a:prstGeom>
        </p:spPr>
      </p:pic>
      <p:pic>
        <p:nvPicPr>
          <p:cNvPr id="19" name="Picture 18">
            <a:extLst>
              <a:ext uri="{FF2B5EF4-FFF2-40B4-BE49-F238E27FC236}">
                <a16:creationId xmlns:a16="http://schemas.microsoft.com/office/drawing/2014/main" id="{FDD726B4-8A0C-4F98-856C-E1F35F6E8D88}"/>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2451150" flipH="1" flipV="1">
            <a:off x="4803054" y="1017449"/>
            <a:ext cx="1033325" cy="446500"/>
          </a:xfrm>
          <a:prstGeom prst="rect">
            <a:avLst/>
          </a:prstGeom>
        </p:spPr>
      </p:pic>
      <p:pic>
        <p:nvPicPr>
          <p:cNvPr id="21" name="Picture 20">
            <a:extLst>
              <a:ext uri="{FF2B5EF4-FFF2-40B4-BE49-F238E27FC236}">
                <a16:creationId xmlns:a16="http://schemas.microsoft.com/office/drawing/2014/main" id="{778B59FC-99A1-486E-B029-D93704F9085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7546411" flipH="1">
            <a:off x="10709781" y="2246141"/>
            <a:ext cx="992222" cy="446500"/>
          </a:xfrm>
          <a:prstGeom prst="rect">
            <a:avLst/>
          </a:prstGeom>
        </p:spPr>
      </p:pic>
      <p:sp>
        <p:nvSpPr>
          <p:cNvPr id="22" name="TextBox 21">
            <a:extLst>
              <a:ext uri="{FF2B5EF4-FFF2-40B4-BE49-F238E27FC236}">
                <a16:creationId xmlns:a16="http://schemas.microsoft.com/office/drawing/2014/main" id="{AE3385AB-89A5-401B-89B1-A9B271D88BFA}"/>
              </a:ext>
            </a:extLst>
          </p:cNvPr>
          <p:cNvSpPr txBox="1"/>
          <p:nvPr/>
        </p:nvSpPr>
        <p:spPr>
          <a:xfrm>
            <a:off x="217678" y="3290825"/>
            <a:ext cx="1923547" cy="1938992"/>
          </a:xfrm>
          <a:prstGeom prst="rect">
            <a:avLst/>
          </a:prstGeom>
          <a:solidFill>
            <a:schemeClr val="accent2">
              <a:lumMod val="60000"/>
              <a:lumOff val="40000"/>
            </a:schemeClr>
          </a:solidFill>
        </p:spPr>
        <p:txBody>
          <a:bodyPr wrap="square" rtlCol="0">
            <a:spAutoFit/>
          </a:bodyPr>
          <a:lstStyle/>
          <a:p>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1. Children start each day in their mainstream classroom.</a:t>
            </a:r>
          </a:p>
        </p:txBody>
      </p:sp>
      <p:sp>
        <p:nvSpPr>
          <p:cNvPr id="23" name="TextBox 22">
            <a:extLst>
              <a:ext uri="{FF2B5EF4-FFF2-40B4-BE49-F238E27FC236}">
                <a16:creationId xmlns:a16="http://schemas.microsoft.com/office/drawing/2014/main" id="{EDEC0277-C8B9-4BED-A63C-23189C1F98DC}"/>
              </a:ext>
            </a:extLst>
          </p:cNvPr>
          <p:cNvSpPr txBox="1"/>
          <p:nvPr/>
        </p:nvSpPr>
        <p:spPr>
          <a:xfrm>
            <a:off x="3211832" y="1822752"/>
            <a:ext cx="1662090" cy="3046988"/>
          </a:xfrm>
          <a:prstGeom prst="rect">
            <a:avLst/>
          </a:prstGeom>
          <a:solidFill>
            <a:schemeClr val="accent2">
              <a:lumMod val="60000"/>
              <a:lumOff val="40000"/>
            </a:schemeClr>
          </a:solidFill>
        </p:spPr>
        <p:txBody>
          <a:bodyPr wrap="square" rtlCol="0">
            <a:spAutoFit/>
          </a:bodyPr>
          <a:lstStyle/>
          <a:p>
            <a:r>
              <a:rPr lang="en-GB" sz="2400" i="1" dirty="0">
                <a:latin typeface="Arial" panose="020B0604020202020204" pitchFamily="34" charset="0"/>
                <a:cs typeface="Arial" panose="020B0604020202020204" pitchFamily="34" charset="0"/>
              </a:rPr>
              <a:t>2. Nurture group staff will collect the pupils and take them to the nurture room.</a:t>
            </a:r>
          </a:p>
        </p:txBody>
      </p:sp>
      <p:sp>
        <p:nvSpPr>
          <p:cNvPr id="24" name="TextBox 23">
            <a:extLst>
              <a:ext uri="{FF2B5EF4-FFF2-40B4-BE49-F238E27FC236}">
                <a16:creationId xmlns:a16="http://schemas.microsoft.com/office/drawing/2014/main" id="{213A7294-184B-481F-B045-4C9E7345E785}"/>
              </a:ext>
            </a:extLst>
          </p:cNvPr>
          <p:cNvSpPr txBox="1"/>
          <p:nvPr/>
        </p:nvSpPr>
        <p:spPr>
          <a:xfrm>
            <a:off x="5944528" y="3591534"/>
            <a:ext cx="1798835" cy="2677656"/>
          </a:xfrm>
          <a:prstGeom prst="rect">
            <a:avLst/>
          </a:prstGeom>
          <a:solidFill>
            <a:schemeClr val="accent2">
              <a:lumMod val="60000"/>
              <a:lumOff val="40000"/>
            </a:schemeClr>
          </a:solidFill>
        </p:spPr>
        <p:txBody>
          <a:bodyPr wrap="square" rtlCol="0">
            <a:spAutoFit/>
          </a:bodyPr>
          <a:lstStyle/>
          <a:p>
            <a:r>
              <a:rPr lang="en-GB" sz="2400" i="1" dirty="0">
                <a:latin typeface="Arial" panose="020B0604020202020204" pitchFamily="34" charset="0"/>
                <a:cs typeface="Arial" panose="020B0604020202020204" pitchFamily="34" charset="0"/>
              </a:rPr>
              <a:t>3. Various activities are undertaken as well as curriculum tasks.</a:t>
            </a:r>
          </a:p>
        </p:txBody>
      </p:sp>
      <p:sp>
        <p:nvSpPr>
          <p:cNvPr id="25" name="TextBox 24">
            <a:extLst>
              <a:ext uri="{FF2B5EF4-FFF2-40B4-BE49-F238E27FC236}">
                <a16:creationId xmlns:a16="http://schemas.microsoft.com/office/drawing/2014/main" id="{B1FC4692-CA2A-46E1-B575-14A5145588E5}"/>
              </a:ext>
            </a:extLst>
          </p:cNvPr>
          <p:cNvSpPr txBox="1"/>
          <p:nvPr/>
        </p:nvSpPr>
        <p:spPr>
          <a:xfrm>
            <a:off x="8096270" y="230145"/>
            <a:ext cx="1662089" cy="3046988"/>
          </a:xfrm>
          <a:prstGeom prst="rect">
            <a:avLst/>
          </a:prstGeom>
          <a:solidFill>
            <a:schemeClr val="accent2">
              <a:lumMod val="60000"/>
              <a:lumOff val="40000"/>
            </a:schemeClr>
          </a:solidFill>
        </p:spPr>
        <p:txBody>
          <a:bodyPr wrap="square" rtlCol="0">
            <a:spAutoFit/>
          </a:bodyPr>
          <a:lstStyle/>
          <a:p>
            <a:r>
              <a:rPr lang="en-GB" sz="2400" i="1" dirty="0">
                <a:latin typeface="Arial" panose="020B0604020202020204" pitchFamily="34" charset="0"/>
                <a:cs typeface="Arial" panose="020B0604020202020204" pitchFamily="34" charset="0"/>
              </a:rPr>
              <a:t>4. Pupils still spend break times and lunch time with their mainstream class</a:t>
            </a:r>
            <a:r>
              <a:rPr lang="en-GB" sz="2400" dirty="0">
                <a:latin typeface="Arial" panose="020B0604020202020204" pitchFamily="34" charset="0"/>
                <a:cs typeface="Arial" panose="020B0604020202020204" pitchFamily="34" charset="0"/>
              </a:rPr>
              <a:t>.</a:t>
            </a:r>
          </a:p>
        </p:txBody>
      </p:sp>
      <p:sp>
        <p:nvSpPr>
          <p:cNvPr id="27" name="TextBox 26">
            <a:extLst>
              <a:ext uri="{FF2B5EF4-FFF2-40B4-BE49-F238E27FC236}">
                <a16:creationId xmlns:a16="http://schemas.microsoft.com/office/drawing/2014/main" id="{41454ED3-5911-4CC5-891A-312D003B076B}"/>
              </a:ext>
            </a:extLst>
          </p:cNvPr>
          <p:cNvSpPr txBox="1"/>
          <p:nvPr/>
        </p:nvSpPr>
        <p:spPr>
          <a:xfrm>
            <a:off x="10337889" y="3202726"/>
            <a:ext cx="1601124" cy="3416320"/>
          </a:xfrm>
          <a:prstGeom prst="rect">
            <a:avLst/>
          </a:prstGeom>
          <a:solidFill>
            <a:schemeClr val="accent2">
              <a:lumMod val="60000"/>
              <a:lumOff val="40000"/>
            </a:schemeClr>
          </a:solidFill>
        </p:spPr>
        <p:txBody>
          <a:bodyPr wrap="square" rtlCol="0">
            <a:spAutoFit/>
          </a:bodyPr>
          <a:lstStyle/>
          <a:p>
            <a:r>
              <a:rPr lang="en-GB" sz="2400" i="1" dirty="0">
                <a:latin typeface="Arial" panose="020B0604020202020204" pitchFamily="34" charset="0"/>
                <a:cs typeface="Arial" panose="020B0604020202020204" pitchFamily="34" charset="0"/>
              </a:rPr>
              <a:t>5.Children usually spend between 1 and 4 terms in the nurture group.</a:t>
            </a:r>
          </a:p>
        </p:txBody>
      </p:sp>
      <p:pic>
        <p:nvPicPr>
          <p:cNvPr id="17" name="Picture 16">
            <a:extLst>
              <a:ext uri="{FF2B5EF4-FFF2-40B4-BE49-F238E27FC236}">
                <a16:creationId xmlns:a16="http://schemas.microsoft.com/office/drawing/2014/main" id="{C9164D80-3943-4751-A42A-95A6EB89011E}"/>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14196801">
            <a:off x="7207664" y="3067576"/>
            <a:ext cx="992222" cy="446500"/>
          </a:xfrm>
          <a:prstGeom prst="rect">
            <a:avLst/>
          </a:prstGeom>
        </p:spPr>
      </p:pic>
    </p:spTree>
    <p:extLst>
      <p:ext uri="{BB962C8B-B14F-4D97-AF65-F5344CB8AC3E}">
        <p14:creationId xmlns:p14="http://schemas.microsoft.com/office/powerpoint/2010/main" val="393906106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itl 3">
            <a:extLst>
              <a:ext uri="{FF2B5EF4-FFF2-40B4-BE49-F238E27FC236}">
                <a16:creationId xmlns:a16="http://schemas.microsoft.com/office/drawing/2014/main" id="{6D3CB7FD-EEAA-3C8A-A8FC-04DF704025A8}"/>
              </a:ext>
            </a:extLst>
          </p:cNvPr>
          <p:cNvSpPr txBox="1">
            <a:spLocks noGrp="1"/>
          </p:cNvSpPr>
          <p:nvPr>
            <p:ph type="title"/>
          </p:nvPr>
        </p:nvSpPr>
        <p:spPr>
          <a:xfrm>
            <a:off x="642025" y="6100483"/>
            <a:ext cx="11245174" cy="535531"/>
          </a:xfrm>
          <a:prstGeom prst="rect">
            <a:avLst/>
          </a:prstGeom>
          <a:noFill/>
        </p:spPr>
        <p:txBody>
          <a:bodyPr wrap="square">
            <a:spAutoFit/>
          </a:bodyPr>
          <a:lstStyle/>
          <a:p>
            <a:pPr algn="l"/>
            <a:r>
              <a:rPr lang="en-GB" sz="1600" b="0" i="0" u="sng" dirty="0">
                <a:solidFill>
                  <a:srgbClr val="4F6068"/>
                </a:solidFill>
                <a:effectLst/>
                <a:latin typeface="inherit"/>
                <a:hlinkClick r:id="rId3" tooltip="Emma’s Story"/>
              </a:rPr>
              <a:t>Emma’s Story</a:t>
            </a:r>
            <a:endParaRPr lang="en-GB" sz="1600" b="0" i="0" dirty="0">
              <a:solidFill>
                <a:srgbClr val="4F6068"/>
              </a:solidFill>
              <a:effectLst/>
              <a:latin typeface="Mulish"/>
            </a:endParaRPr>
          </a:p>
          <a:p>
            <a:pPr algn="l"/>
            <a:r>
              <a:rPr lang="en-GB" sz="1600" b="0" i="0" dirty="0">
                <a:solidFill>
                  <a:srgbClr val="4F6068"/>
                </a:solidFill>
                <a:effectLst/>
                <a:latin typeface="Mulish"/>
              </a:rPr>
              <a:t>Watch Emma's story as she explains how a nurture group helped to build up her confidence and to overcome her anxiety at school.</a:t>
            </a:r>
          </a:p>
        </p:txBody>
      </p:sp>
      <p:pic>
        <p:nvPicPr>
          <p:cNvPr id="5" name="Cyfryngau Ar-lein 3" title="The Nurture Group Network Journey - Emma's Story">
            <a:hlinkClick r:id="" action="ppaction://media"/>
            <a:extLst>
              <a:ext uri="{FF2B5EF4-FFF2-40B4-BE49-F238E27FC236}">
                <a16:creationId xmlns:a16="http://schemas.microsoft.com/office/drawing/2014/main" id="{13A40363-9760-B95E-73BF-EB7ACF362150}"/>
              </a:ext>
            </a:extLst>
          </p:cNvPr>
          <p:cNvPicPr>
            <a:picLocks noRot="1" noChangeAspect="1"/>
          </p:cNvPicPr>
          <p:nvPr>
            <a:videoFile r:link="rId1"/>
          </p:nvPr>
        </p:nvPicPr>
        <p:blipFill>
          <a:blip r:embed="rId4"/>
          <a:stretch>
            <a:fillRect/>
          </a:stretch>
        </p:blipFill>
        <p:spPr>
          <a:xfrm>
            <a:off x="1417738" y="333944"/>
            <a:ext cx="9394867" cy="5308099"/>
          </a:xfrm>
          <a:prstGeom prst="rect">
            <a:avLst/>
          </a:prstGeom>
        </p:spPr>
      </p:pic>
      <p:sp>
        <p:nvSpPr>
          <p:cNvPr id="6" name="Blwch Testun 5">
            <a:extLst>
              <a:ext uri="{FF2B5EF4-FFF2-40B4-BE49-F238E27FC236}">
                <a16:creationId xmlns:a16="http://schemas.microsoft.com/office/drawing/2014/main" id="{815F832D-A331-F00E-6B45-A836816DC9BC}"/>
              </a:ext>
            </a:extLst>
          </p:cNvPr>
          <p:cNvSpPr txBox="1"/>
          <p:nvPr/>
        </p:nvSpPr>
        <p:spPr>
          <a:xfrm>
            <a:off x="4573741" y="5968646"/>
            <a:ext cx="6099110" cy="646331"/>
          </a:xfrm>
          <a:prstGeom prst="rect">
            <a:avLst/>
          </a:prstGeom>
          <a:noFill/>
        </p:spPr>
        <p:txBody>
          <a:bodyPr wrap="square">
            <a:spAutoFit/>
          </a:bodyPr>
          <a:lstStyle/>
          <a:p>
            <a:r>
              <a:rPr lang="cy-GB" dirty="0">
                <a:hlinkClick r:id="rId5"/>
              </a:rPr>
              <a:t>https://youtu.be/maC5aHpjrm8</a:t>
            </a:r>
            <a:endParaRPr lang="cy-GB" dirty="0"/>
          </a:p>
          <a:p>
            <a:endParaRPr lang="cy-GB" dirty="0"/>
          </a:p>
        </p:txBody>
      </p:sp>
    </p:spTree>
    <p:extLst>
      <p:ext uri="{BB962C8B-B14F-4D97-AF65-F5344CB8AC3E}">
        <p14:creationId xmlns:p14="http://schemas.microsoft.com/office/powerpoint/2010/main" val="2243450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284" y="-273549"/>
            <a:ext cx="10700651" cy="1280890"/>
          </a:xfrm>
        </p:spPr>
        <p:txBody>
          <a:bodyPr>
            <a:normAutofit fontScale="90000"/>
          </a:bodyPr>
          <a:lstStyle/>
          <a:p>
            <a:br>
              <a:rPr lang="en-GB" dirty="0"/>
            </a:br>
            <a:r>
              <a:rPr lang="en-GB" i="1" dirty="0"/>
              <a:t>Evaluating interventions…you are welcome!</a:t>
            </a:r>
            <a:endParaRPr lang="en-GB" dirty="0"/>
          </a:p>
        </p:txBody>
      </p:sp>
      <p:pic>
        <p:nvPicPr>
          <p:cNvPr id="4" name="Picture 3">
            <a:hlinkClick r:id="rId3"/>
          </p:cNvPr>
          <p:cNvPicPr>
            <a:picLocks noChangeAspect="1"/>
          </p:cNvPicPr>
          <p:nvPr/>
        </p:nvPicPr>
        <p:blipFill>
          <a:blip r:embed="rId4"/>
          <a:stretch>
            <a:fillRect/>
          </a:stretch>
        </p:blipFill>
        <p:spPr>
          <a:xfrm>
            <a:off x="640284" y="1007341"/>
            <a:ext cx="6579812" cy="3603230"/>
          </a:xfrm>
          <a:prstGeom prst="rect">
            <a:avLst/>
          </a:prstGeom>
        </p:spPr>
      </p:pic>
      <p:sp>
        <p:nvSpPr>
          <p:cNvPr id="5" name="Rectangle 4"/>
          <p:cNvSpPr/>
          <p:nvPr/>
        </p:nvSpPr>
        <p:spPr>
          <a:xfrm>
            <a:off x="7641469" y="1285462"/>
            <a:ext cx="4192721" cy="3046988"/>
          </a:xfrm>
          <a:prstGeom prst="rect">
            <a:avLst/>
          </a:prstGeom>
        </p:spPr>
        <p:txBody>
          <a:bodyPr wrap="square">
            <a:spAutoFit/>
          </a:bodyPr>
          <a:lstStyle/>
          <a:p>
            <a:pPr marL="228600" indent="-228600">
              <a:buAutoNum type="alphaLcParenR"/>
            </a:pPr>
            <a:r>
              <a:rPr lang="en-GB" sz="3200" dirty="0"/>
              <a:t> Its effectiveness in advancing learning and development </a:t>
            </a:r>
          </a:p>
          <a:p>
            <a:pPr marL="228600" indent="-228600">
              <a:buAutoNum type="alphaLcParenR"/>
            </a:pPr>
            <a:r>
              <a:rPr lang="en-GB" sz="3200" dirty="0"/>
              <a:t> Cost implications – value for money</a:t>
            </a:r>
          </a:p>
          <a:p>
            <a:pPr marL="228600" indent="-228600">
              <a:buAutoNum type="alphaLcParenR"/>
            </a:pPr>
            <a:r>
              <a:rPr lang="en-GB" sz="3200" dirty="0"/>
              <a:t> The evidence base</a:t>
            </a:r>
          </a:p>
        </p:txBody>
      </p:sp>
      <p:sp>
        <p:nvSpPr>
          <p:cNvPr id="6" name="Rectangle 5">
            <a:extLst>
              <a:ext uri="{FF2B5EF4-FFF2-40B4-BE49-F238E27FC236}">
                <a16:creationId xmlns:a16="http://schemas.microsoft.com/office/drawing/2014/main" id="{0D10B23A-C483-A745-BD28-7B3BB62D1C27}"/>
              </a:ext>
            </a:extLst>
          </p:cNvPr>
          <p:cNvSpPr/>
          <p:nvPr/>
        </p:nvSpPr>
        <p:spPr>
          <a:xfrm>
            <a:off x="506436" y="4704026"/>
            <a:ext cx="9231393" cy="369332"/>
          </a:xfrm>
          <a:prstGeom prst="rect">
            <a:avLst/>
          </a:prstGeom>
        </p:spPr>
        <p:txBody>
          <a:bodyPr wrap="square">
            <a:spAutoFit/>
          </a:bodyPr>
          <a:lstStyle/>
          <a:p>
            <a:r>
              <a:rPr lang="en-US" dirty="0">
                <a:hlinkClick r:id="rId3"/>
              </a:rPr>
              <a:t>https://educationendowmentfoundation.org.uk/education-evidence/teaching-learning-toolkit</a:t>
            </a:r>
            <a:r>
              <a:rPr lang="en-US" dirty="0"/>
              <a:t> </a:t>
            </a:r>
          </a:p>
        </p:txBody>
      </p:sp>
      <p:pic>
        <p:nvPicPr>
          <p:cNvPr id="8" name="Picture 7">
            <a:extLst>
              <a:ext uri="{FF2B5EF4-FFF2-40B4-BE49-F238E27FC236}">
                <a16:creationId xmlns:a16="http://schemas.microsoft.com/office/drawing/2014/main" id="{7A93E304-C391-DE40-BB80-289CC7A88ECA}"/>
              </a:ext>
            </a:extLst>
          </p:cNvPr>
          <p:cNvPicPr>
            <a:picLocks noChangeAspect="1"/>
          </p:cNvPicPr>
          <p:nvPr/>
        </p:nvPicPr>
        <p:blipFill>
          <a:blip r:embed="rId5"/>
          <a:stretch>
            <a:fillRect/>
          </a:stretch>
        </p:blipFill>
        <p:spPr>
          <a:xfrm>
            <a:off x="506436" y="5648642"/>
            <a:ext cx="3355310" cy="485637"/>
          </a:xfrm>
          <a:prstGeom prst="rect">
            <a:avLst/>
          </a:prstGeom>
        </p:spPr>
      </p:pic>
      <p:pic>
        <p:nvPicPr>
          <p:cNvPr id="10" name="Picture 9">
            <a:extLst>
              <a:ext uri="{FF2B5EF4-FFF2-40B4-BE49-F238E27FC236}">
                <a16:creationId xmlns:a16="http://schemas.microsoft.com/office/drawing/2014/main" id="{2BC3612F-5AE6-E547-9967-DD115E76265C}"/>
              </a:ext>
            </a:extLst>
          </p:cNvPr>
          <p:cNvPicPr>
            <a:picLocks noChangeAspect="1"/>
          </p:cNvPicPr>
          <p:nvPr/>
        </p:nvPicPr>
        <p:blipFill>
          <a:blip r:embed="rId6"/>
          <a:stretch>
            <a:fillRect/>
          </a:stretch>
        </p:blipFill>
        <p:spPr>
          <a:xfrm>
            <a:off x="4154833" y="5626987"/>
            <a:ext cx="3955498" cy="507291"/>
          </a:xfrm>
          <a:prstGeom prst="rect">
            <a:avLst/>
          </a:prstGeom>
        </p:spPr>
      </p:pic>
      <p:pic>
        <p:nvPicPr>
          <p:cNvPr id="12" name="Picture 11">
            <a:extLst>
              <a:ext uri="{FF2B5EF4-FFF2-40B4-BE49-F238E27FC236}">
                <a16:creationId xmlns:a16="http://schemas.microsoft.com/office/drawing/2014/main" id="{216425F3-FC16-694E-9595-235363FB6817}"/>
              </a:ext>
            </a:extLst>
          </p:cNvPr>
          <p:cNvPicPr>
            <a:picLocks noChangeAspect="1"/>
          </p:cNvPicPr>
          <p:nvPr/>
        </p:nvPicPr>
        <p:blipFill>
          <a:blip r:embed="rId7"/>
          <a:stretch>
            <a:fillRect/>
          </a:stretch>
        </p:blipFill>
        <p:spPr>
          <a:xfrm>
            <a:off x="8403418" y="5621378"/>
            <a:ext cx="2937517" cy="512900"/>
          </a:xfrm>
          <a:prstGeom prst="rect">
            <a:avLst/>
          </a:prstGeom>
        </p:spPr>
      </p:pic>
    </p:spTree>
    <p:extLst>
      <p:ext uri="{BB962C8B-B14F-4D97-AF65-F5344CB8AC3E}">
        <p14:creationId xmlns:p14="http://schemas.microsoft.com/office/powerpoint/2010/main" val="104949850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5CC02-CC22-6147-B4A1-115F6712748F}"/>
              </a:ext>
            </a:extLst>
          </p:cNvPr>
          <p:cNvSpPr>
            <a:spLocks noGrp="1"/>
          </p:cNvSpPr>
          <p:nvPr>
            <p:ph type="title"/>
          </p:nvPr>
        </p:nvSpPr>
        <p:spPr>
          <a:xfrm>
            <a:off x="496922" y="60967"/>
            <a:ext cx="10515600" cy="1325563"/>
          </a:xfrm>
        </p:spPr>
        <p:txBody>
          <a:bodyPr>
            <a:normAutofit/>
          </a:bodyPr>
          <a:lstStyle/>
          <a:p>
            <a:r>
              <a:rPr lang="en-US" b="1" dirty="0">
                <a:solidFill>
                  <a:schemeClr val="tx1"/>
                </a:solidFill>
              </a:rPr>
              <a:t>Case Studies</a:t>
            </a:r>
          </a:p>
        </p:txBody>
      </p:sp>
      <p:sp>
        <p:nvSpPr>
          <p:cNvPr id="3" name="Content Placeholder 2">
            <a:extLst>
              <a:ext uri="{FF2B5EF4-FFF2-40B4-BE49-F238E27FC236}">
                <a16:creationId xmlns:a16="http://schemas.microsoft.com/office/drawing/2014/main" id="{592B874C-88BC-44CB-9498-6DF60A202968}"/>
              </a:ext>
            </a:extLst>
          </p:cNvPr>
          <p:cNvSpPr>
            <a:spLocks noGrp="1"/>
          </p:cNvSpPr>
          <p:nvPr>
            <p:ph sz="half" idx="1"/>
          </p:nvPr>
        </p:nvSpPr>
        <p:spPr>
          <a:xfrm>
            <a:off x="2870470" y="1367075"/>
            <a:ext cx="6585759" cy="5157066"/>
          </a:xfrm>
        </p:spPr>
        <p:txBody>
          <a:bodyPr>
            <a:normAutofit fontScale="62500" lnSpcReduction="20000"/>
          </a:bodyPr>
          <a:lstStyle/>
          <a:p>
            <a:pPr marL="0" indent="0">
              <a:buNone/>
            </a:pPr>
            <a:r>
              <a:rPr lang="en-US" sz="4100" dirty="0">
                <a:solidFill>
                  <a:schemeClr val="tx1"/>
                </a:solidFill>
              </a:rPr>
              <a:t>What aspects does the intervention promote:</a:t>
            </a:r>
          </a:p>
          <a:p>
            <a:pPr marL="514350" indent="-514350">
              <a:buFont typeface="+mj-lt"/>
              <a:buAutoNum type="romanLcPeriod"/>
            </a:pPr>
            <a:r>
              <a:rPr lang="en-US" sz="4100" dirty="0">
                <a:solidFill>
                  <a:schemeClr val="tx1"/>
                </a:solidFill>
              </a:rPr>
              <a:t>cognitive/thinking/intellectual?</a:t>
            </a:r>
          </a:p>
          <a:p>
            <a:pPr marL="514350" indent="-514350">
              <a:buFont typeface="+mj-lt"/>
              <a:buAutoNum type="romanLcPeriod"/>
            </a:pPr>
            <a:r>
              <a:rPr lang="en-US" sz="4100" dirty="0">
                <a:solidFill>
                  <a:schemeClr val="tx1"/>
                </a:solidFill>
              </a:rPr>
              <a:t>emotional and social?</a:t>
            </a:r>
          </a:p>
          <a:p>
            <a:pPr marL="514350" indent="-514350">
              <a:buFont typeface="+mj-lt"/>
              <a:buAutoNum type="romanLcPeriod"/>
            </a:pPr>
            <a:r>
              <a:rPr lang="en-US" sz="4100" dirty="0">
                <a:solidFill>
                  <a:schemeClr val="tx1"/>
                </a:solidFill>
              </a:rPr>
              <a:t>linguistic?</a:t>
            </a:r>
          </a:p>
          <a:p>
            <a:pPr marL="514350" indent="-514350">
              <a:buFont typeface="+mj-lt"/>
              <a:buAutoNum type="romanLcPeriod"/>
            </a:pPr>
            <a:r>
              <a:rPr lang="en-US" sz="4100" dirty="0">
                <a:solidFill>
                  <a:schemeClr val="tx1"/>
                </a:solidFill>
              </a:rPr>
              <a:t>physical?</a:t>
            </a:r>
          </a:p>
          <a:p>
            <a:pPr marL="514350" indent="-514350">
              <a:buFont typeface="+mj-lt"/>
              <a:buAutoNum type="romanLcPeriod"/>
            </a:pPr>
            <a:r>
              <a:rPr lang="en-US" sz="4100" dirty="0">
                <a:solidFill>
                  <a:schemeClr val="tx1"/>
                </a:solidFill>
              </a:rPr>
              <a:t>other?</a:t>
            </a:r>
          </a:p>
          <a:p>
            <a:pPr marL="0" indent="0">
              <a:buNone/>
            </a:pPr>
            <a:r>
              <a:rPr lang="en-US" sz="4100" dirty="0">
                <a:solidFill>
                  <a:schemeClr val="tx1"/>
                </a:solidFill>
              </a:rPr>
              <a:t>Is there more than one?</a:t>
            </a:r>
          </a:p>
          <a:p>
            <a:pPr marL="0" indent="0">
              <a:buNone/>
            </a:pPr>
            <a:r>
              <a:rPr lang="en-US" sz="4100" dirty="0">
                <a:solidFill>
                  <a:schemeClr val="tx1"/>
                </a:solidFill>
              </a:rPr>
              <a:t>Consider motivation and engagement in learning.</a:t>
            </a:r>
          </a:p>
          <a:p>
            <a:pPr marL="0" indent="0">
              <a:buNone/>
            </a:pPr>
            <a:r>
              <a:rPr lang="en-US" sz="4100" dirty="0">
                <a:solidFill>
                  <a:schemeClr val="tx1"/>
                </a:solidFill>
              </a:rPr>
              <a:t>What about rights and inclusion? </a:t>
            </a:r>
          </a:p>
          <a:p>
            <a:pPr marL="0" indent="0">
              <a:buNone/>
            </a:pPr>
            <a:r>
              <a:rPr lang="en-US" sz="4100" dirty="0">
                <a:solidFill>
                  <a:schemeClr val="tx1"/>
                </a:solidFill>
              </a:rPr>
              <a:t>Are there opportunities for participation?</a:t>
            </a:r>
          </a:p>
          <a:p>
            <a:pPr marL="0" indent="0">
              <a:buNone/>
            </a:pPr>
            <a:r>
              <a:rPr lang="en-US" sz="4100" dirty="0">
                <a:solidFill>
                  <a:schemeClr val="tx1"/>
                </a:solidFill>
              </a:rPr>
              <a:t>Are there opportunities for progression?</a:t>
            </a:r>
          </a:p>
          <a:p>
            <a:pPr marL="0" indent="0">
              <a:buNone/>
            </a:pPr>
            <a:r>
              <a:rPr lang="en-US" sz="4100" dirty="0">
                <a:solidFill>
                  <a:schemeClr val="tx1"/>
                </a:solidFill>
              </a:rPr>
              <a:t>Any other important aspects?</a:t>
            </a:r>
          </a:p>
          <a:p>
            <a:pPr marL="0" indent="0">
              <a:buNone/>
            </a:pPr>
            <a:endParaRPr lang="en-GB" dirty="0"/>
          </a:p>
        </p:txBody>
      </p:sp>
    </p:spTree>
    <p:extLst>
      <p:ext uri="{BB962C8B-B14F-4D97-AF65-F5344CB8AC3E}">
        <p14:creationId xmlns:p14="http://schemas.microsoft.com/office/powerpoint/2010/main" val="41081470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English medium case studies</a:t>
            </a:r>
          </a:p>
        </p:txBody>
      </p:sp>
      <p:sp>
        <p:nvSpPr>
          <p:cNvPr id="6" name="Content Placeholder 5"/>
          <p:cNvSpPr>
            <a:spLocks noGrp="1"/>
          </p:cNvSpPr>
          <p:nvPr>
            <p:ph idx="1"/>
          </p:nvPr>
        </p:nvSpPr>
        <p:spPr>
          <a:xfrm>
            <a:off x="838199" y="1690688"/>
            <a:ext cx="10782993" cy="4513634"/>
          </a:xfrm>
        </p:spPr>
        <p:txBody>
          <a:bodyPr>
            <a:normAutofit fontScale="92500" lnSpcReduction="20000"/>
          </a:bodyPr>
          <a:lstStyle/>
          <a:p>
            <a:pPr>
              <a:buFont typeface="+mj-lt"/>
              <a:buAutoNum type="arabicParenR"/>
            </a:pPr>
            <a:r>
              <a:rPr lang="en-GB" u="sng" dirty="0">
                <a:hlinkClick r:id="rId3"/>
              </a:rPr>
              <a:t>https://threebearscookeryclub.com/</a:t>
            </a:r>
            <a:r>
              <a:rPr lang="en-GB" u="sng" dirty="0"/>
              <a:t> </a:t>
            </a:r>
            <a:endParaRPr lang="en-GB" dirty="0"/>
          </a:p>
          <a:p>
            <a:pPr>
              <a:buFont typeface="+mj-lt"/>
              <a:buAutoNum type="arabicParenR"/>
            </a:pPr>
            <a:r>
              <a:rPr lang="en-GB" u="sng" dirty="0">
                <a:hlinkClick r:id="rId4"/>
              </a:rPr>
              <a:t>http://richmondpark.amdro.org.uk/media/104819/Pupil-Voice-Clubs.pdf</a:t>
            </a:r>
            <a:r>
              <a:rPr lang="en-GB" u="sng" dirty="0"/>
              <a:t> </a:t>
            </a:r>
            <a:endParaRPr lang="en-GB" dirty="0"/>
          </a:p>
          <a:p>
            <a:pPr>
              <a:buFont typeface="+mj-lt"/>
              <a:buAutoNum type="arabicParenR"/>
            </a:pPr>
            <a:r>
              <a:rPr lang="en-GB" u="sng" dirty="0">
                <a:hlinkClick r:id="rId5"/>
              </a:rPr>
              <a:t>https://www.pontarddulaisprimaryschool.co.uk/school-clubs/</a:t>
            </a:r>
            <a:r>
              <a:rPr lang="en-GB" u="sng" dirty="0"/>
              <a:t> </a:t>
            </a:r>
            <a:endParaRPr lang="en-GB" dirty="0"/>
          </a:p>
          <a:p>
            <a:pPr>
              <a:buFont typeface="+mj-lt"/>
              <a:buAutoNum type="arabicParenR"/>
            </a:pPr>
            <a:r>
              <a:rPr lang="en-GB" u="sng" dirty="0">
                <a:hlinkClick r:id="rId6"/>
              </a:rPr>
              <a:t>https://www.education-ni.gov.uk/articles/nurture-provision-primary-schools</a:t>
            </a:r>
            <a:r>
              <a:rPr lang="en-GB" u="sng" dirty="0"/>
              <a:t> </a:t>
            </a:r>
            <a:endParaRPr lang="en-GB" dirty="0"/>
          </a:p>
          <a:p>
            <a:pPr>
              <a:buFont typeface="+mj-lt"/>
              <a:buAutoNum type="arabicParenR"/>
            </a:pPr>
            <a:r>
              <a:rPr lang="en-GB" u="sng" dirty="0">
                <a:hlinkClick r:id="rId7"/>
              </a:rPr>
              <a:t>https://www.estyn.gov.wales/effective-practice/developing-good-reading-habits</a:t>
            </a:r>
            <a:r>
              <a:rPr lang="en-GB" u="sng" dirty="0"/>
              <a:t> </a:t>
            </a:r>
            <a:endParaRPr lang="en-GB" dirty="0"/>
          </a:p>
          <a:p>
            <a:pPr>
              <a:buFont typeface="+mj-lt"/>
              <a:buAutoNum type="arabicParenR"/>
            </a:pPr>
            <a:r>
              <a:rPr lang="en-GB" u="sng" dirty="0">
                <a:hlinkClick r:id="rId8"/>
              </a:rPr>
              <a:t>https://www.estyn.gov.wales/effective-practice/learning-support-assistants-lead-intervention-programmes</a:t>
            </a:r>
            <a:r>
              <a:rPr lang="en-GB" u="sng" dirty="0"/>
              <a:t> </a:t>
            </a:r>
            <a:endParaRPr lang="en-GB" dirty="0"/>
          </a:p>
          <a:p>
            <a:pPr>
              <a:buFont typeface="+mj-lt"/>
              <a:buAutoNum type="arabicParenR"/>
            </a:pPr>
            <a:r>
              <a:rPr lang="en-GB" u="sng" dirty="0">
                <a:hlinkClick r:id="rId9"/>
              </a:rPr>
              <a:t>https://www.estyn.gov.wales/effective-practice/innovative-interventions-lead-improvement-attainment</a:t>
            </a:r>
            <a:r>
              <a:rPr lang="en-GB" u="sng" dirty="0"/>
              <a:t> </a:t>
            </a:r>
            <a:r>
              <a:rPr lang="en-GB" dirty="0"/>
              <a:t> </a:t>
            </a:r>
          </a:p>
          <a:p>
            <a:pPr>
              <a:buFont typeface="+mj-lt"/>
              <a:buAutoNum type="arabicParenR"/>
            </a:pPr>
            <a:r>
              <a:rPr lang="en-GB" dirty="0">
                <a:hlinkClick r:id="rId10"/>
              </a:rPr>
              <a:t>https://www.estyn.gov.wales/effective-practice/establishing-behaviour-groups?_ga=2.53987755.2086254070.1610746033-596235490.1610746033</a:t>
            </a:r>
            <a:r>
              <a:rPr lang="en-GB" dirty="0"/>
              <a:t> </a:t>
            </a:r>
          </a:p>
        </p:txBody>
      </p:sp>
    </p:spTree>
    <p:extLst>
      <p:ext uri="{BB962C8B-B14F-4D97-AF65-F5344CB8AC3E}">
        <p14:creationId xmlns:p14="http://schemas.microsoft.com/office/powerpoint/2010/main" val="107948116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3051" y="382385"/>
            <a:ext cx="10058400" cy="6702980"/>
          </a:xfrm>
          <a:prstGeom prst="rect">
            <a:avLst/>
          </a:prstGeom>
        </p:spPr>
      </p:pic>
    </p:spTree>
    <p:extLst>
      <p:ext uri="{BB962C8B-B14F-4D97-AF65-F5344CB8AC3E}">
        <p14:creationId xmlns:p14="http://schemas.microsoft.com/office/powerpoint/2010/main" val="5633725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4D824-818A-4D64-9A74-B49DBCBD5616}"/>
              </a:ext>
            </a:extLst>
          </p:cNvPr>
          <p:cNvSpPr>
            <a:spLocks noGrp="1"/>
          </p:cNvSpPr>
          <p:nvPr>
            <p:ph type="title"/>
          </p:nvPr>
        </p:nvSpPr>
        <p:spPr/>
        <p:txBody>
          <a:bodyPr/>
          <a:lstStyle/>
          <a:p>
            <a:r>
              <a:rPr lang="en-GB" dirty="0" err="1"/>
              <a:t>Cyfeirnodau</a:t>
            </a:r>
            <a:br>
              <a:rPr lang="en-GB" dirty="0"/>
            </a:br>
            <a:r>
              <a:rPr lang="en-GB" i="1" dirty="0"/>
              <a:t>References</a:t>
            </a:r>
            <a:endParaRPr lang="en-GB" dirty="0"/>
          </a:p>
        </p:txBody>
      </p:sp>
      <p:sp>
        <p:nvSpPr>
          <p:cNvPr id="3" name="Content Placeholder 2">
            <a:extLst>
              <a:ext uri="{FF2B5EF4-FFF2-40B4-BE49-F238E27FC236}">
                <a16:creationId xmlns:a16="http://schemas.microsoft.com/office/drawing/2014/main" id="{838D7EAB-1FFC-4331-BC67-DCB2A263041D}"/>
              </a:ext>
            </a:extLst>
          </p:cNvPr>
          <p:cNvSpPr>
            <a:spLocks noGrp="1"/>
          </p:cNvSpPr>
          <p:nvPr>
            <p:ph idx="1"/>
          </p:nvPr>
        </p:nvSpPr>
        <p:spPr/>
        <p:txBody>
          <a:bodyPr/>
          <a:lstStyle/>
          <a:p>
            <a:pPr marL="0" indent="0">
              <a:buNone/>
            </a:pPr>
            <a:r>
              <a:rPr lang="en-GB" dirty="0" err="1"/>
              <a:t>Choudry</a:t>
            </a:r>
            <a:r>
              <a:rPr lang="en-GB" dirty="0"/>
              <a:t>, S. (2021) </a:t>
            </a:r>
            <a:r>
              <a:rPr lang="en-GB" i="1" dirty="0"/>
              <a:t>Equitable Education: What everyone working in education should know about closing the attainment gap for all pupils. </a:t>
            </a:r>
            <a:r>
              <a:rPr lang="en-GB" dirty="0"/>
              <a:t>St Albans: Critical Publishing. </a:t>
            </a:r>
          </a:p>
          <a:p>
            <a:pPr marL="0" indent="0">
              <a:buNone/>
            </a:pPr>
            <a:r>
              <a:rPr lang="en-GB" dirty="0"/>
              <a:t>NASUWT (2018) </a:t>
            </a:r>
            <a:r>
              <a:rPr lang="en-GB" i="1" dirty="0"/>
              <a:t>Effective Interventions: Promoting Learning, Tackling Workload.</a:t>
            </a:r>
            <a:r>
              <a:rPr lang="en-GB" dirty="0"/>
              <a:t> Available at: </a:t>
            </a:r>
            <a:r>
              <a:rPr lang="en-GB" dirty="0">
                <a:hlinkClick r:id="rId2"/>
              </a:rPr>
              <a:t>Effective Interventions: Promoting Learning, Tackling Workload (nasuwt.org.uk)</a:t>
            </a:r>
            <a:endParaRPr lang="en-GB" dirty="0"/>
          </a:p>
          <a:p>
            <a:pPr marL="0" indent="0">
              <a:buNone/>
            </a:pPr>
            <a:r>
              <a:rPr lang="en-GB" dirty="0" err="1"/>
              <a:t>NurtureUK</a:t>
            </a:r>
            <a:r>
              <a:rPr lang="en-GB" dirty="0"/>
              <a:t> (2019) </a:t>
            </a:r>
            <a:r>
              <a:rPr lang="en-GB" i="1" dirty="0"/>
              <a:t>Nurture groups for all educational settings. </a:t>
            </a:r>
            <a:r>
              <a:rPr lang="en-GB" dirty="0"/>
              <a:t>Available at: </a:t>
            </a:r>
            <a:r>
              <a:rPr lang="en-GB" dirty="0">
                <a:hlinkClick r:id="rId3"/>
              </a:rPr>
              <a:t>Nurture-Groups-Booklet-Dec-2019.pdf (nurtureuk.org)</a:t>
            </a:r>
            <a:r>
              <a:rPr lang="en-GB" dirty="0"/>
              <a:t>  </a:t>
            </a:r>
          </a:p>
        </p:txBody>
      </p:sp>
    </p:spTree>
    <p:extLst>
      <p:ext uri="{BB962C8B-B14F-4D97-AF65-F5344CB8AC3E}">
        <p14:creationId xmlns:p14="http://schemas.microsoft.com/office/powerpoint/2010/main" val="37755598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10164</TotalTime>
  <Words>2821</Words>
  <Application>Microsoft Macintosh PowerPoint</Application>
  <PresentationFormat>Widescreen</PresentationFormat>
  <Paragraphs>297</Paragraphs>
  <Slides>53</Slides>
  <Notes>16</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53</vt:i4>
      </vt:variant>
    </vt:vector>
  </HeadingPairs>
  <TitlesOfParts>
    <vt:vector size="63" baseType="lpstr">
      <vt:lpstr>Agent Orange</vt:lpstr>
      <vt:lpstr>Arial</vt:lpstr>
      <vt:lpstr>Calibri</vt:lpstr>
      <vt:lpstr>Calibri Light</vt:lpstr>
      <vt:lpstr>inherit</vt:lpstr>
      <vt:lpstr>m plus rounded 1c</vt:lpstr>
      <vt:lpstr>MentiText</vt:lpstr>
      <vt:lpstr>Mulish</vt:lpstr>
      <vt:lpstr>Wingdings</vt:lpstr>
      <vt:lpstr>Office Theme</vt:lpstr>
      <vt:lpstr>PowerPoint Presentation</vt:lpstr>
      <vt:lpstr>PowerPoint Presentation</vt:lpstr>
      <vt:lpstr>PowerPoint Presentation</vt:lpstr>
      <vt:lpstr>PowerPoint Presentation</vt:lpstr>
      <vt:lpstr>Group discussion</vt:lpstr>
      <vt:lpstr>Group discussion</vt:lpstr>
      <vt:lpstr>PowerPoint Presentation</vt:lpstr>
      <vt:lpstr> Aims</vt:lpstr>
      <vt:lpstr>PowerPoint Presentation</vt:lpstr>
      <vt:lpstr>What exactly is an intervention?</vt:lpstr>
      <vt:lpstr> Interventions are …</vt:lpstr>
      <vt:lpstr>An intervention model – ‘Waves of support’  </vt:lpstr>
      <vt:lpstr>PowerPoint Presentation</vt:lpstr>
      <vt:lpstr>PowerPoint Presentation</vt:lpstr>
      <vt:lpstr>PowerPoint Presentation</vt:lpstr>
      <vt:lpstr>PowerPoint Presentation</vt:lpstr>
      <vt:lpstr>PowerPoint Presentation</vt:lpstr>
      <vt:lpstr>PowerPoint Presentation</vt:lpstr>
      <vt:lpstr> Personalised learning</vt:lpstr>
      <vt:lpstr>PowerPoint Presentation</vt:lpstr>
      <vt:lpstr>PowerPoint Presentation</vt:lpstr>
      <vt:lpstr>Targeting individuals, groups or whole class</vt:lpstr>
      <vt:lpstr>PowerPoint Presentation</vt:lpstr>
      <vt:lpstr> Interventions can also …</vt:lpstr>
      <vt:lpstr>  Interventions are not solely for learners with ALN!</vt:lpstr>
      <vt:lpstr>Group discussion (10 minutes)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Nurture groups</vt:lpstr>
      <vt:lpstr>Nurture groups</vt:lpstr>
      <vt:lpstr> Who are they for?</vt:lpstr>
      <vt:lpstr>PowerPoint Presentation</vt:lpstr>
      <vt:lpstr>PowerPoint Presentation</vt:lpstr>
      <vt:lpstr>Six principles of nurture</vt:lpstr>
      <vt:lpstr>          How do they work?    </vt:lpstr>
      <vt:lpstr>Emma’s Story Watch Emma's story as she explains how a nurture group helped to build up her confidence and to overcome her anxiety at school.</vt:lpstr>
      <vt:lpstr> Evaluating interventions…you are welcome!</vt:lpstr>
      <vt:lpstr>Case Studies</vt:lpstr>
      <vt:lpstr>English medium case studies</vt:lpstr>
      <vt:lpstr>PowerPoint Presentation</vt:lpstr>
      <vt:lpstr>Cyfeirnodau References</vt:lpstr>
    </vt:vector>
  </TitlesOfParts>
  <Company>University of Wales 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S7-Aseiniad ac Ymyrraethau</dc:title>
  <dc:creator>Nanna Ryder</dc:creator>
  <cp:lastModifiedBy>Tom Cox</cp:lastModifiedBy>
  <cp:revision>145</cp:revision>
  <dcterms:created xsi:type="dcterms:W3CDTF">2020-03-24T09:42:33Z</dcterms:created>
  <dcterms:modified xsi:type="dcterms:W3CDTF">2023-09-28T21:13:31Z</dcterms:modified>
</cp:coreProperties>
</file>