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Default Extension="emf" ContentType="image/x-emf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3"/>
  </p:notesMasterIdLst>
  <p:handoutMasterIdLst>
    <p:handoutMasterId r:id="rId24"/>
  </p:handoutMasterIdLst>
  <p:sldIdLst>
    <p:sldId id="256" r:id="rId2"/>
    <p:sldId id="291" r:id="rId3"/>
    <p:sldId id="292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305" r:id="rId14"/>
    <p:sldId id="306" r:id="rId15"/>
    <p:sldId id="307" r:id="rId16"/>
    <p:sldId id="308" r:id="rId17"/>
    <p:sldId id="309" r:id="rId18"/>
    <p:sldId id="310" r:id="rId19"/>
    <p:sldId id="311" r:id="rId20"/>
    <p:sldId id="312" r:id="rId21"/>
    <p:sldId id="313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575E0C-4196-43CB-9AE2-E638EECF2BC9}" type="datetimeFigureOut">
              <a:rPr lang="en-US" smtClean="0"/>
              <a:pPr/>
              <a:t>5/31/2012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009EAA-0218-438E-B429-296075C5A8E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08ED3B-10D9-4078-A92C-84D751E33B09}" type="datetimeFigureOut">
              <a:rPr lang="en-US" smtClean="0"/>
              <a:pPr/>
              <a:t>5/31/2012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FA0633-3829-4310-AF73-2FC84113BBE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8E65A6D-89BC-48F6-8999-0FBD867B7AFF}" type="slidenum">
              <a:rPr lang="en-GB"/>
              <a:pPr/>
              <a:t>2</a:t>
            </a:fld>
            <a:endParaRPr lang="en-GB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C6F7923-7C45-4275-A75E-39F27E538605}" type="slidenum">
              <a:rPr lang="en-GB"/>
              <a:pPr/>
              <a:t>3</a:t>
            </a:fld>
            <a:endParaRPr lang="en-GB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61D42D-07E6-463E-9C92-89FBF60AF0FB}" type="slidenum">
              <a:rPr lang="en-GB"/>
              <a:pPr/>
              <a:t>4</a:t>
            </a:fld>
            <a:endParaRPr lang="en-GB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09547B9-CB03-411E-A5D7-5D5EE4D78D04}" type="slidenum">
              <a:rPr lang="en-GB"/>
              <a:pPr/>
              <a:t>5</a:t>
            </a:fld>
            <a:endParaRPr lang="en-GB"/>
          </a:p>
        </p:txBody>
      </p:sp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590AADD-7C4A-47F7-85B5-76CFBD870803}" type="slidenum">
              <a:rPr lang="en-GB"/>
              <a:pPr/>
              <a:t>6</a:t>
            </a:fld>
            <a:endParaRPr lang="en-GB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6079FC0-D1A5-43D8-A403-06C5B3BE64DF}" type="slidenum">
              <a:rPr lang="en-GB"/>
              <a:pPr/>
              <a:t>7</a:t>
            </a:fld>
            <a:endParaRPr lang="en-GB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30E3F3E-E1BE-40EF-AF76-07889BF6FF26}" type="slidenum">
              <a:rPr lang="en-GB"/>
              <a:pPr/>
              <a:t>8</a:t>
            </a:fld>
            <a:endParaRPr lang="en-GB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F4D7BDC-893A-4AD7-93D6-AE1D99C05E56}" type="slidenum">
              <a:rPr lang="en-GB"/>
              <a:pPr/>
              <a:t>9</a:t>
            </a:fld>
            <a:endParaRPr lang="en-GB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B095BB0-9346-4C32-B89E-DF7C291E9245}" type="slidenum">
              <a:rPr lang="en-GB"/>
              <a:pPr/>
              <a:t>10</a:t>
            </a:fld>
            <a:endParaRPr lang="en-GB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4CDDF96-29FC-4AD0-826E-C8B93AB9B481}" type="slidenum">
              <a:rPr lang="en-GB"/>
              <a:pPr/>
              <a:t>11</a:t>
            </a:fld>
            <a:endParaRPr lang="en-GB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73EB2F0-53C9-4B28-A7DB-AC68407C73D1}" type="slidenum">
              <a:rPr lang="en-GB"/>
              <a:pPr/>
              <a:t>12</a:t>
            </a:fld>
            <a:endParaRPr lang="en-GB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4572B4-D45A-4D1A-A7CE-0B72DC329783}" type="slidenum">
              <a:rPr lang="en-GB"/>
              <a:pPr/>
              <a:t>13</a:t>
            </a:fld>
            <a:endParaRPr lang="en-GB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0725A03-E8E3-4A91-93D0-A1CD78E1CA12}" type="slidenum">
              <a:rPr lang="en-GB"/>
              <a:pPr/>
              <a:t>14</a:t>
            </a:fld>
            <a:endParaRPr lang="en-GB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E6402D3-36F1-4713-8B57-685AC685B6F6}" type="slidenum">
              <a:rPr lang="en-GB"/>
              <a:pPr/>
              <a:t>15</a:t>
            </a:fld>
            <a:endParaRPr lang="en-GB"/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137DF96-FE32-43F2-89C3-D768F57CA650}" type="slidenum">
              <a:rPr lang="en-GB"/>
              <a:pPr/>
              <a:t>16</a:t>
            </a:fld>
            <a:endParaRPr lang="en-GB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892DEBA-2099-4115-854A-86E43B83AED4}" type="slidenum">
              <a:rPr lang="en-GB"/>
              <a:pPr/>
              <a:t>18</a:t>
            </a:fld>
            <a:endParaRPr lang="en-GB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6B45D61-679D-4AA8-91D9-8BB1B0B1B572}" type="slidenum">
              <a:rPr lang="en-GB"/>
              <a:pPr/>
              <a:t>19</a:t>
            </a:fld>
            <a:endParaRPr lang="en-GB"/>
          </a:p>
        </p:txBody>
      </p:sp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8E65A6D-89BC-48F6-8999-0FBD867B7AFF}" type="slidenum">
              <a:rPr lang="en-GB"/>
              <a:pPr/>
              <a:t>20</a:t>
            </a:fld>
            <a:endParaRPr lang="en-GB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E2B1B5B-E6E0-4255-9527-FEE7FEE96577}" type="datetimeFigureOut">
              <a:rPr lang="en-US" smtClean="0"/>
              <a:pPr/>
              <a:t>5/31/2012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97CE06E-3913-4F8C-A613-36F62F7B2E7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2B1B5B-E6E0-4255-9527-FEE7FEE96577}" type="datetimeFigureOut">
              <a:rPr lang="en-US" smtClean="0"/>
              <a:pPr/>
              <a:t>5/31/2012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7CE06E-3913-4F8C-A613-36F62F7B2E7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2B1B5B-E6E0-4255-9527-FEE7FEE96577}" type="datetimeFigureOut">
              <a:rPr lang="en-US" smtClean="0"/>
              <a:pPr/>
              <a:t>5/31/2012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7CE06E-3913-4F8C-A613-36F62F7B2E7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2B1B5B-E6E0-4255-9527-FEE7FEE96577}" type="datetimeFigureOut">
              <a:rPr lang="en-US" smtClean="0"/>
              <a:pPr/>
              <a:t>5/31/2012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7CE06E-3913-4F8C-A613-36F62F7B2E7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2B1B5B-E6E0-4255-9527-FEE7FEE96577}" type="datetimeFigureOut">
              <a:rPr lang="en-US" smtClean="0"/>
              <a:pPr/>
              <a:t>5/31/2012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7CE06E-3913-4F8C-A613-36F62F7B2E7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2B1B5B-E6E0-4255-9527-FEE7FEE96577}" type="datetimeFigureOut">
              <a:rPr lang="en-US" smtClean="0"/>
              <a:pPr/>
              <a:t>5/31/2012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7CE06E-3913-4F8C-A613-36F62F7B2E7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2B1B5B-E6E0-4255-9527-FEE7FEE96577}" type="datetimeFigureOut">
              <a:rPr lang="en-US" smtClean="0"/>
              <a:pPr/>
              <a:t>5/31/2012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7CE06E-3913-4F8C-A613-36F62F7B2E7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E2B1B5B-E6E0-4255-9527-FEE7FEE96577}" type="datetimeFigureOut">
              <a:rPr lang="en-US" smtClean="0"/>
              <a:pPr/>
              <a:t>5/31/2012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7CE06E-3913-4F8C-A613-36F62F7B2E7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E2B1B5B-E6E0-4255-9527-FEE7FEE96577}" type="datetimeFigureOut">
              <a:rPr lang="en-US" smtClean="0"/>
              <a:pPr/>
              <a:t>5/31/2012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97CE06E-3913-4F8C-A613-36F62F7B2E7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2B1B5B-E6E0-4255-9527-FEE7FEE96577}" type="datetimeFigureOut">
              <a:rPr lang="en-US" smtClean="0"/>
              <a:pPr/>
              <a:t>5/31/2012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7CE06E-3913-4F8C-A613-36F62F7B2E7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2B1B5B-E6E0-4255-9527-FEE7FEE96577}" type="datetimeFigureOut">
              <a:rPr lang="en-US" smtClean="0"/>
              <a:pPr/>
              <a:t>5/31/2012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7CE06E-3913-4F8C-A613-36F62F7B2E7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E2B1B5B-E6E0-4255-9527-FEE7FEE96577}" type="datetimeFigureOut">
              <a:rPr lang="en-US" smtClean="0"/>
              <a:pPr/>
              <a:t>5/31/2012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97CE06E-3913-4F8C-A613-36F62F7B2E7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Meeting organisational development needs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May 2012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/>
              <a:t>By the end of this section students will be able to: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dirty="0"/>
              <a:t>Explain and promote the value of evaluation activity</a:t>
            </a:r>
          </a:p>
          <a:p>
            <a:pPr>
              <a:lnSpc>
                <a:spcPct val="90000"/>
              </a:lnSpc>
            </a:pPr>
            <a:r>
              <a:rPr lang="en-GB" sz="2600" dirty="0" smtClean="0"/>
              <a:t>Explain </a:t>
            </a:r>
            <a:r>
              <a:rPr lang="en-GB" sz="2600" dirty="0"/>
              <a:t>some key theories and thinking on evaluation</a:t>
            </a:r>
          </a:p>
          <a:p>
            <a:pPr>
              <a:lnSpc>
                <a:spcPct val="90000"/>
              </a:lnSpc>
            </a:pPr>
            <a:r>
              <a:rPr lang="en-GB" sz="2600" dirty="0"/>
              <a:t>Describe different evaluation methods</a:t>
            </a:r>
          </a:p>
          <a:p>
            <a:pPr>
              <a:lnSpc>
                <a:spcPct val="90000"/>
              </a:lnSpc>
            </a:pPr>
            <a:r>
              <a:rPr lang="en-GB" sz="2600" dirty="0" smtClean="0"/>
              <a:t>Describe </a:t>
            </a:r>
            <a:r>
              <a:rPr lang="en-GB" sz="2600" dirty="0"/>
              <a:t>and discuss key factors to be considered when reporting evaluation findings and making recommendations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Evalutation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dirty="0"/>
              <a:t>‘Evaluate …… to ascertain or set the amount of value of; to judge or assess the worth of’</a:t>
            </a:r>
          </a:p>
          <a:p>
            <a:pPr algn="r">
              <a:buFontTx/>
              <a:buNone/>
            </a:pPr>
            <a:r>
              <a:rPr lang="en-GB" dirty="0"/>
              <a:t>Collins </a:t>
            </a:r>
            <a:r>
              <a:rPr lang="en-GB" dirty="0" smtClean="0"/>
              <a:t>Dictionary</a:t>
            </a:r>
          </a:p>
          <a:p>
            <a:pPr algn="r">
              <a:buFontTx/>
              <a:buNone/>
            </a:pPr>
            <a:r>
              <a:rPr lang="en-GB" dirty="0" smtClean="0"/>
              <a:t> </a:t>
            </a:r>
            <a:endParaRPr lang="en-GB" dirty="0"/>
          </a:p>
          <a:p>
            <a:pPr>
              <a:buFontTx/>
              <a:buNone/>
            </a:pPr>
            <a:r>
              <a:rPr lang="en-GB" dirty="0"/>
              <a:t>‘Evaluation …… the act or result of judging the worth or value of something’</a:t>
            </a:r>
          </a:p>
          <a:p>
            <a:pPr>
              <a:buFontTx/>
              <a:buNone/>
            </a:pPr>
            <a:endParaRPr lang="en-GB" dirty="0"/>
          </a:p>
          <a:p>
            <a:pPr algn="r">
              <a:buFontTx/>
              <a:buNone/>
            </a:pPr>
            <a:r>
              <a:rPr lang="en-GB" dirty="0"/>
              <a:t>Roget’s New Thesaurus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Outcomes and Benefits of </a:t>
            </a:r>
            <a:r>
              <a:rPr lang="en-GB" sz="4000" dirty="0" smtClean="0"/>
              <a:t>Evaluation?</a:t>
            </a:r>
            <a:endParaRPr lang="en-GB" sz="4000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Establish whether learning objectives were met</a:t>
            </a:r>
          </a:p>
          <a:p>
            <a:pPr>
              <a:lnSpc>
                <a:spcPct val="90000"/>
              </a:lnSpc>
            </a:pPr>
            <a:r>
              <a:rPr lang="en-GB" dirty="0"/>
              <a:t>Establish whether learning methods were effective</a:t>
            </a:r>
          </a:p>
          <a:p>
            <a:pPr>
              <a:lnSpc>
                <a:spcPct val="90000"/>
              </a:lnSpc>
            </a:pPr>
            <a:r>
              <a:rPr lang="en-GB" dirty="0"/>
              <a:t>Establish whether learners enjoyed the </a:t>
            </a:r>
            <a:r>
              <a:rPr lang="en-GB" dirty="0" smtClean="0"/>
              <a:t>experience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Needs to be part of learner’s reflection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Receive </a:t>
            </a:r>
            <a:r>
              <a:rPr lang="en-GB" dirty="0"/>
              <a:t>feedback on trainer performance</a:t>
            </a:r>
          </a:p>
          <a:p>
            <a:r>
              <a:rPr lang="en-GB" dirty="0" smtClean="0"/>
              <a:t>Establish </a:t>
            </a:r>
            <a:r>
              <a:rPr lang="en-GB" dirty="0"/>
              <a:t>value for money of L&amp;D </a:t>
            </a:r>
            <a:r>
              <a:rPr lang="en-GB" dirty="0" smtClean="0"/>
              <a:t>activity</a:t>
            </a:r>
          </a:p>
          <a:p>
            <a:r>
              <a:rPr lang="en-US" dirty="0" smtClean="0"/>
              <a:t>Justify </a:t>
            </a:r>
            <a:r>
              <a:rPr lang="en-US" dirty="0" smtClean="0"/>
              <a:t>costs</a:t>
            </a:r>
          </a:p>
          <a:p>
            <a:r>
              <a:rPr lang="en-US" dirty="0" smtClean="0"/>
              <a:t>Enables </a:t>
            </a:r>
            <a:r>
              <a:rPr lang="en-US" dirty="0" smtClean="0"/>
              <a:t>improvements to be made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Outcomes &amp; Benefits continued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Establish whether learning </a:t>
            </a:r>
            <a:r>
              <a:rPr lang="en-GB" dirty="0" smtClean="0"/>
              <a:t>has been transferred </a:t>
            </a:r>
            <a:r>
              <a:rPr lang="en-GB" dirty="0"/>
              <a:t>to the workplace</a:t>
            </a:r>
          </a:p>
          <a:p>
            <a:pPr>
              <a:lnSpc>
                <a:spcPct val="90000"/>
              </a:lnSpc>
            </a:pPr>
            <a:r>
              <a:rPr lang="en-GB" dirty="0"/>
              <a:t>Demonstrate recognition of learners’ views</a:t>
            </a:r>
          </a:p>
          <a:p>
            <a:pPr>
              <a:lnSpc>
                <a:spcPct val="90000"/>
              </a:lnSpc>
            </a:pPr>
            <a:r>
              <a:rPr lang="en-GB" dirty="0"/>
              <a:t>Increase learner engagement </a:t>
            </a:r>
          </a:p>
          <a:p>
            <a:pPr>
              <a:lnSpc>
                <a:spcPct val="90000"/>
              </a:lnSpc>
            </a:pPr>
            <a:r>
              <a:rPr lang="en-GB" dirty="0"/>
              <a:t>Enable learners to influence future provision</a:t>
            </a:r>
          </a:p>
          <a:p>
            <a:pPr>
              <a:lnSpc>
                <a:spcPct val="90000"/>
              </a:lnSpc>
            </a:pPr>
            <a:r>
              <a:rPr lang="en-GB" dirty="0"/>
              <a:t>Measure how stakeholder interests were met</a:t>
            </a:r>
          </a:p>
          <a:p>
            <a:pPr>
              <a:lnSpc>
                <a:spcPct val="90000"/>
              </a:lnSpc>
            </a:pPr>
            <a:r>
              <a:rPr lang="en-GB" dirty="0"/>
              <a:t>Generate info for finance and funding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Outcomes &amp; Benefits continued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Identify </a:t>
            </a:r>
            <a:r>
              <a:rPr lang="en-GB" dirty="0"/>
              <a:t>gaps in </a:t>
            </a:r>
            <a:r>
              <a:rPr lang="en-GB" dirty="0" err="1"/>
              <a:t>L&amp;D</a:t>
            </a:r>
            <a:r>
              <a:rPr lang="en-GB" dirty="0"/>
              <a:t> provision</a:t>
            </a:r>
          </a:p>
          <a:p>
            <a:r>
              <a:rPr lang="en-GB" dirty="0"/>
              <a:t>Get new ideas on how </a:t>
            </a:r>
            <a:r>
              <a:rPr lang="en-GB" dirty="0" err="1"/>
              <a:t>L&amp;D</a:t>
            </a:r>
            <a:r>
              <a:rPr lang="en-GB" dirty="0"/>
              <a:t> could develop</a:t>
            </a:r>
          </a:p>
          <a:p>
            <a:r>
              <a:rPr lang="en-GB" dirty="0"/>
              <a:t>Establish how </a:t>
            </a:r>
            <a:r>
              <a:rPr lang="en-GB" dirty="0" err="1"/>
              <a:t>L&amp;D</a:t>
            </a:r>
            <a:r>
              <a:rPr lang="en-GB" dirty="0"/>
              <a:t> is contributing to specific business objectives</a:t>
            </a:r>
          </a:p>
          <a:p>
            <a:r>
              <a:rPr lang="en-GB" dirty="0"/>
              <a:t>Help learners to consolidate and embed their learning</a:t>
            </a:r>
          </a:p>
          <a:p>
            <a:r>
              <a:rPr lang="en-GB" dirty="0"/>
              <a:t>Help learners establish next steps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Outcomes &amp; Benefits continued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Increase engagement of managers and stakeholders in L&amp;D</a:t>
            </a:r>
          </a:p>
          <a:p>
            <a:r>
              <a:rPr lang="en-GB"/>
              <a:t>Establish comparative costs of L&amp;D options</a:t>
            </a:r>
          </a:p>
          <a:p>
            <a:r>
              <a:rPr lang="en-GB"/>
              <a:t>Establish learner achievement </a:t>
            </a:r>
          </a:p>
          <a:p>
            <a:r>
              <a:rPr lang="en-GB"/>
              <a:t>Identify skill gaps and further L&amp;D needs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Mark Easterby-Smith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None/>
            </a:pPr>
            <a:r>
              <a:rPr lang="en-GB"/>
              <a:t>Four Purposes of Evaluation: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Proving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Controlling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Improving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Learning</a:t>
            </a:r>
          </a:p>
          <a:p>
            <a:pPr marL="609600" indent="-609600">
              <a:buFontTx/>
              <a:buNone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Donald Kirkpatrick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None/>
            </a:pPr>
            <a:r>
              <a:rPr lang="en-GB"/>
              <a:t>Four Levels of Evaluation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Reaction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Learning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Behaviour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Results</a:t>
            </a:r>
          </a:p>
          <a:p>
            <a:pPr marL="609600" indent="-609600">
              <a:buFontTx/>
              <a:buNone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Return on Investment (ROI)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/>
              <a:t>Value of benefit – savings, additional revenue etc</a:t>
            </a:r>
          </a:p>
          <a:p>
            <a:pPr>
              <a:buFontTx/>
              <a:buNone/>
            </a:pPr>
            <a:r>
              <a:rPr lang="en-GB"/>
              <a:t>Cost of provision – material cost, trainer time, opportunity costs etc</a:t>
            </a:r>
          </a:p>
          <a:p>
            <a:pPr>
              <a:buFontTx/>
              <a:buNone/>
            </a:pPr>
            <a:endParaRPr lang="en-GB"/>
          </a:p>
          <a:p>
            <a:pPr>
              <a:buFontTx/>
              <a:buNone/>
            </a:pPr>
            <a:r>
              <a:rPr lang="en-GB"/>
              <a:t>ROI is Value </a:t>
            </a:r>
            <a:r>
              <a:rPr lang="en-GB">
                <a:cs typeface="Arial" charset="0"/>
              </a:rPr>
              <a:t>÷ Cost x 100</a:t>
            </a:r>
          </a:p>
          <a:p>
            <a:pPr>
              <a:buFontTx/>
              <a:buNone/>
            </a:pPr>
            <a:endParaRPr lang="en-GB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Possible Sources of </a:t>
            </a:r>
            <a:r>
              <a:rPr lang="en-GB" dirty="0" smtClean="0"/>
              <a:t>Information  for evaluating learning.</a:t>
            </a:r>
            <a:endParaRPr lang="en-GB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/>
              <a:t>Learners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Trainers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Line managers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Customers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Staff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Stakeholders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External partners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KPIs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Financial information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Evaluation Methods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800"/>
              <a:t>End of programme ‘reactionnaires’</a:t>
            </a:r>
          </a:p>
          <a:p>
            <a:pPr>
              <a:lnSpc>
                <a:spcPct val="80000"/>
              </a:lnSpc>
            </a:pPr>
            <a:r>
              <a:rPr lang="en-GB" sz="2800"/>
              <a:t>Pre- and post-course testing</a:t>
            </a:r>
          </a:p>
          <a:p>
            <a:pPr>
              <a:lnSpc>
                <a:spcPct val="80000"/>
              </a:lnSpc>
            </a:pPr>
            <a:r>
              <a:rPr lang="en-GB" sz="2800"/>
              <a:t>Learner self assessment</a:t>
            </a:r>
          </a:p>
          <a:p>
            <a:pPr>
              <a:lnSpc>
                <a:spcPct val="80000"/>
              </a:lnSpc>
            </a:pPr>
            <a:r>
              <a:rPr lang="en-GB" sz="2800"/>
              <a:t>Line manager assessment</a:t>
            </a:r>
          </a:p>
          <a:p>
            <a:pPr>
              <a:lnSpc>
                <a:spcPct val="80000"/>
              </a:lnSpc>
            </a:pPr>
            <a:r>
              <a:rPr lang="en-GB" sz="2800"/>
              <a:t>Pre- and post-training review with manager</a:t>
            </a:r>
          </a:p>
          <a:p>
            <a:pPr>
              <a:lnSpc>
                <a:spcPct val="80000"/>
              </a:lnSpc>
            </a:pPr>
            <a:r>
              <a:rPr lang="en-GB" sz="2800"/>
              <a:t>Performance review information</a:t>
            </a:r>
          </a:p>
          <a:p>
            <a:pPr>
              <a:lnSpc>
                <a:spcPct val="80000"/>
              </a:lnSpc>
            </a:pPr>
            <a:r>
              <a:rPr lang="en-GB" sz="2800"/>
              <a:t>Learner action plans</a:t>
            </a:r>
          </a:p>
          <a:p>
            <a:pPr>
              <a:lnSpc>
                <a:spcPct val="80000"/>
              </a:lnSpc>
            </a:pPr>
            <a:r>
              <a:rPr lang="en-GB" sz="2800"/>
              <a:t>Surveys</a:t>
            </a:r>
          </a:p>
          <a:p>
            <a:pPr>
              <a:lnSpc>
                <a:spcPct val="80000"/>
              </a:lnSpc>
            </a:pPr>
            <a:r>
              <a:rPr lang="en-GB" sz="2800"/>
              <a:t>Focus groups</a:t>
            </a:r>
          </a:p>
          <a:p>
            <a:pPr>
              <a:lnSpc>
                <a:spcPct val="80000"/>
              </a:lnSpc>
            </a:pPr>
            <a:r>
              <a:rPr lang="en-GB" sz="2800"/>
              <a:t>Desk research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Information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Quantitative </a:t>
            </a:r>
            <a:r>
              <a:rPr lang="en-GB" b="1">
                <a:cs typeface="Times New Roman" charset="0"/>
              </a:rPr>
              <a:t>–</a:t>
            </a:r>
            <a:r>
              <a:rPr lang="en-GB"/>
              <a:t> hard data, figures, statistics, performance indicators</a:t>
            </a:r>
          </a:p>
          <a:p>
            <a:endParaRPr lang="en-GB"/>
          </a:p>
          <a:p>
            <a:r>
              <a:rPr lang="en-GB"/>
              <a:t>Qualitative – soft data, opinions, comments, anecdotal evidence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431800"/>
          </a:xfrm>
        </p:spPr>
        <p:txBody>
          <a:bodyPr>
            <a:normAutofit fontScale="90000"/>
          </a:bodyPr>
          <a:lstStyle/>
          <a:p>
            <a:r>
              <a:rPr lang="en-GB" sz="4000"/>
              <a:t>Example Learner Questionnaire </a:t>
            </a:r>
          </a:p>
        </p:txBody>
      </p:sp>
      <p:pic>
        <p:nvPicPr>
          <p:cNvPr id="17412" name="Picture 1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619250" y="908050"/>
            <a:ext cx="6192838" cy="5761038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>
            <a:normAutofit fontScale="90000"/>
          </a:bodyPr>
          <a:lstStyle/>
          <a:p>
            <a:r>
              <a:rPr lang="en-GB" sz="4000"/>
              <a:t>Example Learner Questionnaire</a:t>
            </a:r>
          </a:p>
        </p:txBody>
      </p:sp>
      <p:pic>
        <p:nvPicPr>
          <p:cNvPr id="18436" name="Picture 1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47813" y="836613"/>
            <a:ext cx="6480175" cy="5832475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Presenting Information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Choose the right medium</a:t>
            </a:r>
          </a:p>
          <a:p>
            <a:r>
              <a:rPr lang="en-GB"/>
              <a:t>Choose the right graphics</a:t>
            </a:r>
          </a:p>
          <a:p>
            <a:r>
              <a:rPr lang="en-GB"/>
              <a:t>Get the structure right</a:t>
            </a:r>
          </a:p>
          <a:p>
            <a:r>
              <a:rPr lang="en-GB"/>
              <a:t>Make recommendations relevant to the particular stakeholder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Your manager is concerned about the amount being spent on training and development in your organisation.  She has asked you to present a plan outlining how HR/L&amp;D should evaluate the effectiveness of L&amp;D.</a:t>
            </a:r>
          </a:p>
          <a:p>
            <a:r>
              <a:rPr lang="en-GB" dirty="0" smtClean="0"/>
              <a:t>Discuss in small groups and present your findings.</a:t>
            </a:r>
          </a:p>
          <a:p>
            <a:endParaRPr lang="en-GB" dirty="0" smtClean="0"/>
          </a:p>
          <a:p>
            <a:r>
              <a:rPr lang="en-GB" dirty="0" smtClean="0"/>
              <a:t>Group A		Large private employer</a:t>
            </a:r>
          </a:p>
          <a:p>
            <a:r>
              <a:rPr lang="en-GB" dirty="0" smtClean="0"/>
              <a:t>Group B		Charitable organisation (relies on 			funding) </a:t>
            </a:r>
          </a:p>
          <a:p>
            <a:r>
              <a:rPr lang="en-GB" dirty="0" smtClean="0"/>
              <a:t>Group C		Local Council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Evaluation </a:t>
            </a:r>
            <a:r>
              <a:rPr lang="en-GB" dirty="0"/>
              <a:t>Plan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en-GB"/>
              <a:t>Identify learning activity to be evaluated</a:t>
            </a:r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en-GB"/>
              <a:t>Determine the purposes of the evaluation</a:t>
            </a:r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en-GB"/>
              <a:t>Decide what information will be needed</a:t>
            </a:r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en-GB"/>
              <a:t>Select methods and timings</a:t>
            </a:r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en-GB"/>
              <a:t>Embed this plan into the training design and agree with managers</a:t>
            </a:r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en-GB"/>
              <a:t>Design the evaluation tools</a:t>
            </a:r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en-GB"/>
              <a:t>Collect information as per plan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Ten Stage Plan continued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AutoNum type="arabicPeriod" startAt="8"/>
            </a:pPr>
            <a:r>
              <a:rPr lang="en-GB"/>
              <a:t>Analyse information in relation to objectives</a:t>
            </a:r>
          </a:p>
          <a:p>
            <a:pPr marL="609600" indent="-609600">
              <a:buFontTx/>
              <a:buAutoNum type="arabicPeriod" startAt="8"/>
            </a:pPr>
            <a:r>
              <a:rPr lang="en-GB"/>
              <a:t>Draw conclusions and consider improvement actions</a:t>
            </a:r>
          </a:p>
          <a:p>
            <a:pPr marL="609600" indent="-609600">
              <a:buFontTx/>
              <a:buAutoNum type="arabicPeriod" startAt="8"/>
            </a:pPr>
            <a:r>
              <a:rPr lang="en-GB"/>
              <a:t>Present findings and make recommendations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smtClean="0"/>
              <a:t>You should now be able to </a:t>
            </a:r>
            <a:r>
              <a:rPr lang="en-GB" sz="4000" dirty="0"/>
              <a:t>able to: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dirty="0"/>
              <a:t>Explain and promote the value of evaluation activity</a:t>
            </a:r>
          </a:p>
          <a:p>
            <a:pPr>
              <a:lnSpc>
                <a:spcPct val="90000"/>
              </a:lnSpc>
            </a:pPr>
            <a:r>
              <a:rPr lang="en-GB" sz="2600" dirty="0" smtClean="0"/>
              <a:t>Explain </a:t>
            </a:r>
            <a:r>
              <a:rPr lang="en-GB" sz="2600" dirty="0"/>
              <a:t>some key theories and thinking on evaluation</a:t>
            </a:r>
          </a:p>
          <a:p>
            <a:pPr>
              <a:lnSpc>
                <a:spcPct val="90000"/>
              </a:lnSpc>
            </a:pPr>
            <a:r>
              <a:rPr lang="en-GB" sz="2600" dirty="0"/>
              <a:t>Describe different evaluation methods</a:t>
            </a:r>
          </a:p>
          <a:p>
            <a:pPr>
              <a:lnSpc>
                <a:spcPct val="90000"/>
              </a:lnSpc>
            </a:pPr>
            <a:r>
              <a:rPr lang="en-GB" sz="2600" dirty="0" smtClean="0"/>
              <a:t>Describe </a:t>
            </a:r>
            <a:r>
              <a:rPr lang="en-GB" sz="2600" dirty="0"/>
              <a:t>and discuss key factors to be considered when reporting evaluation findings and making recommendations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</a:t>
            </a:r>
            <a:r>
              <a:rPr lang="en-GB" dirty="0" smtClean="0"/>
              <a:t>Evaluation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Reflecting on the past 9 months, what would you have liked to have known in induction that wasn’t covered?  How could we have prepared you better for the course?</a:t>
            </a:r>
          </a:p>
          <a:p>
            <a:r>
              <a:rPr lang="en-GB" dirty="0" smtClean="0"/>
              <a:t>What aspects of the course have been most valuable in terms of your development in the workplace?</a:t>
            </a:r>
          </a:p>
          <a:p>
            <a:r>
              <a:rPr lang="en-GB" dirty="0" smtClean="0"/>
              <a:t>What areas would you like to have been included on the course, which would have been beneficial to your development in the workplace?</a:t>
            </a:r>
          </a:p>
          <a:p>
            <a:r>
              <a:rPr lang="en-GB" dirty="0" smtClean="0"/>
              <a:t>What has been the most challenging aspect of the course and why?</a:t>
            </a:r>
          </a:p>
          <a:p>
            <a:r>
              <a:rPr lang="en-GB" dirty="0" smtClean="0"/>
              <a:t>What has been the most enjoyable aspect of the course and why?</a:t>
            </a:r>
          </a:p>
          <a:p>
            <a:r>
              <a:rPr lang="en-GB" dirty="0" smtClean="0"/>
              <a:t>What has been the least enjoyable aspect of the course and why?  Is there anything we could have done differently to make it more enjoyable?</a:t>
            </a:r>
          </a:p>
          <a:p>
            <a:r>
              <a:rPr lang="en-GB" dirty="0" smtClean="0"/>
              <a:t>Consider the different modules – what should we STOP doing?  START doing?  CONTINUE doing?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919</TotalTime>
  <Words>738</Words>
  <Application>Microsoft Office PowerPoint</Application>
  <PresentationFormat>On-screen Show (4:3)</PresentationFormat>
  <Paragraphs>141</Paragraphs>
  <Slides>21</Slides>
  <Notes>18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Concourse</vt:lpstr>
      <vt:lpstr>Meeting organisational development needs</vt:lpstr>
      <vt:lpstr>By the end of this section students will be able to:</vt:lpstr>
      <vt:lpstr>Evalutation </vt:lpstr>
      <vt:lpstr>Outcomes and Benefits of Evaluation?</vt:lpstr>
      <vt:lpstr>Outcomes &amp; Benefits continued</vt:lpstr>
      <vt:lpstr>Outcomes &amp; Benefits continued</vt:lpstr>
      <vt:lpstr>Outcomes &amp; Benefits continued</vt:lpstr>
      <vt:lpstr>Mark Easterby-Smith</vt:lpstr>
      <vt:lpstr>Donald Kirkpatrick</vt:lpstr>
      <vt:lpstr>Return on Investment (ROI)</vt:lpstr>
      <vt:lpstr>Possible Sources of Information  for evaluating learning.</vt:lpstr>
      <vt:lpstr>Evaluation Methods</vt:lpstr>
      <vt:lpstr>Types of Information</vt:lpstr>
      <vt:lpstr>Example Learner Questionnaire </vt:lpstr>
      <vt:lpstr>Example Learner Questionnaire</vt:lpstr>
      <vt:lpstr>Presenting Information</vt:lpstr>
      <vt:lpstr>Activity</vt:lpstr>
      <vt:lpstr>Evaluation Plan</vt:lpstr>
      <vt:lpstr>Ten Stage Plan continued</vt:lpstr>
      <vt:lpstr>You should now be able to able to:</vt:lpstr>
      <vt:lpstr>Group Evaluation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Meeting organisational development needs</dc:title>
  <dc:creator>Projector</dc:creator>
  <cp:lastModifiedBy>bus-sm</cp:lastModifiedBy>
  <cp:revision>27</cp:revision>
  <dcterms:created xsi:type="dcterms:W3CDTF">2012-05-20T09:17:13Z</dcterms:created>
  <dcterms:modified xsi:type="dcterms:W3CDTF">2012-05-31T10:20:46Z</dcterms:modified>
</cp:coreProperties>
</file>