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389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141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34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85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678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306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95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515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1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411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69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3B274-A0A3-43AB-9944-95A187CBE757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549029-B62E-447B-A29E-AD7E111DA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8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72BCA3A-A47D-4077-ACFA-CD06E8F8CD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2969353"/>
              </p:ext>
            </p:extLst>
          </p:nvPr>
        </p:nvGraphicFramePr>
        <p:xfrm>
          <a:off x="117482" y="1125028"/>
          <a:ext cx="11957035" cy="5128089"/>
        </p:xfrm>
        <a:graphic>
          <a:graphicData uri="http://schemas.openxmlformats.org/drawingml/2006/table">
            <a:tbl>
              <a:tblPr firstRow="1" firstCol="1" bandRow="1"/>
              <a:tblGrid>
                <a:gridCol w="1416572">
                  <a:extLst>
                    <a:ext uri="{9D8B030D-6E8A-4147-A177-3AD203B41FA5}">
                      <a16:colId xmlns:a16="http://schemas.microsoft.com/office/drawing/2014/main" val="9047360"/>
                    </a:ext>
                  </a:extLst>
                </a:gridCol>
                <a:gridCol w="4032243">
                  <a:extLst>
                    <a:ext uri="{9D8B030D-6E8A-4147-A177-3AD203B41FA5}">
                      <a16:colId xmlns:a16="http://schemas.microsoft.com/office/drawing/2014/main" val="2453459129"/>
                    </a:ext>
                  </a:extLst>
                </a:gridCol>
                <a:gridCol w="4154600">
                  <a:extLst>
                    <a:ext uri="{9D8B030D-6E8A-4147-A177-3AD203B41FA5}">
                      <a16:colId xmlns:a16="http://schemas.microsoft.com/office/drawing/2014/main" val="3901221739"/>
                    </a:ext>
                  </a:extLst>
                </a:gridCol>
                <a:gridCol w="2353620">
                  <a:extLst>
                    <a:ext uri="{9D8B030D-6E8A-4147-A177-3AD203B41FA5}">
                      <a16:colId xmlns:a16="http://schemas.microsoft.com/office/drawing/2014/main" val="6055588"/>
                    </a:ext>
                  </a:extLst>
                </a:gridCol>
              </a:tblGrid>
              <a:tr h="9690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Amser</a:t>
                      </a: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9B</a:t>
                      </a: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21/01/20</a:t>
                      </a: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(55 min)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Gweithgareddau/Methodoleg/Cysyniadau Allweddol</a:t>
                      </a:r>
                      <a:endParaRPr lang="cy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(Rôl yr Athro – gan gynnwys pwyntiau dysgu allweddol a chwestiynau allweddol)</a:t>
                      </a:r>
                      <a:endParaRPr lang="cy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Tasgau Disgyblion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(Rôl disgyblion – gan gynnwys strategaethau gwahaniaethu, ymgysylltu ag asesu ffurfiannol a gwaith cartref)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Adnoddau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(Gan gynnwys gofyniad Iechyd a Diogelwch)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6867698"/>
                  </a:ext>
                </a:extLst>
              </a:tr>
              <a:tr h="103094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Cyfnod</a:t>
                      </a: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agoriadol</a:t>
                      </a: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chysylltiadau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â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blaenorol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r>
                        <a:rPr lang="en-GB" sz="1200" dirty="0"/>
                        <a:t>Starter: </a:t>
                      </a:r>
                      <a:r>
                        <a:rPr lang="en-GB" sz="1200" dirty="0" err="1"/>
                        <a:t>Llun</a:t>
                      </a:r>
                      <a:r>
                        <a:rPr lang="en-GB" sz="1200" dirty="0"/>
                        <a:t> o 3 </a:t>
                      </a:r>
                      <a:r>
                        <a:rPr lang="en-GB" sz="1200" dirty="0" err="1"/>
                        <a:t>milwr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bwrdd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gwyn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bydd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disgwyl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i’r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disgyblion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dyfalu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beth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yn</a:t>
                      </a:r>
                      <a:r>
                        <a:rPr lang="en-GB" sz="1200" baseline="0" dirty="0"/>
                        <a:t> union </a:t>
                      </a:r>
                      <a:r>
                        <a:rPr lang="en-GB" sz="1200" baseline="0" dirty="0" err="1"/>
                        <a:t>mae’r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llun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yn</a:t>
                      </a:r>
                      <a:r>
                        <a:rPr lang="en-GB" sz="1200" baseline="0" dirty="0"/>
                        <a:t> </a:t>
                      </a:r>
                      <a:r>
                        <a:rPr lang="en-GB" sz="1200" baseline="0" dirty="0" err="1"/>
                        <a:t>ddangos</a:t>
                      </a:r>
                      <a:r>
                        <a:rPr lang="en-GB" sz="1200" baseline="0" dirty="0"/>
                        <a:t>.</a:t>
                      </a:r>
                      <a:r>
                        <a:rPr lang="en-GB" sz="1200" dirty="0"/>
                        <a:t> (5 min)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llun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dangos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i’r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disgyblion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gwir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effaith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ffosydd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milwyr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ac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galluogi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iddynt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meddwl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o’r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cychwyn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ffocws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wers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 err="1">
                          <a:effectLst/>
                          <a:latin typeface="Arial" panose="020B0604020202020204" pitchFamily="34" charset="0"/>
                        </a:rPr>
                        <a:t>Pwynt</a:t>
                      </a: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Arial" panose="020B0604020202020204" pitchFamily="34" charset="0"/>
                        </a:rPr>
                        <a:t>Pŵer</a:t>
                      </a: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Arial" panose="020B0604020202020204" pitchFamily="34" charset="0"/>
                        </a:rPr>
                        <a:t>yn</a:t>
                      </a: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Arial" panose="020B0604020202020204" pitchFamily="34" charset="0"/>
                        </a:rPr>
                        <a:t>unig</a:t>
                      </a: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0892490"/>
                  </a:ext>
                </a:extLst>
              </a:tr>
              <a:tr h="144381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Addysgu a Dysgu Craidd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r>
                        <a:rPr lang="en-GB" sz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• </a:t>
                      </a:r>
                      <a:r>
                        <a:rPr lang="en-GB" sz="12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Disgyblion</a:t>
                      </a:r>
                      <a:r>
                        <a:rPr lang="en-GB" sz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nodi</a:t>
                      </a:r>
                      <a:r>
                        <a:rPr lang="en-GB" sz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amcanion</a:t>
                      </a:r>
                      <a:r>
                        <a:rPr lang="en-GB" sz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wers</a:t>
                      </a:r>
                      <a:r>
                        <a:rPr lang="en-GB" sz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(5 min)</a:t>
                      </a:r>
                    </a:p>
                    <a:p>
                      <a:r>
                        <a:rPr lang="en-GB" sz="12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• </a:t>
                      </a:r>
                      <a:r>
                        <a:rPr lang="en-GB" sz="12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Trafodaeth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beth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oedd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problemau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byw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amodau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mor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wael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(5 min)</a:t>
                      </a:r>
                    </a:p>
                    <a:p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Tasg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: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Casglu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gwybodaeth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am y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gwhanol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afiechydon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(20 min)</a:t>
                      </a:r>
                    </a:p>
                    <a:p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•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Cysylltu’r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afiechydon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gyda’r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lluniau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cael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aseline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ddangos</a:t>
                      </a:r>
                      <a:r>
                        <a:rPr lang="en-GB" sz="1200" baseline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(5 min)</a:t>
                      </a:r>
                      <a:endParaRPr lang="en-GB" sz="12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Trwy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gydol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wers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disgyblion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casglu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gwybodaeth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ac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dysgu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am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gwahanol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afiechydon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o’r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Rhyfel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Byd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Cyntaf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.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mwyn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pwysleisio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hyn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roedd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rhaid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i’r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milwyr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goddef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bydd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lluniau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cael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ddangos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yn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ystod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y </a:t>
                      </a:r>
                      <a:r>
                        <a:rPr lang="en-GB" sz="1200" b="0" i="0" u="none" strike="noStrike" baseline="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wers</a:t>
                      </a:r>
                      <a:r>
                        <a:rPr lang="en-GB" sz="1200" b="0" i="0" u="none" strike="noStrike" baseline="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 err="1">
                          <a:effectLst/>
                          <a:latin typeface="Arial" panose="020B0604020202020204" pitchFamily="34" charset="0"/>
                        </a:rPr>
                        <a:t>Cardiau</a:t>
                      </a:r>
                      <a:r>
                        <a:rPr lang="en-GB" sz="12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Arial" panose="020B0604020202020204" pitchFamily="34" charset="0"/>
                        </a:rPr>
                        <a:t>gwybodaeth</a:t>
                      </a:r>
                      <a:r>
                        <a:rPr lang="en-GB" sz="12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a </a:t>
                      </a:r>
                      <a:r>
                        <a:rPr lang="en-GB" sz="1200" b="0" i="0" u="none" strike="noStrike" baseline="0" dirty="0" err="1">
                          <a:effectLst/>
                          <a:latin typeface="Arial" panose="020B0604020202020204" pitchFamily="34" charset="0"/>
                        </a:rPr>
                        <a:t>llyfrau</a:t>
                      </a:r>
                      <a:r>
                        <a:rPr lang="en-GB" sz="12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Arial" panose="020B0604020202020204" pitchFamily="34" charset="0"/>
                        </a:rPr>
                        <a:t>dosbarth</a:t>
                      </a:r>
                      <a:r>
                        <a:rPr lang="en-GB" sz="12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6017436"/>
                  </a:ext>
                </a:extLst>
              </a:tr>
              <a:tr h="12395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Sesiwn</a:t>
                      </a: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Lawn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r>
                        <a:rPr lang="en-GB" sz="1200" dirty="0"/>
                        <a:t>Plenary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: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Tasg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creadigol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: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Bydd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y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disgyblion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ysgrifennu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dyddiadur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a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dychmygu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mai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milwr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sydd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dioddef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o un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o’r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afiechydon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ydynt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.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1200" b="0" i="0" u="none" strike="noStrike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12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200" b="0" i="0" u="none" strike="noStrike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tasg</a:t>
                      </a:r>
                      <a:r>
                        <a:rPr lang="en-GB" sz="12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creadigol</a:t>
                      </a:r>
                      <a:r>
                        <a:rPr lang="en-GB" sz="12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galluogi’r</a:t>
                      </a:r>
                      <a:r>
                        <a:rPr lang="en-GB" sz="12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ddisgyblion</a:t>
                      </a:r>
                      <a:r>
                        <a:rPr lang="en-GB" sz="1200" b="0" i="0" u="none" strike="noStrike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myegi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hunain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gwybodaeth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wers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a’I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dychymyg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creu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ateb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sydd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creadigol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gynhwysol</a:t>
                      </a:r>
                      <a:r>
                        <a:rPr lang="en-GB" sz="1200" b="0" i="0" u="none" strike="noStrike" baseline="0" dirty="0"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GB" sz="12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  <a:ea typeface=""/>
                          <a:cs typeface="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 err="1">
                          <a:effectLst/>
                          <a:latin typeface="Arial" panose="020B0604020202020204" pitchFamily="34" charset="0"/>
                        </a:rPr>
                        <a:t>Llyfrau</a:t>
                      </a: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Arial" panose="020B0604020202020204" pitchFamily="34" charset="0"/>
                        </a:rPr>
                        <a:t>dosbarth</a:t>
                      </a:r>
                      <a:r>
                        <a:rPr lang="en-GB" sz="12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Arial" panose="020B0604020202020204" pitchFamily="34" charset="0"/>
                        </a:rPr>
                        <a:t>yn</a:t>
                      </a:r>
                      <a:r>
                        <a:rPr lang="en-GB" sz="12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baseline="0" dirty="0" err="1">
                          <a:effectLst/>
                          <a:latin typeface="Arial" panose="020B0604020202020204" pitchFamily="34" charset="0"/>
                        </a:rPr>
                        <a:t>unig</a:t>
                      </a:r>
                      <a:r>
                        <a:rPr lang="en-GB" sz="1200" b="0" i="0" u="none" strike="noStrike" baseline="0" dirty="0">
                          <a:effectLst/>
                          <a:latin typeface="Arial" panose="020B0604020202020204" pitchFamily="34" charset="0"/>
                        </a:rPr>
                        <a:t>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9886504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9300763E-4F0A-4382-AA20-5715DE208B2F}"/>
              </a:ext>
            </a:extLst>
          </p:cNvPr>
          <p:cNvSpPr/>
          <p:nvPr/>
        </p:nvSpPr>
        <p:spPr>
          <a:xfrm>
            <a:off x="0" y="143218"/>
            <a:ext cx="118323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Tystiolaeth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14-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Tasg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ymarfer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llythrennedd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55178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315</Words>
  <Application>Microsoft Office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RM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DOwens</dc:creator>
  <cp:lastModifiedBy>declan owens</cp:lastModifiedBy>
  <cp:revision>4</cp:revision>
  <dcterms:created xsi:type="dcterms:W3CDTF">2020-01-20T10:02:57Z</dcterms:created>
  <dcterms:modified xsi:type="dcterms:W3CDTF">2020-05-12T19:07:41Z</dcterms:modified>
</cp:coreProperties>
</file>