
<file path=[Content_Types].xml><?xml version="1.0" encoding="utf-8"?>
<Types xmlns="http://schemas.openxmlformats.org/package/2006/content-types">
  <Default Extension="jpeg" ContentType="image/jpeg"/>
  <Default Extension="JPG" ContentType="image/.jpg"/>
  <Default Extension="emf" ContentType="image/x-emf"/>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62"/>
  </p:handoutMasterIdLst>
  <p:sldIdLst>
    <p:sldId id="480" r:id="rId3"/>
    <p:sldId id="573" r:id="rId5"/>
    <p:sldId id="629" r:id="rId6"/>
    <p:sldId id="570" r:id="rId7"/>
    <p:sldId id="563" r:id="rId8"/>
    <p:sldId id="564" r:id="rId9"/>
    <p:sldId id="565" r:id="rId10"/>
    <p:sldId id="566" r:id="rId11"/>
    <p:sldId id="569" r:id="rId12"/>
    <p:sldId id="627" r:id="rId13"/>
    <p:sldId id="628" r:id="rId14"/>
    <p:sldId id="575" r:id="rId15"/>
    <p:sldId id="631" r:id="rId16"/>
    <p:sldId id="587" r:id="rId17"/>
    <p:sldId id="571" r:id="rId18"/>
    <p:sldId id="577" r:id="rId19"/>
    <p:sldId id="578" r:id="rId20"/>
    <p:sldId id="579" r:id="rId21"/>
    <p:sldId id="580" r:id="rId22"/>
    <p:sldId id="581" r:id="rId23"/>
    <p:sldId id="582" r:id="rId24"/>
    <p:sldId id="583" r:id="rId25"/>
    <p:sldId id="584" r:id="rId26"/>
    <p:sldId id="588" r:id="rId27"/>
    <p:sldId id="585" r:id="rId28"/>
    <p:sldId id="589" r:id="rId29"/>
    <p:sldId id="590" r:id="rId30"/>
    <p:sldId id="591" r:id="rId31"/>
    <p:sldId id="592" r:id="rId32"/>
    <p:sldId id="593" r:id="rId33"/>
    <p:sldId id="594" r:id="rId34"/>
    <p:sldId id="595" r:id="rId35"/>
    <p:sldId id="597" r:id="rId36"/>
    <p:sldId id="596" r:id="rId37"/>
    <p:sldId id="598" r:id="rId38"/>
    <p:sldId id="599" r:id="rId39"/>
    <p:sldId id="600" r:id="rId40"/>
    <p:sldId id="601" r:id="rId41"/>
    <p:sldId id="602" r:id="rId42"/>
    <p:sldId id="603" r:id="rId43"/>
    <p:sldId id="604" r:id="rId44"/>
    <p:sldId id="607" r:id="rId45"/>
    <p:sldId id="610" r:id="rId46"/>
    <p:sldId id="611" r:id="rId47"/>
    <p:sldId id="612" r:id="rId48"/>
    <p:sldId id="615" r:id="rId49"/>
    <p:sldId id="616" r:id="rId50"/>
    <p:sldId id="613" r:id="rId51"/>
    <p:sldId id="617" r:id="rId52"/>
    <p:sldId id="614" r:id="rId53"/>
    <p:sldId id="618" r:id="rId54"/>
    <p:sldId id="619" r:id="rId55"/>
    <p:sldId id="620" r:id="rId56"/>
    <p:sldId id="623" r:id="rId57"/>
    <p:sldId id="621" r:id="rId58"/>
    <p:sldId id="625" r:id="rId59"/>
    <p:sldId id="626" r:id="rId60"/>
    <p:sldId id="630"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925" userDrawn="1">
          <p15:clr>
            <a:srgbClr val="A4A3A4"/>
          </p15:clr>
        </p15:guide>
        <p15:guide id="3" orient="horz" pos="558" userDrawn="1">
          <p15:clr>
            <a:srgbClr val="A4A3A4"/>
          </p15:clr>
        </p15:guide>
        <p15:guide id="4" pos="269" userDrawn="1">
          <p15:clr>
            <a:srgbClr val="A4A3A4"/>
          </p15:clr>
        </p15:guide>
        <p15:guide id="5" orient="horz" pos="893" userDrawn="1">
          <p15:clr>
            <a:srgbClr val="A4A3A4"/>
          </p15:clr>
        </p15:guide>
        <p15:guide id="6" orient="horz" pos="3936" userDrawn="1">
          <p15:clr>
            <a:srgbClr val="A4A3A4"/>
          </p15:clr>
        </p15:guide>
        <p15:guide id="7" pos="5472" userDrawn="1">
          <p15:clr>
            <a:srgbClr val="A4A3A4"/>
          </p15:clr>
        </p15:guide>
        <p15:guide id="8" orient="horz" pos="24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04" autoAdjust="0"/>
  </p:normalViewPr>
  <p:slideViewPr>
    <p:cSldViewPr showGuides="1">
      <p:cViewPr varScale="1">
        <p:scale>
          <a:sx n="91" d="100"/>
          <a:sy n="91" d="100"/>
        </p:scale>
        <p:origin x="2184" y="90"/>
      </p:cViewPr>
      <p:guideLst>
        <p:guide orient="horz" pos="2184"/>
        <p:guide pos="2925"/>
        <p:guide orient="horz" pos="558"/>
        <p:guide pos="269"/>
        <p:guide orient="horz" pos="893"/>
        <p:guide orient="horz" pos="3936"/>
        <p:guide pos="5472"/>
        <p:guide orient="horz" pos="246"/>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911"/>
        <p:guide pos="2193"/>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5" Type="http://schemas.openxmlformats.org/officeDocument/2006/relationships/tableStyles" Target="tableStyles.xml"/><Relationship Id="rId64" Type="http://schemas.openxmlformats.org/officeDocument/2006/relationships/viewProps" Target="viewProps.xml"/><Relationship Id="rId63" Type="http://schemas.openxmlformats.org/officeDocument/2006/relationships/presProps" Target="presProps.xml"/><Relationship Id="rId62" Type="http://schemas.openxmlformats.org/officeDocument/2006/relationships/handoutMaster" Target="handoutMasters/handoutMaster1.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3.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5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ChangeArrowheads="1" noTextEdit="1"/>
          </p:cNvSpPr>
          <p:nvPr>
            <p:ph type="sldImg"/>
          </p:nvPr>
        </p:nvSpPr>
        <p:spPr bwMode="auto">
          <a:xfrm>
            <a:off x="1143000" y="685800"/>
            <a:ext cx="4573588"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defRPr/>
            </a:pPr>
            <a:r>
              <a:rPr lang="en-US" b="0" dirty="0"/>
              <a:t>THERE ARE IMPORTANT LAYERS OF THR ONION TO PEEL AWAY – THESE ARE ESSENTIAL TO CHAPTER 3. </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panose="020B0604020202020204"/>
                <a:ea typeface="+mn-ea"/>
                <a:cs typeface="+mn-cs"/>
              </a:rPr>
            </a:fld>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745" indent="-118745">
              <a:buClr>
                <a:srgbClr val="007FA3"/>
              </a:buClr>
              <a:buSzPct val="25000"/>
              <a:defRPr sz="1600"/>
            </a:lvl1pPr>
            <a:lvl2pPr marL="570230"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matchingName="Vertical Title and Text">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endParaRPr lang="en-US" altLang="en-US" sz="7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endParaRPr lang="en-US" dirty="0"/>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endParaRPr lang="en-US" dirty="0"/>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endParaRPr lang="en-US" dirty="0"/>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showMasterSp="0"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522000" y="1151974"/>
            <a:ext cx="8100000" cy="529200"/>
          </a:xfrm>
        </p:spPr>
        <p:txBody>
          <a:bodyPr wrap="square" lIns="0" tIns="0" rIns="0" bIns="0">
            <a:normAutofit/>
          </a:bodyPr>
          <a:lstStyle>
            <a:lvl1pPr algn="ctr" fontAlgn="base">
              <a:defRPr sz="2400">
                <a:solidFill>
                  <a:schemeClr val="tx1"/>
                </a:solidFill>
              </a:defRPr>
            </a:lvl1pPr>
          </a:lstStyle>
          <a:p>
            <a:r>
              <a:rPr lang="en-US"/>
              <a:t>Click to add title</a:t>
            </a:r>
            <a:endParaRPr lang="en-US"/>
          </a:p>
        </p:txBody>
      </p:sp>
      <p:sp>
        <p:nvSpPr>
          <p:cNvPr id="3" name="日期占位符 2"/>
          <p:cNvSpPr>
            <a:spLocks noGrp="1"/>
          </p:cNvSpPr>
          <p:nvPr>
            <p:ph type="dt" sz="half" idx="10"/>
            <p:custDataLst>
              <p:tags r:id="rId3"/>
            </p:custDataLst>
          </p:nvPr>
        </p:nvSpPr>
        <p:spPr/>
        <p:txBody>
          <a:bodyPr wrap="square">
            <a:normAutofit/>
          </a:bodyPr>
          <a:lstStyle/>
          <a:p>
            <a:r>
              <a:rPr lang="en-US"/>
              <a:t>Date Area</a:t>
            </a:r>
            <a:endParaRPr lang="en-US"/>
          </a:p>
        </p:txBody>
      </p:sp>
      <p:sp>
        <p:nvSpPr>
          <p:cNvPr id="4" name="页脚占位符 3"/>
          <p:cNvSpPr>
            <a:spLocks noGrp="1"/>
          </p:cNvSpPr>
          <p:nvPr>
            <p:ph type="ftr" sz="quarter" idx="11"/>
            <p:custDataLst>
              <p:tags r:id="rId4"/>
            </p:custDataLst>
          </p:nvPr>
        </p:nvSpPr>
        <p:spPr>
          <a:xfrm>
            <a:off x="3087000" y="5593050"/>
            <a:ext cx="2970000" cy="237600"/>
          </a:xfrm>
        </p:spPr>
        <p:txBody>
          <a:bodyPr/>
          <a:lstStyle/>
          <a:p>
            <a:endParaRPr lang="en-US" dirty="0"/>
          </a:p>
        </p:txBody>
      </p:sp>
      <p:sp>
        <p:nvSpPr>
          <p:cNvPr id="5" name="灯片编号占位符 4"/>
          <p:cNvSpPr>
            <a:spLocks noGrp="1"/>
          </p:cNvSpPr>
          <p:nvPr>
            <p:ph type="sldNum" sz="quarter" idx="12"/>
            <p:custDataLst>
              <p:tags r:id="rId5"/>
            </p:custDataLst>
          </p:nvPr>
        </p:nvSpPr>
        <p:spPr/>
        <p:txBody>
          <a:bodyPr wrap="square">
            <a:normAutofit/>
          </a:bodyPr>
          <a:lstStyle/>
          <a:p>
            <a:fld id="{49AE70B2-8BF9-45C0-BB95-33D1B9D3A854}"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image" Target="../media/image3.jpeg"/><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6.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image" Target="../media/image9.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p:nvPr/>
        </p:nvSpPr>
        <p:spPr bwMode="auto">
          <a:xfrm>
            <a:off x="361950" y="258763"/>
            <a:ext cx="8401050" cy="1443037"/>
          </a:xfrm>
          <a:prstGeom prst="rect">
            <a:avLst/>
          </a:prstGeom>
          <a:noFill/>
          <a:ln w="9525">
            <a:noFill/>
            <a:miter lim="800000"/>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defRPr/>
            </a:pPr>
            <a:endParaRPr kumimoji="0" lang="en-IN" sz="2800" b="0" i="0" u="none" strike="noStrike" kern="0" cap="none" spc="0" normalizeH="0" baseline="0" noProof="0" dirty="0">
              <a:ln>
                <a:noFill/>
              </a:ln>
              <a:solidFill>
                <a:srgbClr val="007BA4"/>
              </a:solidFill>
              <a:effectLst/>
              <a:uLnTx/>
              <a:uFillTx/>
              <a:latin typeface="Arial" panose="020B0604020202020204"/>
              <a:ea typeface="+mj-ea"/>
              <a:cs typeface="+mj-cs"/>
              <a:sym typeface="Arial" panose="020B0604020202020204"/>
            </a:endParaRPr>
          </a:p>
        </p:txBody>
      </p:sp>
      <p:sp>
        <p:nvSpPr>
          <p:cNvPr id="2" name="Title 1"/>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latin typeface="Calibri Light" panose="020F0302020204030204" charset="0"/>
                <a:cs typeface="Calibri Light" panose="020F0302020204030204" charset="0"/>
                <a:sym typeface="Arial" panose="020B0604020202020204"/>
              </a:rPr>
              <a:t>WEEK 3: Literature Review (2) &amp; </a:t>
            </a:r>
            <a:br>
              <a:rPr lang="en-US" sz="3600" kern="0" dirty="0">
                <a:solidFill>
                  <a:srgbClr val="000000"/>
                </a:solidFill>
                <a:latin typeface="Calibri Light" panose="020F0302020204030204" charset="0"/>
                <a:cs typeface="Calibri Light" panose="020F0302020204030204" charset="0"/>
                <a:sym typeface="Arial" panose="020B0604020202020204"/>
              </a:rPr>
            </a:br>
            <a:r>
              <a:rPr lang="en-US" sz="3600" kern="0" dirty="0">
                <a:solidFill>
                  <a:srgbClr val="000000"/>
                </a:solidFill>
                <a:latin typeface="Calibri Light" panose="020F0302020204030204" charset="0"/>
                <a:cs typeface="Calibri Light" panose="020F0302020204030204" charset="0"/>
                <a:sym typeface="Arial" panose="020B0604020202020204"/>
              </a:rPr>
              <a:t>Research Methodology (1)</a:t>
            </a:r>
            <a:br>
              <a:rPr kumimoji="0" lang="en-US" sz="3600" b="0" i="0" u="none" strike="noStrike" kern="0" cap="none" spc="0" normalizeH="0" baseline="0" noProof="0" dirty="0">
                <a:ln>
                  <a:noFill/>
                </a:ln>
                <a:solidFill>
                  <a:srgbClr val="000000"/>
                </a:solidFill>
                <a:effectLst/>
                <a:uLnTx/>
                <a:uFillTx/>
                <a:latin typeface="Calibri Light" panose="020F0302020204030204" charset="0"/>
                <a:ea typeface="+mn-ea"/>
                <a:cs typeface="Calibri Light" panose="020F0302020204030204" charset="0"/>
                <a:sym typeface="Arial" panose="020B0604020202020204"/>
              </a:rPr>
            </a:br>
            <a:endParaRPr lang="en-GB" dirty="0">
              <a:latin typeface="Calibri Light" panose="020F0302020204030204" charset="0"/>
              <a:cs typeface="Calibri Light" panose="020F0302020204030204" charset="0"/>
            </a:endParaRPr>
          </a:p>
        </p:txBody>
      </p:sp>
      <p:sp>
        <p:nvSpPr>
          <p:cNvPr id="3" name="Subtitle 2"/>
          <p:cNvSpPr>
            <a:spLocks noGrp="1"/>
          </p:cNvSpPr>
          <p:nvPr>
            <p:ph type="subTitle" idx="1"/>
          </p:nvPr>
        </p:nvSpPr>
        <p:spPr/>
        <p:txBody>
          <a:bodyPr/>
          <a:lstStyle/>
          <a:p>
            <a:r>
              <a:rPr lang="en-US" altLang="en-GB" sz="3200" b="1" dirty="0">
                <a:solidFill>
                  <a:schemeClr val="bg1"/>
                </a:solidFill>
                <a:latin typeface="Calibri Light" panose="020F0302020204030204" charset="0"/>
                <a:cs typeface="Calibri Light" panose="020F0302020204030204" charset="0"/>
              </a:rPr>
              <a:t>Business Research </a:t>
            </a:r>
            <a:r>
              <a:rPr lang="en-GB" sz="3200" b="1" dirty="0">
                <a:solidFill>
                  <a:schemeClr val="bg1"/>
                </a:solidFill>
                <a:latin typeface="Calibri Light" panose="020F0302020204030204" charset="0"/>
                <a:cs typeface="Calibri Light" panose="020F0302020204030204" charset="0"/>
              </a:rPr>
              <a:t> </a:t>
            </a:r>
            <a:endParaRPr lang="en-GB" sz="3200" b="1" dirty="0">
              <a:solidFill>
                <a:schemeClr val="bg1"/>
              </a:solidFill>
              <a:latin typeface="Calibri Light" panose="020F0302020204030204" charset="0"/>
              <a:cs typeface="Calibri Light" panose="020F0302020204030204"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b="1">
                <a:latin typeface="Calibri Light" panose="020F0302020204030204" charset="0"/>
                <a:cs typeface="Calibri Light" panose="020F0302020204030204" charset="0"/>
                <a:sym typeface="+mn-ea"/>
              </a:rPr>
              <a:t>The Contents of Week 1:</a:t>
            </a:r>
            <a:endParaRPr lang="en-US" b="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What is Level 7 research? - </a:t>
            </a:r>
            <a:r>
              <a:rPr lang="en-US" altLang="en-US" sz="2000" b="1" i="1">
                <a:solidFill>
                  <a:srgbClr val="C00000"/>
                </a:solidFill>
                <a:latin typeface="Calibri Light" panose="020F0302020204030204" charset="0"/>
                <a:cs typeface="Calibri Light" panose="020F0302020204030204" charset="0"/>
                <a:sym typeface="+mn-ea"/>
              </a:rPr>
              <a:t>Iceberg Model </a:t>
            </a:r>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sym typeface="+mn-ea"/>
              </a:rPr>
              <a:t>Brief overview of the Research Proposal </a:t>
            </a:r>
            <a:endParaRPr lang="en-US" altLang="en-US" sz="2000" i="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Formulating</a:t>
            </a:r>
            <a:r>
              <a:rPr lang="en-US" altLang="en-US" sz="2000" b="1" i="1">
                <a:latin typeface="Calibri Light" panose="020F0302020204030204" charset="0"/>
                <a:cs typeface="Calibri Light" panose="020F0302020204030204" charset="0"/>
                <a:sym typeface="+mn-ea"/>
              </a:rPr>
              <a:t> aim and objective</a:t>
            </a:r>
            <a:r>
              <a:rPr lang="en-US" altLang="en-US" sz="2000" i="1">
                <a:latin typeface="Calibri Light" panose="020F0302020204030204" charset="0"/>
                <a:cs typeface="Calibri Light" panose="020F0302020204030204" charset="0"/>
                <a:sym typeface="+mn-ea"/>
              </a:rPr>
              <a:t>- </a:t>
            </a:r>
            <a:r>
              <a:rPr lang="en-US" altLang="en-US" sz="2000" b="1" i="1">
                <a:solidFill>
                  <a:srgbClr val="C00000"/>
                </a:solidFill>
                <a:latin typeface="Calibri Light" panose="020F0302020204030204" charset="0"/>
                <a:cs typeface="Calibri Light" panose="020F0302020204030204" charset="0"/>
                <a:sym typeface="+mn-ea"/>
              </a:rPr>
              <a:t>Destinations and Stepping stones</a:t>
            </a:r>
            <a:endParaRPr lang="en-US" altLang="en-US" sz="2000" b="1" i="1">
              <a:solidFill>
                <a:srgbClr val="C00000"/>
              </a:solidFill>
              <a:latin typeface="Calibri Light" panose="020F0302020204030204" charset="0"/>
              <a:cs typeface="Calibri Light" panose="020F0302020204030204" charset="0"/>
              <a:sym typeface="+mn-ea"/>
            </a:endParaRPr>
          </a:p>
          <a:p>
            <a:pPr marL="0" indent="0">
              <a:buNone/>
            </a:pPr>
            <a:endParaRPr lang="en-US" altLang="en-US" sz="2000" i="1">
              <a:latin typeface="Calibri Light" panose="020F0302020204030204" charset="0"/>
              <a:cs typeface="Calibri Light" panose="020F0302020204030204" charset="0"/>
              <a:sym typeface="+mn-ea"/>
            </a:endParaRPr>
          </a:p>
          <a:p>
            <a:r>
              <a:rPr lang="en-US" b="1">
                <a:latin typeface="Calibri Light" panose="020F0302020204030204" charset="0"/>
                <a:cs typeface="Calibri Light" panose="020F0302020204030204" charset="0"/>
              </a:rPr>
              <a:t>The Contents of Week 2:</a:t>
            </a:r>
            <a:endParaRPr lang="en-US" b="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Role of Literature Review</a:t>
            </a:r>
            <a:endParaRPr lang="en-US" altLang="en-US" sz="2000" i="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Strategy of Literature Review: narrowing down to </a:t>
            </a:r>
            <a:r>
              <a:rPr lang="en-US" altLang="en-US" sz="2000" b="1" i="1">
                <a:solidFill>
                  <a:srgbClr val="C00000"/>
                </a:solidFill>
                <a:latin typeface="Calibri Light" panose="020F0302020204030204" charset="0"/>
                <a:cs typeface="Calibri Light" panose="020F0302020204030204" charset="0"/>
                <a:sym typeface="+mn-ea"/>
              </a:rPr>
              <a:t>Research Questions</a:t>
            </a:r>
            <a:endParaRPr lang="en-US" altLang="en-US" sz="2000" b="1" i="1">
              <a:solidFill>
                <a:srgbClr val="C00000"/>
              </a:solidFill>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Tool of Literature Review: interrogate a paper (Zetoro)</a:t>
            </a:r>
            <a:endParaRPr lang="en-US" altLang="en-US" sz="2000" i="1">
              <a:latin typeface="Calibri Light" panose="020F0302020204030204" charset="0"/>
              <a:cs typeface="Calibri Light" panose="020F0302020204030204" charset="0"/>
            </a:endParaRPr>
          </a:p>
          <a:p>
            <a:pPr marL="0" indent="0">
              <a:buNone/>
            </a:pPr>
            <a:endParaRPr lang="en-US" i="1">
              <a:latin typeface="Calibri Light" panose="020F0302020204030204" charset="0"/>
              <a:cs typeface="Calibri Light" panose="020F03020202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atin typeface="Calibri Light" panose="020F0302020204030204" charset="0"/>
                <a:cs typeface="Calibri Light" panose="020F0302020204030204" charset="0"/>
              </a:rPr>
              <a:t>Topic 1: </a:t>
            </a:r>
            <a:r>
              <a:rPr lang="en-US" altLang="en-US">
                <a:latin typeface="Calibri Light" panose="020F0302020204030204" charset="0"/>
                <a:cs typeface="Calibri Light" panose="020F0302020204030204" charset="0"/>
              </a:rPr>
              <a:t>Literature Review (2): </a:t>
            </a:r>
            <a:endParaRPr lang="en-US" altLang="en-US"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Technology for Your Literature Review</a:t>
            </a:r>
            <a:endParaRPr lang="en-US" altLang="en-US" sz="2000"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2: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a:t>
            </a:r>
            <a:endParaRPr lang="en-US" sz="2000" i="1">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a:t>
            </a:r>
            <a:endParaRPr lang="en-US" sz="2000" i="1">
              <a:latin typeface="Calibri Light" panose="020F0302020204030204" charset="0"/>
              <a:cs typeface="Calibri Light" panose="020F0302020204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Topic 1: Literature Review (2)</a:t>
            </a:r>
            <a:endParaRPr lang="zh-CN"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altLang="en-US" b="1">
                <a:latin typeface="Calibri Light" panose="020F0302020204030204" charset="0"/>
                <a:cs typeface="Calibri Light" panose="020F0302020204030204" charset="0"/>
              </a:rPr>
              <a:t>The "Smart" Literature Review: Technology for Your Literature Review</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 wanted to share</a:t>
            </a:r>
            <a:r>
              <a:rPr lang="en-US" altLang="en-US" i="1">
                <a:solidFill>
                  <a:srgbClr val="C00000"/>
                </a:solidFill>
                <a:latin typeface="Calibri Light" panose="020F0302020204030204" charset="0"/>
                <a:cs typeface="Calibri Light" panose="020F0302020204030204" charset="0"/>
              </a:rPr>
              <a:t> three tools</a:t>
            </a:r>
            <a:r>
              <a:rPr lang="en-US" altLang="en-US" i="1">
                <a:latin typeface="Calibri Light" panose="020F0302020204030204" charset="0"/>
                <a:cs typeface="Calibri Light" panose="020F0302020204030204" charset="0"/>
              </a:rPr>
              <a:t> that will save you hours of work. Don't just Google. Use </a:t>
            </a:r>
            <a:r>
              <a:rPr lang="en-US" altLang="en-US" i="1">
                <a:solidFill>
                  <a:srgbClr val="C00000"/>
                </a:solidFill>
                <a:latin typeface="Calibri Light" panose="020F0302020204030204" charset="0"/>
                <a:cs typeface="Calibri Light" panose="020F0302020204030204" charset="0"/>
              </a:rPr>
              <a:t>Connected Papers</a:t>
            </a:r>
            <a:r>
              <a:rPr lang="en-US" altLang="en-US" i="1">
                <a:latin typeface="Calibri Light" panose="020F0302020204030204" charset="0"/>
                <a:cs typeface="Calibri Light" panose="020F0302020204030204" charset="0"/>
              </a:rPr>
              <a:t> to see the connections. Use </a:t>
            </a:r>
            <a:r>
              <a:rPr lang="en-US" altLang="en-US" i="1">
                <a:solidFill>
                  <a:srgbClr val="C00000"/>
                </a:solidFill>
                <a:latin typeface="Calibri Light" panose="020F0302020204030204" charset="0"/>
                <a:cs typeface="Calibri Light" panose="020F0302020204030204" charset="0"/>
              </a:rPr>
              <a:t>Elicit </a:t>
            </a:r>
            <a:r>
              <a:rPr lang="en-US" altLang="en-US" i="1">
                <a:latin typeface="Calibri Light" panose="020F0302020204030204" charset="0"/>
                <a:cs typeface="Calibri Light" panose="020F0302020204030204" charset="0"/>
              </a:rPr>
              <a:t>to extract the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 The Right Tools to Map the Territory</a:t>
            </a:r>
            <a:br>
              <a:rPr lang="en-US" altLang="en-US"/>
            </a:br>
            <a:endParaRPr lang="en-US" altLang="en-US"/>
          </a:p>
        </p:txBody>
      </p:sp>
      <p:sp>
        <p:nvSpPr>
          <p:cNvPr id="3" name="Content Placeholder 2"/>
          <p:cNvSpPr>
            <a:spLocks noGrp="1"/>
          </p:cNvSpPr>
          <p:nvPr>
            <p:ph idx="1"/>
          </p:nvPr>
        </p:nvSpPr>
        <p:spPr>
          <a:xfrm>
            <a:off x="457200" y="1600200"/>
            <a:ext cx="8793480" cy="3917315"/>
          </a:xfrm>
        </p:spPr>
        <p:txBody>
          <a:bodyPr>
            <a:normAutofit/>
          </a:bodyPr>
          <a:p>
            <a:r>
              <a:rPr lang="en-US" altLang="en-US" b="1">
                <a:latin typeface="Calibri Light" panose="020F0302020204030204" charset="0"/>
                <a:cs typeface="Calibri Light" panose="020F0302020204030204" charset="0"/>
              </a:rPr>
              <a:t>1. Connected Papers (The Map): </a:t>
            </a:r>
            <a:endParaRPr lang="en-US" altLang="en-US" b="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https://www.connectedpapers.com/</a:t>
            </a:r>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Visualises the "family tree" of a topic</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Perfect for finding the "Seed Paper"      The original theory)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pic>
        <p:nvPicPr>
          <p:cNvPr id="4" name="Content Placeholder 3"/>
          <p:cNvPicPr>
            <a:picLocks noChangeAspect="1"/>
          </p:cNvPicPr>
          <p:nvPr>
            <p:ph sz="half" idx="2"/>
          </p:nvPr>
        </p:nvPicPr>
        <p:blipFill>
          <a:blip r:embed="rId1"/>
          <a:srcRect l="11191" r="11191"/>
          <a:stretch>
            <a:fillRect/>
          </a:stretch>
        </p:blipFill>
        <p:spPr>
          <a:xfrm>
            <a:off x="5471795" y="1356360"/>
            <a:ext cx="3395345" cy="423291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2. ResearchRabbit (The Spotify of Papers)</a:t>
            </a:r>
            <a:endParaRPr lang="en-US"/>
          </a:p>
        </p:txBody>
      </p:sp>
      <p:sp>
        <p:nvSpPr>
          <p:cNvPr id="3" name="Content Placeholder 2"/>
          <p:cNvSpPr>
            <a:spLocks noGrp="1"/>
          </p:cNvSpPr>
          <p:nvPr>
            <p:ph sz="half" idx="1"/>
          </p:nvPr>
        </p:nvSpPr>
        <p:spPr/>
        <p:txBody>
          <a:bodyPr>
            <a:normAutofit/>
          </a:bodyPr>
          <a:p>
            <a:r>
              <a:rPr lang="en-US" altLang="en-US">
                <a:latin typeface="Calibri Light" panose="020F0302020204030204" charset="0"/>
                <a:cs typeface="Calibri Light" panose="020F0302020204030204" charset="0"/>
              </a:rPr>
              <a:t>Learns what you like and recommends similar papers.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Syncs directly with Zotero.</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https://app.researchrabbit.ai/search   </a:t>
            </a:r>
            <a:endParaRPr lang="en-US" altLang="en-US">
              <a:latin typeface="Calibri Light" panose="020F0302020204030204" charset="0"/>
              <a:cs typeface="Calibri Light" panose="020F0302020204030204" charset="0"/>
            </a:endParaRPr>
          </a:p>
          <a:p>
            <a:endParaRPr lang="en-US" altLang="en-US"/>
          </a:p>
          <a:p>
            <a:endParaRPr lang="en-US" altLang="en-US"/>
          </a:p>
        </p:txBody>
      </p:sp>
      <p:pic>
        <p:nvPicPr>
          <p:cNvPr id="6" name="Content Placeholder 5"/>
          <p:cNvPicPr>
            <a:picLocks noChangeAspect="1"/>
          </p:cNvPicPr>
          <p:nvPr>
            <p:ph sz="half" idx="2"/>
          </p:nvPr>
        </p:nvPicPr>
        <p:blipFill>
          <a:blip r:embed="rId1"/>
          <a:stretch>
            <a:fillRect/>
          </a:stretch>
        </p:blipFill>
        <p:spPr>
          <a:xfrm>
            <a:off x="5181600" y="2209800"/>
            <a:ext cx="3305175" cy="8191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3. Elicit (The Analyst)</a:t>
            </a:r>
            <a:endParaRPr lang="en-US"/>
          </a:p>
        </p:txBody>
      </p:sp>
      <p:sp>
        <p:nvSpPr>
          <p:cNvPr id="3" name="Content Placeholder 2"/>
          <p:cNvSpPr>
            <a:spLocks noGrp="1"/>
          </p:cNvSpPr>
          <p:nvPr>
            <p:ph sz="half" idx="1"/>
          </p:nvPr>
        </p:nvSpPr>
        <p:spPr/>
        <p:txBody>
          <a:bodyPr>
            <a:normAutofit/>
          </a:bodyPr>
          <a:p>
            <a:r>
              <a:rPr lang="en-US" altLang="en-US">
                <a:latin typeface="Calibri Light" panose="020F0302020204030204" charset="0"/>
                <a:cs typeface="Calibri Light" panose="020F0302020204030204" charset="0"/>
              </a:rPr>
              <a:t>AI assistant that summarises findings into a comparison table.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Helps you synthesise arguments, not just list them.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https://elicit.com/</a:t>
            </a: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p>
          <a:p>
            <a:endParaRPr lang="en-US" altLang="en-US"/>
          </a:p>
        </p:txBody>
      </p:sp>
      <p:pic>
        <p:nvPicPr>
          <p:cNvPr id="4" name="Content Placeholder 3"/>
          <p:cNvPicPr>
            <a:picLocks noChangeAspect="1"/>
          </p:cNvPicPr>
          <p:nvPr>
            <p:ph sz="half" idx="2"/>
          </p:nvPr>
        </p:nvPicPr>
        <p:blipFill>
          <a:blip r:embed="rId1"/>
          <a:srcRect l="22288" r="22288"/>
          <a:stretch>
            <a:fillRect/>
          </a:stretch>
        </p:blipFill>
        <p:spPr>
          <a:xfrm>
            <a:off x="5777230" y="1600200"/>
            <a:ext cx="2909570" cy="287401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Note on Practical Application</a:t>
            </a:r>
            <a:endParaRPr lang="en-US"/>
          </a:p>
        </p:txBody>
      </p:sp>
      <p:sp>
        <p:nvSpPr>
          <p:cNvPr id="3" name="Content Placeholder 2"/>
          <p:cNvSpPr>
            <a:spLocks noGrp="1"/>
          </p:cNvSpPr>
          <p:nvPr>
            <p:ph sz="half" idx="1"/>
          </p:nvPr>
        </p:nvSpPr>
        <p:spPr>
          <a:xfrm>
            <a:off x="457200" y="1600200"/>
            <a:ext cx="8277225" cy="3989070"/>
          </a:xfrm>
        </p:spPr>
        <p:txBody>
          <a:bodyPr/>
          <a:p>
            <a:r>
              <a:rPr lang="en-US" altLang="en-US" i="1">
                <a:latin typeface="Calibri Light" panose="020F0302020204030204" charset="0"/>
                <a:cs typeface="Calibri Light" panose="020F0302020204030204" charset="0"/>
              </a:rPr>
              <a:t> Due to today's room conditions, we will only introduce these tools briefly. </a:t>
            </a:r>
            <a:endParaRPr lang="en-US" altLang="en-US" i="1">
              <a:latin typeface="Calibri Light" panose="020F0302020204030204" charset="0"/>
              <a:cs typeface="Calibri Light" panose="020F0302020204030204" charset="0"/>
            </a:endParaRPr>
          </a:p>
          <a:p>
            <a:endParaRPr lang="en-US" altLang="en-US" i="1">
              <a:solidFill>
                <a:srgbClr val="FF0000"/>
              </a:solidFill>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We have allocated specific time in next week's session for a hands-on workshop where we will use them together.</a:t>
            </a:r>
            <a:endParaRPr lang="en-US" altLang="en-US" i="1">
              <a:solidFill>
                <a:srgbClr val="FF0000"/>
              </a:solidFill>
              <a:latin typeface="Calibri Light" panose="020F0302020204030204" charset="0"/>
              <a:cs typeface="Calibri Light" panose="020F0302020204030204" charset="0"/>
            </a:endParaRPr>
          </a:p>
          <a:p>
            <a:endParaRPr lang="en-US" altLang="en-US" i="1">
              <a:solidFill>
                <a:srgbClr val="FF0000"/>
              </a:solidFill>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So, please bring your laptop next time, if we successfully swap the classroom. </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p:nvPr/>
        </p:nvSpPr>
        <p:spPr>
          <a:xfrm>
            <a:off x="367030" y="457200"/>
            <a:ext cx="8410575" cy="567055"/>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sp>
        <p:nvSpPr>
          <p:cNvPr id="4" name="Table Structure"/>
          <p:cNvSpPr txBox="1"/>
          <p:nvPr/>
        </p:nvSpPr>
        <p:spPr>
          <a:xfrm>
            <a:off x="152400" y="155575"/>
            <a:ext cx="8410575" cy="41021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sym typeface="+mn-ea"/>
              </a:rPr>
              <a:t>Research Methodology: The “Research Onion”</a:t>
            </a:r>
            <a:endParaRPr lang="en-US" sz="3200" dirty="0"/>
          </a:p>
        </p:txBody>
      </p:sp>
      <p:pic>
        <p:nvPicPr>
          <p:cNvPr id="10" name="Content Placeholder 9"/>
          <p:cNvPicPr>
            <a:picLocks noChangeAspect="1"/>
          </p:cNvPicPr>
          <p:nvPr>
            <p:ph idx="1"/>
          </p:nvPr>
        </p:nvPicPr>
        <p:blipFill>
          <a:blip r:embed="rId1"/>
          <a:stretch>
            <a:fillRect/>
          </a:stretch>
        </p:blipFill>
        <p:spPr>
          <a:xfrm>
            <a:off x="844550" y="1146175"/>
            <a:ext cx="7350760" cy="449326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atin typeface="Calibri Light" panose="020F0302020204030204" charset="0"/>
                <a:cs typeface="Calibri Light" panose="020F0302020204030204" charset="0"/>
              </a:rPr>
              <a:t>Topic 1: </a:t>
            </a:r>
            <a:r>
              <a:rPr lang="en-US" altLang="en-US">
                <a:latin typeface="Calibri Light" panose="020F0302020204030204" charset="0"/>
                <a:cs typeface="Calibri Light" panose="020F0302020204030204" charset="0"/>
              </a:rPr>
              <a:t>Literature Review (2): </a:t>
            </a:r>
            <a:endParaRPr lang="en-US" altLang="en-US"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Technology for Your Literature Review</a:t>
            </a:r>
            <a:endParaRPr lang="en-US" altLang="en-US" sz="2000" i="1">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solidFill>
                  <a:srgbClr val="C00000"/>
                </a:solidFill>
                <a:latin typeface="Calibri Light" panose="020F0302020204030204" charset="0"/>
                <a:cs typeface="Calibri Light" panose="020F0302020204030204" charset="0"/>
              </a:rPr>
              <a:t>Topic 2: The Research Methodology (1)</a:t>
            </a:r>
            <a:r>
              <a:rPr lang="zh-CN" altLang="en-US">
                <a:solidFill>
                  <a:srgbClr val="C00000"/>
                </a:solidFill>
                <a:latin typeface="Calibri Light" panose="020F0302020204030204" charset="0"/>
                <a:ea typeface="SimSun" panose="02010600030101010101" pitchFamily="2" charset="-122"/>
                <a:cs typeface="Calibri Light" panose="020F0302020204030204" charset="0"/>
              </a:rPr>
              <a:t>：</a:t>
            </a:r>
            <a:endParaRPr lang="en-US">
              <a:solidFill>
                <a:srgbClr val="C00000"/>
              </a:solidFill>
              <a:latin typeface="Calibri Light" panose="020F0302020204030204" charset="0"/>
              <a:cs typeface="Calibri Light" panose="020F0302020204030204" charset="0"/>
            </a:endParaRPr>
          </a:p>
          <a:p>
            <a:r>
              <a:rPr lang="en-US" sz="2000" i="1">
                <a:solidFill>
                  <a:schemeClr val="tx1"/>
                </a:solidFill>
                <a:latin typeface="Calibri Light" panose="020F0302020204030204" charset="0"/>
                <a:cs typeface="Calibri Light" panose="020F0302020204030204" charset="0"/>
              </a:rPr>
              <a:t>2.1 The Research Philosophy</a:t>
            </a:r>
            <a:endParaRPr lang="en-US" sz="2000" i="1">
              <a:solidFill>
                <a:schemeClr val="tx1"/>
              </a:solidFill>
              <a:latin typeface="Calibri Light" panose="020F0302020204030204" charset="0"/>
              <a:cs typeface="Calibri Light" panose="020F0302020204030204" charset="0"/>
            </a:endParaRPr>
          </a:p>
          <a:p>
            <a:r>
              <a:rPr lang="en-US" sz="2000" i="1">
                <a:solidFill>
                  <a:schemeClr val="tx1"/>
                </a:solidFill>
                <a:latin typeface="Calibri Light" panose="020F0302020204030204" charset="0"/>
                <a:cs typeface="Calibri Light" panose="020F0302020204030204" charset="0"/>
              </a:rPr>
              <a:t>2.2 The Research Approach </a:t>
            </a:r>
            <a:endParaRPr lang="en-US" sz="2000" i="1">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The "Nightmare" of Research</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sz="1600" b="1">
                <a:latin typeface="Calibri Light" panose="020F0302020204030204" charset="0"/>
                <a:cs typeface="Calibri Light" panose="020F0302020204030204" charset="0"/>
              </a:rPr>
              <a:t>The "Elephant in the Room":</a:t>
            </a:r>
            <a:endParaRPr lang="en-US" altLang="en-US" sz="1600" b="1">
              <a:latin typeface="Calibri Light" panose="020F0302020204030204" charset="0"/>
              <a:cs typeface="Calibri Light" panose="020F0302020204030204" charset="0"/>
            </a:endParaRPr>
          </a:p>
          <a:p>
            <a:endParaRPr lang="en-US" altLang="en-US" sz="1600">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Research Philosophy is widely considered the most difficult part of any Level 7 (Master’s) or Level 8 (PhD) degree.</a:t>
            </a:r>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It is abstract, invisible, and often confusing.</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b="1">
                <a:latin typeface="Calibri Light" panose="020F0302020204030204" charset="0"/>
                <a:cs typeface="Calibri Light" panose="020F0302020204030204" charset="0"/>
              </a:rPr>
              <a:t>My Promise to You:</a:t>
            </a:r>
            <a:endParaRPr lang="en-US" altLang="en-US" sz="1600" b="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We will break this down together.</a:t>
            </a:r>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We will use simple metaphors to make it accessible.</a:t>
            </a:r>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rPr>
              <a:t>I firmly believe that every one of you can master this. </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solidFill>
                  <a:srgbClr val="C00000"/>
                </a:solidFill>
                <a:latin typeface="Calibri Light" panose="020F0302020204030204" charset="0"/>
                <a:cs typeface="Calibri Light" panose="020F0302020204030204" charset="0"/>
              </a:rPr>
              <a:t>Let's challenge it together.</a:t>
            </a:r>
            <a:endParaRPr lang="en-US" altLang="en-US" sz="1600"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olidFill>
                  <a:schemeClr val="tx1"/>
                </a:solidFill>
                <a:latin typeface="Calibri Light" panose="020F0302020204030204" charset="0"/>
                <a:cs typeface="Calibri Light" panose="020F0302020204030204" charset="0"/>
                <a:sym typeface="+mn-ea"/>
              </a:rPr>
              <a:t>Topic 2: The Research Methodology (1)</a:t>
            </a:r>
            <a:endParaRPr lang="en-US">
              <a:solidFill>
                <a:schemeClr val="tx1"/>
              </a:solidFill>
              <a:latin typeface="Calibri Light" panose="020F0302020204030204" charset="0"/>
              <a:cs typeface="Calibri Light" panose="020F0302020204030204" charset="0"/>
              <a:sym typeface="+mn-ea"/>
            </a:endParaRPr>
          </a:p>
        </p:txBody>
      </p:sp>
      <p:sp>
        <p:nvSpPr>
          <p:cNvPr id="3" name="Content Placeholder 2"/>
          <p:cNvSpPr>
            <a:spLocks noGrp="1"/>
          </p:cNvSpPr>
          <p:nvPr>
            <p:ph idx="1"/>
          </p:nvPr>
        </p:nvSpPr>
        <p:spPr>
          <a:xfrm>
            <a:off x="485775" y="1506220"/>
            <a:ext cx="3351530" cy="3935095"/>
          </a:xfrm>
        </p:spPr>
        <p:txBody>
          <a:bodyPr/>
          <a:p>
            <a:pPr marL="0" indent="0">
              <a:buNone/>
            </a:pPr>
            <a:r>
              <a:rPr lang="en-US" altLang="en-US" i="1">
                <a:latin typeface="Calibri Light" panose="020F0302020204030204" charset="0"/>
                <a:cs typeface="Calibri Light" panose="020F0302020204030204" charset="0"/>
              </a:rPr>
              <a:t>Let's peel the onion, layer by layer!</a:t>
            </a:r>
            <a:endParaRPr lang="zh-CN" altLang="en-US" i="1">
              <a:latin typeface="Calibri Light" panose="020F0302020204030204" charset="0"/>
              <a:ea typeface="SimSun" panose="02010600030101010101" pitchFamily="2" charset="-122"/>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3554730" y="1583055"/>
            <a:ext cx="4904740" cy="400685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 Why Do We Need Philosophy? (The Roots) </a:t>
            </a:r>
            <a:endParaRPr lang="en-US"/>
          </a:p>
        </p:txBody>
      </p:sp>
      <p:sp>
        <p:nvSpPr>
          <p:cNvPr id="3" name="Content Placeholder 2"/>
          <p:cNvSpPr>
            <a:spLocks noGrp="1"/>
          </p:cNvSpPr>
          <p:nvPr>
            <p:ph sz="half" idx="1"/>
          </p:nvPr>
        </p:nvSpPr>
        <p:spPr/>
        <p:txBody>
          <a:bodyPr>
            <a:normAutofit lnSpcReduction="10000"/>
          </a:bodyPr>
          <a:p>
            <a:r>
              <a:rPr lang="en-US" altLang="en-US">
                <a:latin typeface="Calibri Light" panose="020F0302020204030204" charset="0"/>
                <a:cs typeface="Calibri Light" panose="020F0302020204030204" charset="0"/>
                <a:sym typeface="+mn-ea"/>
              </a:rPr>
              <a:t>Imagine your research is a tree:</a:t>
            </a:r>
            <a:endParaRPr lang="en-US" altLang="en-US">
              <a:latin typeface="Calibri Light" panose="020F0302020204030204" charset="0"/>
              <a:cs typeface="Calibri Light" panose="020F0302020204030204" charset="0"/>
              <a:sym typeface="+mn-ea"/>
            </a:endParaRPr>
          </a:p>
          <a:p>
            <a:pPr marL="0" indent="0">
              <a:buNone/>
            </a:pPr>
            <a:endParaRPr lang="en-US" altLang="en-US">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Data (Fruit): This is what everyone sees (Charts, Quotes).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Methods (Trunk): This is how you gathered the data (Surveys, Interviews).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solidFill>
                  <a:srgbClr val="C00000"/>
                </a:solidFill>
                <a:latin typeface="Calibri Light" panose="020F0302020204030204" charset="0"/>
                <a:cs typeface="Calibri Light" panose="020F0302020204030204" charset="0"/>
                <a:sym typeface="+mn-ea"/>
              </a:rPr>
              <a:t>The Philosophy (Roots): This is hidden underground, but it determines what kind of tree grows.</a:t>
            </a:r>
            <a:endParaRPr lang="en-US" altLang="en-US" sz="1750"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endParaRPr lang="en-US"/>
          </a:p>
        </p:txBody>
      </p:sp>
      <p:pic>
        <p:nvPicPr>
          <p:cNvPr id="5" name="Content Placeholder 4"/>
          <p:cNvPicPr>
            <a:picLocks noChangeAspect="1"/>
          </p:cNvPicPr>
          <p:nvPr>
            <p:ph sz="half" idx="2"/>
          </p:nvPr>
        </p:nvPicPr>
        <p:blipFill>
          <a:blip r:embed="rId1"/>
          <a:stretch>
            <a:fillRect/>
          </a:stretch>
        </p:blipFill>
        <p:spPr>
          <a:xfrm>
            <a:off x="4543425" y="1466215"/>
            <a:ext cx="4227195" cy="4196715"/>
          </a:xfrm>
          <a:prstGeom prst="rect">
            <a:avLst/>
          </a:prstGeom>
        </p:spPr>
      </p:pic>
      <p:sp>
        <p:nvSpPr>
          <p:cNvPr id="6" name="Up Arrow 5"/>
          <p:cNvSpPr/>
          <p:nvPr/>
        </p:nvSpPr>
        <p:spPr>
          <a:xfrm>
            <a:off x="2209800" y="37338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Up Arrow 6"/>
          <p:cNvSpPr/>
          <p:nvPr/>
        </p:nvSpPr>
        <p:spPr>
          <a:xfrm>
            <a:off x="2209800" y="28956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2.1  Research Philosophy</a:t>
            </a:r>
            <a:endParaRPr lang="en-US"/>
          </a:p>
        </p:txBody>
      </p:sp>
      <p:sp>
        <p:nvSpPr>
          <p:cNvPr id="3" name="Content Placeholder 2"/>
          <p:cNvSpPr>
            <a:spLocks noGrp="1"/>
          </p:cNvSpPr>
          <p:nvPr>
            <p:ph sz="half" idx="1"/>
          </p:nvPr>
        </p:nvSpPr>
        <p:spPr/>
        <p:txBody>
          <a:bodyPr/>
          <a:p>
            <a:endParaRPr lang="en-US" altLang="en-US" i="1">
              <a:latin typeface="Calibri Light" panose="020F0302020204030204" charset="0"/>
              <a:cs typeface="Calibri Light" panose="020F0302020204030204" charset="0"/>
              <a:sym typeface="+mn-ea"/>
            </a:endParaRPr>
          </a:p>
          <a:p>
            <a:pPr marL="0" indent="0">
              <a:buNone/>
            </a:pPr>
            <a:r>
              <a:rPr lang="en-US" altLang="en-US" i="1">
                <a:latin typeface="Calibri Light" panose="020F0302020204030204" charset="0"/>
                <a:cs typeface="Calibri Light" panose="020F0302020204030204" charset="0"/>
                <a:sym typeface="+mn-ea"/>
              </a:rPr>
              <a:t>Many of you think Philosophy is just boring theory. It's not. It is the root system. If you try to mix a </a:t>
            </a:r>
            <a:r>
              <a:rPr lang="en-US" altLang="en-US" i="1">
                <a:solidFill>
                  <a:srgbClr val="C00000"/>
                </a:solidFill>
                <a:latin typeface="Calibri Light" panose="020F0302020204030204" charset="0"/>
                <a:cs typeface="Calibri Light" panose="020F0302020204030204" charset="0"/>
                <a:sym typeface="+mn-ea"/>
              </a:rPr>
              <a:t>“Positivist” </a:t>
            </a:r>
            <a:r>
              <a:rPr lang="en-US" altLang="en-US" i="1">
                <a:latin typeface="Calibri Light" panose="020F0302020204030204" charset="0"/>
                <a:cs typeface="Calibri Light" panose="020F0302020204030204" charset="0"/>
                <a:sym typeface="+mn-ea"/>
              </a:rPr>
              <a:t>belief with </a:t>
            </a:r>
            <a:r>
              <a:rPr lang="en-US" altLang="en-US" i="1">
                <a:solidFill>
                  <a:srgbClr val="C00000"/>
                </a:solidFill>
                <a:latin typeface="Calibri Light" panose="020F0302020204030204" charset="0"/>
                <a:cs typeface="Calibri Light" panose="020F0302020204030204" charset="0"/>
                <a:sym typeface="+mn-ea"/>
              </a:rPr>
              <a:t>“Interpretivist” </a:t>
            </a:r>
            <a:r>
              <a:rPr lang="en-US" altLang="en-US" i="1">
                <a:latin typeface="Calibri Light" panose="020F0302020204030204" charset="0"/>
                <a:cs typeface="Calibri Light" panose="020F0302020204030204" charset="0"/>
                <a:sym typeface="+mn-ea"/>
              </a:rPr>
              <a:t>methods, your tree will die. We are here to ensure your roots match your fruit</a:t>
            </a:r>
            <a:endParaRPr lang="en-US" altLang="en-US" i="1">
              <a:latin typeface="Calibri Light" panose="020F0302020204030204" charset="0"/>
              <a:cs typeface="Calibri Light" panose="020F0302020204030204" charset="0"/>
            </a:endParaRPr>
          </a:p>
          <a:p>
            <a:pPr marL="0" indent="0">
              <a:buNone/>
            </a:pPr>
            <a:endParaRPr lang="en-US"/>
          </a:p>
        </p:txBody>
      </p:sp>
      <p:pic>
        <p:nvPicPr>
          <p:cNvPr id="5" name="Content Placeholder 4"/>
          <p:cNvPicPr>
            <a:picLocks noChangeAspect="1"/>
          </p:cNvPicPr>
          <p:nvPr>
            <p:ph sz="half" idx="2"/>
          </p:nvPr>
        </p:nvPicPr>
        <p:blipFill>
          <a:blip r:embed="rId1"/>
          <a:stretch>
            <a:fillRect/>
          </a:stretch>
        </p:blipFill>
        <p:spPr>
          <a:xfrm>
            <a:off x="4648200" y="1609090"/>
            <a:ext cx="4038600" cy="397002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873760"/>
          </a:xfrm>
        </p:spPr>
        <p:txBody>
          <a:bodyPr>
            <a:normAutofit fontScale="90000"/>
          </a:bodyPr>
          <a:p>
            <a:r>
              <a:rPr lang="en-US" b="1">
                <a:latin typeface="Calibri Light" panose="020F0302020204030204" charset="0"/>
                <a:cs typeface="Calibri Light" panose="020F0302020204030204" charset="0"/>
                <a:sym typeface="+mn-ea"/>
              </a:rPr>
              <a:t>2.1  Research Philosophy: </a:t>
            </a:r>
            <a:r>
              <a:rPr lang="en-US" altLang="en-US" b="1">
                <a:latin typeface="Calibri Light" panose="020F0302020204030204" charset="0"/>
                <a:cs typeface="Calibri Light" panose="020F0302020204030204" charset="0"/>
              </a:rPr>
              <a:t>The Three Pillars of Philosophy</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95400"/>
            <a:ext cx="8229600" cy="4293870"/>
          </a:xfrm>
        </p:spPr>
        <p:txBody>
          <a:bodyPr>
            <a:normAutofit fontScale="90000" lnSpcReduction="10000"/>
          </a:bodyPr>
          <a:p>
            <a:r>
              <a:rPr lang="en-US" altLang="en-US" b="1">
                <a:latin typeface="Calibri Light" panose="020F0302020204030204" charset="0"/>
                <a:cs typeface="Calibri Light" panose="020F0302020204030204" charset="0"/>
              </a:rPr>
              <a:t>The </a:t>
            </a:r>
            <a:r>
              <a:rPr lang="en-US" altLang="en-US" b="1">
                <a:latin typeface="Calibri Light" panose="020F0302020204030204" charset="0"/>
                <a:cs typeface="Calibri Light" panose="020F0302020204030204" charset="0"/>
                <a:sym typeface="+mn-ea"/>
              </a:rPr>
              <a:t>Definitions </a:t>
            </a:r>
            <a:r>
              <a:rPr lang="en-US" altLang="en-US" b="1">
                <a:latin typeface="Calibri Light" panose="020F0302020204030204" charset="0"/>
                <a:cs typeface="Calibri Light" panose="020F0302020204030204" charset="0"/>
              </a:rPr>
              <a:t>3 Big Words:</a:t>
            </a:r>
            <a:endParaRPr lang="en-US" altLang="en-US" b="1">
              <a:latin typeface="Calibri Light" panose="020F0302020204030204" charset="0"/>
              <a:cs typeface="Calibri Light" panose="020F0302020204030204" charset="0"/>
            </a:endParaRPr>
          </a:p>
          <a:p>
            <a:pPr marL="0" indent="0">
              <a:buNone/>
            </a:pPr>
            <a:endParaRPr lang="zh-CN" altLang="en-US">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Ontology</a:t>
            </a:r>
            <a:r>
              <a:rPr lang="zh-CN" altLang="en-US"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Ontology refers to assumptions about the nature of reality. It concerns whether the social world is regarded as external to social actors or as something that people are in the process of fashioning. (Saunders, Lewis &amp; Thornhill, 2019)</a:t>
            </a:r>
            <a:endParaRPr lang="en-US" altLang="en-US" i="1">
              <a:latin typeface="Calibri Light" panose="020F0302020204030204" charset="0"/>
              <a:ea typeface="SimSun" panose="02010600030101010101" pitchFamily="2" charset="-122"/>
              <a:cs typeface="Calibri Light" panose="020F0302020204030204" charset="0"/>
            </a:endParaRPr>
          </a:p>
          <a:p>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Epistemology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Epistemology concerns assumptions about knowledge, what constitutes acceptable, valid and legitimate knowledge, and how we can communicate it to others." (Burrell &amp; Morgan, 1979)</a:t>
            </a:r>
            <a:endParaRPr lang="en-US" altLang="en-US" i="1">
              <a:latin typeface="Calibri Light" panose="020F0302020204030204" charset="0"/>
              <a:ea typeface="SimSun" panose="02010600030101010101" pitchFamily="2" charset="-122"/>
              <a:cs typeface="Calibri Light" panose="020F0302020204030204" charset="0"/>
            </a:endParaRPr>
          </a:p>
          <a:p>
            <a:pPr marL="0" indent="0">
              <a:buNone/>
            </a:pPr>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Axiology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Axiology refers to the role of values and ethics within the research process. It considers the extent to which the researcher’s own values influence their research. (Heron, 1996; Saunders, Lewis &amp; Thornhill, 2019)</a:t>
            </a:r>
            <a:endParaRPr lang="zh-CN" altLang="en-US" i="1">
              <a:latin typeface="Calibri Light" panose="020F0302020204030204" charset="0"/>
              <a:ea typeface="SimSun" panose="02010600030101010101" pitchFamily="2" charset="-122"/>
              <a:cs typeface="Calibri Light" panose="020F030202020403020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sym typeface="+mn-ea"/>
              </a:rPr>
              <a:t>2.1  Research Philosophy: </a:t>
            </a:r>
            <a:r>
              <a:rPr lang="en-US" altLang="en-US" b="1">
                <a:latin typeface="Calibri Light" panose="020F0302020204030204" charset="0"/>
                <a:cs typeface="Calibri Light" panose="020F0302020204030204" charset="0"/>
                <a:sym typeface="+mn-ea"/>
              </a:rPr>
              <a:t>The Three Pillars of Philosophy</a:t>
            </a:r>
            <a:endParaRPr lang="en-US"/>
          </a:p>
        </p:txBody>
      </p:sp>
      <p:sp>
        <p:nvSpPr>
          <p:cNvPr id="3" name="Content Placeholder 2"/>
          <p:cNvSpPr>
            <a:spLocks noGrp="1"/>
          </p:cNvSpPr>
          <p:nvPr>
            <p:ph sz="half" idx="1"/>
          </p:nvPr>
        </p:nvSpPr>
        <p:spPr>
          <a:xfrm>
            <a:off x="457200" y="1361440"/>
            <a:ext cx="8293100" cy="4227830"/>
          </a:xfrm>
        </p:spPr>
        <p:txBody>
          <a:bodyPr>
            <a:normAutofit fontScale="90000"/>
          </a:bodyPr>
          <a:p>
            <a:r>
              <a:rPr lang="en-US" altLang="en-US">
                <a:latin typeface="Calibri Light" panose="020F0302020204030204" charset="0"/>
                <a:cs typeface="Calibri Light" panose="020F0302020204030204" charset="0"/>
              </a:rPr>
              <a:t>1. Ontology (The Nature of Reality)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existence and the nature of reality.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Epistemology (The Nature of Knowledge)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knowledge and how it is acquired.</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Axiology (The Role of Values)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values, ethics, and the researcher's stance.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989965" y="274955"/>
            <a:ext cx="7696835" cy="869315"/>
          </a:xfrm>
        </p:spPr>
        <p:txBody>
          <a:bodyPr>
            <a:normAutofit fontScale="90000"/>
          </a:bodyPr>
          <a:p>
            <a:r>
              <a:rPr lang="en-US" altLang="en-US" b="1">
                <a:latin typeface="Calibri Light" panose="020F0302020204030204" charset="0"/>
                <a:cs typeface="Calibri Light" panose="020F0302020204030204" charset="0"/>
              </a:rPr>
              <a:t>The "Big Three" in Plain English</a:t>
            </a:r>
            <a:r>
              <a:rPr lang="zh-CN" altLang="en-US" b="1">
                <a:latin typeface="Calibri Light" panose="020F0302020204030204" charset="0"/>
                <a:ea typeface="SimSun" panose="02010600030101010101" pitchFamily="2" charset="-122"/>
                <a:cs typeface="Calibri Light" panose="020F0302020204030204" charset="0"/>
              </a:rPr>
              <a:t>：</a:t>
            </a:r>
            <a:r>
              <a:rPr lang="en-US" altLang="en-US" b="1">
                <a:latin typeface="Calibri Light" panose="020F0302020204030204" charset="0"/>
                <a:ea typeface="SimSun" panose="02010600030101010101" pitchFamily="2" charset="-122"/>
                <a:cs typeface="Calibri Light" panose="020F0302020204030204" charset="0"/>
              </a:rPr>
              <a:t>What, How, Who</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89050"/>
            <a:ext cx="4181475" cy="4071620"/>
          </a:xfrm>
        </p:spPr>
        <p:txBody>
          <a:bodyPr>
            <a:noAutofit/>
          </a:bodyPr>
          <a:p>
            <a:pPr marL="0" indent="0">
              <a:buNone/>
            </a:pPr>
            <a:r>
              <a:rPr lang="en-US" altLang="en-US" sz="1500">
                <a:latin typeface="Calibri Light" panose="020F0302020204030204" charset="0"/>
                <a:cs typeface="Calibri Light" panose="020F0302020204030204" charset="0"/>
              </a:rPr>
              <a:t>1. </a:t>
            </a:r>
            <a:r>
              <a:rPr lang="en-US" altLang="en-US" sz="1500" b="1">
                <a:latin typeface="Calibri Light" panose="020F0302020204030204" charset="0"/>
                <a:cs typeface="Calibri Light" panose="020F0302020204030204" charset="0"/>
              </a:rPr>
              <a:t>On</a:t>
            </a:r>
            <a:r>
              <a:rPr lang="en-US" altLang="en-US" sz="1500" b="1">
                <a:latin typeface="Calibri Light" panose="020F0302020204030204" charset="0"/>
                <a:cs typeface="Calibri Light" panose="020F0302020204030204" charset="0"/>
              </a:rPr>
              <a:t>tology (The WHAT)</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"What is out there?"</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a:t>
            </a:r>
            <a:r>
              <a:rPr lang="en-US" altLang="en-US" sz="1500" b="1" i="1">
                <a:solidFill>
                  <a:srgbClr val="C00000"/>
                </a:solidFill>
                <a:latin typeface="Calibri Light" panose="020F0302020204030204" charset="0"/>
                <a:cs typeface="Calibri Light" panose="020F0302020204030204" charset="0"/>
              </a:rPr>
              <a:t> Reality</a:t>
            </a:r>
            <a:endParaRPr lang="en-US" altLang="en-US" sz="1500" b="1" i="1">
              <a:solidFill>
                <a:srgbClr val="C00000"/>
              </a:solidFill>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Is the market a solid machine (objective) or a collection of feelings (subjective)?</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2. </a:t>
            </a:r>
            <a:r>
              <a:rPr lang="en-US" altLang="en-US" sz="1500" b="1">
                <a:latin typeface="Calibri Light" panose="020F0302020204030204" charset="0"/>
                <a:cs typeface="Calibri Light" panose="020F0302020204030204" charset="0"/>
              </a:rPr>
              <a:t>Epistemology (The HOW)</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"How do we know it?"</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 </a:t>
            </a:r>
            <a:r>
              <a:rPr lang="en-US" altLang="en-US" sz="1500" b="1" i="1">
                <a:solidFill>
                  <a:srgbClr val="C00000"/>
                </a:solidFill>
                <a:latin typeface="Calibri Light" panose="020F0302020204030204" charset="0"/>
                <a:cs typeface="Calibri Light" panose="020F0302020204030204" charset="0"/>
              </a:rPr>
              <a:t>Proof</a:t>
            </a:r>
            <a:endParaRPr lang="en-US" altLang="en-US" sz="1500" b="1"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Do we prove it with numbers (Statistics) or words (Interviews)?</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endParaRPr lang="en-US" altLang="en-US" sz="500">
              <a:latin typeface="Calibri Light" panose="020F0302020204030204" charset="0"/>
              <a:cs typeface="Calibri Light" panose="020F0302020204030204" charset="0"/>
            </a:endParaRPr>
          </a:p>
        </p:txBody>
      </p:sp>
      <p:sp>
        <p:nvSpPr>
          <p:cNvPr id="5" name="Text Box 4"/>
          <p:cNvSpPr txBox="1"/>
          <p:nvPr/>
        </p:nvSpPr>
        <p:spPr>
          <a:xfrm>
            <a:off x="4876800" y="1295400"/>
            <a:ext cx="3935095" cy="3145155"/>
          </a:xfrm>
          <a:prstGeom prst="rect">
            <a:avLst/>
          </a:prstGeom>
          <a:noFill/>
        </p:spPr>
        <p:txBody>
          <a:bodyPr wrap="square" rtlCol="0">
            <a:noAutofit/>
          </a:bodyPr>
          <a:p>
            <a:r>
              <a:rPr lang="en-US" altLang="en-US">
                <a:latin typeface="Calibri Light" panose="020F0302020204030204" charset="0"/>
                <a:cs typeface="Calibri Light" panose="020F0302020204030204" charset="0"/>
                <a:sym typeface="+mn-ea"/>
              </a:rPr>
              <a:t>3.</a:t>
            </a:r>
            <a:r>
              <a:rPr lang="en-US" altLang="en-US" b="1">
                <a:latin typeface="Calibri Light" panose="020F0302020204030204" charset="0"/>
                <a:cs typeface="Calibri Light" panose="020F0302020204030204" charset="0"/>
                <a:sym typeface="+mn-ea"/>
              </a:rPr>
              <a:t> Axiology (The WHO)</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The Question: "Who is doing the asking?"</a:t>
            </a:r>
            <a:endParaRPr lang="en-US" altLang="en-US" sz="1500"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Simple Meaning:</a:t>
            </a:r>
            <a:r>
              <a:rPr lang="en-US" altLang="en-US" sz="1500" b="1" i="1">
                <a:latin typeface="Calibri Light" panose="020F0302020204030204" charset="0"/>
                <a:cs typeface="Calibri Light" panose="020F0302020204030204" charset="0"/>
                <a:sym typeface="+mn-ea"/>
              </a:rPr>
              <a:t> </a:t>
            </a:r>
            <a:r>
              <a:rPr lang="en-US" altLang="en-US" sz="1500" b="1" i="1">
                <a:solidFill>
                  <a:srgbClr val="C00000"/>
                </a:solidFill>
                <a:latin typeface="Calibri Light" panose="020F0302020204030204" charset="0"/>
                <a:cs typeface="Calibri Light" panose="020F0302020204030204" charset="0"/>
                <a:sym typeface="+mn-ea"/>
              </a:rPr>
              <a:t>Values</a:t>
            </a:r>
            <a:endParaRPr lang="en-US" altLang="en-US" sz="1500" b="1"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Example: Am I a neutral robot (Bias-free) or a human with empathy (Bias-aware)?</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534160"/>
          <a:ext cx="8229600" cy="3422650"/>
        </p:xfrm>
        <a:graphic>
          <a:graphicData uri="http://schemas.openxmlformats.org/drawingml/2006/table">
            <a:tbl>
              <a:tblPr/>
              <a:tblGrid>
                <a:gridCol w="2743200"/>
                <a:gridCol w="2743200"/>
                <a:gridCol w="2743200"/>
              </a:tblGrid>
              <a:tr h="59499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Concept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Focus</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One-Sentence Test</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Ontology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REALITY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world </a:t>
                      </a:r>
                      <a:r>
                        <a:rPr sz="1600" b="1">
                          <a:solidFill>
                            <a:srgbClr val="1F1F1F"/>
                          </a:solidFill>
                          <a:latin typeface="Calibri Light" panose="020F0302020204030204" charset="0"/>
                          <a:ea typeface="Google Sans Text"/>
                          <a:cs typeface="Calibri Light" panose="020F0302020204030204" charset="0"/>
                        </a:rPr>
                        <a:t>fixed</a:t>
                      </a:r>
                      <a:r>
                        <a:rPr sz="1600">
                          <a:solidFill>
                            <a:srgbClr val="1F1F1F"/>
                          </a:solidFill>
                          <a:latin typeface="Calibri Light" panose="020F0302020204030204" charset="0"/>
                          <a:ea typeface="Google Sans Text"/>
                          <a:cs typeface="Calibri Light" panose="020F0302020204030204" charset="0"/>
                        </a:rPr>
                        <a:t> (Objectivism) or </a:t>
                      </a:r>
                      <a:r>
                        <a:rPr sz="1600" b="1">
                          <a:solidFill>
                            <a:srgbClr val="1F1F1F"/>
                          </a:solidFill>
                          <a:latin typeface="Calibri Light" panose="020F0302020204030204" charset="0"/>
                          <a:ea typeface="Google Sans Text"/>
                          <a:cs typeface="Calibri Light" panose="020F0302020204030204" charset="0"/>
                        </a:rPr>
                        <a:t>flexible</a:t>
                      </a:r>
                      <a:r>
                        <a:rPr sz="1600">
                          <a:solidFill>
                            <a:srgbClr val="1F1F1F"/>
                          </a:solidFill>
                          <a:latin typeface="Calibri Light" panose="020F0302020204030204" charset="0"/>
                          <a:ea typeface="Google Sans Text"/>
                          <a:cs typeface="Calibri Light" panose="020F0302020204030204" charset="0"/>
                        </a:rPr>
                        <a:t> (Subjectivism)?"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9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Epistemology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KNOWLEDGE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valid evidence </a:t>
                      </a:r>
                      <a:r>
                        <a:rPr sz="1600" b="1">
                          <a:solidFill>
                            <a:srgbClr val="1F1F1F"/>
                          </a:solidFill>
                          <a:latin typeface="Calibri Light" panose="020F0302020204030204" charset="0"/>
                          <a:ea typeface="Google Sans Text"/>
                          <a:cs typeface="Calibri Light" panose="020F0302020204030204" charset="0"/>
                        </a:rPr>
                        <a:t>numeric</a:t>
                      </a:r>
                      <a:r>
                        <a:rPr sz="1600">
                          <a:solidFill>
                            <a:srgbClr val="1F1F1F"/>
                          </a:solidFill>
                          <a:latin typeface="Calibri Light" panose="020F0302020204030204" charset="0"/>
                          <a:ea typeface="Google Sans Text"/>
                          <a:cs typeface="Calibri Light" panose="020F0302020204030204" charset="0"/>
                        </a:rPr>
                        <a:t> (Positivism) or </a:t>
                      </a:r>
                      <a:r>
                        <a:rPr sz="1600" b="1">
                          <a:solidFill>
                            <a:srgbClr val="1F1F1F"/>
                          </a:solidFill>
                          <a:latin typeface="Calibri Light" panose="020F0302020204030204" charset="0"/>
                          <a:ea typeface="Google Sans Text"/>
                          <a:cs typeface="Calibri Light" panose="020F0302020204030204" charset="0"/>
                        </a:rPr>
                        <a:t>narrative</a:t>
                      </a:r>
                      <a:r>
                        <a:rPr sz="1600">
                          <a:solidFill>
                            <a:srgbClr val="1F1F1F"/>
                          </a:solidFill>
                          <a:latin typeface="Calibri Light" panose="020F0302020204030204" charset="0"/>
                          <a:ea typeface="Google Sans Text"/>
                          <a:cs typeface="Calibri Light" panose="020F0302020204030204" charset="0"/>
                        </a:rPr>
                        <a:t> (Interpretivism)?"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Axiology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VALUES</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researcher </a:t>
                      </a:r>
                      <a:r>
                        <a:rPr sz="1600" b="1">
                          <a:solidFill>
                            <a:srgbClr val="1F1F1F"/>
                          </a:solidFill>
                          <a:latin typeface="Calibri Light" panose="020F0302020204030204" charset="0"/>
                          <a:ea typeface="Google Sans Text"/>
                          <a:cs typeface="Calibri Light" panose="020F0302020204030204" charset="0"/>
                        </a:rPr>
                        <a:t>detached</a:t>
                      </a:r>
                      <a:r>
                        <a:rPr sz="1600">
                          <a:solidFill>
                            <a:srgbClr val="1F1F1F"/>
                          </a:solidFill>
                          <a:latin typeface="Calibri Light" panose="020F0302020204030204" charset="0"/>
                          <a:ea typeface="Google Sans Text"/>
                          <a:cs typeface="Calibri Light" panose="020F0302020204030204" charset="0"/>
                        </a:rPr>
                        <a:t> (Value-free) or </a:t>
                      </a:r>
                      <a:r>
                        <a:rPr sz="1600" b="1">
                          <a:solidFill>
                            <a:srgbClr val="1F1F1F"/>
                          </a:solidFill>
                          <a:latin typeface="Calibri Light" panose="020F0302020204030204" charset="0"/>
                          <a:ea typeface="Google Sans Text"/>
                          <a:cs typeface="Calibri Light" panose="020F0302020204030204" charset="0"/>
                        </a:rPr>
                        <a:t>involved</a:t>
                      </a:r>
                      <a:r>
                        <a:rPr sz="1600">
                          <a:solidFill>
                            <a:srgbClr val="1F1F1F"/>
                          </a:solidFill>
                          <a:latin typeface="Calibri Light" panose="020F0302020204030204" charset="0"/>
                          <a:ea typeface="Google Sans Text"/>
                          <a:cs typeface="Calibri Light" panose="020F0302020204030204" charset="0"/>
                        </a:rPr>
                        <a:t> (Value-laden)?"</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Don't get scared by the Greek words. Just ask these three questions:</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Ontology </a:t>
            </a:r>
            <a:r>
              <a:rPr lang="en-US" altLang="en-US" sz="2000" i="1">
                <a:latin typeface="Calibri Light" panose="020F0302020204030204" charset="0"/>
                <a:cs typeface="Calibri Light" panose="020F0302020204030204" charset="0"/>
              </a:rPr>
              <a:t>asks: WHAT are we looking at/ what is the reality? (Is it a </a:t>
            </a:r>
            <a:r>
              <a:rPr lang="en-US" altLang="en-US" sz="2000" i="1">
                <a:solidFill>
                  <a:srgbClr val="C00000"/>
                </a:solidFill>
                <a:latin typeface="Calibri Light" panose="020F0302020204030204" charset="0"/>
                <a:cs typeface="Calibri Light" panose="020F0302020204030204" charset="0"/>
              </a:rPr>
              <a:t>fact </a:t>
            </a:r>
            <a:r>
              <a:rPr lang="en-US" altLang="en-US" sz="2000" i="1">
                <a:latin typeface="Calibri Light" panose="020F0302020204030204" charset="0"/>
                <a:cs typeface="Calibri Light" panose="020F0302020204030204" charset="0"/>
              </a:rPr>
              <a:t>or a </a:t>
            </a:r>
            <a:r>
              <a:rPr lang="en-US" altLang="en-US" sz="2000" i="1">
                <a:solidFill>
                  <a:srgbClr val="C00000"/>
                </a:solidFill>
                <a:latin typeface="Calibri Light" panose="020F0302020204030204" charset="0"/>
                <a:cs typeface="Calibri Light" panose="020F0302020204030204" charset="0"/>
              </a:rPr>
              <a:t>feeling</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Epistemology </a:t>
            </a:r>
            <a:r>
              <a:rPr lang="en-US" altLang="en-US" sz="2000" i="1">
                <a:latin typeface="Calibri Light" panose="020F0302020204030204" charset="0"/>
                <a:cs typeface="Calibri Light" panose="020F0302020204030204" charset="0"/>
              </a:rPr>
              <a:t>asks: HOW do we measure it? (With a </a:t>
            </a:r>
            <a:r>
              <a:rPr lang="en-US" altLang="en-US" sz="2000" i="1">
                <a:solidFill>
                  <a:srgbClr val="C00000"/>
                </a:solidFill>
                <a:latin typeface="Calibri Light" panose="020F0302020204030204" charset="0"/>
                <a:cs typeface="Calibri Light" panose="020F0302020204030204" charset="0"/>
              </a:rPr>
              <a:t>ruler </a:t>
            </a:r>
            <a:r>
              <a:rPr lang="en-US" altLang="en-US" sz="2000" i="1">
                <a:latin typeface="Calibri Light" panose="020F0302020204030204" charset="0"/>
                <a:cs typeface="Calibri Light" panose="020F0302020204030204" charset="0"/>
              </a:rPr>
              <a:t>or a </a:t>
            </a:r>
            <a:r>
              <a:rPr lang="en-US" altLang="en-US" sz="2000" i="1">
                <a:solidFill>
                  <a:srgbClr val="C00000"/>
                </a:solidFill>
                <a:latin typeface="Calibri Light" panose="020F0302020204030204" charset="0"/>
                <a:cs typeface="Calibri Light" panose="020F0302020204030204" charset="0"/>
              </a:rPr>
              <a:t>conversation</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Axiology </a:t>
            </a:r>
            <a:r>
              <a:rPr lang="en-US" altLang="en-US" sz="2000" i="1">
                <a:latin typeface="Calibri Light" panose="020F0302020204030204" charset="0"/>
                <a:cs typeface="Calibri Light" panose="020F0302020204030204" charset="0"/>
              </a:rPr>
              <a:t>asks: WHO are you? (Are you</a:t>
            </a:r>
            <a:r>
              <a:rPr lang="en-US" altLang="en-US" sz="2000" i="1">
                <a:solidFill>
                  <a:srgbClr val="C00000"/>
                </a:solidFill>
                <a:latin typeface="Calibri Light" panose="020F0302020204030204" charset="0"/>
                <a:cs typeface="Calibri Light" panose="020F0302020204030204" charset="0"/>
              </a:rPr>
              <a:t> neutral</a:t>
            </a:r>
            <a:r>
              <a:rPr lang="en-US" altLang="en-US" sz="2000" i="1">
                <a:latin typeface="Calibri Light" panose="020F0302020204030204" charset="0"/>
                <a:cs typeface="Calibri Light" panose="020F0302020204030204" charset="0"/>
              </a:rPr>
              <a:t> or</a:t>
            </a:r>
            <a:r>
              <a:rPr lang="en-US" altLang="en-US" sz="2000" i="1">
                <a:solidFill>
                  <a:srgbClr val="C00000"/>
                </a:solidFill>
                <a:latin typeface="Calibri Light" panose="020F0302020204030204" charset="0"/>
                <a:cs typeface="Calibri Light" panose="020F0302020204030204" charset="0"/>
              </a:rPr>
              <a:t> involved</a:t>
            </a:r>
            <a:r>
              <a:rPr lang="en-US" altLang="en-US" sz="2000" i="1">
                <a:latin typeface="Calibri Light" panose="020F0302020204030204" charset="0"/>
                <a:cs typeface="Calibri Light" panose="020F0302020204030204" charset="0"/>
              </a:rPr>
              <a:t>?)</a:t>
            </a:r>
            <a:endParaRPr lang="en-US" altLang="en-US" sz="2000" i="1">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540385"/>
          </a:xfrm>
        </p:spPr>
        <p:txBody>
          <a:bodyPr>
            <a:normAutofit/>
          </a:bodyPr>
          <a:p>
            <a:r>
              <a:rPr lang="en-US" altLang="en-US" sz="2400">
                <a:latin typeface="Calibri Light" panose="020F0302020204030204" charset="0"/>
                <a:cs typeface="Calibri Light" panose="020F0302020204030204" charset="0"/>
              </a:rPr>
              <a:t>The "Golden Rule": Methodological Alignment</a:t>
            </a:r>
            <a:endParaRPr lang="en-US" altLang="en-US" sz="2400">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940435"/>
            <a:ext cx="8229600" cy="2823845"/>
          </a:xfrm>
        </p:spPr>
        <p:txBody>
          <a:bodyPr/>
          <a:p>
            <a:r>
              <a:rPr lang="en-US" altLang="en-US" b="1">
                <a:latin typeface="Calibri Light" panose="020F0302020204030204" charset="0"/>
                <a:cs typeface="Calibri Light" panose="020F0302020204030204" charset="0"/>
              </a:rPr>
              <a:t>Ontology </a:t>
            </a:r>
            <a:r>
              <a:rPr lang="en-US" altLang="en-US">
                <a:latin typeface="Calibri Light" panose="020F0302020204030204" charset="0"/>
                <a:cs typeface="Calibri Light" panose="020F0302020204030204" charset="0"/>
              </a:rPr>
              <a:t>dictates </a:t>
            </a:r>
            <a:r>
              <a:rPr lang="en-US" altLang="en-US" b="1">
                <a:latin typeface="Calibri Light" panose="020F0302020204030204" charset="0"/>
                <a:cs typeface="Calibri Light" panose="020F0302020204030204" charset="0"/>
              </a:rPr>
              <a:t>Epistemology,</a:t>
            </a:r>
            <a:r>
              <a:rPr lang="en-US" altLang="en-US">
                <a:latin typeface="Calibri Light" panose="020F0302020204030204" charset="0"/>
                <a:cs typeface="Calibri Light" panose="020F0302020204030204" charset="0"/>
              </a:rPr>
              <a:t> which dictates </a:t>
            </a:r>
            <a:r>
              <a:rPr lang="en-US" altLang="en-US" b="1">
                <a:latin typeface="Calibri Light" panose="020F0302020204030204" charset="0"/>
                <a:cs typeface="Calibri Light" panose="020F0302020204030204" charset="0"/>
              </a:rPr>
              <a:t>Axiology.</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p:txBody>
      </p:sp>
      <p:graphicFrame>
        <p:nvGraphicFramePr>
          <p:cNvPr id="4" name="Content Placeholder 3"/>
          <p:cNvGraphicFramePr/>
          <p:nvPr>
            <p:ph idx="13"/>
            <p:custDataLst>
              <p:tags r:id="rId1"/>
            </p:custDataLst>
          </p:nvPr>
        </p:nvGraphicFramePr>
        <p:xfrm>
          <a:off x="457200" y="1483360"/>
          <a:ext cx="8229600" cy="4307840"/>
        </p:xfrm>
        <a:graphic>
          <a:graphicData uri="http://schemas.openxmlformats.org/drawingml/2006/table">
            <a:tbl>
              <a:tblPr/>
              <a:tblGrid>
                <a:gridCol w="1645920"/>
                <a:gridCol w="1645920"/>
                <a:gridCol w="1645920"/>
                <a:gridCol w="1645920"/>
                <a:gridCol w="1645920"/>
              </a:tblGrid>
              <a:tr h="8331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Starting Point(Ontology)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Proof </a:t>
                      </a:r>
                      <a:r>
                        <a:rPr sz="1400" b="1">
                          <a:solidFill>
                            <a:srgbClr val="1F1F1F"/>
                          </a:solidFill>
                          <a:latin typeface="Calibri Light" panose="020F0302020204030204" charset="0"/>
                          <a:ea typeface="Google Sans Text"/>
                          <a:cs typeface="Calibri Light" panose="020F0302020204030204" charset="0"/>
                        </a:rPr>
                        <a:t>(Epistemology)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Value</a:t>
                      </a:r>
                      <a:r>
                        <a:rPr sz="1400" b="1">
                          <a:solidFill>
                            <a:srgbClr val="1F1F1F"/>
                          </a:solidFill>
                          <a:latin typeface="Calibri Light" panose="020F0302020204030204" charset="0"/>
                          <a:ea typeface="Google Sans Text"/>
                          <a:cs typeface="Calibri Light" panose="020F0302020204030204" charset="0"/>
                        </a:rPr>
                        <a:t>(Axiology)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34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External &amp; Objective</a:t>
                      </a:r>
                      <a:r>
                        <a:rPr sz="1400">
                          <a:solidFill>
                            <a:srgbClr val="1F1F1F"/>
                          </a:solidFill>
                          <a:latin typeface="Calibri Light" panose="020F0302020204030204" charset="0"/>
                          <a:ea typeface="Google Sans Text"/>
                          <a:cs typeface="Calibri Light" panose="020F0302020204030204" charset="0"/>
                        </a:rPr>
                        <a:t> (Like a rock)</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400">
                          <a:solidFill>
                            <a:srgbClr val="1F1F1F"/>
                          </a:solidFill>
                          <a:latin typeface="Calibri Light" panose="020F0302020204030204" charset="0"/>
                          <a:ea typeface="Google Sans Text"/>
                          <a:cs typeface="Calibri Light" panose="020F0302020204030204" charset="0"/>
                        </a:rPr>
                        <a:t> </a:t>
                      </a:r>
                      <a:endParaRPr lang="en-US"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measure it with </a:t>
                      </a:r>
                      <a:r>
                        <a:rPr sz="1400" b="1">
                          <a:solidFill>
                            <a:srgbClr val="1F1F1F"/>
                          </a:solidFill>
                          <a:latin typeface="Calibri Light" panose="020F0302020204030204" charset="0"/>
                          <a:ea typeface="Google Sans Text"/>
                          <a:cs typeface="Calibri Light" panose="020F0302020204030204" charset="0"/>
                        </a:rPr>
                        <a:t>Numbers &amp; Statistics</a:t>
                      </a:r>
                      <a:r>
                        <a:rPr sz="1400">
                          <a:solidFill>
                            <a:srgbClr val="1F1F1F"/>
                          </a:solidFill>
                          <a:latin typeface="Calibri Light" panose="020F0302020204030204" charset="0"/>
                          <a:ea typeface="Google Sans Text"/>
                          <a:cs typeface="Calibri Light" panose="020F0302020204030204" charset="0"/>
                        </a:rPr>
                        <a:t> (Empiricism)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remain </a:t>
                      </a:r>
                      <a:r>
                        <a:rPr sz="1400" b="1">
                          <a:solidFill>
                            <a:srgbClr val="1F1F1F"/>
                          </a:solidFill>
                          <a:latin typeface="Calibri Light" panose="020F0302020204030204" charset="0"/>
                          <a:ea typeface="Google Sans Text"/>
                          <a:cs typeface="Calibri Light" panose="020F0302020204030204" charset="0"/>
                        </a:rPr>
                        <a:t>Neutral &amp; Detached</a:t>
                      </a:r>
                      <a:r>
                        <a:rPr sz="1400">
                          <a:solidFill>
                            <a:srgbClr val="1F1F1F"/>
                          </a:solidFill>
                          <a:latin typeface="Calibri Light" panose="020F0302020204030204" charset="0"/>
                          <a:ea typeface="Google Sans Text"/>
                          <a:cs typeface="Calibri Light" panose="020F0302020204030204" charset="0"/>
                        </a:rPr>
                        <a:t> (Value-Free)</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A: 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284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Socially Constructed</a:t>
                      </a:r>
                      <a:r>
                        <a:rPr sz="1400">
                          <a:solidFill>
                            <a:srgbClr val="1F1F1F"/>
                          </a:solidFill>
                          <a:latin typeface="Calibri Light" panose="020F0302020204030204" charset="0"/>
                          <a:ea typeface="Google Sans Text"/>
                          <a:cs typeface="Calibri Light" panose="020F0302020204030204" charset="0"/>
                        </a:rPr>
                        <a:t> (Like a conversation)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understand it through </a:t>
                      </a:r>
                      <a:r>
                        <a:rPr sz="1400" b="1">
                          <a:solidFill>
                            <a:srgbClr val="1F1F1F"/>
                          </a:solidFill>
                          <a:latin typeface="Calibri Light" panose="020F0302020204030204" charset="0"/>
                          <a:ea typeface="Google Sans Text"/>
                          <a:cs typeface="Calibri Light" panose="020F0302020204030204" charset="0"/>
                        </a:rPr>
                        <a:t>Meanings &amp; Stories</a:t>
                      </a:r>
                      <a:r>
                        <a:rPr sz="1400">
                          <a:solidFill>
                            <a:srgbClr val="1F1F1F"/>
                          </a:solidFill>
                          <a:latin typeface="Calibri Light" panose="020F0302020204030204" charset="0"/>
                          <a:ea typeface="Google Sans Text"/>
                          <a:cs typeface="Calibri Light" panose="020F0302020204030204" charset="0"/>
                        </a:rPr>
                        <a:t> (Interpretivism)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be </a:t>
                      </a:r>
                      <a:r>
                        <a:rPr sz="1400" b="1">
                          <a:solidFill>
                            <a:srgbClr val="1F1F1F"/>
                          </a:solidFill>
                          <a:latin typeface="Calibri Light" panose="020F0302020204030204" charset="0"/>
                          <a:ea typeface="Google Sans Text"/>
                          <a:cs typeface="Calibri Light" panose="020F0302020204030204" charset="0"/>
                        </a:rPr>
                        <a:t>Involved &amp; Empathetic</a:t>
                      </a:r>
                      <a:r>
                        <a:rPr sz="1400">
                          <a:solidFill>
                            <a:srgbClr val="1F1F1F"/>
                          </a:solidFill>
                          <a:latin typeface="Calibri Light" panose="020F0302020204030204" charset="0"/>
                          <a:ea typeface="Google Sans Text"/>
                          <a:cs typeface="Calibri Light" panose="020F0302020204030204" charset="0"/>
                        </a:rPr>
                        <a:t> (Value-Laden)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B: The Detective)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
        <p:nvSpPr>
          <p:cNvPr id="5" name="Right Arrow 4"/>
          <p:cNvSpPr/>
          <p:nvPr/>
        </p:nvSpPr>
        <p:spPr>
          <a:xfrm>
            <a:off x="25908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59436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flipV="1">
            <a:off x="2667000" y="4648200"/>
            <a:ext cx="304800" cy="9842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ight Arrow 7"/>
          <p:cNvSpPr/>
          <p:nvPr/>
        </p:nvSpPr>
        <p:spPr>
          <a:xfrm>
            <a:off x="5943600" y="46482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715010"/>
          </a:xfrm>
        </p:spPr>
        <p:txBody>
          <a:bodyPr>
            <a:normAutofit fontScale="90000"/>
          </a:bodyPr>
          <a:p>
            <a:r>
              <a:rPr lang="en-US" altLang="en-US" b="1">
                <a:latin typeface="Calibri Light" panose="020F0302020204030204" charset="0"/>
                <a:cs typeface="Calibri Light" panose="020F0302020204030204" charset="0"/>
              </a:rPr>
              <a:t>The Two Opposing Research Philosophical Stances</a:t>
            </a:r>
            <a:endParaRPr lang="en-US" altLang="en-US" b="1">
              <a:latin typeface="Calibri Light" panose="020F0302020204030204" charset="0"/>
              <a:cs typeface="Calibri Light" panose="020F0302020204030204" charset="0"/>
            </a:endParaRPr>
          </a:p>
        </p:txBody>
      </p:sp>
      <p:graphicFrame>
        <p:nvGraphicFramePr>
          <p:cNvPr id="5" name="Content Placeholder 4"/>
          <p:cNvGraphicFramePr/>
          <p:nvPr>
            <p:ph idx="1"/>
            <p:custDataLst>
              <p:tags r:id="rId1"/>
            </p:custDataLst>
          </p:nvPr>
        </p:nvGraphicFramePr>
        <p:xfrm>
          <a:off x="457200" y="869315"/>
          <a:ext cx="8364220" cy="4792980"/>
        </p:xfrm>
        <a:graphic>
          <a:graphicData uri="http://schemas.openxmlformats.org/drawingml/2006/table">
            <a:tbl>
              <a:tblPr/>
              <a:tblGrid>
                <a:gridCol w="2091055"/>
                <a:gridCol w="2091055"/>
                <a:gridCol w="2091055"/>
                <a:gridCol w="2091055"/>
              </a:tblGrid>
              <a:tr h="7188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(One single truth)</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data.</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Numbers)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(Neutral)</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(Multiple truths)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(Reflexive)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 </a:t>
            </a:r>
            <a:r>
              <a:rPr lang="en-US" altLang="en-US">
                <a:latin typeface="Calibri Light" panose="020F0302020204030204" charset="0"/>
                <a:cs typeface="Calibri Light" panose="020F0302020204030204" charset="0"/>
              </a:rPr>
              <a:t>In the context of research philosophy, which of the three core pillars specifically concerns "what constitutes reality" (i.e., whether the world is objective and external, or socially constructed)?</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Epistemology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Ontology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Axiology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Methodology</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90000" lnSpcReduction="1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If you adopt a Positivist research philosophy, which epistemological stance are you most likely to align with?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Interpretivism (Focus on narratives and meanings)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Empiricism (Focus on observable, measurable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Subjectivism (Focus on individual perceptions)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Constructionism (Focus on social interaction)</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3. Regarding </a:t>
            </a:r>
            <a:r>
              <a:rPr lang="en-US" altLang="en-US" b="1">
                <a:solidFill>
                  <a:schemeClr val="tx1"/>
                </a:solidFill>
                <a:latin typeface="Calibri Light" panose="020F0302020204030204" charset="0"/>
                <a:cs typeface="Calibri Light" panose="020F0302020204030204" charset="0"/>
              </a:rPr>
              <a:t>Axiology</a:t>
            </a:r>
            <a:r>
              <a:rPr lang="en-US" altLang="en-US">
                <a:latin typeface="Calibri Light" panose="020F0302020204030204" charset="0"/>
                <a:cs typeface="Calibri Light" panose="020F0302020204030204" charset="0"/>
              </a:rPr>
              <a:t>, how would an </a:t>
            </a:r>
            <a:r>
              <a:rPr lang="en-US" altLang="en-US" b="1">
                <a:solidFill>
                  <a:schemeClr val="tx1"/>
                </a:solidFill>
                <a:latin typeface="Calibri Light" panose="020F0302020204030204" charset="0"/>
                <a:cs typeface="Calibri Light" panose="020F0302020204030204" charset="0"/>
              </a:rPr>
              <a:t>Interpretivist</a:t>
            </a:r>
            <a:r>
              <a:rPr lang="en-US" altLang="en-US">
                <a:latin typeface="Calibri Light" panose="020F0302020204030204" charset="0"/>
                <a:cs typeface="Calibri Light" panose="020F0302020204030204" charset="0"/>
              </a:rPr>
              <a:t> researcher typically view the role of their own values in the research process?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Value-Laden (The researcher is involved and subjective)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Value-Free (The researcher is independent and neutral)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Deductive (The researcher tests a theory)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Statistical (The researcher relies on numbers)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457200" y="1085850"/>
            <a:ext cx="8229600" cy="4431665"/>
          </a:xfrm>
        </p:spPr>
        <p:txBody>
          <a:bodyPr>
            <a:normAutofit fontScale="80000"/>
          </a:bodyPr>
          <a:p>
            <a:r>
              <a:rPr lang="en-US">
                <a:latin typeface="Calibri Light" panose="020F0302020204030204" charset="0"/>
                <a:cs typeface="Calibri Light" panose="020F0302020204030204" charset="0"/>
              </a:rPr>
              <a:t>4. </a:t>
            </a:r>
            <a:r>
              <a:rPr lang="en-US" altLang="en-US">
                <a:latin typeface="Calibri Light" panose="020F0302020204030204" charset="0"/>
                <a:cs typeface="Calibri Light" panose="020F0302020204030204" charset="0"/>
              </a:rPr>
              <a:t>A researcher wants to understand the deep emotional impact of remote working on employee "sense of belonging". They believe that "belonging" is a complex, unique experience for every individual, and they do not want to test a pre-existing theory. Instead, they want to interview employees to let the theory emerge from the data. Which Research Philosophy fits this project best?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Interpretivism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Pragmatism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Realism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latin typeface="Calibri Light" panose="020F0302020204030204" charset="0"/>
                <a:cs typeface="Calibri Light" panose="020F0302020204030204" charset="0"/>
              </a:rPr>
              <a:t>5. In a Master's dissertation, you are free to mix and match any Ontology with any Epistemology, as long as you like the methods.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True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False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b="1">
                <a:latin typeface="Calibri Light" panose="020F0302020204030204" charset="0"/>
                <a:cs typeface="Calibri Light" panose="020F0302020204030204" charset="0"/>
              </a:rPr>
              <a:t>The Golden Thread</a:t>
            </a: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 The research philosophy is a </a:t>
            </a:r>
            <a:r>
              <a:rPr lang="en-US" altLang="en-US" b="1" i="1">
                <a:latin typeface="Calibri Light" panose="020F0302020204030204" charset="0"/>
                <a:cs typeface="Calibri Light" panose="020F0302020204030204" charset="0"/>
              </a:rPr>
              <a:t>"Set Menu"</a:t>
            </a:r>
            <a:r>
              <a:rPr lang="en-US" altLang="en-US" i="1">
                <a:latin typeface="Calibri Light" panose="020F0302020204030204" charset="0"/>
                <a:cs typeface="Calibri Light" panose="020F0302020204030204" charset="0"/>
              </a:rPr>
              <a:t>. You cannot order the Steak (Objectivism) but ask to eat it with a Spoon (Interpretivist methods). It doesn't work!</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457200" y="234950"/>
          <a:ext cx="8229600" cy="5730240"/>
        </p:xfrm>
        <a:graphic>
          <a:graphicData uri="http://schemas.openxmlformats.org/drawingml/2006/table">
            <a:tbl>
              <a:tblPr/>
              <a:tblGrid>
                <a:gridCol w="4114800"/>
                <a:gridCol w="4114800"/>
              </a:tblGrid>
              <a:tr h="60960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A: The "Scientist" Set Menu(Positivism)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B: The "Explorer" Set Menu(Interpretivism)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hard and fixed, like a rock.)</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socially constructed, like a conversation.)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prove it by measuring with numbers &amp; statistics.)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Interpretivism (The stance)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understand it through meanings &amp;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4020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Value-Free (Neutrality)</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stays out of the dining room. No emotion.)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Value-Laden (Empathy)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chats with the guests to understand their taste.)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The Third Way: </a:t>
            </a:r>
            <a:r>
              <a:rPr lang="en-US" altLang="en-US" b="1">
                <a:latin typeface="Calibri Light" panose="020F0302020204030204" charset="0"/>
                <a:cs typeface="Calibri Light" panose="020F0302020204030204" charset="0"/>
              </a:rPr>
              <a:t>Pragmatism</a:t>
            </a:r>
            <a:r>
              <a:rPr lang="en-US" altLang="en-US">
                <a:latin typeface="Calibri Light" panose="020F0302020204030204" charset="0"/>
                <a:cs typeface="Calibri Light" panose="020F0302020204030204" charset="0"/>
              </a:rPr>
              <a:t> (The "Fusion" Chef)</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1. The Philosophy: </a:t>
            </a:r>
            <a:r>
              <a:rPr lang="en-US" altLang="en-US" i="1">
                <a:latin typeface="Calibri Light" panose="020F0302020204030204" charset="0"/>
                <a:cs typeface="Calibri Light" panose="020F0302020204030204" charset="0"/>
              </a:rPr>
              <a:t>Research starts with a PROBLEM, not a Philosophy.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Metaphor: </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Positivist: "I only follow the strict recipe."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Interpretivist: "I only taste and feel."</a:t>
            </a:r>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Pragmatist (The Fusion Chef): "I will use BOTH recipes if that helps me make the best dish."</a:t>
            </a:r>
            <a:endParaRPr lang="en-US" altLang="en-US" i="1">
              <a:solidFill>
                <a:srgbClr val="C00000"/>
              </a:solidFill>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numbers? I will use a Survey.</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stories? I will use Interviews.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Result: Mixed Methods Research</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Third Way: </a:t>
            </a:r>
            <a:r>
              <a:rPr lang="en-US" altLang="en-US" b="1">
                <a:latin typeface="Calibri Light" panose="020F0302020204030204" charset="0"/>
                <a:cs typeface="Calibri Light" panose="020F0302020204030204" charset="0"/>
                <a:sym typeface="+mn-ea"/>
              </a:rPr>
              <a:t>Pragmatism</a:t>
            </a:r>
            <a:r>
              <a:rPr lang="en-US" altLang="en-US">
                <a:latin typeface="Calibri Light" panose="020F0302020204030204" charset="0"/>
                <a:cs typeface="Calibri Light" panose="020F0302020204030204" charset="0"/>
                <a:sym typeface="+mn-ea"/>
              </a:rPr>
              <a:t> (The "Fusion" Chef)</a:t>
            </a:r>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The Pragmatist says:</a:t>
            </a:r>
            <a:r>
              <a:rPr lang="en-US" altLang="en-US" i="1">
                <a:latin typeface="Calibri Light" panose="020F0302020204030204" charset="0"/>
                <a:cs typeface="Calibri Light" panose="020F0302020204030204" charset="0"/>
              </a:rPr>
              <a:t> "I don't care about the philosophy. I care about the problem."</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Philosophy: </a:t>
            </a:r>
            <a:r>
              <a:rPr lang="en-US" altLang="en-US" i="1">
                <a:latin typeface="Calibri Light" panose="020F0302020204030204" charset="0"/>
                <a:cs typeface="Calibri Light" panose="020F0302020204030204" charset="0"/>
              </a:rPr>
              <a:t>"If it works,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Method: </a:t>
            </a:r>
            <a:r>
              <a:rPr lang="en-US" altLang="en-US" i="1">
                <a:latin typeface="Calibri Light" panose="020F0302020204030204" charset="0"/>
                <a:cs typeface="Calibri Light" panose="020F0302020204030204" charset="0"/>
              </a:rPr>
              <a:t>Mixed Methods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When to use it: </a:t>
            </a:r>
            <a:r>
              <a:rPr lang="en-US" altLang="en-US" i="1">
                <a:latin typeface="Calibri Light" panose="020F0302020204030204" charset="0"/>
                <a:cs typeface="Calibri Light" panose="020F0302020204030204" charset="0"/>
              </a:rPr>
              <a:t>When your Research Question is complex and needs both numbers and stories to solve a real-world problem.</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116840" y="-457200"/>
          <a:ext cx="8343900" cy="6357620"/>
        </p:xfrm>
        <a:graphic>
          <a:graphicData uri="http://schemas.openxmlformats.org/drawingml/2006/table">
            <a:tbl>
              <a:tblPr/>
              <a:tblGrid>
                <a:gridCol w="2085975"/>
                <a:gridCol w="2085975"/>
                <a:gridCol w="2085975"/>
                <a:gridCol w="2085975"/>
              </a:tblGrid>
              <a:tr h="55816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05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(One single truth)</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knowledge.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Numbers)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(Neutral)</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118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Detective/Explorer</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(Multiple truths)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 via narratives.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(Reflexive)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77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Pragmatism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Fusion Chef)</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Complex / Rich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(facts exist) BUT is interpreted through social contexts.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(It depends on the</a:t>
                      </a:r>
                      <a:endParaRPr sz="1400" i="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question)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Practicalism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"Truth" is whatever works to solve the problem. Concepts are only relevant if they support action.</a:t>
                      </a:r>
                      <a:br>
                        <a:rPr sz="1400">
                          <a:solidFill>
                            <a:srgbClr val="1F1F1F"/>
                          </a:solidFill>
                          <a:latin typeface="Calibri Light" panose="020F0302020204030204" charset="0"/>
                          <a:ea typeface="Google Sans Text"/>
                          <a:cs typeface="Calibri Light" panose="020F0302020204030204" charset="0"/>
                        </a:rPr>
                      </a:br>
                      <a:r>
                        <a:rPr sz="1400" i="1">
                          <a:solidFill>
                            <a:srgbClr val="1F1F1F"/>
                          </a:solidFill>
                          <a:latin typeface="Calibri Light" panose="020F0302020204030204" charset="0"/>
                          <a:ea typeface="Google Sans Text"/>
                          <a:cs typeface="Calibri Light" panose="020F0302020204030204" charset="0"/>
                        </a:rPr>
                        <a:t>(Focus on 'What Works')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Value-Driven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Values guide the </a:t>
                      </a:r>
                      <a:r>
                        <a:rPr sz="1400" i="1">
                          <a:solidFill>
                            <a:srgbClr val="1F1F1F"/>
                          </a:solidFill>
                          <a:latin typeface="Calibri Light" panose="020F0302020204030204" charset="0"/>
                          <a:ea typeface="Google Sans Text"/>
                          <a:cs typeface="Calibri Light" panose="020F0302020204030204" charset="0"/>
                        </a:rPr>
                        <a:t>choice</a:t>
                      </a:r>
                      <a:r>
                        <a:rPr sz="1400">
                          <a:solidFill>
                            <a:srgbClr val="1F1F1F"/>
                          </a:solidFill>
                          <a:latin typeface="Calibri Light" panose="020F0302020204030204" charset="0"/>
                          <a:ea typeface="Google Sans Text"/>
                          <a:cs typeface="Calibri Light" panose="020F0302020204030204" charset="0"/>
                        </a:rPr>
                        <a:t> of the research problem, but the researcher adopts both objective and subjective stances.</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(Flexible)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a:bodyPr>
          <a:p>
            <a:r>
              <a:rPr lang="en-US">
                <a:latin typeface="Calibri Light" panose="020F0302020204030204" charset="0"/>
                <a:cs typeface="Calibri Light" panose="020F0302020204030204" charset="0"/>
              </a:rPr>
              <a:t>6. </a:t>
            </a:r>
            <a:r>
              <a:rPr lang="en-US" altLang="en-US">
                <a:latin typeface="Calibri Light" panose="020F0302020204030204" charset="0"/>
                <a:cs typeface="Calibri Light" panose="020F0302020204030204" charset="0"/>
              </a:rPr>
              <a:t>Three researchers are arguing about where to start their project. Which one is the</a:t>
            </a:r>
            <a:r>
              <a:rPr lang="en-US" altLang="en-US" b="1">
                <a:latin typeface="Calibri Light" panose="020F0302020204030204" charset="0"/>
                <a:cs typeface="Calibri Light" panose="020F0302020204030204" charset="0"/>
              </a:rPr>
              <a:t> Pragmatist</a:t>
            </a:r>
            <a:r>
              <a:rPr lang="en-US" altLang="en-US">
                <a:latin typeface="Calibri Light" panose="020F0302020204030204" charset="0"/>
                <a:cs typeface="Calibri Light" panose="020F0302020204030204" charset="0"/>
              </a:rPr>
              <a: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A: </a:t>
            </a:r>
            <a:r>
              <a:rPr lang="en-US" altLang="en-US" i="1">
                <a:latin typeface="Calibri Light" panose="020F0302020204030204" charset="0"/>
                <a:cs typeface="Calibri Light" panose="020F0302020204030204" charset="0"/>
              </a:rPr>
              <a:t>"I must start with a Theory (e.g., Motivation Theory) to test if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B:</a:t>
            </a:r>
            <a:r>
              <a:rPr lang="en-US" altLang="en-US" i="1">
                <a:latin typeface="Calibri Light" panose="020F0302020204030204" charset="0"/>
                <a:cs typeface="Calibri Light" panose="020F0302020204030204" charset="0"/>
              </a:rPr>
              <a:t> "I must start with People to understand their feelings and experiences."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C: </a:t>
            </a:r>
            <a:r>
              <a:rPr lang="en-US" altLang="en-US" i="1">
                <a:latin typeface="Calibri Light" panose="020F0302020204030204" charset="0"/>
                <a:cs typeface="Calibri Light" panose="020F0302020204030204" charset="0"/>
              </a:rPr>
              <a:t>"I must start with the Problem (e.g., Why are sales dropping?) and use any tool to fix it."</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a:bodyPr>
          <a:p>
            <a:r>
              <a:rPr lang="en-US">
                <a:latin typeface="Calibri Light" panose="020F0302020204030204" charset="0"/>
                <a:cs typeface="Calibri Light" panose="020F0302020204030204" charset="0"/>
              </a:rPr>
              <a:t>7. </a:t>
            </a:r>
            <a:r>
              <a:rPr lang="en-US" altLang="en-US">
                <a:latin typeface="Calibri Light" panose="020F0302020204030204" charset="0"/>
                <a:cs typeface="Calibri Light" panose="020F0302020204030204" charset="0"/>
              </a:rPr>
              <a:t>You are hired to investigate "Employee Burnout" in a large hospital. You decide to send a Survey to 500 nurses to measure stress levels (Quantitative). BUT you also realise the numbers won't tell you why they are stressed. So, you also conduct Interviews with 20 nurses to hear their stories (Qualitative). You combine both findings to recommend a solution. Which Philosophy are you using? </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 B. Interpretivism C. Pragmatism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i="1">
                <a:latin typeface="Calibri Light" panose="020F0302020204030204" charset="0"/>
                <a:cs typeface="Calibri Light" panose="020F0302020204030204" charset="0"/>
                <a:sym typeface="+mn-ea"/>
              </a:rPr>
              <a:t>? Imagine your house has a water leak </a:t>
            </a:r>
            <a:endParaRPr lang="en-US" i="1"/>
          </a:p>
        </p:txBody>
      </p:sp>
      <p:sp>
        <p:nvSpPr>
          <p:cNvPr id="3" name="Content Placeholder 2"/>
          <p:cNvSpPr>
            <a:spLocks noGrp="1"/>
          </p:cNvSpPr>
          <p:nvPr>
            <p:ph idx="1"/>
          </p:nvPr>
        </p:nvSpPr>
        <p:spPr/>
        <p:txBody>
          <a:bodyPr>
            <a:normAutofit fontScale="80000"/>
          </a:bodyPr>
          <a:p>
            <a:r>
              <a:rPr lang="en-US" altLang="en-US" b="1" i="1">
                <a:latin typeface="Calibri Light" panose="020F0302020204030204" charset="0"/>
                <a:cs typeface="Calibri Light" panose="020F0302020204030204" charset="0"/>
              </a:rPr>
              <a:t>The Positivist </a:t>
            </a:r>
            <a:r>
              <a:rPr lang="en-US" altLang="en-US" i="1">
                <a:latin typeface="Calibri Light" panose="020F0302020204030204" charset="0"/>
                <a:cs typeface="Calibri Light" panose="020F0302020204030204" charset="0"/>
              </a:rPr>
              <a:t>arrives with only a Hammer. They love the hammer. They try to fix everything with the hammer.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Interpretivist </a:t>
            </a:r>
            <a:r>
              <a:rPr lang="en-US" altLang="en-US" i="1">
                <a:latin typeface="Calibri Light" panose="020F0302020204030204" charset="0"/>
                <a:cs typeface="Calibri Light" panose="020F0302020204030204" charset="0"/>
              </a:rPr>
              <a:t>arrives with only a Screwdriver. They love the screwdriver. They try to fix everything with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Pragmatist</a:t>
            </a:r>
            <a:r>
              <a:rPr lang="en-US" altLang="en-US" i="1">
                <a:latin typeface="Calibri Light" panose="020F0302020204030204" charset="0"/>
                <a:cs typeface="Calibri Light" panose="020F0302020204030204" charset="0"/>
              </a:rPr>
              <a:t> arrives with a Full Toolbox. They look at the leak and say: “I don't care which tool I use. I might use the hammer for this part and the screwdriver for that part. I just want to stop the water leaking.”</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Pragmatism = The Full Toolbox </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Topic 2.1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Topic 2.2 Research Approch</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26465" y="1214120"/>
            <a:ext cx="7050405" cy="4201160"/>
          </a:xfrm>
          <a:prstGeom prst="rect">
            <a:avLst/>
          </a:prstGeom>
        </p:spPr>
      </p:pic>
      <p:sp>
        <p:nvSpPr>
          <p:cNvPr id="5" name="Rectangles 4"/>
          <p:cNvSpPr/>
          <p:nvPr/>
        </p:nvSpPr>
        <p:spPr>
          <a:xfrm>
            <a:off x="6096000" y="1600200"/>
            <a:ext cx="762000" cy="3048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rPr>
              <a:t>What is Research Approach?</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365500"/>
          </a:xfrm>
        </p:spPr>
        <p:txBody>
          <a:bodyPr/>
          <a:p>
            <a:pPr marL="0" indent="0">
              <a:buNone/>
            </a:pPr>
            <a:r>
              <a:rPr lang="en-US" altLang="en-US" b="1">
                <a:latin typeface="Calibri Light" panose="020F0302020204030204" charset="0"/>
                <a:cs typeface="Calibri Light" panose="020F0302020204030204" charset="0"/>
              </a:rPr>
              <a:t>1. The Definition: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Philosophy </a:t>
            </a:r>
            <a:r>
              <a:rPr lang="en-US" altLang="en-US">
                <a:latin typeface="Calibri Light" panose="020F0302020204030204" charset="0"/>
                <a:cs typeface="Calibri Light" panose="020F0302020204030204" charset="0"/>
              </a:rPr>
              <a:t>was about What you believe.</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Approach</a:t>
            </a:r>
            <a:r>
              <a:rPr lang="en-US" altLang="en-US">
                <a:latin typeface="Calibri Light" panose="020F0302020204030204" charset="0"/>
                <a:cs typeface="Calibri Light" panose="020F0302020204030204" charset="0"/>
              </a:rPr>
              <a:t> is about How you use logic to connect</a:t>
            </a:r>
            <a:r>
              <a:rPr lang="en-US" altLang="en-US">
                <a:solidFill>
                  <a:srgbClr val="C00000"/>
                </a:solidFill>
                <a:latin typeface="Calibri Light" panose="020F0302020204030204" charset="0"/>
                <a:cs typeface="Calibri Light" panose="020F0302020204030204" charset="0"/>
              </a:rPr>
              <a:t> Theory and Data.</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2. The Big Question: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Do you start with a Theory and test it?</a:t>
            </a:r>
            <a:r>
              <a:rPr lang="en-US" altLang="en-US">
                <a:latin typeface="Calibri Light" panose="020F0302020204030204" charset="0"/>
                <a:cs typeface="Calibri Light" panose="020F0302020204030204" charset="0"/>
              </a:rPr>
              <a:t> (⬇Top-Down)</a:t>
            </a:r>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Or do you start with Data and build a theory?</a:t>
            </a:r>
            <a:r>
              <a:rPr lang="en-US" altLang="en-US">
                <a:latin typeface="Calibri Light" panose="020F0302020204030204" charset="0"/>
                <a:cs typeface="Calibri Light" panose="020F0302020204030204" charset="0"/>
              </a:rPr>
              <a:t> (⬆Bottom-Up)</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Three Research Approach</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741805"/>
            <a:ext cx="4196080" cy="3661410"/>
          </a:xfrm>
        </p:spPr>
        <p:txBody>
          <a:bodyPr/>
          <a:p>
            <a:r>
              <a:rPr lang="en-US" altLang="en-US" sz="2000" i="1">
                <a:latin typeface="Calibri Light" panose="020F0302020204030204" charset="0"/>
                <a:cs typeface="Calibri Light" panose="020F0302020204030204" charset="0"/>
              </a:rPr>
              <a:t>The Deductive Approach (The Waterfall )</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Inductive Approach (The Climbing Wall)</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Abductive Approach (The Detective)</a:t>
            </a:r>
            <a:endParaRPr lang="en-US" altLang="en-US" sz="2000" i="1">
              <a:latin typeface="Calibri Light" panose="020F0302020204030204" charset="0"/>
              <a:cs typeface="Calibri Light" panose="020F0302020204030204" charset="0"/>
            </a:endParaRPr>
          </a:p>
        </p:txBody>
      </p:sp>
      <p:pic>
        <p:nvPicPr>
          <p:cNvPr id="5" name="Content Placeholder 9"/>
          <p:cNvPicPr>
            <a:picLocks noChangeAspect="1"/>
          </p:cNvPicPr>
          <p:nvPr/>
        </p:nvPicPr>
        <p:blipFill>
          <a:blip r:embed="rId1"/>
          <a:stretch>
            <a:fillRect/>
          </a:stretch>
        </p:blipFill>
        <p:spPr>
          <a:xfrm>
            <a:off x="4436110" y="1417955"/>
            <a:ext cx="4841875" cy="3535045"/>
          </a:xfrm>
          <a:prstGeom prst="rect">
            <a:avLst/>
          </a:prstGeom>
        </p:spPr>
      </p:pic>
      <p:sp>
        <p:nvSpPr>
          <p:cNvPr id="6" name="Rectangles 5"/>
          <p:cNvSpPr/>
          <p:nvPr/>
        </p:nvSpPr>
        <p:spPr>
          <a:xfrm>
            <a:off x="7924800" y="17526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858000" y="2057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7447915" y="3200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ectangles 8"/>
          <p:cNvSpPr/>
          <p:nvPr/>
        </p:nvSpPr>
        <p:spPr>
          <a:xfrm>
            <a:off x="7010400" y="41148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Deductive Approach (The Waterfall )</a:t>
            </a:r>
            <a:endParaRPr lang="en-US"/>
          </a:p>
        </p:txBody>
      </p:sp>
      <p:sp>
        <p:nvSpPr>
          <p:cNvPr id="3" name="Content Placeholder 2"/>
          <p:cNvSpPr>
            <a:spLocks noGrp="1"/>
          </p:cNvSpPr>
          <p:nvPr>
            <p:ph idx="1"/>
          </p:nvPr>
        </p:nvSpPr>
        <p:spPr>
          <a:xfrm>
            <a:off x="457200" y="1600200"/>
            <a:ext cx="4585970" cy="3813175"/>
          </a:xfrm>
        </p:spPr>
        <p:txBody>
          <a:bodyPr>
            <a:normAutofit/>
          </a:bodyPr>
          <a:p>
            <a:pPr marL="0" indent="0">
              <a:buNone/>
            </a:pPr>
            <a:r>
              <a:rPr lang="en-US" altLang="en-US">
                <a:latin typeface="Calibri Light" panose="020F0302020204030204" charset="0"/>
                <a:cs typeface="Calibri Light" panose="020F0302020204030204" charset="0"/>
              </a:rPr>
              <a:t>Think of a</a:t>
            </a:r>
            <a:r>
              <a:rPr lang="en-US" altLang="en-US" b="1">
                <a:latin typeface="Calibri Light" panose="020F0302020204030204" charset="0"/>
                <a:cs typeface="Calibri Light" panose="020F0302020204030204" charset="0"/>
              </a:rPr>
              <a:t> Waterfall</a:t>
            </a:r>
            <a:r>
              <a:rPr lang="en-US" altLang="en-US">
                <a:latin typeface="Calibri Light" panose="020F0302020204030204" charset="0"/>
                <a:cs typeface="Calibri Light" panose="020F0302020204030204" charset="0"/>
              </a:rPr>
              <a:t>. Water flows </a:t>
            </a:r>
            <a:r>
              <a:rPr lang="en-US" altLang="en-US" b="1">
                <a:latin typeface="Calibri Light" panose="020F0302020204030204" charset="0"/>
                <a:cs typeface="Calibri Light" panose="020F0302020204030204" charset="0"/>
              </a:rPr>
              <a:t>from the top (Theory) down to the bottom (Confirmation)</a:t>
            </a:r>
            <a:r>
              <a:rPr lang="en-US" altLang="en-US">
                <a:latin typeface="Calibri Light" panose="020F0302020204030204" charset="0"/>
                <a:cs typeface="Calibri Light" panose="020F0302020204030204" charset="0"/>
              </a:rPr>
              <a:t>. You cannot easily go back up. </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Process (Top-Down): It is linear</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(Read the literature first)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Hypothesis (Make a prediction)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to test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Confirmation/Rejection (Did the data support the theory?)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0480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657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672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Text Box 7"/>
          <p:cNvSpPr txBox="1"/>
          <p:nvPr/>
        </p:nvSpPr>
        <p:spPr>
          <a:xfrm>
            <a:off x="5105400" y="1600200"/>
            <a:ext cx="3702685" cy="645160"/>
          </a:xfrm>
          <a:prstGeom prst="rect">
            <a:avLst/>
          </a:prstGeom>
          <a:noFill/>
        </p:spPr>
        <p:txBody>
          <a:bodyPr wrap="square" rtlCol="0">
            <a:spAutoFit/>
          </a:bodyPr>
          <a:p>
            <a:r>
              <a:rPr lang="en-US" altLang="en-US" b="1">
                <a:solidFill>
                  <a:srgbClr val="C00000"/>
                </a:solidFill>
                <a:latin typeface="Calibri Light" panose="020F0302020204030204" charset="0"/>
                <a:cs typeface="Calibri Light" panose="020F0302020204030204" charset="0"/>
              </a:rPr>
              <a:t>The Scientist (Positivist)</a:t>
            </a:r>
            <a:r>
              <a:rPr lang="en-US" altLang="en-US">
                <a:latin typeface="Calibri Light" panose="020F0302020204030204" charset="0"/>
                <a:cs typeface="Calibri Light" panose="020F0302020204030204" charset="0"/>
              </a:rPr>
              <a:t> often use this logic to</a:t>
            </a:r>
            <a:r>
              <a:rPr lang="en-US" altLang="en-US">
                <a:solidFill>
                  <a:srgbClr val="C00000"/>
                </a:solidFill>
                <a:latin typeface="Calibri Light" panose="020F0302020204030204" charset="0"/>
                <a:cs typeface="Calibri Light" panose="020F0302020204030204" charset="0"/>
              </a:rPr>
              <a:t> TEST a theory.</a:t>
            </a:r>
            <a:endParaRPr lang="en-US" altLang="en-US">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Deductive Example (The "Testing"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4458335" cy="3602990"/>
          </a:xfrm>
        </p:spPr>
        <p:txBody>
          <a:bodyPr>
            <a:normAutofit/>
          </a:bodyPr>
          <a:p>
            <a:pPr marL="0" indent="0">
              <a:buNone/>
            </a:pPr>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"The Impact of Flexible Working Hours on Employee Productivity: A Quantitative Study"</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1. THEORY (Start): The author reads Social Exchange Theory (Literature Review).</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2. Premise: "If companies give gifts (flexibility), employees give back (effort)."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3. HYPOTHESIS: Based on this theory, they predict: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Text Box 4"/>
          <p:cNvSpPr txBox="1"/>
          <p:nvPr/>
        </p:nvSpPr>
        <p:spPr>
          <a:xfrm>
            <a:off x="5058410" y="1532890"/>
            <a:ext cx="3399790" cy="3538220"/>
          </a:xfrm>
          <a:prstGeom prst="rect">
            <a:avLst/>
          </a:prstGeom>
          <a:noFill/>
        </p:spPr>
        <p:txBody>
          <a:bodyPr wrap="square" rtlCol="0">
            <a:spAutoFit/>
          </a:bodyPr>
          <a:p>
            <a:r>
              <a:rPr lang="en-US" altLang="en-US" sz="1600" i="1">
                <a:latin typeface="Calibri Light" panose="020F0302020204030204" charset="0"/>
                <a:cs typeface="Calibri Light" panose="020F0302020204030204" charset="0"/>
                <a:sym typeface="+mn-ea"/>
              </a:rPr>
              <a:t>H1: "Flexible hours will have a positive relationship with productivity."</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4. OBSERVATION (Test): They send a Survey to 500 employees to measure 'Hours' and 'Output'.</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5. CONFIRMATION (End): The data shows a correlation.</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6. Conclusion: "The theory was correct. H1 is supported."</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Inductive Approach (The Climbing Wall )</a:t>
            </a:r>
            <a:endParaRPr lang="en-US"/>
          </a:p>
        </p:txBody>
      </p:sp>
      <p:sp>
        <p:nvSpPr>
          <p:cNvPr id="3" name="Content Placeholder 2"/>
          <p:cNvSpPr>
            <a:spLocks noGrp="1"/>
          </p:cNvSpPr>
          <p:nvPr>
            <p:ph idx="1"/>
          </p:nvPr>
        </p:nvSpPr>
        <p:spPr>
          <a:xfrm>
            <a:off x="457200" y="1600200"/>
            <a:ext cx="4585970" cy="3813175"/>
          </a:xfrm>
        </p:spPr>
        <p:txBody>
          <a:bodyPr>
            <a:normAutofit lnSpcReduction="20000"/>
          </a:bodyPr>
          <a:p>
            <a:r>
              <a:rPr lang="en-US" altLang="en-US" i="1">
                <a:latin typeface="Calibri Light" panose="020F0302020204030204" charset="0"/>
                <a:cs typeface="Calibri Light" panose="020F0302020204030204" charset="0"/>
              </a:rPr>
              <a:t>Think of a</a:t>
            </a:r>
            <a:r>
              <a:rPr lang="en-US" altLang="en-US" b="1" i="1">
                <a:latin typeface="Calibri Light" panose="020F0302020204030204" charset="0"/>
                <a:cs typeface="Calibri Light" panose="020F0302020204030204" charset="0"/>
              </a:rPr>
              <a:t> Climbing Wall</a:t>
            </a:r>
            <a:r>
              <a:rPr lang="en-US" altLang="en-US" i="1">
                <a:latin typeface="Calibri Light" panose="020F0302020204030204" charset="0"/>
                <a:cs typeface="Calibri Light" panose="020F0302020204030204" charset="0"/>
              </a:rPr>
              <a:t>. You start </a:t>
            </a:r>
            <a:r>
              <a:rPr lang="en-US" altLang="en-US" b="1" i="1">
                <a:latin typeface="Calibri Light" panose="020F0302020204030204" charset="0"/>
                <a:cs typeface="Calibri Light" panose="020F0302020204030204" charset="0"/>
              </a:rPr>
              <a:t>at the bottom (Data)</a:t>
            </a:r>
            <a:r>
              <a:rPr lang="en-US" altLang="en-US" i="1">
                <a:latin typeface="Calibri Light" panose="020F0302020204030204" charset="0"/>
                <a:cs typeface="Calibri Light" panose="020F0302020204030204" charset="0"/>
              </a:rPr>
              <a:t> and find your own way up. You don't know exactly where you will finish until you get there.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Process (Bottom-Up):</a:t>
            </a:r>
            <a:endParaRPr lang="en-US" altLang="en-US" b="1"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first - e.g., Interviews)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Pattern (Find themes in the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Tentative Hypothesis (Start to see a connection)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(Build a new theory/model)</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276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7338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3799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Text Box 3"/>
          <p:cNvSpPr txBox="1"/>
          <p:nvPr/>
        </p:nvSpPr>
        <p:spPr>
          <a:xfrm>
            <a:off x="4800600" y="1600200"/>
            <a:ext cx="4102100" cy="1210310"/>
          </a:xfrm>
          <a:prstGeom prst="rect">
            <a:avLst/>
          </a:prstGeom>
          <a:noFill/>
        </p:spPr>
        <p:txBody>
          <a:bodyPr wrap="square" rtlCol="0" anchor="t">
            <a:noAutofit/>
          </a:bodyPr>
          <a:p>
            <a:r>
              <a:rPr lang="en-US" altLang="en-US" b="1">
                <a:latin typeface="Calibri Light" panose="020F0302020204030204" charset="0"/>
                <a:cs typeface="Calibri Light" panose="020F0302020204030204" charset="0"/>
              </a:rPr>
              <a:t>The Interpretivist </a:t>
            </a:r>
            <a:r>
              <a:rPr lang="en-US" altLang="en-US">
                <a:latin typeface="Calibri Light" panose="020F0302020204030204" charset="0"/>
                <a:cs typeface="Calibri Light" panose="020F0302020204030204" charset="0"/>
              </a:rPr>
              <a:t>often use it to </a:t>
            </a:r>
            <a:r>
              <a:rPr lang="en-US" altLang="en-US" b="1">
                <a:solidFill>
                  <a:srgbClr val="C00000"/>
                </a:solidFill>
                <a:latin typeface="Calibri Light" panose="020F0302020204030204" charset="0"/>
                <a:cs typeface="Calibri Light" panose="020F0302020204030204" charset="0"/>
              </a:rPr>
              <a:t>BUILD a theory.</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Inductive Example (The "Building"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7830185" cy="3995420"/>
          </a:xfrm>
        </p:spPr>
        <p:txBody>
          <a:bodyPr>
            <a:noAutofit/>
          </a:bodyPr>
          <a:p>
            <a:pPr marL="0" indent="0">
              <a:buNone/>
            </a:pPr>
            <a:r>
              <a:rPr lang="en-US" altLang="en-US" sz="1500">
                <a:latin typeface="Calibri Light" panose="020F0302020204030204" charset="0"/>
                <a:cs typeface="Calibri Light" panose="020F0302020204030204" charset="0"/>
              </a:rPr>
              <a:t>Paper Title: </a:t>
            </a:r>
            <a:r>
              <a:rPr lang="en-US" altLang="en-US" sz="1500" b="1" i="1">
                <a:latin typeface="Calibri Light" panose="020F0302020204030204" charset="0"/>
                <a:cs typeface="Calibri Light" panose="020F0302020204030204" charset="0"/>
              </a:rPr>
              <a:t>"Surviving the Gig Economy: How Uber Drivers Manage Financial Stress"</a:t>
            </a:r>
            <a:endParaRPr lang="en-US" altLang="en-US" sz="1500" b="1" i="1">
              <a:latin typeface="Calibri Light" panose="020F0302020204030204" charset="0"/>
              <a:cs typeface="Calibri Light" panose="020F0302020204030204" charset="0"/>
            </a:endParaRPr>
          </a:p>
          <a:p>
            <a:pPr marL="0" indent="0">
              <a:buNone/>
            </a:pPr>
            <a:endParaRPr lang="en-US" altLang="en-US" sz="1500" b="1"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1. OBSERVATION (Start): The author notices Uber drivers are stressed, but no existing theory explains exactly how they cope daily.</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2. DATA COLLECTION: They conduct In-depth Interviews with 30 drivers.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Question: "Tell me about your worst day. How did you handle it?"</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3. PATTERN MATCHING: They look for themes in the stories.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Themes found: "Gamification", "Community Support", "Mental Blocking".</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4. THEORY (End): They build a New Framework: "The Coping Mechanism Model for Gig Workers."</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Abductive Approach (Handling the "Surprise")</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583940"/>
          </a:xfrm>
        </p:spPr>
        <p:txBody>
          <a:bodyPr>
            <a:normAutofit fontScale="90000" lnSpcReduction="10000"/>
          </a:bodyPr>
          <a:p>
            <a:r>
              <a:rPr lang="en-US" altLang="en-US" b="1">
                <a:latin typeface="Calibri Light" panose="020F0302020204030204" charset="0"/>
                <a:cs typeface="Calibri Light" panose="020F0302020204030204" charset="0"/>
              </a:rPr>
              <a:t>1. The Starting Point:</a:t>
            </a:r>
            <a:r>
              <a:rPr lang="en-US" altLang="en-US" b="1">
                <a:latin typeface="Calibri Light" panose="020F0302020204030204" charset="0"/>
                <a:cs typeface="Calibri Light" panose="020F0302020204030204" charset="0"/>
              </a:rPr>
              <a:t> The "Mismatch"</a:t>
            </a:r>
            <a:endParaRPr lang="en-US" altLang="en-US" b="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Old Theory: "Loyal employees want to help the company, so they will be Good/Honest."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Data (The Surprise): "Wait... our data shows that the most loyal employees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Conflict: Theory VS.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The Process: Back &amp; Forth</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researcher looks at the data again ("They are lying...").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Then looks at other theories ("Maybe Identity Theory? Maybe they care too much?"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The Outcome: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Theory Modification</a:t>
            </a:r>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We don't throw away the old theory, and we don't invent a totally new one.We Modify it</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Loyalty is good, BUT too much loyalty can lead to 'Unethical Pro-Organisational Behaviour'."Result: A refined, smarter theory.</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Abductive Example (The "Mystery" Paper)</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4107815"/>
          </a:xfrm>
        </p:spPr>
        <p:txBody>
          <a:bodyPr>
            <a:normAutofit/>
          </a:bodyPr>
          <a:p>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"Why Good People Do Bad Things: Unethical Pro-Organisational Behaviour"</a:t>
            </a:r>
            <a:endParaRPr lang="en-US" altLang="en-US" b="1" i="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1.</a:t>
            </a:r>
            <a:r>
              <a:rPr lang="en-US" altLang="en-US" b="1">
                <a:latin typeface="Calibri Light" panose="020F0302020204030204" charset="0"/>
                <a:cs typeface="Calibri Light" panose="020F0302020204030204" charset="0"/>
              </a:rPr>
              <a:t> SURPRISE (Start)</a:t>
            </a:r>
            <a:r>
              <a:rPr lang="en-US" altLang="en-US">
                <a:latin typeface="Calibri Light" panose="020F0302020204030204" charset="0"/>
                <a:cs typeface="Calibri Light" panose="020F0302020204030204" charset="0"/>
              </a:rPr>
              <a:t>: The author sees a "Mystery" in the data.</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Fact: Employees who love their company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Puzzle: "Wait... Theory says loyal employees should be good. Why are they being bad?"</a:t>
            </a:r>
            <a:endParaRPr lang="en-US" altLang="en-US"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2.</a:t>
            </a:r>
            <a:r>
              <a:rPr lang="en-US" altLang="en-US" b="1">
                <a:latin typeface="Calibri Light" panose="020F0302020204030204" charset="0"/>
                <a:cs typeface="Calibri Light" panose="020F0302020204030204" charset="0"/>
              </a:rPr>
              <a:t> BACK &amp; FORTH</a:t>
            </a:r>
            <a:r>
              <a:rPr lang="en-US" altLang="en-US">
                <a:latin typeface="Calibri Light" panose="020F0302020204030204" charset="0"/>
                <a:cs typeface="Calibri Light" panose="020F0302020204030204" charset="0"/>
              </a:rPr>
              <a:t>: They look at the data, then look at theories (Identity Theory? Moral Disengagement?), then back to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BEST EXPLANATION</a:t>
            </a:r>
            <a:r>
              <a:rPr lang="en-US" altLang="en-US">
                <a:latin typeface="Calibri Light" panose="020F0302020204030204" charset="0"/>
                <a:cs typeface="Calibri Light" panose="020F0302020204030204" charset="0"/>
              </a:rPr>
              <a:t>: </a:t>
            </a:r>
            <a:r>
              <a:rPr lang="en-US" altLang="en-US" b="1">
                <a:solidFill>
                  <a:srgbClr val="C00000"/>
                </a:solidFill>
                <a:latin typeface="Calibri Light" panose="020F0302020204030204" charset="0"/>
                <a:cs typeface="Calibri Light" panose="020F0302020204030204" charset="0"/>
              </a:rPr>
              <a:t>They don't invent a totally new theory, but they modify an old one.</a:t>
            </a:r>
            <a:endParaRPr lang="en-US" altLang="en-US" b="1">
              <a:solidFill>
                <a:srgbClr val="C00000"/>
              </a:solidFill>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Explanation: They lie because they want to protect the company they love.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4. </a:t>
            </a:r>
            <a:r>
              <a:rPr lang="en-US" altLang="en-US" b="1">
                <a:latin typeface="Calibri Light" panose="020F0302020204030204" charset="0"/>
                <a:cs typeface="Calibri Light" panose="020F0302020204030204" charset="0"/>
              </a:rPr>
              <a:t>CONCLUSION: A modified theory: "Unethical Pro-Organisational Behaviour."</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196340"/>
          <a:ext cx="8299450" cy="4305300"/>
        </p:xfrm>
        <a:graphic>
          <a:graphicData uri="http://schemas.openxmlformats.org/drawingml/2006/table">
            <a:tbl>
              <a:tblPr/>
              <a:tblGrid>
                <a:gridCol w="1659890"/>
                <a:gridCol w="1659890"/>
                <a:gridCol w="1659890"/>
                <a:gridCol w="1659890"/>
                <a:gridCol w="1659890"/>
              </a:tblGrid>
              <a:tr h="4775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Approach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Start Point</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Logic Direction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Philosophy Match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Best Used When...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619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Deductive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Theory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Top-Down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(Testing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There is a lot of literature and you want to </a:t>
                      </a:r>
                      <a:r>
                        <a:rPr sz="1600" b="1">
                          <a:solidFill>
                            <a:srgbClr val="1F1F1F"/>
                          </a:solidFill>
                          <a:latin typeface="Calibri Light" panose="020F0302020204030204" charset="0"/>
                          <a:ea typeface="Google Sans Text"/>
                          <a:cs typeface="Calibri Light" panose="020F0302020204030204" charset="0"/>
                        </a:rPr>
                        <a:t>test</a:t>
                      </a:r>
                      <a:r>
                        <a:rPr sz="1600">
                          <a:solidFill>
                            <a:srgbClr val="1F1F1F"/>
                          </a:solidFill>
                          <a:latin typeface="Calibri Light" panose="020F0302020204030204" charset="0"/>
                          <a:ea typeface="Google Sans Text"/>
                          <a:cs typeface="Calibri Light" panose="020F0302020204030204" charset="0"/>
                        </a:rPr>
                        <a:t> a hypothesis.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74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Data</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Bottom-Up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(Building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 topic is new and you want to </a:t>
                      </a:r>
                      <a:r>
                        <a:rPr sz="1600" b="1">
                          <a:solidFill>
                            <a:srgbClr val="1F1F1F"/>
                          </a:solidFill>
                          <a:latin typeface="Calibri Light" panose="020F0302020204030204" charset="0"/>
                          <a:ea typeface="Google Sans Text"/>
                          <a:cs typeface="Calibri Light" panose="020F0302020204030204" charset="0"/>
                        </a:rPr>
                        <a:t>explore</a:t>
                      </a:r>
                      <a:r>
                        <a:rPr sz="1600">
                          <a:solidFill>
                            <a:srgbClr val="1F1F1F"/>
                          </a:solidFill>
                          <a:latin typeface="Calibri Light" panose="020F0302020204030204" charset="0"/>
                          <a:ea typeface="Google Sans Text"/>
                          <a:cs typeface="Calibri Light" panose="020F0302020204030204" charset="0"/>
                        </a:rPr>
                        <a:t> deep meanings.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141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Abductive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Surprise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Back &amp; Forth 🔄</a:t>
                      </a:r>
                      <a:r>
                        <a:rPr lang="en-US" sz="1600">
                          <a:solidFill>
                            <a:srgbClr val="1F1F1F"/>
                          </a:solidFill>
                          <a:latin typeface="Calibri Light" panose="020F0302020204030204" charset="0"/>
                          <a:ea typeface="Google Sans Text"/>
                          <a:cs typeface="Calibri Light" panose="020F0302020204030204" charset="0"/>
                        </a:rPr>
                        <a:t>  </a:t>
                      </a:r>
                      <a:endParaRPr lang="en-US"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(Modifying Theory)</a:t>
                      </a:r>
                      <a:endParaRPr lang="en-US"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sym typeface="+mn-ea"/>
                        </a:rPr>
                        <a:t>Interpretivism</a:t>
                      </a:r>
                      <a:endParaRPr sz="1600" b="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need to solve a puzzle using both data and theory.</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70000"/>
          </a:bodyPr>
          <a:p>
            <a:pPr marL="0" indent="0">
              <a:buNone/>
            </a:pPr>
            <a:r>
              <a:rPr lang="en-US">
                <a:latin typeface="Calibri Light" panose="020F0302020204030204" charset="0"/>
                <a:cs typeface="Calibri Light" panose="020F0302020204030204" charset="0"/>
              </a:rPr>
              <a:t>8. </a:t>
            </a:r>
            <a:r>
              <a:rPr lang="en-US" altLang="en-US">
                <a:latin typeface="Calibri Light" panose="020F0302020204030204" charset="0"/>
                <a:cs typeface="Calibri Light" panose="020F0302020204030204" charset="0"/>
              </a:rPr>
              <a:t>Scenario: </a:t>
            </a:r>
            <a:endParaRPr lang="en-US" altLang="en-US">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A Marketing Director reads a classic textbook theory that states: "If you increase the price of luxury goods, demand will actually increase (Veblen Effect)." She decides to test if this is true for her company's new line of watches. She sets a hypothesis, increases the price for one month, and measures the sales data to see if the theory holds true. Which approach is this?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9. </a:t>
            </a:r>
            <a:r>
              <a:rPr lang="en-US" altLang="en-US">
                <a:latin typeface="Calibri Light" panose="020F0302020204030204" charset="0"/>
                <a:cs typeface="Calibri Light" panose="020F0302020204030204" charset="0"/>
              </a:rPr>
              <a:t>Scenario: </a:t>
            </a:r>
            <a:r>
              <a:rPr lang="en-US" altLang="en-US" i="1">
                <a:latin typeface="Calibri Light" panose="020F0302020204030204" charset="0"/>
                <a:cs typeface="Calibri Light" panose="020F0302020204030204" charset="0"/>
              </a:rPr>
              <a:t>An HR Manager notices a new trend where young employees are doing the bare minimum at work ("Quiet Quitting"). There is no existing theory in the company manual to explain this. She decides to conduct open-ended interviews with 20 employees to ask about their feelings. She analyses their stories, finds common themes (e.g., "lack of purpose"), and builds a new framework to explain this behaviour.</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10. </a:t>
            </a:r>
            <a:r>
              <a:rPr lang="en-US" altLang="en-US" b="1">
                <a:latin typeface="Calibri Light" panose="020F0302020204030204" charset="0"/>
                <a:cs typeface="Calibri Light" panose="020F0302020204030204" charset="0"/>
              </a:rPr>
              <a:t>Scenario:</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A researcher looks at sales data and finds a shocking surprise: Customers say they care about the environment, but they are buying more plastic products than ever. The researcher asks: "That’s weird... why is the data contradicting the theory?" They go back and forth between the data and various psychological theories (e.g., "Guilt" vs "Convenience") to find the best possible explanation for this puzzle.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 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atin typeface="Calibri Light" panose="020F0302020204030204" charset="0"/>
                <a:cs typeface="Calibri Light" panose="020F0302020204030204" charset="0"/>
              </a:rPr>
              <a:t>Topic 1: </a:t>
            </a:r>
            <a:r>
              <a:rPr lang="en-US" altLang="en-US">
                <a:latin typeface="Calibri Light" panose="020F0302020204030204" charset="0"/>
                <a:cs typeface="Calibri Light" panose="020F0302020204030204" charset="0"/>
              </a:rPr>
              <a:t>Literature Review (2): </a:t>
            </a:r>
            <a:endParaRPr lang="en-US" altLang="en-US"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Technology for Your Literature Review: </a:t>
            </a:r>
            <a:r>
              <a:rPr lang="en-US" altLang="en-US" sz="2000" i="1">
                <a:solidFill>
                  <a:srgbClr val="C00000"/>
                </a:solidFill>
                <a:latin typeface="Calibri Light" panose="020F0302020204030204" charset="0"/>
                <a:cs typeface="Calibri Light" panose="020F0302020204030204" charset="0"/>
              </a:rPr>
              <a:t>Connected Paper, ResearchRabbit &amp; Exlicit</a:t>
            </a:r>
            <a:endParaRPr lang="en-US" altLang="en-US" sz="2000" i="1">
              <a:solidFill>
                <a:srgbClr val="C00000"/>
              </a:solidFill>
              <a:latin typeface="Calibri Light" panose="020F0302020204030204" charset="0"/>
              <a:cs typeface="Calibri Light" panose="020F0302020204030204" charset="0"/>
            </a:endParaRPr>
          </a:p>
          <a:p>
            <a:pPr marL="0" indent="0">
              <a:buNone/>
            </a:pPr>
            <a:endParaRPr lang="en-US" altLang="en-US" i="1">
              <a:solidFill>
                <a:srgbClr val="C00000"/>
              </a:solidFill>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2: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 </a:t>
            </a:r>
            <a:r>
              <a:rPr lang="en-US" sz="2000" i="1">
                <a:solidFill>
                  <a:srgbClr val="C00000"/>
                </a:solidFill>
                <a:latin typeface="Calibri Light" panose="020F0302020204030204" charset="0"/>
                <a:cs typeface="Calibri Light" panose="020F0302020204030204" charset="0"/>
              </a:rPr>
              <a:t>Ontology, Epistemology &amp; Axiology</a:t>
            </a:r>
            <a:endParaRPr lang="en-US" sz="2000" i="1">
              <a:solidFill>
                <a:srgbClr val="C00000"/>
              </a:solidFill>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  </a:t>
            </a:r>
            <a:r>
              <a:rPr lang="en-US" sz="2000" i="1">
                <a:solidFill>
                  <a:srgbClr val="C00000"/>
                </a:solidFill>
                <a:latin typeface="Calibri Light" panose="020F0302020204030204" charset="0"/>
                <a:cs typeface="Calibri Light" panose="020F0302020204030204" charset="0"/>
              </a:rPr>
              <a:t>Inductive, Deductive &amp; Abuductive Approach</a:t>
            </a:r>
            <a:endParaRPr lang="en-US" sz="2000"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Next Week: Research Methodology (2) </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48055" y="1450975"/>
            <a:ext cx="6487795" cy="4066540"/>
          </a:xfrm>
          <a:prstGeom prst="rect">
            <a:avLst/>
          </a:prstGeom>
        </p:spPr>
      </p:pic>
      <p:sp>
        <p:nvSpPr>
          <p:cNvPr id="4" name="Rectangles 3"/>
          <p:cNvSpPr/>
          <p:nvPr/>
        </p:nvSpPr>
        <p:spPr>
          <a:xfrm>
            <a:off x="5867400" y="2057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ectangles 4"/>
          <p:cNvSpPr/>
          <p:nvPr/>
        </p:nvSpPr>
        <p:spPr>
          <a:xfrm>
            <a:off x="6553200" y="3581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ectangles 5"/>
          <p:cNvSpPr/>
          <p:nvPr/>
        </p:nvSpPr>
        <p:spPr>
          <a:xfrm>
            <a:off x="6324600" y="46482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1308100"/>
          </a:xfrm>
        </p:spPr>
        <p:txBody>
          <a:bodyPr/>
          <a:p>
            <a:r>
              <a:rPr lang="en-US" b="1">
                <a:latin typeface="Calibri Light" panose="020F0302020204030204" charset="0"/>
                <a:cs typeface="Calibri Light" panose="020F0302020204030204" charset="0"/>
              </a:rPr>
              <a:t>The Golden Rule</a:t>
            </a:r>
            <a:endParaRPr lang="en-US" b="1">
              <a:latin typeface="Calibri Light" panose="020F0302020204030204" charset="0"/>
              <a:cs typeface="Calibri Light" panose="020F0302020204030204" charset="0"/>
            </a:endParaRPr>
          </a:p>
        </p:txBody>
      </p:sp>
      <p:sp>
        <p:nvSpPr>
          <p:cNvPr id="7" name="Content Placeholder 6"/>
          <p:cNvSpPr>
            <a:spLocks noGrp="1"/>
          </p:cNvSpPr>
          <p:nvPr>
            <p:ph idx="13"/>
          </p:nvPr>
        </p:nvSpPr>
        <p:spPr/>
        <p:txBody>
          <a:bodyPr/>
          <a:p>
            <a:endParaRPr lang="en-US"/>
          </a:p>
        </p:txBody>
      </p:sp>
      <p:graphicFrame>
        <p:nvGraphicFramePr>
          <p:cNvPr id="5" name="Content Placeholder 4"/>
          <p:cNvGraphicFramePr/>
          <p:nvPr>
            <p:ph idx="1"/>
            <p:custDataLst>
              <p:tags r:id="rId1"/>
            </p:custDataLst>
          </p:nvPr>
        </p:nvGraphicFramePr>
        <p:xfrm>
          <a:off x="415290" y="721995"/>
          <a:ext cx="8463915" cy="4999990"/>
        </p:xfrm>
        <a:graphic>
          <a:graphicData uri="http://schemas.openxmlformats.org/drawingml/2006/table">
            <a:tbl>
              <a:tblPr/>
              <a:tblGrid>
                <a:gridCol w="2821305"/>
                <a:gridCol w="2821305"/>
                <a:gridCol w="2821305"/>
              </a:tblGrid>
              <a:tr h="4565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If your Objective starts with...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 are asking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Your Philosophy MUST be...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TEST..."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MEASURE..."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ANALYSE the impact of X on 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Facts &amp; Numbers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baking a cake.)</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Scientist)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EXPLORE..."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UNDERSTAND..."</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DESCRIBE the experience of..."</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Meanings &amp; Stories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making soup.)</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rPr>
                        <a:t>Interpretivism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Explorer)</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SOLVE..."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IMPROVE..."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DEVELOP a solution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 </a:t>
                      </a:r>
                      <a:r>
                        <a:rPr sz="1600" b="1">
                          <a:solidFill>
                            <a:srgbClr val="1F1F1F"/>
                          </a:solidFill>
                          <a:latin typeface="Calibri Light" panose="020F0302020204030204" charset="0"/>
                          <a:ea typeface="Google Sans Text"/>
                          <a:cs typeface="Calibri Light" panose="020F0302020204030204" charset="0"/>
                        </a:rPr>
                        <a:t>Solution</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fixing a meal.)</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Chef)</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TABLE_ENDDRAG_ORIGIN_RECT" val="648*269"/>
  <p:tag name="TABLE_ENDDRAG_RECT" val="36*120*648*269"/>
</p:tagLst>
</file>

<file path=ppt/tags/tag6.xml><?xml version="1.0" encoding="utf-8"?>
<p:tagLst xmlns:p="http://schemas.openxmlformats.org/presentationml/2006/main">
  <p:tag name="TABLE_ENDDRAG_ORIGIN_RECT" val="648*307"/>
  <p:tag name="TABLE_ENDDRAG_RECT" val="36*168*648*307"/>
</p:tagLst>
</file>

<file path=ppt/tags/tag7.xml><?xml version="1.0" encoding="utf-8"?>
<p:tagLst xmlns:p="http://schemas.openxmlformats.org/presentationml/2006/main">
  <p:tag name="TABLE_ENDDRAG_ORIGIN_RECT" val="658*377"/>
  <p:tag name="TABLE_ENDDRAG_RECT" val="36*68*658*377"/>
</p:tagLst>
</file>

<file path=ppt/tags/tag8.xml><?xml version="1.0" encoding="utf-8"?>
<p:tagLst xmlns:p="http://schemas.openxmlformats.org/presentationml/2006/main">
  <p:tag name="TABLE_ENDDRAG_ORIGIN_RECT" val="648*430"/>
  <p:tag name="TABLE_ENDDRAG_RECT" val="36*18*648*430"/>
</p:tagLst>
</file>

<file path=ppt/tags/tag9.xml><?xml version="1.0" encoding="utf-8"?>
<p:tagLst xmlns:p="http://schemas.openxmlformats.org/presentationml/2006/main">
  <p:tag name="TABLE_ENDDRAG_ORIGIN_RECT" val="656*500"/>
  <p:tag name="TABLE_ENDDRAG_RECT" val="9*-25*656*500"/>
</p:tagLst>
</file>

<file path=ppt/tags/tag10.xml><?xml version="1.0" encoding="utf-8"?>
<p:tagLst xmlns:p="http://schemas.openxmlformats.org/presentationml/2006/main">
  <p:tag name="TABLE_ENDDRAG_ORIGIN_RECT" val="653*330"/>
  <p:tag name="TABLE_ENDDRAG_RECT" val="36*102*653*330"/>
</p:tagLst>
</file>

<file path=ppt/tags/tag11.xml><?xml version="1.0" encoding="utf-8"?>
<p:tagLst xmlns:p="http://schemas.openxmlformats.org/presentationml/2006/main">
  <p:tag name="TABLE_ENDDRAG_ORIGIN_RECT" val="665*387"/>
  <p:tag name="TABLE_ENDDRAG_RECT" val="33*62*665*387"/>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19973</Words>
  <Application>WPS Presentation</Application>
  <PresentationFormat>On-screen Show (4:3)</PresentationFormat>
  <Paragraphs>762</Paragraphs>
  <Slides>58</Slides>
  <Notes>11</Notes>
  <HiddenSlides>0</HiddenSlides>
  <MMClips>0</MMClips>
  <ScaleCrop>false</ScaleCrop>
  <HeadingPairs>
    <vt:vector size="6" baseType="variant">
      <vt:variant>
        <vt:lpstr>已用的字体</vt:lpstr>
      </vt:variant>
      <vt:variant>
        <vt:i4>20</vt:i4>
      </vt:variant>
      <vt:variant>
        <vt:lpstr>主题</vt:lpstr>
      </vt:variant>
      <vt:variant>
        <vt:i4>1</vt:i4>
      </vt:variant>
      <vt:variant>
        <vt:lpstr>幻灯片标题</vt:lpstr>
      </vt:variant>
      <vt:variant>
        <vt:i4>58</vt:i4>
      </vt:variant>
    </vt:vector>
  </HeadingPairs>
  <TitlesOfParts>
    <vt:vector size="79" baseType="lpstr">
      <vt:lpstr>Arial</vt:lpstr>
      <vt:lpstr>SimSun</vt:lpstr>
      <vt:lpstr>Wingdings</vt:lpstr>
      <vt:lpstr>Verdana</vt:lpstr>
      <vt:lpstr>Arial</vt:lpstr>
      <vt:lpstr>Calibri Light</vt:lpstr>
      <vt:lpstr>MS PGothic</vt:lpstr>
      <vt:lpstr>FrutigerLTCom-Italic</vt:lpstr>
      <vt:lpstr>Segoe Print</vt:lpstr>
      <vt:lpstr>FrutigerLTCom-Roman</vt:lpstr>
      <vt:lpstr>Microsoft YaHei</vt:lpstr>
      <vt:lpstr>Arial Unicode MS</vt:lpstr>
      <vt:lpstr>Myriad Pro</vt:lpstr>
      <vt:lpstr>Segoe UI</vt:lpstr>
      <vt:lpstr>Times New Roman</vt:lpstr>
      <vt:lpstr>Calibri</vt:lpstr>
      <vt:lpstr>DengXian</vt:lpstr>
      <vt:lpstr>Symbol</vt:lpstr>
      <vt:lpstr>Google Sans</vt:lpstr>
      <vt:lpstr>Google Sans Text</vt:lpstr>
      <vt:lpstr>UWTSD</vt:lpstr>
      <vt:lpstr>WEEK 3: Literature Review (2) &amp;  Research Philosophy  </vt:lpstr>
      <vt:lpstr>The Contents of Week 3</vt:lpstr>
      <vt:lpstr>Assignment: Research Proposal (5,000 words)</vt:lpstr>
      <vt:lpstr>The Contents of Week 3</vt:lpstr>
      <vt:lpstr>Topic 1: Literature Review (2)</vt:lpstr>
      <vt:lpstr> The Right Tools to Map the Territory </vt:lpstr>
      <vt:lpstr>2. ResearchRabbit (The Spotify of Papers)</vt:lpstr>
      <vt:lpstr>3. Elicit (The Analyst)</vt:lpstr>
      <vt:lpstr>Note on Practical Application</vt:lpstr>
      <vt:lpstr>Assignment: Research Proposal (5,000 words)</vt:lpstr>
      <vt:lpstr>PowerPoint 演示文稿</vt:lpstr>
      <vt:lpstr>The Contents of Week 3</vt:lpstr>
      <vt:lpstr>PowerPoint 演示文稿</vt:lpstr>
      <vt:lpstr>PowerPoint 演示文稿</vt:lpstr>
      <vt:lpstr>Topic 2: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Topic 2.1  Research Philosophy</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Topic 2.1  Research Philosophy</vt:lpstr>
      <vt:lpstr>PowerPoint 演示文稿</vt:lpstr>
      <vt:lpstr>PowerPoint 演示文稿</vt:lpstr>
      <vt:lpstr>PowerPoint 演示文稿</vt:lpstr>
      <vt:lpstr>PowerPoint 演示文稿</vt:lpstr>
      <vt:lpstr>PowerPoint 演示文稿</vt:lpstr>
      <vt:lpstr>PowerPoint 演示文稿</vt:lpstr>
      <vt:lpstr>Topic 2.1  Research Philosophy</vt:lpstr>
      <vt:lpstr>PowerPoint 演示文稿</vt:lpstr>
      <vt:lpstr>PowerPoint 演示文稿</vt:lpstr>
      <vt:lpstr>PowerPoint 演示文稿</vt:lpstr>
      <vt:lpstr>PowerPoint 演示文稿</vt:lpstr>
      <vt:lpstr>PowerPoint 演示文稿</vt:lpstr>
      <vt:lpstr>The Deductive Approach (The Waterfall )</vt:lpstr>
      <vt:lpstr>Deductive Example (The "Testing" Theory)</vt:lpstr>
      <vt:lpstr>PowerPoint 演示文稿</vt:lpstr>
      <vt:lpstr>PowerPoint 演示文稿</vt:lpstr>
      <vt:lpstr>PowerPoint 演示文稿</vt:lpstr>
      <vt:lpstr>PowerPoint 演示文稿</vt:lpstr>
      <vt:lpstr>PowerPoint 演示文稿</vt:lpstr>
      <vt:lpstr>PowerPoint 演示文稿</vt:lpstr>
      <vt:lpstr>The Contents of Week 3</vt:lpstr>
      <vt:lpstr>PowerPoint 演示文稿</vt:lpstr>
      <vt:lpstr>Any Questions? </vt:lpstr>
      <vt:lpstr>Many Thanks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 </dc:title>
  <dc:creator>Helen Evans (Institute of Management and Health)</dc:creator>
  <cp:lastModifiedBy>Maggie</cp:lastModifiedBy>
  <cp:revision>61</cp:revision>
  <dcterms:created xsi:type="dcterms:W3CDTF">2025-03-03T15:17:00Z</dcterms:created>
  <dcterms:modified xsi:type="dcterms:W3CDTF">2026-02-10T03:24:33Z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887F994E64424753A13F6234C0FAC42B_12</vt:lpwstr>
  </property>
  <property fmtid="{D5CDD505-2E9C-101B-9397-08002B2CF9AE}" pid="3" name="KSOProductBuildVer">
    <vt:lpwstr>1033-12.2.0.23196</vt:lpwstr>
  </property>
</Properties>
</file>