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43"/>
  </p:notesMasterIdLst>
  <p:handoutMasterIdLst>
    <p:handoutMasterId r:id="rId44"/>
  </p:handoutMasterIdLst>
  <p:sldIdLst>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97"/>
    <p:restoredTop sz="93216"/>
  </p:normalViewPr>
  <p:slideViewPr>
    <p:cSldViewPr>
      <p:cViewPr varScale="1">
        <p:scale>
          <a:sx n="61" d="100"/>
          <a:sy n="61" d="100"/>
        </p:scale>
        <p:origin x="960"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viewProps" Target="viewProps.xml"/><Relationship Id="rId47" Type="http://schemas.openxmlformats.org/officeDocument/2006/relationships/theme" Target="theme/theme1.xml"/><Relationship Id="rId48" Type="http://schemas.openxmlformats.org/officeDocument/2006/relationships/tableStyles" Target="tableStyles.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slideMaster" Target="slideMasters/slideMaster1.xml"/><Relationship Id="rId4" Type="http://schemas.openxmlformats.org/officeDocument/2006/relationships/slide" Target="slides/slide1.xml"/><Relationship Id="rId5" Type="http://schemas.openxmlformats.org/officeDocument/2006/relationships/slide" Target="slides/slide2.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9" Type="http://schemas.openxmlformats.org/officeDocument/2006/relationships/slide" Target="slides/slide6.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notesMaster" Target="notesMasters/notesMaster1.xml"/><Relationship Id="rId44" Type="http://schemas.openxmlformats.org/officeDocument/2006/relationships/handoutMaster" Target="handoutMasters/handoutMaster1.xml"/><Relationship Id="rId4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14/02/2019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t>14/02/2019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0C9EF5B4-B0BA-BB46-8911-10535A0A0FDB}" type="slidenum">
              <a:rPr lang="en-GB" altLang="en-US" sz="1200"/>
              <a:pPr eaLnBrk="1" hangingPunct="1"/>
              <a:t>33</a:t>
            </a:fld>
            <a:endParaRPr lang="en-GB" altLang="en-US" sz="12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416389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eaLnBrk="1" hangingPunct="1"/>
            <a:fld id="{934EB5D4-4D06-2D4B-8303-07BEB5A842CA}" type="slidenum">
              <a:rPr lang="en-GB" altLang="en-US" sz="1200"/>
              <a:pPr eaLnBrk="1" hangingPunct="1"/>
              <a:t>35</a:t>
            </a:fld>
            <a:endParaRPr lang="en-GB" altLang="en-US" sz="12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endParaRPr lang="en-US" altLang="en-US"/>
          </a:p>
        </p:txBody>
      </p:sp>
    </p:spTree>
    <p:extLst>
      <p:ext uri="{BB962C8B-B14F-4D97-AF65-F5344CB8AC3E}">
        <p14:creationId xmlns:p14="http://schemas.microsoft.com/office/powerpoint/2010/main" val="199959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Footer Placeholder 5"/>
          <p:cNvSpPr>
            <a:spLocks noGrp="1" noChangeArrowheads="1"/>
          </p:cNvSpPr>
          <p:nvPr>
            <p:ph type="ftr" sz="quarter" idx="11"/>
          </p:nvPr>
        </p:nvSpPr>
        <p:spPr>
          <a:xfrm>
            <a:off x="264458" y="6275668"/>
            <a:ext cx="4840941" cy="365125"/>
          </a:xfrm>
          <a:prstGeom prst="rect">
            <a:avLst/>
          </a:prstGeom>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fld id="{A8542DE8-5C00-9947-917A-CDA6847C9767}" type="slidenum">
              <a:rPr lang="en-GB" altLang="en-US"/>
              <a:pPr/>
              <a:t>‹#›</a:t>
            </a:fld>
            <a:endParaRPr lang="en-GB" altLang="en-US"/>
          </a:p>
        </p:txBody>
      </p:sp>
    </p:spTree>
    <p:extLst>
      <p:ext uri="{BB962C8B-B14F-4D97-AF65-F5344CB8AC3E}">
        <p14:creationId xmlns:p14="http://schemas.microsoft.com/office/powerpoint/2010/main" val="32114859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NK1Zb_5Vxu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image" Target="../media/image7.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Outdoor environment in the Foundation Phase</a:t>
            </a:r>
            <a:endParaRPr lang="en-US" dirty="0"/>
          </a:p>
        </p:txBody>
      </p:sp>
      <p:sp>
        <p:nvSpPr>
          <p:cNvPr id="3" name="Subtitle 2"/>
          <p:cNvSpPr>
            <a:spLocks noGrp="1"/>
          </p:cNvSpPr>
          <p:nvPr>
            <p:ph type="subTitle" idx="1"/>
          </p:nvPr>
        </p:nvSpPr>
        <p:spPr/>
        <p:txBody>
          <a:bodyPr/>
          <a:lstStyle/>
          <a:p>
            <a:r>
              <a:rPr lang="en-US" dirty="0" smtClean="0"/>
              <a:t>Desks to dens</a:t>
            </a:r>
            <a:endParaRPr lang="en-US" dirty="0"/>
          </a:p>
        </p:txBody>
      </p:sp>
    </p:spTree>
    <p:extLst>
      <p:ext uri="{BB962C8B-B14F-4D97-AF65-F5344CB8AC3E}">
        <p14:creationId xmlns:p14="http://schemas.microsoft.com/office/powerpoint/2010/main" val="18055166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Physical literacy  -existentialism</a:t>
            </a:r>
            <a:endParaRPr lang="en-US" dirty="0"/>
          </a:p>
        </p:txBody>
      </p:sp>
      <p:sp>
        <p:nvSpPr>
          <p:cNvPr id="3" name="Content Placeholder 2"/>
          <p:cNvSpPr>
            <a:spLocks noGrp="1"/>
          </p:cNvSpPr>
          <p:nvPr>
            <p:ph idx="1"/>
          </p:nvPr>
        </p:nvSpPr>
        <p:spPr/>
        <p:txBody>
          <a:bodyPr/>
          <a:lstStyle/>
          <a:p>
            <a:r>
              <a:rPr lang="en-US" dirty="0" smtClean="0"/>
              <a:t>We are created by our interactions with the world</a:t>
            </a:r>
            <a:r>
              <a:rPr lang="is-IS" dirty="0" smtClean="0"/>
              <a:t>…</a:t>
            </a:r>
          </a:p>
          <a:p>
            <a:endParaRPr lang="is-IS" dirty="0"/>
          </a:p>
          <a:p>
            <a:r>
              <a:rPr lang="en-US" dirty="0" smtClean="0"/>
              <a:t>T</a:t>
            </a:r>
            <a:r>
              <a:rPr lang="is-IS" dirty="0" smtClean="0"/>
              <a:t>he envirnment we create in the Foundation Phase is very important</a:t>
            </a:r>
            <a:endParaRPr lang="en-US" dirty="0"/>
          </a:p>
        </p:txBody>
      </p:sp>
    </p:spTree>
    <p:extLst>
      <p:ext uri="{BB962C8B-B14F-4D97-AF65-F5344CB8AC3E}">
        <p14:creationId xmlns:p14="http://schemas.microsoft.com/office/powerpoint/2010/main" val="13738666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Autofit/>
          </a:bodyPr>
          <a:lstStyle/>
          <a:p>
            <a:r>
              <a:rPr lang="en-GB" sz="3200" smtClean="0"/>
              <a:t>Recap:  The </a:t>
            </a:r>
            <a:r>
              <a:rPr lang="en-GB" sz="3200" dirty="0" smtClean="0"/>
              <a:t>Foundation Phase incorporates outdoor learning in each of the seven areas of learning </a:t>
            </a:r>
            <a:r>
              <a:rPr lang="en-US" sz="3200" dirty="0" smtClean="0"/>
              <a:t/>
            </a:r>
            <a:br>
              <a:rPr lang="en-US" sz="3200" dirty="0" smtClean="0"/>
            </a:br>
            <a:endParaRPr lang="en-US" sz="3200" dirty="0"/>
          </a:p>
        </p:txBody>
      </p:sp>
      <p:sp>
        <p:nvSpPr>
          <p:cNvPr id="3" name="Content Placeholder 2"/>
          <p:cNvSpPr>
            <a:spLocks noGrp="1"/>
          </p:cNvSpPr>
          <p:nvPr>
            <p:ph idx="1"/>
          </p:nvPr>
        </p:nvSpPr>
        <p:spPr>
          <a:xfrm>
            <a:off x="457200" y="2204864"/>
            <a:ext cx="8229600" cy="3312368"/>
          </a:xfrm>
        </p:spPr>
        <p:txBody>
          <a:bodyPr>
            <a:normAutofit/>
          </a:bodyPr>
          <a:lstStyle/>
          <a:p>
            <a:r>
              <a:rPr lang="en-GB" sz="2600" dirty="0"/>
              <a:t>Educational approaches in Scandinavia see the use of the outdoors as an integral part of children’s learning. </a:t>
            </a:r>
            <a:endParaRPr lang="en-GB" sz="2600" dirty="0" smtClean="0"/>
          </a:p>
          <a:p>
            <a:r>
              <a:rPr lang="en-GB" sz="2600" dirty="0"/>
              <a:t>from the influence of Scandinavia and the growing movement of Forest Schools, but also from the influence of educational theorist such as Froebel </a:t>
            </a:r>
            <a:endParaRPr lang="en-GB" dirty="0" smtClean="0"/>
          </a:p>
          <a:p>
            <a:r>
              <a:rPr lang="en-GB" sz="3000" dirty="0" smtClean="0"/>
              <a:t>The question is   WHY???</a:t>
            </a:r>
            <a:endParaRPr lang="en-GB" sz="3000" dirty="0"/>
          </a:p>
        </p:txBody>
      </p:sp>
    </p:spTree>
    <p:extLst>
      <p:ext uri="{BB962C8B-B14F-4D97-AF65-F5344CB8AC3E}">
        <p14:creationId xmlns:p14="http://schemas.microsoft.com/office/powerpoint/2010/main" val="8320425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a:t>
            </a:r>
            <a:r>
              <a:rPr lang="en-GB" dirty="0" smtClean="0"/>
              <a:t>mpact of the natural environment</a:t>
            </a:r>
            <a:r>
              <a:rPr lang="is-IS" dirty="0" smtClean="0"/>
              <a:t>…</a:t>
            </a:r>
            <a:endParaRPr lang="en-US" dirty="0"/>
          </a:p>
        </p:txBody>
      </p:sp>
      <p:sp>
        <p:nvSpPr>
          <p:cNvPr id="3" name="Content Placeholder 2"/>
          <p:cNvSpPr>
            <a:spLocks noGrp="1"/>
          </p:cNvSpPr>
          <p:nvPr>
            <p:ph idx="1"/>
          </p:nvPr>
        </p:nvSpPr>
        <p:spPr>
          <a:xfrm>
            <a:off x="628650" y="1632503"/>
            <a:ext cx="7886700" cy="3857470"/>
          </a:xfrm>
        </p:spPr>
        <p:txBody>
          <a:bodyPr>
            <a:normAutofit fontScale="70000" lnSpcReduction="20000"/>
          </a:bodyPr>
          <a:lstStyle/>
          <a:p>
            <a:endParaRPr lang="en-GB" dirty="0" smtClean="0"/>
          </a:p>
          <a:p>
            <a:r>
              <a:rPr lang="en-GB" dirty="0" smtClean="0"/>
              <a:t>on </a:t>
            </a:r>
            <a:r>
              <a:rPr lang="en-GB" dirty="0"/>
              <a:t>motor development, physical activity, physical and mental health, and concentration (</a:t>
            </a:r>
            <a:r>
              <a:rPr lang="en-GB" dirty="0" err="1"/>
              <a:t>Bjørklid</a:t>
            </a:r>
            <a:r>
              <a:rPr lang="en-GB" dirty="0"/>
              <a:t>, 2005; </a:t>
            </a:r>
            <a:r>
              <a:rPr lang="en-GB" dirty="0" err="1"/>
              <a:t>Fjørtoft</a:t>
            </a:r>
            <a:r>
              <a:rPr lang="en-GB" dirty="0"/>
              <a:t>, 2001, 2004; </a:t>
            </a:r>
            <a:r>
              <a:rPr lang="en-GB" dirty="0" err="1"/>
              <a:t>Grahn</a:t>
            </a:r>
            <a:r>
              <a:rPr lang="en-GB" dirty="0"/>
              <a:t> </a:t>
            </a:r>
            <a:r>
              <a:rPr lang="en-GB" i="1" dirty="0"/>
              <a:t>et al</a:t>
            </a:r>
            <a:r>
              <a:rPr lang="en-GB" dirty="0"/>
              <a:t>., 1997)</a:t>
            </a:r>
            <a:r>
              <a:rPr lang="en-US" dirty="0" smtClean="0">
                <a:effectLst/>
              </a:rPr>
              <a:t> </a:t>
            </a:r>
            <a:endParaRPr lang="en-GB" dirty="0" smtClean="0"/>
          </a:p>
          <a:p>
            <a:r>
              <a:rPr lang="en-GB" dirty="0" smtClean="0"/>
              <a:t>Maynard </a:t>
            </a:r>
            <a:r>
              <a:rPr lang="en-GB" i="1" dirty="0"/>
              <a:t>et al</a:t>
            </a:r>
            <a:r>
              <a:rPr lang="en-GB" dirty="0"/>
              <a:t>. (2013:212) concluded that the increased opportunities for child-initiated learning and teachers’ different expectations of behaviour in outdoor spaces </a:t>
            </a:r>
            <a:r>
              <a:rPr lang="en-US" dirty="0"/>
              <a:t>may have given pupils ‘the opportunity to reconstruct themselves as strong, competent children rather than as ‘underachieving’.</a:t>
            </a:r>
            <a:r>
              <a:rPr lang="en-US" dirty="0" smtClean="0">
                <a:effectLst/>
              </a:rPr>
              <a:t> </a:t>
            </a:r>
          </a:p>
          <a:p>
            <a:r>
              <a:rPr lang="en-GB" dirty="0"/>
              <a:t>This is recognised in the Forest School approach where the concept is underpinned by a philosophy of holistic child-led learning (Passy and Waite, 2011)</a:t>
            </a:r>
            <a:r>
              <a:rPr lang="en-US" dirty="0" smtClean="0">
                <a:effectLst/>
              </a:rPr>
              <a:t> </a:t>
            </a:r>
            <a:endParaRPr lang="en-US" dirty="0"/>
          </a:p>
        </p:txBody>
      </p:sp>
    </p:spTree>
    <p:extLst>
      <p:ext uri="{BB962C8B-B14F-4D97-AF65-F5344CB8AC3E}">
        <p14:creationId xmlns:p14="http://schemas.microsoft.com/office/powerpoint/2010/main" val="18734147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However</a:t>
            </a:r>
            <a:r>
              <a:rPr lang="is-IS" dirty="0" smtClean="0"/>
              <a:t>…</a:t>
            </a:r>
            <a:endParaRPr lang="en-US" dirty="0"/>
          </a:p>
        </p:txBody>
      </p:sp>
      <p:sp>
        <p:nvSpPr>
          <p:cNvPr id="3" name="Content Placeholder 2"/>
          <p:cNvSpPr>
            <a:spLocks noGrp="1"/>
          </p:cNvSpPr>
          <p:nvPr>
            <p:ph idx="1"/>
          </p:nvPr>
        </p:nvSpPr>
        <p:spPr/>
        <p:txBody>
          <a:bodyPr>
            <a:normAutofit fontScale="85000" lnSpcReduction="10000"/>
          </a:bodyPr>
          <a:lstStyle/>
          <a:p>
            <a:r>
              <a:rPr lang="en-GB" dirty="0"/>
              <a:t>concern expressed for the lack of outdoor play opportunities for young children as Palmer (2006:59) puts it ‘the decline of the free-range child’ and Wilson (2012) highlights the contrast between structured playing areas and ‘free-range’ playing in a wild overgrown space. In so doing, she touches on many of the complexities of outdoor </a:t>
            </a:r>
            <a:r>
              <a:rPr lang="en-GB" dirty="0" smtClean="0"/>
              <a:t>play</a:t>
            </a:r>
            <a:r>
              <a:rPr lang="is-IS" dirty="0" smtClean="0"/>
              <a:t>…</a:t>
            </a:r>
          </a:p>
          <a:p>
            <a:endParaRPr lang="is-IS" dirty="0"/>
          </a:p>
          <a:p>
            <a:r>
              <a:rPr lang="en-US" dirty="0" smtClean="0"/>
              <a:t>S</a:t>
            </a:r>
            <a:r>
              <a:rPr lang="is-IS" dirty="0" smtClean="0"/>
              <a:t>ee the quote..</a:t>
            </a:r>
            <a:endParaRPr lang="en-US" dirty="0"/>
          </a:p>
          <a:p>
            <a:endParaRPr lang="en-US" dirty="0"/>
          </a:p>
        </p:txBody>
      </p:sp>
    </p:spTree>
    <p:extLst>
      <p:ext uri="{BB962C8B-B14F-4D97-AF65-F5344CB8AC3E}">
        <p14:creationId xmlns:p14="http://schemas.microsoft.com/office/powerpoint/2010/main" val="766221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0000" lnSpcReduction="20000"/>
          </a:bodyPr>
          <a:lstStyle/>
          <a:p>
            <a:r>
              <a:rPr lang="en-GB" dirty="0"/>
              <a:t>Wilson (2012) captures so well the fears of </a:t>
            </a:r>
            <a:r>
              <a:rPr lang="en-GB" dirty="0" err="1"/>
              <a:t>Louv</a:t>
            </a:r>
            <a:r>
              <a:rPr lang="en-GB" dirty="0"/>
              <a:t> (2005:99), who has identified the psychological and emotional problems of children not playing in the natural environment in what he calls ‘nature deficit disorder</a:t>
            </a:r>
            <a:r>
              <a:rPr lang="en-GB" dirty="0" smtClean="0"/>
              <a:t>.’</a:t>
            </a:r>
          </a:p>
          <a:p>
            <a:r>
              <a:rPr lang="en-GB" dirty="0"/>
              <a:t>Gill (2007) argues that our risk-averse society does not enable children to take risks, learn to make judgements about safety and develop resilience</a:t>
            </a:r>
            <a:r>
              <a:rPr lang="en-GB" dirty="0" smtClean="0"/>
              <a:t>.</a:t>
            </a:r>
          </a:p>
          <a:p>
            <a:r>
              <a:rPr lang="en-GB" dirty="0"/>
              <a:t>Wilson (2012) also highlights the complex social nature of play and the darker side of </a:t>
            </a:r>
            <a:r>
              <a:rPr lang="en-GB" dirty="0" smtClean="0"/>
              <a:t>play</a:t>
            </a:r>
          </a:p>
          <a:p>
            <a:r>
              <a:rPr lang="en-GB" dirty="0" smtClean="0"/>
              <a:t>And </a:t>
            </a:r>
            <a:r>
              <a:rPr lang="is-IS" dirty="0" smtClean="0"/>
              <a:t>…</a:t>
            </a:r>
            <a:r>
              <a:rPr lang="en-GB" dirty="0" smtClean="0"/>
              <a:t>the </a:t>
            </a:r>
            <a:r>
              <a:rPr lang="en-GB" dirty="0"/>
              <a:t>challenges of physical play for anyone with a developmental coordination disorder (Kirby and Drew, 2004; Macintyre and </a:t>
            </a:r>
            <a:r>
              <a:rPr lang="en-GB" dirty="0" err="1"/>
              <a:t>McVitty</a:t>
            </a:r>
            <a:r>
              <a:rPr lang="en-GB" dirty="0"/>
              <a:t>, 2004)</a:t>
            </a:r>
          </a:p>
        </p:txBody>
      </p:sp>
    </p:spTree>
    <p:extLst>
      <p:ext uri="{BB962C8B-B14F-4D97-AF65-F5344CB8AC3E}">
        <p14:creationId xmlns:p14="http://schemas.microsoft.com/office/powerpoint/2010/main" val="14465940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Wild spaces for creativity</a:t>
            </a:r>
            <a:r>
              <a:rPr lang="is-IS" dirty="0" smtClean="0"/>
              <a:t>…</a:t>
            </a:r>
            <a:endParaRPr lang="en-US" dirty="0"/>
          </a:p>
        </p:txBody>
      </p:sp>
      <p:sp>
        <p:nvSpPr>
          <p:cNvPr id="3" name="Content Placeholder 2"/>
          <p:cNvSpPr>
            <a:spLocks noGrp="1"/>
          </p:cNvSpPr>
          <p:nvPr>
            <p:ph idx="1"/>
          </p:nvPr>
        </p:nvSpPr>
        <p:spPr/>
        <p:txBody>
          <a:bodyPr>
            <a:normAutofit fontScale="77500" lnSpcReduction="20000"/>
          </a:bodyPr>
          <a:lstStyle/>
          <a:p>
            <a:r>
              <a:rPr lang="en-GB" dirty="0"/>
              <a:t>The space that Wilson describes has been left to grow wild and in so doing is full of variables, an important factor for creativity in what Nicholson (1971:6) calls ‘the theory of loose parts’ which says 'in any environment, both the degree of inventiveness and creativity, and the possibility of discovery, are directly proportional to the number and kind of variables in it</a:t>
            </a:r>
            <a:r>
              <a:rPr lang="en-GB" dirty="0" smtClean="0"/>
              <a:t>.’</a:t>
            </a:r>
          </a:p>
          <a:p>
            <a:r>
              <a:rPr lang="en-GB" dirty="0"/>
              <a:t>Rasmussen and </a:t>
            </a:r>
            <a:r>
              <a:rPr lang="en-GB" dirty="0" err="1"/>
              <a:t>Smidt</a:t>
            </a:r>
            <a:r>
              <a:rPr lang="en-GB" dirty="0"/>
              <a:t> (2003) also recognise this inventiveness as they stress two important factors in relation to outdoor play, the challenge, excitement and risk factors and the opportunities for imagination provided by the limitless variables of the outdoor environment.</a:t>
            </a:r>
            <a:endParaRPr lang="en-US" dirty="0"/>
          </a:p>
        </p:txBody>
      </p:sp>
    </p:spTree>
    <p:extLst>
      <p:ext uri="{BB962C8B-B14F-4D97-AF65-F5344CB8AC3E}">
        <p14:creationId xmlns:p14="http://schemas.microsoft.com/office/powerpoint/2010/main" val="12436625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Affordances</a:t>
            </a:r>
            <a:endParaRPr lang="en-US" dirty="0"/>
          </a:p>
        </p:txBody>
      </p:sp>
      <p:sp>
        <p:nvSpPr>
          <p:cNvPr id="3" name="Content Placeholder 2"/>
          <p:cNvSpPr>
            <a:spLocks noGrp="1"/>
          </p:cNvSpPr>
          <p:nvPr>
            <p:ph idx="1"/>
          </p:nvPr>
        </p:nvSpPr>
        <p:spPr/>
        <p:txBody>
          <a:bodyPr>
            <a:normAutofit fontScale="85000" lnSpcReduction="20000"/>
          </a:bodyPr>
          <a:lstStyle/>
          <a:p>
            <a:r>
              <a:rPr lang="en-GB" dirty="0"/>
              <a:t>The concept of affordances has been widely used in the field of outdoor research (</a:t>
            </a:r>
            <a:r>
              <a:rPr lang="en-GB" dirty="0" err="1"/>
              <a:t>Fiskum</a:t>
            </a:r>
            <a:r>
              <a:rPr lang="en-GB" dirty="0"/>
              <a:t> and Jacobsen, 2013; </a:t>
            </a:r>
            <a:r>
              <a:rPr lang="en-GB" dirty="0" err="1"/>
              <a:t>Fjortoft</a:t>
            </a:r>
            <a:r>
              <a:rPr lang="en-GB" dirty="0"/>
              <a:t>, 2001, 2004; </a:t>
            </a:r>
            <a:r>
              <a:rPr lang="en-GB" dirty="0" err="1"/>
              <a:t>Kytta</a:t>
            </a:r>
            <a:r>
              <a:rPr lang="en-GB" dirty="0"/>
              <a:t>, 2002; </a:t>
            </a:r>
            <a:r>
              <a:rPr lang="en-GB" dirty="0" err="1"/>
              <a:t>Storli</a:t>
            </a:r>
            <a:r>
              <a:rPr lang="en-GB" dirty="0"/>
              <a:t> and Hagen, 2010</a:t>
            </a:r>
            <a:r>
              <a:rPr lang="en-GB" dirty="0" smtClean="0"/>
              <a:t>;).</a:t>
            </a:r>
          </a:p>
          <a:p>
            <a:r>
              <a:rPr lang="en-GB" dirty="0"/>
              <a:t>Gibson (1986:127) states that ‘the affordances of the environment are what it offers the animal</a:t>
            </a:r>
            <a:r>
              <a:rPr lang="en-GB" dirty="0" smtClean="0"/>
              <a:t>’</a:t>
            </a:r>
          </a:p>
          <a:p>
            <a:r>
              <a:rPr lang="en-GB" dirty="0"/>
              <a:t>Affordances have properties that they offer to a species but the affordance not only depends on the environment but also the species</a:t>
            </a:r>
            <a:r>
              <a:rPr lang="en-GB" dirty="0" smtClean="0"/>
              <a:t>.</a:t>
            </a:r>
          </a:p>
          <a:p>
            <a:r>
              <a:rPr lang="en-GB" dirty="0">
                <a:hlinkClick r:id="rId2"/>
              </a:rPr>
              <a:t>https://</a:t>
            </a:r>
            <a:r>
              <a:rPr lang="en-GB" dirty="0" smtClean="0">
                <a:hlinkClick r:id="rId2"/>
              </a:rPr>
              <a:t>youtu.be/NK1Zb_5VxuM</a:t>
            </a:r>
            <a:endParaRPr lang="en-GB" dirty="0" smtClean="0"/>
          </a:p>
          <a:p>
            <a:endParaRPr lang="en-US" dirty="0" smtClean="0"/>
          </a:p>
          <a:p>
            <a:endParaRPr lang="en-US" dirty="0"/>
          </a:p>
        </p:txBody>
      </p:sp>
    </p:spTree>
    <p:extLst>
      <p:ext uri="{BB962C8B-B14F-4D97-AF65-F5344CB8AC3E}">
        <p14:creationId xmlns:p14="http://schemas.microsoft.com/office/powerpoint/2010/main" val="7788643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GB" dirty="0"/>
              <a:t>’ </a:t>
            </a:r>
            <a:r>
              <a:rPr lang="en-GB" dirty="0" err="1"/>
              <a:t>Kytta’s</a:t>
            </a:r>
            <a:r>
              <a:rPr lang="en-GB" dirty="0"/>
              <a:t> (2004) study of affordances of children’s environments found that a rural natural environment provided a superior amount of affordances, something that </a:t>
            </a:r>
            <a:r>
              <a:rPr lang="en-GB" dirty="0" err="1"/>
              <a:t>Fjortoft</a:t>
            </a:r>
            <a:r>
              <a:rPr lang="en-GB" dirty="0"/>
              <a:t> and </a:t>
            </a:r>
            <a:r>
              <a:rPr lang="en-GB" dirty="0" err="1"/>
              <a:t>Sageie</a:t>
            </a:r>
            <a:r>
              <a:rPr lang="en-GB" dirty="0"/>
              <a:t> (2000) and </a:t>
            </a:r>
            <a:r>
              <a:rPr lang="en-GB" dirty="0" err="1"/>
              <a:t>Fjortoft</a:t>
            </a:r>
            <a:r>
              <a:rPr lang="en-GB" dirty="0"/>
              <a:t> (2000, 2001, 2004) have </a:t>
            </a:r>
            <a:r>
              <a:rPr lang="en-GB" dirty="0" smtClean="0"/>
              <a:t>noted</a:t>
            </a:r>
          </a:p>
          <a:p>
            <a:r>
              <a:rPr lang="en-GB" dirty="0" err="1"/>
              <a:t>Kytta</a:t>
            </a:r>
            <a:r>
              <a:rPr lang="en-GB" dirty="0"/>
              <a:t> (2004) suggests children’s ability to perceive affordances develops as they grow and learn new physical skills. When a child learns to walk, a new field of affordances opens up and they are able to perceive new features of the environment and intuitively use them for physically active play (</a:t>
            </a:r>
            <a:r>
              <a:rPr lang="en-GB" dirty="0" err="1"/>
              <a:t>Stroli</a:t>
            </a:r>
            <a:r>
              <a:rPr lang="en-GB" dirty="0"/>
              <a:t> and Hagen, 2010)</a:t>
            </a:r>
            <a:endParaRPr lang="en-US" dirty="0"/>
          </a:p>
        </p:txBody>
      </p:sp>
    </p:spTree>
    <p:extLst>
      <p:ext uri="{BB962C8B-B14F-4D97-AF65-F5344CB8AC3E}">
        <p14:creationId xmlns:p14="http://schemas.microsoft.com/office/powerpoint/2010/main" val="14594616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GB" dirty="0" err="1"/>
              <a:t>Fjortoft</a:t>
            </a:r>
            <a:r>
              <a:rPr lang="en-GB" dirty="0"/>
              <a:t> (2004) maintains that the diversity of affordances in the natural environment encourages a wide range of physical actions and in so doing develops motor </a:t>
            </a:r>
            <a:r>
              <a:rPr lang="en-GB" dirty="0" smtClean="0"/>
              <a:t>competency</a:t>
            </a:r>
          </a:p>
          <a:p>
            <a:r>
              <a:rPr lang="en-GB" dirty="0"/>
              <a:t>She highlights the importance of the environmental complexity and diversity in nature as an important influence on physically active play (</a:t>
            </a:r>
            <a:r>
              <a:rPr lang="en-GB" dirty="0" err="1"/>
              <a:t>Fjortoft</a:t>
            </a:r>
            <a:r>
              <a:rPr lang="en-GB" dirty="0"/>
              <a:t>, 2000, 2004</a:t>
            </a:r>
            <a:r>
              <a:rPr lang="en-GB" dirty="0" smtClean="0"/>
              <a:t>).</a:t>
            </a:r>
          </a:p>
          <a:p>
            <a:endParaRPr lang="en-GB" dirty="0"/>
          </a:p>
          <a:p>
            <a:r>
              <a:rPr lang="en-GB" dirty="0" smtClean="0"/>
              <a:t>Develops physical competence </a:t>
            </a:r>
            <a:r>
              <a:rPr lang="is-IS" dirty="0" smtClean="0"/>
              <a:t>…attribute of physical literacy</a:t>
            </a:r>
            <a:endParaRPr lang="en-US" dirty="0"/>
          </a:p>
        </p:txBody>
      </p:sp>
    </p:spTree>
    <p:extLst>
      <p:ext uri="{BB962C8B-B14F-4D97-AF65-F5344CB8AC3E}">
        <p14:creationId xmlns:p14="http://schemas.microsoft.com/office/powerpoint/2010/main" val="6134834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GB" dirty="0"/>
              <a:t>the outdoors i</a:t>
            </a:r>
            <a:r>
              <a:rPr lang="en-GB" dirty="0" smtClean="0"/>
              <a:t>s </a:t>
            </a:r>
            <a:r>
              <a:rPr lang="en-GB" dirty="0"/>
              <a:t>‘qualitatively different’ and </a:t>
            </a:r>
            <a:r>
              <a:rPr lang="en-GB" dirty="0" smtClean="0"/>
              <a:t>has </a:t>
            </a:r>
            <a:r>
              <a:rPr lang="en-GB" dirty="0"/>
              <a:t>‘fewer restrictions and controls and activities tended to be open-ended’ highlighting the ‘unpredictability’, ‘dynamic’ and at times ‘threatening’ nature of the outdoors (Stephenson, 2002:37</a:t>
            </a:r>
            <a:r>
              <a:rPr lang="en-GB" dirty="0" smtClean="0"/>
              <a:t>).</a:t>
            </a:r>
          </a:p>
          <a:p>
            <a:endParaRPr lang="en-GB" dirty="0"/>
          </a:p>
          <a:p>
            <a:r>
              <a:rPr lang="en-GB" dirty="0"/>
              <a:t>cues that children link to play and risky play and may therefore account for their motivation to play </a:t>
            </a:r>
            <a:r>
              <a:rPr lang="en-GB" dirty="0" smtClean="0"/>
              <a:t>outside</a:t>
            </a:r>
            <a:r>
              <a:rPr lang="is-IS" dirty="0" smtClean="0"/>
              <a:t>…we will come back to play cues.</a:t>
            </a:r>
            <a:endParaRPr lang="en-GB" dirty="0" smtClean="0"/>
          </a:p>
        </p:txBody>
      </p:sp>
    </p:spTree>
    <p:extLst>
      <p:ext uri="{BB962C8B-B14F-4D97-AF65-F5344CB8AC3E}">
        <p14:creationId xmlns:p14="http://schemas.microsoft.com/office/powerpoint/2010/main" val="7466994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GB" dirty="0" err="1"/>
              <a:t>Fiskum</a:t>
            </a:r>
            <a:r>
              <a:rPr lang="en-GB" dirty="0"/>
              <a:t> and Jacobsen (2013) highlight recent developments in neuroscience that suggest visual information is not just processed by the visual cortex, but also simultaneously by the limbic system</a:t>
            </a:r>
            <a:r>
              <a:rPr lang="en-GB" dirty="0" smtClean="0"/>
              <a:t>.</a:t>
            </a:r>
          </a:p>
          <a:p>
            <a:r>
              <a:rPr lang="en-GB" dirty="0" err="1"/>
              <a:t>Fiskum</a:t>
            </a:r>
            <a:r>
              <a:rPr lang="en-GB" dirty="0"/>
              <a:t> and Jacobsen (2013:77) argue that this gives a new perspective on how we see affordances, and suggest that ‘affordances in indoor and outdoor schooling have different requirements for cortical regulation</a:t>
            </a:r>
            <a:r>
              <a:rPr lang="en-GB" dirty="0" smtClean="0"/>
              <a:t>.’</a:t>
            </a:r>
          </a:p>
          <a:p>
            <a:r>
              <a:rPr lang="en-GB" dirty="0"/>
              <a:t>Having to regulate and ‘suppress tendency to actions given by affordances’ when </a:t>
            </a:r>
            <a:r>
              <a:rPr lang="en-GB" dirty="0" smtClean="0"/>
              <a:t>indoors, </a:t>
            </a:r>
            <a:r>
              <a:rPr lang="en-GB" dirty="0"/>
              <a:t>as opposed to the freedom to respond in action outdoors may result in stress and different behaviours in children </a:t>
            </a:r>
            <a:r>
              <a:rPr lang="is-IS" dirty="0" smtClean="0"/>
              <a:t>…..</a:t>
            </a:r>
            <a:r>
              <a:rPr lang="en-GB" dirty="0"/>
              <a:t> ‘action regulation’</a:t>
            </a:r>
            <a:r>
              <a:rPr lang="en-US" dirty="0" smtClean="0">
                <a:effectLst/>
              </a:rPr>
              <a:t> </a:t>
            </a:r>
            <a:endParaRPr lang="en-US" dirty="0"/>
          </a:p>
        </p:txBody>
      </p:sp>
    </p:spTree>
    <p:extLst>
      <p:ext uri="{BB962C8B-B14F-4D97-AF65-F5344CB8AC3E}">
        <p14:creationId xmlns:p14="http://schemas.microsoft.com/office/powerpoint/2010/main" val="20303705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GB" dirty="0"/>
              <a:t>this are significant for the Foundation Phase, which is underpinned by a philosophy of well-being and has the ‘development of children’s self-worth and self- esteem’ at the core of the curriculum (DCELLS, 2008a:4</a:t>
            </a:r>
            <a:r>
              <a:rPr lang="en-GB" dirty="0" smtClean="0"/>
              <a:t>).</a:t>
            </a:r>
            <a:endParaRPr lang="en-GB" dirty="0"/>
          </a:p>
          <a:p>
            <a:endParaRPr lang="en-GB" dirty="0" smtClean="0"/>
          </a:p>
          <a:p>
            <a:r>
              <a:rPr lang="en-GB" dirty="0" err="1"/>
              <a:t>Nicklasson</a:t>
            </a:r>
            <a:r>
              <a:rPr lang="en-GB" dirty="0"/>
              <a:t> and Sandberg (2010) suggest ‘nature is an environment where both children and adults can find peace and relaxation from the stresses of everyday life, and increase their playfulness and feelings of freedom’. </a:t>
            </a:r>
            <a:endParaRPr lang="en-US" dirty="0"/>
          </a:p>
          <a:p>
            <a:endParaRPr lang="en-US" dirty="0"/>
          </a:p>
        </p:txBody>
      </p:sp>
    </p:spTree>
    <p:extLst>
      <p:ext uri="{BB962C8B-B14F-4D97-AF65-F5344CB8AC3E}">
        <p14:creationId xmlns:p14="http://schemas.microsoft.com/office/powerpoint/2010/main" val="9233384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GB" dirty="0" err="1"/>
              <a:t>Fjortoft</a:t>
            </a:r>
            <a:r>
              <a:rPr lang="en-GB" dirty="0"/>
              <a:t> (2000) explored the learning effects from playing in a natural environment on motor development. </a:t>
            </a:r>
            <a:r>
              <a:rPr lang="en-GB" dirty="0" err="1"/>
              <a:t>Grahn</a:t>
            </a:r>
            <a:r>
              <a:rPr lang="en-GB" dirty="0"/>
              <a:t> </a:t>
            </a:r>
            <a:r>
              <a:rPr lang="en-GB" i="1" dirty="0"/>
              <a:t>et al</a:t>
            </a:r>
            <a:r>
              <a:rPr lang="en-GB" dirty="0"/>
              <a:t>., (1997, cited in </a:t>
            </a:r>
            <a:r>
              <a:rPr lang="en-GB" dirty="0" err="1"/>
              <a:t>Fjortoft</a:t>
            </a:r>
            <a:r>
              <a:rPr lang="en-GB" dirty="0"/>
              <a:t>, 2000 and </a:t>
            </a:r>
            <a:r>
              <a:rPr lang="en-GB" dirty="0" err="1"/>
              <a:t>Mygind</a:t>
            </a:r>
            <a:r>
              <a:rPr lang="en-GB" dirty="0"/>
              <a:t>, 2007) found that children playing in an outdoor environment which included natural environments had better physical fitness, motor skills and coordination, concentration abilities and less absence due to illness than children in an urban environment.</a:t>
            </a:r>
            <a:endParaRPr lang="en-US" dirty="0"/>
          </a:p>
        </p:txBody>
      </p:sp>
    </p:spTree>
    <p:extLst>
      <p:ext uri="{BB962C8B-B14F-4D97-AF65-F5344CB8AC3E}">
        <p14:creationId xmlns:p14="http://schemas.microsoft.com/office/powerpoint/2010/main" val="8332186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20000"/>
          </a:bodyPr>
          <a:lstStyle/>
          <a:p>
            <a:r>
              <a:rPr lang="en-GB" dirty="0" err="1"/>
              <a:t>Mygind</a:t>
            </a:r>
            <a:r>
              <a:rPr lang="en-GB" dirty="0"/>
              <a:t> (2007) found that the outdoors, in particular a Forest School environment had a significant impact on the levels of physical activity of </a:t>
            </a:r>
            <a:r>
              <a:rPr lang="en-GB" dirty="0" smtClean="0"/>
              <a:t>children</a:t>
            </a:r>
          </a:p>
          <a:p>
            <a:endParaRPr lang="en-GB" dirty="0"/>
          </a:p>
          <a:p>
            <a:r>
              <a:rPr lang="en-GB" dirty="0" err="1"/>
              <a:t>Dowda</a:t>
            </a:r>
            <a:r>
              <a:rPr lang="en-GB" dirty="0"/>
              <a:t> </a:t>
            </a:r>
            <a:r>
              <a:rPr lang="en-GB" i="1" dirty="0"/>
              <a:t>et al</a:t>
            </a:r>
            <a:r>
              <a:rPr lang="en-GB" dirty="0"/>
              <a:t>. (2009) suggest the environment that children are in has an impact on activity levels, with schools whose environments promoted physical activity with more space, less fixed equipment and more portable equipment having children with significantly higher levels of physical activity</a:t>
            </a:r>
            <a:endParaRPr lang="en-US" dirty="0"/>
          </a:p>
        </p:txBody>
      </p:sp>
    </p:spTree>
    <p:extLst>
      <p:ext uri="{BB962C8B-B14F-4D97-AF65-F5344CB8AC3E}">
        <p14:creationId xmlns:p14="http://schemas.microsoft.com/office/powerpoint/2010/main" val="1646355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Mental health</a:t>
            </a:r>
            <a:r>
              <a:rPr lang="is-IS" dirty="0" smtClean="0"/>
              <a:t>…</a:t>
            </a:r>
            <a:endParaRPr lang="en-US" dirty="0"/>
          </a:p>
        </p:txBody>
      </p:sp>
      <p:sp>
        <p:nvSpPr>
          <p:cNvPr id="3" name="Content Placeholder 2"/>
          <p:cNvSpPr>
            <a:spLocks noGrp="1"/>
          </p:cNvSpPr>
          <p:nvPr>
            <p:ph idx="1"/>
          </p:nvPr>
        </p:nvSpPr>
        <p:spPr/>
        <p:txBody>
          <a:bodyPr>
            <a:normAutofit lnSpcReduction="10000"/>
          </a:bodyPr>
          <a:lstStyle/>
          <a:p>
            <a:r>
              <a:rPr lang="en-GB" dirty="0"/>
              <a:t>A growing body of literature supports the role of nature and the outdoors in promoting mental health and well-being  (</a:t>
            </a:r>
            <a:r>
              <a:rPr lang="en-GB" dirty="0" err="1"/>
              <a:t>Berto</a:t>
            </a:r>
            <a:r>
              <a:rPr lang="en-GB" dirty="0"/>
              <a:t>, 2005; Bird, 2007; </a:t>
            </a:r>
            <a:r>
              <a:rPr lang="en-GB" dirty="0" err="1"/>
              <a:t>Korpela</a:t>
            </a:r>
            <a:r>
              <a:rPr lang="en-GB" dirty="0"/>
              <a:t> </a:t>
            </a:r>
            <a:r>
              <a:rPr lang="en-GB" i="1" dirty="0"/>
              <a:t>et al</a:t>
            </a:r>
            <a:r>
              <a:rPr lang="en-GB" dirty="0"/>
              <a:t>., 2001; </a:t>
            </a:r>
            <a:r>
              <a:rPr lang="en-GB" dirty="0" err="1"/>
              <a:t>Korpela</a:t>
            </a:r>
            <a:r>
              <a:rPr lang="en-GB" dirty="0"/>
              <a:t> and </a:t>
            </a:r>
            <a:r>
              <a:rPr lang="en-GB" dirty="0" err="1"/>
              <a:t>Hartig</a:t>
            </a:r>
            <a:r>
              <a:rPr lang="en-GB" dirty="0"/>
              <a:t>, 1996; Munoz, 2009), prevention of depression (Douglas, 2005), and alleviation of symptoms of ADHD (Taylor </a:t>
            </a:r>
            <a:r>
              <a:rPr lang="en-GB" i="1" dirty="0"/>
              <a:t>et al</a:t>
            </a:r>
            <a:r>
              <a:rPr lang="en-GB" dirty="0"/>
              <a:t>., 2001; Taylor and </a:t>
            </a:r>
            <a:r>
              <a:rPr lang="en-GB" dirty="0" err="1"/>
              <a:t>Kuo</a:t>
            </a:r>
            <a:r>
              <a:rPr lang="en-GB" dirty="0"/>
              <a:t>, 2001, 2009).</a:t>
            </a:r>
            <a:endParaRPr lang="en-US" dirty="0"/>
          </a:p>
        </p:txBody>
      </p:sp>
    </p:spTree>
    <p:extLst>
      <p:ext uri="{BB962C8B-B14F-4D97-AF65-F5344CB8AC3E}">
        <p14:creationId xmlns:p14="http://schemas.microsoft.com/office/powerpoint/2010/main" val="107018007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Play and playful pedagogy</a:t>
            </a:r>
            <a:endParaRPr lang="en-US" dirty="0"/>
          </a:p>
        </p:txBody>
      </p:sp>
      <p:sp>
        <p:nvSpPr>
          <p:cNvPr id="3" name="Content Placeholder 2"/>
          <p:cNvSpPr>
            <a:spLocks noGrp="1"/>
          </p:cNvSpPr>
          <p:nvPr>
            <p:ph idx="1"/>
          </p:nvPr>
        </p:nvSpPr>
        <p:spPr/>
        <p:txBody>
          <a:bodyPr/>
          <a:lstStyle/>
          <a:p>
            <a:endParaRPr lang="is-IS" dirty="0"/>
          </a:p>
          <a:p>
            <a:endParaRPr lang="is-IS" dirty="0" smtClean="0"/>
          </a:p>
          <a:p>
            <a:endParaRPr lang="en-US" dirty="0"/>
          </a:p>
        </p:txBody>
      </p:sp>
    </p:spTree>
    <p:extLst>
      <p:ext uri="{BB962C8B-B14F-4D97-AF65-F5344CB8AC3E}">
        <p14:creationId xmlns:p14="http://schemas.microsoft.com/office/powerpoint/2010/main" val="2403582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play?</a:t>
            </a:r>
            <a:endParaRPr lang="en-US" dirty="0"/>
          </a:p>
        </p:txBody>
      </p:sp>
      <p:sp>
        <p:nvSpPr>
          <p:cNvPr id="3" name="Content Placeholder 2"/>
          <p:cNvSpPr>
            <a:spLocks noGrp="1"/>
          </p:cNvSpPr>
          <p:nvPr>
            <p:ph idx="1"/>
          </p:nvPr>
        </p:nvSpPr>
        <p:spPr/>
        <p:txBody>
          <a:bodyPr/>
          <a:lstStyle/>
          <a:p>
            <a:r>
              <a:rPr lang="en-US" dirty="0" smtClean="0"/>
              <a:t>Write what you think is a definition of play</a:t>
            </a:r>
            <a:r>
              <a:rPr lang="is-IS" dirty="0" smtClean="0"/>
              <a:t>…</a:t>
            </a:r>
          </a:p>
          <a:p>
            <a:endParaRPr lang="is-IS" dirty="0"/>
          </a:p>
          <a:p>
            <a:r>
              <a:rPr lang="en-US" dirty="0" smtClean="0"/>
              <a:t>D</a:t>
            </a:r>
            <a:r>
              <a:rPr lang="is-IS" dirty="0" smtClean="0"/>
              <a:t>isucss this in pairs </a:t>
            </a:r>
          </a:p>
          <a:p>
            <a:endParaRPr lang="is-IS" dirty="0"/>
          </a:p>
          <a:p>
            <a:r>
              <a:rPr lang="en-US" dirty="0" smtClean="0"/>
              <a:t>D</a:t>
            </a:r>
            <a:r>
              <a:rPr lang="is-IS" dirty="0" smtClean="0"/>
              <a:t>ecide what you think are the key features of play.</a:t>
            </a:r>
            <a:endParaRPr lang="en-US" dirty="0"/>
          </a:p>
        </p:txBody>
      </p:sp>
    </p:spTree>
    <p:extLst>
      <p:ext uri="{BB962C8B-B14F-4D97-AF65-F5344CB8AC3E}">
        <p14:creationId xmlns:p14="http://schemas.microsoft.com/office/powerpoint/2010/main" val="13220867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Defining play</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a:t>
            </a:r>
            <a:r>
              <a:rPr lang="en-GB" dirty="0"/>
              <a:t>play involves an attitudinal component,’ with a key element of play being ‘auto telicity, engaging in activities for their own sake or as ends in t</a:t>
            </a:r>
            <a:r>
              <a:rPr lang="en-GB" dirty="0" smtClean="0"/>
              <a:t>hemselves</a:t>
            </a:r>
            <a:r>
              <a:rPr lang="en-GB" dirty="0"/>
              <a:t>’ </a:t>
            </a:r>
            <a:r>
              <a:rPr lang="en-GB" dirty="0" err="1"/>
              <a:t>Feezell</a:t>
            </a:r>
            <a:r>
              <a:rPr lang="en-GB" dirty="0"/>
              <a:t> (2013:17) </a:t>
            </a:r>
            <a:endParaRPr lang="en-GB" dirty="0" smtClean="0"/>
          </a:p>
          <a:p>
            <a:r>
              <a:rPr lang="en-GB" dirty="0"/>
              <a:t>T</a:t>
            </a:r>
            <a:r>
              <a:rPr lang="en-GB" dirty="0" smtClean="0"/>
              <a:t>he </a:t>
            </a:r>
            <a:r>
              <a:rPr lang="en-GB" dirty="0"/>
              <a:t>context or situation and the emotions of the player are all important in defining whether an activity is play or not, giving the example that ‘sometimes running is play, and sometimes it is </a:t>
            </a:r>
            <a:r>
              <a:rPr lang="en-GB" dirty="0" smtClean="0"/>
              <a:t>not. </a:t>
            </a:r>
            <a:r>
              <a:rPr lang="en-GB" dirty="0"/>
              <a:t>Play is a state of mind rather than an activity’. Brown (2009:60) </a:t>
            </a:r>
            <a:r>
              <a:rPr lang="en-GB" dirty="0" smtClean="0"/>
              <a:t> </a:t>
            </a:r>
            <a:endParaRPr lang="en-US" dirty="0"/>
          </a:p>
        </p:txBody>
      </p:sp>
    </p:spTree>
    <p:extLst>
      <p:ext uri="{BB962C8B-B14F-4D97-AF65-F5344CB8AC3E}">
        <p14:creationId xmlns:p14="http://schemas.microsoft.com/office/powerpoint/2010/main" val="2983419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‘play is child-chosen, play is child invented, play is pretend but done as if the activity were real, play focuses on the doing (process not product), play is done by the players (children) not the adults (teachers or parents), play requires active involvement and play is fun</a:t>
            </a:r>
            <a:r>
              <a:rPr lang="en-GB" dirty="0" smtClean="0"/>
              <a:t>’. </a:t>
            </a:r>
            <a:r>
              <a:rPr lang="en-GB" dirty="0" err="1"/>
              <a:t>Meckley</a:t>
            </a:r>
            <a:r>
              <a:rPr lang="en-GB" dirty="0"/>
              <a:t> (2002, cited in Wood and </a:t>
            </a:r>
            <a:r>
              <a:rPr lang="en-GB" dirty="0" err="1"/>
              <a:t>Attfield</a:t>
            </a:r>
            <a:r>
              <a:rPr lang="en-GB" dirty="0"/>
              <a:t>, 2005:4) </a:t>
            </a:r>
            <a:endParaRPr lang="en-US" dirty="0"/>
          </a:p>
        </p:txBody>
      </p:sp>
    </p:spTree>
    <p:extLst>
      <p:ext uri="{BB962C8B-B14F-4D97-AF65-F5344CB8AC3E}">
        <p14:creationId xmlns:p14="http://schemas.microsoft.com/office/powerpoint/2010/main" val="20069434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Theorists and play</a:t>
            </a:r>
            <a:endParaRPr lang="en-US" dirty="0"/>
          </a:p>
        </p:txBody>
      </p:sp>
      <p:sp>
        <p:nvSpPr>
          <p:cNvPr id="3" name="Content Placeholder 2"/>
          <p:cNvSpPr>
            <a:spLocks noGrp="1"/>
          </p:cNvSpPr>
          <p:nvPr>
            <p:ph idx="1"/>
          </p:nvPr>
        </p:nvSpPr>
        <p:spPr/>
        <p:txBody>
          <a:bodyPr/>
          <a:lstStyle/>
          <a:p>
            <a:r>
              <a:rPr lang="en-GB" dirty="0"/>
              <a:t>Vygotsky (1967) argued play’s importance in creating its own zone of proximal development and from the time of early educational pioneers and theorists such as Rousseau, Dewey, Froebel, Montessori, MacMillan and Steiner, play has been recognised as having an important role in children’s early education. </a:t>
            </a:r>
            <a:endParaRPr lang="en-US" dirty="0"/>
          </a:p>
        </p:txBody>
      </p:sp>
    </p:spTree>
    <p:extLst>
      <p:ext uri="{BB962C8B-B14F-4D97-AF65-F5344CB8AC3E}">
        <p14:creationId xmlns:p14="http://schemas.microsoft.com/office/powerpoint/2010/main" val="1722652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 and Physical literacy</a:t>
            </a:r>
            <a:endParaRPr lang="en-US" dirty="0"/>
          </a:p>
        </p:txBody>
      </p:sp>
      <p:sp>
        <p:nvSpPr>
          <p:cNvPr id="3" name="Content Placeholder 2"/>
          <p:cNvSpPr>
            <a:spLocks noGrp="1"/>
          </p:cNvSpPr>
          <p:nvPr>
            <p:ph idx="1"/>
          </p:nvPr>
        </p:nvSpPr>
        <p:spPr/>
        <p:txBody>
          <a:bodyPr/>
          <a:lstStyle/>
          <a:p>
            <a:r>
              <a:rPr lang="en-GB" dirty="0"/>
              <a:t>P</a:t>
            </a:r>
            <a:r>
              <a:rPr lang="en-GB" dirty="0" smtClean="0"/>
              <a:t>lay </a:t>
            </a:r>
            <a:r>
              <a:rPr lang="en-GB" dirty="0"/>
              <a:t>‘facilitates the establishment of many of the other attributes that are characteristic of a physically literate individual, including motivation, confidence, environmental and interpersonal engagement, self-knowledge and self-expression.’ Maude (2010:111) </a:t>
            </a:r>
            <a:endParaRPr lang="en-US" dirty="0"/>
          </a:p>
        </p:txBody>
      </p:sp>
    </p:spTree>
    <p:extLst>
      <p:ext uri="{BB962C8B-B14F-4D97-AF65-F5344CB8AC3E}">
        <p14:creationId xmlns:p14="http://schemas.microsoft.com/office/powerpoint/2010/main" val="45406698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 as a continuum</a:t>
            </a:r>
            <a:endParaRPr lang="en-US" dirty="0"/>
          </a:p>
        </p:txBody>
      </p:sp>
      <p:sp>
        <p:nvSpPr>
          <p:cNvPr id="3" name="Content Placeholder 2"/>
          <p:cNvSpPr>
            <a:spLocks noGrp="1"/>
          </p:cNvSpPr>
          <p:nvPr>
            <p:ph idx="1"/>
          </p:nvPr>
        </p:nvSpPr>
        <p:spPr/>
        <p:txBody>
          <a:bodyPr>
            <a:normAutofit fontScale="92500"/>
          </a:bodyPr>
          <a:lstStyle/>
          <a:p>
            <a:r>
              <a:rPr lang="en-GB" dirty="0"/>
              <a:t>Play can be categorised as ‘more or less play’, not dichotomous as ‘play or not play’. Behaviours meeting all criteria might be categorised as ‘pure play’, whereas behaviours with fewer components are ‘less purely play’. Simply put, acts should not be categorised as ‘play’ or ‘not play’: they should be related along a continuum from ‘pure play’ to ‘non play’. </a:t>
            </a:r>
            <a:r>
              <a:rPr lang="en-GB" dirty="0" smtClean="0"/>
              <a:t>(</a:t>
            </a:r>
            <a:r>
              <a:rPr lang="en-GB" dirty="0"/>
              <a:t>Pellegrini, 1991:215)</a:t>
            </a:r>
          </a:p>
          <a:p>
            <a:endParaRPr lang="en-US" dirty="0"/>
          </a:p>
        </p:txBody>
      </p:sp>
    </p:spTree>
    <p:extLst>
      <p:ext uri="{BB962C8B-B14F-4D97-AF65-F5344CB8AC3E}">
        <p14:creationId xmlns:p14="http://schemas.microsoft.com/office/powerpoint/2010/main" val="14943350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745067"/>
            <a:ext cx="8042276" cy="5198533"/>
          </a:xfrm>
        </p:spPr>
        <p:txBody>
          <a:bodyPr>
            <a:normAutofit fontScale="92500" lnSpcReduction="10000"/>
          </a:bodyPr>
          <a:lstStyle/>
          <a:p>
            <a:r>
              <a:rPr lang="en-GB" dirty="0"/>
              <a:t>‘if a distinction were drawn between play and playfulness, then this dichotomy would be less visible as feelings of playfulness could permeate both play and work</a:t>
            </a:r>
            <a:r>
              <a:rPr lang="en-GB" dirty="0" smtClean="0"/>
              <a:t>.’ </a:t>
            </a:r>
            <a:r>
              <a:rPr lang="en-GB" dirty="0"/>
              <a:t>Howard </a:t>
            </a:r>
            <a:r>
              <a:rPr lang="en-GB" i="1" dirty="0"/>
              <a:t>et al</a:t>
            </a:r>
            <a:r>
              <a:rPr lang="en-GB" dirty="0"/>
              <a:t>., (2002:3) </a:t>
            </a:r>
            <a:endParaRPr lang="en-GB" dirty="0" smtClean="0"/>
          </a:p>
          <a:p>
            <a:r>
              <a:rPr lang="en-GB" dirty="0"/>
              <a:t>This is particularly relevant to a play-based curriculum such as the Foundation Phase, as it could be argued that any play that takes place in the school setting cannot be ‘pure play’ but would be on a continuum of play and playfulness (Howard </a:t>
            </a:r>
            <a:r>
              <a:rPr lang="en-GB" i="1" dirty="0"/>
              <a:t>et al</a:t>
            </a:r>
            <a:r>
              <a:rPr lang="en-GB" dirty="0"/>
              <a:t>., 2002; Pellegrini, 1991).</a:t>
            </a:r>
          </a:p>
          <a:p>
            <a:endParaRPr lang="en-US" dirty="0"/>
          </a:p>
        </p:txBody>
      </p:sp>
    </p:spTree>
    <p:extLst>
      <p:ext uri="{BB962C8B-B14F-4D97-AF65-F5344CB8AC3E}">
        <p14:creationId xmlns:p14="http://schemas.microsoft.com/office/powerpoint/2010/main" val="4682530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play always good?</a:t>
            </a:r>
            <a:endParaRPr lang="en-US" dirty="0"/>
          </a:p>
        </p:txBody>
      </p:sp>
      <p:sp>
        <p:nvSpPr>
          <p:cNvPr id="3" name="Content Placeholder 2"/>
          <p:cNvSpPr>
            <a:spLocks noGrp="1"/>
          </p:cNvSpPr>
          <p:nvPr>
            <p:ph idx="1"/>
          </p:nvPr>
        </p:nvSpPr>
        <p:spPr/>
        <p:txBody>
          <a:bodyPr>
            <a:normAutofit fontScale="92500" lnSpcReduction="10000"/>
          </a:bodyPr>
          <a:lstStyle/>
          <a:p>
            <a:r>
              <a:rPr lang="en-GB" dirty="0"/>
              <a:t>Sutton-Smith (1997) questions the rhetoric surrounding play as a discourse of play as fun that fails to acknowledge any play that is not fun, or dark play, highlighting that there is little or no mention of children for whom play is not fun, or happy. The notion that play reproduces experiences from real life surely means that some children must be experiencing rejection, discomfort and alienation (Sutton-Smith, 1997).</a:t>
            </a:r>
            <a:endParaRPr lang="en-US" dirty="0"/>
          </a:p>
        </p:txBody>
      </p:sp>
    </p:spTree>
    <p:extLst>
      <p:ext uri="{BB962C8B-B14F-4D97-AF65-F5344CB8AC3E}">
        <p14:creationId xmlns:p14="http://schemas.microsoft.com/office/powerpoint/2010/main" val="154839091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GB" dirty="0"/>
              <a:t>A</a:t>
            </a:r>
            <a:r>
              <a:rPr lang="en-GB" dirty="0" smtClean="0"/>
              <a:t>rticle </a:t>
            </a:r>
            <a:r>
              <a:rPr lang="en-GB" dirty="0"/>
              <a:t>31 of the United Nations </a:t>
            </a:r>
            <a:r>
              <a:rPr lang="en-GB" dirty="0" smtClean="0"/>
              <a:t>‘recognises </a:t>
            </a:r>
            <a:r>
              <a:rPr lang="en-GB" dirty="0"/>
              <a:t>the right of the child to rest and leisure, to engage in play and recreational activities appropriate to the age of the child’ (UN, 1989: article 31</a:t>
            </a:r>
            <a:r>
              <a:rPr lang="en-GB" dirty="0" smtClean="0"/>
              <a:t>).</a:t>
            </a:r>
          </a:p>
          <a:p>
            <a:r>
              <a:rPr lang="en-GB" dirty="0"/>
              <a:t>Burr (2002) points out, however, that this takes no account of children’s vastly different economic, cultural and political circumstances around the globe</a:t>
            </a:r>
            <a:r>
              <a:rPr lang="en-GB" dirty="0" smtClean="0"/>
              <a:t>. </a:t>
            </a:r>
            <a:r>
              <a:rPr lang="en-GB" dirty="0"/>
              <a:t>I</a:t>
            </a:r>
            <a:r>
              <a:rPr lang="en-GB" dirty="0" smtClean="0"/>
              <a:t>t </a:t>
            </a:r>
            <a:r>
              <a:rPr lang="en-GB" dirty="0"/>
              <a:t>assumes a shared western vision of the notion of </a:t>
            </a:r>
            <a:r>
              <a:rPr lang="en-GB" dirty="0" smtClean="0"/>
              <a:t>childhood. </a:t>
            </a:r>
            <a:endParaRPr lang="en-US" dirty="0"/>
          </a:p>
        </p:txBody>
      </p:sp>
    </p:spTree>
    <p:extLst>
      <p:ext uri="{BB962C8B-B14F-4D97-AF65-F5344CB8AC3E}">
        <p14:creationId xmlns:p14="http://schemas.microsoft.com/office/powerpoint/2010/main" val="59932448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power of play</a:t>
            </a:r>
            <a:endParaRPr lang="en-US" dirty="0"/>
          </a:p>
        </p:txBody>
      </p:sp>
      <p:sp>
        <p:nvSpPr>
          <p:cNvPr id="3" name="Content Placeholder 2"/>
          <p:cNvSpPr>
            <a:spLocks noGrp="1"/>
          </p:cNvSpPr>
          <p:nvPr>
            <p:ph idx="1"/>
          </p:nvPr>
        </p:nvSpPr>
        <p:spPr/>
        <p:txBody>
          <a:bodyPr>
            <a:normAutofit fontScale="92500" lnSpcReduction="10000"/>
          </a:bodyPr>
          <a:lstStyle/>
          <a:p>
            <a:r>
              <a:rPr lang="en-GB" dirty="0"/>
              <a:t>Children </a:t>
            </a:r>
            <a:r>
              <a:rPr lang="en-GB" dirty="0" smtClean="0"/>
              <a:t>are often </a:t>
            </a:r>
            <a:r>
              <a:rPr lang="en-GB" dirty="0"/>
              <a:t>deeply involved in their play and experience a state of flow and higher levels of motivation through peak experience (</a:t>
            </a:r>
            <a:r>
              <a:rPr lang="en-GB" dirty="0" err="1"/>
              <a:t>Csikszentmihalyi</a:t>
            </a:r>
            <a:r>
              <a:rPr lang="en-GB" dirty="0"/>
              <a:t>, 1979, 1989; Leavers, 1994; Maslow, 1987</a:t>
            </a:r>
            <a:r>
              <a:rPr lang="en-GB" dirty="0" smtClean="0"/>
              <a:t>).</a:t>
            </a:r>
          </a:p>
          <a:p>
            <a:r>
              <a:rPr lang="en-GB" dirty="0"/>
              <a:t>Broadhead (2006:191) argues that children’s play is ‘their self-actualisation, a holistic exploration of who and what they are and know and of who and what they might become’.</a:t>
            </a:r>
            <a:endParaRPr lang="en-US" dirty="0"/>
          </a:p>
        </p:txBody>
      </p:sp>
    </p:spTree>
    <p:extLst>
      <p:ext uri="{BB962C8B-B14F-4D97-AF65-F5344CB8AC3E}">
        <p14:creationId xmlns:p14="http://schemas.microsoft.com/office/powerpoint/2010/main" val="11482309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404664"/>
            <a:ext cx="8042276" cy="5046134"/>
          </a:xfrm>
        </p:spPr>
        <p:txBody>
          <a:bodyPr>
            <a:normAutofit lnSpcReduction="10000"/>
          </a:bodyPr>
          <a:lstStyle/>
          <a:p>
            <a:r>
              <a:rPr lang="en-GB" dirty="0"/>
              <a:t>Broadhead (2006:2) suggests that the more cooperative children’s play is, the more they are likely to connect with other children and understand their knowledge along with a ‘deeply fulfilling emotional engagement with the world around them.’ </a:t>
            </a:r>
            <a:endParaRPr lang="en-GB" dirty="0" smtClean="0"/>
          </a:p>
          <a:p>
            <a:r>
              <a:rPr lang="en-GB" dirty="0" smtClean="0"/>
              <a:t>‘sociable </a:t>
            </a:r>
            <a:r>
              <a:rPr lang="en-GB" dirty="0"/>
              <a:t>and cooperative endeavours expose children to other children’s perspectives and they become experts for one another, scaffolding their own and peers’ learning experiences’ (Broadhead, 2006:202).</a:t>
            </a:r>
            <a:endParaRPr lang="en-US" dirty="0"/>
          </a:p>
        </p:txBody>
      </p:sp>
    </p:spTree>
    <p:extLst>
      <p:ext uri="{BB962C8B-B14F-4D97-AF65-F5344CB8AC3E}">
        <p14:creationId xmlns:p14="http://schemas.microsoft.com/office/powerpoint/2010/main" val="102918856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U</a:t>
            </a:r>
            <a:r>
              <a:rPr lang="en-GB" dirty="0" smtClean="0"/>
              <a:t>tilising </a:t>
            </a:r>
            <a:r>
              <a:rPr lang="en-GB" dirty="0"/>
              <a:t>a concept of play which is based on children’s perceptions highlighting playfulness as an approach and attitude to an activity may help to develop practitioners understanding of play (Howard and </a:t>
            </a:r>
            <a:r>
              <a:rPr lang="en-GB" dirty="0" err="1"/>
              <a:t>McInnes</a:t>
            </a:r>
            <a:r>
              <a:rPr lang="en-GB" dirty="0"/>
              <a:t>, 2010).</a:t>
            </a:r>
          </a:p>
          <a:p>
            <a:endParaRPr lang="en-US" dirty="0"/>
          </a:p>
        </p:txBody>
      </p:sp>
    </p:spTree>
    <p:extLst>
      <p:ext uri="{BB962C8B-B14F-4D97-AF65-F5344CB8AC3E}">
        <p14:creationId xmlns:p14="http://schemas.microsoft.com/office/powerpoint/2010/main" val="17389694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128" y="0"/>
            <a:ext cx="8042276" cy="1705240"/>
          </a:xfrm>
        </p:spPr>
        <p:txBody>
          <a:bodyPr/>
          <a:lstStyle/>
          <a:p>
            <a:r>
              <a:rPr lang="en-US" sz="2400" b="1" dirty="0" smtClean="0"/>
              <a:t>Cues </a:t>
            </a:r>
            <a:r>
              <a:rPr lang="en-US" sz="2400" b="1" dirty="0"/>
              <a:t>that children use to distinguish between play and </a:t>
            </a:r>
            <a:r>
              <a:rPr lang="en-US" sz="2400" b="1" dirty="0" smtClean="0"/>
              <a:t>work </a:t>
            </a:r>
            <a:r>
              <a:rPr lang="en-GB" sz="2000" dirty="0"/>
              <a:t>Howard and </a:t>
            </a:r>
            <a:r>
              <a:rPr lang="en-GB" sz="2000" dirty="0" err="1"/>
              <a:t>McInnes’s</a:t>
            </a:r>
            <a:r>
              <a:rPr lang="en-GB" sz="2000" dirty="0"/>
              <a:t>(2010:35) </a:t>
            </a:r>
            <a:r>
              <a:rPr lang="en-GB" b="1" dirty="0"/>
              <a:t/>
            </a:r>
            <a:br>
              <a:rPr lang="en-GB" b="1" dirty="0"/>
            </a:br>
            <a:endParaRPr lang="en-US" dirty="0"/>
          </a:p>
        </p:txBody>
      </p:sp>
      <p:graphicFrame>
        <p:nvGraphicFramePr>
          <p:cNvPr id="4" name="Content Placeholder 3"/>
          <p:cNvGraphicFramePr>
            <a:graphicFrameLocks noGrp="1"/>
          </p:cNvGraphicFramePr>
          <p:nvPr>
            <p:ph idx="1"/>
            <p:extLst/>
          </p:nvPr>
        </p:nvGraphicFramePr>
        <p:xfrm>
          <a:off x="0" y="1083733"/>
          <a:ext cx="9008532" cy="5995358"/>
        </p:xfrm>
        <a:graphic>
          <a:graphicData uri="http://schemas.openxmlformats.org/drawingml/2006/table">
            <a:tbl>
              <a:tblPr firstRow="1" firstCol="1" bandRow="1" bandCol="1">
                <a:tableStyleId>{5C22544A-7EE6-4342-B048-85BDC9FD1C3A}</a:tableStyleId>
              </a:tblPr>
              <a:tblGrid>
                <a:gridCol w="2129049"/>
                <a:gridCol w="2375217"/>
                <a:gridCol w="1950018"/>
                <a:gridCol w="2554248"/>
              </a:tblGrid>
              <a:tr h="268177">
                <a:tc>
                  <a:txBody>
                    <a:bodyPr/>
                    <a:lstStyle/>
                    <a:p>
                      <a:pPr marL="0" marR="0">
                        <a:lnSpc>
                          <a:spcPct val="150000"/>
                        </a:lnSpc>
                        <a:spcBef>
                          <a:spcPts val="0"/>
                        </a:spcBef>
                        <a:spcAft>
                          <a:spcPts val="0"/>
                        </a:spcAft>
                      </a:pPr>
                      <a:r>
                        <a:rPr lang="en-GB" sz="1200">
                          <a:effectLst/>
                        </a:rPr>
                        <a:t>Play</a:t>
                      </a:r>
                      <a:endParaRPr lang="en-GB" sz="12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Work</a:t>
                      </a:r>
                      <a:endParaRPr lang="en-GB" sz="1200">
                        <a:effectLst/>
                        <a:latin typeface="Cambria" charset="0"/>
                        <a:ea typeface="MS Mincho" charset="-128"/>
                        <a:cs typeface="Times New Roman" charset="0"/>
                      </a:endParaRPr>
                    </a:p>
                  </a:txBody>
                  <a:tcPr marL="68580" marR="68580" marT="0" marB="0"/>
                </a:tc>
                <a:tc>
                  <a:txBody>
                    <a:bodyPr/>
                    <a:lstStyle/>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r>
              <a:tr h="841697">
                <a:tc>
                  <a:txBody>
                    <a:bodyPr/>
                    <a:lstStyle/>
                    <a:p>
                      <a:pPr marL="0" marR="0">
                        <a:lnSpc>
                          <a:spcPct val="150000"/>
                        </a:lnSpc>
                        <a:spcBef>
                          <a:spcPts val="0"/>
                        </a:spcBef>
                        <a:spcAft>
                          <a:spcPts val="0"/>
                        </a:spcAft>
                      </a:pPr>
                      <a:r>
                        <a:rPr lang="en-GB" sz="1200">
                          <a:effectLst/>
                        </a:rPr>
                        <a:t>Emotional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Environmental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Emotional cues</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Environmental cues</a:t>
                      </a:r>
                      <a:endParaRPr lang="en-GB" sz="1200">
                        <a:effectLst/>
                        <a:latin typeface="Cambria" charset="0"/>
                        <a:ea typeface="MS Mincho" charset="-128"/>
                        <a:cs typeface="Times New Roman" charset="0"/>
                      </a:endParaRPr>
                    </a:p>
                  </a:txBody>
                  <a:tcPr marL="68580" marR="68580" marT="0" marB="0"/>
                </a:tc>
              </a:tr>
              <a:tr h="4879341">
                <a:tc>
                  <a:txBody>
                    <a:bodyPr/>
                    <a:lstStyle/>
                    <a:p>
                      <a:pPr marL="0" marR="0">
                        <a:lnSpc>
                          <a:spcPct val="150000"/>
                        </a:lnSpc>
                        <a:spcBef>
                          <a:spcPts val="0"/>
                        </a:spcBef>
                        <a:spcAft>
                          <a:spcPts val="0"/>
                        </a:spcAft>
                      </a:pPr>
                      <a:r>
                        <a:rPr lang="en-GB" sz="1200">
                          <a:effectLst/>
                        </a:rPr>
                        <a:t>Voluntary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Under child’s control</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Easy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Fun</a:t>
                      </a:r>
                    </a:p>
                    <a:p>
                      <a:pPr marL="0" marR="0">
                        <a:spcBef>
                          <a:spcPts val="0"/>
                        </a:spcBef>
                        <a:spcAft>
                          <a:spcPts val="0"/>
                        </a:spcAft>
                      </a:pPr>
                      <a:r>
                        <a:rPr lang="en-GB" sz="1200">
                          <a:effectLst/>
                        </a:rPr>
                        <a:t>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On the floor</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Lacks adult involvement</a:t>
                      </a:r>
                    </a:p>
                    <a:p>
                      <a:pPr marL="0" marR="0">
                        <a:lnSpc>
                          <a:spcPct val="150000"/>
                        </a:lnSpc>
                        <a:spcBef>
                          <a:spcPts val="0"/>
                        </a:spcBef>
                        <a:spcAft>
                          <a:spcPts val="0"/>
                        </a:spcAft>
                      </a:pPr>
                      <a:r>
                        <a:rPr lang="en-GB" sz="1200">
                          <a:effectLst/>
                        </a:rPr>
                        <a:t>No adult evaluation</a:t>
                      </a:r>
                    </a:p>
                    <a:p>
                      <a:pPr marL="0" marR="0">
                        <a:lnSpc>
                          <a:spcPct val="150000"/>
                        </a:lnSpc>
                        <a:spcBef>
                          <a:spcPts val="0"/>
                        </a:spcBef>
                        <a:spcAft>
                          <a:spcPts val="0"/>
                        </a:spcAft>
                      </a:pPr>
                      <a:r>
                        <a:rPr lang="en-GB" sz="1200">
                          <a:effectLst/>
                        </a:rPr>
                        <a:t>Can be continued-focus on the process</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Physical </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a:effectLst/>
                        </a:rPr>
                        <a:t>Compulsory</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Under adult control</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Hard</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 </a:t>
                      </a:r>
                    </a:p>
                    <a:p>
                      <a:pPr marL="0" marR="0">
                        <a:lnSpc>
                          <a:spcPct val="150000"/>
                        </a:lnSpc>
                        <a:spcBef>
                          <a:spcPts val="0"/>
                        </a:spcBef>
                        <a:spcAft>
                          <a:spcPts val="0"/>
                        </a:spcAft>
                      </a:pPr>
                      <a:r>
                        <a:rPr lang="en-GB" sz="1200">
                          <a:effectLst/>
                        </a:rPr>
                        <a:t>Can be fun</a:t>
                      </a:r>
                      <a:endParaRPr lang="en-GB" sz="1200">
                        <a:effectLst/>
                        <a:latin typeface="Cambria" charset="0"/>
                        <a:ea typeface="MS Mincho" charset="-128"/>
                        <a:cs typeface="Times New Roman" charset="0"/>
                      </a:endParaRPr>
                    </a:p>
                  </a:txBody>
                  <a:tcPr marL="68580" marR="68580" marT="0" marB="0"/>
                </a:tc>
                <a:tc>
                  <a:txBody>
                    <a:bodyPr/>
                    <a:lstStyle/>
                    <a:p>
                      <a:pPr marL="0" marR="0">
                        <a:lnSpc>
                          <a:spcPct val="150000"/>
                        </a:lnSpc>
                        <a:spcBef>
                          <a:spcPts val="0"/>
                        </a:spcBef>
                        <a:spcAft>
                          <a:spcPts val="0"/>
                        </a:spcAft>
                      </a:pPr>
                      <a:r>
                        <a:rPr lang="en-GB" sz="1200" dirty="0">
                          <a:effectLst/>
                        </a:rPr>
                        <a:t>At a table</a:t>
                      </a:r>
                    </a:p>
                    <a:p>
                      <a:pPr marL="0" marR="0">
                        <a:lnSpc>
                          <a:spcPct val="150000"/>
                        </a:lnSpc>
                        <a:spcBef>
                          <a:spcPts val="0"/>
                        </a:spcBef>
                        <a:spcAft>
                          <a:spcPts val="0"/>
                        </a:spcAft>
                      </a:pPr>
                      <a:r>
                        <a:rPr lang="en-GB" sz="1200" dirty="0">
                          <a:effectLst/>
                        </a:rPr>
                        <a:t> </a:t>
                      </a:r>
                    </a:p>
                    <a:p>
                      <a:pPr marL="0" marR="0">
                        <a:lnSpc>
                          <a:spcPct val="150000"/>
                        </a:lnSpc>
                        <a:spcBef>
                          <a:spcPts val="0"/>
                        </a:spcBef>
                        <a:spcAft>
                          <a:spcPts val="0"/>
                        </a:spcAft>
                      </a:pPr>
                      <a:r>
                        <a:rPr lang="en-GB" sz="1200" dirty="0">
                          <a:effectLst/>
                        </a:rPr>
                        <a:t>Includes adult involvement</a:t>
                      </a:r>
                    </a:p>
                    <a:p>
                      <a:pPr marL="0" marR="0">
                        <a:lnSpc>
                          <a:spcPct val="150000"/>
                        </a:lnSpc>
                        <a:spcBef>
                          <a:spcPts val="0"/>
                        </a:spcBef>
                        <a:spcAft>
                          <a:spcPts val="0"/>
                        </a:spcAft>
                      </a:pPr>
                      <a:r>
                        <a:rPr lang="en-GB" sz="1200" dirty="0">
                          <a:effectLst/>
                        </a:rPr>
                        <a:t>Includes adult evaluation</a:t>
                      </a:r>
                    </a:p>
                    <a:p>
                      <a:pPr marL="0" marR="0">
                        <a:lnSpc>
                          <a:spcPct val="150000"/>
                        </a:lnSpc>
                        <a:spcBef>
                          <a:spcPts val="0"/>
                        </a:spcBef>
                        <a:spcAft>
                          <a:spcPts val="0"/>
                        </a:spcAft>
                      </a:pPr>
                      <a:r>
                        <a:rPr lang="en-GB" sz="1200" dirty="0">
                          <a:effectLst/>
                        </a:rPr>
                        <a:t>Has to finish-focus on the product</a:t>
                      </a:r>
                    </a:p>
                    <a:p>
                      <a:pPr marL="0" marR="0">
                        <a:lnSpc>
                          <a:spcPct val="150000"/>
                        </a:lnSpc>
                        <a:spcBef>
                          <a:spcPts val="0"/>
                        </a:spcBef>
                        <a:spcAft>
                          <a:spcPts val="0"/>
                        </a:spcAft>
                      </a:pPr>
                      <a:r>
                        <a:rPr lang="en-GB" sz="1200" dirty="0">
                          <a:effectLst/>
                        </a:rPr>
                        <a:t> </a:t>
                      </a:r>
                    </a:p>
                    <a:p>
                      <a:pPr marL="0" marR="0">
                        <a:lnSpc>
                          <a:spcPct val="150000"/>
                        </a:lnSpc>
                        <a:spcBef>
                          <a:spcPts val="0"/>
                        </a:spcBef>
                        <a:spcAft>
                          <a:spcPts val="0"/>
                        </a:spcAft>
                      </a:pPr>
                      <a:r>
                        <a:rPr lang="en-GB" sz="1200" dirty="0">
                          <a:effectLst/>
                        </a:rPr>
                        <a:t>Not physical</a:t>
                      </a:r>
                      <a:endParaRPr lang="en-GB" sz="1200" dirty="0">
                        <a:effectLst/>
                        <a:latin typeface="Cambria" charset="0"/>
                        <a:ea typeface="MS Mincho" charset="-128"/>
                        <a:cs typeface="Times New Roman" charset="0"/>
                      </a:endParaRPr>
                    </a:p>
                  </a:txBody>
                  <a:tcPr marL="68580" marR="68580" marT="0" marB="0"/>
                </a:tc>
              </a:tr>
            </a:tbl>
          </a:graphicData>
        </a:graphic>
      </p:graphicFrame>
    </p:spTree>
    <p:extLst>
      <p:ext uri="{BB962C8B-B14F-4D97-AF65-F5344CB8AC3E}">
        <p14:creationId xmlns:p14="http://schemas.microsoft.com/office/powerpoint/2010/main" val="175439244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GB" dirty="0" err="1"/>
              <a:t>McInnes</a:t>
            </a:r>
            <a:r>
              <a:rPr lang="en-GB" dirty="0"/>
              <a:t> </a:t>
            </a:r>
            <a:r>
              <a:rPr lang="en-GB" i="1" dirty="0"/>
              <a:t>et al</a:t>
            </a:r>
            <a:r>
              <a:rPr lang="en-GB" dirty="0"/>
              <a:t>. (2011:123) suggest that it is the use of these cues that enables children to ‘map activities on a play-work continuum</a:t>
            </a:r>
            <a:r>
              <a:rPr lang="en-GB" dirty="0" smtClean="0"/>
              <a:t>’.</a:t>
            </a:r>
          </a:p>
          <a:p>
            <a:r>
              <a:rPr lang="en-GB" dirty="0" err="1"/>
              <a:t>Fjortoft</a:t>
            </a:r>
            <a:r>
              <a:rPr lang="en-GB" dirty="0"/>
              <a:t> (2001) in studying affordances in children’s environments identify how the physical environment offers different modes of play, such as space and smooth surfaces afford running and cycling, and trees afford climbing and swinging, whist shelters offer peace and quiet</a:t>
            </a:r>
            <a:r>
              <a:rPr lang="en-GB"/>
              <a:t>. </a:t>
            </a:r>
            <a:endParaRPr lang="en-GB" dirty="0" smtClean="0"/>
          </a:p>
        </p:txBody>
      </p:sp>
    </p:spTree>
    <p:extLst>
      <p:ext uri="{BB962C8B-B14F-4D97-AF65-F5344CB8AC3E}">
        <p14:creationId xmlns:p14="http://schemas.microsoft.com/office/powerpoint/2010/main" val="11233161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34521"/>
            <a:ext cx="5869133" cy="857250"/>
          </a:xfrm>
        </p:spPr>
        <p:txBody>
          <a:bodyPr rtlCol="0">
            <a:normAutofit fontScale="90000"/>
          </a:bodyPr>
          <a:lstStyle/>
          <a:p>
            <a:pPr>
              <a:defRPr/>
            </a:pPr>
            <a:r>
              <a:rPr lang="en-GB" sz="3000" dirty="0" smtClean="0"/>
              <a:t>The role of play in child </a:t>
            </a:r>
            <a:r>
              <a:rPr lang="en-GB" sz="3000" dirty="0"/>
              <a:t>development</a:t>
            </a:r>
            <a:endParaRPr lang="en-US" sz="3000" dirty="0"/>
          </a:p>
        </p:txBody>
      </p:sp>
      <p:pic>
        <p:nvPicPr>
          <p:cNvPr id="30723" name="Content Placeholder 3"/>
          <p:cNvPicPr>
            <a:picLocks noChangeAspect="1"/>
          </p:cNvPicPr>
          <p:nvPr/>
        </p:nvPicPr>
        <p:blipFill>
          <a:blip r:embed="rId2">
            <a:extLst>
              <a:ext uri="{28A0092B-C50C-407E-A947-70E740481C1C}">
                <a14:useLocalDpi xmlns:a14="http://schemas.microsoft.com/office/drawing/2010/main" val="0"/>
              </a:ext>
            </a:extLst>
          </a:blip>
          <a:srcRect l="11037" r="11037"/>
          <a:stretch>
            <a:fillRect/>
          </a:stretch>
        </p:blipFill>
        <p:spPr bwMode="auto">
          <a:xfrm>
            <a:off x="3432572" y="1252716"/>
            <a:ext cx="2278856" cy="1688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71538" y="3284984"/>
            <a:ext cx="2561034" cy="203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08523" y="292301"/>
            <a:ext cx="1971675" cy="2580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603384" y="3284984"/>
            <a:ext cx="2832497" cy="2121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7" name="TextBox 2"/>
          <p:cNvSpPr txBox="1">
            <a:spLocks noChangeArrowheads="1"/>
          </p:cNvSpPr>
          <p:nvPr/>
        </p:nvSpPr>
        <p:spPr bwMode="auto">
          <a:xfrm>
            <a:off x="614958" y="1393061"/>
            <a:ext cx="215979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US" altLang="en-US" sz="2400"/>
              <a:t>Sensorimotor integration</a:t>
            </a:r>
          </a:p>
        </p:txBody>
      </p:sp>
    </p:spTree>
    <p:extLst>
      <p:ext uri="{BB962C8B-B14F-4D97-AF65-F5344CB8AC3E}">
        <p14:creationId xmlns:p14="http://schemas.microsoft.com/office/powerpoint/2010/main" val="104648136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type="body" sz="half" idx="1"/>
          </p:nvPr>
        </p:nvSpPr>
        <p:spPr>
          <a:xfrm>
            <a:off x="395288" y="1557338"/>
            <a:ext cx="7931150" cy="3548062"/>
          </a:xfrm>
        </p:spPr>
        <p:txBody>
          <a:bodyPr>
            <a:normAutofit/>
          </a:bodyPr>
          <a:lstStyle/>
          <a:p>
            <a:pPr>
              <a:buFontTx/>
              <a:buNone/>
            </a:pPr>
            <a:r>
              <a:rPr lang="en-GB" altLang="en-US"/>
              <a:t>“</a:t>
            </a:r>
            <a:r>
              <a:rPr lang="en-GB" altLang="en-US" i="1"/>
              <a:t>Children need to</a:t>
            </a:r>
          </a:p>
          <a:p>
            <a:pPr>
              <a:buFontTx/>
              <a:buNone/>
            </a:pPr>
            <a:r>
              <a:rPr lang="en-GB" altLang="en-US" i="1"/>
              <a:t> move to learn</a:t>
            </a:r>
            <a:r>
              <a:rPr lang="en-GB" altLang="en-US"/>
              <a:t>”</a:t>
            </a:r>
          </a:p>
          <a:p>
            <a:pPr>
              <a:buFontTx/>
              <a:buNone/>
            </a:pPr>
            <a:endParaRPr lang="en-GB" altLang="en-US"/>
          </a:p>
          <a:p>
            <a:pPr>
              <a:buFontTx/>
              <a:buNone/>
            </a:pPr>
            <a:r>
              <a:rPr lang="en-GB" altLang="en-US"/>
              <a:t>(Marjorie Ouvry-</a:t>
            </a:r>
          </a:p>
          <a:p>
            <a:pPr>
              <a:buFontTx/>
              <a:buNone/>
            </a:pPr>
            <a:r>
              <a:rPr lang="en-GB" altLang="en-US"/>
              <a:t>  ‘Exercise Muscles and</a:t>
            </a:r>
          </a:p>
          <a:p>
            <a:pPr>
              <a:buFontTx/>
              <a:buNone/>
            </a:pPr>
            <a:r>
              <a:rPr lang="en-GB" altLang="en-US"/>
              <a:t>Minds’)</a:t>
            </a:r>
            <a:endParaRPr lang="en-US" altLang="en-US"/>
          </a:p>
        </p:txBody>
      </p:sp>
      <p:pic>
        <p:nvPicPr>
          <p:cNvPr id="26627" name="Picture 2" descr="girl_bright"/>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724400" y="0"/>
            <a:ext cx="3781425" cy="5445125"/>
          </a:xfrm>
          <a:noFill/>
        </p:spPr>
      </p:pic>
      <p:sp>
        <p:nvSpPr>
          <p:cNvPr id="26628" name="Text Box 4"/>
          <p:cNvSpPr txBox="1">
            <a:spLocks noChangeArrowheads="1"/>
          </p:cNvSpPr>
          <p:nvPr/>
        </p:nvSpPr>
        <p:spPr bwMode="auto">
          <a:xfrm>
            <a:off x="323850" y="5661025"/>
            <a:ext cx="56165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1800"/>
              <a:t>‘A place to learn’ – LEARN Lewisham Early Years Advice and Resource Network</a:t>
            </a:r>
          </a:p>
        </p:txBody>
      </p:sp>
    </p:spTree>
    <p:extLst>
      <p:ext uri="{BB962C8B-B14F-4D97-AF65-F5344CB8AC3E}">
        <p14:creationId xmlns:p14="http://schemas.microsoft.com/office/powerpoint/2010/main" val="91794721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22362"/>
            <a:ext cx="9145526" cy="6980362"/>
          </a:xfrm>
        </p:spPr>
      </p:pic>
    </p:spTree>
    <p:extLst>
      <p:ext uri="{BB962C8B-B14F-4D97-AF65-F5344CB8AC3E}">
        <p14:creationId xmlns:p14="http://schemas.microsoft.com/office/powerpoint/2010/main" val="175971386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GB" altLang="en-US" sz="2900"/>
              <a:t>Basic sensory &amp; motor components that influence learning.</a:t>
            </a:r>
            <a:endParaRPr lang="en-US" altLang="en-US" sz="2900"/>
          </a:p>
        </p:txBody>
      </p:sp>
      <p:sp>
        <p:nvSpPr>
          <p:cNvPr id="28675" name="Rectangle 3"/>
          <p:cNvSpPr>
            <a:spLocks noGrp="1" noChangeArrowheads="1"/>
          </p:cNvSpPr>
          <p:nvPr>
            <p:ph idx="1"/>
          </p:nvPr>
        </p:nvSpPr>
        <p:spPr/>
        <p:txBody>
          <a:bodyPr>
            <a:normAutofit lnSpcReduction="10000"/>
          </a:bodyPr>
          <a:lstStyle/>
          <a:p>
            <a:r>
              <a:rPr lang="en-GB" altLang="en-US"/>
              <a:t>Body awareness	</a:t>
            </a:r>
          </a:p>
          <a:p>
            <a:r>
              <a:rPr lang="en-GB" altLang="en-US"/>
              <a:t>Motor planning</a:t>
            </a:r>
          </a:p>
          <a:p>
            <a:r>
              <a:rPr lang="en-GB" altLang="en-US"/>
              <a:t>Perception of movement</a:t>
            </a:r>
          </a:p>
          <a:p>
            <a:r>
              <a:rPr lang="en-GB" altLang="en-US"/>
              <a:t>Fine motor control</a:t>
            </a:r>
          </a:p>
          <a:p>
            <a:r>
              <a:rPr lang="en-GB" altLang="en-US"/>
              <a:t>Touch </a:t>
            </a:r>
          </a:p>
          <a:p>
            <a:r>
              <a:rPr lang="en-GB" altLang="en-US"/>
              <a:t>Visual skills</a:t>
            </a:r>
          </a:p>
          <a:p>
            <a:r>
              <a:rPr lang="en-GB" altLang="en-US"/>
              <a:t>Language processing</a:t>
            </a:r>
            <a:endParaRPr lang="en-US" altLang="en-US"/>
          </a:p>
        </p:txBody>
      </p:sp>
    </p:spTree>
    <p:extLst>
      <p:ext uri="{BB962C8B-B14F-4D97-AF65-F5344CB8AC3E}">
        <p14:creationId xmlns:p14="http://schemas.microsoft.com/office/powerpoint/2010/main" val="36620979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9" y="1"/>
            <a:ext cx="9177768" cy="6858000"/>
          </a:xfrm>
        </p:spPr>
      </p:pic>
    </p:spTree>
    <p:extLst>
      <p:ext uri="{BB962C8B-B14F-4D97-AF65-F5344CB8AC3E}">
        <p14:creationId xmlns:p14="http://schemas.microsoft.com/office/powerpoint/2010/main" val="205474132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608647" y="981074"/>
            <a:ext cx="7998143" cy="857250"/>
          </a:xfrm>
        </p:spPr>
        <p:txBody>
          <a:bodyPr rtlCol="0">
            <a:noAutofit/>
          </a:bodyPr>
          <a:lstStyle/>
          <a:p>
            <a:pPr>
              <a:defRPr/>
            </a:pPr>
            <a:r>
              <a:rPr lang="en-US" altLang="en-US" dirty="0" smtClean="0">
                <a:latin typeface="Tahoma" charset="0"/>
                <a:ea typeface="ＭＳ Ｐゴシック" charset="-128"/>
              </a:rPr>
              <a:t>Moving lays the foundations for learning</a:t>
            </a:r>
            <a:endParaRPr lang="en-US" altLang="en-US" dirty="0">
              <a:latin typeface="Tahoma" charset="0"/>
              <a:ea typeface="ＭＳ Ｐゴシック" charset="-128"/>
            </a:endParaRPr>
          </a:p>
        </p:txBody>
      </p:sp>
      <p:sp>
        <p:nvSpPr>
          <p:cNvPr id="29698" name="Content Placeholder 2"/>
          <p:cNvSpPr>
            <a:spLocks noGrp="1"/>
          </p:cNvSpPr>
          <p:nvPr>
            <p:ph idx="1"/>
          </p:nvPr>
        </p:nvSpPr>
        <p:spPr>
          <a:xfrm>
            <a:off x="608648" y="2160269"/>
            <a:ext cx="8109586" cy="4172797"/>
          </a:xfrm>
        </p:spPr>
        <p:txBody>
          <a:bodyPr rtlCol="0">
            <a:normAutofit/>
          </a:bodyPr>
          <a:lstStyle/>
          <a:p>
            <a:pPr>
              <a:defRPr/>
            </a:pPr>
            <a:r>
              <a:rPr lang="en-US" altLang="en-US" sz="2700" dirty="0">
                <a:latin typeface="Tahoma" charset="0"/>
                <a:ea typeface="ＭＳ Ｐゴシック" charset="-128"/>
              </a:rPr>
              <a:t>7 or 8 </a:t>
            </a:r>
            <a:r>
              <a:rPr lang="en-US" altLang="en-US" sz="2700" dirty="0" err="1">
                <a:latin typeface="Tahoma" charset="0"/>
                <a:ea typeface="ＭＳ Ｐゴシック" charset="-128"/>
              </a:rPr>
              <a:t>yrs</a:t>
            </a:r>
            <a:r>
              <a:rPr lang="en-US" altLang="en-US" sz="2700" dirty="0">
                <a:latin typeface="Tahoma" charset="0"/>
                <a:ea typeface="ＭＳ Ｐゴシック" charset="-128"/>
              </a:rPr>
              <a:t> of moving and play are required to give the child a sensorimotor intelligence that can serve as a foundation for intellectual, social and personal and physical development </a:t>
            </a:r>
          </a:p>
          <a:p>
            <a:pPr>
              <a:defRPr/>
            </a:pPr>
            <a:endParaRPr lang="en-US" altLang="en-US" sz="2700" dirty="0">
              <a:latin typeface="Tahoma" charset="0"/>
              <a:ea typeface="ＭＳ Ｐゴシック" charset="-128"/>
            </a:endParaRPr>
          </a:p>
          <a:p>
            <a:pPr>
              <a:defRPr/>
            </a:pPr>
            <a:r>
              <a:rPr lang="en-US" altLang="en-US" sz="2700" dirty="0">
                <a:latin typeface="Tahoma" charset="0"/>
                <a:ea typeface="ＭＳ Ｐゴシック" charset="-128"/>
              </a:rPr>
              <a:t>Play consists of a series of adaptive responses that make sensory integration happen                			 (Ayres, 2005) </a:t>
            </a:r>
          </a:p>
        </p:txBody>
      </p:sp>
    </p:spTree>
    <p:extLst>
      <p:ext uri="{BB962C8B-B14F-4D97-AF65-F5344CB8AC3E}">
        <p14:creationId xmlns:p14="http://schemas.microsoft.com/office/powerpoint/2010/main" val="35298909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Evidence from neuroscience</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‘Movement skills in childhood are inextricably  linked to core aspects of development including social, cognitive and </a:t>
            </a:r>
            <a:r>
              <a:rPr lang="en-US" dirty="0" err="1" smtClean="0"/>
              <a:t>psycological</a:t>
            </a:r>
            <a:r>
              <a:rPr lang="is-IS" dirty="0" smtClean="0"/>
              <a:t>…</a:t>
            </a:r>
            <a:r>
              <a:rPr lang="en-US" dirty="0" smtClean="0"/>
              <a:t>. Language emerges as children physically interact with their surroundings</a:t>
            </a:r>
            <a:r>
              <a:rPr lang="is-IS" dirty="0" smtClean="0"/>
              <a:t>…’</a:t>
            </a:r>
            <a:endParaRPr lang="is-IS" dirty="0"/>
          </a:p>
          <a:p>
            <a:r>
              <a:rPr lang="en-US" dirty="0" smtClean="0"/>
              <a:t>S</a:t>
            </a:r>
            <a:r>
              <a:rPr lang="is-IS" dirty="0" smtClean="0"/>
              <a:t>tudies show movement skills are linked with early language and literacy, emotional regulation, social behaviour and academic self perceptions </a:t>
            </a:r>
          </a:p>
          <a:p>
            <a:endParaRPr lang="is-IS" dirty="0"/>
          </a:p>
          <a:p>
            <a:r>
              <a:rPr lang="is-IS" dirty="0" smtClean="0"/>
              <a:t>Diamond,A. (2000; 2015), Iverson, J (2010), Van der Fels et al., (2015), Bedard et al., (2017)</a:t>
            </a:r>
            <a:r>
              <a:rPr lang="en-US" dirty="0" smtClean="0"/>
              <a:t> </a:t>
            </a:r>
            <a:endParaRPr lang="en-US" dirty="0"/>
          </a:p>
        </p:txBody>
      </p:sp>
    </p:spTree>
    <p:extLst>
      <p:ext uri="{BB962C8B-B14F-4D97-AF65-F5344CB8AC3E}">
        <p14:creationId xmlns:p14="http://schemas.microsoft.com/office/powerpoint/2010/main" val="13379034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6557"/>
            <a:ext cx="8042276" cy="1336956"/>
          </a:xfrm>
        </p:spPr>
        <p:txBody>
          <a:bodyPr/>
          <a:lstStyle/>
          <a:p>
            <a:r>
              <a:rPr lang="en-US" dirty="0" smtClean="0"/>
              <a:t>Let’s play !</a:t>
            </a:r>
            <a:endParaRPr lang="en-US" dirty="0"/>
          </a:p>
        </p:txBody>
      </p:sp>
      <p:sp>
        <p:nvSpPr>
          <p:cNvPr id="3" name="Content Placeholder 2"/>
          <p:cNvSpPr>
            <a:spLocks noGrp="1"/>
          </p:cNvSpPr>
          <p:nvPr>
            <p:ph idx="1"/>
          </p:nvPr>
        </p:nvSpPr>
        <p:spPr>
          <a:xfrm>
            <a:off x="549275" y="970399"/>
            <a:ext cx="8042276" cy="4824536"/>
          </a:xfrm>
        </p:spPr>
        <p:txBody>
          <a:bodyPr>
            <a:normAutofit fontScale="850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Choose from the list..</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Make a den for Teddy  </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 </a:t>
            </a:r>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Draw a sound picture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Weave a birds nest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Nature rubbings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Make a wind mobile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Collect items to fill your egg box</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19896345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153</TotalTime>
  <Words>2393</Words>
  <Application>Microsoft Macintosh PowerPoint</Application>
  <PresentationFormat>On-screen Show (4:3)</PresentationFormat>
  <Paragraphs>168</Paragraphs>
  <Slides>39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Calibri</vt:lpstr>
      <vt:lpstr>Cambria</vt:lpstr>
      <vt:lpstr>MS Mincho</vt:lpstr>
      <vt:lpstr>ＭＳ Ｐゴシック</vt:lpstr>
      <vt:lpstr>Myriad Pro</vt:lpstr>
      <vt:lpstr>Tahoma</vt:lpstr>
      <vt:lpstr>Times New Roman</vt:lpstr>
      <vt:lpstr>Arial</vt:lpstr>
      <vt:lpstr>20140311PresentationUWTSDTemplate</vt:lpstr>
      <vt:lpstr>Outdoor environment in the Foundation Phase</vt:lpstr>
      <vt:lpstr>Physical literacy  -existentialism</vt:lpstr>
      <vt:lpstr>Recap:  The Foundation Phase incorporates outdoor learning in each of the seven areas of learning  </vt:lpstr>
      <vt:lpstr>Impact of the natural environment…</vt:lpstr>
      <vt:lpstr>However…</vt:lpstr>
      <vt:lpstr>PowerPoint Presentation</vt:lpstr>
      <vt:lpstr>Wild spaces for creativity…</vt:lpstr>
      <vt:lpstr>Affordances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Mental health…</vt:lpstr>
      <vt:lpstr>Play and playful pedagogy</vt:lpstr>
      <vt:lpstr>What is play?</vt:lpstr>
      <vt:lpstr>Defining play</vt:lpstr>
      <vt:lpstr>PowerPoint Presentation</vt:lpstr>
      <vt:lpstr>Theorists and play</vt:lpstr>
      <vt:lpstr>Play and Physical literacy</vt:lpstr>
      <vt:lpstr>Play as a continuum</vt:lpstr>
      <vt:lpstr>PowerPoint Presentation</vt:lpstr>
      <vt:lpstr>Is play always good?</vt:lpstr>
      <vt:lpstr>PowerPoint Presentation</vt:lpstr>
      <vt:lpstr>The power of play</vt:lpstr>
      <vt:lpstr>PowerPoint Presentation</vt:lpstr>
      <vt:lpstr>PowerPoint Presentation</vt:lpstr>
      <vt:lpstr>Cues that children use to distinguish between play and work Howard and McInnes’s(2010:35)  </vt:lpstr>
      <vt:lpstr>PowerPoint Presentation</vt:lpstr>
      <vt:lpstr>The role of play in child development</vt:lpstr>
      <vt:lpstr>PowerPoint Presentation</vt:lpstr>
      <vt:lpstr>PowerPoint Presentation</vt:lpstr>
      <vt:lpstr>Basic sensory &amp; motor components that influence learning.</vt:lpstr>
      <vt:lpstr>PowerPoint Presentation</vt:lpstr>
      <vt:lpstr>Moving lays the foundations for learning</vt:lpstr>
      <vt:lpstr>Evidence from neuroscience</vt:lpstr>
      <vt:lpstr>Let’s play !</vt:lpstr>
    </vt:vector>
  </TitlesOfParts>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Nalda Wainwright</cp:lastModifiedBy>
  <cp:revision>12</cp:revision>
  <dcterms:created xsi:type="dcterms:W3CDTF">2015-04-14T15:21:28Z</dcterms:created>
  <dcterms:modified xsi:type="dcterms:W3CDTF">2019-02-14T21:23:30Z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