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98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10286F20-7D3D-45FE-B65B-E0D1109796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852FF56-2B82-4607-B3E9-7E9E5B2F4FBF}">
      <dgm:prSet/>
      <dgm:spPr/>
      <dgm:t>
        <a:bodyPr/>
        <a:lstStyle/>
        <a:p>
          <a:r>
            <a:rPr lang="en-US" b="0" i="0" baseline="0"/>
            <a:t>Rising admin burden in GP practices</a:t>
          </a:r>
          <a:endParaRPr lang="en-US"/>
        </a:p>
      </dgm:t>
    </dgm:pt>
    <dgm:pt modelId="{432BC7A7-BA0B-4215-A27B-6EF7C6AD2A3E}" type="parTrans" cxnId="{9288E5DA-EDF2-4FA4-9EB3-A43D6CE630C9}">
      <dgm:prSet/>
      <dgm:spPr/>
      <dgm:t>
        <a:bodyPr/>
        <a:lstStyle/>
        <a:p>
          <a:endParaRPr lang="en-US"/>
        </a:p>
      </dgm:t>
    </dgm:pt>
    <dgm:pt modelId="{60B7346A-8E7F-40BF-AB4D-20C26269E7AA}" type="sibTrans" cxnId="{9288E5DA-EDF2-4FA4-9EB3-A43D6CE630C9}">
      <dgm:prSet/>
      <dgm:spPr/>
      <dgm:t>
        <a:bodyPr/>
        <a:lstStyle/>
        <a:p>
          <a:endParaRPr lang="en-US"/>
        </a:p>
      </dgm:t>
    </dgm:pt>
    <dgm:pt modelId="{7A0DC692-43E1-4107-9474-864983306D53}">
      <dgm:prSet/>
      <dgm:spPr/>
      <dgm:t>
        <a:bodyPr/>
        <a:lstStyle/>
        <a:p>
          <a:r>
            <a:rPr lang="en-US" b="0" i="0" baseline="0"/>
            <a:t>Inefficient phone-based systems</a:t>
          </a:r>
          <a:endParaRPr lang="en-US"/>
        </a:p>
      </dgm:t>
    </dgm:pt>
    <dgm:pt modelId="{228FA1C2-BA82-4579-867B-4D6F3DA5A260}" type="parTrans" cxnId="{FD067B35-613D-4063-B7AF-A1B9F7A3CC87}">
      <dgm:prSet/>
      <dgm:spPr/>
      <dgm:t>
        <a:bodyPr/>
        <a:lstStyle/>
        <a:p>
          <a:endParaRPr lang="en-US"/>
        </a:p>
      </dgm:t>
    </dgm:pt>
    <dgm:pt modelId="{7090A5E5-03D3-4066-AB48-0210054A3074}" type="sibTrans" cxnId="{FD067B35-613D-4063-B7AF-A1B9F7A3CC87}">
      <dgm:prSet/>
      <dgm:spPr/>
      <dgm:t>
        <a:bodyPr/>
        <a:lstStyle/>
        <a:p>
          <a:endParaRPr lang="en-US"/>
        </a:p>
      </dgm:t>
    </dgm:pt>
    <dgm:pt modelId="{ABE81FF6-292B-4877-86E1-8AEEAF7513BD}">
      <dgm:prSet/>
      <dgm:spPr/>
      <dgm:t>
        <a:bodyPr/>
        <a:lstStyle/>
        <a:p>
          <a:r>
            <a:rPr lang="en-US" b="0" i="0" baseline="0"/>
            <a:t>Patient frustration with access delays</a:t>
          </a:r>
          <a:endParaRPr lang="en-US"/>
        </a:p>
      </dgm:t>
    </dgm:pt>
    <dgm:pt modelId="{C8FDE880-8248-446B-B3FA-463466008494}" type="parTrans" cxnId="{143B3F97-F581-4BA8-B0F0-6E13DBBD4774}">
      <dgm:prSet/>
      <dgm:spPr/>
      <dgm:t>
        <a:bodyPr/>
        <a:lstStyle/>
        <a:p>
          <a:endParaRPr lang="en-US"/>
        </a:p>
      </dgm:t>
    </dgm:pt>
    <dgm:pt modelId="{82355F53-EAB4-45FD-8F28-6F1DD50CEA8A}" type="sibTrans" cxnId="{143B3F97-F581-4BA8-B0F0-6E13DBBD4774}">
      <dgm:prSet/>
      <dgm:spPr/>
      <dgm:t>
        <a:bodyPr/>
        <a:lstStyle/>
        <a:p>
          <a:endParaRPr lang="en-US"/>
        </a:p>
      </dgm:t>
    </dgm:pt>
    <dgm:pt modelId="{135BA843-FCEA-4856-9096-7F66718D2A71}">
      <dgm:prSet/>
      <dgm:spPr/>
      <dgm:t>
        <a:bodyPr/>
        <a:lstStyle/>
        <a:p>
          <a:r>
            <a:rPr lang="en-US" b="0" i="0" baseline="0"/>
            <a:t>Fragmented health record access</a:t>
          </a:r>
          <a:endParaRPr lang="en-US"/>
        </a:p>
      </dgm:t>
    </dgm:pt>
    <dgm:pt modelId="{00653F8C-0B95-49E6-A4F8-A17CD31460E5}" type="parTrans" cxnId="{FE1AE0BE-5B04-4850-A928-4CC7344E8E5D}">
      <dgm:prSet/>
      <dgm:spPr/>
      <dgm:t>
        <a:bodyPr/>
        <a:lstStyle/>
        <a:p>
          <a:endParaRPr lang="en-US"/>
        </a:p>
      </dgm:t>
    </dgm:pt>
    <dgm:pt modelId="{D194E125-7D7D-443F-9994-D1F2C11287CE}" type="sibTrans" cxnId="{FE1AE0BE-5B04-4850-A928-4CC7344E8E5D}">
      <dgm:prSet/>
      <dgm:spPr/>
      <dgm:t>
        <a:bodyPr/>
        <a:lstStyle/>
        <a:p>
          <a:endParaRPr lang="en-US"/>
        </a:p>
      </dgm:t>
    </dgm:pt>
    <dgm:pt modelId="{6D4F87BA-3088-49A6-A4D2-BC6B9AA96359}">
      <dgm:prSet/>
      <dgm:spPr/>
      <dgm:t>
        <a:bodyPr/>
        <a:lstStyle/>
        <a:p>
          <a:r>
            <a:rPr lang="en-GB"/>
            <a:t>“Before the App, patients relied heavily on phone calls and paper systems. NHS Digital (2021) and the BMA (2020) highlighted how this created inefficiency, staff stress, and poor patient experience.”</a:t>
          </a:r>
          <a:endParaRPr lang="en-US"/>
        </a:p>
      </dgm:t>
    </dgm:pt>
    <dgm:pt modelId="{7DE246D0-C37D-44CA-90D1-9A9751E73769}" type="parTrans" cxnId="{15D71653-3E21-4B0E-A36E-130018FC8ED9}">
      <dgm:prSet/>
      <dgm:spPr/>
      <dgm:t>
        <a:bodyPr/>
        <a:lstStyle/>
        <a:p>
          <a:endParaRPr lang="en-US"/>
        </a:p>
      </dgm:t>
    </dgm:pt>
    <dgm:pt modelId="{03A3B09B-DEB7-43C6-B780-118C7605FD1F}" type="sibTrans" cxnId="{15D71653-3E21-4B0E-A36E-130018FC8ED9}">
      <dgm:prSet/>
      <dgm:spPr/>
      <dgm:t>
        <a:bodyPr/>
        <a:lstStyle/>
        <a:p>
          <a:endParaRPr lang="en-US"/>
        </a:p>
      </dgm:t>
    </dgm:pt>
    <dgm:pt modelId="{7B3EA742-80F7-46C9-A21F-9AD445674358}" type="pres">
      <dgm:prSet presAssocID="{10286F20-7D3D-45FE-B65B-E0D110979670}" presName="linear" presStyleCnt="0">
        <dgm:presLayoutVars>
          <dgm:animLvl val="lvl"/>
          <dgm:resizeHandles val="exact"/>
        </dgm:presLayoutVars>
      </dgm:prSet>
      <dgm:spPr/>
    </dgm:pt>
    <dgm:pt modelId="{BB545E4E-37C8-4575-8C34-4A0B51BA0815}" type="pres">
      <dgm:prSet presAssocID="{7852FF56-2B82-4607-B3E9-7E9E5B2F4FBF}" presName="parentText" presStyleLbl="node1" presStyleIdx="0" presStyleCnt="5">
        <dgm:presLayoutVars>
          <dgm:chMax val="0"/>
          <dgm:bulletEnabled val="1"/>
        </dgm:presLayoutVars>
      </dgm:prSet>
      <dgm:spPr/>
    </dgm:pt>
    <dgm:pt modelId="{7229F2AB-A339-47B8-81BE-80BF8B70EB66}" type="pres">
      <dgm:prSet presAssocID="{60B7346A-8E7F-40BF-AB4D-20C26269E7AA}" presName="spacer" presStyleCnt="0"/>
      <dgm:spPr/>
    </dgm:pt>
    <dgm:pt modelId="{E1A016F0-127A-4651-A73A-59FD1E1D40E1}" type="pres">
      <dgm:prSet presAssocID="{7A0DC692-43E1-4107-9474-864983306D53}" presName="parentText" presStyleLbl="node1" presStyleIdx="1" presStyleCnt="5">
        <dgm:presLayoutVars>
          <dgm:chMax val="0"/>
          <dgm:bulletEnabled val="1"/>
        </dgm:presLayoutVars>
      </dgm:prSet>
      <dgm:spPr/>
    </dgm:pt>
    <dgm:pt modelId="{068827B9-C45F-4123-B863-CF3C89EB8CDE}" type="pres">
      <dgm:prSet presAssocID="{7090A5E5-03D3-4066-AB48-0210054A3074}" presName="spacer" presStyleCnt="0"/>
      <dgm:spPr/>
    </dgm:pt>
    <dgm:pt modelId="{149080CA-FD79-4A1A-B2A7-26D10DDE0C64}" type="pres">
      <dgm:prSet presAssocID="{ABE81FF6-292B-4877-86E1-8AEEAF7513BD}" presName="parentText" presStyleLbl="node1" presStyleIdx="2" presStyleCnt="5">
        <dgm:presLayoutVars>
          <dgm:chMax val="0"/>
          <dgm:bulletEnabled val="1"/>
        </dgm:presLayoutVars>
      </dgm:prSet>
      <dgm:spPr/>
    </dgm:pt>
    <dgm:pt modelId="{6F5B92AE-4209-4F60-85B9-39E9B3605161}" type="pres">
      <dgm:prSet presAssocID="{82355F53-EAB4-45FD-8F28-6F1DD50CEA8A}" presName="spacer" presStyleCnt="0"/>
      <dgm:spPr/>
    </dgm:pt>
    <dgm:pt modelId="{F20B057F-C513-4EE0-83BC-9C6B372E54E0}" type="pres">
      <dgm:prSet presAssocID="{135BA843-FCEA-4856-9096-7F66718D2A71}" presName="parentText" presStyleLbl="node1" presStyleIdx="3" presStyleCnt="5">
        <dgm:presLayoutVars>
          <dgm:chMax val="0"/>
          <dgm:bulletEnabled val="1"/>
        </dgm:presLayoutVars>
      </dgm:prSet>
      <dgm:spPr/>
    </dgm:pt>
    <dgm:pt modelId="{5D5E8DBC-905A-4731-AAED-83BDD01C2EAA}" type="pres">
      <dgm:prSet presAssocID="{D194E125-7D7D-443F-9994-D1F2C11287CE}" presName="spacer" presStyleCnt="0"/>
      <dgm:spPr/>
    </dgm:pt>
    <dgm:pt modelId="{ECA5C880-A607-4F46-AEA3-BF9D89B69060}" type="pres">
      <dgm:prSet presAssocID="{6D4F87BA-3088-49A6-A4D2-BC6B9AA96359}" presName="parentText" presStyleLbl="node1" presStyleIdx="4" presStyleCnt="5">
        <dgm:presLayoutVars>
          <dgm:chMax val="0"/>
          <dgm:bulletEnabled val="1"/>
        </dgm:presLayoutVars>
      </dgm:prSet>
      <dgm:spPr/>
    </dgm:pt>
  </dgm:ptLst>
  <dgm:cxnLst>
    <dgm:cxn modelId="{7345DF0F-1022-4D49-9362-8F9F4A5D1DE5}" type="presOf" srcId="{10286F20-7D3D-45FE-B65B-E0D110979670}" destId="{7B3EA742-80F7-46C9-A21F-9AD445674358}" srcOrd="0" destOrd="0" presId="urn:microsoft.com/office/officeart/2005/8/layout/vList2"/>
    <dgm:cxn modelId="{A65E2C2B-B865-4E07-A76B-9A7A9E0C9703}" type="presOf" srcId="{7A0DC692-43E1-4107-9474-864983306D53}" destId="{E1A016F0-127A-4651-A73A-59FD1E1D40E1}" srcOrd="0" destOrd="0" presId="urn:microsoft.com/office/officeart/2005/8/layout/vList2"/>
    <dgm:cxn modelId="{FD067B35-613D-4063-B7AF-A1B9F7A3CC87}" srcId="{10286F20-7D3D-45FE-B65B-E0D110979670}" destId="{7A0DC692-43E1-4107-9474-864983306D53}" srcOrd="1" destOrd="0" parTransId="{228FA1C2-BA82-4579-867B-4D6F3DA5A260}" sibTransId="{7090A5E5-03D3-4066-AB48-0210054A3074}"/>
    <dgm:cxn modelId="{15D71653-3E21-4B0E-A36E-130018FC8ED9}" srcId="{10286F20-7D3D-45FE-B65B-E0D110979670}" destId="{6D4F87BA-3088-49A6-A4D2-BC6B9AA96359}" srcOrd="4" destOrd="0" parTransId="{7DE246D0-C37D-44CA-90D1-9A9751E73769}" sibTransId="{03A3B09B-DEB7-43C6-B780-118C7605FD1F}"/>
    <dgm:cxn modelId="{AF5A2C53-28EB-4CBB-B1FA-28AAFB3310F7}" type="presOf" srcId="{6D4F87BA-3088-49A6-A4D2-BC6B9AA96359}" destId="{ECA5C880-A607-4F46-AEA3-BF9D89B69060}" srcOrd="0" destOrd="0" presId="urn:microsoft.com/office/officeart/2005/8/layout/vList2"/>
    <dgm:cxn modelId="{B353B490-DC8F-4FC7-A059-17735EDE8873}" type="presOf" srcId="{135BA843-FCEA-4856-9096-7F66718D2A71}" destId="{F20B057F-C513-4EE0-83BC-9C6B372E54E0}" srcOrd="0" destOrd="0" presId="urn:microsoft.com/office/officeart/2005/8/layout/vList2"/>
    <dgm:cxn modelId="{143B3F97-F581-4BA8-B0F0-6E13DBBD4774}" srcId="{10286F20-7D3D-45FE-B65B-E0D110979670}" destId="{ABE81FF6-292B-4877-86E1-8AEEAF7513BD}" srcOrd="2" destOrd="0" parTransId="{C8FDE880-8248-446B-B3FA-463466008494}" sibTransId="{82355F53-EAB4-45FD-8F28-6F1DD50CEA8A}"/>
    <dgm:cxn modelId="{2D2A7C9F-C7FB-48A3-AB32-6E14BF81AD22}" type="presOf" srcId="{7852FF56-2B82-4607-B3E9-7E9E5B2F4FBF}" destId="{BB545E4E-37C8-4575-8C34-4A0B51BA0815}" srcOrd="0" destOrd="0" presId="urn:microsoft.com/office/officeart/2005/8/layout/vList2"/>
    <dgm:cxn modelId="{FE1AE0BE-5B04-4850-A928-4CC7344E8E5D}" srcId="{10286F20-7D3D-45FE-B65B-E0D110979670}" destId="{135BA843-FCEA-4856-9096-7F66718D2A71}" srcOrd="3" destOrd="0" parTransId="{00653F8C-0B95-49E6-A4F8-A17CD31460E5}" sibTransId="{D194E125-7D7D-443F-9994-D1F2C11287CE}"/>
    <dgm:cxn modelId="{9288E5DA-EDF2-4FA4-9EB3-A43D6CE630C9}" srcId="{10286F20-7D3D-45FE-B65B-E0D110979670}" destId="{7852FF56-2B82-4607-B3E9-7E9E5B2F4FBF}" srcOrd="0" destOrd="0" parTransId="{432BC7A7-BA0B-4215-A27B-6EF7C6AD2A3E}" sibTransId="{60B7346A-8E7F-40BF-AB4D-20C26269E7AA}"/>
    <dgm:cxn modelId="{B1B729EE-F2B1-4E1A-A378-48579701636C}" type="presOf" srcId="{ABE81FF6-292B-4877-86E1-8AEEAF7513BD}" destId="{149080CA-FD79-4A1A-B2A7-26D10DDE0C64}" srcOrd="0" destOrd="0" presId="urn:microsoft.com/office/officeart/2005/8/layout/vList2"/>
    <dgm:cxn modelId="{56A45EBC-A0FE-4BBE-86D8-72CE06FF5992}" type="presParOf" srcId="{7B3EA742-80F7-46C9-A21F-9AD445674358}" destId="{BB545E4E-37C8-4575-8C34-4A0B51BA0815}" srcOrd="0" destOrd="0" presId="urn:microsoft.com/office/officeart/2005/8/layout/vList2"/>
    <dgm:cxn modelId="{528426E8-263C-4F00-99EE-88F1582932C6}" type="presParOf" srcId="{7B3EA742-80F7-46C9-A21F-9AD445674358}" destId="{7229F2AB-A339-47B8-81BE-80BF8B70EB66}" srcOrd="1" destOrd="0" presId="urn:microsoft.com/office/officeart/2005/8/layout/vList2"/>
    <dgm:cxn modelId="{81CE0726-6B1D-432E-AFC7-BEEA3C451469}" type="presParOf" srcId="{7B3EA742-80F7-46C9-A21F-9AD445674358}" destId="{E1A016F0-127A-4651-A73A-59FD1E1D40E1}" srcOrd="2" destOrd="0" presId="urn:microsoft.com/office/officeart/2005/8/layout/vList2"/>
    <dgm:cxn modelId="{22C01101-46B0-4275-BBCF-28BF54BDC28B}" type="presParOf" srcId="{7B3EA742-80F7-46C9-A21F-9AD445674358}" destId="{068827B9-C45F-4123-B863-CF3C89EB8CDE}" srcOrd="3" destOrd="0" presId="urn:microsoft.com/office/officeart/2005/8/layout/vList2"/>
    <dgm:cxn modelId="{82B51BD7-B566-4E45-82D5-D38F8BF9C61B}" type="presParOf" srcId="{7B3EA742-80F7-46C9-A21F-9AD445674358}" destId="{149080CA-FD79-4A1A-B2A7-26D10DDE0C64}" srcOrd="4" destOrd="0" presId="urn:microsoft.com/office/officeart/2005/8/layout/vList2"/>
    <dgm:cxn modelId="{C1941727-E3D9-4938-B594-D66AFC27116A}" type="presParOf" srcId="{7B3EA742-80F7-46C9-A21F-9AD445674358}" destId="{6F5B92AE-4209-4F60-85B9-39E9B3605161}" srcOrd="5" destOrd="0" presId="urn:microsoft.com/office/officeart/2005/8/layout/vList2"/>
    <dgm:cxn modelId="{E7D58EC9-D8E4-4E5C-8183-84272E7A1D0F}" type="presParOf" srcId="{7B3EA742-80F7-46C9-A21F-9AD445674358}" destId="{F20B057F-C513-4EE0-83BC-9C6B372E54E0}" srcOrd="6" destOrd="0" presId="urn:microsoft.com/office/officeart/2005/8/layout/vList2"/>
    <dgm:cxn modelId="{12C3A1D3-02A6-4FC0-BAC8-E3889497CC50}" type="presParOf" srcId="{7B3EA742-80F7-46C9-A21F-9AD445674358}" destId="{5D5E8DBC-905A-4731-AAED-83BDD01C2EAA}" srcOrd="7" destOrd="0" presId="urn:microsoft.com/office/officeart/2005/8/layout/vList2"/>
    <dgm:cxn modelId="{CAAE07EE-BC01-4FF6-8619-F6731FF8022E}" type="presParOf" srcId="{7B3EA742-80F7-46C9-A21F-9AD445674358}" destId="{ECA5C880-A607-4F46-AEA3-BF9D89B6906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C53C2A-F2FF-4D6D-9093-FAB267FBC31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38E2315-8443-4163-8260-F1EFEDA341F2}">
      <dgm:prSet/>
      <dgm:spPr/>
      <dgm:t>
        <a:bodyPr/>
        <a:lstStyle/>
        <a:p>
          <a:pPr>
            <a:lnSpc>
              <a:spcPct val="100000"/>
            </a:lnSpc>
          </a:pPr>
          <a:r>
            <a:rPr lang="en-US" b="0" i="0" baseline="0"/>
            <a:t>Greater Manchester GP pilot (2022)</a:t>
          </a:r>
          <a:endParaRPr lang="en-US"/>
        </a:p>
      </dgm:t>
    </dgm:pt>
    <dgm:pt modelId="{44C9676D-CE02-4FED-A7CE-1F82BD877739}" type="parTrans" cxnId="{63E0CFC8-6FC1-458E-8B2A-DD25AE9669DE}">
      <dgm:prSet/>
      <dgm:spPr/>
      <dgm:t>
        <a:bodyPr/>
        <a:lstStyle/>
        <a:p>
          <a:endParaRPr lang="en-US"/>
        </a:p>
      </dgm:t>
    </dgm:pt>
    <dgm:pt modelId="{866986D8-BE44-4FEE-94B1-80C55ADB3CE3}" type="sibTrans" cxnId="{63E0CFC8-6FC1-458E-8B2A-DD25AE9669DE}">
      <dgm:prSet/>
      <dgm:spPr/>
      <dgm:t>
        <a:bodyPr/>
        <a:lstStyle/>
        <a:p>
          <a:pPr>
            <a:lnSpc>
              <a:spcPct val="100000"/>
            </a:lnSpc>
          </a:pPr>
          <a:endParaRPr lang="en-US"/>
        </a:p>
      </dgm:t>
    </dgm:pt>
    <dgm:pt modelId="{F0DA83BD-01B4-4C16-AE23-92D67957B947}">
      <dgm:prSet/>
      <dgm:spPr/>
      <dgm:t>
        <a:bodyPr/>
        <a:lstStyle/>
        <a:p>
          <a:pPr>
            <a:lnSpc>
              <a:spcPct val="100000"/>
            </a:lnSpc>
          </a:pPr>
          <a:r>
            <a:rPr lang="en-US" b="0" i="0" baseline="0"/>
            <a:t>30% fewer admin calls</a:t>
          </a:r>
          <a:endParaRPr lang="en-US"/>
        </a:p>
      </dgm:t>
    </dgm:pt>
    <dgm:pt modelId="{BD271ADC-9D6B-4676-B8CF-3F59F5174CA0}" type="parTrans" cxnId="{34844AAA-271E-4607-B8EF-F3564FDA6CF3}">
      <dgm:prSet/>
      <dgm:spPr/>
      <dgm:t>
        <a:bodyPr/>
        <a:lstStyle/>
        <a:p>
          <a:endParaRPr lang="en-US"/>
        </a:p>
      </dgm:t>
    </dgm:pt>
    <dgm:pt modelId="{DAA1741D-4989-4132-B28D-4641A959D0D5}" type="sibTrans" cxnId="{34844AAA-271E-4607-B8EF-F3564FDA6CF3}">
      <dgm:prSet/>
      <dgm:spPr/>
      <dgm:t>
        <a:bodyPr/>
        <a:lstStyle/>
        <a:p>
          <a:pPr>
            <a:lnSpc>
              <a:spcPct val="100000"/>
            </a:lnSpc>
          </a:pPr>
          <a:endParaRPr lang="en-US"/>
        </a:p>
      </dgm:t>
    </dgm:pt>
    <dgm:pt modelId="{710E1636-57FF-48DD-88B6-61F6E1476DBE}">
      <dgm:prSet/>
      <dgm:spPr/>
      <dgm:t>
        <a:bodyPr/>
        <a:lstStyle/>
        <a:p>
          <a:pPr>
            <a:lnSpc>
              <a:spcPct val="100000"/>
            </a:lnSpc>
          </a:pPr>
          <a:r>
            <a:rPr lang="en-US" b="0" i="0" baseline="0"/>
            <a:t>Improved staff satisfaction</a:t>
          </a:r>
          <a:endParaRPr lang="en-US"/>
        </a:p>
      </dgm:t>
    </dgm:pt>
    <dgm:pt modelId="{5B5DE614-E033-43BD-A826-7BBD7E0E0B8A}" type="parTrans" cxnId="{69B7E1F5-D7B5-486C-A61A-2FE6B6FCD4F4}">
      <dgm:prSet/>
      <dgm:spPr/>
      <dgm:t>
        <a:bodyPr/>
        <a:lstStyle/>
        <a:p>
          <a:endParaRPr lang="en-US"/>
        </a:p>
      </dgm:t>
    </dgm:pt>
    <dgm:pt modelId="{10262B9F-E5CF-4355-AE2B-4FB2006C9DA8}" type="sibTrans" cxnId="{69B7E1F5-D7B5-486C-A61A-2FE6B6FCD4F4}">
      <dgm:prSet/>
      <dgm:spPr/>
      <dgm:t>
        <a:bodyPr/>
        <a:lstStyle/>
        <a:p>
          <a:pPr>
            <a:lnSpc>
              <a:spcPct val="100000"/>
            </a:lnSpc>
          </a:pPr>
          <a:endParaRPr lang="en-US"/>
        </a:p>
      </dgm:t>
    </dgm:pt>
    <dgm:pt modelId="{5034C12D-D161-4D96-9B92-3CEC73D136FB}">
      <dgm:prSet/>
      <dgm:spPr/>
      <dgm:t>
        <a:bodyPr/>
        <a:lstStyle/>
        <a:p>
          <a:pPr>
            <a:lnSpc>
              <a:spcPct val="100000"/>
            </a:lnSpc>
          </a:pPr>
          <a:r>
            <a:rPr lang="en-US" b="0" i="0" baseline="0"/>
            <a:t>Ongoing digital skills training needed</a:t>
          </a:r>
          <a:endParaRPr lang="en-US"/>
        </a:p>
      </dgm:t>
    </dgm:pt>
    <dgm:pt modelId="{58C37B53-755D-4869-A4A4-F1C1371EAB7D}" type="parTrans" cxnId="{98B47D00-35ED-4F27-B684-1A3CBF87D117}">
      <dgm:prSet/>
      <dgm:spPr/>
      <dgm:t>
        <a:bodyPr/>
        <a:lstStyle/>
        <a:p>
          <a:endParaRPr lang="en-US"/>
        </a:p>
      </dgm:t>
    </dgm:pt>
    <dgm:pt modelId="{80EF4F35-B647-42CC-B39F-E617D8DB21A8}" type="sibTrans" cxnId="{98B47D00-35ED-4F27-B684-1A3CBF87D117}">
      <dgm:prSet/>
      <dgm:spPr/>
      <dgm:t>
        <a:bodyPr/>
        <a:lstStyle/>
        <a:p>
          <a:pPr>
            <a:lnSpc>
              <a:spcPct val="100000"/>
            </a:lnSpc>
          </a:pPr>
          <a:endParaRPr lang="en-US"/>
        </a:p>
      </dgm:t>
    </dgm:pt>
    <dgm:pt modelId="{E71073DE-697C-4FEC-BDD7-F56C55E354A9}">
      <dgm:prSet/>
      <dgm:spPr/>
      <dgm:t>
        <a:bodyPr/>
        <a:lstStyle/>
        <a:p>
          <a:pPr>
            <a:lnSpc>
              <a:spcPct val="100000"/>
            </a:lnSpc>
          </a:pPr>
          <a:r>
            <a:rPr lang="en-GB"/>
            <a:t>In Greater Manchester, GP practices saw up to a 30% drop in administrative calls after adopting the NHS App. Staff valued the time saved but called for structured digital skills development to keep pace with new tools.”</a:t>
          </a:r>
          <a:endParaRPr lang="en-US"/>
        </a:p>
      </dgm:t>
    </dgm:pt>
    <dgm:pt modelId="{25BF08C1-8F11-48CE-A24E-FA7B54198F1B}" type="parTrans" cxnId="{8C24561F-D966-41E2-BE41-8C4986D09A43}">
      <dgm:prSet/>
      <dgm:spPr/>
      <dgm:t>
        <a:bodyPr/>
        <a:lstStyle/>
        <a:p>
          <a:endParaRPr lang="en-US"/>
        </a:p>
      </dgm:t>
    </dgm:pt>
    <dgm:pt modelId="{10959FF0-2C01-4638-8914-97DF075A0533}" type="sibTrans" cxnId="{8C24561F-D966-41E2-BE41-8C4986D09A43}">
      <dgm:prSet/>
      <dgm:spPr/>
      <dgm:t>
        <a:bodyPr/>
        <a:lstStyle/>
        <a:p>
          <a:endParaRPr lang="en-US"/>
        </a:p>
      </dgm:t>
    </dgm:pt>
    <dgm:pt modelId="{DD6E2C3A-EA4A-419A-8EE6-B0FEBBFF05D2}" type="pres">
      <dgm:prSet presAssocID="{5DC53C2A-F2FF-4D6D-9093-FAB267FBC31D}" presName="root" presStyleCnt="0">
        <dgm:presLayoutVars>
          <dgm:dir/>
          <dgm:resizeHandles val="exact"/>
        </dgm:presLayoutVars>
      </dgm:prSet>
      <dgm:spPr/>
    </dgm:pt>
    <dgm:pt modelId="{7F72644A-436D-4A97-9E61-6A075A3E0FBB}" type="pres">
      <dgm:prSet presAssocID="{5DC53C2A-F2FF-4D6D-9093-FAB267FBC31D}" presName="container" presStyleCnt="0">
        <dgm:presLayoutVars>
          <dgm:dir/>
          <dgm:resizeHandles val="exact"/>
        </dgm:presLayoutVars>
      </dgm:prSet>
      <dgm:spPr/>
    </dgm:pt>
    <dgm:pt modelId="{F1948F21-CE9B-407C-B6C3-5D3CF51734F1}" type="pres">
      <dgm:prSet presAssocID="{D38E2315-8443-4163-8260-F1EFEDA341F2}" presName="compNode" presStyleCnt="0"/>
      <dgm:spPr/>
    </dgm:pt>
    <dgm:pt modelId="{4D213F76-3087-40A1-A76E-91D412BB1E14}" type="pres">
      <dgm:prSet presAssocID="{D38E2315-8443-4163-8260-F1EFEDA341F2}" presName="iconBgRect" presStyleLbl="bgShp" presStyleIdx="0" presStyleCnt="5"/>
      <dgm:spPr/>
    </dgm:pt>
    <dgm:pt modelId="{E2BDAA86-421C-4988-9005-CF64AC5A8411}" type="pres">
      <dgm:prSet presAssocID="{D38E2315-8443-4163-8260-F1EFEDA341F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D1097EBE-DBFD-46D7-B0A5-B1102FED8229}" type="pres">
      <dgm:prSet presAssocID="{D38E2315-8443-4163-8260-F1EFEDA341F2}" presName="spaceRect" presStyleCnt="0"/>
      <dgm:spPr/>
    </dgm:pt>
    <dgm:pt modelId="{A00B4F60-3ADE-441D-B00E-244E61DFE88E}" type="pres">
      <dgm:prSet presAssocID="{D38E2315-8443-4163-8260-F1EFEDA341F2}" presName="textRect" presStyleLbl="revTx" presStyleIdx="0" presStyleCnt="5">
        <dgm:presLayoutVars>
          <dgm:chMax val="1"/>
          <dgm:chPref val="1"/>
        </dgm:presLayoutVars>
      </dgm:prSet>
      <dgm:spPr/>
    </dgm:pt>
    <dgm:pt modelId="{2B2069B2-F6D7-47D4-94EF-D77A6E5E78EC}" type="pres">
      <dgm:prSet presAssocID="{866986D8-BE44-4FEE-94B1-80C55ADB3CE3}" presName="sibTrans" presStyleLbl="sibTrans2D1" presStyleIdx="0" presStyleCnt="0"/>
      <dgm:spPr/>
    </dgm:pt>
    <dgm:pt modelId="{B4552014-478B-4871-8610-870CC6C45A8F}" type="pres">
      <dgm:prSet presAssocID="{F0DA83BD-01B4-4C16-AE23-92D67957B947}" presName="compNode" presStyleCnt="0"/>
      <dgm:spPr/>
    </dgm:pt>
    <dgm:pt modelId="{D6DFC1BF-8D18-4D44-9074-5245A213CC7E}" type="pres">
      <dgm:prSet presAssocID="{F0DA83BD-01B4-4C16-AE23-92D67957B947}" presName="iconBgRect" presStyleLbl="bgShp" presStyleIdx="1" presStyleCnt="5"/>
      <dgm:spPr/>
    </dgm:pt>
    <dgm:pt modelId="{F84C290A-F1CE-4318-8653-49EE0AD8DBE6}" type="pres">
      <dgm:prSet presAssocID="{F0DA83BD-01B4-4C16-AE23-92D67957B9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AEC449F4-E4A8-40B8-9147-18BCFC556C60}" type="pres">
      <dgm:prSet presAssocID="{F0DA83BD-01B4-4C16-AE23-92D67957B947}" presName="spaceRect" presStyleCnt="0"/>
      <dgm:spPr/>
    </dgm:pt>
    <dgm:pt modelId="{65039EA0-6DB8-4EE7-B435-52E6F087668B}" type="pres">
      <dgm:prSet presAssocID="{F0DA83BD-01B4-4C16-AE23-92D67957B947}" presName="textRect" presStyleLbl="revTx" presStyleIdx="1" presStyleCnt="5">
        <dgm:presLayoutVars>
          <dgm:chMax val="1"/>
          <dgm:chPref val="1"/>
        </dgm:presLayoutVars>
      </dgm:prSet>
      <dgm:spPr/>
    </dgm:pt>
    <dgm:pt modelId="{21F141AE-567B-4A5F-B736-4907A4E78724}" type="pres">
      <dgm:prSet presAssocID="{DAA1741D-4989-4132-B28D-4641A959D0D5}" presName="sibTrans" presStyleLbl="sibTrans2D1" presStyleIdx="0" presStyleCnt="0"/>
      <dgm:spPr/>
    </dgm:pt>
    <dgm:pt modelId="{27AF1CF7-2C23-47FB-87B3-0B52A241AE86}" type="pres">
      <dgm:prSet presAssocID="{710E1636-57FF-48DD-88B6-61F6E1476DBE}" presName="compNode" presStyleCnt="0"/>
      <dgm:spPr/>
    </dgm:pt>
    <dgm:pt modelId="{8E2E7D5F-D1E1-4474-98D5-CA58DD0FCBE4}" type="pres">
      <dgm:prSet presAssocID="{710E1636-57FF-48DD-88B6-61F6E1476DBE}" presName="iconBgRect" presStyleLbl="bgShp" presStyleIdx="2" presStyleCnt="5"/>
      <dgm:spPr/>
    </dgm:pt>
    <dgm:pt modelId="{987DDF6E-576C-4CFD-B8A1-9AB958471D7D}" type="pres">
      <dgm:prSet presAssocID="{710E1636-57FF-48DD-88B6-61F6E1476DB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A38273DA-5F88-4D53-898C-C2B2F6C1E191}" type="pres">
      <dgm:prSet presAssocID="{710E1636-57FF-48DD-88B6-61F6E1476DBE}" presName="spaceRect" presStyleCnt="0"/>
      <dgm:spPr/>
    </dgm:pt>
    <dgm:pt modelId="{07EFA9C2-952D-423E-9A2F-23F15FA7F34B}" type="pres">
      <dgm:prSet presAssocID="{710E1636-57FF-48DD-88B6-61F6E1476DBE}" presName="textRect" presStyleLbl="revTx" presStyleIdx="2" presStyleCnt="5">
        <dgm:presLayoutVars>
          <dgm:chMax val="1"/>
          <dgm:chPref val="1"/>
        </dgm:presLayoutVars>
      </dgm:prSet>
      <dgm:spPr/>
    </dgm:pt>
    <dgm:pt modelId="{DD7A047B-645C-4840-A768-B480DCBC1DB7}" type="pres">
      <dgm:prSet presAssocID="{10262B9F-E5CF-4355-AE2B-4FB2006C9DA8}" presName="sibTrans" presStyleLbl="sibTrans2D1" presStyleIdx="0" presStyleCnt="0"/>
      <dgm:spPr/>
    </dgm:pt>
    <dgm:pt modelId="{EF82A606-9668-419B-AFF8-8B795890AFAB}" type="pres">
      <dgm:prSet presAssocID="{5034C12D-D161-4D96-9B92-3CEC73D136FB}" presName="compNode" presStyleCnt="0"/>
      <dgm:spPr/>
    </dgm:pt>
    <dgm:pt modelId="{C89B2608-CB80-4200-874E-FD71EBE11567}" type="pres">
      <dgm:prSet presAssocID="{5034C12D-D161-4D96-9B92-3CEC73D136FB}" presName="iconBgRect" presStyleLbl="bgShp" presStyleIdx="3" presStyleCnt="5"/>
      <dgm:spPr/>
    </dgm:pt>
    <dgm:pt modelId="{AE66E9D5-98EB-4075-8989-F7DF95113FE9}" type="pres">
      <dgm:prSet presAssocID="{5034C12D-D161-4D96-9B92-3CEC73D136F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2552488F-FE5B-4F70-91BC-803027FC20F0}" type="pres">
      <dgm:prSet presAssocID="{5034C12D-D161-4D96-9B92-3CEC73D136FB}" presName="spaceRect" presStyleCnt="0"/>
      <dgm:spPr/>
    </dgm:pt>
    <dgm:pt modelId="{0761B38F-DD4B-45EA-94EF-90CE18E3602A}" type="pres">
      <dgm:prSet presAssocID="{5034C12D-D161-4D96-9B92-3CEC73D136FB}" presName="textRect" presStyleLbl="revTx" presStyleIdx="3" presStyleCnt="5">
        <dgm:presLayoutVars>
          <dgm:chMax val="1"/>
          <dgm:chPref val="1"/>
        </dgm:presLayoutVars>
      </dgm:prSet>
      <dgm:spPr/>
    </dgm:pt>
    <dgm:pt modelId="{0F6ABE41-2712-4586-B498-4ACE4DBFDE6C}" type="pres">
      <dgm:prSet presAssocID="{80EF4F35-B647-42CC-B39F-E617D8DB21A8}" presName="sibTrans" presStyleLbl="sibTrans2D1" presStyleIdx="0" presStyleCnt="0"/>
      <dgm:spPr/>
    </dgm:pt>
    <dgm:pt modelId="{60915F67-9197-4E6D-94FE-59EFF2619EC8}" type="pres">
      <dgm:prSet presAssocID="{E71073DE-697C-4FEC-BDD7-F56C55E354A9}" presName="compNode" presStyleCnt="0"/>
      <dgm:spPr/>
    </dgm:pt>
    <dgm:pt modelId="{549E7BD5-5403-40FC-9ED5-FA937BF10479}" type="pres">
      <dgm:prSet presAssocID="{E71073DE-697C-4FEC-BDD7-F56C55E354A9}" presName="iconBgRect" presStyleLbl="bgShp" presStyleIdx="4" presStyleCnt="5"/>
      <dgm:spPr/>
    </dgm:pt>
    <dgm:pt modelId="{BF2687CE-57A9-404D-9E00-598377EDE747}" type="pres">
      <dgm:prSet presAssocID="{E71073DE-697C-4FEC-BDD7-F56C55E354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1E640088-C490-430C-B80B-3B66BEB4814E}" type="pres">
      <dgm:prSet presAssocID="{E71073DE-697C-4FEC-BDD7-F56C55E354A9}" presName="spaceRect" presStyleCnt="0"/>
      <dgm:spPr/>
    </dgm:pt>
    <dgm:pt modelId="{820B184D-B1B6-4EE6-A3BF-069F0F3B4832}" type="pres">
      <dgm:prSet presAssocID="{E71073DE-697C-4FEC-BDD7-F56C55E354A9}" presName="textRect" presStyleLbl="revTx" presStyleIdx="4" presStyleCnt="5">
        <dgm:presLayoutVars>
          <dgm:chMax val="1"/>
          <dgm:chPref val="1"/>
        </dgm:presLayoutVars>
      </dgm:prSet>
      <dgm:spPr/>
    </dgm:pt>
  </dgm:ptLst>
  <dgm:cxnLst>
    <dgm:cxn modelId="{98B47D00-35ED-4F27-B684-1A3CBF87D117}" srcId="{5DC53C2A-F2FF-4D6D-9093-FAB267FBC31D}" destId="{5034C12D-D161-4D96-9B92-3CEC73D136FB}" srcOrd="3" destOrd="0" parTransId="{58C37B53-755D-4869-A4A4-F1C1371EAB7D}" sibTransId="{80EF4F35-B647-42CC-B39F-E617D8DB21A8}"/>
    <dgm:cxn modelId="{92AEB805-239B-4800-92B6-0D113220ABCD}" type="presOf" srcId="{E71073DE-697C-4FEC-BDD7-F56C55E354A9}" destId="{820B184D-B1B6-4EE6-A3BF-069F0F3B4832}" srcOrd="0" destOrd="0" presId="urn:microsoft.com/office/officeart/2018/2/layout/IconCircleList"/>
    <dgm:cxn modelId="{8C24561F-D966-41E2-BE41-8C4986D09A43}" srcId="{5DC53C2A-F2FF-4D6D-9093-FAB267FBC31D}" destId="{E71073DE-697C-4FEC-BDD7-F56C55E354A9}" srcOrd="4" destOrd="0" parTransId="{25BF08C1-8F11-48CE-A24E-FA7B54198F1B}" sibTransId="{10959FF0-2C01-4638-8914-97DF075A0533}"/>
    <dgm:cxn modelId="{FC43412C-20CA-47AC-B31D-B93FE9364AD8}" type="presOf" srcId="{866986D8-BE44-4FEE-94B1-80C55ADB3CE3}" destId="{2B2069B2-F6D7-47D4-94EF-D77A6E5E78EC}" srcOrd="0" destOrd="0" presId="urn:microsoft.com/office/officeart/2018/2/layout/IconCircleList"/>
    <dgm:cxn modelId="{3B59784C-C2B1-4BEA-9DDD-942A70137171}" type="presOf" srcId="{710E1636-57FF-48DD-88B6-61F6E1476DBE}" destId="{07EFA9C2-952D-423E-9A2F-23F15FA7F34B}" srcOrd="0" destOrd="0" presId="urn:microsoft.com/office/officeart/2018/2/layout/IconCircleList"/>
    <dgm:cxn modelId="{757EA84E-9A11-4F0F-AE62-CDAFC5722674}" type="presOf" srcId="{F0DA83BD-01B4-4C16-AE23-92D67957B947}" destId="{65039EA0-6DB8-4EE7-B435-52E6F087668B}" srcOrd="0" destOrd="0" presId="urn:microsoft.com/office/officeart/2018/2/layout/IconCircleList"/>
    <dgm:cxn modelId="{58D6045A-3CB1-4047-8B2C-66AB5C4B5B0E}" type="presOf" srcId="{80EF4F35-B647-42CC-B39F-E617D8DB21A8}" destId="{0F6ABE41-2712-4586-B498-4ACE4DBFDE6C}" srcOrd="0" destOrd="0" presId="urn:microsoft.com/office/officeart/2018/2/layout/IconCircleList"/>
    <dgm:cxn modelId="{BFAE8C9C-75F7-4D75-B5FE-FB09E4FF4292}" type="presOf" srcId="{5DC53C2A-F2FF-4D6D-9093-FAB267FBC31D}" destId="{DD6E2C3A-EA4A-419A-8EE6-B0FEBBFF05D2}" srcOrd="0" destOrd="0" presId="urn:microsoft.com/office/officeart/2018/2/layout/IconCircleList"/>
    <dgm:cxn modelId="{BD99D6A1-4117-4574-8900-F563913ACF26}" type="presOf" srcId="{DAA1741D-4989-4132-B28D-4641A959D0D5}" destId="{21F141AE-567B-4A5F-B736-4907A4E78724}" srcOrd="0" destOrd="0" presId="urn:microsoft.com/office/officeart/2018/2/layout/IconCircleList"/>
    <dgm:cxn modelId="{34844AAA-271E-4607-B8EF-F3564FDA6CF3}" srcId="{5DC53C2A-F2FF-4D6D-9093-FAB267FBC31D}" destId="{F0DA83BD-01B4-4C16-AE23-92D67957B947}" srcOrd="1" destOrd="0" parTransId="{BD271ADC-9D6B-4676-B8CF-3F59F5174CA0}" sibTransId="{DAA1741D-4989-4132-B28D-4641A959D0D5}"/>
    <dgm:cxn modelId="{63E0CFC8-6FC1-458E-8B2A-DD25AE9669DE}" srcId="{5DC53C2A-F2FF-4D6D-9093-FAB267FBC31D}" destId="{D38E2315-8443-4163-8260-F1EFEDA341F2}" srcOrd="0" destOrd="0" parTransId="{44C9676D-CE02-4FED-A7CE-1F82BD877739}" sibTransId="{866986D8-BE44-4FEE-94B1-80C55ADB3CE3}"/>
    <dgm:cxn modelId="{E730E5CA-883D-4018-B72E-DE3B4A2CB44D}" type="presOf" srcId="{10262B9F-E5CF-4355-AE2B-4FB2006C9DA8}" destId="{DD7A047B-645C-4840-A768-B480DCBC1DB7}" srcOrd="0" destOrd="0" presId="urn:microsoft.com/office/officeart/2018/2/layout/IconCircleList"/>
    <dgm:cxn modelId="{50D710CF-A565-4EEF-9F34-8E6EE80661E9}" type="presOf" srcId="{D38E2315-8443-4163-8260-F1EFEDA341F2}" destId="{A00B4F60-3ADE-441D-B00E-244E61DFE88E}" srcOrd="0" destOrd="0" presId="urn:microsoft.com/office/officeart/2018/2/layout/IconCircleList"/>
    <dgm:cxn modelId="{327437DB-3439-4A4E-98FA-3CFD6133661E}" type="presOf" srcId="{5034C12D-D161-4D96-9B92-3CEC73D136FB}" destId="{0761B38F-DD4B-45EA-94EF-90CE18E3602A}" srcOrd="0" destOrd="0" presId="urn:microsoft.com/office/officeart/2018/2/layout/IconCircleList"/>
    <dgm:cxn modelId="{69B7E1F5-D7B5-486C-A61A-2FE6B6FCD4F4}" srcId="{5DC53C2A-F2FF-4D6D-9093-FAB267FBC31D}" destId="{710E1636-57FF-48DD-88B6-61F6E1476DBE}" srcOrd="2" destOrd="0" parTransId="{5B5DE614-E033-43BD-A826-7BBD7E0E0B8A}" sibTransId="{10262B9F-E5CF-4355-AE2B-4FB2006C9DA8}"/>
    <dgm:cxn modelId="{EB604FB9-1075-4375-9EEC-42BCFE91E9A0}" type="presParOf" srcId="{DD6E2C3A-EA4A-419A-8EE6-B0FEBBFF05D2}" destId="{7F72644A-436D-4A97-9E61-6A075A3E0FBB}" srcOrd="0" destOrd="0" presId="urn:microsoft.com/office/officeart/2018/2/layout/IconCircleList"/>
    <dgm:cxn modelId="{4A2A08A9-728B-4B9F-A4EE-C1850FF5B54F}" type="presParOf" srcId="{7F72644A-436D-4A97-9E61-6A075A3E0FBB}" destId="{F1948F21-CE9B-407C-B6C3-5D3CF51734F1}" srcOrd="0" destOrd="0" presId="urn:microsoft.com/office/officeart/2018/2/layout/IconCircleList"/>
    <dgm:cxn modelId="{CFF1FA7D-1F43-4C25-93BC-BBE9516B624E}" type="presParOf" srcId="{F1948F21-CE9B-407C-B6C3-5D3CF51734F1}" destId="{4D213F76-3087-40A1-A76E-91D412BB1E14}" srcOrd="0" destOrd="0" presId="urn:microsoft.com/office/officeart/2018/2/layout/IconCircleList"/>
    <dgm:cxn modelId="{B82350FC-9E87-4947-8CB4-58F1DD3E68D2}" type="presParOf" srcId="{F1948F21-CE9B-407C-B6C3-5D3CF51734F1}" destId="{E2BDAA86-421C-4988-9005-CF64AC5A8411}" srcOrd="1" destOrd="0" presId="urn:microsoft.com/office/officeart/2018/2/layout/IconCircleList"/>
    <dgm:cxn modelId="{E26571B6-6A28-44D2-9B96-1257CC1BAC38}" type="presParOf" srcId="{F1948F21-CE9B-407C-B6C3-5D3CF51734F1}" destId="{D1097EBE-DBFD-46D7-B0A5-B1102FED8229}" srcOrd="2" destOrd="0" presId="urn:microsoft.com/office/officeart/2018/2/layout/IconCircleList"/>
    <dgm:cxn modelId="{B2FAF300-FC29-4B4E-AB48-41CE08193119}" type="presParOf" srcId="{F1948F21-CE9B-407C-B6C3-5D3CF51734F1}" destId="{A00B4F60-3ADE-441D-B00E-244E61DFE88E}" srcOrd="3" destOrd="0" presId="urn:microsoft.com/office/officeart/2018/2/layout/IconCircleList"/>
    <dgm:cxn modelId="{53F18231-85CB-409F-A174-021B82CA19F0}" type="presParOf" srcId="{7F72644A-436D-4A97-9E61-6A075A3E0FBB}" destId="{2B2069B2-F6D7-47D4-94EF-D77A6E5E78EC}" srcOrd="1" destOrd="0" presId="urn:microsoft.com/office/officeart/2018/2/layout/IconCircleList"/>
    <dgm:cxn modelId="{E1ED5569-F879-46B3-A79B-B1E09E072D46}" type="presParOf" srcId="{7F72644A-436D-4A97-9E61-6A075A3E0FBB}" destId="{B4552014-478B-4871-8610-870CC6C45A8F}" srcOrd="2" destOrd="0" presId="urn:microsoft.com/office/officeart/2018/2/layout/IconCircleList"/>
    <dgm:cxn modelId="{540C023F-B319-4011-968C-3D49B0B4AE59}" type="presParOf" srcId="{B4552014-478B-4871-8610-870CC6C45A8F}" destId="{D6DFC1BF-8D18-4D44-9074-5245A213CC7E}" srcOrd="0" destOrd="0" presId="urn:microsoft.com/office/officeart/2018/2/layout/IconCircleList"/>
    <dgm:cxn modelId="{BF19E0AD-C876-495C-9806-0D622D57D4F8}" type="presParOf" srcId="{B4552014-478B-4871-8610-870CC6C45A8F}" destId="{F84C290A-F1CE-4318-8653-49EE0AD8DBE6}" srcOrd="1" destOrd="0" presId="urn:microsoft.com/office/officeart/2018/2/layout/IconCircleList"/>
    <dgm:cxn modelId="{782C5BE3-195F-4A93-9E64-6F93292ECAE4}" type="presParOf" srcId="{B4552014-478B-4871-8610-870CC6C45A8F}" destId="{AEC449F4-E4A8-40B8-9147-18BCFC556C60}" srcOrd="2" destOrd="0" presId="urn:microsoft.com/office/officeart/2018/2/layout/IconCircleList"/>
    <dgm:cxn modelId="{BA23BD32-AE62-48D3-8E7E-39BD28D490B0}" type="presParOf" srcId="{B4552014-478B-4871-8610-870CC6C45A8F}" destId="{65039EA0-6DB8-4EE7-B435-52E6F087668B}" srcOrd="3" destOrd="0" presId="urn:microsoft.com/office/officeart/2018/2/layout/IconCircleList"/>
    <dgm:cxn modelId="{1AA64F0C-6DE4-44F5-ACBE-A0C80B03447E}" type="presParOf" srcId="{7F72644A-436D-4A97-9E61-6A075A3E0FBB}" destId="{21F141AE-567B-4A5F-B736-4907A4E78724}" srcOrd="3" destOrd="0" presId="urn:microsoft.com/office/officeart/2018/2/layout/IconCircleList"/>
    <dgm:cxn modelId="{C3223995-ACED-4629-BB59-3D3CBB7A1C11}" type="presParOf" srcId="{7F72644A-436D-4A97-9E61-6A075A3E0FBB}" destId="{27AF1CF7-2C23-47FB-87B3-0B52A241AE86}" srcOrd="4" destOrd="0" presId="urn:microsoft.com/office/officeart/2018/2/layout/IconCircleList"/>
    <dgm:cxn modelId="{AFA08378-6946-4244-A285-275C702564A6}" type="presParOf" srcId="{27AF1CF7-2C23-47FB-87B3-0B52A241AE86}" destId="{8E2E7D5F-D1E1-4474-98D5-CA58DD0FCBE4}" srcOrd="0" destOrd="0" presId="urn:microsoft.com/office/officeart/2018/2/layout/IconCircleList"/>
    <dgm:cxn modelId="{BD8029D3-62D1-4907-A662-500420C3C6CC}" type="presParOf" srcId="{27AF1CF7-2C23-47FB-87B3-0B52A241AE86}" destId="{987DDF6E-576C-4CFD-B8A1-9AB958471D7D}" srcOrd="1" destOrd="0" presId="urn:microsoft.com/office/officeart/2018/2/layout/IconCircleList"/>
    <dgm:cxn modelId="{F0A4E277-6D75-44D0-A4AF-BB9E0247D02F}" type="presParOf" srcId="{27AF1CF7-2C23-47FB-87B3-0B52A241AE86}" destId="{A38273DA-5F88-4D53-898C-C2B2F6C1E191}" srcOrd="2" destOrd="0" presId="urn:microsoft.com/office/officeart/2018/2/layout/IconCircleList"/>
    <dgm:cxn modelId="{25575F43-AF0D-484F-AB7D-42BB219FE391}" type="presParOf" srcId="{27AF1CF7-2C23-47FB-87B3-0B52A241AE86}" destId="{07EFA9C2-952D-423E-9A2F-23F15FA7F34B}" srcOrd="3" destOrd="0" presId="urn:microsoft.com/office/officeart/2018/2/layout/IconCircleList"/>
    <dgm:cxn modelId="{AD799519-2A4A-401A-BB1A-F2BA0C600246}" type="presParOf" srcId="{7F72644A-436D-4A97-9E61-6A075A3E0FBB}" destId="{DD7A047B-645C-4840-A768-B480DCBC1DB7}" srcOrd="5" destOrd="0" presId="urn:microsoft.com/office/officeart/2018/2/layout/IconCircleList"/>
    <dgm:cxn modelId="{DB46FB24-C249-426A-86EB-7D5D2715BCFE}" type="presParOf" srcId="{7F72644A-436D-4A97-9E61-6A075A3E0FBB}" destId="{EF82A606-9668-419B-AFF8-8B795890AFAB}" srcOrd="6" destOrd="0" presId="urn:microsoft.com/office/officeart/2018/2/layout/IconCircleList"/>
    <dgm:cxn modelId="{F003A191-C3B3-4E62-A0A2-A3C337398A68}" type="presParOf" srcId="{EF82A606-9668-419B-AFF8-8B795890AFAB}" destId="{C89B2608-CB80-4200-874E-FD71EBE11567}" srcOrd="0" destOrd="0" presId="urn:microsoft.com/office/officeart/2018/2/layout/IconCircleList"/>
    <dgm:cxn modelId="{941EBF83-CC69-4124-B02E-97F8921A9505}" type="presParOf" srcId="{EF82A606-9668-419B-AFF8-8B795890AFAB}" destId="{AE66E9D5-98EB-4075-8989-F7DF95113FE9}" srcOrd="1" destOrd="0" presId="urn:microsoft.com/office/officeart/2018/2/layout/IconCircleList"/>
    <dgm:cxn modelId="{DA3C1D93-833A-4ED4-BB2F-9A2ADABC9E23}" type="presParOf" srcId="{EF82A606-9668-419B-AFF8-8B795890AFAB}" destId="{2552488F-FE5B-4F70-91BC-803027FC20F0}" srcOrd="2" destOrd="0" presId="urn:microsoft.com/office/officeart/2018/2/layout/IconCircleList"/>
    <dgm:cxn modelId="{6C00552A-582E-41D5-9189-20CAF6E7CA60}" type="presParOf" srcId="{EF82A606-9668-419B-AFF8-8B795890AFAB}" destId="{0761B38F-DD4B-45EA-94EF-90CE18E3602A}" srcOrd="3" destOrd="0" presId="urn:microsoft.com/office/officeart/2018/2/layout/IconCircleList"/>
    <dgm:cxn modelId="{17A4B542-B438-4F2F-B6FC-11136BE1031A}" type="presParOf" srcId="{7F72644A-436D-4A97-9E61-6A075A3E0FBB}" destId="{0F6ABE41-2712-4586-B498-4ACE4DBFDE6C}" srcOrd="7" destOrd="0" presId="urn:microsoft.com/office/officeart/2018/2/layout/IconCircleList"/>
    <dgm:cxn modelId="{D79D630A-C100-4835-B764-58304B47CE1C}" type="presParOf" srcId="{7F72644A-436D-4A97-9E61-6A075A3E0FBB}" destId="{60915F67-9197-4E6D-94FE-59EFF2619EC8}" srcOrd="8" destOrd="0" presId="urn:microsoft.com/office/officeart/2018/2/layout/IconCircleList"/>
    <dgm:cxn modelId="{339E0E27-32F4-4F73-A01A-7C7C2C1248C5}" type="presParOf" srcId="{60915F67-9197-4E6D-94FE-59EFF2619EC8}" destId="{549E7BD5-5403-40FC-9ED5-FA937BF10479}" srcOrd="0" destOrd="0" presId="urn:microsoft.com/office/officeart/2018/2/layout/IconCircleList"/>
    <dgm:cxn modelId="{075E8C72-0686-4337-A229-E21722A410A3}" type="presParOf" srcId="{60915F67-9197-4E6D-94FE-59EFF2619EC8}" destId="{BF2687CE-57A9-404D-9E00-598377EDE747}" srcOrd="1" destOrd="0" presId="urn:microsoft.com/office/officeart/2018/2/layout/IconCircleList"/>
    <dgm:cxn modelId="{FB1AD2D0-5380-4EDC-9EB0-F31EAD188DAC}" type="presParOf" srcId="{60915F67-9197-4E6D-94FE-59EFF2619EC8}" destId="{1E640088-C490-430C-B80B-3B66BEB4814E}" srcOrd="2" destOrd="0" presId="urn:microsoft.com/office/officeart/2018/2/layout/IconCircleList"/>
    <dgm:cxn modelId="{6235A17E-C1C6-49DD-BCAF-A014E58A70EF}" type="presParOf" srcId="{60915F67-9197-4E6D-94FE-59EFF2619EC8}" destId="{820B184D-B1B6-4EE6-A3BF-069F0F3B483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45E4E-37C8-4575-8C34-4A0B51BA0815}">
      <dsp:nvSpPr>
        <dsp:cNvPr id="0" name=""/>
        <dsp:cNvSpPr/>
      </dsp:nvSpPr>
      <dsp:spPr>
        <a:xfrm>
          <a:off x="0" y="571720"/>
          <a:ext cx="10199914"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Rising admin burden in GP practices</a:t>
          </a:r>
          <a:endParaRPr lang="en-US" sz="1900" kern="1200"/>
        </a:p>
      </dsp:txBody>
      <dsp:txXfrm>
        <a:off x="35268" y="606988"/>
        <a:ext cx="10129378" cy="651938"/>
      </dsp:txXfrm>
    </dsp:sp>
    <dsp:sp modelId="{E1A016F0-127A-4651-A73A-59FD1E1D40E1}">
      <dsp:nvSpPr>
        <dsp:cNvPr id="0" name=""/>
        <dsp:cNvSpPr/>
      </dsp:nvSpPr>
      <dsp:spPr>
        <a:xfrm>
          <a:off x="0" y="1348915"/>
          <a:ext cx="10199914"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Inefficient phone-based systems</a:t>
          </a:r>
          <a:endParaRPr lang="en-US" sz="1900" kern="1200"/>
        </a:p>
      </dsp:txBody>
      <dsp:txXfrm>
        <a:off x="35268" y="1384183"/>
        <a:ext cx="10129378" cy="651938"/>
      </dsp:txXfrm>
    </dsp:sp>
    <dsp:sp modelId="{149080CA-FD79-4A1A-B2A7-26D10DDE0C64}">
      <dsp:nvSpPr>
        <dsp:cNvPr id="0" name=""/>
        <dsp:cNvSpPr/>
      </dsp:nvSpPr>
      <dsp:spPr>
        <a:xfrm>
          <a:off x="0" y="2126110"/>
          <a:ext cx="10199914"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Patient frustration with access delays</a:t>
          </a:r>
          <a:endParaRPr lang="en-US" sz="1900" kern="1200"/>
        </a:p>
      </dsp:txBody>
      <dsp:txXfrm>
        <a:off x="35268" y="2161378"/>
        <a:ext cx="10129378" cy="651938"/>
      </dsp:txXfrm>
    </dsp:sp>
    <dsp:sp modelId="{F20B057F-C513-4EE0-83BC-9C6B372E54E0}">
      <dsp:nvSpPr>
        <dsp:cNvPr id="0" name=""/>
        <dsp:cNvSpPr/>
      </dsp:nvSpPr>
      <dsp:spPr>
        <a:xfrm>
          <a:off x="0" y="2903305"/>
          <a:ext cx="10199914"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Fragmented health record access</a:t>
          </a:r>
          <a:endParaRPr lang="en-US" sz="1900" kern="1200"/>
        </a:p>
      </dsp:txBody>
      <dsp:txXfrm>
        <a:off x="35268" y="2938573"/>
        <a:ext cx="10129378" cy="651938"/>
      </dsp:txXfrm>
    </dsp:sp>
    <dsp:sp modelId="{ECA5C880-A607-4F46-AEA3-BF9D89B69060}">
      <dsp:nvSpPr>
        <dsp:cNvPr id="0" name=""/>
        <dsp:cNvSpPr/>
      </dsp:nvSpPr>
      <dsp:spPr>
        <a:xfrm>
          <a:off x="0" y="3680500"/>
          <a:ext cx="10199914" cy="72247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“Before the App, patients relied heavily on phone calls and paper systems. NHS Digital (2021) and the BMA (2020) highlighted how this created inefficiency, staff stress, and poor patient experience.”</a:t>
          </a:r>
          <a:endParaRPr lang="en-US" sz="1900" kern="1200"/>
        </a:p>
      </dsp:txBody>
      <dsp:txXfrm>
        <a:off x="35268" y="3715768"/>
        <a:ext cx="10129378" cy="651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13F76-3087-40A1-A76E-91D412BB1E14}">
      <dsp:nvSpPr>
        <dsp:cNvPr id="0" name=""/>
        <dsp:cNvSpPr/>
      </dsp:nvSpPr>
      <dsp:spPr>
        <a:xfrm>
          <a:off x="52321" y="376719"/>
          <a:ext cx="769012" cy="7690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DAA86-421C-4988-9005-CF64AC5A8411}">
      <dsp:nvSpPr>
        <dsp:cNvPr id="0" name=""/>
        <dsp:cNvSpPr/>
      </dsp:nvSpPr>
      <dsp:spPr>
        <a:xfrm>
          <a:off x="213814" y="538212"/>
          <a:ext cx="446027" cy="446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0B4F60-3ADE-441D-B00E-244E61DFE88E}">
      <dsp:nvSpPr>
        <dsp:cNvPr id="0" name=""/>
        <dsp:cNvSpPr/>
      </dsp:nvSpPr>
      <dsp:spPr>
        <a:xfrm>
          <a:off x="986123" y="376719"/>
          <a:ext cx="1812673" cy="769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Greater Manchester GP pilot (2022)</a:t>
          </a:r>
          <a:endParaRPr lang="en-US" sz="1100" kern="1200"/>
        </a:p>
      </dsp:txBody>
      <dsp:txXfrm>
        <a:off x="986123" y="376719"/>
        <a:ext cx="1812673" cy="769012"/>
      </dsp:txXfrm>
    </dsp:sp>
    <dsp:sp modelId="{D6DFC1BF-8D18-4D44-9074-5245A213CC7E}">
      <dsp:nvSpPr>
        <dsp:cNvPr id="0" name=""/>
        <dsp:cNvSpPr/>
      </dsp:nvSpPr>
      <dsp:spPr>
        <a:xfrm>
          <a:off x="3114640" y="376719"/>
          <a:ext cx="769012" cy="7690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C290A-F1CE-4318-8653-49EE0AD8DBE6}">
      <dsp:nvSpPr>
        <dsp:cNvPr id="0" name=""/>
        <dsp:cNvSpPr/>
      </dsp:nvSpPr>
      <dsp:spPr>
        <a:xfrm>
          <a:off x="3276133" y="538212"/>
          <a:ext cx="446027" cy="446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039EA0-6DB8-4EE7-B435-52E6F087668B}">
      <dsp:nvSpPr>
        <dsp:cNvPr id="0" name=""/>
        <dsp:cNvSpPr/>
      </dsp:nvSpPr>
      <dsp:spPr>
        <a:xfrm>
          <a:off x="4048442" y="376719"/>
          <a:ext cx="1812673" cy="769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30% fewer admin calls</a:t>
          </a:r>
          <a:endParaRPr lang="en-US" sz="1100" kern="1200"/>
        </a:p>
      </dsp:txBody>
      <dsp:txXfrm>
        <a:off x="4048442" y="376719"/>
        <a:ext cx="1812673" cy="769012"/>
      </dsp:txXfrm>
    </dsp:sp>
    <dsp:sp modelId="{8E2E7D5F-D1E1-4474-98D5-CA58DD0FCBE4}">
      <dsp:nvSpPr>
        <dsp:cNvPr id="0" name=""/>
        <dsp:cNvSpPr/>
      </dsp:nvSpPr>
      <dsp:spPr>
        <a:xfrm>
          <a:off x="52321" y="1934037"/>
          <a:ext cx="769012" cy="7690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7DDF6E-576C-4CFD-B8A1-9AB958471D7D}">
      <dsp:nvSpPr>
        <dsp:cNvPr id="0" name=""/>
        <dsp:cNvSpPr/>
      </dsp:nvSpPr>
      <dsp:spPr>
        <a:xfrm>
          <a:off x="213814" y="2095530"/>
          <a:ext cx="446027" cy="446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EFA9C2-952D-423E-9A2F-23F15FA7F34B}">
      <dsp:nvSpPr>
        <dsp:cNvPr id="0" name=""/>
        <dsp:cNvSpPr/>
      </dsp:nvSpPr>
      <dsp:spPr>
        <a:xfrm>
          <a:off x="986123" y="1934037"/>
          <a:ext cx="1812673" cy="769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Improved staff satisfaction</a:t>
          </a:r>
          <a:endParaRPr lang="en-US" sz="1100" kern="1200"/>
        </a:p>
      </dsp:txBody>
      <dsp:txXfrm>
        <a:off x="986123" y="1934037"/>
        <a:ext cx="1812673" cy="769012"/>
      </dsp:txXfrm>
    </dsp:sp>
    <dsp:sp modelId="{C89B2608-CB80-4200-874E-FD71EBE11567}">
      <dsp:nvSpPr>
        <dsp:cNvPr id="0" name=""/>
        <dsp:cNvSpPr/>
      </dsp:nvSpPr>
      <dsp:spPr>
        <a:xfrm>
          <a:off x="3114640" y="1934037"/>
          <a:ext cx="769012" cy="7690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6E9D5-98EB-4075-8989-F7DF95113FE9}">
      <dsp:nvSpPr>
        <dsp:cNvPr id="0" name=""/>
        <dsp:cNvSpPr/>
      </dsp:nvSpPr>
      <dsp:spPr>
        <a:xfrm>
          <a:off x="3276133" y="2095530"/>
          <a:ext cx="446027" cy="4460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61B38F-DD4B-45EA-94EF-90CE18E3602A}">
      <dsp:nvSpPr>
        <dsp:cNvPr id="0" name=""/>
        <dsp:cNvSpPr/>
      </dsp:nvSpPr>
      <dsp:spPr>
        <a:xfrm>
          <a:off x="4048442" y="1934037"/>
          <a:ext cx="1812673" cy="769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Ongoing digital skills training needed</a:t>
          </a:r>
          <a:endParaRPr lang="en-US" sz="1100" kern="1200"/>
        </a:p>
      </dsp:txBody>
      <dsp:txXfrm>
        <a:off x="4048442" y="1934037"/>
        <a:ext cx="1812673" cy="769012"/>
      </dsp:txXfrm>
    </dsp:sp>
    <dsp:sp modelId="{549E7BD5-5403-40FC-9ED5-FA937BF10479}">
      <dsp:nvSpPr>
        <dsp:cNvPr id="0" name=""/>
        <dsp:cNvSpPr/>
      </dsp:nvSpPr>
      <dsp:spPr>
        <a:xfrm>
          <a:off x="52321" y="3491355"/>
          <a:ext cx="769012" cy="7690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687CE-57A9-404D-9E00-598377EDE747}">
      <dsp:nvSpPr>
        <dsp:cNvPr id="0" name=""/>
        <dsp:cNvSpPr/>
      </dsp:nvSpPr>
      <dsp:spPr>
        <a:xfrm>
          <a:off x="213814" y="3652848"/>
          <a:ext cx="446027" cy="4460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0B184D-B1B6-4EE6-A3BF-069F0F3B4832}">
      <dsp:nvSpPr>
        <dsp:cNvPr id="0" name=""/>
        <dsp:cNvSpPr/>
      </dsp:nvSpPr>
      <dsp:spPr>
        <a:xfrm>
          <a:off x="986123" y="3491355"/>
          <a:ext cx="1812673" cy="769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 Greater Manchester, GP practices saw up to a 30% drop in administrative calls after adopting the NHS App. Staff valued the time saved but called for structured digital skills development to keep pace with new tools.”</a:t>
          </a:r>
          <a:endParaRPr lang="en-US" sz="1100" kern="1200"/>
        </a:p>
      </dsp:txBody>
      <dsp:txXfrm>
        <a:off x="986123" y="3491355"/>
        <a:ext cx="1812673" cy="7690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D2885D-E1D0-4147-A875-40F7FA317362}" type="datetimeFigureOut">
              <a:rPr lang="en-GB" smtClean="0"/>
              <a:t>08/11/2025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25F56AF-EE23-4FF5-A4B2-DD965A235D7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9662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D2885D-E1D0-4147-A875-40F7FA31736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F56AF-EE23-4FF5-A4B2-DD965A235D7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928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D2885D-E1D0-4147-A875-40F7FA31736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F56AF-EE23-4FF5-A4B2-DD965A235D7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839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D2885D-E1D0-4147-A875-40F7FA31736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F56AF-EE23-4FF5-A4B2-DD965A235D7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2686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D2885D-E1D0-4147-A875-40F7FA317362}"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5F56AF-EE23-4FF5-A4B2-DD965A235D7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9012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D2885D-E1D0-4147-A875-40F7FA317362}"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5F56AF-EE23-4FF5-A4B2-DD965A235D7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6633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2885D-E1D0-4147-A875-40F7FA317362}"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5F56AF-EE23-4FF5-A4B2-DD965A235D76}" type="slidenum">
              <a:rPr lang="en-GB" smtClean="0"/>
              <a:t>‹#›</a:t>
            </a:fld>
            <a:endParaRPr lang="en-GB"/>
          </a:p>
        </p:txBody>
      </p:sp>
    </p:spTree>
    <p:extLst>
      <p:ext uri="{BB962C8B-B14F-4D97-AF65-F5344CB8AC3E}">
        <p14:creationId xmlns:p14="http://schemas.microsoft.com/office/powerpoint/2010/main" val="2853137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D2885D-E1D0-4147-A875-40F7FA317362}"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F56AF-EE23-4FF5-A4B2-DD965A235D7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754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8D2885D-E1D0-4147-A875-40F7FA317362}" type="datetimeFigureOut">
              <a:rPr lang="en-GB" smtClean="0"/>
              <a:t>08/11/2025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25F56AF-EE23-4FF5-A4B2-DD965A235D7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6085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D2885D-E1D0-4147-A875-40F7FA31736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F56AF-EE23-4FF5-A4B2-DD965A235D7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675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D2885D-E1D0-4147-A875-40F7FA317362}"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F56AF-EE23-4FF5-A4B2-DD965A235D7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2011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8D2885D-E1D0-4147-A875-40F7FA317362}" type="datetimeFigureOut">
              <a:rPr lang="en-GB" smtClean="0"/>
              <a:t>08/11/2025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25F56AF-EE23-4FF5-A4B2-DD965A235D7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77527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sl-uk.com/the-digital-transformation-of-the-nh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53587-BCAA-78C2-C1EE-88781E94B3E3}"/>
              </a:ext>
            </a:extLst>
          </p:cNvPr>
          <p:cNvSpPr>
            <a:spLocks noGrp="1"/>
          </p:cNvSpPr>
          <p:nvPr>
            <p:ph type="ctrTitle"/>
          </p:nvPr>
        </p:nvSpPr>
        <p:spPr>
          <a:xfrm>
            <a:off x="6590662" y="4267832"/>
            <a:ext cx="4805996" cy="1297115"/>
          </a:xfrm>
        </p:spPr>
        <p:txBody>
          <a:bodyPr anchor="t">
            <a:normAutofit fontScale="90000"/>
          </a:bodyPr>
          <a:lstStyle/>
          <a:p>
            <a:pPr algn="l"/>
            <a:r>
              <a:rPr lang="en-GB" sz="1900" b="1">
                <a:solidFill>
                  <a:schemeClr val="tx2"/>
                </a:solidFill>
                <a:latin typeface="Arial" panose="020B0604020202020204" pitchFamily="34" charset="0"/>
                <a:cs typeface="Arial" panose="020B0604020202020204" pitchFamily="34" charset="0"/>
              </a:rPr>
              <a:t>The NHS App: Transforming Workforce, Service Delivery and Patient Experience</a:t>
            </a:r>
            <a:br>
              <a:rPr lang="en-GB" sz="1900">
                <a:solidFill>
                  <a:schemeClr val="tx2"/>
                </a:solidFill>
                <a:latin typeface="Arial" panose="020B0604020202020204" pitchFamily="34" charset="0"/>
                <a:cs typeface="Arial" panose="020B0604020202020204" pitchFamily="34" charset="0"/>
              </a:rPr>
            </a:br>
            <a:br>
              <a:rPr lang="en-GB" sz="1900">
                <a:solidFill>
                  <a:schemeClr val="tx2"/>
                </a:solidFill>
                <a:latin typeface="Arial" panose="020B0604020202020204" pitchFamily="34" charset="0"/>
                <a:cs typeface="Arial" panose="020B0604020202020204" pitchFamily="34" charset="0"/>
              </a:rPr>
            </a:br>
            <a:endParaRPr lang="en-GB" sz="190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D5BCD7E-2BCA-3797-93BD-B8F1C76E63FB}"/>
              </a:ext>
            </a:extLst>
          </p:cNvPr>
          <p:cNvSpPr>
            <a:spLocks noGrp="1"/>
          </p:cNvSpPr>
          <p:nvPr>
            <p:ph type="subTitle" idx="1"/>
          </p:nvPr>
        </p:nvSpPr>
        <p:spPr>
          <a:xfrm>
            <a:off x="6590966" y="3428999"/>
            <a:ext cx="4805691" cy="838831"/>
          </a:xfrm>
        </p:spPr>
        <p:txBody>
          <a:bodyPr anchor="b">
            <a:normAutofit fontScale="77500" lnSpcReduction="20000"/>
          </a:bodyPr>
          <a:lstStyle/>
          <a:p>
            <a:pPr algn="l"/>
            <a:r>
              <a:rPr lang="en-GB" sz="800" b="1">
                <a:solidFill>
                  <a:schemeClr val="tx2"/>
                </a:solidFill>
                <a:latin typeface="Arial" panose="020B0604020202020204" pitchFamily="34" charset="0"/>
                <a:cs typeface="Arial" panose="020B0604020202020204" pitchFamily="34" charset="0"/>
              </a:rPr>
              <a:t>Name: Sabina Kauser</a:t>
            </a:r>
          </a:p>
          <a:p>
            <a:pPr algn="l"/>
            <a:r>
              <a:rPr lang="en-GB" sz="800" b="1">
                <a:solidFill>
                  <a:schemeClr val="tx2"/>
                </a:solidFill>
                <a:latin typeface="Arial" panose="020B0604020202020204" pitchFamily="34" charset="0"/>
                <a:cs typeface="Arial" panose="020B0604020202020204" pitchFamily="34" charset="0"/>
              </a:rPr>
              <a:t>Student Number:</a:t>
            </a:r>
            <a:r>
              <a:rPr lang="en-GB" sz="800">
                <a:solidFill>
                  <a:schemeClr val="tx2"/>
                </a:solidFill>
                <a:latin typeface="Arial" panose="020B0604020202020204" pitchFamily="34" charset="0"/>
                <a:cs typeface="Arial" panose="020B0604020202020204" pitchFamily="34" charset="0"/>
              </a:rPr>
              <a:t> 2212416</a:t>
            </a:r>
            <a:br>
              <a:rPr lang="en-GB" sz="800">
                <a:solidFill>
                  <a:schemeClr val="tx2"/>
                </a:solidFill>
                <a:latin typeface="Arial" panose="020B0604020202020204" pitchFamily="34" charset="0"/>
                <a:cs typeface="Arial" panose="020B0604020202020204" pitchFamily="34" charset="0"/>
              </a:rPr>
            </a:br>
            <a:r>
              <a:rPr lang="en-GB" sz="800" b="1">
                <a:solidFill>
                  <a:schemeClr val="tx2"/>
                </a:solidFill>
                <a:latin typeface="Arial" panose="020B0604020202020204" pitchFamily="34" charset="0"/>
                <a:cs typeface="Arial" panose="020B0604020202020204" pitchFamily="34" charset="0"/>
              </a:rPr>
              <a:t>Module Code:</a:t>
            </a:r>
            <a:r>
              <a:rPr lang="en-GB" sz="800">
                <a:solidFill>
                  <a:schemeClr val="tx2"/>
                </a:solidFill>
                <a:latin typeface="Arial" panose="020B0604020202020204" pitchFamily="34" charset="0"/>
                <a:cs typeface="Arial" panose="020B0604020202020204" pitchFamily="34" charset="0"/>
              </a:rPr>
              <a:t> BMHP6026</a:t>
            </a:r>
            <a:br>
              <a:rPr lang="en-GB" sz="800">
                <a:solidFill>
                  <a:schemeClr val="tx2"/>
                </a:solidFill>
                <a:latin typeface="Arial" panose="020B0604020202020204" pitchFamily="34" charset="0"/>
                <a:cs typeface="Arial" panose="020B0604020202020204" pitchFamily="34" charset="0"/>
              </a:rPr>
            </a:br>
            <a:r>
              <a:rPr lang="en-GB" sz="800" b="1">
                <a:solidFill>
                  <a:schemeClr val="tx2"/>
                </a:solidFill>
                <a:latin typeface="Arial" panose="020B0604020202020204" pitchFamily="34" charset="0"/>
                <a:cs typeface="Arial" panose="020B0604020202020204" pitchFamily="34" charset="0"/>
              </a:rPr>
              <a:t>Lecturer:</a:t>
            </a:r>
            <a:r>
              <a:rPr lang="en-GB" sz="800">
                <a:solidFill>
                  <a:schemeClr val="tx2"/>
                </a:solidFill>
                <a:latin typeface="Arial" panose="020B0604020202020204" pitchFamily="34" charset="0"/>
                <a:cs typeface="Arial" panose="020B0604020202020204" pitchFamily="34" charset="0"/>
              </a:rPr>
              <a:t> Joanne Davies</a:t>
            </a:r>
            <a:br>
              <a:rPr lang="en-GB" sz="800">
                <a:solidFill>
                  <a:schemeClr val="tx2"/>
                </a:solidFill>
                <a:latin typeface="Arial" panose="020B0604020202020204" pitchFamily="34" charset="0"/>
                <a:cs typeface="Arial" panose="020B0604020202020204" pitchFamily="34" charset="0"/>
              </a:rPr>
            </a:br>
            <a:r>
              <a:rPr lang="en-GB" sz="800" b="1">
                <a:solidFill>
                  <a:schemeClr val="tx2"/>
                </a:solidFill>
                <a:latin typeface="Arial" panose="020B0604020202020204" pitchFamily="34" charset="0"/>
                <a:cs typeface="Arial" panose="020B0604020202020204" pitchFamily="34" charset="0"/>
              </a:rPr>
              <a:t>Date:</a:t>
            </a:r>
            <a:r>
              <a:rPr lang="en-GB" sz="800">
                <a:solidFill>
                  <a:schemeClr val="tx2"/>
                </a:solidFill>
                <a:latin typeface="Arial" panose="020B0604020202020204" pitchFamily="34" charset="0"/>
                <a:cs typeface="Arial" panose="020B0604020202020204" pitchFamily="34" charset="0"/>
              </a:rPr>
              <a:t> 9 November 2025</a:t>
            </a:r>
          </a:p>
        </p:txBody>
      </p:sp>
      <p:pic>
        <p:nvPicPr>
          <p:cNvPr id="7" name="Graphic 6" descr="Stethoscope">
            <a:extLst>
              <a:ext uri="{FF2B5EF4-FFF2-40B4-BE49-F238E27FC236}">
                <a16:creationId xmlns:a16="http://schemas.microsoft.com/office/drawing/2014/main" id="{87C39C16-887A-7150-8871-9FBADA19E4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2547139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CB40-9CA9-85BC-F949-88DC755DB35D}"/>
              </a:ext>
            </a:extLst>
          </p:cNvPr>
          <p:cNvSpPr>
            <a:spLocks noGrp="1"/>
          </p:cNvSpPr>
          <p:nvPr>
            <p:ph type="title"/>
          </p:nvPr>
        </p:nvSpPr>
        <p:spPr/>
        <p:txBody>
          <a:bodyPr/>
          <a:lstStyle/>
          <a:p>
            <a:pPr algn="just"/>
            <a:r>
              <a:rPr lang="en-GB" dirty="0"/>
              <a:t>Introduction </a:t>
            </a:r>
          </a:p>
        </p:txBody>
      </p:sp>
      <p:sp>
        <p:nvSpPr>
          <p:cNvPr id="4" name="Rectangle 1">
            <a:extLst>
              <a:ext uri="{FF2B5EF4-FFF2-40B4-BE49-F238E27FC236}">
                <a16:creationId xmlns:a16="http://schemas.microsoft.com/office/drawing/2014/main" id="{9AD6DAD1-0667-EF81-4ED8-B7D14994FED6}"/>
              </a:ext>
            </a:extLst>
          </p:cNvPr>
          <p:cNvSpPr>
            <a:spLocks noGrp="1" noChangeArrowheads="1"/>
          </p:cNvSpPr>
          <p:nvPr>
            <p:ph idx="1"/>
          </p:nvPr>
        </p:nvSpPr>
        <p:spPr bwMode="auto">
          <a:xfrm>
            <a:off x="838200" y="1825625"/>
            <a:ext cx="10417629" cy="6331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Launched across England in 2018–2019</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Developed by NHS Digital and NHS England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Designed to be a ‘digital front door’ to NHS services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Enables booking appointments, ordering prescriptions, viewing records, and more</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r>
              <a:rPr lang="en-GB" sz="1800" b="1" dirty="0"/>
              <a:t>Spoken:</a:t>
            </a:r>
            <a:endParaRPr lang="en-GB" sz="1800" dirty="0"/>
          </a:p>
          <a:p>
            <a:r>
              <a:rPr lang="en-GB" sz="1800" dirty="0"/>
              <a:t>“The NHS App, launched between 2018 and 2019, provides a secure and convenient gateway to NHS services. It’s central to the NHS’s digital transformation strategy, connecting patients to care through one unified platform.”</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D1256B3A-B5C5-296A-3145-CF25B07A801A}"/>
              </a:ext>
            </a:extLst>
          </p:cNvPr>
          <p:cNvPicPr>
            <a:picLocks noChangeAspect="1"/>
          </p:cNvPicPr>
          <p:nvPr/>
        </p:nvPicPr>
        <p:blipFill>
          <a:blip r:embed="rId2"/>
          <a:stretch>
            <a:fillRect/>
          </a:stretch>
        </p:blipFill>
        <p:spPr>
          <a:xfrm>
            <a:off x="7144020" y="699308"/>
            <a:ext cx="4005509" cy="2620835"/>
          </a:xfrm>
          <a:prstGeom prst="rect">
            <a:avLst/>
          </a:prstGeom>
        </p:spPr>
      </p:pic>
      <p:sp>
        <p:nvSpPr>
          <p:cNvPr id="8" name="TextBox 7">
            <a:extLst>
              <a:ext uri="{FF2B5EF4-FFF2-40B4-BE49-F238E27FC236}">
                <a16:creationId xmlns:a16="http://schemas.microsoft.com/office/drawing/2014/main" id="{F0E85911-1031-B5F0-EBF3-44C2532FB1D7}"/>
              </a:ext>
            </a:extLst>
          </p:cNvPr>
          <p:cNvSpPr txBox="1"/>
          <p:nvPr/>
        </p:nvSpPr>
        <p:spPr>
          <a:xfrm>
            <a:off x="8534400" y="3211285"/>
            <a:ext cx="1730829" cy="369332"/>
          </a:xfrm>
          <a:prstGeom prst="rect">
            <a:avLst/>
          </a:prstGeom>
          <a:noFill/>
        </p:spPr>
        <p:txBody>
          <a:bodyPr wrap="square">
            <a:spAutoFit/>
          </a:bodyPr>
          <a:lstStyle/>
          <a:p>
            <a:r>
              <a:rPr lang="en-GB" sz="1100" b="0" i="0" dirty="0">
                <a:solidFill>
                  <a:srgbClr val="2C3E50"/>
                </a:solidFill>
                <a:effectLst/>
                <a:latin typeface="Arial" panose="020B0604020202020204" pitchFamily="34" charset="0"/>
                <a:cs typeface="Arial" panose="020B0604020202020204" pitchFamily="34" charset="0"/>
              </a:rPr>
              <a:t>(NHS, 2021</a:t>
            </a:r>
            <a:r>
              <a:rPr lang="en-GB" b="0" i="0" dirty="0">
                <a:solidFill>
                  <a:srgbClr val="2C3E50"/>
                </a:solidFill>
                <a:effectLst/>
                <a:latin typeface="Roboto" panose="02000000000000000000" pitchFamily="2" charset="0"/>
              </a:rPr>
              <a:t>)</a:t>
            </a:r>
            <a:endParaRPr lang="en-GB" dirty="0"/>
          </a:p>
        </p:txBody>
      </p:sp>
    </p:spTree>
    <p:extLst>
      <p:ext uri="{BB962C8B-B14F-4D97-AF65-F5344CB8AC3E}">
        <p14:creationId xmlns:p14="http://schemas.microsoft.com/office/powerpoint/2010/main" val="3030127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45A18-FC8F-E21E-467A-D9EE7F76AA36}"/>
              </a:ext>
            </a:extLst>
          </p:cNvPr>
          <p:cNvSpPr>
            <a:spLocks noGrp="1"/>
          </p:cNvSpPr>
          <p:nvPr>
            <p:ph type="title"/>
          </p:nvPr>
        </p:nvSpPr>
        <p:spPr/>
        <p:txBody>
          <a:bodyPr/>
          <a:lstStyle/>
          <a:p>
            <a:r>
              <a:rPr lang="en-GB" dirty="0"/>
              <a:t>The Problem: Why Change Was Needed </a:t>
            </a:r>
          </a:p>
        </p:txBody>
      </p:sp>
      <p:graphicFrame>
        <p:nvGraphicFramePr>
          <p:cNvPr id="10" name="Rectangle 1">
            <a:extLst>
              <a:ext uri="{FF2B5EF4-FFF2-40B4-BE49-F238E27FC236}">
                <a16:creationId xmlns:a16="http://schemas.microsoft.com/office/drawing/2014/main" id="{805A5DAF-A35D-7E00-55E5-5EC1D8E15266}"/>
              </a:ext>
            </a:extLst>
          </p:cNvPr>
          <p:cNvGraphicFramePr>
            <a:graphicFrameLocks noGrp="1"/>
          </p:cNvGraphicFramePr>
          <p:nvPr>
            <p:ph idx="1"/>
            <p:extLst>
              <p:ext uri="{D42A27DB-BD31-4B8C-83A1-F6EECF244321}">
                <p14:modId xmlns:p14="http://schemas.microsoft.com/office/powerpoint/2010/main" val="1894892522"/>
              </p:ext>
            </p:extLst>
          </p:nvPr>
        </p:nvGraphicFramePr>
        <p:xfrm>
          <a:off x="1066800" y="1248684"/>
          <a:ext cx="10199914" cy="4974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computer screen with text and images&#10;&#10;AI-generated content may be incorrect.">
            <a:extLst>
              <a:ext uri="{FF2B5EF4-FFF2-40B4-BE49-F238E27FC236}">
                <a16:creationId xmlns:a16="http://schemas.microsoft.com/office/drawing/2014/main" id="{C6055CD7-3035-8ACB-1BDB-5662C9D2A922}"/>
              </a:ext>
            </a:extLst>
          </p:cNvPr>
          <p:cNvPicPr>
            <a:picLocks noChangeAspect="1"/>
          </p:cNvPicPr>
          <p:nvPr/>
        </p:nvPicPr>
        <p:blipFill>
          <a:blip r:embed="rId7"/>
          <a:stretch>
            <a:fillRect/>
          </a:stretch>
        </p:blipFill>
        <p:spPr>
          <a:xfrm>
            <a:off x="6819440" y="1921379"/>
            <a:ext cx="4235413" cy="2307169"/>
          </a:xfrm>
          <a:prstGeom prst="rect">
            <a:avLst/>
          </a:prstGeom>
        </p:spPr>
      </p:pic>
      <p:sp>
        <p:nvSpPr>
          <p:cNvPr id="8" name="TextBox 7">
            <a:extLst>
              <a:ext uri="{FF2B5EF4-FFF2-40B4-BE49-F238E27FC236}">
                <a16:creationId xmlns:a16="http://schemas.microsoft.com/office/drawing/2014/main" id="{2382598B-1C47-E17D-668D-93060D01FF64}"/>
              </a:ext>
            </a:extLst>
          </p:cNvPr>
          <p:cNvSpPr txBox="1"/>
          <p:nvPr/>
        </p:nvSpPr>
        <p:spPr>
          <a:xfrm>
            <a:off x="6649750" y="3633868"/>
            <a:ext cx="3929743"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sz="1100" b="0" i="0" dirty="0">
                <a:solidFill>
                  <a:srgbClr val="2C3E50"/>
                </a:solidFill>
                <a:effectLst/>
                <a:latin typeface="Arial" panose="020B0604020202020204" pitchFamily="34" charset="0"/>
                <a:cs typeface="Arial" panose="020B0604020202020204" pitchFamily="34" charset="0"/>
              </a:rPr>
              <a:t>East London NHS Foundation Trust, 2022</a:t>
            </a:r>
            <a:r>
              <a:rPr lang="en-GB" sz="1100" dirty="0">
                <a:solidFill>
                  <a:srgbClr val="2C3E50"/>
                </a:solidFill>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213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05FCA-032F-C072-7615-A9770F0F4FFD}"/>
              </a:ext>
            </a:extLst>
          </p:cNvPr>
          <p:cNvSpPr>
            <a:spLocks noGrp="1"/>
          </p:cNvSpPr>
          <p:nvPr>
            <p:ph type="title"/>
          </p:nvPr>
        </p:nvSpPr>
        <p:spPr/>
        <p:txBody>
          <a:bodyPr/>
          <a:lstStyle/>
          <a:p>
            <a:r>
              <a:rPr lang="en-GB"/>
              <a:t>The Digital Solution </a:t>
            </a:r>
            <a:endParaRPr lang="en-GB" dirty="0"/>
          </a:p>
        </p:txBody>
      </p:sp>
      <p:sp>
        <p:nvSpPr>
          <p:cNvPr id="4" name="Rectangle 1">
            <a:extLst>
              <a:ext uri="{FF2B5EF4-FFF2-40B4-BE49-F238E27FC236}">
                <a16:creationId xmlns:a16="http://schemas.microsoft.com/office/drawing/2014/main" id="{C7D48ACD-388D-7E48-6D93-54F4500F1BF8}"/>
              </a:ext>
            </a:extLst>
          </p:cNvPr>
          <p:cNvSpPr>
            <a:spLocks noGrp="1" noChangeArrowheads="1"/>
          </p:cNvSpPr>
          <p:nvPr>
            <p:ph idx="1"/>
          </p:nvPr>
        </p:nvSpPr>
        <p:spPr bwMode="auto">
          <a:xfrm>
            <a:off x="242371" y="1853754"/>
            <a:ext cx="11318651" cy="5479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24/7 secure access through NHS login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Linked to GP systems and NHS 111</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Key features: booking, prescriptions, medical records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Rapid expansion during COVID-19 (vaccine passes, remote access)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GB" sz="1200" b="1" dirty="0">
              <a:latin typeface="Arial" panose="020B0604020202020204" pitchFamily="34" charset="0"/>
              <a:cs typeface="Arial" panose="020B0604020202020204" pitchFamily="34" charset="0"/>
            </a:endParaRPr>
          </a:p>
          <a:p>
            <a:pPr marL="0" indent="0">
              <a:buNone/>
            </a:pPr>
            <a:endParaRPr lang="en-GB" sz="1200" b="1" dirty="0">
              <a:latin typeface="Arial" panose="020B0604020202020204" pitchFamily="34" charset="0"/>
              <a:cs typeface="Arial" panose="020B0604020202020204" pitchFamily="34" charset="0"/>
            </a:endParaRPr>
          </a:p>
          <a:p>
            <a:pPr marL="0" indent="0">
              <a:buNone/>
            </a:pPr>
            <a:endParaRPr lang="en-GB" sz="1200" b="1"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App enables patients to manage appointments, order medicines, and access test results in one place. It became vital during the COVID-19 pandemic for vaccination records and remote service continuity.”</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102243DA-3223-18C9-1413-D8FF2E29CC0F}"/>
              </a:ext>
            </a:extLst>
          </p:cNvPr>
          <p:cNvPicPr>
            <a:picLocks noChangeAspect="1"/>
          </p:cNvPicPr>
          <p:nvPr/>
        </p:nvPicPr>
        <p:blipFill>
          <a:blip r:embed="rId2"/>
          <a:stretch>
            <a:fillRect/>
          </a:stretch>
        </p:blipFill>
        <p:spPr>
          <a:xfrm>
            <a:off x="7565173" y="2015629"/>
            <a:ext cx="3026228" cy="2042188"/>
          </a:xfrm>
          <a:prstGeom prst="rect">
            <a:avLst/>
          </a:prstGeom>
        </p:spPr>
      </p:pic>
      <p:sp>
        <p:nvSpPr>
          <p:cNvPr id="8" name="TextBox 7">
            <a:extLst>
              <a:ext uri="{FF2B5EF4-FFF2-40B4-BE49-F238E27FC236}">
                <a16:creationId xmlns:a16="http://schemas.microsoft.com/office/drawing/2014/main" id="{10BFCFDB-92F4-EDF5-9460-F3BA9457DF09}"/>
              </a:ext>
            </a:extLst>
          </p:cNvPr>
          <p:cNvSpPr txBox="1"/>
          <p:nvPr/>
        </p:nvSpPr>
        <p:spPr>
          <a:xfrm flipH="1">
            <a:off x="10591401" y="2852057"/>
            <a:ext cx="969621" cy="646331"/>
          </a:xfrm>
          <a:prstGeom prst="rect">
            <a:avLst/>
          </a:prstGeom>
          <a:noFill/>
        </p:spPr>
        <p:txBody>
          <a:bodyPr wrap="square">
            <a:spAutoFit/>
          </a:bodyPr>
          <a:lstStyle/>
          <a:p>
            <a:r>
              <a:rPr lang="en-GB" b="0" i="0" dirty="0">
                <a:solidFill>
                  <a:srgbClr val="2C3E50"/>
                </a:solidFill>
                <a:effectLst/>
                <a:latin typeface="Roboto" panose="02000000000000000000" pitchFamily="2" charset="0"/>
              </a:rPr>
              <a:t>(Anjum, 2023)</a:t>
            </a:r>
            <a:endParaRPr lang="en-GB" dirty="0"/>
          </a:p>
        </p:txBody>
      </p:sp>
    </p:spTree>
    <p:extLst>
      <p:ext uri="{BB962C8B-B14F-4D97-AF65-F5344CB8AC3E}">
        <p14:creationId xmlns:p14="http://schemas.microsoft.com/office/powerpoint/2010/main" val="2154047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B93AB-8788-8D5A-202A-25AD2ADF2CDE}"/>
              </a:ext>
            </a:extLst>
          </p:cNvPr>
          <p:cNvSpPr>
            <a:spLocks noGrp="1"/>
          </p:cNvSpPr>
          <p:nvPr>
            <p:ph type="title"/>
          </p:nvPr>
        </p:nvSpPr>
        <p:spPr/>
        <p:txBody>
          <a:bodyPr/>
          <a:lstStyle/>
          <a:p>
            <a:r>
              <a:rPr lang="en-GB" dirty="0"/>
              <a:t>Impact on Workforce </a:t>
            </a:r>
          </a:p>
        </p:txBody>
      </p:sp>
      <p:sp>
        <p:nvSpPr>
          <p:cNvPr id="3" name="Content Placeholder 2">
            <a:extLst>
              <a:ext uri="{FF2B5EF4-FFF2-40B4-BE49-F238E27FC236}">
                <a16:creationId xmlns:a16="http://schemas.microsoft.com/office/drawing/2014/main" id="{DF4B62B5-1D27-A37F-0560-980DF3A22F5B}"/>
              </a:ext>
            </a:extLst>
          </p:cNvPr>
          <p:cNvSpPr>
            <a:spLocks noGrp="1"/>
          </p:cNvSpPr>
          <p:nvPr>
            <p:ph idx="1"/>
          </p:nvPr>
        </p:nvSpPr>
        <p:spPr/>
        <p:txBody>
          <a:bodyPr>
            <a:normAutofit fontScale="70000" lnSpcReduction="20000"/>
          </a:bodyPr>
          <a:lstStyle/>
          <a:p>
            <a:r>
              <a:rPr lang="en-GB" sz="2000" b="1" dirty="0"/>
              <a:t>Benefits:</a:t>
            </a:r>
          </a:p>
          <a:p>
            <a:r>
              <a:rPr lang="en-GB" sz="2000" dirty="0"/>
              <a:t>Reduced administrative workload</a:t>
            </a:r>
          </a:p>
          <a:p>
            <a:r>
              <a:rPr lang="en-GB" sz="2000" dirty="0"/>
              <a:t>Time freed for clinical care</a:t>
            </a:r>
          </a:p>
          <a:p>
            <a:r>
              <a:rPr lang="en-GB" sz="2000" dirty="0"/>
              <a:t>Improved communication channels</a:t>
            </a:r>
            <a:br>
              <a:rPr lang="en-GB" sz="2000" dirty="0"/>
            </a:br>
            <a:r>
              <a:rPr lang="en-GB" sz="2000" dirty="0"/>
              <a:t>Challenges:</a:t>
            </a:r>
          </a:p>
          <a:p>
            <a:r>
              <a:rPr lang="en-GB" sz="2000" dirty="0"/>
              <a:t>Managing higher volume of digital requests</a:t>
            </a:r>
          </a:p>
          <a:p>
            <a:r>
              <a:rPr lang="en-GB" sz="2000" dirty="0"/>
              <a:t>Unequal digital literacy among staff</a:t>
            </a:r>
          </a:p>
          <a:p>
            <a:pPr marL="0" indent="0">
              <a:buNone/>
            </a:pPr>
            <a:endParaRPr lang="en-GB" sz="2000" dirty="0"/>
          </a:p>
          <a:p>
            <a:pPr marL="0" indent="0">
              <a:buNone/>
            </a:pPr>
            <a:r>
              <a:rPr lang="en-GB" sz="2000" dirty="0"/>
              <a:t>“Research by NHS Providers (2022) and The King’s Fund (2023) found that automating bookings and prescriptions reduced admin pressure, allowing staff to focus more on patients. However, digital literacy training remains essential to sustain these benefits.”</a:t>
            </a:r>
          </a:p>
        </p:txBody>
      </p:sp>
    </p:spTree>
    <p:extLst>
      <p:ext uri="{BB962C8B-B14F-4D97-AF65-F5344CB8AC3E}">
        <p14:creationId xmlns:p14="http://schemas.microsoft.com/office/powerpoint/2010/main" val="187526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FC51D3E-A98A-B5D8-FB28-C6D4137CC98C}"/>
              </a:ext>
            </a:extLst>
          </p:cNvPr>
          <p:cNvSpPr>
            <a:spLocks noGrp="1"/>
          </p:cNvSpPr>
          <p:nvPr>
            <p:ph type="title"/>
          </p:nvPr>
        </p:nvSpPr>
        <p:spPr>
          <a:xfrm>
            <a:off x="1451579" y="2303047"/>
            <a:ext cx="3272093" cy="2674198"/>
          </a:xfrm>
        </p:spPr>
        <p:txBody>
          <a:bodyPr anchor="t">
            <a:normAutofit/>
          </a:bodyPr>
          <a:lstStyle/>
          <a:p>
            <a:r>
              <a:rPr lang="en-GB" dirty="0"/>
              <a:t>Workforce Case Example </a:t>
            </a:r>
          </a:p>
        </p:txBody>
      </p:sp>
      <p:cxnSp>
        <p:nvCxnSpPr>
          <p:cNvPr id="15" name="Straight Connector 1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9" name="Picture 1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60701B24-9C0D-1AF3-A921-835FB45A8F82}"/>
              </a:ext>
            </a:extLst>
          </p:cNvPr>
          <p:cNvGraphicFramePr>
            <a:graphicFrameLocks noGrp="1"/>
          </p:cNvGraphicFramePr>
          <p:nvPr>
            <p:ph idx="1"/>
            <p:extLst>
              <p:ext uri="{D42A27DB-BD31-4B8C-83A1-F6EECF244321}">
                <p14:modId xmlns:p14="http://schemas.microsoft.com/office/powerpoint/2010/main" val="127754062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96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0A02B-E7F3-3068-4184-471707F4DAAE}"/>
              </a:ext>
            </a:extLst>
          </p:cNvPr>
          <p:cNvSpPr>
            <a:spLocks noGrp="1"/>
          </p:cNvSpPr>
          <p:nvPr>
            <p:ph type="title"/>
          </p:nvPr>
        </p:nvSpPr>
        <p:spPr/>
        <p:txBody>
          <a:bodyPr/>
          <a:lstStyle/>
          <a:p>
            <a:r>
              <a:rPr lang="en-GB" dirty="0"/>
              <a:t>Impact on Service Delivery </a:t>
            </a:r>
          </a:p>
        </p:txBody>
      </p:sp>
      <p:sp>
        <p:nvSpPr>
          <p:cNvPr id="3" name="Content Placeholder 2">
            <a:extLst>
              <a:ext uri="{FF2B5EF4-FFF2-40B4-BE49-F238E27FC236}">
                <a16:creationId xmlns:a16="http://schemas.microsoft.com/office/drawing/2014/main" id="{153893CB-7386-C6FF-36FF-F4358705D30A}"/>
              </a:ext>
            </a:extLst>
          </p:cNvPr>
          <p:cNvSpPr>
            <a:spLocks noGrp="1"/>
          </p:cNvSpPr>
          <p:nvPr>
            <p:ph idx="1"/>
          </p:nvPr>
        </p:nvSpPr>
        <p:spPr/>
        <p:txBody>
          <a:bodyPr>
            <a:normAutofit fontScale="92500" lnSpcReduction="10000"/>
          </a:bodyPr>
          <a:lstStyle/>
          <a:p>
            <a:r>
              <a:rPr lang="en-GB" sz="1700" dirty="0">
                <a:latin typeface="Arial" panose="020B0604020202020204" pitchFamily="34" charset="0"/>
                <a:cs typeface="Arial" panose="020B0604020202020204" pitchFamily="34" charset="0"/>
              </a:rPr>
              <a:t>Benefits:</a:t>
            </a:r>
          </a:p>
          <a:p>
            <a:r>
              <a:rPr lang="en-GB" sz="1700" dirty="0">
                <a:latin typeface="Arial" panose="020B0604020202020204" pitchFamily="34" charset="0"/>
                <a:cs typeface="Arial" panose="020B0604020202020204" pitchFamily="34" charset="0"/>
              </a:rPr>
              <a:t>24/7 access, faster prescriptions</a:t>
            </a:r>
          </a:p>
          <a:p>
            <a:r>
              <a:rPr lang="en-GB" sz="1700" dirty="0">
                <a:latin typeface="Arial" panose="020B0604020202020204" pitchFamily="34" charset="0"/>
                <a:cs typeface="Arial" panose="020B0604020202020204" pitchFamily="34" charset="0"/>
              </a:rPr>
              <a:t>Reduced waiting times</a:t>
            </a:r>
          </a:p>
          <a:p>
            <a:r>
              <a:rPr lang="en-GB" sz="1700" dirty="0">
                <a:latin typeface="Arial" panose="020B0604020202020204" pitchFamily="34" charset="0"/>
                <a:cs typeface="Arial" panose="020B0604020202020204" pitchFamily="34" charset="0"/>
              </a:rPr>
              <a:t>Supports integrated care systems (ICSs)</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Challenges:</a:t>
            </a:r>
          </a:p>
          <a:p>
            <a:r>
              <a:rPr lang="en-GB" sz="1700" dirty="0">
                <a:latin typeface="Arial" panose="020B0604020202020204" pitchFamily="34" charset="0"/>
                <a:cs typeface="Arial" panose="020B0604020202020204" pitchFamily="34" charset="0"/>
              </a:rPr>
              <a:t>Unequal implementation across regions</a:t>
            </a:r>
          </a:p>
          <a:p>
            <a:r>
              <a:rPr lang="en-GB" sz="1700" dirty="0">
                <a:latin typeface="Arial" panose="020B0604020202020204" pitchFamily="34" charset="0"/>
                <a:cs typeface="Arial" panose="020B0604020202020204" pitchFamily="34" charset="0"/>
              </a:rPr>
              <a:t>Connectivity and interoperability issues</a:t>
            </a:r>
          </a:p>
          <a:p>
            <a:r>
              <a:rPr lang="en-GB" sz="1700" dirty="0">
                <a:latin typeface="Arial" panose="020B0604020202020204" pitchFamily="34" charset="0"/>
                <a:cs typeface="Arial" panose="020B0604020202020204" pitchFamily="34" charset="0"/>
              </a:rPr>
              <a:t>“The NHS Confederation (2023) notes that digital access through the App enhances service coordination and efficiency. Yet, adoption varies regionally due to infrastructure and funding gaps.”</a:t>
            </a:r>
          </a:p>
          <a:p>
            <a:pPr marL="0" indent="0">
              <a:buNone/>
            </a:pPr>
            <a:endParaRPr lang="en-GB" dirty="0"/>
          </a:p>
        </p:txBody>
      </p:sp>
    </p:spTree>
    <p:extLst>
      <p:ext uri="{BB962C8B-B14F-4D97-AF65-F5344CB8AC3E}">
        <p14:creationId xmlns:p14="http://schemas.microsoft.com/office/powerpoint/2010/main" val="2670321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DF234-D346-CD86-4C8F-7E44EF0DD663}"/>
              </a:ext>
            </a:extLst>
          </p:cNvPr>
          <p:cNvSpPr>
            <a:spLocks noGrp="1"/>
          </p:cNvSpPr>
          <p:nvPr>
            <p:ph type="title"/>
          </p:nvPr>
        </p:nvSpPr>
        <p:spPr/>
        <p:txBody>
          <a:bodyPr/>
          <a:lstStyle/>
          <a:p>
            <a:r>
              <a:rPr lang="en-GB" dirty="0"/>
              <a:t>Service Delivery Data </a:t>
            </a:r>
          </a:p>
        </p:txBody>
      </p:sp>
      <p:sp>
        <p:nvSpPr>
          <p:cNvPr id="3" name="Content Placeholder 2">
            <a:extLst>
              <a:ext uri="{FF2B5EF4-FFF2-40B4-BE49-F238E27FC236}">
                <a16:creationId xmlns:a16="http://schemas.microsoft.com/office/drawing/2014/main" id="{7108E8A3-D206-737D-07F6-84BA1CDB089A}"/>
              </a:ext>
            </a:extLst>
          </p:cNvPr>
          <p:cNvSpPr>
            <a:spLocks noGrp="1"/>
          </p:cNvSpPr>
          <p:nvPr>
            <p:ph idx="1"/>
          </p:nvPr>
        </p:nvSpPr>
        <p:spPr/>
        <p:txBody>
          <a:bodyPr>
            <a:normAutofit/>
          </a:bodyPr>
          <a:lstStyle/>
          <a:p>
            <a:endParaRPr lang="en-GB" sz="2000" dirty="0"/>
          </a:p>
          <a:p>
            <a:r>
              <a:rPr lang="en-GB" sz="1300" dirty="0">
                <a:latin typeface="Arial" panose="020B0604020202020204" pitchFamily="34" charset="0"/>
                <a:cs typeface="Arial" panose="020B0604020202020204" pitchFamily="34" charset="0"/>
              </a:rPr>
              <a:t>33+ million registered users (NHS England, 2024)</a:t>
            </a:r>
          </a:p>
          <a:p>
            <a:r>
              <a:rPr lang="en-GB" sz="1300" dirty="0">
                <a:latin typeface="Arial" panose="020B0604020202020204" pitchFamily="34" charset="0"/>
                <a:cs typeface="Arial" panose="020B0604020202020204" pitchFamily="34" charset="0"/>
              </a:rPr>
              <a:t>1.8M appointments booked monthly</a:t>
            </a:r>
          </a:p>
          <a:p>
            <a:r>
              <a:rPr lang="en-GB" sz="1300" dirty="0">
                <a:latin typeface="Arial" panose="020B0604020202020204" pitchFamily="34" charset="0"/>
                <a:cs typeface="Arial" panose="020B0604020202020204" pitchFamily="34" charset="0"/>
              </a:rPr>
              <a:t>25M prescription requests per year</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“Over 33 million people now use the NHS App. This scale reflects strong public adoption and demonstrates real-world service transformation.”</a:t>
            </a:r>
          </a:p>
          <a:p>
            <a:endParaRPr lang="en-GB" dirty="0"/>
          </a:p>
        </p:txBody>
      </p:sp>
    </p:spTree>
    <p:extLst>
      <p:ext uri="{BB962C8B-B14F-4D97-AF65-F5344CB8AC3E}">
        <p14:creationId xmlns:p14="http://schemas.microsoft.com/office/powerpoint/2010/main" val="1958827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C1BB-C9B1-96BF-9D8C-21D69546C504}"/>
              </a:ext>
            </a:extLst>
          </p:cNvPr>
          <p:cNvSpPr>
            <a:spLocks noGrp="1"/>
          </p:cNvSpPr>
          <p:nvPr>
            <p:ph type="title"/>
          </p:nvPr>
        </p:nvSpPr>
        <p:spPr/>
        <p:txBody>
          <a:bodyPr/>
          <a:lstStyle/>
          <a:p>
            <a:r>
              <a:rPr lang="en-GB" dirty="0"/>
              <a:t>Impact on Patient Experience </a:t>
            </a:r>
          </a:p>
        </p:txBody>
      </p:sp>
      <p:sp>
        <p:nvSpPr>
          <p:cNvPr id="3" name="Content Placeholder 2">
            <a:extLst>
              <a:ext uri="{FF2B5EF4-FFF2-40B4-BE49-F238E27FC236}">
                <a16:creationId xmlns:a16="http://schemas.microsoft.com/office/drawing/2014/main" id="{D35FDFED-CC7A-BCF9-BA92-3066640FE4E2}"/>
              </a:ext>
            </a:extLst>
          </p:cNvPr>
          <p:cNvSpPr>
            <a:spLocks noGrp="1"/>
          </p:cNvSpPr>
          <p:nvPr>
            <p:ph idx="1"/>
          </p:nvPr>
        </p:nvSpPr>
        <p:spPr/>
        <p:txBody>
          <a:bodyPr>
            <a:normAutofit fontScale="62500" lnSpcReduction="20000"/>
          </a:bodyPr>
          <a:lstStyle/>
          <a:p>
            <a:r>
              <a:rPr lang="en-GB" sz="2200" dirty="0">
                <a:latin typeface="Arial" panose="020B0604020202020204" pitchFamily="34" charset="0"/>
                <a:cs typeface="Arial" panose="020B0604020202020204" pitchFamily="34" charset="0"/>
              </a:rPr>
              <a:t>Benefits:</a:t>
            </a:r>
          </a:p>
          <a:p>
            <a:r>
              <a:rPr lang="en-GB" sz="2200" dirty="0">
                <a:latin typeface="Arial" panose="020B0604020202020204" pitchFamily="34" charset="0"/>
                <a:cs typeface="Arial" panose="020B0604020202020204" pitchFamily="34" charset="0"/>
              </a:rPr>
              <a:t>Convenience and transparency</a:t>
            </a:r>
          </a:p>
          <a:p>
            <a:r>
              <a:rPr lang="en-GB" sz="2200" dirty="0">
                <a:latin typeface="Arial" panose="020B0604020202020204" pitchFamily="34" charset="0"/>
                <a:cs typeface="Arial" panose="020B0604020202020204" pitchFamily="34" charset="0"/>
              </a:rPr>
              <a:t>Greater autonomy in managing care</a:t>
            </a:r>
          </a:p>
          <a:p>
            <a:r>
              <a:rPr lang="en-GB" sz="2200" dirty="0">
                <a:latin typeface="Arial" panose="020B0604020202020204" pitchFamily="34" charset="0"/>
                <a:cs typeface="Arial" panose="020B0604020202020204" pitchFamily="34" charset="0"/>
              </a:rPr>
              <a:t>Reduced anxiety and improved satisfaction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Challenges:</a:t>
            </a:r>
          </a:p>
          <a:p>
            <a:r>
              <a:rPr lang="en-GB" sz="2200" dirty="0">
                <a:latin typeface="Arial" panose="020B0604020202020204" pitchFamily="34" charset="0"/>
                <a:cs typeface="Arial" panose="020B0604020202020204" pitchFamily="34" charset="0"/>
              </a:rPr>
              <a:t>Digital exclusion among older or low-income groups</a:t>
            </a:r>
          </a:p>
          <a:p>
            <a:r>
              <a:rPr lang="en-GB" sz="2200" dirty="0">
                <a:latin typeface="Arial" panose="020B0604020202020204" pitchFamily="34" charset="0"/>
                <a:cs typeface="Arial" panose="020B0604020202020204" pitchFamily="34" charset="0"/>
              </a:rPr>
              <a:t>Data privacy concerns</a:t>
            </a:r>
          </a:p>
          <a:p>
            <a:r>
              <a:rPr lang="en-GB" sz="2200" dirty="0">
                <a:latin typeface="Arial" panose="020B0604020202020204" pitchFamily="34" charset="0"/>
                <a:cs typeface="Arial" panose="020B0604020202020204" pitchFamily="34" charset="0"/>
              </a:rPr>
              <a:t>Visual: Two-column chart – “Empowered Users” vs “Excluded Users”</a:t>
            </a:r>
          </a:p>
          <a:p>
            <a:r>
              <a:rPr lang="en-GB" sz="2200" dirty="0">
                <a:latin typeface="Arial" panose="020B0604020202020204" pitchFamily="34" charset="0"/>
                <a:cs typeface="Arial" panose="020B0604020202020204" pitchFamily="34" charset="0"/>
              </a:rPr>
              <a:t>“The NHS App empowers users by offering direct access to their records and appointments. However, Healthwatch England (2023) reports that older adults and low-income patients remain at risk of digital exclusion.”</a:t>
            </a:r>
          </a:p>
          <a:p>
            <a:endParaRPr lang="en-GB" dirty="0"/>
          </a:p>
        </p:txBody>
      </p:sp>
    </p:spTree>
    <p:extLst>
      <p:ext uri="{BB962C8B-B14F-4D97-AF65-F5344CB8AC3E}">
        <p14:creationId xmlns:p14="http://schemas.microsoft.com/office/powerpoint/2010/main" val="2645042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F93BF-A310-FAB1-441E-68D048901EFF}"/>
              </a:ext>
            </a:extLst>
          </p:cNvPr>
          <p:cNvSpPr>
            <a:spLocks noGrp="1"/>
          </p:cNvSpPr>
          <p:nvPr>
            <p:ph type="title"/>
          </p:nvPr>
        </p:nvSpPr>
        <p:spPr/>
        <p:txBody>
          <a:bodyPr/>
          <a:lstStyle/>
          <a:p>
            <a:r>
              <a:rPr lang="en-GB" dirty="0"/>
              <a:t>Patient Example</a:t>
            </a:r>
          </a:p>
        </p:txBody>
      </p:sp>
      <p:sp>
        <p:nvSpPr>
          <p:cNvPr id="3" name="Content Placeholder 2">
            <a:extLst>
              <a:ext uri="{FF2B5EF4-FFF2-40B4-BE49-F238E27FC236}">
                <a16:creationId xmlns:a16="http://schemas.microsoft.com/office/drawing/2014/main" id="{23ABB90B-B5D9-82B5-6EAC-014C53029533}"/>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Key tool during COVID-19</a:t>
            </a:r>
          </a:p>
          <a:p>
            <a:r>
              <a:rPr lang="en-GB" sz="1400" dirty="0">
                <a:latin typeface="Arial" panose="020B0604020202020204" pitchFamily="34" charset="0"/>
                <a:cs typeface="Arial" panose="020B0604020202020204" pitchFamily="34" charset="0"/>
              </a:rPr>
              <a:t>Enabled vaccine pass access</a:t>
            </a:r>
          </a:p>
          <a:p>
            <a:r>
              <a:rPr lang="en-GB" sz="1400" dirty="0">
                <a:latin typeface="Arial" panose="020B0604020202020204" pitchFamily="34" charset="0"/>
                <a:cs typeface="Arial" panose="020B0604020202020204" pitchFamily="34" charset="0"/>
              </a:rPr>
              <a:t>Reduced travel and anxiety</a:t>
            </a:r>
          </a:p>
          <a:p>
            <a:r>
              <a:rPr lang="en-GB" sz="1400" dirty="0">
                <a:latin typeface="Arial" panose="020B0604020202020204" pitchFamily="34" charset="0"/>
                <a:cs typeface="Arial" panose="020B0604020202020204" pitchFamily="34" charset="0"/>
              </a:rPr>
              <a:t>Encouraged digital confidence</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“During COVID-19, the App became vital for vaccine certificates and remote prescriptions. Many people used it for the first time and discovered how convenient digital health tools could be.”</a:t>
            </a:r>
          </a:p>
          <a:p>
            <a:endParaRPr lang="en-GB" dirty="0"/>
          </a:p>
        </p:txBody>
      </p:sp>
    </p:spTree>
    <p:extLst>
      <p:ext uri="{BB962C8B-B14F-4D97-AF65-F5344CB8AC3E}">
        <p14:creationId xmlns:p14="http://schemas.microsoft.com/office/powerpoint/2010/main" val="67530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E1FC-4CD0-A028-994D-852F7647A9E0}"/>
              </a:ext>
            </a:extLst>
          </p:cNvPr>
          <p:cNvSpPr>
            <a:spLocks noGrp="1"/>
          </p:cNvSpPr>
          <p:nvPr>
            <p:ph type="title"/>
          </p:nvPr>
        </p:nvSpPr>
        <p:spPr>
          <a:xfrm>
            <a:off x="1451579" y="804519"/>
            <a:ext cx="9603275" cy="947163"/>
          </a:xfrm>
        </p:spPr>
        <p:txBody>
          <a:bodyPr>
            <a:normAutofit fontScale="90000"/>
          </a:bodyPr>
          <a:lstStyle/>
          <a:p>
            <a:br>
              <a:rPr lang="en-GB" b="1" dirty="0"/>
            </a:br>
            <a:r>
              <a:rPr lang="en-GB" b="1" dirty="0"/>
              <a:t>Critical Evaluation</a:t>
            </a:r>
            <a:br>
              <a:rPr lang="en-GB" b="1" dirty="0"/>
            </a:br>
            <a:br>
              <a:rPr lang="en-GB" dirty="0"/>
            </a:br>
            <a:endParaRPr lang="en-GB" dirty="0"/>
          </a:p>
        </p:txBody>
      </p:sp>
      <p:sp>
        <p:nvSpPr>
          <p:cNvPr id="3" name="Content Placeholder 2">
            <a:extLst>
              <a:ext uri="{FF2B5EF4-FFF2-40B4-BE49-F238E27FC236}">
                <a16:creationId xmlns:a16="http://schemas.microsoft.com/office/drawing/2014/main" id="{77F477D3-1B57-147E-BB5C-FB4A93289A97}"/>
              </a:ext>
            </a:extLst>
          </p:cNvPr>
          <p:cNvSpPr>
            <a:spLocks noGrp="1"/>
          </p:cNvSpPr>
          <p:nvPr>
            <p:ph idx="1"/>
          </p:nvPr>
        </p:nvSpPr>
        <p:spPr/>
        <p:txBody>
          <a:bodyPr>
            <a:noAutofit/>
          </a:bodyPr>
          <a:lstStyle/>
          <a:p>
            <a:r>
              <a:rPr lang="en-GB" sz="1200" dirty="0">
                <a:latin typeface="Arial" panose="020B0604020202020204" pitchFamily="34" charset="0"/>
                <a:cs typeface="Arial" panose="020B0604020202020204" pitchFamily="34" charset="0"/>
              </a:rPr>
              <a:t>Strengths:</a:t>
            </a:r>
          </a:p>
          <a:p>
            <a:r>
              <a:rPr lang="en-GB" sz="1200" dirty="0">
                <a:latin typeface="Arial" panose="020B0604020202020204" pitchFamily="34" charset="0"/>
                <a:cs typeface="Arial" panose="020B0604020202020204" pitchFamily="34" charset="0"/>
              </a:rPr>
              <a:t>Improves access and efficiency</a:t>
            </a:r>
          </a:p>
          <a:p>
            <a:r>
              <a:rPr lang="en-GB" sz="1200" dirty="0">
                <a:latin typeface="Arial" panose="020B0604020202020204" pitchFamily="34" charset="0"/>
                <a:cs typeface="Arial" panose="020B0604020202020204" pitchFamily="34" charset="0"/>
              </a:rPr>
              <a:t>Scalable and adaptable platform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Weaknesses:</a:t>
            </a:r>
          </a:p>
          <a:p>
            <a:r>
              <a:rPr lang="en-GB" sz="1200" dirty="0">
                <a:latin typeface="Arial" panose="020B0604020202020204" pitchFamily="34" charset="0"/>
                <a:cs typeface="Arial" panose="020B0604020202020204" pitchFamily="34" charset="0"/>
              </a:rPr>
              <a:t>Unequal access</a:t>
            </a:r>
          </a:p>
          <a:p>
            <a:r>
              <a:rPr lang="en-GB" sz="1200" dirty="0">
                <a:latin typeface="Arial" panose="020B0604020202020204" pitchFamily="34" charset="0"/>
                <a:cs typeface="Arial" panose="020B0604020202020204" pitchFamily="34" charset="0"/>
              </a:rPr>
              <a:t>Data security concerns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Opportunities:</a:t>
            </a:r>
          </a:p>
          <a:p>
            <a:r>
              <a:rPr lang="en-GB" sz="1200" dirty="0">
                <a:latin typeface="Arial" panose="020B0604020202020204" pitchFamily="34" charset="0"/>
                <a:cs typeface="Arial" panose="020B0604020202020204" pitchFamily="34" charset="0"/>
              </a:rPr>
              <a:t>Integration with AI and wearables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Threats:</a:t>
            </a:r>
          </a:p>
          <a:p>
            <a:r>
              <a:rPr lang="en-GB" sz="1200" dirty="0">
                <a:latin typeface="Arial" panose="020B0604020202020204" pitchFamily="34" charset="0"/>
                <a:cs typeface="Arial" panose="020B0604020202020204" pitchFamily="34" charset="0"/>
              </a:rPr>
              <a:t>Funding or policy barriers</a:t>
            </a:r>
          </a:p>
          <a:p>
            <a:pPr marL="0" indent="0">
              <a:buNone/>
            </a:pPr>
            <a:r>
              <a:rPr lang="en-GB" sz="1200" dirty="0">
                <a:latin typeface="Arial" panose="020B0604020202020204" pitchFamily="34" charset="0"/>
                <a:cs typeface="Arial" panose="020B0604020202020204" pitchFamily="34" charset="0"/>
              </a:rPr>
              <a:t>Overall, the NHS App represents real progress towards a digital-first health system. Yet it also highlights issues around data security, digital inequality, and staff readiness — areas that must be addressed for long-term success.”</a:t>
            </a:r>
          </a:p>
        </p:txBody>
      </p:sp>
    </p:spTree>
    <p:extLst>
      <p:ext uri="{BB962C8B-B14F-4D97-AF65-F5344CB8AC3E}">
        <p14:creationId xmlns:p14="http://schemas.microsoft.com/office/powerpoint/2010/main" val="3259997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9442-F79E-4453-FFF0-EF436DD85ABF}"/>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7F515D24-E6F6-A2E0-5A4F-CAFA76D1A82B}"/>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Improve digital inclusion support</a:t>
            </a:r>
          </a:p>
          <a:p>
            <a:r>
              <a:rPr lang="en-GB" sz="1200" dirty="0">
                <a:latin typeface="Arial" panose="020B0604020202020204" pitchFamily="34" charset="0"/>
                <a:cs typeface="Arial" panose="020B0604020202020204" pitchFamily="34" charset="0"/>
              </a:rPr>
              <a:t>Provide continuous staff training</a:t>
            </a:r>
          </a:p>
          <a:p>
            <a:r>
              <a:rPr lang="en-GB" sz="1200" dirty="0">
                <a:latin typeface="Arial" panose="020B0604020202020204" pitchFamily="34" charset="0"/>
                <a:cs typeface="Arial" panose="020B0604020202020204" pitchFamily="34" charset="0"/>
              </a:rPr>
              <a:t>Strengthen system interoperability</a:t>
            </a:r>
          </a:p>
          <a:p>
            <a:r>
              <a:rPr lang="en-GB" sz="1200" dirty="0">
                <a:latin typeface="Arial" panose="020B0604020202020204" pitchFamily="34" charset="0"/>
                <a:cs typeface="Arial" panose="020B0604020202020204" pitchFamily="34" charset="0"/>
              </a:rPr>
              <a:t>Monitor safety, privacy, and outcomes</a:t>
            </a: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ensure sustainable impact, I recommend expanding digital inclusion programmes, investing in staff skills, improving technical compatibility across NHS systems, and continuing to evaluate patient outcomes and privacy.”</a:t>
            </a:r>
          </a:p>
          <a:p>
            <a:pPr marL="0" indent="0">
              <a:buNone/>
            </a:pPr>
            <a:endParaRPr lang="en-GB" dirty="0"/>
          </a:p>
        </p:txBody>
      </p:sp>
    </p:spTree>
    <p:extLst>
      <p:ext uri="{BB962C8B-B14F-4D97-AF65-F5344CB8AC3E}">
        <p14:creationId xmlns:p14="http://schemas.microsoft.com/office/powerpoint/2010/main" val="1987950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0A79-563F-FDB1-4E90-2733C489CFE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931097F-24F0-7F4A-9567-980E7E52816F}"/>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The NHS App is transforming access to care</a:t>
            </a:r>
          </a:p>
          <a:p>
            <a:r>
              <a:rPr lang="en-GB" sz="1200" dirty="0">
                <a:latin typeface="Arial" panose="020B0604020202020204" pitchFamily="34" charset="0"/>
                <a:cs typeface="Arial" panose="020B0604020202020204" pitchFamily="34" charset="0"/>
              </a:rPr>
              <a:t>Benefits patients, staff, and services</a:t>
            </a:r>
          </a:p>
          <a:p>
            <a:r>
              <a:rPr lang="en-GB" sz="1200" dirty="0">
                <a:latin typeface="Arial" panose="020B0604020202020204" pitchFamily="34" charset="0"/>
                <a:cs typeface="Arial" panose="020B0604020202020204" pitchFamily="34" charset="0"/>
              </a:rPr>
              <a:t>Ongoing inclusion and trust are vital</a:t>
            </a:r>
          </a:p>
          <a:p>
            <a:r>
              <a:rPr lang="en-GB" sz="1200" b="1" dirty="0">
                <a:latin typeface="Arial" panose="020B0604020202020204" pitchFamily="34" charset="0"/>
                <a:cs typeface="Arial" panose="020B0604020202020204" pitchFamily="34" charset="0"/>
              </a:rPr>
              <a:t>Speak:</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conclusion, the NHS App has modernised the way patients and professionals interact with the health service. Its success depends on inclusion, training, and maintaining public trust as technology continues to evolve.”</a:t>
            </a:r>
          </a:p>
          <a:p>
            <a:endParaRPr lang="en-GB" dirty="0"/>
          </a:p>
        </p:txBody>
      </p:sp>
    </p:spTree>
    <p:extLst>
      <p:ext uri="{BB962C8B-B14F-4D97-AF65-F5344CB8AC3E}">
        <p14:creationId xmlns:p14="http://schemas.microsoft.com/office/powerpoint/2010/main" val="4071651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15E03-68D3-86E8-34E4-609A74858623}"/>
              </a:ext>
            </a:extLst>
          </p:cNvPr>
          <p:cNvSpPr>
            <a:spLocks noGrp="1"/>
          </p:cNvSpPr>
          <p:nvPr>
            <p:ph type="title"/>
          </p:nvPr>
        </p:nvSpPr>
        <p:spPr>
          <a:xfrm>
            <a:off x="849683" y="1240076"/>
            <a:ext cx="2727813" cy="4584527"/>
          </a:xfrm>
        </p:spPr>
        <p:txBody>
          <a:bodyPr>
            <a:normAutofit/>
          </a:bodyPr>
          <a:lstStyle/>
          <a:p>
            <a:r>
              <a:rPr lang="en-GB">
                <a:solidFill>
                  <a:srgbClr val="FFFFFF"/>
                </a:solidFill>
              </a:rPr>
              <a:t>Refrences </a:t>
            </a:r>
          </a:p>
        </p:txBody>
      </p:sp>
      <p:sp>
        <p:nvSpPr>
          <p:cNvPr id="4" name="Rectangle 1">
            <a:extLst>
              <a:ext uri="{FF2B5EF4-FFF2-40B4-BE49-F238E27FC236}">
                <a16:creationId xmlns:a16="http://schemas.microsoft.com/office/drawing/2014/main" id="{73E38A61-3CEE-D49C-75D7-B5F829082C5D}"/>
              </a:ext>
            </a:extLst>
          </p:cNvPr>
          <p:cNvSpPr>
            <a:spLocks noGrp="1" noChangeArrowheads="1"/>
          </p:cNvSpPr>
          <p:nvPr>
            <p:ph idx="1"/>
          </p:nvPr>
        </p:nvSpPr>
        <p:spPr bwMode="auto">
          <a:xfrm>
            <a:off x="4705594" y="1240077"/>
            <a:ext cx="6034827" cy="491646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lvl="0" indent="0" eaLnBrk="0" fontAlgn="base" hangingPunct="0">
              <a:lnSpc>
                <a:spcPct val="110000"/>
              </a:lnSpc>
              <a:spcBef>
                <a:spcPct val="0"/>
              </a:spcBef>
              <a:spcAft>
                <a:spcPts val="600"/>
              </a:spcAft>
              <a:buFontTx/>
              <a:buChar char="•"/>
            </a:pPr>
            <a:r>
              <a:rPr lang="en-GB" sz="1400">
                <a:latin typeface="Arial" panose="020B0604020202020204" pitchFamily="34" charset="0"/>
                <a:cs typeface="Arial" panose="020B0604020202020204" pitchFamily="34" charset="0"/>
              </a:rPr>
              <a:t>Anjum, S. (2023). </a:t>
            </a:r>
            <a:r>
              <a:rPr lang="en-GB" sz="1400" i="1">
                <a:latin typeface="Arial" panose="020B0604020202020204" pitchFamily="34" charset="0"/>
                <a:cs typeface="Arial" panose="020B0604020202020204" pitchFamily="34" charset="0"/>
              </a:rPr>
              <a:t>The digital transformation of the NHS</a:t>
            </a:r>
            <a:r>
              <a:rPr lang="en-GB" sz="1400">
                <a:latin typeface="Arial" panose="020B0604020202020204" pitchFamily="34" charset="0"/>
                <a:cs typeface="Arial" panose="020B0604020202020204" pitchFamily="34" charset="0"/>
              </a:rPr>
              <a:t>. [online] CSL. Available at: </a:t>
            </a:r>
            <a:r>
              <a:rPr lang="en-GB" sz="1400">
                <a:latin typeface="Arial" panose="020B0604020202020204" pitchFamily="34" charset="0"/>
                <a:cs typeface="Arial" panose="020B0604020202020204" pitchFamily="34" charset="0"/>
                <a:hlinkClick r:id="rId2"/>
              </a:rPr>
              <a:t>https://www.csl-uk.com/the-digital-transformation-of-the-nhs/</a:t>
            </a:r>
            <a:r>
              <a:rPr lang="en-GB" sz="1400">
                <a:latin typeface="Arial" panose="020B0604020202020204" pitchFamily="34" charset="0"/>
                <a:cs typeface="Arial" panose="020B0604020202020204" pitchFamily="34" charset="0"/>
              </a:rPr>
              <a:t>.</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MA (2020)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Technology, Health and the Future of General Practice</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Healthwatch England (2023)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Digital Exclusion and Access to Care.</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NHS Confederation (2023)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Digital Transformation in Integrated Care Systems.</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NHS Digital (2021, 2022)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Evaluation of the NHS App.</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NHS England (2022–2024)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NHS App Data and Insights Reports.</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NHS Providers (2022)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Workforce Digital Skills Survey.</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Public Health England (2022)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Health Inequalities and Digital Access.</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The King’s Fund (2023)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Shaping the Future of NHS Digital Transformation.</a:t>
            </a:r>
            <a:endParaRPr kumimoji="0" lang="en-US" altLang="en-US" sz="140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BBC News (2021) ‘How the NHS App became the UK’s digital passport.’</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i="0" u="none" strike="noStrike" cap="none" normalizeH="0" baseline="0">
                <a:ln>
                  <a:noFill/>
                </a:ln>
                <a:effectLst/>
                <a:latin typeface="Arial" panose="020B0604020202020204" pitchFamily="34" charset="0"/>
                <a:cs typeface="Arial" panose="020B0604020202020204" pitchFamily="34" charset="0"/>
              </a:rPr>
              <a:t>NHS Transformation Directorate (2024) </a:t>
            </a:r>
            <a:r>
              <a:rPr kumimoji="0" lang="en-US" altLang="en-US" sz="1400" i="1" u="none" strike="noStrike" cap="none" normalizeH="0" baseline="0">
                <a:ln>
                  <a:noFill/>
                </a:ln>
                <a:effectLst/>
                <a:latin typeface="Arial" panose="020B0604020202020204" pitchFamily="34" charset="0"/>
                <a:cs typeface="Arial" panose="020B0604020202020204" pitchFamily="34" charset="0"/>
              </a:rPr>
              <a:t>Digital Inclusion Framework</a:t>
            </a:r>
            <a:r>
              <a:rPr kumimoji="0" lang="en-US" altLang="en-US" sz="1400" b="0" i="1" u="none" strike="noStrike" cap="none" normalizeH="0" baseline="0">
                <a:ln>
                  <a:noFill/>
                </a:ln>
                <a:effectLst/>
                <a:latin typeface="Arial" panose="020B0604020202020204" pitchFamily="34" charset="0"/>
                <a:cs typeface="Arial" panose="020B0604020202020204" pitchFamily="34" charset="0"/>
              </a:rPr>
              <a:t>.</a:t>
            </a:r>
          </a:p>
          <a:p>
            <a:pPr marL="0" marR="0" lvl="0" indent="0" defTabSz="914400" rtl="0" eaLnBrk="0" fontAlgn="base" latinLnBrk="0" hangingPunct="0">
              <a:lnSpc>
                <a:spcPct val="110000"/>
              </a:lnSpc>
              <a:spcBef>
                <a:spcPct val="0"/>
              </a:spcBef>
              <a:spcAft>
                <a:spcPts val="600"/>
              </a:spcAft>
              <a:buClrTx/>
              <a:buSzTx/>
              <a:buFontTx/>
              <a:buChar char="•"/>
              <a:tabLst/>
            </a:pPr>
            <a:r>
              <a:rPr kumimoji="0" lang="en-GB" altLang="en-US" sz="1400" b="0" i="0" u="none" strike="noStrike" cap="none" normalizeH="0" baseline="0">
                <a:ln>
                  <a:noFill/>
                </a:ln>
                <a:effectLst/>
                <a:latin typeface="Arial" panose="020B0604020202020204" pitchFamily="34" charset="0"/>
                <a:cs typeface="Arial" panose="020B0604020202020204" pitchFamily="34" charset="0"/>
              </a:rPr>
              <a:t>NHS (2021). NHS App. [online] nhs.uk. Available at: https://www.nhs.uk/nhs-app/.</a:t>
            </a:r>
            <a:endParaRPr kumimoji="0" lang="en-US" altLang="en-US" sz="1400" b="0" i="0" u="none" strike="noStrike" cap="none" normalizeH="0" baseline="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24518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148</TotalTime>
  <Words>1029</Words>
  <Application>Microsoft Office PowerPoint</Application>
  <PresentationFormat>Widescreen</PresentationFormat>
  <Paragraphs>134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Roboto</vt:lpstr>
      <vt:lpstr>Gallery</vt:lpstr>
      <vt:lpstr>The NHS App: Transforming Workforce, Service Delivery and Patient Experience  </vt:lpstr>
      <vt:lpstr>Introduction </vt:lpstr>
      <vt:lpstr>The Problem: Why Change Was Needed </vt:lpstr>
      <vt:lpstr>The Digital Solution </vt:lpstr>
      <vt:lpstr>Impact on Workforce </vt:lpstr>
      <vt:lpstr>Workforce Case Example </vt:lpstr>
      <vt:lpstr>Impact on Service Delivery </vt:lpstr>
      <vt:lpstr>Service Delivery Data </vt:lpstr>
      <vt:lpstr>Impact on Patient Experience </vt:lpstr>
      <vt:lpstr>Patient Example</vt:lpstr>
      <vt:lpstr> Critical Evaluation  </vt:lpstr>
      <vt:lpstr>Recommendations</vt:lpstr>
      <vt:lpstr>Conclusion</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sabina kauser</dc:creator>
  <cp:lastModifiedBy>sabina kauser</cp:lastModifiedBy>
  <cp:revision>1</cp:revision>
  <dcterms:created xsi:type="dcterms:W3CDTF">2025-11-08T17:26:31Z</dcterms:created>
  <dcterms:modified xsi:type="dcterms:W3CDTF">2025-11-08T19:54:40Z</dcterms:modified>
</cp:coreProperties>
</file>