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78" r:id="rId2"/>
    <p:sldId id="268" r:id="rId3"/>
    <p:sldId id="287" r:id="rId4"/>
    <p:sldId id="285" r:id="rId5"/>
    <p:sldId id="288" r:id="rId6"/>
    <p:sldId id="289" r:id="rId7"/>
    <p:sldId id="290" r:id="rId8"/>
    <p:sldId id="293" r:id="rId9"/>
    <p:sldId id="291" r:id="rId10"/>
    <p:sldId id="292" r:id="rId11"/>
    <p:sldId id="294" r:id="rId12"/>
    <p:sldId id="295" r:id="rId13"/>
    <p:sldId id="296" r:id="rId14"/>
    <p:sldId id="297" r:id="rId15"/>
    <p:sldId id="299" r:id="rId16"/>
    <p:sldId id="300" r:id="rId17"/>
    <p:sldId id="302" r:id="rId18"/>
    <p:sldId id="303" r:id="rId19"/>
    <p:sldId id="301" r:id="rId20"/>
    <p:sldId id="304" r:id="rId21"/>
    <p:sldId id="305" r:id="rId22"/>
    <p:sldId id="306" r:id="rId23"/>
    <p:sldId id="308" r:id="rId24"/>
    <p:sldId id="307" r:id="rId25"/>
    <p:sldId id="309" r:id="rId26"/>
    <p:sldId id="311" r:id="rId27"/>
    <p:sldId id="310" r:id="rId28"/>
    <p:sldId id="313" r:id="rId29"/>
    <p:sldId id="312" r:id="rId30"/>
    <p:sldId id="315" r:id="rId31"/>
    <p:sldId id="314" r:id="rId32"/>
    <p:sldId id="316" r:id="rId33"/>
    <p:sldId id="319" r:id="rId34"/>
    <p:sldId id="318" r:id="rId35"/>
    <p:sldId id="32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BwkHIYEUSFeGRjTSoLxDw==" hashData="ZE9pyEFHQ2gAzKppuGnkAziI16Kodq580ORshuquixFYYQ9XHhdaowEGk7V5eh87H6eULApiobOkyefooVOhW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8589" autoAdjust="0"/>
  </p:normalViewPr>
  <p:slideViewPr>
    <p:cSldViewPr snapToGrid="0">
      <p:cViewPr varScale="1">
        <p:scale>
          <a:sx n="67" d="100"/>
          <a:sy n="67" d="100"/>
        </p:scale>
        <p:origin x="2274" y="7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Community Engagement.</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steps of the Community Engagement Model.</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commonly held stereotypical views of the police by the community in which they work</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methods of countering any negative stereotypical views held within the community in which they work.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methods for increasing visibility and reassurance as part of engagement.</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importance of community intelligence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importance of EVA’s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methods of creating communication opportunities within the community in which they work</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how to create and maintain effective channels and methods of communication with members of the community</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meaning of partners and stakeholders.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meaning of KIN’s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individuals with whom they will share information</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other agencies with which they will share information</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the impact of failing to provide information to individuals, community groups and other agencies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how the environment can affect the actions and behaviours of those within it</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importance of effective engagement in successful neighbourhood policing</a:t>
            </a:r>
          </a:p>
          <a:p>
            <a:r>
              <a:rPr lang="en-GB" sz="1100" b="0" kern="1200" dirty="0" smtClean="0">
                <a:solidFill>
                  <a:schemeClr val="tx1"/>
                </a:solidFill>
                <a:effectLst/>
                <a:latin typeface="Arial" panose="020B0604020202020204" pitchFamily="34" charset="0"/>
                <a:ea typeface="+mn-ea"/>
                <a:cs typeface="Arial" panose="020B0604020202020204" pitchFamily="34" charset="0"/>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554160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rPr>
              <a:t>What is Engagement</a:t>
            </a:r>
            <a:endParaRPr lang="en-GB" altLang="en-US" sz="1100" dirty="0" smtClean="0">
              <a:latin typeface="Arial" panose="020B0604020202020204" pitchFamily="34" charset="0"/>
            </a:endParaRPr>
          </a:p>
          <a:p>
            <a:r>
              <a:rPr lang="en-GB" altLang="en-US" sz="1100" dirty="0" smtClean="0">
                <a:latin typeface="Arial" panose="020B0604020202020204" pitchFamily="34" charset="0"/>
              </a:rPr>
              <a:t>A simple definition of engagement is probably useful. It means interaction between the police and others. That includes communication with the others,  working with the others, helping the others. Just as in terms of and engagement of marriage means entering into a commitment, community engagement means the police entering into a commitment with the other parties for a long-term relationship. The process of engagement is how police service sets about building that relationship.</a:t>
            </a:r>
          </a:p>
          <a:p>
            <a:r>
              <a:rPr lang="en-GB" altLang="en-US" sz="1100" dirty="0" smtClean="0">
                <a:latin typeface="Arial" panose="020B0604020202020204" pitchFamily="34" charset="0"/>
              </a:rPr>
              <a:t>All healthy relationships take the form of partnerships with power and responsibility being shared by the partners. This is the relationship that the process of community engagement is aiming for.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It is unrealistic to expect to be able to move straight to this sort of relationship when, for years, the nature of the relationship has been one of mistrust, with one partner, the police, keeping hold of the power and responsibility, not listening to meeting the other partners needs.</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Community </a:t>
            </a:r>
            <a:r>
              <a:rPr lang="en-GB" altLang="en-US" sz="1100" dirty="0" smtClean="0">
                <a:latin typeface="Arial" panose="020B0604020202020204" pitchFamily="34" charset="0"/>
              </a:rPr>
              <a:t>– relates to a group of people in a geographical area or a group who share a ‘community of interest ,e.g. faith group.</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Engagement</a:t>
            </a:r>
            <a:r>
              <a:rPr lang="en-GB" altLang="en-US" sz="1100" dirty="0" smtClean="0">
                <a:latin typeface="Arial" panose="020B0604020202020204" pitchFamily="34" charset="0"/>
              </a:rPr>
              <a:t> – the involvement of the public, communities, in making decisions on policing and service delivery.  In order to fully engage we must acknowledge what is important to a particular community as much as explaining what is important to us as the Police service.</a:t>
            </a:r>
            <a:endParaRPr lang="en-GB" altLang="en-US" sz="1100" b="1"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629868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649647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Play - VOX</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POPS Video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Activity 1:</a:t>
            </a:r>
            <a:endParaRPr lang="en-GB" altLang="en-US" sz="1100"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Q: What themes did you pick out of the video?</a:t>
            </a:r>
          </a:p>
          <a:p>
            <a:pPr>
              <a:lnSpc>
                <a:spcPct val="100000"/>
              </a:lnSpc>
            </a:pPr>
            <a:r>
              <a:rPr lang="en-GB" altLang="en-US" sz="1100" b="1" dirty="0" smtClean="0">
                <a:latin typeface="Arial" panose="020B0604020202020204" pitchFamily="34" charset="0"/>
              </a:rPr>
              <a:t>Q: Who would be most likely to join in the engagement process?</a:t>
            </a:r>
          </a:p>
          <a:p>
            <a:pPr>
              <a:lnSpc>
                <a:spcPct val="100000"/>
              </a:lnSpc>
            </a:pPr>
            <a:r>
              <a:rPr lang="en-GB" altLang="en-US" sz="1100" b="1" dirty="0" smtClean="0">
                <a:latin typeface="Arial" panose="020B0604020202020204" pitchFamily="34" charset="0"/>
              </a:rPr>
              <a:t>Q:  Why do think that is?</a:t>
            </a:r>
          </a:p>
          <a:p>
            <a:pPr>
              <a:lnSpc>
                <a:spcPct val="100000"/>
              </a:lnSpc>
            </a:pPr>
            <a:r>
              <a:rPr lang="en-GB" altLang="en-US" sz="1100" b="1" dirty="0" smtClean="0">
                <a:latin typeface="Arial" panose="020B0604020202020204" pitchFamily="34" charset="0"/>
              </a:rPr>
              <a:t>Q:  What can we do to change the opinions of those who were ‘anti-police</a:t>
            </a:r>
            <a:r>
              <a:rPr lang="en-GB" altLang="en-US" sz="1100" dirty="0" smtClean="0">
                <a:latin typeface="Arial" panose="020B0604020202020204" pitchFamily="34" charset="0"/>
              </a:rPr>
              <a:t>?</a:t>
            </a:r>
          </a:p>
          <a:p>
            <a:pPr>
              <a:lnSpc>
                <a:spcPct val="100000"/>
              </a:lnSpc>
            </a:pPr>
            <a:endParaRPr lang="en-GB" altLang="en-US" sz="1100" dirty="0" smtClean="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The trainer should explain that the survey was carried out in different communities throughout the force area; Cardiff, </a:t>
            </a:r>
            <a:r>
              <a:rPr lang="en-GB" altLang="en-US" sz="1100" dirty="0" err="1" smtClean="0">
                <a:latin typeface="Arial" panose="020B0604020202020204" pitchFamily="34" charset="0"/>
              </a:rPr>
              <a:t>Tonypandy</a:t>
            </a:r>
            <a:r>
              <a:rPr lang="en-GB" altLang="en-US" sz="1100" dirty="0" smtClean="0">
                <a:latin typeface="Arial" panose="020B0604020202020204" pitchFamily="34" charset="0"/>
              </a:rPr>
              <a:t> (where the support for the Police was at its highest) and Swansea.</a:t>
            </a:r>
          </a:p>
          <a:p>
            <a:pPr>
              <a:lnSpc>
                <a:spcPct val="100000"/>
              </a:lnSpc>
            </a:pPr>
            <a:endParaRPr lang="en-GB" altLang="en-US" sz="1100"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DISCUSSION END:</a:t>
            </a:r>
          </a:p>
          <a:p>
            <a:pPr>
              <a:lnSpc>
                <a:spcPct val="100000"/>
              </a:lnSpc>
            </a:pPr>
            <a:r>
              <a:rPr lang="en-GB" altLang="en-US" sz="1100" dirty="0" smtClean="0">
                <a:latin typeface="Arial" panose="020B0604020202020204" pitchFamily="34" charset="0"/>
              </a:rPr>
              <a:t>In order to develop a commitment from all of the public the police service must first prove that it is serious about community engagement and secondly it does something to address the perceptions of the police and the issues raised by the public. Only once it has done this can the police can start to encourage the community to work with it to solve community problems. </a:t>
            </a:r>
            <a:endParaRPr lang="en-US" altLang="en-US" sz="1100" dirty="0" smtClean="0">
              <a:latin typeface="Arial" panose="020B0604020202020204" pitchFamily="34" charset="0"/>
            </a:endParaRPr>
          </a:p>
          <a:p>
            <a:endParaRPr lang="en-GB" sz="1100" dirty="0" smtClean="0"/>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4064067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In order to develop a partnership of the desired type the police service must first prove that it knows what the other partners issues are and secondly it does something to address these issues. Once it has done this, the police can start to encourage the partners to work with it to solve the partners’ problems. </a:t>
            </a:r>
          </a:p>
          <a:p>
            <a:pPr eaLnBrk="1" hangingPunct="1"/>
            <a:r>
              <a:rPr lang="en-GB" altLang="en-US" sz="1100" dirty="0" smtClean="0">
                <a:latin typeface="Arial" panose="020B0604020202020204" pitchFamily="34" charset="0"/>
              </a:rPr>
              <a:t>The next stage is to encourage and support the partners to take responsibility for the issues and areas that they are best places to deal with so the police can deal with the things that it is best suited to deal with. We all become equal partners.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For years the Police service decided what was important to the public and prioritised its actions accordingly.</a:t>
            </a:r>
          </a:p>
          <a:p>
            <a:pPr eaLnBrk="1" hangingPunct="1"/>
            <a:r>
              <a:rPr lang="en-GB" altLang="en-US" sz="1100" dirty="0" smtClean="0">
                <a:latin typeface="Arial" panose="020B0604020202020204" pitchFamily="34" charset="0"/>
              </a:rPr>
              <a:t>If you spoke to a member of public a few years ago and asked them if they saw a Police Officer it would often only be driving around.</a:t>
            </a:r>
          </a:p>
          <a:p>
            <a:pPr eaLnBrk="1" hangingPunct="1"/>
            <a:r>
              <a:rPr lang="en-GB" altLang="en-US" sz="1100" dirty="0" smtClean="0">
                <a:latin typeface="Arial" panose="020B0604020202020204" pitchFamily="34" charset="0"/>
              </a:rPr>
              <a:t>One of the reasons why the role of PCSO was created  - to engage with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938533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As a result of Community Reassurance Projects across the United Kingdom the Home Office and ACPO have identified two key questions that can tell us how  effective we are as reassuring communities and reducing their fear of crime.</a:t>
            </a:r>
          </a:p>
          <a:p>
            <a:pPr eaLnBrk="1" hangingPunct="1"/>
            <a:r>
              <a:rPr lang="en-GB" altLang="en-US" sz="1100" dirty="0" smtClean="0">
                <a:latin typeface="Arial" panose="020B0604020202020204" pitchFamily="34" charset="0"/>
              </a:rPr>
              <a:t>These questions are central to neighbourhood Policing in that ultimately its success or failure can be measured by whether members of communities answer yes or no to these questions.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Police performance is now measured nationally in relation to public confidence. This makes Community Engagement, in particular the communication and feedback elements more important.</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A 2008 MORI survey found that only 16% of people actually wanted a say in crime issues in their area.</a:t>
            </a:r>
          </a:p>
          <a:p>
            <a:pPr eaLnBrk="1" hangingPunct="1"/>
            <a:r>
              <a:rPr lang="en-GB" altLang="en-US" sz="1100" dirty="0" smtClean="0">
                <a:latin typeface="Arial" panose="020B0604020202020204" pitchFamily="34" charset="0"/>
              </a:rPr>
              <a:t>The majority, 58%, just wanted information.</a:t>
            </a:r>
          </a:p>
          <a:p>
            <a:pPr eaLnBrk="1" hangingPunct="1"/>
            <a:endParaRPr lang="en-GB" altLang="en-US" sz="1100" dirty="0" smtClean="0">
              <a:latin typeface="Arial" panose="020B0604020202020204" pitchFamily="34" charset="0"/>
            </a:endParaRPr>
          </a:p>
          <a:p>
            <a:pPr eaLnBrk="1" hangingPunct="1"/>
            <a:r>
              <a:rPr lang="en-GB" altLang="en-US" sz="1100" b="1" dirty="0" smtClean="0">
                <a:latin typeface="Arial" panose="020B0604020202020204" pitchFamily="34" charset="0"/>
              </a:rPr>
              <a:t>Q. How do we ensure that the answers to these questions are yes?</a:t>
            </a:r>
            <a:endParaRPr lang="en-GB"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5379590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u="sng" dirty="0" smtClean="0">
                <a:latin typeface="Arial" panose="020B0604020202020204" pitchFamily="34" charset="0"/>
              </a:rPr>
              <a:t>Signal Incident/Crime Perspective</a:t>
            </a:r>
            <a:endParaRPr lang="en-GB" altLang="en-US" sz="1100" dirty="0" smtClean="0">
              <a:latin typeface="Arial" panose="020B0604020202020204" pitchFamily="34" charset="0"/>
            </a:endParaRP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Traditionally, the police have tended to respond to crime and disorder according to a measure of harm. Acts that are viewed as being harmful to public or individual interests in some way have been the dominant focus of attention.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A signal crime or signal disorder can be defined as an incident that has a disproportionate impact in terms of causing a person to perceive themselves to be at risk in some sense. In effect the incident is ‘read’ as a warning signal by its audience that something is wrong and some form of protective action is required. In reacting to the warning signal the person or groups concerned will reconfigure their beliefs concerning other potential risks.</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Fear of crime as a concept has assumed that fear is a response to crime and crime alone.  However, whilst fear may be a response to crime it needs to be understood as a component part of a much more widespread and diffuse sense of insecurity. </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02234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Signal crime </a:t>
            </a: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is a concept in reassurance policing. It centres around the theory that certain crimes or incidents of anti-social behaviour may act as a "signal" to a community that they are at risk. </a:t>
            </a:r>
          </a:p>
          <a:p>
            <a:pPr marL="0" marR="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b="0" dirty="0" smtClean="0">
                <a:solidFill>
                  <a:schemeClr val="tx1"/>
                </a:solidFill>
                <a:latin typeface="Arial" panose="020B0604020202020204" pitchFamily="34" charset="0"/>
                <a:ea typeface="ＭＳ Ｐゴシック" pitchFamily="34" charset="-128"/>
                <a:cs typeface="Arial" panose="020B0604020202020204" pitchFamily="34" charset="0"/>
              </a:rPr>
              <a:t>A </a:t>
            </a:r>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signal crime </a:t>
            </a:r>
            <a:r>
              <a:rPr lang="en-GB" altLang="en-US" sz="1100" b="0" dirty="0" smtClean="0">
                <a:solidFill>
                  <a:schemeClr val="tx1"/>
                </a:solidFill>
                <a:latin typeface="Arial" panose="020B0604020202020204" pitchFamily="34" charset="0"/>
                <a:ea typeface="ＭＳ Ｐゴシック" pitchFamily="34" charset="-128"/>
                <a:cs typeface="Arial" panose="020B0604020202020204" pitchFamily="34" charset="0"/>
              </a:rPr>
              <a:t>or</a:t>
            </a:r>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 signal disorder </a:t>
            </a:r>
            <a:r>
              <a:rPr lang="en-GB" altLang="en-US" sz="1100" b="0" dirty="0" smtClean="0">
                <a:solidFill>
                  <a:schemeClr val="tx1"/>
                </a:solidFill>
                <a:latin typeface="Arial" panose="020B0604020202020204" pitchFamily="34" charset="0"/>
                <a:ea typeface="ＭＳ Ｐゴシック" pitchFamily="34" charset="-128"/>
                <a:cs typeface="Arial" panose="020B0604020202020204" pitchFamily="34" charset="0"/>
              </a:rPr>
              <a:t>can be</a:t>
            </a: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 perceived as warning signals to people about the level of insecurity in their neighbourhoods. </a:t>
            </a:r>
          </a:p>
          <a:p>
            <a:pPr>
              <a:lnSpc>
                <a:spcPct val="100000"/>
              </a:lnSpc>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Such signals can be treated by the criminal justice agencies as less serious. </a:t>
            </a:r>
          </a:p>
          <a:p>
            <a:pPr>
              <a:lnSpc>
                <a:spcPct val="100000"/>
              </a:lnSpc>
            </a:pPr>
            <a:endPar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Examples of signal crimes include: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Public drinking, swearing, rowdy and uncivil behaviour by groups of people or individuals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Graffiti or damage and vandalism</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Littering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Evidence of drug taking and dealing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Prostitution</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Speeding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Rubbish dumped outside houses, burnt out cars</a:t>
            </a:r>
          </a:p>
          <a:p>
            <a:pPr>
              <a:lnSpc>
                <a:spcPct val="100000"/>
              </a:lnSpc>
            </a:pPr>
            <a:endParaRPr lang="en-GB" sz="1100" dirty="0" smtClean="0">
              <a:solidFill>
                <a:schemeClr val="tx1"/>
              </a:solidFill>
              <a:latin typeface="Arial" panose="020B0604020202020204" pitchFamily="34" charset="0"/>
              <a:cs typeface="Arial" panose="020B0604020202020204" pitchFamily="34" charset="0"/>
            </a:endParaRPr>
          </a:p>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In effect the incident is ‘read’ as a warning signal by its audience that something is wrong and some form of protective action is required. In reacting to the warning signal the person or groups concerned will reconfigure their beliefs concerning other potential risks.</a:t>
            </a:r>
          </a:p>
          <a:p>
            <a:pPr>
              <a:lnSpc>
                <a:spcPct val="100000"/>
              </a:lnSpc>
            </a:pPr>
            <a:endPar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The presence of physical or social disorder in an area could cause law-abiding citizens to withdraw from using public space, thereby reducing the amount of informal social control in that location. </a:t>
            </a:r>
          </a:p>
          <a:p>
            <a:pPr>
              <a:lnSpc>
                <a:spcPct val="100000"/>
              </a:lnSpc>
            </a:pPr>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At the same time, the presence of decay and disorder may suggest to motivated delinquents that this is a good location to engage in deviant behaviour because of the lack of social control.</a:t>
            </a:r>
          </a:p>
          <a:p>
            <a:endParaRPr lang="en-GB"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133079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Play Signal Crimes</a:t>
            </a:r>
            <a:r>
              <a:rPr lang="en-GB" sz="1100" baseline="0" dirty="0" smtClean="0">
                <a:latin typeface="Arial" panose="020B0604020202020204" pitchFamily="34" charset="0"/>
                <a:cs typeface="Arial" panose="020B0604020202020204" pitchFamily="34" charset="0"/>
              </a:rPr>
              <a:t> Video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534340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Examples of Locations:-</a:t>
            </a:r>
          </a:p>
          <a:p>
            <a:endParaRPr lang="en-GB" altLang="en-US" sz="1100" dirty="0" smtClean="0">
              <a:latin typeface="Arial" panose="020B0604020202020204" pitchFamily="34" charset="0"/>
            </a:endParaRPr>
          </a:p>
          <a:p>
            <a:pPr>
              <a:buFontTx/>
              <a:buChar char="•"/>
            </a:pPr>
            <a:r>
              <a:rPr lang="en-GB" altLang="en-US" sz="1100" dirty="0" smtClean="0">
                <a:latin typeface="Arial" panose="020B0604020202020204" pitchFamily="34" charset="0"/>
              </a:rPr>
              <a:t>Spar Shop – graffiti, security precautions</a:t>
            </a:r>
          </a:p>
          <a:p>
            <a:pPr>
              <a:buFontTx/>
              <a:buChar char="•"/>
            </a:pPr>
            <a:r>
              <a:rPr lang="en-GB" altLang="en-US" sz="1100" dirty="0" smtClean="0">
                <a:latin typeface="Arial" panose="020B0604020202020204" pitchFamily="34" charset="0"/>
              </a:rPr>
              <a:t>Shopping trolley and rubbish in front garden of house</a:t>
            </a:r>
          </a:p>
          <a:p>
            <a:pPr>
              <a:buFontTx/>
              <a:buChar char="•"/>
            </a:pPr>
            <a:r>
              <a:rPr lang="en-GB" altLang="en-US" sz="1100" dirty="0" smtClean="0">
                <a:latin typeface="Arial" panose="020B0604020202020204" pitchFamily="34" charset="0"/>
              </a:rPr>
              <a:t>Rubbish and fly-tipping in the street</a:t>
            </a:r>
          </a:p>
          <a:p>
            <a:pPr>
              <a:buFontTx/>
              <a:buChar char="•"/>
            </a:pPr>
            <a:r>
              <a:rPr lang="en-GB" altLang="en-US" sz="1100" dirty="0" smtClean="0">
                <a:latin typeface="Arial" panose="020B0604020202020204" pitchFamily="34" charset="0"/>
              </a:rPr>
              <a:t>Youths congregating</a:t>
            </a:r>
          </a:p>
          <a:p>
            <a:pPr>
              <a:buFontTx/>
              <a:buChar char="•"/>
            </a:pPr>
            <a:r>
              <a:rPr lang="en-GB" altLang="en-US" sz="1100" b="1" dirty="0" smtClean="0">
                <a:latin typeface="Arial" panose="020B0604020202020204" pitchFamily="34" charset="0"/>
              </a:rPr>
              <a:t>Inset photo shows a lady standing at the bus stop, the look of apprehension on her face says it all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22981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cs typeface="Arial" panose="020B0604020202020204" pitchFamily="34" charset="0"/>
              </a:rPr>
              <a:t>These are the three key factors associated with the forms of insecurity that can be targeted by policing actions aimed at reassuring the public.</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Crime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Physical disorder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Social disorder </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There is a connection between crime, disorder and levels of fear which is most usually associated with the ‘broken windows’ theory.  The argument is that the presence of untreated disorderly behaviour or evidence of disorderly behaviour in an area could be generative of more serious crime. </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In a recent survey the following behaviours were identified as particularly anxiety-inducing and as reducing a sense of security for significant sections of the public:</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Alcohol related problems and public drinking;</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Signs of drug use and drug dealing in public;</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Young people loitering;</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Aggressive begging. </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In addition, the research has indicated that particular physical disorders have a higher ‘signal value’ than others. Particularly consequential in shaping people’s views about an area were: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Graffiti</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Vandalised telephone boxes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Vandalised bus shelters</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The presence of physical or social disorder in an area could cause law-abiding citizens to withdraw from using public space, thereby reducing the amount of informal social control in that location. </a:t>
            </a:r>
          </a:p>
          <a:p>
            <a:pPr>
              <a:lnSpc>
                <a:spcPct val="100000"/>
              </a:lnSpc>
            </a:pPr>
            <a:r>
              <a:rPr lang="en-GB" altLang="en-US" sz="1100" dirty="0" smtClean="0">
                <a:latin typeface="Arial" panose="020B0604020202020204" pitchFamily="34" charset="0"/>
                <a:cs typeface="Arial" panose="020B0604020202020204" pitchFamily="34" charset="0"/>
              </a:rPr>
              <a:t>At the same time, the presence of decay and disorder may suggest to motivated delinquents that this is a good location to engage in deviant behaviour because of the lack of social control. Point to make</a:t>
            </a:r>
          </a:p>
          <a:p>
            <a:pPr>
              <a:lnSpc>
                <a:spcPct val="100000"/>
              </a:lnSpc>
              <a:buFontTx/>
              <a:buChar char="•"/>
            </a:pPr>
            <a:r>
              <a:rPr lang="en-GB" altLang="en-US" sz="1100" dirty="0" smtClean="0">
                <a:latin typeface="Arial" panose="020B0604020202020204" pitchFamily="34" charset="0"/>
                <a:cs typeface="Arial" panose="020B0604020202020204" pitchFamily="34" charset="0"/>
              </a:rPr>
              <a:t>The issues that effect peoples lives are wider than Crimes</a:t>
            </a:r>
          </a:p>
          <a:p>
            <a:pPr>
              <a:lnSpc>
                <a:spcPct val="100000"/>
              </a:lnSpc>
              <a:buFontTx/>
              <a:buChar char="•"/>
            </a:pPr>
            <a:r>
              <a:rPr lang="en-GB" altLang="en-US" sz="1100" dirty="0" smtClean="0">
                <a:latin typeface="Arial" panose="020B0604020202020204" pitchFamily="34" charset="0"/>
                <a:cs typeface="Arial" panose="020B0604020202020204" pitchFamily="34" charset="0"/>
              </a:rPr>
              <a:t>Due to raised awareness there is a downward cycle perception.</a:t>
            </a:r>
          </a:p>
          <a:p>
            <a:pPr>
              <a:lnSpc>
                <a:spcPct val="100000"/>
              </a:lnSpc>
              <a:buFontTx/>
              <a:buChar char="•"/>
            </a:pPr>
            <a:r>
              <a:rPr lang="en-GB" altLang="en-US" sz="1100" dirty="0" smtClean="0">
                <a:latin typeface="Arial" panose="020B0604020202020204" pitchFamily="34" charset="0"/>
                <a:cs typeface="Arial" panose="020B0604020202020204" pitchFamily="34" charset="0"/>
              </a:rPr>
              <a:t>The last behaviour listed if take positive action. This is the one we are trying to buy into.</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This is all perception based, “ What can we do to counter negative perceptions, </a:t>
            </a:r>
            <a:r>
              <a:rPr lang="en-GB" altLang="en-US" sz="1100" dirty="0" err="1" smtClean="0">
                <a:latin typeface="Arial" panose="020B0604020202020204" pitchFamily="34" charset="0"/>
                <a:cs typeface="Arial" panose="020B0604020202020204" pitchFamily="34" charset="0"/>
              </a:rPr>
              <a:t>I.e</a:t>
            </a:r>
            <a:r>
              <a:rPr lang="en-GB" altLang="en-US" sz="1100" dirty="0" smtClean="0">
                <a:latin typeface="Arial" panose="020B0604020202020204" pitchFamily="34" charset="0"/>
                <a:cs typeface="Arial" panose="020B0604020202020204" pitchFamily="34" charset="0"/>
              </a:rPr>
              <a:t> what can we do to make people feel safer. </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itchFamily="34" charset="-128"/>
                <a:cs typeface="Arial" panose="020B0604020202020204" pitchFamily="34" charset="0"/>
              </a:rPr>
              <a:t>The</a:t>
            </a:r>
            <a:r>
              <a:rPr lang="en-GB" altLang="en-US" sz="1100" baseline="0" dirty="0" smtClean="0">
                <a:latin typeface="Arial" panose="020B0604020202020204" pitchFamily="34" charset="0"/>
                <a:ea typeface="ＭＳ Ｐゴシック" pitchFamily="34" charset="-128"/>
                <a:cs typeface="Arial" panose="020B0604020202020204" pitchFamily="34" charset="0"/>
              </a:rPr>
              <a:t> </a:t>
            </a:r>
            <a:r>
              <a:rPr lang="en-GB" altLang="en-US" sz="1100" dirty="0" smtClean="0">
                <a:latin typeface="Arial" panose="020B0604020202020204" pitchFamily="34" charset="0"/>
                <a:ea typeface="ＭＳ Ｐゴシック" pitchFamily="34" charset="-128"/>
                <a:cs typeface="Arial" panose="020B0604020202020204" pitchFamily="34" charset="0"/>
              </a:rPr>
              <a:t>‘signal incident’ will have an effect on the individual in a number of areas:</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itchFamily="34" charset="-128"/>
                <a:cs typeface="Arial" panose="020B0604020202020204" pitchFamily="34" charset="0"/>
              </a:rPr>
              <a:t>Emotions</a:t>
            </a:r>
            <a:r>
              <a:rPr lang="en-GB" altLang="en-US" sz="1100" dirty="0" smtClean="0">
                <a:latin typeface="Arial" panose="020B0604020202020204" pitchFamily="34" charset="0"/>
                <a:ea typeface="ＭＳ Ｐゴシック" pitchFamily="34" charset="-128"/>
                <a:cs typeface="Arial" panose="020B0604020202020204" pitchFamily="34" charset="0"/>
              </a:rPr>
              <a:t> – witnessing the ‘signal incident’ may cause the individual to feel fear, worry or anxiety, anger or even refuse to acknowledge what is happening around them, vulnerability to repeat attack, psychological trauma </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itchFamily="34" charset="-128"/>
                <a:cs typeface="Arial" panose="020B0604020202020204" pitchFamily="34" charset="0"/>
              </a:rPr>
              <a:t>Thought</a:t>
            </a:r>
            <a:r>
              <a:rPr lang="en-GB" altLang="en-US" sz="1100" dirty="0" smtClean="0">
                <a:latin typeface="Arial" panose="020B0604020202020204" pitchFamily="34" charset="0"/>
                <a:ea typeface="ＭＳ Ｐゴシック" pitchFamily="34" charset="-128"/>
                <a:cs typeface="Arial" panose="020B0604020202020204" pitchFamily="34" charset="0"/>
              </a:rPr>
              <a:t> – having felt the emotions, it may cause individuals to think certain things, e.g. area is degenerating, lack of faith in the police.  </a:t>
            </a:r>
          </a:p>
          <a:p>
            <a:pPr>
              <a:lnSpc>
                <a:spcPct val="100000"/>
              </a:lnSpc>
            </a:pPr>
            <a:r>
              <a:rPr lang="en-GB" altLang="en-US" sz="1100" dirty="0" smtClean="0">
                <a:latin typeface="Arial" panose="020B0604020202020204" pitchFamily="34" charset="0"/>
                <a:ea typeface="ＭＳ Ｐゴシック" pitchFamily="34" charset="-128"/>
                <a:cs typeface="Arial" panose="020B0604020202020204" pitchFamily="34" charset="0"/>
              </a:rPr>
              <a:t>They may ‘stereotype’ or label groups and become more ‘aware’ of what is going on around them. Fear of being targeted following reporting to police</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itchFamily="34" charset="-128"/>
                <a:cs typeface="Arial" panose="020B0604020202020204" pitchFamily="34" charset="0"/>
              </a:rPr>
              <a:t>Behaviour </a:t>
            </a:r>
            <a:r>
              <a:rPr lang="en-GB" altLang="en-US" sz="1100" dirty="0" smtClean="0">
                <a:latin typeface="Arial" panose="020B0604020202020204" pitchFamily="34" charset="0"/>
                <a:ea typeface="ＭＳ Ｐゴシック" pitchFamily="34" charset="-128"/>
                <a:cs typeface="Arial" panose="020B0604020202020204" pitchFamily="34" charset="0"/>
              </a:rPr>
              <a:t>- They may consider their own behaviour in light of what they have seen.  This may result in a change in behaviour in some way, e.g. self exclusion - the individual may have a fear of going out and may no longer go to certain locations, sense of powerlessness.</a:t>
            </a:r>
            <a:r>
              <a:rPr lang="en-GB" altLang="en-US" sz="1100" baseline="0" dirty="0" smtClean="0">
                <a:latin typeface="Arial" panose="020B0604020202020204" pitchFamily="34" charset="0"/>
                <a:ea typeface="ＭＳ Ｐゴシック" pitchFamily="34" charset="-128"/>
                <a:cs typeface="Arial" panose="020B0604020202020204" pitchFamily="34" charset="0"/>
              </a:rPr>
              <a:t> </a:t>
            </a:r>
            <a:r>
              <a:rPr lang="en-GB" altLang="en-US" sz="1100" dirty="0" smtClean="0">
                <a:latin typeface="Arial" panose="020B0604020202020204" pitchFamily="34" charset="0"/>
                <a:ea typeface="ＭＳ Ｐゴシック" pitchFamily="34" charset="-128"/>
                <a:cs typeface="Arial" panose="020B0604020202020204" pitchFamily="34" charset="0"/>
              </a:rPr>
              <a:t>They may decide to take ‘direct action’ and take the law into their own hands (vigilante behaviour).  This can be particularly relevant if they feel that the police are not dealing with the matter.</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itchFamily="34" charset="-128"/>
                <a:cs typeface="Arial" panose="020B0604020202020204" pitchFamily="34" charset="0"/>
              </a:rPr>
              <a:t>In more serious cases, they may take the decision to move out of the area as they perceive the incident to be that serious.</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itchFamily="34" charset="-128"/>
                <a:cs typeface="Arial" panose="020B0604020202020204" pitchFamily="34" charset="0"/>
              </a:rPr>
              <a:t>Some individuals may take more ‘positive action’. This could be anything from trying to engage with and educate the persons in respect of what they are doing, to reporting the incident to the police or relevant authority.</a:t>
            </a:r>
          </a:p>
          <a:p>
            <a:pPr>
              <a:lnSpc>
                <a:spcPct val="100000"/>
              </a:lnSpc>
            </a:pPr>
            <a:endParaRPr lang="en-GB" altLang="en-US" sz="1100" b="1" dirty="0" smtClean="0">
              <a:latin typeface="Arial" panose="020B0604020202020204" pitchFamily="34" charset="0"/>
              <a:cs typeface="Arial" panose="020B0604020202020204" pitchFamily="34" charset="0"/>
            </a:endParaRPr>
          </a:p>
          <a:p>
            <a:pPr>
              <a:lnSpc>
                <a:spcPct val="100000"/>
              </a:lnSpc>
            </a:pPr>
            <a:endParaRPr lang="en-GB" altLang="en-US" sz="1100" b="1" dirty="0" smtClean="0">
              <a:latin typeface="Arial" panose="020B0604020202020204" pitchFamily="34" charset="0"/>
              <a:cs typeface="Arial" panose="020B0604020202020204" pitchFamily="34" charset="0"/>
            </a:endParaRPr>
          </a:p>
          <a:p>
            <a:pPr>
              <a:lnSpc>
                <a:spcPct val="100000"/>
              </a:lnSpc>
            </a:pPr>
            <a:r>
              <a:rPr lang="en-GB" altLang="en-US" sz="1100" b="1" dirty="0" smtClean="0">
                <a:latin typeface="Arial" panose="020B0604020202020204" pitchFamily="34" charset="0"/>
                <a:cs typeface="Arial" panose="020B0604020202020204" pitchFamily="34" charset="0"/>
              </a:rPr>
              <a:t>Trainers asks what can we do to counter the effect of signal incidents and fear of crime? </a:t>
            </a:r>
          </a:p>
          <a:p>
            <a:pPr marL="0" indent="0">
              <a:lnSpc>
                <a:spcPct val="100000"/>
              </a:lnSpc>
              <a:buFont typeface="Arial" panose="020B0604020202020204" pitchFamily="34" charset="0"/>
              <a:buNone/>
            </a:pPr>
            <a:r>
              <a:rPr lang="en-GB" altLang="en-US" sz="1100" dirty="0" smtClean="0">
                <a:latin typeface="Arial" panose="020B0604020202020204" pitchFamily="34" charset="0"/>
                <a:cs typeface="Arial" panose="020B0604020202020204" pitchFamily="34" charset="0"/>
              </a:rPr>
              <a:t>Possible suggestions from students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Increase the police’s visible presence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Enforcement</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Working with partners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Showing sustainable commitment Increase Accessibility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Build trust in Police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072171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The broken windows theory is a criminological theory of the norm-setting and </a:t>
            </a:r>
            <a:r>
              <a:rPr lang="en-GB" altLang="en-US" sz="1100" dirty="0" err="1" smtClean="0">
                <a:latin typeface="Arial" panose="020B0604020202020204" pitchFamily="34" charset="0"/>
              </a:rPr>
              <a:t>signaling</a:t>
            </a:r>
            <a:r>
              <a:rPr lang="en-GB" altLang="en-US" sz="1100" dirty="0" smtClean="0">
                <a:latin typeface="Arial" panose="020B0604020202020204" pitchFamily="34" charset="0"/>
              </a:rPr>
              <a:t> effect of urban disorder and vandalism on additional crime and anti-social </a:t>
            </a:r>
            <a:r>
              <a:rPr lang="en-GB" altLang="en-US" sz="1100" dirty="0" err="1" smtClean="0">
                <a:latin typeface="Arial" panose="020B0604020202020204" pitchFamily="34" charset="0"/>
              </a:rPr>
              <a:t>behavior</a:t>
            </a:r>
            <a:r>
              <a:rPr lang="en-GB" altLang="en-US" sz="1100" dirty="0" smtClean="0">
                <a:latin typeface="Arial" panose="020B0604020202020204" pitchFamily="34" charset="0"/>
              </a:rPr>
              <a:t>. The theory states that maintaining and monitoring urban environments to prevent small crimes such as vandalism, public drinking, and toll-jumping helps to create an atmosphere of order and lawfulness, thereby preventing more serious crimes from happening.</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James Q. Wilson and George L. </a:t>
            </a:r>
            <a:r>
              <a:rPr lang="en-GB" altLang="en-US" sz="1100" dirty="0" err="1" smtClean="0">
                <a:latin typeface="Arial" panose="020B0604020202020204" pitchFamily="34" charset="0"/>
              </a:rPr>
              <a:t>Kelling</a:t>
            </a:r>
            <a:r>
              <a:rPr lang="en-GB" altLang="en-US" sz="1100" dirty="0" smtClean="0">
                <a:latin typeface="Arial" panose="020B0604020202020204" pitchFamily="34" charset="0"/>
              </a:rPr>
              <a:t> first introduced the broken windows theory in an article titled Broken Windows, in the March 1982 The Atlantic Monthly. The title comes from the following example:</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“Consider a building with a few broken windows. If the windows are not repaired, the tendency is for vandals to break a few more windows. Eventually, they may even break into the building, and if it's unoccupied, perhaps become squatters or light fires inside.</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Or consider a pavement. Some litter accumulates. Soon, more litter accumulates. Eventually, people even start leaving bags of refuse from take-out restaurants there or even break into cars.”</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Concept of "Fear”</a:t>
            </a:r>
          </a:p>
          <a:p>
            <a:endParaRPr lang="en-GB" altLang="en-US" sz="1100" dirty="0" smtClean="0">
              <a:latin typeface="Arial" panose="020B0604020202020204" pitchFamily="34" charset="0"/>
            </a:endParaRPr>
          </a:p>
          <a:p>
            <a:r>
              <a:rPr lang="en-GB" altLang="en-US" sz="1100" dirty="0" err="1" smtClean="0">
                <a:latin typeface="Arial" panose="020B0604020202020204" pitchFamily="34" charset="0"/>
              </a:rPr>
              <a:t>Ranasinghe</a:t>
            </a:r>
            <a:r>
              <a:rPr lang="en-GB" altLang="en-US" sz="1100" dirty="0" smtClean="0">
                <a:latin typeface="Arial" panose="020B0604020202020204" pitchFamily="34" charset="0"/>
              </a:rPr>
              <a:t> argues that the concept of fear is a crucial element of broken windows theory, because it is the foundation of the theory.</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She also adds that public disorder is “...unequivocally constructed as problematic because it is a source of </a:t>
            </a:r>
            <a:r>
              <a:rPr lang="en-GB" altLang="en-US" sz="1100" dirty="0" err="1" smtClean="0">
                <a:latin typeface="Arial" panose="020B0604020202020204" pitchFamily="34" charset="0"/>
              </a:rPr>
              <a:t>fear.”Fear</a:t>
            </a:r>
            <a:r>
              <a:rPr lang="en-GB" altLang="en-US" sz="1100" dirty="0" smtClean="0">
                <a:latin typeface="Arial" panose="020B0604020202020204" pitchFamily="34" charset="0"/>
              </a:rPr>
              <a:t> is elevated as perception of disorder rises; creating a social pattern that tears the social fabric of a community, and leaves the residents feeling hopeless and disconnected. Wilson and </a:t>
            </a:r>
            <a:r>
              <a:rPr lang="en-GB" altLang="en-US" sz="1100" dirty="0" err="1" smtClean="0">
                <a:latin typeface="Arial" panose="020B0604020202020204" pitchFamily="34" charset="0"/>
              </a:rPr>
              <a:t>Kelling</a:t>
            </a:r>
            <a:r>
              <a:rPr lang="en-GB" altLang="en-US" sz="1100" dirty="0" smtClean="0">
                <a:latin typeface="Arial" panose="020B0604020202020204" pitchFamily="34" charset="0"/>
              </a:rPr>
              <a:t> hint at the idea, but don’t focus on its central importance. They indicate that fear was a product of incivility, not crime, and that people avoid one another in response to fear, weakening controls.</a:t>
            </a:r>
          </a:p>
          <a:p>
            <a:r>
              <a:rPr lang="en-GB" altLang="en-US" sz="1100" dirty="0" smtClean="0">
                <a:latin typeface="Arial" panose="020B0604020202020204" pitchFamily="34" charset="0"/>
              </a:rPr>
              <a:t>Theoretical explanation</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The reason why the state of the urban environment may affect crime may be described as due to three factors:</a:t>
            </a:r>
          </a:p>
          <a:p>
            <a:pPr marL="171450" indent="-171450">
              <a:buFont typeface="Arial" panose="020B0604020202020204" pitchFamily="34" charset="0"/>
              <a:buChar char="•"/>
            </a:pPr>
            <a:r>
              <a:rPr lang="en-GB" altLang="en-US" sz="1100" dirty="0" smtClean="0">
                <a:latin typeface="Arial" panose="020B0604020202020204" pitchFamily="34" charset="0"/>
              </a:rPr>
              <a:t>social norms and conformity,</a:t>
            </a:r>
          </a:p>
          <a:p>
            <a:pPr marL="171450" indent="-171450">
              <a:buFont typeface="Arial" panose="020B0604020202020204" pitchFamily="34" charset="0"/>
              <a:buChar char="•"/>
            </a:pPr>
            <a:r>
              <a:rPr lang="en-GB" altLang="en-US" sz="1100" dirty="0" smtClean="0">
                <a:latin typeface="Arial" panose="020B0604020202020204" pitchFamily="34" charset="0"/>
              </a:rPr>
              <a:t>the presence or lack of routine monitoring, and</a:t>
            </a:r>
          </a:p>
          <a:p>
            <a:pPr marL="171450" indent="-171450">
              <a:buFont typeface="Arial" panose="020B0604020202020204" pitchFamily="34" charset="0"/>
              <a:buChar char="•"/>
            </a:pPr>
            <a:r>
              <a:rPr lang="en-GB" altLang="en-US" sz="1100" dirty="0" smtClean="0">
                <a:latin typeface="Arial" panose="020B0604020202020204" pitchFamily="34" charset="0"/>
              </a:rPr>
              <a:t>social signalling and signal crime.</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In an anonymous, urban environment, with few or no other people around, social norms and monitoring are not clearly known. Individuals thus look for signals within the environment as to the social norms in the setting and the risk of getting caught violating those norms; one of those signals is the area's general appearance.</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Under the broken windows theory, an ordered and clean environment—one that is maintained—sends the signal that the area is monitored and that criminal behaviour is not tolerated. Conversely, a disordered environment—one that is not maintained (broken windows, graffiti, excessive litter)—sends the signal that the area is not monitored, and that criminal behaviour has little risk of detection.</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This theory assumes that the landscape "communicates" to people. A broken window transmits to criminals the message that a community displays a lack of informal social control, and is therefore unable or unwilling to defend itself against a criminal invasion. It is not so much the actual broken window that is important, but the message the broken window sends to people. It symbolizes the community's defencelessness and vulnerability and represents the lack of cohesiveness of the people within. Neighbourhoods with a strong sense of cohesion fix broken windows and assert social responsibility on themselves—effectively giving themselves control over their space. The theory emphasizes the built environment, but must also consider human behaviour.</a:t>
            </a:r>
          </a:p>
          <a:p>
            <a:r>
              <a:rPr lang="en-GB" altLang="en-US" sz="1100" dirty="0" smtClean="0">
                <a:latin typeface="Arial" panose="020B0604020202020204" pitchFamily="34" charset="0"/>
              </a:rPr>
              <a:t>Under the impression that a broken window left unfixed leads to more serious problems, residents begin to change the way they see their community. In an attempt to stay safe, a cohesive community starts to fall apart as individuals start to spend less time in communal space to avoid potential violent attacks by strangers.</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The slow deterioration of a community as a result of broken windows modifies the way people behave when it comes to their communal space, which in turn breaks down community control. As rowdy teenagers, drunks, panhandlers, addicts, and prostitutes slowly make their way into a community, it signifies that the community can't assert informal social control, and citizens become afraid of worse things happening. As a result, they spend less time in the streets to avoid these subjects, and feel increasingly disconnected from their community if the problems persist.</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At times, residents tolerate "broken windows" because they feel they belong in the community and "know their place"—but problems arise when outsiders begin to disrupt the community's cultural fabric. This is the difference between "regulars" and "strangers" in a community. The way "regulars" act represents the culture within, whereas strangers are "outsiders" who don't belong.</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Consequently, what used to be considered "normal" daily activities for residents now become uncomfortable as the culture of the community carries a different feel from what it once did.</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With regard to social geography, the broken windows theory is a way of explaining people and their interactions with space. The culture of a community can deteriorate and change over time with the influence of unwanted people and behaviours changing the landscape. The theory can be seen as people shaping space as the civility and attitude of the community create spaces that are used for specific purposes by residents. On the other hand, it can also be seen as space shaping people with elements of the environment influencing and restricting our day-to-day decision making. However, with policing efforts to remove unwanted disorderly people that put fear in the public’s eyes, the argument would seem to be in favour of “people shaping space” as public policies are enacted and help to determine how we are supposed to behave. All spaces have their own codes of conduct and what is considered to be right and normal will vary from place to place.</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This concept also takes into consideration spatial exclusion and social division as certain people behaving in a given way are considered disruptive and therefore unwanted. It excludes people from certain spaces because their behaviour doesn't fit the class level of the community and its surroundings. A community has its own standards and communicates a strong message to criminals, through social control, that their neighbourhood does not tolerate sub-standard behaviour. If however, a community isn’t able to ward off would-be criminals on their own, policing efforts help. By removing unwanted people from the streets, the residents feel safer and have a higher regard for those that protect them. People of sub-standard civility who try to make a mark in the community are removed as a result of this theory.</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Excluding the unruly and people of certain social statuses is an attempt to keep the balance and cohesiveness of a community.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241440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Trainer to de-brief  highlighting the following if not raised by students:</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Fear</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Worry / Anxiety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Anger</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Vulnerability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Area Degenerating</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Lack of faith in police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Stereotype groups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Fear of being targeted</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Change their behaviour</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Take direct action</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Move out of area</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100" kern="1200" dirty="0" smtClean="0">
                <a:solidFill>
                  <a:schemeClr val="tx1"/>
                </a:solidFill>
                <a:effectLst/>
                <a:latin typeface="Arial" panose="020B0604020202020204" pitchFamily="34" charset="0"/>
                <a:ea typeface="+mn-ea"/>
                <a:cs typeface="Arial" panose="020B0604020202020204" pitchFamily="34" charset="0"/>
              </a:rPr>
              <a:t>Take positive action</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Possible answers to ‘counter signal incidents’ can include:</a:t>
            </a:r>
          </a:p>
          <a:p>
            <a:pPr marL="171450" indent="-171450">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Increase the police’s visible presence           </a:t>
            </a:r>
          </a:p>
          <a:p>
            <a:pPr marL="171450" lvl="0" indent="-171450">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Enforcement</a:t>
            </a:r>
          </a:p>
          <a:p>
            <a:pPr marL="171450" lvl="0" indent="-171450">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Working with partners                             </a:t>
            </a:r>
          </a:p>
          <a:p>
            <a:pPr marL="171450" lvl="0" indent="-171450">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Showing sustainable commitment Increase Accessibility                               </a:t>
            </a:r>
          </a:p>
          <a:p>
            <a:pPr marL="171450" lvl="0" indent="-171450">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Build trust in Police</a:t>
            </a: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144861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This slide moves from the concepts already covered and takes the students through the Community Engagement Cycle.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ACCESS = access of the public to the police </a:t>
            </a:r>
          </a:p>
          <a:p>
            <a:r>
              <a:rPr lang="en-GB" altLang="en-US" sz="1100" dirty="0" smtClean="0">
                <a:latin typeface="Arial" panose="020B0604020202020204" pitchFamily="34" charset="0"/>
                <a:cs typeface="Arial" panose="020B0604020202020204" pitchFamily="34" charset="0"/>
              </a:rPr>
              <a:t>INFLUENCE = us being influenced by the public</a:t>
            </a:r>
          </a:p>
          <a:p>
            <a:r>
              <a:rPr lang="en-GB" altLang="en-US" sz="1100" dirty="0" smtClean="0">
                <a:latin typeface="Arial" panose="020B0604020202020204" pitchFamily="34" charset="0"/>
                <a:cs typeface="Arial" panose="020B0604020202020204" pitchFamily="34" charset="0"/>
              </a:rPr>
              <a:t>INTERVENTION = us and partners intervening with community to deal with issues.</a:t>
            </a:r>
          </a:p>
          <a:p>
            <a:r>
              <a:rPr lang="en-GB" altLang="en-US" sz="1100" dirty="0" smtClean="0">
                <a:latin typeface="Arial" panose="020B0604020202020204" pitchFamily="34" charset="0"/>
                <a:cs typeface="Arial" panose="020B0604020202020204" pitchFamily="34" charset="0"/>
              </a:rPr>
              <a:t>ANSWERS + Partners answering to the public</a:t>
            </a:r>
          </a:p>
          <a:p>
            <a:endParaRPr lang="en-GB" altLang="en-US"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**Note:  </a:t>
            </a:r>
            <a:r>
              <a:rPr lang="en-GB" sz="1100" b="1" kern="1200" dirty="0" smtClean="0">
                <a:solidFill>
                  <a:schemeClr val="tx1"/>
                </a:solidFill>
                <a:effectLst/>
                <a:latin typeface="Arial" panose="020B0604020202020204" pitchFamily="34" charset="0"/>
                <a:ea typeface="+mn-ea"/>
                <a:cs typeface="Arial" panose="020B0604020202020204" pitchFamily="34" charset="0"/>
              </a:rPr>
              <a:t>At each of the stages, trainer to ask</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students how each stage could be achieved</a:t>
            </a:r>
            <a:r>
              <a:rPr lang="en-GB"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9931909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The framework is a way of categorising the different forms of engagement: </a:t>
            </a:r>
          </a:p>
          <a:p>
            <a:pPr marL="171450" indent="-171450">
              <a:buFont typeface="Arial" panose="020B0604020202020204" pitchFamily="34" charset="0"/>
              <a:buChar char="•"/>
            </a:pPr>
            <a:r>
              <a:rPr lang="en-GB" altLang="en-US" sz="1100" dirty="0" smtClean="0">
                <a:latin typeface="Arial" panose="020B0604020202020204" pitchFamily="34" charset="0"/>
              </a:rPr>
              <a:t>Providing Visible Presence</a:t>
            </a:r>
          </a:p>
          <a:p>
            <a:pPr marL="171450" indent="-171450">
              <a:buFont typeface="Arial" panose="020B0604020202020204" pitchFamily="34" charset="0"/>
              <a:buChar char="•"/>
            </a:pPr>
            <a:r>
              <a:rPr lang="en-GB" altLang="en-US" sz="1100" dirty="0" smtClean="0">
                <a:latin typeface="Arial" panose="020B0604020202020204" pitchFamily="34" charset="0"/>
              </a:rPr>
              <a:t>Giving  and receiving information</a:t>
            </a:r>
          </a:p>
          <a:p>
            <a:pPr marL="171450" indent="-171450">
              <a:buFont typeface="Arial" panose="020B0604020202020204" pitchFamily="34" charset="0"/>
              <a:buChar char="•"/>
            </a:pPr>
            <a:r>
              <a:rPr lang="en-GB" altLang="en-US" sz="1100" dirty="0" smtClean="0">
                <a:latin typeface="Arial" panose="020B0604020202020204" pitchFamily="34" charset="0"/>
              </a:rPr>
              <a:t>Research</a:t>
            </a:r>
          </a:p>
          <a:p>
            <a:pPr marL="171450" indent="-171450">
              <a:buFont typeface="Arial" panose="020B0604020202020204" pitchFamily="34" charset="0"/>
              <a:buChar char="•"/>
            </a:pPr>
            <a:r>
              <a:rPr lang="en-GB" altLang="en-US" sz="1100" dirty="0" smtClean="0">
                <a:latin typeface="Arial" panose="020B0604020202020204" pitchFamily="34" charset="0"/>
              </a:rPr>
              <a:t>Consultation</a:t>
            </a:r>
          </a:p>
          <a:p>
            <a:pPr marL="171450" indent="-171450">
              <a:buFont typeface="Arial" panose="020B0604020202020204" pitchFamily="34" charset="0"/>
              <a:buChar char="•"/>
            </a:pPr>
            <a:r>
              <a:rPr lang="en-GB" altLang="en-US" sz="1100" dirty="0" smtClean="0">
                <a:latin typeface="Arial" panose="020B0604020202020204" pitchFamily="34" charset="0"/>
              </a:rPr>
              <a:t>Delegation</a:t>
            </a:r>
          </a:p>
          <a:p>
            <a:pPr marL="171450" indent="-171450">
              <a:buFont typeface="Arial" panose="020B0604020202020204" pitchFamily="34" charset="0"/>
              <a:buChar char="•"/>
            </a:pPr>
            <a:r>
              <a:rPr lang="en-GB" altLang="en-US" sz="1100" dirty="0" smtClean="0">
                <a:latin typeface="Arial" panose="020B0604020202020204" pitchFamily="34" charset="0"/>
              </a:rPr>
              <a:t>Participation</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The first of the stages, a visible presence, allows engagement with a greater number of people but from necessity this means that the engagement with each individual is less intense.  </a:t>
            </a:r>
          </a:p>
          <a:p>
            <a:r>
              <a:rPr lang="en-GB" altLang="en-US" sz="1100" dirty="0" smtClean="0">
                <a:latin typeface="Arial" panose="020B0604020202020204" pitchFamily="34" charset="0"/>
              </a:rPr>
              <a:t>The latter methods are of greater intensity and therefore involve lower numbers. </a:t>
            </a:r>
          </a:p>
          <a:p>
            <a:r>
              <a:rPr lang="en-GB" altLang="en-US" sz="1100" dirty="0" smtClean="0">
                <a:latin typeface="Arial" panose="020B0604020202020204" pitchFamily="34" charset="0"/>
              </a:rPr>
              <a:t>Each of these forms of engagement could be used in every stage of the Community Engagement model especially if community engagement is well established in your ward.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5814924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smtClean="0">
                <a:latin typeface="Arial" panose="020B0604020202020204" pitchFamily="34" charset="0"/>
              </a:rPr>
              <a:t>Visible Presence</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PACT Visible Presence is the most basic level of engagement for the police and can have a profound effect on the perceptions of safety and fear of crime. It is perceptual issue and relates to the number of times that a person becomes aware of evidence of a visible presence. Methods of increasing visible presence are generally identified with three types of evidence – Primary, Secondary &amp; Tertiary.</a:t>
            </a:r>
          </a:p>
          <a:p>
            <a:pPr marL="171450" indent="-171450" eaLnBrk="1" hangingPunct="1">
              <a:buFont typeface="Arial" panose="020B0604020202020204" pitchFamily="34" charset="0"/>
              <a:buChar char="•"/>
            </a:pPr>
            <a:r>
              <a:rPr lang="en-GB" altLang="en-US" sz="1100" dirty="0" smtClean="0">
                <a:latin typeface="Arial" panose="020B0604020202020204" pitchFamily="34" charset="0"/>
              </a:rPr>
              <a:t>Primary Evidence - When a member of the community sees a Neighbourhood Management Team member (which includes our partners) in person.</a:t>
            </a:r>
          </a:p>
          <a:p>
            <a:pPr marL="171450" indent="-171450" eaLnBrk="1" hangingPunct="1">
              <a:buFont typeface="Arial" panose="020B0604020202020204" pitchFamily="34" charset="0"/>
              <a:buChar char="•"/>
            </a:pPr>
            <a:r>
              <a:rPr lang="en-GB" altLang="en-US" sz="1100" dirty="0" smtClean="0">
                <a:latin typeface="Arial" panose="020B0604020202020204" pitchFamily="34" charset="0"/>
              </a:rPr>
              <a:t>Secondary Evidence – When a member of the community sees evidence of a presence without seeing a person.</a:t>
            </a:r>
          </a:p>
          <a:p>
            <a:pPr marL="171450" indent="-171450" eaLnBrk="1" hangingPunct="1">
              <a:buFont typeface="Arial" panose="020B0604020202020204" pitchFamily="34" charset="0"/>
              <a:buChar char="•"/>
            </a:pPr>
            <a:r>
              <a:rPr lang="en-GB" altLang="en-US" sz="1100" dirty="0" smtClean="0">
                <a:latin typeface="Arial" panose="020B0604020202020204" pitchFamily="34" charset="0"/>
              </a:rPr>
              <a:t>Tertiary Evidence – When a member of the community becomes aware of presence or activity through an intermediary.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861778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When a member of the public sees a police officer or PCSO. This is perhaps the most difficult to increase because it is limited by the human resources available. However there is a great deal of scope for using the resources that are available more effectively.</a:t>
            </a:r>
          </a:p>
          <a:p>
            <a:r>
              <a:rPr lang="en-GB" altLang="en-US" sz="1100" dirty="0" smtClean="0">
                <a:latin typeface="Arial" panose="020B0604020202020204" pitchFamily="34" charset="0"/>
              </a:rPr>
              <a:t>Target patrolling to locations and times when the public will be present in numbers, particularly at start and finish times so that the flow is increase as people arrive or leave an event. </a:t>
            </a:r>
          </a:p>
          <a:p>
            <a:pPr marL="171450" indent="-171450">
              <a:buFont typeface="Arial" panose="020B0604020202020204" pitchFamily="34" charset="0"/>
              <a:buChar char="•"/>
            </a:pPr>
            <a:r>
              <a:rPr lang="en-GB" altLang="en-US" sz="1100" dirty="0" smtClean="0">
                <a:latin typeface="Arial" panose="020B0604020202020204" pitchFamily="34" charset="0"/>
              </a:rPr>
              <a:t>Schools</a:t>
            </a:r>
          </a:p>
          <a:p>
            <a:pPr marL="171450" indent="-171450">
              <a:buFont typeface="Arial" panose="020B0604020202020204" pitchFamily="34" charset="0"/>
              <a:buChar char="•"/>
            </a:pPr>
            <a:r>
              <a:rPr lang="en-GB" altLang="en-US" sz="1100" dirty="0" smtClean="0">
                <a:latin typeface="Arial" panose="020B0604020202020204" pitchFamily="34" charset="0"/>
              </a:rPr>
              <a:t>Community events 		</a:t>
            </a:r>
          </a:p>
          <a:p>
            <a:pPr marL="171450" indent="-171450">
              <a:buFont typeface="Arial" panose="020B0604020202020204" pitchFamily="34" charset="0"/>
              <a:buChar char="•"/>
            </a:pPr>
            <a:r>
              <a:rPr lang="en-GB" altLang="en-US" sz="1100" dirty="0" smtClean="0">
                <a:latin typeface="Arial" panose="020B0604020202020204" pitchFamily="34" charset="0"/>
              </a:rPr>
              <a:t>Community/ Senior citizen Centres 			</a:t>
            </a:r>
          </a:p>
          <a:p>
            <a:pPr marL="171450" indent="-171450">
              <a:buFont typeface="Arial" panose="020B0604020202020204" pitchFamily="34" charset="0"/>
              <a:buChar char="•"/>
            </a:pPr>
            <a:r>
              <a:rPr lang="en-GB" altLang="en-US" sz="1100" dirty="0" smtClean="0">
                <a:latin typeface="Arial" panose="020B0604020202020204" pitchFamily="34" charset="0"/>
              </a:rPr>
              <a:t>Youth clubs</a:t>
            </a:r>
          </a:p>
          <a:p>
            <a:pPr marL="171450" indent="-171450">
              <a:buFont typeface="Arial" panose="020B0604020202020204" pitchFamily="34" charset="0"/>
              <a:buChar char="•"/>
            </a:pPr>
            <a:r>
              <a:rPr lang="en-GB" altLang="en-US" sz="1100" dirty="0" smtClean="0">
                <a:latin typeface="Arial" panose="020B0604020202020204" pitchFamily="34" charset="0"/>
              </a:rPr>
              <a:t>Supermarkets/ shopping areas 		</a:t>
            </a:r>
          </a:p>
          <a:p>
            <a:pPr marL="171450" indent="-171450">
              <a:buFont typeface="Arial" panose="020B0604020202020204" pitchFamily="34" charset="0"/>
              <a:buChar char="•"/>
            </a:pPr>
            <a:r>
              <a:rPr lang="en-GB" altLang="en-US" sz="1100" dirty="0" smtClean="0">
                <a:latin typeface="Arial" panose="020B0604020202020204" pitchFamily="34" charset="0"/>
              </a:rPr>
              <a:t>Along commuter routes</a:t>
            </a:r>
          </a:p>
          <a:p>
            <a:pPr marL="171450" indent="-171450">
              <a:buFont typeface="Arial" panose="020B0604020202020204" pitchFamily="34" charset="0"/>
              <a:buChar char="•"/>
            </a:pPr>
            <a:r>
              <a:rPr lang="en-GB" altLang="en-US" sz="1100" dirty="0" smtClean="0">
                <a:latin typeface="Arial" panose="020B0604020202020204" pitchFamily="34" charset="0"/>
              </a:rPr>
              <a:t>Bingo Halls 					</a:t>
            </a:r>
          </a:p>
          <a:p>
            <a:pPr marL="171450" indent="-171450">
              <a:buFont typeface="Arial" panose="020B0604020202020204" pitchFamily="34" charset="0"/>
              <a:buChar char="•"/>
            </a:pPr>
            <a:r>
              <a:rPr lang="en-GB" altLang="en-US" sz="1100" dirty="0" smtClean="0">
                <a:latin typeface="Arial" panose="020B0604020202020204" pitchFamily="34" charset="0"/>
              </a:rPr>
              <a:t>Travel on public transport</a:t>
            </a:r>
          </a:p>
          <a:p>
            <a:pPr marL="171450" indent="-171450">
              <a:buFont typeface="Arial" panose="020B0604020202020204" pitchFamily="34" charset="0"/>
              <a:buChar char="•"/>
            </a:pPr>
            <a:r>
              <a:rPr lang="en-GB" altLang="en-US" sz="1100" dirty="0" smtClean="0">
                <a:latin typeface="Arial" panose="020B0604020202020204" pitchFamily="34" charset="0"/>
              </a:rPr>
              <a:t>Eat in public cafes </a:t>
            </a:r>
            <a:r>
              <a:rPr lang="en-GB" altLang="en-US" sz="1100" dirty="0" err="1" smtClean="0">
                <a:latin typeface="Arial" panose="020B0604020202020204" pitchFamily="34" charset="0"/>
              </a:rPr>
              <a:t>etc</a:t>
            </a:r>
            <a:r>
              <a:rPr lang="en-GB" altLang="en-US" sz="1100" dirty="0" smtClean="0">
                <a:latin typeface="Arial" panose="020B0604020202020204" pitchFamily="34" charset="0"/>
              </a:rPr>
              <a:t>				</a:t>
            </a:r>
          </a:p>
          <a:p>
            <a:pPr marL="171450" indent="-171450">
              <a:buFont typeface="Arial" panose="020B0604020202020204" pitchFamily="34" charset="0"/>
              <a:buChar char="•"/>
            </a:pPr>
            <a:r>
              <a:rPr lang="en-GB" altLang="en-US" sz="1100" dirty="0" smtClean="0">
                <a:latin typeface="Arial" panose="020B0604020202020204" pitchFamily="34" charset="0"/>
              </a:rPr>
              <a:t>Health centres / Doctors / Dentists surgeries</a:t>
            </a:r>
          </a:p>
          <a:p>
            <a:pPr marL="171450" indent="-171450">
              <a:buFont typeface="Arial" panose="020B0604020202020204" pitchFamily="34" charset="0"/>
              <a:buChar char="•"/>
            </a:pPr>
            <a:r>
              <a:rPr lang="en-GB" altLang="en-US" sz="1100" dirty="0" smtClean="0">
                <a:latin typeface="Arial" panose="020B0604020202020204" pitchFamily="34" charset="0"/>
              </a:rPr>
              <a:t>Sports centres</a:t>
            </a:r>
          </a:p>
          <a:p>
            <a:pPr marL="171450" indent="-171450">
              <a:buFont typeface="Arial" panose="020B0604020202020204" pitchFamily="34" charset="0"/>
              <a:buChar char="•"/>
            </a:pPr>
            <a:r>
              <a:rPr lang="en-GB" altLang="en-US" sz="1100" dirty="0" smtClean="0">
                <a:latin typeface="Arial" panose="020B0604020202020204" pitchFamily="34" charset="0"/>
              </a:rPr>
              <a:t>Post offices				</a:t>
            </a:r>
          </a:p>
          <a:p>
            <a:pPr marL="171450" indent="-171450">
              <a:buFont typeface="Arial" panose="020B0604020202020204" pitchFamily="34" charset="0"/>
              <a:buChar char="•"/>
            </a:pPr>
            <a:r>
              <a:rPr lang="en-GB" altLang="en-US" sz="1100" dirty="0" smtClean="0">
                <a:latin typeface="Arial" panose="020B0604020202020204" pitchFamily="34" charset="0"/>
              </a:rPr>
              <a:t>Centres for disability groups</a:t>
            </a:r>
            <a:endParaRPr lang="en-GB" altLang="en-US" sz="1100" b="1" i="1" dirty="0" smtClean="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26299586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solidFill>
                  <a:srgbClr val="0000FF"/>
                </a:solidFill>
                <a:latin typeface="Arial" panose="020B0604020202020204" pitchFamily="34" charset="0"/>
              </a:rPr>
              <a:t>Secondary evidence </a:t>
            </a:r>
            <a:r>
              <a:rPr lang="en-GB" altLang="en-US" sz="1100" dirty="0" smtClean="0">
                <a:latin typeface="Arial" panose="020B0604020202020204" pitchFamily="34" charset="0"/>
              </a:rPr>
              <a:t>is when a member of the public sees evidence of a presence without seeing a person. </a:t>
            </a:r>
          </a:p>
          <a:p>
            <a:r>
              <a:rPr lang="en-GB" altLang="en-US" sz="1100" dirty="0" smtClean="0">
                <a:latin typeface="Arial" panose="020B0604020202020204" pitchFamily="34" charset="0"/>
              </a:rPr>
              <a:t>This has more scope for effecting the perceptions of the public by inventive use of non-human resources.</a:t>
            </a:r>
          </a:p>
          <a:p>
            <a:r>
              <a:rPr lang="en-GB" altLang="en-US" sz="1100" dirty="0" smtClean="0">
                <a:latin typeface="Arial" panose="020B0604020202020204" pitchFamily="34" charset="0"/>
              </a:rPr>
              <a:t>A Police office situated in a public place, will provide this evidence even when there is no person present. </a:t>
            </a:r>
          </a:p>
          <a:p>
            <a:r>
              <a:rPr lang="en-GB" altLang="en-US" sz="1100" b="1" dirty="0" smtClean="0">
                <a:latin typeface="Arial" panose="020B0604020202020204" pitchFamily="34" charset="0"/>
              </a:rPr>
              <a:t>QTS:  </a:t>
            </a:r>
            <a:r>
              <a:rPr lang="en-GB" altLang="en-US" sz="1100" dirty="0" smtClean="0">
                <a:latin typeface="Arial" panose="020B0604020202020204" pitchFamily="34" charset="0"/>
              </a:rPr>
              <a:t>Where do SWP have police offices?</a:t>
            </a:r>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A:</a:t>
            </a:r>
          </a:p>
          <a:p>
            <a:r>
              <a:rPr lang="en-GB" altLang="en-US" sz="1100" dirty="0" smtClean="0">
                <a:latin typeface="Arial" panose="020B0604020202020204" pitchFamily="34" charset="0"/>
              </a:rPr>
              <a:t>Supermarkets 			</a:t>
            </a:r>
          </a:p>
          <a:p>
            <a:r>
              <a:rPr lang="en-GB" altLang="en-US" sz="1100" dirty="0" smtClean="0">
                <a:latin typeface="Arial" panose="020B0604020202020204" pitchFamily="34" charset="0"/>
              </a:rPr>
              <a:t>Schools		 </a:t>
            </a:r>
          </a:p>
          <a:p>
            <a:r>
              <a:rPr lang="en-GB" altLang="en-US" sz="1100" dirty="0" smtClean="0">
                <a:latin typeface="Arial" panose="020B0604020202020204" pitchFamily="34" charset="0"/>
              </a:rPr>
              <a:t>Hospitals</a:t>
            </a:r>
          </a:p>
          <a:p>
            <a:r>
              <a:rPr lang="en-GB" altLang="en-US" sz="1100" dirty="0" smtClean="0">
                <a:latin typeface="Arial" panose="020B0604020202020204" pitchFamily="34" charset="0"/>
              </a:rPr>
              <a:t>Shops</a:t>
            </a:r>
          </a:p>
          <a:p>
            <a:r>
              <a:rPr lang="en-GB" altLang="en-US" sz="1100" dirty="0" smtClean="0">
                <a:latin typeface="Arial" panose="020B0604020202020204" pitchFamily="34" charset="0"/>
              </a:rPr>
              <a:t>Highly visible police vehicles parked at road junctions or places where speeding is a problem.</a:t>
            </a:r>
          </a:p>
          <a:p>
            <a:r>
              <a:rPr lang="en-GB" altLang="en-US" sz="1100" dirty="0" smtClean="0">
                <a:latin typeface="Arial" panose="020B0604020202020204" pitchFamily="34" charset="0"/>
              </a:rPr>
              <a:t>Cardboard cut outs of police officer or PCSO.</a:t>
            </a:r>
          </a:p>
          <a:p>
            <a:r>
              <a:rPr lang="en-GB" altLang="en-US" sz="1100" dirty="0" smtClean="0">
                <a:latin typeface="Arial" panose="020B0604020202020204" pitchFamily="34" charset="0"/>
              </a:rPr>
              <a:t>Police notices giving advice or information.</a:t>
            </a:r>
          </a:p>
          <a:p>
            <a:r>
              <a:rPr lang="en-GB" altLang="en-US" sz="1100" dirty="0" smtClean="0">
                <a:latin typeface="Arial" panose="020B0604020202020204" pitchFamily="34" charset="0"/>
              </a:rPr>
              <a:t>Posters showing neighbourhood police staff.</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Trainer may talk about ‘Watching You’ poster with eyes cutting crime.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8734812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When a person becomes aware of presence or activity through an intermediary. This is evidence from other people who tell of their experiences of the police or through the press. </a:t>
            </a:r>
          </a:p>
          <a:p>
            <a:r>
              <a:rPr lang="en-GB" altLang="en-US" sz="1100" dirty="0" smtClean="0">
                <a:latin typeface="Arial" panose="020B0604020202020204" pitchFamily="34" charset="0"/>
              </a:rPr>
              <a:t>This type of evidence will in part be dealt with through a media strategy and will link closely to giving information. This should not limit the development of this type of evidence to traditional media.</a:t>
            </a:r>
          </a:p>
          <a:p>
            <a:r>
              <a:rPr lang="en-GB" altLang="en-US" sz="1100" dirty="0" smtClean="0">
                <a:latin typeface="Arial" panose="020B0604020202020204" pitchFamily="34" charset="0"/>
              </a:rPr>
              <a:t>Identify the gossips in the community and give them good news / information to gossip about.</a:t>
            </a:r>
          </a:p>
          <a:p>
            <a:r>
              <a:rPr lang="en-GB" altLang="en-US" sz="1100" dirty="0" smtClean="0">
                <a:latin typeface="Arial" panose="020B0604020202020204" pitchFamily="34" charset="0"/>
              </a:rPr>
              <a:t>Development of the use of web-sites, e-forums , group emails</a:t>
            </a:r>
          </a:p>
          <a:p>
            <a:r>
              <a:rPr lang="en-GB" altLang="en-US" sz="1100" dirty="0" smtClean="0">
                <a:latin typeface="Arial" panose="020B0604020202020204" pitchFamily="34" charset="0"/>
              </a:rPr>
              <a:t>Use of Radio, press, newsletters.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946967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This evidence will come from knowing individual officers, how to contact them and where and when they will be accessible. This evidence of personal accessibility on the use of a variety of media and communication.</a:t>
            </a:r>
          </a:p>
          <a:p>
            <a:r>
              <a:rPr lang="en-GB" altLang="en-US" sz="1100" dirty="0" smtClean="0">
                <a:latin typeface="Arial" panose="020B0604020202020204" pitchFamily="34" charset="0"/>
              </a:rPr>
              <a:t>Business cards</a:t>
            </a:r>
          </a:p>
          <a:p>
            <a:r>
              <a:rPr lang="en-GB" altLang="en-US" sz="1100" dirty="0" smtClean="0">
                <a:latin typeface="Arial" panose="020B0604020202020204" pitchFamily="34" charset="0"/>
              </a:rPr>
              <a:t>ourbobby.com</a:t>
            </a:r>
          </a:p>
          <a:p>
            <a:r>
              <a:rPr lang="en-GB" altLang="en-US" sz="1100" dirty="0" smtClean="0">
                <a:latin typeface="Arial" panose="020B0604020202020204" pitchFamily="34" charset="0"/>
              </a:rPr>
              <a:t>Email addresses</a:t>
            </a:r>
          </a:p>
          <a:p>
            <a:r>
              <a:rPr lang="en-GB" altLang="en-US" sz="1100" dirty="0" smtClean="0">
                <a:latin typeface="Arial" panose="020B0604020202020204" pitchFamily="34" charset="0"/>
              </a:rPr>
              <a:t>Mobile telephone numbers</a:t>
            </a:r>
          </a:p>
          <a:p>
            <a:r>
              <a:rPr lang="en-GB" altLang="en-US" sz="1100" dirty="0" smtClean="0">
                <a:latin typeface="Arial" panose="020B0604020202020204" pitchFamily="34" charset="0"/>
              </a:rPr>
              <a:t>Publicised meetings</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983354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rPr>
              <a:t>PACT Meetings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PACT Meetings are public meetings, which are generally held once a month for the local community to meet their Neighbourhood Team to discuss local issues and priorities and to identify signal events.</a:t>
            </a:r>
          </a:p>
          <a:p>
            <a:pPr>
              <a:lnSpc>
                <a:spcPct val="100000"/>
              </a:lnSpc>
            </a:pPr>
            <a:r>
              <a:rPr lang="en-GB" altLang="en-US" sz="1100" b="1" dirty="0" smtClean="0">
                <a:latin typeface="Arial" panose="020B0604020202020204" pitchFamily="34" charset="0"/>
              </a:rPr>
              <a:t>School Councils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PACT School Councils are similar to PACT Meetings, which are held on school premises and are an addition to existing School Council Meetings.</a:t>
            </a:r>
          </a:p>
          <a:p>
            <a:pPr>
              <a:lnSpc>
                <a:spcPct val="100000"/>
              </a:lnSpc>
            </a:pPr>
            <a:r>
              <a:rPr lang="en-GB" altLang="en-US" sz="1100" b="1" dirty="0" smtClean="0">
                <a:latin typeface="Arial" panose="020B0604020202020204" pitchFamily="34" charset="0"/>
              </a:rPr>
              <a:t>Street briefings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Street briefings are public meetings held in a location that is frequented by members of the local community, where they can speak to a member of their Neighbourhood Team to discuss individual and local community issues.</a:t>
            </a: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Surgeries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Surgeries are public surgeries held in a location that is frequented by members of the local community, where they can speak to their local Neighbourhood Management Team to discuss individual and local community issues.</a:t>
            </a:r>
          </a:p>
          <a:p>
            <a:pPr>
              <a:lnSpc>
                <a:spcPct val="100000"/>
              </a:lnSpc>
            </a:pPr>
            <a:r>
              <a:rPr lang="en-GB" altLang="en-US" sz="1100" dirty="0" smtClean="0">
                <a:latin typeface="Arial" panose="020B0604020202020204" pitchFamily="34" charset="0"/>
              </a:rPr>
              <a:t>Surgeries may run in conjunction with other surgeries being held in the area such as, the local Member of Parliament’s (MP’s) or Assembly Member’s (AM’s) Surgeries.</a:t>
            </a: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House to House/Neighbourhood interviews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House to House may be used to determine the problems and priorities for an area by visiting each house within a particular area. Neighbourhood Interviews can be effective when a member of the community may not respond well to other types of community engagement or may not feel comfortable about raising their views in public.</a:t>
            </a:r>
          </a:p>
          <a:p>
            <a:pPr>
              <a:lnSpc>
                <a:spcPct val="100000"/>
              </a:lnSpc>
            </a:pPr>
            <a:r>
              <a:rPr lang="en-GB" altLang="en-US" sz="1100" b="1" dirty="0" smtClean="0">
                <a:latin typeface="Arial" panose="020B0604020202020204" pitchFamily="34" charset="0"/>
              </a:rPr>
              <a:t>Social Interactions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Members of the Neighbourhood Team could attend and organise social events within the Neighbourhood, such as Blue Light Discos and Scouts meetings to interact with the community, including the hard to reach and hard to hear groups.</a:t>
            </a: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Community Events/Open days</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Members of the Neighbourhood Management Team should attend existing community events such as sporting events, Religious/Faith events, fetes and fairs to meet and engage with the community, including the hard to reach and hard to hear groups.</a:t>
            </a:r>
            <a:endParaRPr lang="en-GB" altLang="en-US" sz="1100" b="1"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641043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Where might information come from?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Information can be obtained from a wide number of sources.  </a:t>
            </a:r>
          </a:p>
          <a:p>
            <a:r>
              <a:rPr lang="en-GB" altLang="en-US" sz="1100" dirty="0" smtClean="0">
                <a:latin typeface="Arial" panose="020B0604020202020204" pitchFamily="34" charset="0"/>
              </a:rPr>
              <a:t>For the response officer at the front line of policing the first and possibly most readily available source is the community in which that officer works, remembering that community intelligence will usually be based around the perceived problems that the community are experiencing and will need to be processed into usable intelligence.</a:t>
            </a:r>
          </a:p>
          <a:p>
            <a:r>
              <a:rPr lang="en-GB" altLang="en-US" sz="1100" dirty="0" smtClean="0">
                <a:latin typeface="Arial" panose="020B0604020202020204" pitchFamily="34" charset="0"/>
              </a:rPr>
              <a:t>Information will only be forthcoming if the community has confidence in the police service, force and individual officers.  Many times an officer may be told ‘I’ll tell you but I’m not telling anyone else.’  </a:t>
            </a:r>
          </a:p>
          <a:p>
            <a:r>
              <a:rPr lang="en-GB" altLang="en-US" sz="1100" dirty="0" smtClean="0">
                <a:latin typeface="Arial" panose="020B0604020202020204" pitchFamily="34" charset="0"/>
              </a:rPr>
              <a:t>This will be because that officer may have built up a relationship with that community, is respected by them and is seen as a trusted person. </a:t>
            </a:r>
          </a:p>
          <a:p>
            <a:endParaRPr lang="en-GB" altLang="en-US" sz="1100" b="1" dirty="0" smtClean="0">
              <a:solidFill>
                <a:srgbClr val="FF3300"/>
              </a:solidFill>
              <a:latin typeface="Arial" panose="020B0604020202020204" pitchFamily="34" charset="0"/>
            </a:endParaRPr>
          </a:p>
          <a:p>
            <a:r>
              <a:rPr lang="en-GB" altLang="en-US" sz="1100" b="1" dirty="0" smtClean="0">
                <a:solidFill>
                  <a:srgbClr val="FF3300"/>
                </a:solidFill>
                <a:latin typeface="Arial" panose="020B0604020202020204" pitchFamily="34" charset="0"/>
              </a:rPr>
              <a:t>It is important as an operational officer to understand the value of community intelligence and ensure that gratitude is expressed to the individuals providing it.</a:t>
            </a:r>
            <a:r>
              <a:rPr lang="en-GB" altLang="en-US" sz="1100" dirty="0" smtClean="0">
                <a:latin typeface="Arial" panose="020B0604020202020204" pitchFamily="34" charset="0"/>
              </a:rPr>
              <a:t>  This will in turn encourage the community to provide intelligence as they will feel that it is being treated seriously, public confidence improves and the cycle continues. </a:t>
            </a:r>
          </a:p>
          <a:p>
            <a:endParaRPr lang="en-GB"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2324729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hangingPunct="1">
              <a:lnSpc>
                <a:spcPct val="100000"/>
              </a:lnSpc>
              <a:buFont typeface="Symbol" panose="05050102010706020507" pitchFamily="18" charset="2"/>
              <a:buNone/>
            </a:pPr>
            <a:r>
              <a:rPr lang="en-GB" altLang="en-US" sz="1100" dirty="0" smtClean="0">
                <a:latin typeface="Arial" panose="020B0604020202020204" pitchFamily="34" charset="0"/>
              </a:rPr>
              <a:t>How do we receive information</a:t>
            </a:r>
            <a:r>
              <a:rPr lang="en-GB" altLang="en-US" sz="1100" baseline="0" dirty="0" smtClean="0">
                <a:latin typeface="Arial" panose="020B0604020202020204" pitchFamily="34" charset="0"/>
              </a:rPr>
              <a:t> from our communities? </a:t>
            </a:r>
          </a:p>
          <a:p>
            <a:pPr algn="just" eaLnBrk="1" hangingPunct="1">
              <a:lnSpc>
                <a:spcPct val="100000"/>
              </a:lnSpc>
              <a:buFont typeface="Symbol" panose="05050102010706020507" pitchFamily="18" charset="2"/>
              <a:buNone/>
            </a:pPr>
            <a:endParaRPr lang="en-GB" altLang="en-US" sz="1100" baseline="0" dirty="0" smtClean="0">
              <a:latin typeface="Arial" panose="020B0604020202020204" pitchFamily="34" charset="0"/>
            </a:endParaRPr>
          </a:p>
          <a:p>
            <a:pPr algn="just" eaLnBrk="1" hangingPunct="1">
              <a:lnSpc>
                <a:spcPct val="100000"/>
              </a:lnSpc>
              <a:buFont typeface="Symbol" panose="05050102010706020507" pitchFamily="18" charset="2"/>
              <a:buNone/>
            </a:pPr>
            <a:r>
              <a:rPr lang="en-GB" altLang="en-US" sz="1100" b="1" dirty="0" smtClean="0">
                <a:latin typeface="Arial" panose="020B0604020202020204" pitchFamily="34" charset="0"/>
              </a:rPr>
              <a:t>Interviews/surveys</a:t>
            </a:r>
          </a:p>
          <a:p>
            <a:pPr>
              <a:lnSpc>
                <a:spcPct val="100000"/>
              </a:lnSpc>
            </a:pPr>
            <a:r>
              <a:rPr lang="en-GB" altLang="en-US" sz="1100" dirty="0" smtClean="0">
                <a:latin typeface="Arial" panose="020B0604020202020204" pitchFamily="34" charset="0"/>
              </a:rPr>
              <a:t>Interviews have proven to be an effective method of engagement, though very time consuming. As a police service we conduct door to door interviews during the course of major crime enquiries because they are so effective in obtaining information. The demonstration  of commitment shown through conduction a to door to door interviews and speaking to every household in a neighbourhood gives a very firm foundation to any engagement strategy. </a:t>
            </a:r>
          </a:p>
          <a:p>
            <a:pPr>
              <a:lnSpc>
                <a:spcPct val="100000"/>
              </a:lnSpc>
            </a:pPr>
            <a:r>
              <a:rPr lang="en-GB" altLang="en-US" sz="1100" dirty="0" smtClean="0">
                <a:latin typeface="Arial" panose="020B0604020202020204" pitchFamily="34" charset="0"/>
              </a:rPr>
              <a:t>Interviews can be particularly effective when the interviewee may not respond well to other types of community engagement or may not feel comfortable about raising their views in public. They allow for a detailed exploration of individual and neighbourhood opinions about a particular issue or set of issues in a situation where providing people may feel comfortable to give information or discuss sensitive topics than they would in front of other people. This tends to provide quality community intelligence.</a:t>
            </a:r>
          </a:p>
          <a:p>
            <a:pPr>
              <a:lnSpc>
                <a:spcPct val="100000"/>
              </a:lnSpc>
            </a:pP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Surveys can help you to numerically measure people's opinions. As long as the sample included in the survey is large enough and representative, it allows you to extrapolate the findings to the wider population. </a:t>
            </a:r>
          </a:p>
          <a:p>
            <a:pPr>
              <a:lnSpc>
                <a:spcPct val="100000"/>
              </a:lnSpc>
            </a:pPr>
            <a:r>
              <a:rPr lang="en-GB" altLang="en-US" sz="1100" dirty="0" smtClean="0">
                <a:latin typeface="Arial" panose="020B0604020202020204" pitchFamily="34" charset="0"/>
              </a:rPr>
              <a:t>Surveys are useful when you need to accurately measure the views of a proportion of your the community about a range of issues. They also allow information to be compared on a regular basis, thereby helping you to track trends and changes in opinion. </a:t>
            </a:r>
          </a:p>
          <a:p>
            <a:pPr>
              <a:lnSpc>
                <a:spcPct val="100000"/>
              </a:lnSpc>
            </a:pPr>
            <a:r>
              <a:rPr lang="en-GB" altLang="en-US" sz="1100" dirty="0" smtClean="0">
                <a:latin typeface="Arial" panose="020B0604020202020204" pitchFamily="34" charset="0"/>
              </a:rPr>
              <a:t>Surveys are very good for measuring 'what' people say, they are often weaker on explaining 'why' people say it.</a:t>
            </a:r>
          </a:p>
          <a:p>
            <a:pPr>
              <a:lnSpc>
                <a:spcPct val="100000"/>
              </a:lnSpc>
            </a:pPr>
            <a:r>
              <a:rPr lang="en-GB" altLang="en-US" sz="1100" dirty="0" smtClean="0">
                <a:latin typeface="Arial" panose="020B0604020202020204" pitchFamily="34" charset="0"/>
              </a:rPr>
              <a:t>SWP carry out regular surveys and the results can be found on FIS.</a:t>
            </a:r>
          </a:p>
          <a:p>
            <a:pPr algn="just" eaLnBrk="1" hangingPunct="1">
              <a:lnSpc>
                <a:spcPct val="100000"/>
              </a:lnSpc>
              <a:buFont typeface="Symbol" panose="05050102010706020507" pitchFamily="18" charset="2"/>
              <a:buNone/>
            </a:pPr>
            <a:endParaRPr lang="en-GB" altLang="en-US" sz="1100" dirty="0" smtClean="0">
              <a:latin typeface="Arial" panose="020B0604020202020204" pitchFamily="34" charset="0"/>
            </a:endParaRPr>
          </a:p>
          <a:p>
            <a:pPr algn="just" eaLnBrk="1" hangingPunct="1">
              <a:lnSpc>
                <a:spcPct val="100000"/>
              </a:lnSpc>
              <a:buFont typeface="Symbol" panose="05050102010706020507" pitchFamily="18" charset="2"/>
              <a:buNone/>
            </a:pPr>
            <a:r>
              <a:rPr lang="en-GB" altLang="en-US" sz="1100" b="1" dirty="0" smtClean="0">
                <a:latin typeface="Arial" panose="020B0604020202020204" pitchFamily="34" charset="0"/>
              </a:rPr>
              <a:t>Street briefings</a:t>
            </a:r>
          </a:p>
          <a:p>
            <a:pPr>
              <a:lnSpc>
                <a:spcPct val="100000"/>
              </a:lnSpc>
            </a:pPr>
            <a:r>
              <a:rPr lang="en-GB" altLang="en-US" sz="1100" dirty="0" smtClean="0">
                <a:latin typeface="Arial" panose="020B0604020202020204" pitchFamily="34" charset="0"/>
              </a:rPr>
              <a:t>A street briefing is a public meeting that is held out in the open. It can be held on a street corner or within a park or other open area. It should be localised including one or two streets. Street briefings can help Neighbourhood Teams to engage with communities and identify local people’s concerns. The briefings provide an opportunity to meet people who would not otherwise normally meet the team. </a:t>
            </a: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1. First Step </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Choose a location; </a:t>
            </a:r>
          </a:p>
          <a:p>
            <a:pPr>
              <a:lnSpc>
                <a:spcPct val="100000"/>
              </a:lnSpc>
            </a:pPr>
            <a:r>
              <a:rPr lang="en-GB" altLang="en-US" sz="1100" dirty="0" smtClean="0">
                <a:latin typeface="Arial" panose="020B0604020202020204" pitchFamily="34" charset="0"/>
              </a:rPr>
              <a:t>• where you think there is a problem that needs addressing, </a:t>
            </a:r>
          </a:p>
          <a:p>
            <a:pPr>
              <a:lnSpc>
                <a:spcPct val="100000"/>
              </a:lnSpc>
            </a:pPr>
            <a:r>
              <a:rPr lang="en-GB" altLang="en-US" sz="1100" dirty="0" smtClean="0">
                <a:latin typeface="Arial" panose="020B0604020202020204" pitchFamily="34" charset="0"/>
              </a:rPr>
              <a:t>• or an area where contact with residents has been low </a:t>
            </a: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2. Next Steps </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 Conduct a leaflet drop in the area by using police cadets or any willing community representatives using a simple invite and a survey form (KIN Survey can be used) </a:t>
            </a:r>
          </a:p>
          <a:p>
            <a:pPr>
              <a:lnSpc>
                <a:spcPct val="100000"/>
              </a:lnSpc>
            </a:pPr>
            <a:r>
              <a:rPr lang="en-GB" altLang="en-US" sz="1100" dirty="0" smtClean="0">
                <a:latin typeface="Arial" panose="020B0604020202020204" pitchFamily="34" charset="0"/>
              </a:rPr>
              <a:t>• The Safer Neighbourhoods Team should ensure that they research the area to ensure that they know exactly what has happened over at least the past year. The team must be aware of any historical problems or events. (Teams should ensure that they check local newspapers including the letters pages for any issues) </a:t>
            </a:r>
          </a:p>
          <a:p>
            <a:pPr>
              <a:lnSpc>
                <a:spcPct val="100000"/>
              </a:lnSpc>
            </a:pPr>
            <a:r>
              <a:rPr lang="en-GB" altLang="en-US" sz="1100" dirty="0" smtClean="0">
                <a:latin typeface="Arial" panose="020B0604020202020204" pitchFamily="34" charset="0"/>
              </a:rPr>
              <a:t>• Invite key people i.e. Councillors and partners. Identify the police lead for any issues that arise from the briefing. Identify a minute taker (police or community volunteer). </a:t>
            </a: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3. The Event </a:t>
            </a: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 introduce the team and explain the purpose of briefing </a:t>
            </a:r>
          </a:p>
          <a:p>
            <a:pPr>
              <a:lnSpc>
                <a:spcPct val="100000"/>
              </a:lnSpc>
            </a:pPr>
            <a:r>
              <a:rPr lang="en-GB" altLang="en-US" sz="1100" dirty="0" smtClean="0">
                <a:latin typeface="Arial" panose="020B0604020202020204" pitchFamily="34" charset="0"/>
              </a:rPr>
              <a:t>• explain what police know about the area, reported crime and other issues, explain what has been done to tackle problems to date </a:t>
            </a:r>
          </a:p>
          <a:p>
            <a:pPr>
              <a:lnSpc>
                <a:spcPct val="100000"/>
              </a:lnSpc>
            </a:pPr>
            <a:r>
              <a:rPr lang="en-GB" altLang="en-US" sz="1100" dirty="0" smtClean="0">
                <a:latin typeface="Arial" panose="020B0604020202020204" pitchFamily="34" charset="0"/>
              </a:rPr>
              <a:t>• throw the briefing open to the floor and facilitate it allowing people to be heard </a:t>
            </a:r>
          </a:p>
          <a:p>
            <a:pPr>
              <a:lnSpc>
                <a:spcPct val="100000"/>
              </a:lnSpc>
            </a:pPr>
            <a:r>
              <a:rPr lang="en-GB" altLang="en-US" sz="1100" dirty="0" smtClean="0">
                <a:latin typeface="Arial" panose="020B0604020202020204" pitchFamily="34" charset="0"/>
              </a:rPr>
              <a:t>• where necessary tell people you’ll speak to them outside of the briefing (i.e. if confidential information is to be passed) </a:t>
            </a:r>
          </a:p>
          <a:p>
            <a:pPr>
              <a:lnSpc>
                <a:spcPct val="100000"/>
              </a:lnSpc>
            </a:pPr>
            <a:r>
              <a:rPr lang="en-GB" altLang="en-US" sz="1100" dirty="0" smtClean="0">
                <a:latin typeface="Arial" panose="020B0604020202020204" pitchFamily="34" charset="0"/>
              </a:rPr>
              <a:t>• try and identify one or two key people who will be able to participate in more formal problem solving processes </a:t>
            </a:r>
          </a:p>
          <a:p>
            <a:pPr>
              <a:lnSpc>
                <a:spcPct val="100000"/>
              </a:lnSpc>
            </a:pPr>
            <a:r>
              <a:rPr lang="en-GB" altLang="en-US" sz="1100" dirty="0" smtClean="0">
                <a:latin typeface="Arial" panose="020B0604020202020204" pitchFamily="34" charset="0"/>
              </a:rPr>
              <a:t>• involve everybody especially young people if present. Ensure that quick wins are delivered ASAP </a:t>
            </a:r>
          </a:p>
          <a:p>
            <a:pPr>
              <a:lnSpc>
                <a:spcPct val="100000"/>
              </a:lnSpc>
            </a:pPr>
            <a:r>
              <a:rPr lang="en-GB" altLang="en-US" sz="1100" dirty="0" smtClean="0">
                <a:latin typeface="Arial" panose="020B0604020202020204" pitchFamily="34" charset="0"/>
              </a:rPr>
              <a:t>• use the opportunity to identify the issues for the local community to enable the team to provide their panel with the information to help them choose the public choices. This can be easily conducted by holding a KIN survey </a:t>
            </a:r>
          </a:p>
          <a:p>
            <a:pPr>
              <a:lnSpc>
                <a:spcPct val="100000"/>
              </a:lnSpc>
            </a:pPr>
            <a:r>
              <a:rPr lang="en-GB" altLang="en-US" sz="1100" dirty="0" smtClean="0">
                <a:latin typeface="Arial" panose="020B0604020202020204" pitchFamily="34" charset="0"/>
              </a:rPr>
              <a:t>• seriously consider a follow up visit to feedback to the community any action taken</a:t>
            </a:r>
          </a:p>
          <a:p>
            <a:pPr algn="just" eaLnBrk="1" hangingPunct="1">
              <a:lnSpc>
                <a:spcPct val="100000"/>
              </a:lnSpc>
              <a:buFont typeface="Symbol" panose="05050102010706020507" pitchFamily="18" charset="2"/>
              <a:buNone/>
            </a:pPr>
            <a:endParaRPr lang="en-GB" altLang="en-US" sz="1100" dirty="0" smtClean="0">
              <a:latin typeface="Arial" panose="020B0604020202020204" pitchFamily="34" charset="0"/>
            </a:endParaRPr>
          </a:p>
          <a:p>
            <a:pPr algn="just" eaLnBrk="1" hangingPunct="1">
              <a:lnSpc>
                <a:spcPct val="100000"/>
              </a:lnSpc>
              <a:buFont typeface="Symbol" panose="05050102010706020507" pitchFamily="18" charset="2"/>
              <a:buNone/>
            </a:pPr>
            <a:endParaRPr lang="en-GB" altLang="en-US" sz="1100" dirty="0" smtClean="0">
              <a:latin typeface="Arial" panose="020B0604020202020204" pitchFamily="34" charset="0"/>
            </a:endParaRPr>
          </a:p>
          <a:p>
            <a:pPr algn="just" eaLnBrk="1" hangingPunct="1">
              <a:lnSpc>
                <a:spcPct val="100000"/>
              </a:lnSpc>
              <a:buFont typeface="Symbol" panose="05050102010706020507" pitchFamily="18" charset="2"/>
              <a:buNone/>
            </a:pPr>
            <a:r>
              <a:rPr lang="en-GB" altLang="en-US" sz="1100" dirty="0" smtClean="0">
                <a:latin typeface="Arial" panose="020B0604020202020204" pitchFamily="34" charset="0"/>
              </a:rPr>
              <a:t>Partnerships &amp; Communities Together (PACT) meetings</a:t>
            </a:r>
          </a:p>
          <a:p>
            <a:pPr algn="just" eaLnBrk="1" hangingPunct="1">
              <a:lnSpc>
                <a:spcPct val="100000"/>
              </a:lnSpc>
              <a:buFont typeface="Symbol" panose="05050102010706020507" pitchFamily="18" charset="2"/>
              <a:buNone/>
            </a:pPr>
            <a:endParaRPr lang="en-GB" altLang="en-US" sz="1100" dirty="0" smtClean="0">
              <a:latin typeface="Arial" panose="020B0604020202020204" pitchFamily="34" charset="0"/>
            </a:endParaRPr>
          </a:p>
          <a:p>
            <a:pPr algn="just" eaLnBrk="1" hangingPunct="1">
              <a:lnSpc>
                <a:spcPct val="100000"/>
              </a:lnSpc>
              <a:buFont typeface="Symbol" panose="05050102010706020507" pitchFamily="18" charset="2"/>
              <a:buNone/>
            </a:pPr>
            <a:r>
              <a:rPr lang="en-GB" altLang="en-US" sz="1100" b="1" dirty="0" smtClean="0">
                <a:latin typeface="Arial" panose="020B0604020202020204" pitchFamily="34" charset="0"/>
              </a:rPr>
              <a:t>Environmental Visual Audit</a:t>
            </a:r>
          </a:p>
          <a:p>
            <a:pPr>
              <a:lnSpc>
                <a:spcPct val="100000"/>
              </a:lnSpc>
            </a:pPr>
            <a:r>
              <a:rPr lang="en-US" altLang="en-US" sz="1100" dirty="0" smtClean="0">
                <a:latin typeface="Arial" panose="020B0604020202020204" pitchFamily="34" charset="0"/>
              </a:rPr>
              <a:t>An Environmental Visual Audit is a visual audit of a part of a </a:t>
            </a:r>
            <a:r>
              <a:rPr lang="en-US" altLang="en-US" sz="1100" dirty="0" err="1" smtClean="0">
                <a:latin typeface="Arial" panose="020B0604020202020204" pitchFamily="34" charset="0"/>
              </a:rPr>
              <a:t>neighbourhood</a:t>
            </a:r>
            <a:r>
              <a:rPr lang="en-US" altLang="en-US" sz="1100" dirty="0" smtClean="0">
                <a:latin typeface="Arial" panose="020B0604020202020204" pitchFamily="34" charset="0"/>
              </a:rPr>
              <a:t> that can be used as a diagnostic tool in any problem .</a:t>
            </a:r>
          </a:p>
          <a:p>
            <a:pPr>
              <a:lnSpc>
                <a:spcPct val="100000"/>
              </a:lnSpc>
            </a:pPr>
            <a:r>
              <a:rPr lang="en-US" altLang="en-US" sz="1100" dirty="0" smtClean="0">
                <a:latin typeface="Arial" panose="020B0604020202020204" pitchFamily="34" charset="0"/>
              </a:rPr>
              <a:t>The area being audited should be a size that is manageable; too large an area may be difficult to improve. solving process.</a:t>
            </a:r>
            <a:endParaRPr lang="en-US" altLang="en-US" sz="1100" b="1" dirty="0" smtClean="0">
              <a:latin typeface="Arial" panose="020B0604020202020204" pitchFamily="34" charset="0"/>
            </a:endParaRPr>
          </a:p>
          <a:p>
            <a:pPr>
              <a:lnSpc>
                <a:spcPct val="100000"/>
              </a:lnSpc>
            </a:pPr>
            <a:r>
              <a:rPr lang="en-US" altLang="en-US" sz="1100" dirty="0" smtClean="0">
                <a:latin typeface="Arial" panose="020B0604020202020204" pitchFamily="34" charset="0"/>
              </a:rPr>
              <a:t>The audit process has three parts:</a:t>
            </a:r>
            <a:endParaRPr lang="en-GB" altLang="en-US" sz="1100" dirty="0" smtClean="0">
              <a:latin typeface="Arial" panose="020B0604020202020204" pitchFamily="34" charset="0"/>
            </a:endParaRPr>
          </a:p>
          <a:p>
            <a:pPr>
              <a:lnSpc>
                <a:spcPct val="100000"/>
              </a:lnSpc>
            </a:pPr>
            <a:r>
              <a:rPr lang="en-US" altLang="en-US" sz="1100" dirty="0" smtClean="0">
                <a:latin typeface="Arial" panose="020B0604020202020204" pitchFamily="34" charset="0"/>
              </a:rPr>
              <a:t>A physical audit - a walkabout - looking for signs of disorder and so-called 'background noise'. You should be looking for 'Signal Crimes' i.e. graffiti, groups of youths congregating, poor lighting, signs of deprivation, etc. Notes should be taken, which can provide an accurate picture of the area. </a:t>
            </a:r>
            <a:br>
              <a:rPr lang="en-US" altLang="en-US" sz="1100" dirty="0" smtClean="0">
                <a:latin typeface="Arial" panose="020B0604020202020204" pitchFamily="34" charset="0"/>
              </a:rPr>
            </a:br>
            <a:r>
              <a:rPr lang="en-US" altLang="en-US" sz="1100" dirty="0" smtClean="0">
                <a:latin typeface="Arial" panose="020B0604020202020204" pitchFamily="34" charset="0"/>
              </a:rPr>
              <a:t>A public perception survey to gather local opinions of the area.</a:t>
            </a:r>
            <a:endParaRPr lang="en-GB" altLang="en-US" sz="1100" dirty="0" smtClean="0">
              <a:latin typeface="Arial" panose="020B0604020202020204" pitchFamily="34" charset="0"/>
            </a:endParaRPr>
          </a:p>
          <a:p>
            <a:pPr>
              <a:lnSpc>
                <a:spcPct val="100000"/>
              </a:lnSpc>
            </a:pPr>
            <a:r>
              <a:rPr lang="en-US" altLang="en-US" sz="1100" dirty="0" smtClean="0">
                <a:latin typeface="Arial" panose="020B0604020202020204" pitchFamily="34" charset="0"/>
              </a:rPr>
              <a:t>Collation of statistics on calls received, reported crime and detections for the area. </a:t>
            </a:r>
            <a:endParaRPr lang="en-GB" altLang="en-US" sz="1100" dirty="0" smtClean="0">
              <a:latin typeface="Arial" panose="020B0604020202020204" pitchFamily="34" charset="0"/>
            </a:endParaRPr>
          </a:p>
          <a:p>
            <a:pPr>
              <a:lnSpc>
                <a:spcPct val="100000"/>
              </a:lnSpc>
            </a:pPr>
            <a:r>
              <a:rPr lang="en-US" altLang="en-US" sz="1100" dirty="0" smtClean="0">
                <a:latin typeface="Arial" panose="020B0604020202020204" pitchFamily="34" charset="0"/>
              </a:rPr>
              <a:t>An action plan is then drawn up which usually requires collaboration from the partner agencies. This material can then be used by the local officer(s) to acquaint them with the local area, and to feed back to the local community about actions that are being taken to address their issues and problems. The auditing process is also a clear demonstration of the gap between local perceptions and the reality, which can be used to address perceptions and provide reassurance. </a:t>
            </a:r>
            <a:endParaRPr lang="en-GB" altLang="en-US" sz="1100" dirty="0" smtClean="0">
              <a:latin typeface="Arial" panose="020B0604020202020204" pitchFamily="34" charset="0"/>
            </a:endParaRPr>
          </a:p>
          <a:p>
            <a:pPr>
              <a:lnSpc>
                <a:spcPct val="100000"/>
              </a:lnSpc>
            </a:pPr>
            <a:r>
              <a:rPr lang="en-US" altLang="en-US" sz="1100" dirty="0" smtClean="0">
                <a:latin typeface="Arial" panose="020B0604020202020204" pitchFamily="34" charset="0"/>
              </a:rPr>
              <a:t>Stage two of the process involves a repeat of the process at six-monthly intervals and review of the action plans at six-weekly intervals. </a:t>
            </a:r>
            <a:endParaRPr lang="en-GB"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6353988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hangingPunct="1">
              <a:buFont typeface="Symbol" panose="05050102010706020507" pitchFamily="18" charset="2"/>
              <a:buNone/>
            </a:pPr>
            <a:r>
              <a:rPr lang="en-GB" altLang="en-US" sz="1100" b="1" dirty="0" smtClean="0">
                <a:latin typeface="Arial" panose="020B0604020202020204" pitchFamily="34" charset="0"/>
              </a:rPr>
              <a:t>Environmental Visual Audits (EVAs) </a:t>
            </a:r>
            <a:r>
              <a:rPr lang="en-GB" altLang="en-US" sz="1100" dirty="0" smtClean="0">
                <a:latin typeface="Arial" panose="020B0604020202020204" pitchFamily="34" charset="0"/>
              </a:rPr>
              <a:t>– conducting “walk-throughs” (or similar activities) with local people (as well as partner agency staff) to identify those locations which cause them concern or which have an impact on other people within the neighbourhood </a:t>
            </a:r>
          </a:p>
          <a:p>
            <a:pPr algn="just" eaLnBrk="1" hangingPunct="1">
              <a:buFont typeface="Symbol" panose="05050102010706020507" pitchFamily="18" charset="2"/>
              <a:buNone/>
            </a:pPr>
            <a:endParaRPr lang="en-GB" altLang="en-US" sz="1100" dirty="0" smtClean="0">
              <a:latin typeface="Arial" panose="020B0604020202020204" pitchFamily="34" charset="0"/>
            </a:endParaRPr>
          </a:p>
          <a:p>
            <a:pPr eaLnBrk="1" hangingPunct="1"/>
            <a:r>
              <a:rPr lang="en-GB" altLang="en-US" sz="1100" b="1" dirty="0" smtClean="0">
                <a:solidFill>
                  <a:srgbClr val="FF0000"/>
                </a:solidFill>
                <a:latin typeface="Arial" panose="020B0604020202020204" pitchFamily="34" charset="0"/>
              </a:rPr>
              <a:t>People - </a:t>
            </a:r>
            <a:r>
              <a:rPr lang="en-GB" altLang="en-US" sz="1100" dirty="0" smtClean="0">
                <a:latin typeface="Arial" panose="020B0604020202020204" pitchFamily="34" charset="0"/>
              </a:rPr>
              <a:t>Presence of homeless people, People begging, Groups of people (youths) hanging around, Busy  - a lot of people around, People under the influence of drink / drugs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310216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smtClean="0">
                <a:solidFill>
                  <a:srgbClr val="FF0000"/>
                </a:solidFill>
                <a:latin typeface="Arial" panose="020B0604020202020204" pitchFamily="34" charset="0"/>
              </a:rPr>
              <a:t>Buildings - </a:t>
            </a:r>
            <a:r>
              <a:rPr lang="en-GB" altLang="en-US" sz="1100" dirty="0" smtClean="0">
                <a:latin typeface="Arial" panose="020B0604020202020204" pitchFamily="34" charset="0"/>
              </a:rPr>
              <a:t> Derelict buildings, Empty buildings, Broken windows, Boarded up windows, Bars on windows, Graffiti to buildings, Vandalism to buildings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Derelict buildings	</a:t>
            </a:r>
          </a:p>
          <a:p>
            <a:pPr eaLnBrk="1" hangingPunct="1"/>
            <a:r>
              <a:rPr lang="en-GB" altLang="en-US" sz="1100" dirty="0" smtClean="0">
                <a:latin typeface="Arial" panose="020B0604020202020204" pitchFamily="34" charset="0"/>
              </a:rPr>
              <a:t>Empty buildings	</a:t>
            </a:r>
          </a:p>
          <a:p>
            <a:pPr eaLnBrk="1" hangingPunct="1"/>
            <a:r>
              <a:rPr lang="en-GB" altLang="en-US" sz="1100" dirty="0" smtClean="0">
                <a:latin typeface="Arial" panose="020B0604020202020204" pitchFamily="34" charset="0"/>
              </a:rPr>
              <a:t>Broken windows	</a:t>
            </a:r>
          </a:p>
          <a:p>
            <a:pPr eaLnBrk="1" hangingPunct="1"/>
            <a:r>
              <a:rPr lang="en-GB" altLang="en-US" sz="1100" dirty="0" smtClean="0">
                <a:latin typeface="Arial" panose="020B0604020202020204" pitchFamily="34" charset="0"/>
              </a:rPr>
              <a:t>Boarded up windows</a:t>
            </a:r>
          </a:p>
          <a:p>
            <a:pPr eaLnBrk="1" hangingPunct="1"/>
            <a:r>
              <a:rPr lang="en-GB" altLang="en-US" sz="1100" dirty="0" smtClean="0">
                <a:latin typeface="Arial" panose="020B0604020202020204" pitchFamily="34" charset="0"/>
              </a:rPr>
              <a:t>Bars on windows	</a:t>
            </a:r>
          </a:p>
          <a:p>
            <a:pPr eaLnBrk="1" hangingPunct="1"/>
            <a:r>
              <a:rPr lang="en-GB" altLang="en-US" sz="1100" dirty="0" smtClean="0">
                <a:latin typeface="Arial" panose="020B0604020202020204" pitchFamily="34" charset="0"/>
              </a:rPr>
              <a:t>Graffiti to buildings	</a:t>
            </a:r>
          </a:p>
          <a:p>
            <a:pPr eaLnBrk="1" hangingPunct="1"/>
            <a:r>
              <a:rPr lang="en-GB" altLang="en-US" sz="1100" dirty="0" smtClean="0">
                <a:latin typeface="Arial" panose="020B0604020202020204" pitchFamily="34" charset="0"/>
              </a:rPr>
              <a:t>Vandalism to buildings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8467253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smtClean="0">
                <a:solidFill>
                  <a:srgbClr val="FF0000"/>
                </a:solidFill>
                <a:latin typeface="Arial" panose="020B0604020202020204" pitchFamily="34" charset="0"/>
              </a:rPr>
              <a:t>Other signs of neglect - </a:t>
            </a:r>
            <a:r>
              <a:rPr lang="en-GB" altLang="en-US" sz="1100" dirty="0" smtClean="0">
                <a:latin typeface="Arial" panose="020B0604020202020204" pitchFamily="34" charset="0"/>
              </a:rPr>
              <a:t>Graffiti Litter / rubbish in streets, Dog dirt, Smell of urine, Evidence of drug, alcohol, solvent use, Abandoned / burnt-out vehicles, Stray dogs, Broken traffic lights, Broken / missing / vandalised street signs, Damaged bus shelters, Broken street lamps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Graffiti	</a:t>
            </a:r>
          </a:p>
          <a:p>
            <a:pPr eaLnBrk="1" hangingPunct="1"/>
            <a:r>
              <a:rPr lang="en-GB" altLang="en-US" sz="1100" dirty="0" smtClean="0">
                <a:latin typeface="Arial" panose="020B0604020202020204" pitchFamily="34" charset="0"/>
              </a:rPr>
              <a:t>Litter / rubbish in streets	</a:t>
            </a:r>
          </a:p>
          <a:p>
            <a:pPr eaLnBrk="1" hangingPunct="1"/>
            <a:r>
              <a:rPr lang="en-GB" altLang="en-US" sz="1100" dirty="0" smtClean="0">
                <a:latin typeface="Arial" panose="020B0604020202020204" pitchFamily="34" charset="0"/>
              </a:rPr>
              <a:t>Dog dirt	</a:t>
            </a:r>
          </a:p>
          <a:p>
            <a:pPr eaLnBrk="1" hangingPunct="1"/>
            <a:r>
              <a:rPr lang="en-GB" altLang="en-US" sz="1100" dirty="0" smtClean="0">
                <a:latin typeface="Arial" panose="020B0604020202020204" pitchFamily="34" charset="0"/>
              </a:rPr>
              <a:t>Smell of urine	</a:t>
            </a:r>
          </a:p>
          <a:p>
            <a:pPr eaLnBrk="1" hangingPunct="1"/>
            <a:r>
              <a:rPr lang="en-GB" altLang="en-US" sz="1100" dirty="0" smtClean="0">
                <a:latin typeface="Arial" panose="020B0604020202020204" pitchFamily="34" charset="0"/>
              </a:rPr>
              <a:t>Evidence of drug, alcohol, solvent use	</a:t>
            </a:r>
          </a:p>
          <a:p>
            <a:pPr eaLnBrk="1" hangingPunct="1"/>
            <a:r>
              <a:rPr lang="en-GB" altLang="en-US" sz="1100" dirty="0" smtClean="0">
                <a:latin typeface="Arial" panose="020B0604020202020204" pitchFamily="34" charset="0"/>
              </a:rPr>
              <a:t>Abandoned / burnt-out vehicles	</a:t>
            </a:r>
          </a:p>
          <a:p>
            <a:pPr eaLnBrk="1" hangingPunct="1"/>
            <a:r>
              <a:rPr lang="en-GB" altLang="en-US" sz="1100" dirty="0" smtClean="0">
                <a:latin typeface="Arial" panose="020B0604020202020204" pitchFamily="34" charset="0"/>
              </a:rPr>
              <a:t>Stray dogs	</a:t>
            </a:r>
          </a:p>
          <a:p>
            <a:pPr eaLnBrk="1" hangingPunct="1"/>
            <a:r>
              <a:rPr lang="en-GB" altLang="en-US" sz="1100" dirty="0" smtClean="0">
                <a:latin typeface="Arial" panose="020B0604020202020204" pitchFamily="34" charset="0"/>
              </a:rPr>
              <a:t>Broken traffic lights	</a:t>
            </a:r>
          </a:p>
          <a:p>
            <a:pPr eaLnBrk="1" hangingPunct="1"/>
            <a:r>
              <a:rPr lang="en-GB" altLang="en-US" sz="1100" dirty="0" smtClean="0">
                <a:latin typeface="Arial" panose="020B0604020202020204" pitchFamily="34" charset="0"/>
              </a:rPr>
              <a:t>Broken / missing / vandalised street signs</a:t>
            </a:r>
          </a:p>
          <a:p>
            <a:pPr eaLnBrk="1" hangingPunct="1"/>
            <a:r>
              <a:rPr lang="en-GB" altLang="en-US" sz="1100" dirty="0" smtClean="0">
                <a:latin typeface="Arial" panose="020B0604020202020204" pitchFamily="34" charset="0"/>
              </a:rPr>
              <a:t>Damaged bus shelters	</a:t>
            </a:r>
          </a:p>
          <a:p>
            <a:pPr eaLnBrk="1" hangingPunct="1"/>
            <a:r>
              <a:rPr lang="en-GB" altLang="en-US" sz="1100" dirty="0" smtClean="0">
                <a:latin typeface="Arial" panose="020B0604020202020204" pitchFamily="34" charset="0"/>
              </a:rPr>
              <a:t>Broken street lamps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0077515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solidFill>
                  <a:srgbClr val="FF0000"/>
                </a:solidFill>
                <a:latin typeface="Arial" panose="020B0604020202020204" pitchFamily="34" charset="0"/>
              </a:rPr>
              <a:t>Isolating features - </a:t>
            </a:r>
            <a:r>
              <a:rPr lang="en-GB" altLang="en-US" sz="1100" dirty="0" smtClean="0">
                <a:latin typeface="Arial" panose="020B0604020202020204" pitchFamily="34" charset="0"/>
              </a:rPr>
              <a:t>Isolated areas (public subways, car parks), Vandalised telephones, No telephones, Obvious presence of CCTV cameras</a:t>
            </a:r>
            <a:endParaRPr lang="en-GB" altLang="en-US" sz="1100" b="1"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1318898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smtClean="0">
                <a:solidFill>
                  <a:srgbClr val="FF0000"/>
                </a:solidFill>
                <a:latin typeface="Arial" panose="020B0604020202020204" pitchFamily="34" charset="0"/>
              </a:rPr>
              <a:t>Authority figures / symbols - </a:t>
            </a:r>
            <a:r>
              <a:rPr lang="en-GB" altLang="en-US" sz="1100" dirty="0" smtClean="0">
                <a:latin typeface="Arial" panose="020B0604020202020204" pitchFamily="34" charset="0"/>
              </a:rPr>
              <a:t>Police officers on foot / cycle patrols, Police officers in car patrols, Other authority figures (i.e. traffic wardens),  Police notices (e.g. call to witnesses), Neighbourhood watch signs</a:t>
            </a:r>
          </a:p>
          <a:p>
            <a:pPr eaLnBrk="1" hangingPunct="1"/>
            <a:endParaRPr lang="en-GB" altLang="en-US" sz="1100" dirty="0" smtClean="0">
              <a:latin typeface="Arial" panose="020B0604020202020204" pitchFamily="34" charset="0"/>
            </a:endParaRPr>
          </a:p>
          <a:p>
            <a:pPr eaLnBrk="1" hangingPunct="1"/>
            <a:r>
              <a:rPr lang="en-US" altLang="en-US" sz="1100" dirty="0" smtClean="0">
                <a:latin typeface="Arial" panose="020B0604020202020204" pitchFamily="34" charset="0"/>
              </a:rPr>
              <a:t>Conducting EVA's helps the service with its communication strategy and engagement work with the local community, </a:t>
            </a:r>
            <a:r>
              <a:rPr lang="en-US" altLang="en-US" sz="1100" dirty="0" err="1" smtClean="0">
                <a:latin typeface="Arial" panose="020B0604020202020204" pitchFamily="34" charset="0"/>
              </a:rPr>
              <a:t>organising</a:t>
            </a:r>
            <a:r>
              <a:rPr lang="en-US" altLang="en-US" sz="1100" dirty="0" smtClean="0">
                <a:latin typeface="Arial" panose="020B0604020202020204" pitchFamily="34" charset="0"/>
              </a:rPr>
              <a:t> and implementing the public perception surveys and making sure that a wide section of the community is engaged. An analysis of the public perception survey showed that none of the respondents were under age 25 - yet one of the major issues identified was youth nuisance. By </a:t>
            </a:r>
            <a:r>
              <a:rPr lang="en-US" altLang="en-US" sz="1100" dirty="0" err="1" smtClean="0">
                <a:latin typeface="Arial" panose="020B0604020202020204" pitchFamily="34" charset="0"/>
              </a:rPr>
              <a:t>organising</a:t>
            </a:r>
            <a:r>
              <a:rPr lang="en-US" altLang="en-US" sz="1100" dirty="0" smtClean="0">
                <a:latin typeface="Arial" panose="020B0604020202020204" pitchFamily="34" charset="0"/>
              </a:rPr>
              <a:t> a focus group at the local high school the concerns of the younger members of the community were incorporated into the process. </a:t>
            </a:r>
            <a:endParaRPr lang="en-GB"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978444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dirty="0" smtClean="0">
                <a:latin typeface="Arial" panose="020B0604020202020204" pitchFamily="34" charset="0"/>
              </a:rPr>
              <a:t>What is a Key Individual Network (KIN)?</a:t>
            </a:r>
          </a:p>
          <a:p>
            <a:pPr eaLnBrk="1" hangingPunct="1">
              <a:lnSpc>
                <a:spcPct val="100000"/>
              </a:lnSpc>
            </a:pPr>
            <a:r>
              <a:rPr lang="en-GB" altLang="en-US" sz="1100" dirty="0" smtClean="0">
                <a:latin typeface="Arial" panose="020B0604020202020204" pitchFamily="34" charset="0"/>
              </a:rPr>
              <a:t>Some people are ‘in touch’ with their communities and local environment more than others. If a change takes place, they are usually the first to notice, or if something happens, they are likely to be the first to hear about it. These are the people that you need to recruit onto your Key Individual Network (KIN). Through regular contact with your KIN members, you can:</a:t>
            </a:r>
          </a:p>
          <a:p>
            <a:pPr eaLnBrk="1" hangingPunct="1">
              <a:lnSpc>
                <a:spcPct val="100000"/>
              </a:lnSpc>
              <a:buFontTx/>
              <a:buChar char="•"/>
            </a:pPr>
            <a:r>
              <a:rPr lang="en-GB" altLang="en-US" sz="1100" dirty="0" smtClean="0">
                <a:latin typeface="Arial" panose="020B0604020202020204" pitchFamily="34" charset="0"/>
              </a:rPr>
              <a:t>Establish lines of communication into the community, through which you can both give and receive information;</a:t>
            </a:r>
          </a:p>
          <a:p>
            <a:pPr eaLnBrk="1" hangingPunct="1">
              <a:lnSpc>
                <a:spcPct val="100000"/>
              </a:lnSpc>
              <a:buFontTx/>
              <a:buChar char="•"/>
            </a:pPr>
            <a:r>
              <a:rPr lang="en-GB" altLang="en-US" sz="1100" dirty="0" smtClean="0">
                <a:latin typeface="Arial" panose="020B0604020202020204" pitchFamily="34" charset="0"/>
              </a:rPr>
              <a:t>Assess the current levels of tension in your neighbourhood and any changes as they occur;</a:t>
            </a:r>
          </a:p>
          <a:p>
            <a:pPr eaLnBrk="1" hangingPunct="1">
              <a:lnSpc>
                <a:spcPct val="100000"/>
              </a:lnSpc>
              <a:buFontTx/>
              <a:buChar char="•"/>
            </a:pPr>
            <a:r>
              <a:rPr lang="en-GB" altLang="en-US" sz="1100" dirty="0" smtClean="0">
                <a:latin typeface="Arial" panose="020B0604020202020204" pitchFamily="34" charset="0"/>
              </a:rPr>
              <a:t>Identify issues of concern and priorities within your community;</a:t>
            </a:r>
          </a:p>
          <a:p>
            <a:pPr eaLnBrk="1" hangingPunct="1">
              <a:lnSpc>
                <a:spcPct val="100000"/>
              </a:lnSpc>
              <a:buFontTx/>
              <a:buChar char="•"/>
            </a:pPr>
            <a:r>
              <a:rPr lang="en-GB" altLang="en-US" sz="1100" dirty="0" smtClean="0">
                <a:latin typeface="Arial" panose="020B0604020202020204" pitchFamily="34" charset="0"/>
              </a:rPr>
              <a:t>Assess the impact of any police and partnership interventions within the</a:t>
            </a:r>
          </a:p>
          <a:p>
            <a:pPr eaLnBrk="1" hangingPunct="1">
              <a:lnSpc>
                <a:spcPct val="100000"/>
              </a:lnSpc>
              <a:buFontTx/>
              <a:buChar char="•"/>
            </a:pPr>
            <a:r>
              <a:rPr lang="en-GB" altLang="en-US" sz="1100" dirty="0" smtClean="0">
                <a:latin typeface="Arial" panose="020B0604020202020204" pitchFamily="34" charset="0"/>
              </a:rPr>
              <a:t>community; and</a:t>
            </a:r>
          </a:p>
          <a:p>
            <a:pPr eaLnBrk="1" hangingPunct="1">
              <a:lnSpc>
                <a:spcPct val="100000"/>
              </a:lnSpc>
              <a:buFontTx/>
              <a:buChar char="•"/>
            </a:pPr>
            <a:r>
              <a:rPr lang="en-GB" altLang="en-US" sz="1100" dirty="0" smtClean="0">
                <a:latin typeface="Arial" panose="020B0604020202020204" pitchFamily="34" charset="0"/>
              </a:rPr>
              <a:t>Access a regular source of community intelligence.</a:t>
            </a:r>
          </a:p>
          <a:p>
            <a:pPr eaLnBrk="1" hangingPunct="1">
              <a:lnSpc>
                <a:spcPct val="100000"/>
              </a:lnSpc>
            </a:pPr>
            <a:endParaRPr lang="en-GB" altLang="en-US" sz="1100" dirty="0" smtClean="0">
              <a:latin typeface="Arial" panose="020B0604020202020204" pitchFamily="34" charset="0"/>
            </a:endParaRPr>
          </a:p>
          <a:p>
            <a:pPr eaLnBrk="1" hangingPunct="1">
              <a:lnSpc>
                <a:spcPct val="100000"/>
              </a:lnSpc>
            </a:pPr>
            <a:r>
              <a:rPr lang="en-GB" altLang="en-US" sz="1100" dirty="0" smtClean="0">
                <a:latin typeface="Arial" panose="020B0604020202020204" pitchFamily="34" charset="0"/>
              </a:rPr>
              <a:t>KIN members may include, but will not only be, Neighbourhood Watch Co-ordinators. They could be taxi drivers, pub landlords, shopkeepers or religious leaders. </a:t>
            </a:r>
          </a:p>
          <a:p>
            <a:pPr eaLnBrk="1" hangingPunct="1">
              <a:lnSpc>
                <a:spcPct val="100000"/>
              </a:lnSpc>
            </a:pPr>
            <a:r>
              <a:rPr lang="en-GB" altLang="en-US" sz="1100" dirty="0" smtClean="0">
                <a:latin typeface="Arial" panose="020B0604020202020204" pitchFamily="34" charset="0"/>
              </a:rPr>
              <a:t>KIN membership will vary from neighbourhood to neighbourhood. The one thing members have in common is their sensitivity or awareness of issues within the community.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4071410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7648465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The phases of engagement that we have looked at so far will initially be the responsibility of the police and the other statutory agencies.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As </a:t>
            </a:r>
            <a:r>
              <a:rPr lang="en-GB" altLang="en-US" sz="1100" b="1" dirty="0" smtClean="0">
                <a:latin typeface="Arial" panose="020B0604020202020204" pitchFamily="34" charset="0"/>
              </a:rPr>
              <a:t>engagement</a:t>
            </a:r>
            <a:r>
              <a:rPr lang="en-GB" altLang="en-US" sz="1100" dirty="0" smtClean="0">
                <a:latin typeface="Arial" panose="020B0604020202020204" pitchFamily="34" charset="0"/>
              </a:rPr>
              <a:t> moves in to the </a:t>
            </a:r>
            <a:r>
              <a:rPr lang="en-GB" altLang="en-US" sz="1100" b="1" dirty="0" smtClean="0">
                <a:latin typeface="Arial" panose="020B0604020202020204" pitchFamily="34" charset="0"/>
              </a:rPr>
              <a:t>delegation</a:t>
            </a:r>
            <a:r>
              <a:rPr lang="en-GB" altLang="en-US" sz="1100" dirty="0" smtClean="0">
                <a:latin typeface="Arial" panose="020B0604020202020204" pitchFamily="34" charset="0"/>
              </a:rPr>
              <a:t> stage these methods will still be used.</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However, the plan is for </a:t>
            </a:r>
            <a:r>
              <a:rPr lang="en-GB" altLang="en-US" sz="1100" b="1" dirty="0" smtClean="0">
                <a:latin typeface="Arial" panose="020B0604020202020204" pitchFamily="34" charset="0"/>
              </a:rPr>
              <a:t>communities to take more responsibility for them</a:t>
            </a:r>
            <a:r>
              <a:rPr lang="en-GB" altLang="en-US" sz="1100" dirty="0" smtClean="0">
                <a:latin typeface="Arial" panose="020B0604020202020204" pitchFamily="34" charset="0"/>
              </a:rPr>
              <a:t>. They will take more </a:t>
            </a:r>
            <a:r>
              <a:rPr lang="en-GB" altLang="en-US" sz="1100" b="1" dirty="0" smtClean="0">
                <a:latin typeface="Arial" panose="020B0604020202020204" pitchFamily="34" charset="0"/>
              </a:rPr>
              <a:t>ownership of the problems </a:t>
            </a:r>
            <a:r>
              <a:rPr lang="en-GB" altLang="en-US" sz="1100" dirty="0" smtClean="0">
                <a:latin typeface="Arial" panose="020B0604020202020204" pitchFamily="34" charset="0"/>
              </a:rPr>
              <a:t>and </a:t>
            </a:r>
            <a:r>
              <a:rPr lang="en-GB" altLang="en-US" sz="1100" b="1" dirty="0" smtClean="0">
                <a:latin typeface="Arial" panose="020B0604020202020204" pitchFamily="34" charset="0"/>
              </a:rPr>
              <a:t>solutions</a:t>
            </a:r>
            <a:r>
              <a:rPr lang="en-GB" altLang="en-US" sz="1100" dirty="0" smtClean="0">
                <a:latin typeface="Arial" panose="020B0604020202020204" pitchFamily="34" charset="0"/>
              </a:rPr>
              <a:t> as well as more of a management role. This will mean that the service providers like the police will be </a:t>
            </a:r>
            <a:r>
              <a:rPr lang="en-GB" altLang="en-US" sz="1100" b="1" dirty="0" smtClean="0">
                <a:latin typeface="Arial" panose="020B0604020202020204" pitchFamily="34" charset="0"/>
              </a:rPr>
              <a:t>answerable to and responsible to the neighbourhoods</a:t>
            </a:r>
            <a:r>
              <a:rPr lang="en-GB" altLang="en-US" sz="1100" dirty="0" smtClean="0">
                <a:latin typeface="Arial" panose="020B0604020202020204" pitchFamily="34" charset="0"/>
              </a:rPr>
              <a:t>.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This means that the police and partners have to </a:t>
            </a:r>
            <a:r>
              <a:rPr lang="en-GB" altLang="en-US" sz="1100" b="1" dirty="0" smtClean="0">
                <a:latin typeface="Arial" panose="020B0604020202020204" pitchFamily="34" charset="0"/>
              </a:rPr>
              <a:t>hand power over to the communities and neighbourhoods</a:t>
            </a:r>
            <a:r>
              <a:rPr lang="en-GB" altLang="en-US" sz="1100" dirty="0" smtClean="0">
                <a:latin typeface="Arial" panose="020B0604020202020204" pitchFamily="34" charset="0"/>
              </a:rPr>
              <a:t>. This process will occur at differing paces depending on how much empowerment the communities need in order to take on the responsibilities. </a:t>
            </a:r>
          </a:p>
          <a:p>
            <a:endParaRPr lang="en-GB" altLang="en-US" sz="1100" dirty="0" smtClean="0">
              <a:latin typeface="Arial" panose="020B0604020202020204" pitchFamily="34" charset="0"/>
            </a:endParaRPr>
          </a:p>
          <a:p>
            <a:r>
              <a:rPr lang="en-GB" altLang="en-US" sz="1100" b="1" dirty="0" smtClean="0">
                <a:latin typeface="Arial" panose="020B0604020202020204" pitchFamily="34" charset="0"/>
              </a:rPr>
              <a:t>This has not currently been achieved in any neighbourhood in SWP.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1051868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This means that members of the neighbourhoods become part of the decision making processes within the partnerships. For example at PACT meetings. At this level the participants could have influence over all the partners and the ongoing engagement process.</a:t>
            </a:r>
          </a:p>
          <a:p>
            <a:endParaRPr lang="en-GB" altLang="en-US" sz="1100" dirty="0" smtClean="0">
              <a:latin typeface="Arial" panose="020B0604020202020204" pitchFamily="34" charset="0"/>
            </a:endParaRPr>
          </a:p>
          <a:p>
            <a:r>
              <a:rPr lang="en-GB" altLang="en-US" sz="1100" b="1" dirty="0" smtClean="0">
                <a:latin typeface="Arial" panose="020B0604020202020204" pitchFamily="34" charset="0"/>
              </a:rPr>
              <a:t>Power vs Interest</a:t>
            </a:r>
          </a:p>
          <a:p>
            <a:r>
              <a:rPr lang="en-GB" altLang="en-US" sz="1100" dirty="0" smtClean="0">
                <a:latin typeface="Arial" panose="020B0604020202020204" pitchFamily="34" charset="0"/>
              </a:rPr>
              <a:t>The level of interest and power that community members have will vary. Some will have a great deal of interest and great power (KIN’s for example), they will have to be dealt with differently than a person with little power and no interest.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It is the responsibility of the neighbourhood team to influence those with little interest or power to see the benefit of becoming involved in managing their community. If they can understand what’s in it for them and that they see some improvement in their environment it will increase trust and confidence in the police.   It is important to allow that person to decide the level of their involvement.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8787200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Who are these partners? They are every individual group or organisation that we deal with.</a:t>
            </a:r>
          </a:p>
          <a:p>
            <a:r>
              <a:rPr lang="en-GB" altLang="en-US" sz="1100" dirty="0" smtClean="0">
                <a:latin typeface="Arial" panose="020B0604020202020204" pitchFamily="34" charset="0"/>
              </a:rPr>
              <a:t>Community Groups </a:t>
            </a:r>
            <a:endParaRPr lang="en-US" altLang="en-US" sz="1100" dirty="0" smtClean="0">
              <a:latin typeface="Arial" panose="020B0604020202020204" pitchFamily="34" charset="0"/>
            </a:endParaRPr>
          </a:p>
          <a:p>
            <a:r>
              <a:rPr lang="en-GB" altLang="en-US" sz="1100" dirty="0" smtClean="0">
                <a:latin typeface="Arial" panose="020B0604020202020204" pitchFamily="34" charset="0"/>
              </a:rPr>
              <a:t>Specific Interest Groups </a:t>
            </a:r>
          </a:p>
          <a:p>
            <a:r>
              <a:rPr lang="en-GB" altLang="en-US" sz="1100" dirty="0" smtClean="0">
                <a:latin typeface="Arial" panose="020B0604020202020204" pitchFamily="34" charset="0"/>
              </a:rPr>
              <a:t>Voluntary Organisations</a:t>
            </a:r>
          </a:p>
          <a:p>
            <a:r>
              <a:rPr lang="en-GB" altLang="en-US" sz="1100" dirty="0" smtClean="0">
                <a:latin typeface="Arial" panose="020B0604020202020204" pitchFamily="34" charset="0"/>
              </a:rPr>
              <a:t>Faith communities</a:t>
            </a:r>
          </a:p>
          <a:p>
            <a:r>
              <a:rPr lang="en-GB" altLang="en-US" sz="1100" dirty="0" smtClean="0">
                <a:latin typeface="Arial" panose="020B0604020202020204" pitchFamily="34" charset="0"/>
              </a:rPr>
              <a:t>Private Sector and Business organisations</a:t>
            </a:r>
          </a:p>
          <a:p>
            <a:r>
              <a:rPr lang="en-GB" altLang="en-US" sz="1100" dirty="0" smtClean="0">
                <a:latin typeface="Arial" panose="020B0604020202020204" pitchFamily="34" charset="0"/>
              </a:rPr>
              <a:t>Local councillors</a:t>
            </a:r>
          </a:p>
          <a:p>
            <a:r>
              <a:rPr lang="en-GB" altLang="en-US" sz="1100" dirty="0" smtClean="0">
                <a:latin typeface="Arial" panose="020B0604020202020204" pitchFamily="34" charset="0"/>
              </a:rPr>
              <a:t>Local Authority </a:t>
            </a:r>
          </a:p>
          <a:p>
            <a:r>
              <a:rPr lang="en-GB" altLang="en-US" sz="1100" dirty="0" smtClean="0">
                <a:latin typeface="Arial" panose="020B0604020202020204" pitchFamily="34" charset="0"/>
              </a:rPr>
              <a:t>Statutory bodies</a:t>
            </a:r>
          </a:p>
          <a:p>
            <a:r>
              <a:rPr lang="en-GB" altLang="en-US" sz="1100" dirty="0" smtClean="0">
                <a:latin typeface="Arial" panose="020B0604020202020204" pitchFamily="34" charset="0"/>
              </a:rPr>
              <a:t>A Stakeholder is a any person group or organisation that has an interest in what we are doing. If we are were talking about specific projects or dealing with neighbourhood priorities the stakeholders would change depending on their interest in project. Their interest will depend on the effect that they think the project will have on them, their families or their community. This means that the stakeholders we will need to engage with will change from project to project. </a:t>
            </a:r>
          </a:p>
          <a:p>
            <a:r>
              <a:rPr lang="en-GB" altLang="en-US" sz="1100" dirty="0" smtClean="0">
                <a:latin typeface="Arial" panose="020B0604020202020204" pitchFamily="34" charset="0"/>
              </a:rPr>
              <a:t>In order to develop a true partnership it is necessary for the partners to understand each other. To understand the others values, norms, expectations and purposes and how these will effect their actions and their interest in the project we are involved in.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296734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rPr>
              <a:t>Community Engagement - The Confidence Cycle</a:t>
            </a:r>
          </a:p>
          <a:p>
            <a:r>
              <a:rPr lang="en-GB" altLang="en-US" sz="1100" dirty="0" smtClean="0">
                <a:latin typeface="Arial" panose="020B0604020202020204" pitchFamily="34" charset="0"/>
              </a:rPr>
              <a:t>Trainer to link back to the 2 questions that were asked towards the start of the session:</a:t>
            </a:r>
          </a:p>
          <a:p>
            <a:r>
              <a:rPr lang="en-GB" altLang="en-US" sz="1100" i="1" dirty="0" smtClean="0">
                <a:latin typeface="Arial" panose="020B0604020202020204" pitchFamily="34" charset="0"/>
              </a:rPr>
              <a:t>Do communities have confidence we understand the issues that matter to them?</a:t>
            </a:r>
          </a:p>
          <a:p>
            <a:r>
              <a:rPr lang="en-GB" altLang="en-US" sz="1100" i="1" dirty="0" smtClean="0">
                <a:latin typeface="Arial" panose="020B0604020202020204" pitchFamily="34" charset="0"/>
              </a:rPr>
              <a:t>Do communities have confidence that we are dealing with the issues that matter to them?</a:t>
            </a:r>
          </a:p>
          <a:p>
            <a:r>
              <a:rPr lang="en-GB" altLang="en-US" sz="1100" dirty="0" smtClean="0">
                <a:latin typeface="Arial" panose="020B0604020202020204" pitchFamily="34" charset="0"/>
              </a:rPr>
              <a:t>The key benefits of community engagement are:</a:t>
            </a:r>
          </a:p>
          <a:p>
            <a:pPr>
              <a:buFontTx/>
              <a:buChar char="•"/>
            </a:pPr>
            <a:r>
              <a:rPr lang="en-GB" altLang="en-US" sz="1100" dirty="0" smtClean="0">
                <a:latin typeface="Arial" panose="020B0604020202020204" pitchFamily="34" charset="0"/>
              </a:rPr>
              <a:t>Identifies priorities in consultation with communities – they play a part in identifying their issues – </a:t>
            </a:r>
            <a:r>
              <a:rPr lang="en-GB" altLang="en-US" sz="1100" b="1" dirty="0" smtClean="0">
                <a:latin typeface="Arial" panose="020B0604020202020204" pitchFamily="34" charset="0"/>
              </a:rPr>
              <a:t>this leads to</a:t>
            </a:r>
            <a:endParaRPr lang="en-GB" altLang="en-US" sz="1100" dirty="0" smtClean="0">
              <a:latin typeface="Arial" panose="020B0604020202020204" pitchFamily="34" charset="0"/>
            </a:endParaRPr>
          </a:p>
          <a:p>
            <a:pPr>
              <a:buFontTx/>
              <a:buChar char="•"/>
            </a:pPr>
            <a:r>
              <a:rPr lang="en-GB" altLang="en-US" sz="1100" dirty="0" smtClean="0">
                <a:latin typeface="Arial" panose="020B0604020202020204" pitchFamily="34" charset="0"/>
              </a:rPr>
              <a:t>Collaborative approach – partnership working, the right people deal with the right problems – </a:t>
            </a:r>
            <a:r>
              <a:rPr lang="en-GB" altLang="en-US" sz="1100" b="1" dirty="0" smtClean="0">
                <a:latin typeface="Arial" panose="020B0604020202020204" pitchFamily="34" charset="0"/>
              </a:rPr>
              <a:t>this addresses Neighbourhood problems which increases</a:t>
            </a:r>
          </a:p>
          <a:p>
            <a:pPr>
              <a:buFontTx/>
              <a:buChar char="•"/>
            </a:pPr>
            <a:r>
              <a:rPr lang="en-GB" altLang="en-US" sz="1100" dirty="0" smtClean="0">
                <a:latin typeface="Arial" panose="020B0604020202020204" pitchFamily="34" charset="0"/>
              </a:rPr>
              <a:t>Confidence – this in turn engenders trust in the police from communities </a:t>
            </a:r>
            <a:r>
              <a:rPr lang="en-GB" altLang="en-US" sz="1100" b="1" dirty="0" smtClean="0">
                <a:latin typeface="Arial" panose="020B0604020202020204" pitchFamily="34" charset="0"/>
              </a:rPr>
              <a:t>which increases</a:t>
            </a:r>
          </a:p>
          <a:p>
            <a:pPr>
              <a:buFontTx/>
              <a:buChar char="•"/>
            </a:pPr>
            <a:r>
              <a:rPr lang="en-GB" altLang="en-US" sz="1100" dirty="0" smtClean="0">
                <a:latin typeface="Arial" panose="020B0604020202020204" pitchFamily="34" charset="0"/>
              </a:rPr>
              <a:t>Community Intelligence – the more they trust you the more they will tell you.  This intelligence is then fed back into the system through NIM and </a:t>
            </a:r>
            <a:r>
              <a:rPr lang="en-GB" altLang="en-US" sz="1100" b="1" dirty="0" smtClean="0">
                <a:latin typeface="Arial" panose="020B0604020202020204" pitchFamily="34" charset="0"/>
              </a:rPr>
              <a:t>the whole process starts again</a:t>
            </a:r>
            <a:endParaRPr lang="en-GB" altLang="en-US" sz="1100" dirty="0" smtClean="0">
              <a:latin typeface="Arial" panose="020B0604020202020204" pitchFamily="34" charset="0"/>
            </a:endParaRPr>
          </a:p>
          <a:p>
            <a:r>
              <a:rPr lang="en-GB" altLang="en-US" dirty="0" smtClean="0">
                <a:latin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6895211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4017246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image" Target="../media/image6.png"/><Relationship Id="rId5" Type="http://schemas.openxmlformats.org/officeDocument/2006/relationships/image" Target="../media/image3.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image" Target="../media/image3.jpg"/><Relationship Id="rId2" Type="http://schemas.openxmlformats.org/officeDocument/2006/relationships/tags" Target="../tags/tag2.xml"/><Relationship Id="rId16" Type="http://schemas.openxmlformats.org/officeDocument/2006/relationships/notesSlide" Target="../notesSlides/notesSlide11.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slideLayout" Target="../slideLayouts/slideLayout7.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3.jpg"/><Relationship Id="rId7"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54.emf"/><Relationship Id="rId5" Type="http://schemas.openxmlformats.org/officeDocument/2006/relationships/oleObject" Target="../embeddings/oleObject1.bin"/><Relationship Id="rId4" Type="http://schemas.openxmlformats.org/officeDocument/2006/relationships/image" Target="../media/image3.jp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98303" y="2271272"/>
            <a:ext cx="4551903" cy="1631216"/>
          </a:xfrm>
          <a:prstGeom prst="rect">
            <a:avLst/>
          </a:prstGeom>
          <a:noFill/>
        </p:spPr>
        <p:txBody>
          <a:bodyPr wrap="square" rtlCol="0">
            <a:spAutoFit/>
          </a:bodyPr>
          <a:lstStyle/>
          <a:p>
            <a:pPr algn="ctr"/>
            <a:r>
              <a:rPr lang="en-GB" sz="4000" b="1" dirty="0">
                <a:solidFill>
                  <a:srgbClr val="002060"/>
                </a:solidFill>
                <a:latin typeface="Tahoma" panose="020B0604030504040204" pitchFamily="34" charset="0"/>
                <a:ea typeface="Tahoma" panose="020B0604030504040204" pitchFamily="34" charset="0"/>
                <a:cs typeface="Tahoma" panose="020B0604030504040204" pitchFamily="34" charset="0"/>
              </a:rPr>
              <a:t>Community Engagement </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99701" y="82778"/>
            <a:ext cx="792549" cy="957155"/>
          </a:xfrm>
          <a:prstGeom prst="rect">
            <a:avLst/>
          </a:prstGeom>
        </p:spPr>
      </p:pic>
    </p:spTree>
    <p:extLst>
      <p:ext uri="{BB962C8B-B14F-4D97-AF65-F5344CB8AC3E}">
        <p14:creationId xmlns:p14="http://schemas.microsoft.com/office/powerpoint/2010/main" val="11826368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753664" y="1234841"/>
            <a:ext cx="5022667" cy="3917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i="1"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The process of enabling the participation of citizens and communities in policing at their chosen level</a:t>
            </a: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What does this actually mean?</a:t>
            </a:r>
          </a:p>
        </p:txBody>
      </p:sp>
      <p:sp>
        <p:nvSpPr>
          <p:cNvPr id="5" name="TextBox 4"/>
          <p:cNvSpPr txBox="1"/>
          <p:nvPr/>
        </p:nvSpPr>
        <p:spPr>
          <a:xfrm>
            <a:off x="1366982" y="456147"/>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What is Community Engagement?</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6339379" y="1677754"/>
            <a:ext cx="4171603" cy="3347711"/>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1000"/>
                                        <p:tgtEl>
                                          <p:spTgt spid="4">
                                            <p:txEl>
                                              <p:pRg st="3" end="3"/>
                                            </p:txEl>
                                          </p:spTgt>
                                        </p:tgtEl>
                                      </p:cBhvr>
                                    </p:animEffect>
                                    <p:anim calcmode="lin" valueType="num">
                                      <p:cBhvr>
                                        <p:cTn id="1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3"/>
          <p:cNvSpPr txBox="1">
            <a:spLocks noChangeArrowheads="1"/>
          </p:cNvSpPr>
          <p:nvPr/>
        </p:nvSpPr>
        <p:spPr>
          <a:xfrm>
            <a:off x="1824182" y="802440"/>
            <a:ext cx="8229600" cy="15083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80000"/>
              </a:lnSpc>
              <a:buFontTx/>
              <a:buNone/>
            </a:pPr>
            <a:endParaRPr lang="en-GB" altLang="en-US" sz="2200" i="1" dirty="0" smtClean="0"/>
          </a:p>
          <a:p>
            <a:pPr algn="ctr">
              <a:lnSpc>
                <a:spcPct val="80000"/>
              </a:lnSpc>
              <a:buFontTx/>
              <a:buNone/>
            </a:pPr>
            <a:r>
              <a:rPr lang="en-GB" altLang="en-US" sz="3600" dirty="0" smtClean="0">
                <a:solidFill>
                  <a:srgbClr val="002060"/>
                </a:solidFill>
              </a:rPr>
              <a:t>Interaction between the police and     others in the community</a:t>
            </a:r>
          </a:p>
        </p:txBody>
      </p:sp>
      <p:sp>
        <p:nvSpPr>
          <p:cNvPr id="9" name="TextBox 8"/>
          <p:cNvSpPr txBox="1"/>
          <p:nvPr/>
        </p:nvSpPr>
        <p:spPr>
          <a:xfrm>
            <a:off x="1366981" y="315727"/>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Community Engagement in Simple Terms</a:t>
            </a:r>
            <a:endParaRPr lang="en-GB" sz="3200" b="1" dirty="0">
              <a:solidFill>
                <a:schemeClr val="bg1"/>
              </a:solidFill>
            </a:endParaRPr>
          </a:p>
        </p:txBody>
      </p:sp>
      <p:pic>
        <p:nvPicPr>
          <p:cNvPr id="3" name="Picture 2"/>
          <p:cNvPicPr>
            <a:picLocks noChangeAspect="1"/>
          </p:cNvPicPr>
          <p:nvPr/>
        </p:nvPicPr>
        <p:blipFill>
          <a:blip r:embed="rId4"/>
          <a:stretch>
            <a:fillRect/>
          </a:stretch>
        </p:blipFill>
        <p:spPr>
          <a:xfrm>
            <a:off x="3241949" y="2505115"/>
            <a:ext cx="5394065" cy="3166482"/>
          </a:xfrm>
          <a:prstGeom prst="rect">
            <a:avLst/>
          </a:prstGeom>
        </p:spPr>
      </p:pic>
    </p:spTree>
    <p:extLst>
      <p:ext uri="{BB962C8B-B14F-4D97-AF65-F5344CB8AC3E}">
        <p14:creationId xmlns:p14="http://schemas.microsoft.com/office/powerpoint/2010/main" val="56332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voxpop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741323" y="1098549"/>
            <a:ext cx="6793344" cy="4621352"/>
          </a:xfrm>
          <a:prstGeom prst="rect">
            <a:avLst/>
          </a:prstGeom>
        </p:spPr>
      </p:pic>
      <p:sp>
        <p:nvSpPr>
          <p:cNvPr id="4" name="TextBox 3"/>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What do the Public Think of the Police?</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3"/>
          <p:cNvSpPr txBox="1">
            <a:spLocks noChangeArrowheads="1"/>
          </p:cNvSpPr>
          <p:nvPr/>
        </p:nvSpPr>
        <p:spPr bwMode="auto">
          <a:xfrm>
            <a:off x="997162" y="1652650"/>
            <a:ext cx="5056120"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fontAlgn="base">
              <a:spcBef>
                <a:spcPct val="50000"/>
              </a:spcBef>
              <a:spcAft>
                <a:spcPct val="0"/>
              </a:spcAft>
              <a:buFontTx/>
              <a:buNone/>
            </a:pPr>
            <a:r>
              <a:rPr lang="en-GB" altLang="en-US" dirty="0" smtClean="0">
                <a:solidFill>
                  <a:srgbClr val="002060"/>
                </a:solidFill>
                <a:latin typeface="+mn-lt"/>
              </a:rPr>
              <a:t>To build a relationship of equal partners where each meets the needs of the others within its own area of responsibility</a:t>
            </a:r>
            <a:r>
              <a:rPr lang="en-GB" altLang="en-US" dirty="0" smtClean="0">
                <a:solidFill>
                  <a:srgbClr val="002060"/>
                </a:solidFill>
                <a:latin typeface="+mn-lt"/>
              </a:rPr>
              <a:t>.</a:t>
            </a:r>
            <a:endParaRPr lang="en-GB" altLang="en-US" dirty="0" smtClean="0">
              <a:solidFill>
                <a:srgbClr val="002060"/>
              </a:solidFill>
              <a:latin typeface="+mn-lt"/>
            </a:endParaRPr>
          </a:p>
          <a:p>
            <a:pPr algn="ctr" fontAlgn="base">
              <a:spcBef>
                <a:spcPct val="50000"/>
              </a:spcBef>
              <a:spcAft>
                <a:spcPct val="0"/>
              </a:spcAft>
              <a:buFontTx/>
              <a:buNone/>
            </a:pPr>
            <a:r>
              <a:rPr lang="en-GB" altLang="en-US" b="1" dirty="0" smtClean="0">
                <a:solidFill>
                  <a:srgbClr val="002060"/>
                </a:solidFill>
                <a:latin typeface="+mn-lt"/>
              </a:rPr>
              <a:t>Why is it important?</a:t>
            </a:r>
          </a:p>
        </p:txBody>
      </p:sp>
      <p:sp>
        <p:nvSpPr>
          <p:cNvPr id="5" name="TextBox 4"/>
          <p:cNvSpPr txBox="1"/>
          <p:nvPr/>
        </p:nvSpPr>
        <p:spPr>
          <a:xfrm>
            <a:off x="1366982" y="298984"/>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What is the Aim of Community Engagement?</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6374663" y="1359117"/>
            <a:ext cx="4751349" cy="3880276"/>
          </a:xfrm>
          <a:prstGeom prst="rect">
            <a:avLst/>
          </a:prstGeom>
        </p:spPr>
      </p:pic>
    </p:spTree>
    <p:extLst>
      <p:ext uri="{BB962C8B-B14F-4D97-AF65-F5344CB8AC3E}">
        <p14:creationId xmlns:p14="http://schemas.microsoft.com/office/powerpoint/2010/main" val="11666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995159" y="1460369"/>
            <a:ext cx="6977267" cy="4043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altLang="en-US" b="1" i="0" u="none" strike="noStrike" kern="1200" cap="none" spc="0" normalizeH="0" baseline="0" noProof="0" dirty="0" smtClean="0">
                <a:ln>
                  <a:noFill/>
                </a:ln>
                <a:solidFill>
                  <a:srgbClr val="FF0000"/>
                </a:solidFill>
                <a:effectLst/>
                <a:uLnTx/>
                <a:uFillTx/>
                <a:latin typeface="calibri" panose="020F0502020204030204" pitchFamily="34" charset="0"/>
                <a:ea typeface="+mn-ea"/>
                <a:cs typeface="+mn-cs"/>
              </a:rPr>
              <a:t>Key Questions:</a:t>
            </a:r>
            <a:endParaRPr kumimoji="0" lang="en-GB" altLang="en-US" b="0" i="0" u="none" strike="noStrike" kern="1200" cap="none" spc="0" normalizeH="0" baseline="0" noProof="0" dirty="0" smtClean="0">
              <a:ln>
                <a:noFill/>
              </a:ln>
              <a:solidFill>
                <a:srgbClr val="FF0000"/>
              </a:solidFill>
              <a:effectLst/>
              <a:uLnTx/>
              <a:uFillTx/>
              <a:latin typeface="calibri" panose="020F0502020204030204" pitchFamily="34" charset="0"/>
              <a:ea typeface="+mn-ea"/>
              <a:cs typeface="+mn-cs"/>
            </a:endParaRPr>
          </a:p>
          <a:p>
            <a:pPr marL="342900" marR="0" lvl="0" indent="-342900" algn="l" defTabSz="914400" rtl="0" eaLnBrk="1" fontAlgn="base" latinLnBrk="0" hangingPunct="1">
              <a:lnSpc>
                <a:spcPct val="100000"/>
              </a:lnSpc>
              <a:spcBef>
                <a:spcPct val="50000"/>
              </a:spcBef>
              <a:spcAft>
                <a:spcPct val="0"/>
              </a:spcAft>
              <a:buClrTx/>
              <a:buSzTx/>
              <a:buFont typeface="Wingdings" panose="05000000000000000000" pitchFamily="2" charset="2"/>
              <a:buChar char="ü"/>
              <a:tabLst/>
              <a:defRPr/>
            </a:pPr>
            <a:r>
              <a:rPr kumimoji="0" lang="en-GB" altLang="en-US" b="0"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Do communities  have confidence that we understand the issues that matter to them</a:t>
            </a:r>
            <a:r>
              <a:rPr kumimoji="0" lang="en-GB" altLang="en-US" b="0"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a:t>
            </a:r>
            <a:endParaRPr kumimoji="0" lang="en-GB" altLang="en-US" b="0"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endParaRPr>
          </a:p>
          <a:p>
            <a:pPr marL="342900" marR="0" lvl="0" indent="-342900" algn="l" defTabSz="914400" rtl="0" eaLnBrk="1" fontAlgn="base" latinLnBrk="0" hangingPunct="1">
              <a:lnSpc>
                <a:spcPct val="100000"/>
              </a:lnSpc>
              <a:spcBef>
                <a:spcPct val="50000"/>
              </a:spcBef>
              <a:spcAft>
                <a:spcPct val="0"/>
              </a:spcAft>
              <a:buClrTx/>
              <a:buSzTx/>
              <a:buFont typeface="Wingdings" panose="05000000000000000000" pitchFamily="2" charset="2"/>
              <a:buChar char="ü"/>
              <a:tabLst/>
              <a:defRPr/>
            </a:pPr>
            <a:r>
              <a:rPr kumimoji="0" lang="en-GB" altLang="en-US" b="0"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Do communities  have confidence that we are dealing with the issues that matter to them?</a:t>
            </a:r>
          </a:p>
          <a:p>
            <a:pPr marL="342900" marR="0" lvl="0" indent="-34290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pitchFamily="34" charset="0"/>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1200" cap="none" spc="0" normalizeH="0" baseline="0" noProof="0" dirty="0" smtClean="0">
              <a:ln>
                <a:noFill/>
              </a:ln>
              <a:solidFill>
                <a:sysClr val="windowText" lastClr="000000"/>
              </a:solidFill>
              <a:effectLst/>
              <a:uLnTx/>
              <a:uFillTx/>
              <a:latin typeface="calibri" panose="020F0502020204030204" pitchFamily="34" charset="0"/>
              <a:ea typeface="+mn-ea"/>
              <a:cs typeface="+mn-cs"/>
            </a:endParaRPr>
          </a:p>
        </p:txBody>
      </p:sp>
      <p:sp>
        <p:nvSpPr>
          <p:cNvPr id="5" name="TextBox 4"/>
          <p:cNvSpPr txBox="1"/>
          <p:nvPr/>
        </p:nvSpPr>
        <p:spPr>
          <a:xfrm>
            <a:off x="1409844" y="413284"/>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Community Engagement &amp; Reassurance</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8343724" y="1905539"/>
            <a:ext cx="2654514" cy="3309400"/>
          </a:xfrm>
          <a:prstGeom prst="rect">
            <a:avLst/>
          </a:prstGeom>
        </p:spPr>
      </p:pic>
    </p:spTree>
    <p:extLst>
      <p:ext uri="{BB962C8B-B14F-4D97-AF65-F5344CB8AC3E}">
        <p14:creationId xmlns:p14="http://schemas.microsoft.com/office/powerpoint/2010/main" val="213502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53439" y="1801372"/>
            <a:ext cx="5371086" cy="341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366982" y="527584"/>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Signal Incidents</a:t>
            </a:r>
            <a:endParaRPr lang="en-GB" sz="3200" b="1" dirty="0">
              <a:solidFill>
                <a:schemeClr val="bg1"/>
              </a:solidFill>
            </a:endParaRPr>
          </a:p>
        </p:txBody>
      </p:sp>
    </p:spTree>
    <p:extLst>
      <p:ext uri="{BB962C8B-B14F-4D97-AF65-F5344CB8AC3E}">
        <p14:creationId xmlns:p14="http://schemas.microsoft.com/office/powerpoint/2010/main" val="40205765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8880976" y="364216"/>
            <a:ext cx="2547626" cy="2066749"/>
          </a:xfrm>
          <a:prstGeom prst="rect">
            <a:avLst/>
          </a:prstGeom>
        </p:spPr>
      </p:pic>
      <p:pic>
        <p:nvPicPr>
          <p:cNvPr id="4" name="Picture 3"/>
          <p:cNvPicPr>
            <a:picLocks noChangeAspect="1"/>
          </p:cNvPicPr>
          <p:nvPr/>
        </p:nvPicPr>
        <p:blipFill>
          <a:blip r:embed="rId5"/>
          <a:stretch>
            <a:fillRect/>
          </a:stretch>
        </p:blipFill>
        <p:spPr>
          <a:xfrm>
            <a:off x="8716078" y="3439159"/>
            <a:ext cx="2547626" cy="2066749"/>
          </a:xfrm>
          <a:prstGeom prst="rect">
            <a:avLst/>
          </a:prstGeom>
        </p:spPr>
      </p:pic>
      <p:pic>
        <p:nvPicPr>
          <p:cNvPr id="5" name="Picture 4"/>
          <p:cNvPicPr>
            <a:picLocks noChangeAspect="1"/>
          </p:cNvPicPr>
          <p:nvPr/>
        </p:nvPicPr>
        <p:blipFill>
          <a:blip r:embed="rId6"/>
          <a:stretch>
            <a:fillRect/>
          </a:stretch>
        </p:blipFill>
        <p:spPr>
          <a:xfrm>
            <a:off x="424117" y="364216"/>
            <a:ext cx="2497896" cy="2047818"/>
          </a:xfrm>
          <a:prstGeom prst="rect">
            <a:avLst/>
          </a:prstGeom>
        </p:spPr>
      </p:pic>
      <p:pic>
        <p:nvPicPr>
          <p:cNvPr id="6" name="Picture 5"/>
          <p:cNvPicPr>
            <a:picLocks noChangeAspect="1"/>
          </p:cNvPicPr>
          <p:nvPr/>
        </p:nvPicPr>
        <p:blipFill>
          <a:blip r:embed="rId7"/>
          <a:stretch>
            <a:fillRect/>
          </a:stretch>
        </p:blipFill>
        <p:spPr>
          <a:xfrm>
            <a:off x="424117" y="3248778"/>
            <a:ext cx="2547626" cy="2047818"/>
          </a:xfrm>
          <a:prstGeom prst="rect">
            <a:avLst/>
          </a:prstGeom>
        </p:spPr>
      </p:pic>
      <p:sp>
        <p:nvSpPr>
          <p:cNvPr id="7" name="TextBox 6"/>
          <p:cNvSpPr txBox="1"/>
          <p:nvPr/>
        </p:nvSpPr>
        <p:spPr>
          <a:xfrm>
            <a:off x="3086100" y="1615297"/>
            <a:ext cx="5465891" cy="4154984"/>
          </a:xfrm>
          <a:prstGeom prst="rect">
            <a:avLst/>
          </a:prstGeom>
          <a:noFill/>
        </p:spPr>
        <p:txBody>
          <a:bodyPr wrap="square" rtlCol="0">
            <a:spAutoFit/>
          </a:bodyPr>
          <a:lstStyle/>
          <a:p>
            <a:pPr algn="ctr">
              <a:defRPr/>
            </a:pPr>
            <a:r>
              <a:rPr lang="en-GB" altLang="en-US" sz="2400" dirty="0" smtClean="0">
                <a:solidFill>
                  <a:srgbClr val="002060"/>
                </a:solidFill>
                <a:latin typeface="Arial" charset="0"/>
                <a:ea typeface="ＭＳ Ｐゴシック" pitchFamily="34" charset="-128"/>
              </a:rPr>
              <a:t>Public drinking</a:t>
            </a:r>
          </a:p>
          <a:p>
            <a:pPr algn="ctr">
              <a:defRPr/>
            </a:pPr>
            <a:r>
              <a:rPr lang="en-GB" altLang="en-US" sz="2400" dirty="0" smtClean="0">
                <a:solidFill>
                  <a:srgbClr val="002060"/>
                </a:solidFill>
                <a:latin typeface="Arial" charset="0"/>
                <a:ea typeface="ＭＳ Ｐゴシック" pitchFamily="34" charset="-128"/>
              </a:rPr>
              <a:t>Swearing</a:t>
            </a:r>
          </a:p>
          <a:p>
            <a:pPr algn="ctr">
              <a:defRPr/>
            </a:pPr>
            <a:r>
              <a:rPr lang="en-GB" altLang="en-US" sz="2400" dirty="0">
                <a:solidFill>
                  <a:srgbClr val="002060"/>
                </a:solidFill>
                <a:latin typeface="Arial" charset="0"/>
                <a:ea typeface="ＭＳ Ｐゴシック" pitchFamily="34" charset="-128"/>
              </a:rPr>
              <a:t>R</a:t>
            </a:r>
            <a:r>
              <a:rPr lang="en-GB" altLang="en-US" sz="2400" dirty="0" smtClean="0">
                <a:solidFill>
                  <a:srgbClr val="002060"/>
                </a:solidFill>
                <a:latin typeface="Arial" charset="0"/>
                <a:ea typeface="ＭＳ Ｐゴシック" pitchFamily="34" charset="-128"/>
              </a:rPr>
              <a:t>owdy uncivil </a:t>
            </a:r>
            <a:r>
              <a:rPr lang="en-GB" altLang="en-US" sz="2400" dirty="0">
                <a:solidFill>
                  <a:srgbClr val="002060"/>
                </a:solidFill>
                <a:latin typeface="Arial" charset="0"/>
                <a:ea typeface="ＭＳ Ｐゴシック" pitchFamily="34" charset="-128"/>
              </a:rPr>
              <a:t>behaviour by groups </a:t>
            </a:r>
            <a:r>
              <a:rPr lang="en-GB" altLang="en-US" sz="2400" dirty="0" smtClean="0">
                <a:solidFill>
                  <a:srgbClr val="002060"/>
                </a:solidFill>
                <a:latin typeface="Arial" charset="0"/>
                <a:ea typeface="ＭＳ Ｐゴシック" pitchFamily="34" charset="-128"/>
              </a:rPr>
              <a:t>or </a:t>
            </a:r>
            <a:r>
              <a:rPr lang="en-GB" altLang="en-US" sz="2400" dirty="0">
                <a:solidFill>
                  <a:srgbClr val="002060"/>
                </a:solidFill>
                <a:latin typeface="Arial" charset="0"/>
                <a:ea typeface="ＭＳ Ｐゴシック" pitchFamily="34" charset="-128"/>
              </a:rPr>
              <a:t>individuals</a:t>
            </a:r>
          </a:p>
          <a:p>
            <a:pPr algn="ctr">
              <a:defRPr/>
            </a:pPr>
            <a:r>
              <a:rPr lang="en-GB" altLang="en-US" sz="2400" dirty="0">
                <a:solidFill>
                  <a:srgbClr val="002060"/>
                </a:solidFill>
                <a:latin typeface="Arial" charset="0"/>
                <a:ea typeface="ＭＳ Ｐゴシック" pitchFamily="34" charset="-128"/>
              </a:rPr>
              <a:t>Graffiti or damage </a:t>
            </a:r>
            <a:r>
              <a:rPr lang="en-GB" altLang="en-US" sz="2400" dirty="0" smtClean="0">
                <a:solidFill>
                  <a:srgbClr val="002060"/>
                </a:solidFill>
                <a:latin typeface="Arial" charset="0"/>
                <a:ea typeface="ＭＳ Ｐゴシック" pitchFamily="34" charset="-128"/>
              </a:rPr>
              <a:t>&amp; </a:t>
            </a:r>
            <a:r>
              <a:rPr lang="en-GB" altLang="en-US" sz="2400" dirty="0">
                <a:solidFill>
                  <a:srgbClr val="002060"/>
                </a:solidFill>
                <a:latin typeface="Arial" charset="0"/>
                <a:ea typeface="ＭＳ Ｐゴシック" pitchFamily="34" charset="-128"/>
              </a:rPr>
              <a:t>vandalism</a:t>
            </a:r>
          </a:p>
          <a:p>
            <a:pPr algn="ctr">
              <a:defRPr/>
            </a:pPr>
            <a:r>
              <a:rPr lang="en-GB" altLang="en-US" sz="2400" dirty="0">
                <a:solidFill>
                  <a:srgbClr val="002060"/>
                </a:solidFill>
                <a:latin typeface="Arial" charset="0"/>
                <a:ea typeface="ＭＳ Ｐゴシック" pitchFamily="34" charset="-128"/>
              </a:rPr>
              <a:t>Littering</a:t>
            </a:r>
          </a:p>
          <a:p>
            <a:pPr algn="ctr">
              <a:defRPr/>
            </a:pPr>
            <a:r>
              <a:rPr lang="en-GB" altLang="en-US" sz="2400" dirty="0">
                <a:solidFill>
                  <a:srgbClr val="002060"/>
                </a:solidFill>
                <a:latin typeface="Arial" charset="0"/>
                <a:ea typeface="ＭＳ Ｐゴシック" pitchFamily="34" charset="-128"/>
              </a:rPr>
              <a:t>Evidence of drug taking and dealing</a:t>
            </a:r>
          </a:p>
          <a:p>
            <a:pPr algn="ctr">
              <a:defRPr/>
            </a:pPr>
            <a:r>
              <a:rPr lang="en-GB" altLang="en-US" sz="2400" dirty="0">
                <a:solidFill>
                  <a:srgbClr val="002060"/>
                </a:solidFill>
                <a:latin typeface="Arial" charset="0"/>
                <a:ea typeface="ＭＳ Ｐゴシック" pitchFamily="34" charset="-128"/>
              </a:rPr>
              <a:t>Prostitution</a:t>
            </a:r>
          </a:p>
          <a:p>
            <a:pPr algn="ctr">
              <a:defRPr/>
            </a:pPr>
            <a:r>
              <a:rPr lang="en-GB" altLang="en-US" sz="2400" dirty="0">
                <a:solidFill>
                  <a:srgbClr val="002060"/>
                </a:solidFill>
                <a:latin typeface="Arial" charset="0"/>
                <a:ea typeface="ＭＳ Ｐゴシック" pitchFamily="34" charset="-128"/>
              </a:rPr>
              <a:t>Speeding</a:t>
            </a:r>
          </a:p>
          <a:p>
            <a:pPr algn="ctr">
              <a:defRPr/>
            </a:pPr>
            <a:r>
              <a:rPr lang="en-GB" altLang="en-US" sz="2400" dirty="0">
                <a:solidFill>
                  <a:srgbClr val="002060"/>
                </a:solidFill>
                <a:latin typeface="Arial" charset="0"/>
                <a:ea typeface="ＭＳ Ｐゴシック" pitchFamily="34" charset="-128"/>
              </a:rPr>
              <a:t>Rubbish dumped outside </a:t>
            </a:r>
            <a:r>
              <a:rPr lang="en-GB" altLang="en-US" sz="2400" dirty="0" smtClean="0">
                <a:solidFill>
                  <a:srgbClr val="002060"/>
                </a:solidFill>
                <a:latin typeface="Arial" charset="0"/>
                <a:ea typeface="ＭＳ Ｐゴシック" pitchFamily="34" charset="-128"/>
              </a:rPr>
              <a:t>houses</a:t>
            </a:r>
          </a:p>
          <a:p>
            <a:pPr algn="ctr">
              <a:defRPr/>
            </a:pPr>
            <a:r>
              <a:rPr lang="en-GB" altLang="en-US" sz="2400" dirty="0">
                <a:solidFill>
                  <a:srgbClr val="002060"/>
                </a:solidFill>
                <a:latin typeface="Arial" charset="0"/>
                <a:ea typeface="ＭＳ Ｐゴシック" pitchFamily="34" charset="-128"/>
              </a:rPr>
              <a:t>B</a:t>
            </a:r>
            <a:r>
              <a:rPr lang="en-GB" altLang="en-US" sz="2400" dirty="0" smtClean="0">
                <a:solidFill>
                  <a:srgbClr val="002060"/>
                </a:solidFill>
                <a:latin typeface="Arial" charset="0"/>
                <a:ea typeface="ＭＳ Ｐゴシック" pitchFamily="34" charset="-128"/>
              </a:rPr>
              <a:t>urnt </a:t>
            </a:r>
            <a:r>
              <a:rPr lang="en-GB" altLang="en-US" sz="2400" dirty="0">
                <a:solidFill>
                  <a:srgbClr val="002060"/>
                </a:solidFill>
                <a:latin typeface="Arial" charset="0"/>
                <a:ea typeface="ＭＳ Ｐゴシック" pitchFamily="34" charset="-128"/>
              </a:rPr>
              <a:t>out </a:t>
            </a:r>
            <a:r>
              <a:rPr lang="en-GB" altLang="en-US" sz="2400" dirty="0" smtClean="0">
                <a:solidFill>
                  <a:srgbClr val="002060"/>
                </a:solidFill>
                <a:latin typeface="Arial" charset="0"/>
                <a:ea typeface="ＭＳ Ｐゴシック" pitchFamily="34" charset="-128"/>
              </a:rPr>
              <a:t>cars etc.</a:t>
            </a:r>
            <a:endParaRPr lang="en-GB" altLang="en-US" sz="2400" dirty="0">
              <a:solidFill>
                <a:srgbClr val="002060"/>
              </a:solidFill>
              <a:latin typeface="Arial" charset="0"/>
              <a:ea typeface="ＭＳ Ｐゴシック" pitchFamily="34" charset="-128"/>
            </a:endParaRPr>
          </a:p>
        </p:txBody>
      </p:sp>
      <p:sp>
        <p:nvSpPr>
          <p:cNvPr id="8" name="TextBox 7"/>
          <p:cNvSpPr txBox="1"/>
          <p:nvPr/>
        </p:nvSpPr>
        <p:spPr>
          <a:xfrm>
            <a:off x="3250998" y="544727"/>
            <a:ext cx="5136094" cy="584775"/>
          </a:xfrm>
          <a:prstGeom prst="rect">
            <a:avLst/>
          </a:prstGeom>
          <a:solidFill>
            <a:srgbClr val="002060"/>
          </a:solidFill>
        </p:spPr>
        <p:txBody>
          <a:bodyPr wrap="square" rtlCol="0">
            <a:spAutoFit/>
          </a:bodyPr>
          <a:lstStyle/>
          <a:p>
            <a:pPr algn="ctr"/>
            <a:r>
              <a:rPr lang="en-GB" sz="3200" b="1" dirty="0" smtClean="0">
                <a:solidFill>
                  <a:schemeClr val="bg1"/>
                </a:solidFill>
              </a:rPr>
              <a:t>Signal Crimes</a:t>
            </a:r>
            <a:endParaRPr lang="en-GB" sz="3200" b="1" dirty="0">
              <a:solidFill>
                <a:schemeClr val="bg1"/>
              </a:solidFill>
            </a:endParaRPr>
          </a:p>
        </p:txBody>
      </p:sp>
    </p:spTree>
    <p:extLst>
      <p:ext uri="{BB962C8B-B14F-4D97-AF65-F5344CB8AC3E}">
        <p14:creationId xmlns:p14="http://schemas.microsoft.com/office/powerpoint/2010/main" val="66674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513778" y="560582"/>
            <a:ext cx="8763000" cy="4933950"/>
          </a:xfrm>
          <a:prstGeom prst="rect">
            <a:avLst/>
          </a:prstGeom>
        </p:spPr>
      </p:pic>
      <p:pic>
        <p:nvPicPr>
          <p:cNvPr id="3" name="Picture 2"/>
          <p:cNvPicPr>
            <a:picLocks noChangeAspect="1"/>
          </p:cNvPicPr>
          <p:nvPr/>
        </p:nvPicPr>
        <p:blipFill rotWithShape="1">
          <a:blip r:embed="rId5"/>
          <a:srcRect l="9949" t="6591" r="12025" b="10683"/>
          <a:stretch/>
        </p:blipFill>
        <p:spPr>
          <a:xfrm>
            <a:off x="10744959" y="4223291"/>
            <a:ext cx="1030728" cy="1092821"/>
          </a:xfrm>
          <a:prstGeom prst="rect">
            <a:avLst/>
          </a:prstGeom>
        </p:spPr>
      </p:pic>
    </p:spTree>
    <p:extLst>
      <p:ext uri="{BB962C8B-B14F-4D97-AF65-F5344CB8AC3E}">
        <p14:creationId xmlns:p14="http://schemas.microsoft.com/office/powerpoint/2010/main" val="14844078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0882" y="1275341"/>
            <a:ext cx="5621482" cy="429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21280" y="1081377"/>
            <a:ext cx="2303463" cy="216058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flipH="1">
            <a:off x="6493164" y="2087418"/>
            <a:ext cx="1708727" cy="600364"/>
          </a:xfrm>
          <a:prstGeom prst="straightConnector1">
            <a:avLst/>
          </a:prstGeom>
          <a:ln w="76200">
            <a:solidFill>
              <a:srgbClr val="FF0000"/>
            </a:solidFill>
            <a:tailEnd type="triangle"/>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464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7" name="Text Box 4"/>
          <p:cNvSpPr txBox="1">
            <a:spLocks noChangeArrowheads="1"/>
          </p:cNvSpPr>
          <p:nvPr>
            <p:custDataLst>
              <p:tags r:id="rId1"/>
            </p:custDataLst>
          </p:nvPr>
        </p:nvSpPr>
        <p:spPr bwMode="auto">
          <a:xfrm>
            <a:off x="7956125" y="312543"/>
            <a:ext cx="3008784" cy="584775"/>
          </a:xfrm>
          <a:prstGeom prst="rect">
            <a:avLst/>
          </a:prstGeom>
          <a:solidFill>
            <a:schemeClr val="bg1"/>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3200" b="1" dirty="0">
                <a:solidFill>
                  <a:srgbClr val="002060"/>
                </a:solidFill>
                <a:latin typeface="Arial" panose="020B0604020202020204" pitchFamily="34" charset="0"/>
                <a:cs typeface="Arial" panose="020B0604020202020204" pitchFamily="34" charset="0"/>
              </a:rPr>
              <a:t>Effects</a:t>
            </a:r>
          </a:p>
        </p:txBody>
      </p:sp>
      <p:sp>
        <p:nvSpPr>
          <p:cNvPr id="9" name="Text Box 11"/>
          <p:cNvSpPr txBox="1">
            <a:spLocks noChangeArrowheads="1"/>
          </p:cNvSpPr>
          <p:nvPr>
            <p:custDataLst>
              <p:tags r:id="rId2"/>
            </p:custDataLst>
          </p:nvPr>
        </p:nvSpPr>
        <p:spPr bwMode="auto">
          <a:xfrm>
            <a:off x="8854380" y="1156437"/>
            <a:ext cx="2236935" cy="1190625"/>
          </a:xfrm>
          <a:prstGeom prst="rect">
            <a:avLst/>
          </a:prstGeom>
          <a:solidFill>
            <a:sysClr val="window" lastClr="FFFFFF"/>
          </a:solidFill>
          <a:ln>
            <a:noFill/>
          </a:ln>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rPr>
              <a:t>Fear</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rPr>
              <a:t>Worry / Anxiety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rPr>
              <a:t>Anger</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ea typeface="ＭＳ Ｐゴシック" pitchFamily="34" charset="-128"/>
              </a:rPr>
              <a:t>Vulnerability</a:t>
            </a:r>
            <a:endPar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endParaRPr>
          </a:p>
        </p:txBody>
      </p:sp>
      <p:sp>
        <p:nvSpPr>
          <p:cNvPr id="10" name="Rectangle 16"/>
          <p:cNvSpPr>
            <a:spLocks noChangeArrowheads="1"/>
          </p:cNvSpPr>
          <p:nvPr>
            <p:custDataLst>
              <p:tags r:id="rId3"/>
            </p:custDataLst>
          </p:nvPr>
        </p:nvSpPr>
        <p:spPr bwMode="auto">
          <a:xfrm>
            <a:off x="7956125" y="1126199"/>
            <a:ext cx="685800" cy="1209675"/>
          </a:xfrm>
          <a:prstGeom prst="rect">
            <a:avLst/>
          </a:prstGeom>
          <a:solidFill>
            <a:sysClr val="window" lastClr="FFFFFF"/>
          </a:solidFill>
          <a:ln w="9525">
            <a:solidFill>
              <a:sysClr val="windowText" lastClr="000000"/>
            </a:solidFill>
            <a:miter lim="800000"/>
            <a:headEnd/>
            <a:tailEnd/>
          </a:ln>
          <a:effectLst>
            <a:outerShdw blurRad="50800" dist="38100" dir="18900000" algn="bl" rotWithShape="0">
              <a:prstClr val="black">
                <a:alpha val="40000"/>
              </a:prstClr>
            </a:outerShdw>
          </a:effec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prstClr val="black"/>
              </a:solidFill>
              <a:effectLst/>
              <a:uLnTx/>
              <a:uFillTx/>
              <a:latin typeface="Arial" charset="0"/>
              <a:ea typeface="ＭＳ Ｐゴシック" pitchFamily="34" charset="-128"/>
            </a:endParaRPr>
          </a:p>
        </p:txBody>
      </p:sp>
      <p:sp>
        <p:nvSpPr>
          <p:cNvPr id="11" name="Text Box 18"/>
          <p:cNvSpPr txBox="1">
            <a:spLocks noChangeArrowheads="1"/>
          </p:cNvSpPr>
          <p:nvPr>
            <p:custDataLst>
              <p:tags r:id="rId4"/>
            </p:custDataLst>
          </p:nvPr>
        </p:nvSpPr>
        <p:spPr bwMode="auto">
          <a:xfrm rot="16228835">
            <a:off x="7552107" y="1594739"/>
            <a:ext cx="149383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000" dirty="0">
                <a:solidFill>
                  <a:srgbClr val="FF0000"/>
                </a:solidFill>
                <a:latin typeface="Tahoma" charset="0"/>
              </a:rPr>
              <a:t>Emotion</a:t>
            </a:r>
            <a:endParaRPr lang="en-US" altLang="en-US" dirty="0">
              <a:solidFill>
                <a:srgbClr val="FF0000"/>
              </a:solidFill>
              <a:latin typeface="Arial" charset="0"/>
            </a:endParaRPr>
          </a:p>
        </p:txBody>
      </p:sp>
      <p:sp>
        <p:nvSpPr>
          <p:cNvPr id="12" name="Text Box 12"/>
          <p:cNvSpPr txBox="1">
            <a:spLocks noChangeArrowheads="1"/>
          </p:cNvSpPr>
          <p:nvPr>
            <p:custDataLst>
              <p:tags r:id="rId5"/>
            </p:custDataLst>
          </p:nvPr>
        </p:nvSpPr>
        <p:spPr bwMode="auto">
          <a:xfrm>
            <a:off x="8934911" y="2709061"/>
            <a:ext cx="2543857" cy="1477328"/>
          </a:xfrm>
          <a:prstGeom prst="rect">
            <a:avLst/>
          </a:prstGeom>
          <a:solidFill>
            <a:sysClr val="window" lastClr="FFFFFF"/>
          </a:solidFill>
          <a:ln>
            <a:noFill/>
          </a:ln>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rPr>
              <a:t>Area Degenerating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ea typeface="ＭＳ Ｐゴシック" pitchFamily="34" charset="-128"/>
              </a:rPr>
              <a:t>Lack of faith in police</a:t>
            </a:r>
            <a:endPar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ea typeface="ＭＳ Ｐゴシック" pitchFamily="34" charset="-128"/>
              </a:rPr>
              <a:t>Stereotype groups</a:t>
            </a:r>
            <a:endPar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ea typeface="ＭＳ Ｐゴシック" pitchFamily="34" charset="-128"/>
              </a:rPr>
              <a:t>Fear of being targeted</a:t>
            </a:r>
            <a:endParaRPr kumimoji="0" lang="en-US" altLang="en-US" sz="1800" b="1" i="0" u="none" strike="noStrike" kern="0" cap="none" spc="0" normalizeH="0" baseline="0" noProof="0" dirty="0">
              <a:ln>
                <a:noFill/>
              </a:ln>
              <a:solidFill>
                <a:srgbClr val="002060"/>
              </a:solidFill>
              <a:effectLst/>
              <a:uLnTx/>
              <a:uFillTx/>
              <a:latin typeface="Arial" charset="0"/>
              <a:ea typeface="ＭＳ Ｐゴシック" pitchFamily="34" charset="-128"/>
            </a:endParaRPr>
          </a:p>
        </p:txBody>
      </p:sp>
      <p:sp>
        <p:nvSpPr>
          <p:cNvPr id="13" name="Rectangle 19"/>
          <p:cNvSpPr>
            <a:spLocks noChangeArrowheads="1"/>
          </p:cNvSpPr>
          <p:nvPr>
            <p:custDataLst>
              <p:tags r:id="rId6"/>
            </p:custDataLst>
          </p:nvPr>
        </p:nvSpPr>
        <p:spPr bwMode="auto">
          <a:xfrm>
            <a:off x="7956125" y="2606269"/>
            <a:ext cx="685800" cy="1568844"/>
          </a:xfrm>
          <a:prstGeom prst="rect">
            <a:avLst/>
          </a:prstGeom>
          <a:solidFill>
            <a:sysClr val="window" lastClr="FFFFFF"/>
          </a:solidFill>
          <a:ln w="9525">
            <a:solidFill>
              <a:sysClr val="windowText" lastClr="000000"/>
            </a:solidFill>
            <a:miter lim="800000"/>
            <a:headEnd/>
            <a:tailEnd/>
          </a:ln>
          <a:effectLst>
            <a:outerShdw blurRad="50800" dist="38100" algn="l" rotWithShape="0">
              <a:prstClr val="black">
                <a:alpha val="40000"/>
              </a:prstClr>
            </a:outerShdw>
          </a:effec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prstClr val="black"/>
              </a:solidFill>
              <a:effectLst/>
              <a:uLnTx/>
              <a:uFillTx/>
              <a:latin typeface="Arial" charset="0"/>
              <a:ea typeface="ＭＳ Ｐゴシック" pitchFamily="34" charset="-128"/>
            </a:endParaRPr>
          </a:p>
        </p:txBody>
      </p:sp>
      <p:sp>
        <p:nvSpPr>
          <p:cNvPr id="14" name="Rectangle 21"/>
          <p:cNvSpPr>
            <a:spLocks noChangeArrowheads="1"/>
          </p:cNvSpPr>
          <p:nvPr>
            <p:custDataLst>
              <p:tags r:id="rId7"/>
            </p:custDataLst>
          </p:nvPr>
        </p:nvSpPr>
        <p:spPr bwMode="auto">
          <a:xfrm>
            <a:off x="7966074" y="4408150"/>
            <a:ext cx="685800" cy="1423988"/>
          </a:xfrm>
          <a:prstGeom prst="rect">
            <a:avLst/>
          </a:prstGeom>
          <a:solidFill>
            <a:schemeClr val="bg1"/>
          </a:solidFill>
          <a:ln w="9525">
            <a:solidFill>
              <a:schemeClr val="tx1"/>
            </a:solidFill>
            <a:miter lim="800000"/>
            <a:headEnd/>
            <a:tailEnd/>
          </a:ln>
          <a:effectLst>
            <a:outerShdw blurRad="50800" dist="38100" algn="l" rotWithShape="0">
              <a:prstClr val="black">
                <a:alpha val="40000"/>
              </a:prstClr>
            </a:outerShdw>
          </a:effec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5" name="Text Box 14"/>
          <p:cNvSpPr txBox="1">
            <a:spLocks noChangeArrowheads="1"/>
          </p:cNvSpPr>
          <p:nvPr>
            <p:custDataLst>
              <p:tags r:id="rId8"/>
            </p:custDataLst>
          </p:nvPr>
        </p:nvSpPr>
        <p:spPr bwMode="auto">
          <a:xfrm>
            <a:off x="8854380" y="4354810"/>
            <a:ext cx="2421883" cy="1477328"/>
          </a:xfrm>
          <a:prstGeom prst="rect">
            <a:avLst/>
          </a:prstGeom>
          <a:solidFill>
            <a:schemeClr val="bg1"/>
          </a:solidFill>
          <a:ln>
            <a:noFill/>
          </a:ln>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US" altLang="en-US" sz="1800" b="1" dirty="0" smtClean="0">
                <a:solidFill>
                  <a:srgbClr val="002060"/>
                </a:solidFill>
                <a:latin typeface="Arial" charset="0"/>
              </a:rPr>
              <a:t>Change their behaviour</a:t>
            </a:r>
            <a:endParaRPr lang="en-US" altLang="en-US" sz="1800" b="1" dirty="0">
              <a:solidFill>
                <a:srgbClr val="002060"/>
              </a:solidFill>
              <a:latin typeface="Arial" charset="0"/>
            </a:endParaRPr>
          </a:p>
          <a:p>
            <a:pPr algn="ctr" eaLnBrk="1" hangingPunct="1">
              <a:spcBef>
                <a:spcPct val="0"/>
              </a:spcBef>
              <a:buFontTx/>
              <a:buNone/>
            </a:pPr>
            <a:r>
              <a:rPr lang="en-US" altLang="en-US" sz="1800" b="1" dirty="0">
                <a:solidFill>
                  <a:srgbClr val="002060"/>
                </a:solidFill>
                <a:latin typeface="Arial" charset="0"/>
              </a:rPr>
              <a:t>Take </a:t>
            </a:r>
            <a:r>
              <a:rPr lang="en-US" altLang="en-US" sz="1800" b="1" dirty="0" smtClean="0">
                <a:solidFill>
                  <a:srgbClr val="002060"/>
                </a:solidFill>
                <a:latin typeface="Arial" charset="0"/>
              </a:rPr>
              <a:t>direct action</a:t>
            </a:r>
            <a:endParaRPr lang="en-US" altLang="en-US" sz="1800" b="1" dirty="0">
              <a:solidFill>
                <a:srgbClr val="002060"/>
              </a:solidFill>
              <a:latin typeface="Arial" charset="0"/>
            </a:endParaRPr>
          </a:p>
          <a:p>
            <a:pPr algn="ctr" eaLnBrk="1" hangingPunct="1">
              <a:spcBef>
                <a:spcPct val="0"/>
              </a:spcBef>
              <a:buFontTx/>
              <a:buNone/>
            </a:pPr>
            <a:r>
              <a:rPr lang="en-US" altLang="en-US" sz="1800" b="1" dirty="0">
                <a:solidFill>
                  <a:srgbClr val="002060"/>
                </a:solidFill>
                <a:latin typeface="Arial" charset="0"/>
              </a:rPr>
              <a:t>Move out of area</a:t>
            </a:r>
          </a:p>
          <a:p>
            <a:pPr algn="ctr" eaLnBrk="1" hangingPunct="1">
              <a:spcBef>
                <a:spcPct val="0"/>
              </a:spcBef>
              <a:buFontTx/>
              <a:buNone/>
            </a:pPr>
            <a:r>
              <a:rPr lang="en-US" altLang="en-US" sz="1800" b="1" dirty="0">
                <a:solidFill>
                  <a:srgbClr val="002060"/>
                </a:solidFill>
                <a:latin typeface="Arial" charset="0"/>
              </a:rPr>
              <a:t>Take </a:t>
            </a:r>
            <a:r>
              <a:rPr lang="en-US" altLang="en-US" sz="1800" b="1" dirty="0" smtClean="0">
                <a:solidFill>
                  <a:srgbClr val="002060"/>
                </a:solidFill>
                <a:latin typeface="Arial" charset="0"/>
              </a:rPr>
              <a:t>positive action</a:t>
            </a:r>
            <a:endParaRPr lang="en-US" altLang="en-US" sz="1800" b="1" dirty="0">
              <a:solidFill>
                <a:srgbClr val="002060"/>
              </a:solidFill>
              <a:latin typeface="Arial" charset="0"/>
            </a:endParaRPr>
          </a:p>
        </p:txBody>
      </p:sp>
      <p:sp>
        <p:nvSpPr>
          <p:cNvPr id="16" name="Text Box 4"/>
          <p:cNvSpPr txBox="1">
            <a:spLocks noChangeArrowheads="1"/>
          </p:cNvSpPr>
          <p:nvPr>
            <p:custDataLst>
              <p:tags r:id="rId9"/>
            </p:custDataLst>
          </p:nvPr>
        </p:nvSpPr>
        <p:spPr bwMode="auto">
          <a:xfrm>
            <a:off x="4230255" y="319524"/>
            <a:ext cx="3202458" cy="553998"/>
          </a:xfrm>
          <a:prstGeom prst="rect">
            <a:avLst/>
          </a:prstGeom>
          <a:solidFill>
            <a:schemeClr val="bg1"/>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3000" b="1" dirty="0" smtClean="0">
                <a:solidFill>
                  <a:srgbClr val="002060"/>
                </a:solidFill>
                <a:latin typeface="Arial" panose="020B0604020202020204" pitchFamily="34" charset="0"/>
                <a:cs typeface="Arial" panose="020B0604020202020204" pitchFamily="34" charset="0"/>
              </a:rPr>
              <a:t>Content (risk of)</a:t>
            </a:r>
            <a:endParaRPr lang="en-US" altLang="en-US" sz="3000" b="1" dirty="0">
              <a:solidFill>
                <a:srgbClr val="002060"/>
              </a:solidFill>
              <a:latin typeface="Arial" panose="020B0604020202020204" pitchFamily="34" charset="0"/>
              <a:cs typeface="Arial" panose="020B0604020202020204" pitchFamily="34" charset="0"/>
            </a:endParaRPr>
          </a:p>
        </p:txBody>
      </p:sp>
      <p:sp>
        <p:nvSpPr>
          <p:cNvPr id="17" name="Text Box 4"/>
          <p:cNvSpPr txBox="1">
            <a:spLocks noChangeArrowheads="1"/>
          </p:cNvSpPr>
          <p:nvPr>
            <p:custDataLst>
              <p:tags r:id="rId10"/>
            </p:custDataLst>
          </p:nvPr>
        </p:nvSpPr>
        <p:spPr bwMode="auto">
          <a:xfrm>
            <a:off x="698059" y="319525"/>
            <a:ext cx="3008784" cy="584775"/>
          </a:xfrm>
          <a:prstGeom prst="rect">
            <a:avLst/>
          </a:prstGeom>
          <a:solidFill>
            <a:schemeClr val="bg1"/>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3200" b="1" dirty="0" smtClean="0">
                <a:solidFill>
                  <a:srgbClr val="002060"/>
                </a:solidFill>
                <a:latin typeface="Arial" panose="020B0604020202020204" pitchFamily="34" charset="0"/>
                <a:cs typeface="Arial" panose="020B0604020202020204" pitchFamily="34" charset="0"/>
              </a:rPr>
              <a:t>Expressions</a:t>
            </a:r>
            <a:endParaRPr lang="en-US" altLang="en-US" sz="3200" b="1" dirty="0">
              <a:solidFill>
                <a:srgbClr val="002060"/>
              </a:solidFill>
              <a:latin typeface="Arial" panose="020B0604020202020204" pitchFamily="34" charset="0"/>
              <a:cs typeface="Arial" panose="020B0604020202020204" pitchFamily="34" charset="0"/>
            </a:endParaRPr>
          </a:p>
        </p:txBody>
      </p:sp>
      <p:sp>
        <p:nvSpPr>
          <p:cNvPr id="18" name="Text Box 20"/>
          <p:cNvSpPr txBox="1">
            <a:spLocks noChangeArrowheads="1"/>
          </p:cNvSpPr>
          <p:nvPr>
            <p:custDataLst>
              <p:tags r:id="rId11"/>
            </p:custDataLst>
          </p:nvPr>
        </p:nvSpPr>
        <p:spPr bwMode="auto">
          <a:xfrm rot="16228835">
            <a:off x="7551306" y="3209277"/>
            <a:ext cx="14954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000" dirty="0">
                <a:solidFill>
                  <a:srgbClr val="FF0000"/>
                </a:solidFill>
                <a:latin typeface="Tahoma" charset="0"/>
              </a:rPr>
              <a:t>Thought</a:t>
            </a:r>
            <a:endParaRPr lang="en-US" altLang="en-US" dirty="0">
              <a:solidFill>
                <a:srgbClr val="FF0000"/>
              </a:solidFill>
              <a:latin typeface="Arial" charset="0"/>
            </a:endParaRPr>
          </a:p>
        </p:txBody>
      </p:sp>
      <p:sp>
        <p:nvSpPr>
          <p:cNvPr id="19" name="Text Box 22"/>
          <p:cNvSpPr txBox="1">
            <a:spLocks noChangeArrowheads="1"/>
          </p:cNvSpPr>
          <p:nvPr>
            <p:custDataLst>
              <p:tags r:id="rId12"/>
            </p:custDataLst>
          </p:nvPr>
        </p:nvSpPr>
        <p:spPr bwMode="auto">
          <a:xfrm rot="16200000">
            <a:off x="7561261" y="4959062"/>
            <a:ext cx="14954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000" dirty="0" err="1">
                <a:solidFill>
                  <a:srgbClr val="FF0000"/>
                </a:solidFill>
                <a:latin typeface="Tahoma" charset="0"/>
              </a:rPr>
              <a:t>Behaviour</a:t>
            </a:r>
            <a:endParaRPr lang="en-US" altLang="en-US" dirty="0">
              <a:solidFill>
                <a:srgbClr val="FF0000"/>
              </a:solidFill>
              <a:latin typeface="Arial" charset="0"/>
            </a:endParaRPr>
          </a:p>
        </p:txBody>
      </p:sp>
      <p:sp>
        <p:nvSpPr>
          <p:cNvPr id="20" name="Text Box 11"/>
          <p:cNvSpPr txBox="1">
            <a:spLocks noChangeArrowheads="1"/>
          </p:cNvSpPr>
          <p:nvPr>
            <p:custDataLst>
              <p:tags r:id="rId13"/>
            </p:custDataLst>
          </p:nvPr>
        </p:nvSpPr>
        <p:spPr bwMode="auto">
          <a:xfrm>
            <a:off x="1083983" y="1302259"/>
            <a:ext cx="2236935" cy="1477328"/>
          </a:xfrm>
          <a:prstGeom prst="rect">
            <a:avLst/>
          </a:prstGeom>
          <a:solidFill>
            <a:sysClr val="window" lastClr="FFFFFF"/>
          </a:solidFill>
          <a:ln>
            <a:noFill/>
          </a:ln>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rPr>
              <a:t>Crime</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rPr>
              <a:t>Social</a:t>
            </a:r>
            <a:r>
              <a:rPr kumimoji="0" lang="en-US" altLang="en-US" sz="1800" b="1" i="0" u="none" strike="noStrike" kern="0" cap="none" spc="0" normalizeH="0" noProof="0" dirty="0" smtClean="0">
                <a:ln>
                  <a:noFill/>
                </a:ln>
                <a:solidFill>
                  <a:srgbClr val="002060"/>
                </a:solidFill>
                <a:effectLst/>
                <a:uLnTx/>
                <a:uFillTx/>
                <a:latin typeface="Arial" charset="0"/>
              </a:rPr>
              <a:t> Disorder</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baseline="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noProof="0" dirty="0" smtClean="0">
                <a:ln>
                  <a:noFill/>
                </a:ln>
                <a:solidFill>
                  <a:srgbClr val="002060"/>
                </a:solidFill>
                <a:effectLst/>
                <a:uLnTx/>
                <a:uFillTx/>
                <a:latin typeface="Arial" charset="0"/>
              </a:rPr>
              <a:t>Physical Disorder</a:t>
            </a:r>
            <a:endParaRPr kumimoji="0" lang="en-US" altLang="en-US" sz="1800" b="1" i="0" u="none" strike="noStrike" kern="0" cap="none" spc="0" normalizeH="0" baseline="0" noProof="0" dirty="0">
              <a:ln>
                <a:noFill/>
              </a:ln>
              <a:solidFill>
                <a:srgbClr val="002060"/>
              </a:solidFill>
              <a:effectLst/>
              <a:uLnTx/>
              <a:uFillTx/>
              <a:latin typeface="Arial" charset="0"/>
            </a:endParaRPr>
          </a:p>
        </p:txBody>
      </p:sp>
      <p:sp>
        <p:nvSpPr>
          <p:cNvPr id="21" name="Text Box 11"/>
          <p:cNvSpPr txBox="1">
            <a:spLocks noChangeArrowheads="1"/>
          </p:cNvSpPr>
          <p:nvPr>
            <p:custDataLst>
              <p:tags r:id="rId14"/>
            </p:custDataLst>
          </p:nvPr>
        </p:nvSpPr>
        <p:spPr bwMode="auto">
          <a:xfrm>
            <a:off x="4713016" y="1302259"/>
            <a:ext cx="2236935" cy="4524315"/>
          </a:xfrm>
          <a:prstGeom prst="rect">
            <a:avLst/>
          </a:prstGeom>
          <a:solidFill>
            <a:sysClr val="window" lastClr="FFFFFF"/>
          </a:solidFill>
          <a:ln>
            <a:noFill/>
          </a:ln>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rPr>
              <a:t>Self</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smtClean="0">
                <a:ln>
                  <a:noFill/>
                </a:ln>
                <a:solidFill>
                  <a:srgbClr val="002060"/>
                </a:solidFill>
                <a:effectLst/>
                <a:uLnTx/>
                <a:uFillTx/>
                <a:latin typeface="Arial" charset="0"/>
              </a:rPr>
              <a:t>Significant</a:t>
            </a:r>
            <a:r>
              <a:rPr kumimoji="0" lang="en-US" altLang="en-US" sz="1800" b="1" i="0" u="none" strike="noStrike" kern="0" cap="none" spc="0" normalizeH="0" noProof="0" dirty="0" smtClean="0">
                <a:ln>
                  <a:noFill/>
                </a:ln>
                <a:solidFill>
                  <a:srgbClr val="002060"/>
                </a:solidFill>
                <a:effectLst/>
                <a:uLnTx/>
                <a:uFillTx/>
                <a:latin typeface="Arial" charset="0"/>
              </a:rPr>
              <a:t> Other</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baseline="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noProof="0" dirty="0" smtClean="0">
                <a:ln>
                  <a:noFill/>
                </a:ln>
                <a:solidFill>
                  <a:srgbClr val="002060"/>
                </a:solidFill>
                <a:effectLst/>
                <a:uLnTx/>
                <a:uFillTx/>
                <a:latin typeface="Arial" charset="0"/>
              </a:rPr>
              <a:t>Personal Property</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baseline="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noProof="0" dirty="0" smtClean="0">
                <a:ln>
                  <a:noFill/>
                </a:ln>
                <a:solidFill>
                  <a:srgbClr val="002060"/>
                </a:solidFill>
                <a:effectLst/>
                <a:uLnTx/>
                <a:uFillTx/>
                <a:latin typeface="Arial" charset="0"/>
              </a:rPr>
              <a:t>Significant Other Property</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baseline="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noProof="0" dirty="0" smtClean="0">
                <a:ln>
                  <a:noFill/>
                </a:ln>
                <a:solidFill>
                  <a:srgbClr val="002060"/>
                </a:solidFill>
                <a:effectLst/>
                <a:uLnTx/>
                <a:uFillTx/>
                <a:latin typeface="Arial" charset="0"/>
              </a:rPr>
              <a:t>Neighbourhood Safety</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baseline="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noProof="0" dirty="0" smtClean="0">
                <a:ln>
                  <a:noFill/>
                </a:ln>
                <a:solidFill>
                  <a:srgbClr val="002060"/>
                </a:solidFill>
                <a:effectLst/>
                <a:uLnTx/>
                <a:uFillTx/>
                <a:latin typeface="Arial" charset="0"/>
              </a:rPr>
              <a:t>Neighbourhood Property</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altLang="en-US" sz="1800" b="1" kern="0" baseline="0" dirty="0">
              <a:solidFill>
                <a:srgbClr val="002060"/>
              </a:solidFill>
              <a:latin typeface="Arial"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noProof="0" dirty="0" smtClean="0">
                <a:ln>
                  <a:noFill/>
                </a:ln>
                <a:solidFill>
                  <a:srgbClr val="002060"/>
                </a:solidFill>
                <a:effectLst/>
                <a:uLnTx/>
                <a:uFillTx/>
                <a:latin typeface="Arial" charset="0"/>
              </a:rPr>
              <a:t>Social Order </a:t>
            </a:r>
            <a:endParaRPr kumimoji="0" lang="en-US" altLang="en-US" sz="1800" b="1" i="0" u="none" strike="noStrike" kern="0" cap="none" spc="0" normalizeH="0" baseline="0" noProof="0" dirty="0">
              <a:ln>
                <a:noFill/>
              </a:ln>
              <a:solidFill>
                <a:srgbClr val="002060"/>
              </a:solidFill>
              <a:effectLst/>
              <a:uLnTx/>
              <a:uFillTx/>
              <a:latin typeface="Arial" charset="0"/>
            </a:endParaRPr>
          </a:p>
        </p:txBody>
      </p:sp>
    </p:spTree>
    <p:extLst>
      <p:ext uri="{BB962C8B-B14F-4D97-AF65-F5344CB8AC3E}">
        <p14:creationId xmlns:p14="http://schemas.microsoft.com/office/powerpoint/2010/main" val="108466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fade">
                                      <p:cBhvr>
                                        <p:cTn id="7" dur="500"/>
                                        <p:tgtEl>
                                          <p:spTgt spid="2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xEl>
                                              <p:pRg st="2" end="2"/>
                                            </p:txEl>
                                          </p:spTgt>
                                        </p:tgtEl>
                                        <p:attrNameLst>
                                          <p:attrName>style.visibility</p:attrName>
                                        </p:attrNameLst>
                                      </p:cBhvr>
                                      <p:to>
                                        <p:strVal val="visible"/>
                                      </p:to>
                                    </p:set>
                                    <p:animEffect transition="in" filter="fade">
                                      <p:cBhvr>
                                        <p:cTn id="12" dur="500"/>
                                        <p:tgtEl>
                                          <p:spTgt spid="2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xEl>
                                              <p:pRg st="4" end="4"/>
                                            </p:txEl>
                                          </p:spTgt>
                                        </p:tgtEl>
                                        <p:attrNameLst>
                                          <p:attrName>style.visibility</p:attrName>
                                        </p:attrNameLst>
                                      </p:cBhvr>
                                      <p:to>
                                        <p:strVal val="visible"/>
                                      </p:to>
                                    </p:set>
                                    <p:animEffect transition="in" filter="fade">
                                      <p:cBhvr>
                                        <p:cTn id="17" dur="500"/>
                                        <p:tgtEl>
                                          <p:spTgt spid="2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
                                            <p:txEl>
                                              <p:pRg st="0" end="0"/>
                                            </p:txEl>
                                          </p:spTgt>
                                        </p:tgtEl>
                                        <p:attrNameLst>
                                          <p:attrName>style.visibility</p:attrName>
                                        </p:attrNameLst>
                                      </p:cBhvr>
                                      <p:to>
                                        <p:strVal val="visible"/>
                                      </p:to>
                                    </p:set>
                                    <p:animEffect transition="in" filter="fade">
                                      <p:cBhvr>
                                        <p:cTn id="22" dur="500"/>
                                        <p:tgtEl>
                                          <p:spTgt spid="21">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xEl>
                                              <p:pRg st="2" end="2"/>
                                            </p:txEl>
                                          </p:spTgt>
                                        </p:tgtEl>
                                        <p:attrNameLst>
                                          <p:attrName>style.visibility</p:attrName>
                                        </p:attrNameLst>
                                      </p:cBhvr>
                                      <p:to>
                                        <p:strVal val="visible"/>
                                      </p:to>
                                    </p:set>
                                    <p:animEffect transition="in" filter="fade">
                                      <p:cBhvr>
                                        <p:cTn id="27" dur="500"/>
                                        <p:tgtEl>
                                          <p:spTgt spid="21">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xEl>
                                              <p:pRg st="4" end="4"/>
                                            </p:txEl>
                                          </p:spTgt>
                                        </p:tgtEl>
                                        <p:attrNameLst>
                                          <p:attrName>style.visibility</p:attrName>
                                        </p:attrNameLst>
                                      </p:cBhvr>
                                      <p:to>
                                        <p:strVal val="visible"/>
                                      </p:to>
                                    </p:set>
                                    <p:animEffect transition="in" filter="fade">
                                      <p:cBhvr>
                                        <p:cTn id="32" dur="500"/>
                                        <p:tgtEl>
                                          <p:spTgt spid="21">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xEl>
                                              <p:pRg st="6" end="6"/>
                                            </p:txEl>
                                          </p:spTgt>
                                        </p:tgtEl>
                                        <p:attrNameLst>
                                          <p:attrName>style.visibility</p:attrName>
                                        </p:attrNameLst>
                                      </p:cBhvr>
                                      <p:to>
                                        <p:strVal val="visible"/>
                                      </p:to>
                                    </p:set>
                                    <p:animEffect transition="in" filter="fade">
                                      <p:cBhvr>
                                        <p:cTn id="37" dur="500"/>
                                        <p:tgtEl>
                                          <p:spTgt spid="2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1">
                                            <p:txEl>
                                              <p:pRg st="8" end="8"/>
                                            </p:txEl>
                                          </p:spTgt>
                                        </p:tgtEl>
                                        <p:attrNameLst>
                                          <p:attrName>style.visibility</p:attrName>
                                        </p:attrNameLst>
                                      </p:cBhvr>
                                      <p:to>
                                        <p:strVal val="visible"/>
                                      </p:to>
                                    </p:set>
                                    <p:animEffect transition="in" filter="fade">
                                      <p:cBhvr>
                                        <p:cTn id="42" dur="500"/>
                                        <p:tgtEl>
                                          <p:spTgt spid="21">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
                                            <p:txEl>
                                              <p:pRg st="10" end="10"/>
                                            </p:txEl>
                                          </p:spTgt>
                                        </p:tgtEl>
                                        <p:attrNameLst>
                                          <p:attrName>style.visibility</p:attrName>
                                        </p:attrNameLst>
                                      </p:cBhvr>
                                      <p:to>
                                        <p:strVal val="visible"/>
                                      </p:to>
                                    </p:set>
                                    <p:animEffect transition="in" filter="fade">
                                      <p:cBhvr>
                                        <p:cTn id="47" dur="500"/>
                                        <p:tgtEl>
                                          <p:spTgt spid="21">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1">
                                            <p:txEl>
                                              <p:pRg st="12" end="12"/>
                                            </p:txEl>
                                          </p:spTgt>
                                        </p:tgtEl>
                                        <p:attrNameLst>
                                          <p:attrName>style.visibility</p:attrName>
                                        </p:attrNameLst>
                                      </p:cBhvr>
                                      <p:to>
                                        <p:strVal val="visible"/>
                                      </p:to>
                                    </p:set>
                                    <p:animEffect transition="in" filter="fade">
                                      <p:cBhvr>
                                        <p:cTn id="52" dur="500"/>
                                        <p:tgtEl>
                                          <p:spTgt spid="21">
                                            <p:txEl>
                                              <p:pRg st="12" end="1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tgtEl>
                                        <p:attrNameLst>
                                          <p:attrName>style.visibility</p:attrName>
                                        </p:attrNameLst>
                                      </p:cBhvr>
                                      <p:to>
                                        <p:strVal val="visible"/>
                                      </p:to>
                                    </p:set>
                                    <p:animEffect transition="in" filter="fade">
                                      <p:cBhvr>
                                        <p:cTn id="62" dur="500"/>
                                        <p:tgtEl>
                                          <p:spTgt spid="9"/>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8">
                                            <p:txEl>
                                              <p:pRg st="0" end="0"/>
                                            </p:txEl>
                                          </p:spTgt>
                                        </p:tgtEl>
                                        <p:attrNameLst>
                                          <p:attrName>style.visibility</p:attrName>
                                        </p:attrNameLst>
                                      </p:cBhvr>
                                      <p:to>
                                        <p:strVal val="visible"/>
                                      </p:to>
                                    </p:set>
                                    <p:animEffect transition="in" filter="fade">
                                      <p:cBhvr>
                                        <p:cTn id="67" dur="500"/>
                                        <p:tgtEl>
                                          <p:spTgt spid="18">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2"/>
                                        </p:tgtEl>
                                        <p:attrNameLst>
                                          <p:attrName>style.visibility</p:attrName>
                                        </p:attrNameLst>
                                      </p:cBhvr>
                                      <p:to>
                                        <p:strVal val="visible"/>
                                      </p:to>
                                    </p:set>
                                    <p:animEffect transition="in" filter="fade">
                                      <p:cBhvr>
                                        <p:cTn id="72" dur="500"/>
                                        <p:tgtEl>
                                          <p:spTgt spid="1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fade">
                                      <p:cBhvr>
                                        <p:cTn id="8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p:bldP spid="12" grpId="0" animBg="1"/>
      <p:bldP spid="15" grpId="0" animBg="1"/>
      <p:bldP spid="1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Content Placeholder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149716" y="1431091"/>
            <a:ext cx="5578531" cy="4183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366981" y="3847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Broken Window Theory &amp; Zero Tolerance</a:t>
            </a:r>
            <a:endParaRPr lang="en-GB" sz="3200" b="1" dirty="0">
              <a:solidFill>
                <a:schemeClr val="bg1"/>
              </a:solidFill>
            </a:endParaRPr>
          </a:p>
        </p:txBody>
      </p:sp>
    </p:spTree>
    <p:extLst>
      <p:ext uri="{BB962C8B-B14F-4D97-AF65-F5344CB8AC3E}">
        <p14:creationId xmlns:p14="http://schemas.microsoft.com/office/powerpoint/2010/main" val="4278251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5"/>
          <p:cNvSpPr txBox="1">
            <a:spLocks noChangeArrowheads="1"/>
          </p:cNvSpPr>
          <p:nvPr/>
        </p:nvSpPr>
        <p:spPr>
          <a:xfrm>
            <a:off x="721112" y="4046347"/>
            <a:ext cx="10749774" cy="22421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dirty="0" smtClean="0">
                <a:solidFill>
                  <a:srgbClr val="002060"/>
                </a:solidFill>
              </a:rPr>
              <a:t>Q1. What are the potential impacts of signal Incidents?</a:t>
            </a:r>
          </a:p>
          <a:p>
            <a:pPr marL="0" indent="0" algn="ctr">
              <a:buNone/>
            </a:pPr>
            <a:endParaRPr lang="en-GB" altLang="en-US" dirty="0" smtClean="0">
              <a:solidFill>
                <a:srgbClr val="002060"/>
              </a:solidFill>
            </a:endParaRPr>
          </a:p>
          <a:p>
            <a:pPr marL="0" indent="0" algn="ctr">
              <a:buNone/>
            </a:pPr>
            <a:r>
              <a:rPr lang="en-GB" altLang="en-US" dirty="0" smtClean="0">
                <a:solidFill>
                  <a:srgbClr val="002060"/>
                </a:solidFill>
              </a:rPr>
              <a:t>Q2. How can we counter the effects of signal incidents?</a:t>
            </a:r>
          </a:p>
        </p:txBody>
      </p:sp>
      <p:pic>
        <p:nvPicPr>
          <p:cNvPr id="2" name="Picture 1"/>
          <p:cNvPicPr>
            <a:picLocks noChangeAspect="1"/>
          </p:cNvPicPr>
          <p:nvPr/>
        </p:nvPicPr>
        <p:blipFill>
          <a:blip r:embed="rId4"/>
          <a:stretch>
            <a:fillRect/>
          </a:stretch>
        </p:blipFill>
        <p:spPr>
          <a:xfrm>
            <a:off x="3280225" y="595312"/>
            <a:ext cx="5631548" cy="2950079"/>
          </a:xfrm>
          <a:prstGeom prst="rect">
            <a:avLst/>
          </a:prstGeom>
        </p:spPr>
      </p:pic>
    </p:spTree>
    <p:extLst>
      <p:ext uri="{BB962C8B-B14F-4D97-AF65-F5344CB8AC3E}">
        <p14:creationId xmlns:p14="http://schemas.microsoft.com/office/powerpoint/2010/main" val="37483632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2" name="Group 1"/>
          <p:cNvGrpSpPr/>
          <p:nvPr/>
        </p:nvGrpSpPr>
        <p:grpSpPr>
          <a:xfrm>
            <a:off x="6621551" y="500251"/>
            <a:ext cx="2331397" cy="2363605"/>
            <a:chOff x="4834549" y="276390"/>
            <a:chExt cx="2388678" cy="2347513"/>
          </a:xfrm>
        </p:grpSpPr>
        <p:sp>
          <p:nvSpPr>
            <p:cNvPr id="3" name="Shape 2"/>
            <p:cNvSpPr/>
            <p:nvPr/>
          </p:nvSpPr>
          <p:spPr>
            <a:xfrm>
              <a:off x="4834549" y="276390"/>
              <a:ext cx="2388678" cy="2347513"/>
            </a:xfrm>
            <a:prstGeom prst="gear9">
              <a:avLst/>
            </a:prstGeom>
            <a:ln>
              <a:solidFill>
                <a:schemeClr val="accent5"/>
              </a:solidFill>
            </a:ln>
          </p:spPr>
          <p:style>
            <a:lnRef idx="1">
              <a:schemeClr val="accent5"/>
            </a:lnRef>
            <a:fillRef idx="2">
              <a:schemeClr val="accent5"/>
            </a:fillRef>
            <a:effectRef idx="1">
              <a:schemeClr val="accent5"/>
            </a:effectRef>
            <a:fontRef idx="minor">
              <a:schemeClr val="dk1">
                <a:hueOff val="0"/>
                <a:satOff val="0"/>
                <a:lumOff val="0"/>
                <a:alphaOff val="0"/>
              </a:schemeClr>
            </a:fontRef>
          </p:style>
        </p:sp>
        <p:sp>
          <p:nvSpPr>
            <p:cNvPr id="4" name="Shape 4"/>
            <p:cNvSpPr txBox="1"/>
            <p:nvPr/>
          </p:nvSpPr>
          <p:spPr>
            <a:xfrm>
              <a:off x="5311703" y="826284"/>
              <a:ext cx="1434370" cy="120667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p:txBody>
        </p:sp>
      </p:grpSp>
      <p:pic>
        <p:nvPicPr>
          <p:cNvPr id="5" name="Picture 9"/>
          <p:cNvPicPr>
            <a:picLocks noChangeAspect="1" noChangeArrowheads="1"/>
          </p:cNvPicPr>
          <p:nvPr/>
        </p:nvPicPr>
        <p:blipFill>
          <a:blip r:embed="rId4">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8830327" y="1063252"/>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10"/>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8004645" y="3137582"/>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11"/>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rot="2231674">
            <a:off x="5946562" y="3662244"/>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12"/>
          <p:cNvPicPr>
            <a:picLocks noChangeAspect="1" noChangeArrowheads="1"/>
          </p:cNvPicPr>
          <p:nvPr/>
        </p:nvPicPr>
        <p:blipFill>
          <a:blip r:embed="rId4">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3779851" y="3377638"/>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13"/>
          <p:cNvPicPr>
            <a:picLocks noChangeAspect="1" noChangeArrowheads="1"/>
          </p:cNvPicPr>
          <p:nvPr/>
        </p:nvPicPr>
        <p:blipFill>
          <a:blip r:embed="rId4">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rot="20964523">
            <a:off x="1790802" y="2473861"/>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14"/>
          <p:cNvPicPr>
            <a:picLocks noChangeAspect="1" noChangeArrowheads="1"/>
          </p:cNvPicPr>
          <p:nvPr/>
        </p:nvPicPr>
        <p:blipFill>
          <a:blip r:embed="rId4">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2305596" y="429211"/>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5"/>
          <p:cNvPicPr>
            <a:picLocks noChangeAspect="1" noChangeArrowheads="1"/>
          </p:cNvPicPr>
          <p:nvPr/>
        </p:nvPicPr>
        <p:blipFill>
          <a:blip r:embed="rId4">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4481986" y="191546"/>
            <a:ext cx="2262187"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7"/>
          <p:cNvSpPr txBox="1">
            <a:spLocks noChangeArrowheads="1"/>
          </p:cNvSpPr>
          <p:nvPr/>
        </p:nvSpPr>
        <p:spPr bwMode="auto">
          <a:xfrm>
            <a:off x="3890214" y="2578733"/>
            <a:ext cx="42830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dirty="0">
                <a:latin typeface="Aharoni" pitchFamily="2" charset="0"/>
                <a:cs typeface="Aharoni" pitchFamily="2" charset="0"/>
              </a:rPr>
              <a:t>COMMUNITY ENGAGEMENT CYCLE</a:t>
            </a:r>
          </a:p>
        </p:txBody>
      </p:sp>
      <p:sp>
        <p:nvSpPr>
          <p:cNvPr id="13" name="TextBox 12"/>
          <p:cNvSpPr txBox="1">
            <a:spLocks noChangeArrowheads="1"/>
          </p:cNvSpPr>
          <p:nvPr/>
        </p:nvSpPr>
        <p:spPr bwMode="auto">
          <a:xfrm>
            <a:off x="4792853" y="751742"/>
            <a:ext cx="1582738"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Evaluate effectiveness of response</a:t>
            </a:r>
          </a:p>
        </p:txBody>
      </p:sp>
      <p:sp>
        <p:nvSpPr>
          <p:cNvPr id="14" name="TextBox 13"/>
          <p:cNvSpPr txBox="1">
            <a:spLocks noChangeArrowheads="1"/>
          </p:cNvSpPr>
          <p:nvPr/>
        </p:nvSpPr>
        <p:spPr bwMode="auto">
          <a:xfrm>
            <a:off x="2585279" y="994969"/>
            <a:ext cx="16716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Monitor effectiveness of response</a:t>
            </a:r>
          </a:p>
        </p:txBody>
      </p:sp>
      <p:sp>
        <p:nvSpPr>
          <p:cNvPr id="15" name="TextBox 14"/>
          <p:cNvSpPr txBox="1">
            <a:spLocks noChangeArrowheads="1"/>
          </p:cNvSpPr>
          <p:nvPr/>
        </p:nvSpPr>
        <p:spPr bwMode="auto">
          <a:xfrm>
            <a:off x="2165451" y="3204836"/>
            <a:ext cx="15128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Implement Response</a:t>
            </a:r>
          </a:p>
        </p:txBody>
      </p:sp>
      <p:sp>
        <p:nvSpPr>
          <p:cNvPr id="16" name="TextBox 15"/>
          <p:cNvSpPr txBox="1">
            <a:spLocks noChangeArrowheads="1"/>
          </p:cNvSpPr>
          <p:nvPr/>
        </p:nvSpPr>
        <p:spPr bwMode="auto">
          <a:xfrm>
            <a:off x="4081146" y="4029306"/>
            <a:ext cx="1655763"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Prioritise  issues for a response</a:t>
            </a:r>
          </a:p>
        </p:txBody>
      </p:sp>
      <p:sp>
        <p:nvSpPr>
          <p:cNvPr id="17" name="TextBox 16"/>
          <p:cNvSpPr txBox="1">
            <a:spLocks noChangeArrowheads="1"/>
          </p:cNvSpPr>
          <p:nvPr/>
        </p:nvSpPr>
        <p:spPr bwMode="auto">
          <a:xfrm>
            <a:off x="6228644" y="4273601"/>
            <a:ext cx="151288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Which issues affect the people most</a:t>
            </a:r>
          </a:p>
        </p:txBody>
      </p:sp>
      <p:sp>
        <p:nvSpPr>
          <p:cNvPr id="18" name="TextBox 17"/>
          <p:cNvSpPr txBox="1">
            <a:spLocks noChangeArrowheads="1"/>
          </p:cNvSpPr>
          <p:nvPr/>
        </p:nvSpPr>
        <p:spPr bwMode="auto">
          <a:xfrm>
            <a:off x="8487237" y="3590018"/>
            <a:ext cx="120967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What Issues are there for the people</a:t>
            </a:r>
          </a:p>
        </p:txBody>
      </p:sp>
      <p:sp>
        <p:nvSpPr>
          <p:cNvPr id="19" name="TextBox 18"/>
          <p:cNvSpPr txBox="1">
            <a:spLocks noChangeArrowheads="1"/>
          </p:cNvSpPr>
          <p:nvPr/>
        </p:nvSpPr>
        <p:spPr bwMode="auto">
          <a:xfrm>
            <a:off x="9224116" y="1724223"/>
            <a:ext cx="144145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Find out about the people</a:t>
            </a:r>
          </a:p>
        </p:txBody>
      </p:sp>
      <p:sp>
        <p:nvSpPr>
          <p:cNvPr id="20" name="TextBox 19"/>
          <p:cNvSpPr txBox="1">
            <a:spLocks noChangeArrowheads="1"/>
          </p:cNvSpPr>
          <p:nvPr/>
        </p:nvSpPr>
        <p:spPr bwMode="auto">
          <a:xfrm>
            <a:off x="6995087" y="1161677"/>
            <a:ext cx="1584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haroni" pitchFamily="2" charset="0"/>
                <a:cs typeface="Aharoni" pitchFamily="2" charset="0"/>
              </a:rPr>
              <a:t>Find out about the area</a:t>
            </a:r>
          </a:p>
        </p:txBody>
      </p:sp>
      <p:sp>
        <p:nvSpPr>
          <p:cNvPr id="21" name="Down Arrow Callout 20"/>
          <p:cNvSpPr/>
          <p:nvPr/>
        </p:nvSpPr>
        <p:spPr>
          <a:xfrm>
            <a:off x="8004645" y="78609"/>
            <a:ext cx="3368675" cy="3567112"/>
          </a:xfrm>
          <a:prstGeom prst="downArrowCallout">
            <a:avLst/>
          </a:prstGeom>
        </p:spPr>
        <p:style>
          <a:lnRef idx="2">
            <a:schemeClr val="dk1"/>
          </a:lnRef>
          <a:fillRef idx="1">
            <a:schemeClr val="lt1"/>
          </a:fillRef>
          <a:effectRef idx="0">
            <a:schemeClr val="dk1"/>
          </a:effectRef>
          <a:fontRef idx="minor">
            <a:schemeClr val="dk1"/>
          </a:fontRef>
        </p:style>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defRPr/>
            </a:pPr>
            <a:r>
              <a:rPr lang="en-GB" altLang="en-US" dirty="0">
                <a:solidFill>
                  <a:srgbClr val="FF0000"/>
                </a:solidFill>
                <a:latin typeface="Arial" panose="020B0604020202020204" pitchFamily="34" charset="0"/>
                <a:cs typeface="Arial" panose="020B0604020202020204" pitchFamily="34" charset="0"/>
              </a:rPr>
              <a:t>Understanding</a:t>
            </a:r>
            <a:r>
              <a:rPr lang="en-GB" altLang="en-US" sz="2000" dirty="0">
                <a:solidFill>
                  <a:srgbClr val="000000"/>
                </a:solidFill>
              </a:rPr>
              <a:t> </a:t>
            </a:r>
          </a:p>
        </p:txBody>
      </p:sp>
      <p:sp>
        <p:nvSpPr>
          <p:cNvPr id="22" name="Up Arrow Callout 21"/>
          <p:cNvSpPr/>
          <p:nvPr/>
        </p:nvSpPr>
        <p:spPr>
          <a:xfrm>
            <a:off x="1195770" y="1982461"/>
            <a:ext cx="2873375" cy="3740150"/>
          </a:xfrm>
          <a:prstGeom prst="upArrowCallout">
            <a:avLst/>
          </a:prstGeom>
        </p:spPr>
        <p:style>
          <a:lnRef idx="2">
            <a:schemeClr val="dk1"/>
          </a:lnRef>
          <a:fillRef idx="1">
            <a:schemeClr val="lt1"/>
          </a:fillRef>
          <a:effectRef idx="0">
            <a:schemeClr val="dk1"/>
          </a:effectRef>
          <a:fontRef idx="minor">
            <a:schemeClr val="dk1"/>
          </a:fontRef>
        </p:style>
        <p:txBody>
          <a:bodyPr anchor="ctr"/>
          <a:lstStyle/>
          <a:p>
            <a:pPr algn="ctr" eaLnBrk="1" hangingPunct="1">
              <a:defRPr/>
            </a:pPr>
            <a:r>
              <a:rPr lang="en-GB" sz="4400" dirty="0">
                <a:solidFill>
                  <a:srgbClr val="FF0000"/>
                </a:solidFill>
                <a:latin typeface="Arial" panose="020B0604020202020204" pitchFamily="34" charset="0"/>
                <a:cs typeface="Arial" panose="020B0604020202020204" pitchFamily="34" charset="0"/>
              </a:rPr>
              <a:t>Dealing</a:t>
            </a:r>
          </a:p>
        </p:txBody>
      </p:sp>
    </p:spTree>
    <p:extLst>
      <p:ext uri="{BB962C8B-B14F-4D97-AF65-F5344CB8AC3E}">
        <p14:creationId xmlns:p14="http://schemas.microsoft.com/office/powerpoint/2010/main" val="213424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6"/>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nodeType="clickEffect">
                                  <p:stCondLst>
                                    <p:cond delay="0"/>
                                  </p:stCondLst>
                                  <p:childTnLst>
                                    <p:animRot by="21600000">
                                      <p:cBhvr>
                                        <p:cTn id="14" dur="2000" fill="hold"/>
                                        <p:tgtEl>
                                          <p:spTgt spid="7"/>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8"/>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nodeType="clickEffect">
                                  <p:stCondLst>
                                    <p:cond delay="0"/>
                                  </p:stCondLst>
                                  <p:childTnLst>
                                    <p:animRot by="21600000">
                                      <p:cBhvr>
                                        <p:cTn id="22" dur="2000" fill="hold"/>
                                        <p:tgtEl>
                                          <p:spTgt spid="9"/>
                                        </p:tgtEl>
                                        <p:attrNameLst>
                                          <p:attrName>r</p:attrName>
                                        </p:attrNameLst>
                                      </p:cBhvr>
                                    </p:animRo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nodeType="clickEffect">
                                  <p:stCondLst>
                                    <p:cond delay="0"/>
                                  </p:stCondLst>
                                  <p:childTnLst>
                                    <p:animRot by="21600000">
                                      <p:cBhvr>
                                        <p:cTn id="26" dur="2000" fill="hold"/>
                                        <p:tgtEl>
                                          <p:spTgt spid="10"/>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nodeType="clickEffect">
                                  <p:stCondLst>
                                    <p:cond delay="0"/>
                                  </p:stCondLst>
                                  <p:childTnLst>
                                    <p:animRot by="21600000">
                                      <p:cBhvr>
                                        <p:cTn id="30" dur="2000" fill="hold"/>
                                        <p:tgtEl>
                                          <p:spTgt spid="11"/>
                                        </p:tgtEl>
                                        <p:attrNameLst>
                                          <p:attrName>r</p:attrName>
                                        </p:attrNameLst>
                                      </p:cBhvr>
                                    </p:animRo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circle(in)">
                                      <p:cBhvr>
                                        <p:cTn id="35" dur="20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0"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circle(in)">
                                      <p:cBhvr>
                                        <p:cTn id="40"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1092993" y="1290779"/>
            <a:ext cx="2814638" cy="396875"/>
          </a:xfrm>
          <a:prstGeom prst="rect">
            <a:avLst/>
          </a:prstGeom>
          <a:solidFill>
            <a:srgbClr val="99336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Access</a:t>
            </a:r>
          </a:p>
        </p:txBody>
      </p:sp>
      <p:sp>
        <p:nvSpPr>
          <p:cNvPr id="4" name="Text Box 3"/>
          <p:cNvSpPr txBox="1">
            <a:spLocks noChangeArrowheads="1"/>
          </p:cNvSpPr>
          <p:nvPr/>
        </p:nvSpPr>
        <p:spPr bwMode="auto">
          <a:xfrm>
            <a:off x="3949700" y="1290780"/>
            <a:ext cx="2062162" cy="396875"/>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Influence</a:t>
            </a:r>
          </a:p>
        </p:txBody>
      </p:sp>
      <p:sp>
        <p:nvSpPr>
          <p:cNvPr id="5" name="Text Box 5"/>
          <p:cNvSpPr txBox="1">
            <a:spLocks noChangeArrowheads="1"/>
          </p:cNvSpPr>
          <p:nvPr/>
        </p:nvSpPr>
        <p:spPr bwMode="auto">
          <a:xfrm>
            <a:off x="6096000" y="1290780"/>
            <a:ext cx="2162175" cy="396875"/>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Intervention</a:t>
            </a:r>
            <a:endParaRPr lang="en-GB" altLang="en-US" sz="1800" b="1" dirty="0">
              <a:solidFill>
                <a:schemeClr val="bg1"/>
              </a:solidFill>
              <a:latin typeface="Tahoma" panose="020B0604030504040204" pitchFamily="34" charset="0"/>
            </a:endParaRPr>
          </a:p>
        </p:txBody>
      </p:sp>
      <p:sp>
        <p:nvSpPr>
          <p:cNvPr id="6" name="Text Box 4"/>
          <p:cNvSpPr txBox="1">
            <a:spLocks noChangeArrowheads="1"/>
          </p:cNvSpPr>
          <p:nvPr/>
        </p:nvSpPr>
        <p:spPr bwMode="auto">
          <a:xfrm>
            <a:off x="8342313" y="1290780"/>
            <a:ext cx="2122487" cy="396875"/>
          </a:xfrm>
          <a:prstGeom prst="rect">
            <a:avLst/>
          </a:prstGeom>
          <a:solidFill>
            <a:srgbClr val="33996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Answers</a:t>
            </a:r>
            <a:endParaRPr lang="en-GB" altLang="en-US" sz="1800" b="1" dirty="0">
              <a:solidFill>
                <a:schemeClr val="bg1"/>
              </a:solidFill>
              <a:latin typeface="Tahoma" panose="020B0604030504040204" pitchFamily="34" charset="0"/>
            </a:endParaRPr>
          </a:p>
        </p:txBody>
      </p:sp>
      <p:sp>
        <p:nvSpPr>
          <p:cNvPr id="7" name="Rectangle 29"/>
          <p:cNvSpPr>
            <a:spLocks noChangeArrowheads="1"/>
          </p:cNvSpPr>
          <p:nvPr/>
        </p:nvSpPr>
        <p:spPr bwMode="auto">
          <a:xfrm>
            <a:off x="1092993" y="1748120"/>
            <a:ext cx="4918869" cy="10128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8" name="Rectangle 31"/>
          <p:cNvSpPr>
            <a:spLocks noChangeArrowheads="1"/>
          </p:cNvSpPr>
          <p:nvPr/>
        </p:nvSpPr>
        <p:spPr bwMode="auto">
          <a:xfrm>
            <a:off x="6096000" y="1748119"/>
            <a:ext cx="4359564" cy="10128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 name="Text Box 28"/>
          <p:cNvSpPr txBox="1">
            <a:spLocks noChangeArrowheads="1"/>
          </p:cNvSpPr>
          <p:nvPr/>
        </p:nvSpPr>
        <p:spPr bwMode="auto">
          <a:xfrm>
            <a:off x="1092993" y="1913210"/>
            <a:ext cx="500300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smtClean="0">
                <a:solidFill>
                  <a:srgbClr val="002060"/>
                </a:solidFill>
                <a:latin typeface="+mn-lt"/>
              </a:rPr>
              <a:t>Do </a:t>
            </a:r>
            <a:r>
              <a:rPr lang="en-GB" altLang="en-US" sz="2000" b="1" dirty="0">
                <a:solidFill>
                  <a:srgbClr val="002060"/>
                </a:solidFill>
                <a:latin typeface="+mn-lt"/>
              </a:rPr>
              <a:t>communities have confidence that we understand the issues that matter to them?</a:t>
            </a:r>
          </a:p>
        </p:txBody>
      </p:sp>
      <p:sp>
        <p:nvSpPr>
          <p:cNvPr id="10" name="Text Box 30"/>
          <p:cNvSpPr txBox="1">
            <a:spLocks noChangeArrowheads="1"/>
          </p:cNvSpPr>
          <p:nvPr/>
        </p:nvSpPr>
        <p:spPr bwMode="auto">
          <a:xfrm>
            <a:off x="6110323" y="1788134"/>
            <a:ext cx="4320739"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rgbClr val="002060"/>
                </a:solidFill>
                <a:latin typeface="+mn-lt"/>
              </a:rPr>
              <a:t>Do communities have confidence that we are dealing with the issues that matter to them?</a:t>
            </a:r>
          </a:p>
        </p:txBody>
      </p:sp>
      <p:sp>
        <p:nvSpPr>
          <p:cNvPr id="11" name="Text Box 32"/>
          <p:cNvSpPr txBox="1">
            <a:spLocks noChangeArrowheads="1"/>
          </p:cNvSpPr>
          <p:nvPr/>
        </p:nvSpPr>
        <p:spPr bwMode="auto">
          <a:xfrm>
            <a:off x="4273694" y="2986499"/>
            <a:ext cx="3692525" cy="400050"/>
          </a:xfrm>
          <a:prstGeom prst="rect">
            <a:avLst/>
          </a:prstGeom>
          <a:solidFill>
            <a:srgbClr val="002060"/>
          </a:solidFill>
          <a:ln w="22225">
            <a:solidFill>
              <a:schemeClr val="hlink"/>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a:solidFill>
                  <a:schemeClr val="bg1"/>
                </a:solidFill>
                <a:latin typeface="Tahoma" panose="020B0604030504040204" pitchFamily="34" charset="0"/>
              </a:rPr>
              <a:t>Visible Presence</a:t>
            </a:r>
            <a:endParaRPr lang="en-GB" altLang="en-US" sz="2400" b="1">
              <a:solidFill>
                <a:schemeClr val="bg1"/>
              </a:solidFill>
              <a:latin typeface="Tahoma" panose="020B0604030504040204" pitchFamily="34" charset="0"/>
            </a:endParaRPr>
          </a:p>
        </p:txBody>
      </p:sp>
      <p:sp>
        <p:nvSpPr>
          <p:cNvPr id="12" name="Text Box 33"/>
          <p:cNvSpPr txBox="1">
            <a:spLocks noChangeArrowheads="1"/>
          </p:cNvSpPr>
          <p:nvPr/>
        </p:nvSpPr>
        <p:spPr bwMode="auto">
          <a:xfrm>
            <a:off x="4303061" y="3550204"/>
            <a:ext cx="3663157" cy="400050"/>
          </a:xfrm>
          <a:prstGeom prst="rect">
            <a:avLst/>
          </a:prstGeom>
          <a:solidFill>
            <a:srgbClr val="002060"/>
          </a:solidFill>
          <a:ln w="22225">
            <a:solidFill>
              <a:schemeClr val="hlink"/>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Information</a:t>
            </a:r>
            <a:endParaRPr lang="en-GB" altLang="en-US" sz="2400" b="1" dirty="0">
              <a:solidFill>
                <a:schemeClr val="bg1"/>
              </a:solidFill>
              <a:latin typeface="Tahoma" panose="020B0604030504040204" pitchFamily="34" charset="0"/>
            </a:endParaRPr>
          </a:p>
        </p:txBody>
      </p:sp>
      <p:sp>
        <p:nvSpPr>
          <p:cNvPr id="13" name="Text Box 34"/>
          <p:cNvSpPr txBox="1">
            <a:spLocks noChangeArrowheads="1"/>
          </p:cNvSpPr>
          <p:nvPr/>
        </p:nvSpPr>
        <p:spPr bwMode="auto">
          <a:xfrm>
            <a:off x="4273550" y="4113909"/>
            <a:ext cx="3692668" cy="400050"/>
          </a:xfrm>
          <a:prstGeom prst="rect">
            <a:avLst/>
          </a:prstGeom>
          <a:solidFill>
            <a:srgbClr val="002060"/>
          </a:solidFill>
          <a:ln w="22225">
            <a:solidFill>
              <a:schemeClr val="hlink"/>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Research/Consultation</a:t>
            </a:r>
            <a:endParaRPr lang="en-GB" altLang="en-US" sz="2400" b="1" dirty="0">
              <a:solidFill>
                <a:schemeClr val="bg1"/>
              </a:solidFill>
              <a:latin typeface="Tahoma" panose="020B0604030504040204" pitchFamily="34" charset="0"/>
            </a:endParaRPr>
          </a:p>
        </p:txBody>
      </p:sp>
      <p:sp>
        <p:nvSpPr>
          <p:cNvPr id="14" name="Text Box 35"/>
          <p:cNvSpPr txBox="1">
            <a:spLocks noChangeArrowheads="1"/>
          </p:cNvSpPr>
          <p:nvPr/>
        </p:nvSpPr>
        <p:spPr bwMode="auto">
          <a:xfrm>
            <a:off x="4292671" y="4677614"/>
            <a:ext cx="3654425" cy="400050"/>
          </a:xfrm>
          <a:prstGeom prst="rect">
            <a:avLst/>
          </a:prstGeom>
          <a:solidFill>
            <a:srgbClr val="002060"/>
          </a:solidFill>
          <a:ln w="22225">
            <a:solidFill>
              <a:schemeClr val="hlink"/>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dirty="0">
                <a:solidFill>
                  <a:schemeClr val="bg1"/>
                </a:solidFill>
                <a:latin typeface="Tahoma" panose="020B0604030504040204" pitchFamily="34" charset="0"/>
              </a:rPr>
              <a:t>Delegation</a:t>
            </a:r>
            <a:endParaRPr lang="en-GB" altLang="en-US" sz="2400" b="1" dirty="0">
              <a:solidFill>
                <a:schemeClr val="bg1"/>
              </a:solidFill>
              <a:latin typeface="Tahoma" panose="020B0604030504040204" pitchFamily="34" charset="0"/>
            </a:endParaRPr>
          </a:p>
        </p:txBody>
      </p:sp>
      <p:sp>
        <p:nvSpPr>
          <p:cNvPr id="15" name="Text Box 35"/>
          <p:cNvSpPr txBox="1">
            <a:spLocks noChangeArrowheads="1"/>
          </p:cNvSpPr>
          <p:nvPr/>
        </p:nvSpPr>
        <p:spPr bwMode="auto">
          <a:xfrm>
            <a:off x="4273550" y="5241319"/>
            <a:ext cx="3673546" cy="400050"/>
          </a:xfrm>
          <a:prstGeom prst="rect">
            <a:avLst/>
          </a:prstGeom>
          <a:solidFill>
            <a:srgbClr val="002060"/>
          </a:solidFill>
          <a:ln w="22225">
            <a:solidFill>
              <a:schemeClr val="hlink"/>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000" b="1">
                <a:solidFill>
                  <a:schemeClr val="bg1"/>
                </a:solidFill>
                <a:latin typeface="Tahoma" panose="020B0604030504040204" pitchFamily="34" charset="0"/>
              </a:rPr>
              <a:t>Participation</a:t>
            </a:r>
            <a:endParaRPr lang="en-GB" altLang="en-US" sz="2400" b="1">
              <a:solidFill>
                <a:schemeClr val="bg1"/>
              </a:solidFill>
              <a:latin typeface="Tahoma" panose="020B0604030504040204" pitchFamily="34" charset="0"/>
            </a:endParaRPr>
          </a:p>
        </p:txBody>
      </p:sp>
      <p:sp>
        <p:nvSpPr>
          <p:cNvPr id="16" name="TextBox 15"/>
          <p:cNvSpPr txBox="1"/>
          <p:nvPr/>
        </p:nvSpPr>
        <p:spPr>
          <a:xfrm>
            <a:off x="1005051" y="322266"/>
            <a:ext cx="10013622" cy="584775"/>
          </a:xfrm>
          <a:prstGeom prst="rect">
            <a:avLst/>
          </a:prstGeom>
          <a:solidFill>
            <a:srgbClr val="002060"/>
          </a:solidFill>
        </p:spPr>
        <p:txBody>
          <a:bodyPr wrap="square" rtlCol="0">
            <a:spAutoFit/>
          </a:bodyPr>
          <a:lstStyle/>
          <a:p>
            <a:pPr algn="ctr"/>
            <a:r>
              <a:rPr lang="en-GB" sz="3200" b="1" dirty="0" smtClean="0">
                <a:solidFill>
                  <a:schemeClr val="bg1"/>
                </a:solidFill>
              </a:rPr>
              <a:t>Community Engagement &amp; Neighbourhood Policing</a:t>
            </a:r>
            <a:endParaRPr lang="en-GB" sz="3200" b="1" dirty="0">
              <a:solidFill>
                <a:schemeClr val="bg1"/>
              </a:solidFill>
            </a:endParaRPr>
          </a:p>
        </p:txBody>
      </p:sp>
    </p:spTree>
    <p:extLst>
      <p:ext uri="{BB962C8B-B14F-4D97-AF65-F5344CB8AC3E}">
        <p14:creationId xmlns:p14="http://schemas.microsoft.com/office/powerpoint/2010/main" val="85435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linds(horizontal)">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linds(horizontal)">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linds(horizontal)">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autoUpdateAnimBg="0"/>
      <p:bldP spid="12" grpId="0" animBg="1" autoUpdateAnimBg="0"/>
      <p:bldP spid="13" grpId="0" animBg="1" autoUpdateAnimBg="0"/>
      <p:bldP spid="14" grpId="0" animBg="1" autoUpdateAnimBg="0"/>
      <p:bldP spid="15"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247972" y="1660048"/>
            <a:ext cx="7382019" cy="400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366981" y="570447"/>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Visible Presence</a:t>
            </a:r>
            <a:endParaRPr lang="en-GB" sz="3200" b="1" dirty="0">
              <a:solidFill>
                <a:schemeClr val="bg1"/>
              </a:solidFill>
            </a:endParaRPr>
          </a:p>
        </p:txBody>
      </p:sp>
    </p:spTree>
    <p:extLst>
      <p:ext uri="{BB962C8B-B14F-4D97-AF65-F5344CB8AC3E}">
        <p14:creationId xmlns:p14="http://schemas.microsoft.com/office/powerpoint/2010/main" val="23565636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1145" y="1110572"/>
            <a:ext cx="6235673" cy="4698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Primary Evidence</a:t>
            </a:r>
            <a:endParaRPr lang="en-GB" sz="3200" b="1" dirty="0">
              <a:solidFill>
                <a:schemeClr val="bg1"/>
              </a:solidFill>
            </a:endParaRPr>
          </a:p>
        </p:txBody>
      </p:sp>
    </p:spTree>
    <p:extLst>
      <p:ext uri="{BB962C8B-B14F-4D97-AF65-F5344CB8AC3E}">
        <p14:creationId xmlns:p14="http://schemas.microsoft.com/office/powerpoint/2010/main" val="18141100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0143" y="913390"/>
            <a:ext cx="3492500" cy="197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0143" y="3466452"/>
            <a:ext cx="3492500" cy="2005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07259" y="1855577"/>
            <a:ext cx="2147832" cy="3221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90006" y="883933"/>
            <a:ext cx="3640784" cy="1959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38290" y="3466452"/>
            <a:ext cx="3492500" cy="2043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340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1254" y="2571568"/>
            <a:ext cx="3099204" cy="2215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3852" y="3650096"/>
            <a:ext cx="2891683" cy="2110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7" descr="08-03-0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16446" y="2557545"/>
            <a:ext cx="3099204" cy="2200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42941" y="1062003"/>
            <a:ext cx="3671022" cy="23581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406452" y="477228"/>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Tertiary Evidence</a:t>
            </a:r>
            <a:endParaRPr lang="en-GB" sz="3200" b="1" dirty="0">
              <a:solidFill>
                <a:schemeClr val="bg1"/>
              </a:solidFill>
            </a:endParaRPr>
          </a:p>
        </p:txBody>
      </p:sp>
    </p:spTree>
    <p:extLst>
      <p:ext uri="{BB962C8B-B14F-4D97-AF65-F5344CB8AC3E}">
        <p14:creationId xmlns:p14="http://schemas.microsoft.com/office/powerpoint/2010/main" val="361035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6982" y="1032611"/>
            <a:ext cx="3979035" cy="272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1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1947" y="1032611"/>
            <a:ext cx="3979035" cy="272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1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04547" y="4081870"/>
            <a:ext cx="3841470" cy="1659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1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07574" y="3990107"/>
            <a:ext cx="3027780" cy="17513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Familiarity and Access</a:t>
            </a:r>
            <a:endParaRPr lang="en-GB" sz="3200" b="1" dirty="0">
              <a:solidFill>
                <a:schemeClr val="bg1"/>
              </a:solidFill>
            </a:endParaRPr>
          </a:p>
        </p:txBody>
      </p:sp>
    </p:spTree>
    <p:extLst>
      <p:ext uri="{BB962C8B-B14F-4D97-AF65-F5344CB8AC3E}">
        <p14:creationId xmlns:p14="http://schemas.microsoft.com/office/powerpoint/2010/main" val="375634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366982" y="1149773"/>
            <a:ext cx="5159298" cy="46488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b="1" dirty="0" smtClean="0">
                <a:solidFill>
                  <a:srgbClr val="002060"/>
                </a:solidFill>
              </a:rPr>
              <a:t>PACT Meetings</a:t>
            </a:r>
          </a:p>
          <a:p>
            <a:r>
              <a:rPr lang="en-GB" altLang="en-US" b="1" dirty="0" smtClean="0">
                <a:solidFill>
                  <a:srgbClr val="002060"/>
                </a:solidFill>
              </a:rPr>
              <a:t>School Councils</a:t>
            </a:r>
          </a:p>
          <a:p>
            <a:r>
              <a:rPr lang="en-GB" altLang="en-US" b="1" dirty="0" smtClean="0">
                <a:solidFill>
                  <a:srgbClr val="002060"/>
                </a:solidFill>
              </a:rPr>
              <a:t>Street Meetings</a:t>
            </a:r>
          </a:p>
          <a:p>
            <a:r>
              <a:rPr lang="en-GB" altLang="en-US" b="1" dirty="0" smtClean="0">
                <a:solidFill>
                  <a:srgbClr val="002060"/>
                </a:solidFill>
              </a:rPr>
              <a:t>Surgeries</a:t>
            </a:r>
          </a:p>
          <a:p>
            <a:r>
              <a:rPr lang="en-GB" altLang="en-US" b="1" dirty="0" smtClean="0">
                <a:solidFill>
                  <a:srgbClr val="002060"/>
                </a:solidFill>
              </a:rPr>
              <a:t>House to House</a:t>
            </a:r>
          </a:p>
          <a:p>
            <a:r>
              <a:rPr lang="en-GB" altLang="en-US" b="1" dirty="0" smtClean="0">
                <a:solidFill>
                  <a:srgbClr val="002060"/>
                </a:solidFill>
              </a:rPr>
              <a:t>Social Interactions</a:t>
            </a:r>
          </a:p>
          <a:p>
            <a:r>
              <a:rPr lang="en-GB" altLang="en-US" b="1" dirty="0" smtClean="0">
                <a:solidFill>
                  <a:srgbClr val="002060"/>
                </a:solidFill>
              </a:rPr>
              <a:t>Community Events/Open Days</a:t>
            </a:r>
          </a:p>
          <a:p>
            <a:r>
              <a:rPr lang="en-GB" altLang="en-US" b="1" dirty="0" smtClean="0">
                <a:solidFill>
                  <a:srgbClr val="002060"/>
                </a:solidFill>
              </a:rPr>
              <a:t>Neighbourhood Interviews</a:t>
            </a:r>
          </a:p>
          <a:p>
            <a:r>
              <a:rPr lang="en-GB" altLang="en-US" b="1" dirty="0" smtClean="0">
                <a:solidFill>
                  <a:srgbClr val="002060"/>
                </a:solidFill>
              </a:rPr>
              <a:t>Workshops</a:t>
            </a:r>
          </a:p>
        </p:txBody>
      </p:sp>
      <p:sp>
        <p:nvSpPr>
          <p:cNvPr id="4" name="TextBox 3"/>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Other Forms of Access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412625" y="941957"/>
            <a:ext cx="2393739" cy="1520024"/>
          </a:xfrm>
          <a:prstGeom prst="rect">
            <a:avLst/>
          </a:prstGeom>
        </p:spPr>
      </p:pic>
      <p:pic>
        <p:nvPicPr>
          <p:cNvPr id="6" name="Picture 5"/>
          <p:cNvPicPr>
            <a:picLocks noChangeAspect="1"/>
          </p:cNvPicPr>
          <p:nvPr/>
        </p:nvPicPr>
        <p:blipFill>
          <a:blip r:embed="rId5"/>
          <a:stretch>
            <a:fillRect/>
          </a:stretch>
        </p:blipFill>
        <p:spPr>
          <a:xfrm>
            <a:off x="4920419" y="2461981"/>
            <a:ext cx="3211722" cy="1512268"/>
          </a:xfrm>
          <a:prstGeom prst="rect">
            <a:avLst/>
          </a:prstGeom>
        </p:spPr>
      </p:pic>
      <p:pic>
        <p:nvPicPr>
          <p:cNvPr id="8" name="Picture 7"/>
          <p:cNvPicPr>
            <a:picLocks noChangeAspect="1"/>
          </p:cNvPicPr>
          <p:nvPr/>
        </p:nvPicPr>
        <p:blipFill>
          <a:blip r:embed="rId6"/>
          <a:stretch>
            <a:fillRect/>
          </a:stretch>
        </p:blipFill>
        <p:spPr>
          <a:xfrm>
            <a:off x="8375592" y="3974249"/>
            <a:ext cx="2430772" cy="1824386"/>
          </a:xfrm>
          <a:prstGeom prst="rect">
            <a:avLst/>
          </a:prstGeom>
        </p:spPr>
      </p:pic>
    </p:spTree>
    <p:extLst>
      <p:ext uri="{BB962C8B-B14F-4D97-AF65-F5344CB8AC3E}">
        <p14:creationId xmlns:p14="http://schemas.microsoft.com/office/powerpoint/2010/main" val="214411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descr="Image result for conversation"/>
          <p:cNvPicPr>
            <a:picLocks noChangeAspect="1" noChangeArrowheads="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405135" y="1658048"/>
            <a:ext cx="7067694" cy="36000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66982" y="55615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Giving &amp; Receiving Information</a:t>
            </a:r>
            <a:endParaRPr lang="en-GB" sz="3200" b="1" dirty="0">
              <a:solidFill>
                <a:schemeClr val="bg1"/>
              </a:solidFill>
            </a:endParaRPr>
          </a:p>
        </p:txBody>
      </p:sp>
    </p:spTree>
    <p:extLst>
      <p:ext uri="{BB962C8B-B14F-4D97-AF65-F5344CB8AC3E}">
        <p14:creationId xmlns:p14="http://schemas.microsoft.com/office/powerpoint/2010/main" val="1388676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6982" y="1209386"/>
            <a:ext cx="3699736" cy="2180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8982" y="1202929"/>
            <a:ext cx="3417454" cy="218681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5"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15918" y="3620076"/>
            <a:ext cx="3699736" cy="230966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71948" y="3617532"/>
            <a:ext cx="3417454" cy="231221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 name="TextBox 6"/>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Research</a:t>
            </a:r>
            <a:endParaRPr lang="en-GB" sz="3200" b="1" dirty="0">
              <a:solidFill>
                <a:schemeClr val="bg1"/>
              </a:solidFill>
            </a:endParaRPr>
          </a:p>
        </p:txBody>
      </p:sp>
    </p:spTree>
    <p:extLst>
      <p:ext uri="{BB962C8B-B14F-4D97-AF65-F5344CB8AC3E}">
        <p14:creationId xmlns:p14="http://schemas.microsoft.com/office/powerpoint/2010/main" val="32450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9653" y="1605777"/>
            <a:ext cx="3703255" cy="4153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Content Placeholder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5200651" y="1605777"/>
            <a:ext cx="5553411" cy="4165058"/>
          </a:xfrm>
          <a:prstGeom prst="rect">
            <a:avLst/>
          </a:prstGeom>
        </p:spPr>
      </p:pic>
      <p:sp>
        <p:nvSpPr>
          <p:cNvPr id="5" name="TextBox 4"/>
          <p:cNvSpPr txBox="1"/>
          <p:nvPr/>
        </p:nvSpPr>
        <p:spPr>
          <a:xfrm>
            <a:off x="1366982" y="370422"/>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People</a:t>
            </a:r>
            <a:endParaRPr lang="en-GB" sz="3200" b="1" dirty="0">
              <a:solidFill>
                <a:schemeClr val="bg1"/>
              </a:solidFill>
            </a:endParaRPr>
          </a:p>
        </p:txBody>
      </p:sp>
    </p:spTree>
    <p:extLst>
      <p:ext uri="{BB962C8B-B14F-4D97-AF65-F5344CB8AC3E}">
        <p14:creationId xmlns:p14="http://schemas.microsoft.com/office/powerpoint/2010/main" val="11826778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6982" y="1249940"/>
            <a:ext cx="9144000" cy="426416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366982" y="341847"/>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Buildings</a:t>
            </a:r>
            <a:endParaRPr lang="en-GB" sz="3200" b="1" dirty="0">
              <a:solidFill>
                <a:schemeClr val="bg1"/>
              </a:solidFill>
            </a:endParaRPr>
          </a:p>
        </p:txBody>
      </p:sp>
    </p:spTree>
    <p:extLst>
      <p:ext uri="{BB962C8B-B14F-4D97-AF65-F5344CB8AC3E}">
        <p14:creationId xmlns:p14="http://schemas.microsoft.com/office/powerpoint/2010/main" val="1112260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6982" y="1169122"/>
            <a:ext cx="9144000" cy="4557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Other Signs of Neglect</a:t>
            </a:r>
            <a:endParaRPr lang="en-GB" sz="3200" b="1" dirty="0">
              <a:solidFill>
                <a:schemeClr val="bg1"/>
              </a:solidFill>
            </a:endParaRPr>
          </a:p>
        </p:txBody>
      </p:sp>
    </p:spTree>
    <p:extLst>
      <p:ext uri="{BB962C8B-B14F-4D97-AF65-F5344CB8AC3E}">
        <p14:creationId xmlns:p14="http://schemas.microsoft.com/office/powerpoint/2010/main" val="401074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6982" y="1302329"/>
            <a:ext cx="9144000" cy="4489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366982" y="298984"/>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Isolating Features</a:t>
            </a:r>
            <a:endParaRPr lang="en-GB" sz="3200" b="1" dirty="0">
              <a:solidFill>
                <a:schemeClr val="bg1"/>
              </a:solidFill>
            </a:endParaRPr>
          </a:p>
        </p:txBody>
      </p:sp>
    </p:spTree>
    <p:extLst>
      <p:ext uri="{BB962C8B-B14F-4D97-AF65-F5344CB8AC3E}">
        <p14:creationId xmlns:p14="http://schemas.microsoft.com/office/powerpoint/2010/main" val="32224829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2893" y="1801090"/>
            <a:ext cx="2342012" cy="3131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 Box 10"/>
          <p:cNvSpPr txBox="1">
            <a:spLocks noChangeArrowheads="1"/>
          </p:cNvSpPr>
          <p:nvPr/>
        </p:nvSpPr>
        <p:spPr bwMode="auto">
          <a:xfrm>
            <a:off x="797671" y="1104495"/>
            <a:ext cx="80645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dirty="0">
                <a:solidFill>
                  <a:srgbClr val="002060"/>
                </a:solidFill>
                <a:latin typeface="+mn-lt"/>
              </a:rPr>
              <a:t> Police officers/PCSOs on foot / cycle patrols</a:t>
            </a:r>
          </a:p>
          <a:p>
            <a:pPr algn="ctr" eaLnBrk="1" hangingPunct="1">
              <a:spcBef>
                <a:spcPct val="0"/>
              </a:spcBef>
              <a:buFontTx/>
              <a:buNone/>
            </a:pPr>
            <a:r>
              <a:rPr lang="en-GB" altLang="en-US" dirty="0">
                <a:solidFill>
                  <a:srgbClr val="002060"/>
                </a:solidFill>
                <a:latin typeface="+mn-lt"/>
              </a:rPr>
              <a:t> 	</a:t>
            </a:r>
          </a:p>
          <a:p>
            <a:pPr algn="ctr" eaLnBrk="1" hangingPunct="1">
              <a:spcBef>
                <a:spcPct val="0"/>
              </a:spcBef>
              <a:buFontTx/>
              <a:buNone/>
            </a:pPr>
            <a:r>
              <a:rPr lang="en-GB" altLang="en-US" dirty="0">
                <a:solidFill>
                  <a:srgbClr val="002060"/>
                </a:solidFill>
                <a:latin typeface="+mn-lt"/>
              </a:rPr>
              <a:t> Police officers in car patrols	</a:t>
            </a:r>
          </a:p>
          <a:p>
            <a:pPr algn="ctr" eaLnBrk="1" hangingPunct="1">
              <a:spcBef>
                <a:spcPct val="0"/>
              </a:spcBef>
              <a:buFontTx/>
              <a:buNone/>
            </a:pPr>
            <a:r>
              <a:rPr lang="en-GB" altLang="en-US" dirty="0">
                <a:solidFill>
                  <a:srgbClr val="002060"/>
                </a:solidFill>
                <a:latin typeface="+mn-lt"/>
              </a:rPr>
              <a:t> 	</a:t>
            </a:r>
          </a:p>
          <a:p>
            <a:pPr algn="ctr" eaLnBrk="1" hangingPunct="1">
              <a:spcBef>
                <a:spcPct val="0"/>
              </a:spcBef>
              <a:buFontTx/>
              <a:buNone/>
            </a:pPr>
            <a:r>
              <a:rPr lang="en-GB" altLang="en-US" dirty="0">
                <a:solidFill>
                  <a:srgbClr val="002060"/>
                </a:solidFill>
                <a:latin typeface="+mn-lt"/>
              </a:rPr>
              <a:t> Other authority figures (i.e. traffic wardens)</a:t>
            </a:r>
          </a:p>
          <a:p>
            <a:pPr algn="ctr" eaLnBrk="1" hangingPunct="1">
              <a:spcBef>
                <a:spcPct val="0"/>
              </a:spcBef>
              <a:buFontTx/>
              <a:buNone/>
            </a:pPr>
            <a:r>
              <a:rPr lang="en-GB" altLang="en-US" dirty="0">
                <a:solidFill>
                  <a:srgbClr val="002060"/>
                </a:solidFill>
                <a:latin typeface="+mn-lt"/>
              </a:rPr>
              <a:t> 	</a:t>
            </a:r>
          </a:p>
          <a:p>
            <a:pPr algn="ctr" eaLnBrk="1" hangingPunct="1">
              <a:spcBef>
                <a:spcPct val="0"/>
              </a:spcBef>
              <a:buFontTx/>
              <a:buNone/>
            </a:pPr>
            <a:r>
              <a:rPr lang="en-GB" altLang="en-US" dirty="0">
                <a:solidFill>
                  <a:srgbClr val="002060"/>
                </a:solidFill>
                <a:latin typeface="+mn-lt"/>
              </a:rPr>
              <a:t>  Police notices (e.g. call to witnesses)	</a:t>
            </a:r>
          </a:p>
          <a:p>
            <a:pPr algn="ctr" eaLnBrk="1" hangingPunct="1">
              <a:spcBef>
                <a:spcPct val="0"/>
              </a:spcBef>
              <a:buFontTx/>
              <a:buNone/>
            </a:pPr>
            <a:r>
              <a:rPr lang="en-GB" altLang="en-US" dirty="0">
                <a:solidFill>
                  <a:srgbClr val="002060"/>
                </a:solidFill>
                <a:latin typeface="+mn-lt"/>
              </a:rPr>
              <a:t> 	</a:t>
            </a:r>
          </a:p>
          <a:p>
            <a:pPr algn="ctr" eaLnBrk="1" hangingPunct="1">
              <a:spcBef>
                <a:spcPct val="0"/>
              </a:spcBef>
              <a:buFontTx/>
              <a:buNone/>
            </a:pPr>
            <a:r>
              <a:rPr lang="en-GB" altLang="en-US" dirty="0">
                <a:solidFill>
                  <a:srgbClr val="002060"/>
                </a:solidFill>
                <a:latin typeface="+mn-lt"/>
              </a:rPr>
              <a:t>  Neighbourhood watch signs</a:t>
            </a:r>
            <a:r>
              <a:rPr lang="en-GB" altLang="en-US" sz="2800" dirty="0">
                <a:latin typeface="Arial" panose="020B0604020202020204" pitchFamily="34" charset="0"/>
              </a:rPr>
              <a:t>	</a:t>
            </a:r>
          </a:p>
        </p:txBody>
      </p:sp>
      <p:sp>
        <p:nvSpPr>
          <p:cNvPr id="5" name="TextBox 4"/>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Authority Figures &amp; Symbols</a:t>
            </a:r>
            <a:endParaRPr lang="en-GB" sz="3200" b="1" dirty="0">
              <a:solidFill>
                <a:schemeClr val="bg1"/>
              </a:solidFill>
            </a:endParaRPr>
          </a:p>
        </p:txBody>
      </p:sp>
    </p:spTree>
    <p:extLst>
      <p:ext uri="{BB962C8B-B14F-4D97-AF65-F5344CB8AC3E}">
        <p14:creationId xmlns:p14="http://schemas.microsoft.com/office/powerpoint/2010/main" val="243429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fade">
                                      <p:cBhvr>
                                        <p:cTn id="25" dur="500"/>
                                        <p:tgtEl>
                                          <p:spTgt spid="4">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8" end="8"/>
                                            </p:txEl>
                                          </p:spTgt>
                                        </p:tgtEl>
                                        <p:attrNameLst>
                                          <p:attrName>style.visibility</p:attrName>
                                        </p:attrNameLst>
                                      </p:cBhvr>
                                      <p:to>
                                        <p:strVal val="visible"/>
                                      </p:to>
                                    </p:set>
                                    <p:animEffect transition="in" filter="fade">
                                      <p:cBhvr>
                                        <p:cTn id="30"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914399" y="1226634"/>
            <a:ext cx="10348332" cy="4817327"/>
          </a:xfrm>
          <a:prstGeom prst="rect">
            <a:avLst/>
          </a:prstGeom>
        </p:spPr>
      </p:pic>
      <p:sp>
        <p:nvSpPr>
          <p:cNvPr id="6" name="TextBox 5"/>
          <p:cNvSpPr txBox="1"/>
          <p:nvPr/>
        </p:nvSpPr>
        <p:spPr>
          <a:xfrm>
            <a:off x="1381270" y="580303"/>
            <a:ext cx="9144000" cy="646331"/>
          </a:xfrm>
          <a:prstGeom prst="rect">
            <a:avLst/>
          </a:prstGeom>
          <a:solidFill>
            <a:srgbClr val="002060"/>
          </a:solidFill>
        </p:spPr>
        <p:txBody>
          <a:bodyPr wrap="square" rtlCol="0">
            <a:spAutoFit/>
          </a:bodyPr>
          <a:lstStyle/>
          <a:p>
            <a:pPr algn="ctr"/>
            <a:r>
              <a:rPr lang="en-GB" sz="3600" b="1" dirty="0" smtClean="0">
                <a:solidFill>
                  <a:schemeClr val="bg1"/>
                </a:solidFill>
              </a:rPr>
              <a:t>Key Individual Networks</a:t>
            </a:r>
            <a:endParaRPr lang="en-GB" sz="3600" b="1" dirty="0">
              <a:solidFill>
                <a:schemeClr val="bg1"/>
              </a:solidFill>
            </a:endParaRPr>
          </a:p>
        </p:txBody>
      </p:sp>
    </p:spTree>
    <p:extLst>
      <p:ext uri="{BB962C8B-B14F-4D97-AF65-F5344CB8AC3E}">
        <p14:creationId xmlns:p14="http://schemas.microsoft.com/office/powerpoint/2010/main" val="31329264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099126" y="1628427"/>
            <a:ext cx="9679709" cy="43489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200" dirty="0" smtClean="0">
                <a:solidFill>
                  <a:srgbClr val="002060"/>
                </a:solidFill>
              </a:rPr>
              <a:t>Demography</a:t>
            </a:r>
          </a:p>
          <a:p>
            <a:pPr marL="0" indent="0" algn="ctr">
              <a:buNone/>
            </a:pPr>
            <a:r>
              <a:rPr lang="en-GB" altLang="en-US" sz="3200" dirty="0" smtClean="0">
                <a:solidFill>
                  <a:srgbClr val="002060"/>
                </a:solidFill>
              </a:rPr>
              <a:t>Deprivation and Other Social Factors </a:t>
            </a:r>
          </a:p>
          <a:p>
            <a:pPr marL="0" indent="0" algn="ctr">
              <a:buNone/>
            </a:pPr>
            <a:r>
              <a:rPr lang="en-GB" altLang="en-US" sz="3200" dirty="0" smtClean="0">
                <a:solidFill>
                  <a:srgbClr val="002060"/>
                </a:solidFill>
              </a:rPr>
              <a:t>Reported Crime and Disorder </a:t>
            </a:r>
          </a:p>
          <a:p>
            <a:pPr marL="0" indent="0" algn="ctr">
              <a:buNone/>
            </a:pPr>
            <a:r>
              <a:rPr lang="en-GB" altLang="en-US" sz="3200" dirty="0" smtClean="0">
                <a:solidFill>
                  <a:srgbClr val="002060"/>
                </a:solidFill>
              </a:rPr>
              <a:t>Environmental Complaints </a:t>
            </a:r>
          </a:p>
          <a:p>
            <a:pPr marL="0" indent="0" algn="ctr">
              <a:buNone/>
            </a:pPr>
            <a:r>
              <a:rPr lang="en-GB" altLang="en-US" sz="3200" dirty="0" smtClean="0">
                <a:solidFill>
                  <a:srgbClr val="002060"/>
                </a:solidFill>
              </a:rPr>
              <a:t>Work Already Being Undertaken by Police and Partners </a:t>
            </a:r>
          </a:p>
          <a:p>
            <a:pPr marL="0" indent="0" algn="ctr">
              <a:buNone/>
            </a:pPr>
            <a:r>
              <a:rPr lang="en-GB" altLang="en-US" sz="3200" dirty="0" smtClean="0">
                <a:solidFill>
                  <a:srgbClr val="002060"/>
                </a:solidFill>
              </a:rPr>
              <a:t>Key Individual Network</a:t>
            </a:r>
          </a:p>
          <a:p>
            <a:pPr marL="0" indent="0" algn="ctr">
              <a:buNone/>
            </a:pPr>
            <a:r>
              <a:rPr lang="en-GB" altLang="en-US" sz="3200" dirty="0" smtClean="0">
                <a:solidFill>
                  <a:srgbClr val="002060"/>
                </a:solidFill>
              </a:rPr>
              <a:t>Significant Locations</a:t>
            </a:r>
          </a:p>
        </p:txBody>
      </p:sp>
      <p:sp>
        <p:nvSpPr>
          <p:cNvPr id="4" name="TextBox 3"/>
          <p:cNvSpPr txBox="1"/>
          <p:nvPr/>
        </p:nvSpPr>
        <p:spPr>
          <a:xfrm>
            <a:off x="1366980" y="641884"/>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The Neighbourhood Profile</a:t>
            </a:r>
            <a:endParaRPr lang="en-GB" sz="3200" b="1" dirty="0">
              <a:solidFill>
                <a:schemeClr val="bg1"/>
              </a:solidFill>
            </a:endParaRPr>
          </a:p>
        </p:txBody>
      </p:sp>
    </p:spTree>
    <p:extLst>
      <p:ext uri="{BB962C8B-B14F-4D97-AF65-F5344CB8AC3E}">
        <p14:creationId xmlns:p14="http://schemas.microsoft.com/office/powerpoint/2010/main" val="2275782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6982" y="802440"/>
            <a:ext cx="9144000" cy="5341881"/>
          </a:xfrm>
          <a:prstGeom prst="rect">
            <a:avLst/>
          </a:prstGeom>
        </p:spPr>
      </p:pic>
      <p:sp>
        <p:nvSpPr>
          <p:cNvPr id="4" name="TextBox 3"/>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Delegation</a:t>
            </a:r>
            <a:endParaRPr lang="en-GB" sz="3200" b="1" dirty="0">
              <a:solidFill>
                <a:schemeClr val="bg1"/>
              </a:solidFill>
            </a:endParaRPr>
          </a:p>
        </p:txBody>
      </p:sp>
    </p:spTree>
    <p:extLst>
      <p:ext uri="{BB962C8B-B14F-4D97-AF65-F5344CB8AC3E}">
        <p14:creationId xmlns:p14="http://schemas.microsoft.com/office/powerpoint/2010/main" val="18232260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6982" y="1189599"/>
            <a:ext cx="9144000" cy="4388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366982" y="484721"/>
            <a:ext cx="9144000" cy="584775"/>
          </a:xfrm>
          <a:prstGeom prst="rect">
            <a:avLst/>
          </a:prstGeom>
          <a:solidFill>
            <a:srgbClr val="002060"/>
          </a:solidFill>
        </p:spPr>
        <p:txBody>
          <a:bodyPr wrap="square" rtlCol="0">
            <a:spAutoFit/>
          </a:bodyPr>
          <a:lstStyle/>
          <a:p>
            <a:pPr algn="ctr"/>
            <a:r>
              <a:rPr lang="en-GB" sz="3200" b="1" dirty="0">
                <a:solidFill>
                  <a:schemeClr val="bg1"/>
                </a:solidFill>
              </a:rPr>
              <a:t>P</a:t>
            </a:r>
            <a:r>
              <a:rPr lang="en-GB" sz="3200" b="1" dirty="0" smtClean="0">
                <a:solidFill>
                  <a:schemeClr val="bg1"/>
                </a:solidFill>
              </a:rPr>
              <a:t>articipation</a:t>
            </a:r>
            <a:endParaRPr lang="en-GB" sz="3200" b="1" dirty="0">
              <a:solidFill>
                <a:schemeClr val="bg1"/>
              </a:solidFill>
            </a:endParaRPr>
          </a:p>
        </p:txBody>
      </p:sp>
    </p:spTree>
    <p:extLst>
      <p:ext uri="{BB962C8B-B14F-4D97-AF65-F5344CB8AC3E}">
        <p14:creationId xmlns:p14="http://schemas.microsoft.com/office/powerpoint/2010/main" val="363815336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571500" y="1000230"/>
            <a:ext cx="8198427" cy="48653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50000"/>
              </a:spcBef>
              <a:buNone/>
            </a:pPr>
            <a:r>
              <a:rPr lang="en-GB" altLang="en-US" sz="3200" dirty="0" smtClean="0">
                <a:solidFill>
                  <a:srgbClr val="002060"/>
                </a:solidFill>
              </a:rPr>
              <a:t>Partners / Stakeholders</a:t>
            </a:r>
          </a:p>
          <a:p>
            <a:pPr marL="0" indent="0" algn="ctr">
              <a:spcBef>
                <a:spcPct val="50000"/>
              </a:spcBef>
              <a:buNone/>
            </a:pPr>
            <a:r>
              <a:rPr lang="en-GB" altLang="en-US" sz="3200" b="1" dirty="0" smtClean="0">
                <a:solidFill>
                  <a:srgbClr val="FF0000"/>
                </a:solidFill>
              </a:rPr>
              <a:t>Every individual or group that we deal with</a:t>
            </a:r>
          </a:p>
          <a:p>
            <a:pPr marL="0" indent="0" algn="ctr">
              <a:spcBef>
                <a:spcPct val="50000"/>
              </a:spcBef>
              <a:buNone/>
            </a:pPr>
            <a:endParaRPr lang="en-GB" altLang="en-US" sz="3200" dirty="0" smtClean="0">
              <a:solidFill>
                <a:srgbClr val="FF0000"/>
              </a:solidFill>
            </a:endParaRPr>
          </a:p>
          <a:p>
            <a:pPr marL="0" indent="0" algn="ctr">
              <a:buNone/>
            </a:pPr>
            <a:r>
              <a:rPr lang="en-GB" altLang="en-US" sz="3200" dirty="0" smtClean="0">
                <a:solidFill>
                  <a:srgbClr val="002060"/>
                </a:solidFill>
              </a:rPr>
              <a:t>Community members and groups</a:t>
            </a:r>
          </a:p>
          <a:p>
            <a:pPr marL="0" indent="0" algn="ctr">
              <a:buNone/>
            </a:pPr>
            <a:r>
              <a:rPr lang="en-GB" altLang="en-US" sz="3200" dirty="0" smtClean="0">
                <a:solidFill>
                  <a:srgbClr val="002060"/>
                </a:solidFill>
              </a:rPr>
              <a:t> Statutory Bodies</a:t>
            </a:r>
          </a:p>
          <a:p>
            <a:pPr marL="0" indent="0" algn="ctr">
              <a:buNone/>
            </a:pPr>
            <a:r>
              <a:rPr lang="en-GB" altLang="en-US" sz="3200" dirty="0" smtClean="0">
                <a:solidFill>
                  <a:srgbClr val="002060"/>
                </a:solidFill>
              </a:rPr>
              <a:t> Voluntary Organisations</a:t>
            </a:r>
          </a:p>
          <a:p>
            <a:pPr marL="0" indent="0" algn="ctr">
              <a:buNone/>
            </a:pPr>
            <a:r>
              <a:rPr lang="en-GB" altLang="en-US" sz="3200" dirty="0" smtClean="0">
                <a:solidFill>
                  <a:srgbClr val="002060"/>
                </a:solidFill>
              </a:rPr>
              <a:t> Private / Business Organisations</a:t>
            </a:r>
          </a:p>
          <a:p>
            <a:pPr marL="0" indent="0" algn="ctr">
              <a:buNone/>
            </a:pPr>
            <a:r>
              <a:rPr lang="en-GB" altLang="en-US" sz="3200" dirty="0" smtClean="0">
                <a:solidFill>
                  <a:srgbClr val="002060"/>
                </a:solidFill>
              </a:rPr>
              <a:t>Internal Departments or Divisions</a:t>
            </a:r>
            <a:endParaRPr lang="en-GB" altLang="en-US" sz="3200" b="1" dirty="0" smtClean="0">
              <a:solidFill>
                <a:srgbClr val="002060"/>
              </a:solidFill>
            </a:endParaRPr>
          </a:p>
        </p:txBody>
      </p:sp>
      <p:sp>
        <p:nvSpPr>
          <p:cNvPr id="5" name="TextBox 4"/>
          <p:cNvSpPr txBox="1"/>
          <p:nvPr/>
        </p:nvSpPr>
        <p:spPr>
          <a:xfrm>
            <a:off x="1366982" y="156109"/>
            <a:ext cx="9144000" cy="584775"/>
          </a:xfrm>
          <a:prstGeom prst="rect">
            <a:avLst/>
          </a:prstGeom>
          <a:solidFill>
            <a:srgbClr val="002060"/>
          </a:solidFill>
        </p:spPr>
        <p:txBody>
          <a:bodyPr wrap="square" rtlCol="0">
            <a:spAutoFit/>
          </a:bodyPr>
          <a:lstStyle/>
          <a:p>
            <a:pPr algn="ctr"/>
            <a:r>
              <a:rPr lang="en-GB" sz="3200" b="1" dirty="0">
                <a:solidFill>
                  <a:schemeClr val="bg1"/>
                </a:solidFill>
              </a:rPr>
              <a:t>P</a:t>
            </a:r>
            <a:r>
              <a:rPr lang="en-GB" sz="3200" b="1" dirty="0" smtClean="0">
                <a:solidFill>
                  <a:schemeClr val="bg1"/>
                </a:solidFill>
              </a:rPr>
              <a:t>articipation</a:t>
            </a:r>
            <a:endParaRPr lang="en-GB" sz="3200" b="1" dirty="0">
              <a:solidFill>
                <a:schemeClr val="bg1"/>
              </a:solidFill>
            </a:endParaRPr>
          </a:p>
        </p:txBody>
      </p:sp>
      <p:pic>
        <p:nvPicPr>
          <p:cNvPr id="2" name="Picture 1"/>
          <p:cNvPicPr>
            <a:picLocks noChangeAspect="1"/>
          </p:cNvPicPr>
          <p:nvPr/>
        </p:nvPicPr>
        <p:blipFill rotWithShape="1">
          <a:blip r:embed="rId4"/>
          <a:srcRect l="3985" t="12571" r="3689" b="8282"/>
          <a:stretch/>
        </p:blipFill>
        <p:spPr>
          <a:xfrm>
            <a:off x="8207142" y="2575635"/>
            <a:ext cx="3196374" cy="2196390"/>
          </a:xfrm>
          <a:prstGeom prst="rect">
            <a:avLst/>
          </a:prstGeom>
        </p:spPr>
      </p:pic>
    </p:spTree>
    <p:extLst>
      <p:ext uri="{BB962C8B-B14F-4D97-AF65-F5344CB8AC3E}">
        <p14:creationId xmlns:p14="http://schemas.microsoft.com/office/powerpoint/2010/main" val="404474035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graphicFrame>
        <p:nvGraphicFramePr>
          <p:cNvPr id="2" name="Object 5"/>
          <p:cNvGraphicFramePr>
            <a:graphicFrameLocks noChangeAspect="1"/>
          </p:cNvGraphicFramePr>
          <p:nvPr>
            <p:extLst>
              <p:ext uri="{D42A27DB-BD31-4B8C-83A1-F6EECF244321}">
                <p14:modId xmlns:p14="http://schemas.microsoft.com/office/powerpoint/2010/main" val="3570843962"/>
              </p:ext>
            </p:extLst>
          </p:nvPr>
        </p:nvGraphicFramePr>
        <p:xfrm>
          <a:off x="2472266" y="369455"/>
          <a:ext cx="7327516" cy="5495637"/>
        </p:xfrm>
        <a:graphic>
          <a:graphicData uri="http://schemas.openxmlformats.org/presentationml/2006/ole">
            <mc:AlternateContent xmlns:mc="http://schemas.openxmlformats.org/markup-compatibility/2006">
              <mc:Choice xmlns:v="urn:schemas-microsoft-com:vml" Requires="v">
                <p:oleObj spid="_x0000_s1041" r:id="rId5" imgW="4947514" imgH="4033114" progId="Visio.Drawing.6">
                  <p:embed/>
                </p:oleObj>
              </mc:Choice>
              <mc:Fallback>
                <p:oleObj r:id="rId5" imgW="4947514" imgH="4033114" progId="Visio.Drawing.6">
                  <p:embed/>
                  <p:pic>
                    <p:nvPicPr>
                      <p:cNvPr id="109571" name="Object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2266" y="369455"/>
                        <a:ext cx="7327516" cy="5495637"/>
                      </a:xfrm>
                      <a:prstGeom prst="rect">
                        <a:avLst/>
                      </a:prstGeom>
                      <a:solidFill>
                        <a:srgbClr val="002060"/>
                      </a:solidFill>
                      <a:ln>
                        <a:noFill/>
                      </a:ln>
                    </p:spPr>
                  </p:pic>
                </p:oleObj>
              </mc:Fallback>
            </mc:AlternateContent>
          </a:graphicData>
        </a:graphic>
      </p:graphicFrame>
    </p:spTree>
    <p:extLst>
      <p:ext uri="{BB962C8B-B14F-4D97-AF65-F5344CB8AC3E}">
        <p14:creationId xmlns:p14="http://schemas.microsoft.com/office/powerpoint/2010/main" val="33222772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494680" y="876096"/>
            <a:ext cx="5994389" cy="4367418"/>
          </a:xfrm>
          <a:prstGeom prst="rect">
            <a:avLst/>
          </a:prstGeom>
        </p:spPr>
      </p:pic>
    </p:spTree>
    <p:extLst>
      <p:ext uri="{BB962C8B-B14F-4D97-AF65-F5344CB8AC3E}">
        <p14:creationId xmlns:p14="http://schemas.microsoft.com/office/powerpoint/2010/main" val="258041658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 name="PRESENTER_SHAPEINFO" val="&lt;ThreeDShapeInfo&gt;&lt;uuid val=&quot;{62BEABEC-1D80-4C5C-9939-66EE659BB225}&quot;/&gt;&lt;isInvalidForFieldText val=&quot;1&quot;/&gt;&lt;Image&gt;&lt;filename val=&quot;C:\DOCUME~1\swp54152\LOCALS~1\Temp\PR\data\asimages\{62BEABEC-1D80-4C5C-9939-66EE659BB225}_4_S.png&quot;/&gt;&lt;left val=&quot;19&quot;/&gt;&lt;top val=&quot;27&quot;/&gt;&lt;width val=&quot;259&quot;/&gt;&lt;height val=&quot;103&quot;/&gt;&lt;hasText val=&quot;0&quot;/&gt;&lt;/Image&gt;&lt;Image&gt;&lt;filename val=&quot;C:\DOCUME~1\swp54152\LOCALS~1\Temp\PR\data\asimages\{62BEABEC-1D80-4C5C-9939-66EE659BB225}_4_T.png&quot;/&gt;&lt;left val=&quot;27&quot;/&gt;&lt;top val=&quot;33&quot;/&gt;&lt;width val=&quot;243&quot;/&gt;&lt;height val=&quot;9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5&quot;/&gt;&lt;lineCharCount val=&quot;16&quot;/&gt;&lt;lineCharCount val=&quot;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863FC3A-872F-4E37-920F-EB3F9C39242B}&quot;/&gt;&lt;isInvalidForFieldText val=&quot;0&quot;/&gt;&lt;Image&gt;&lt;filename val=&quot;C:\DOCUME~1\swp54152\LOCALS~1\Temp\PR\data\asimages\{1863FC3A-872F-4E37-920F-EB3F9C39242B}_4.png&quot;/&gt;&lt;left val=&quot;22&quot;/&gt;&lt;top val=&quot;99&quot;/&gt;&lt;width val=&quot;66&quot;/&gt;&lt;height val=&quot;107&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8&quot;/&gt;&lt;lineCharCount val=&quot;14&quot;/&gt;&lt;lineCharCount val=&quot;13&quot;/&gt;&lt;lineCharCount val=&quot;11&quot;/&gt;&lt;lineCharCount val=&quot;9&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2A23E654-C1E0-465A-94AA-0C747AEECED5}&quot;/&gt;&lt;isInvalidForFieldText val=&quot;0&quot;/&gt;&lt;Image&gt;&lt;filename val=&quot;C:\DOCUME~1\swp54152\LOCALS~1\Temp\PR\data\asimages\{2A23E654-C1E0-465A-94AA-0C747AEECED5}_4.png&quot;/&gt;&lt;left val=&quot;28&quot;/&gt;&lt;top val=&quot;228&quot;/&gt;&lt;width val=&quot;66&quot;/&gt;&lt;height val=&quot;135&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01925F23-A351-4287-A1D4-EB0032DFEF2B}&quot;/&gt;&lt;isInvalidForFieldText val=&quot;0&quot;/&gt;&lt;Image&gt;&lt;filename val=&quot;C:\DOCUME~1\swp54152\LOCALS~1\Temp\PR\data\asimages\{01925F23-A351-4287-A1D4-EB0032DFEF2B}_4.png&quot;/&gt;&lt;left val=&quot;28&quot;/&gt;&lt;top val=&quot;385&quot;/&gt;&lt;width val=&quot;66&quot;/&gt;&lt;height val=&quot;124&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7&quot;/&gt;&lt;lineCharCount val=&quot;19&quot;/&gt;&lt;lineCharCount val=&quot;17&quot;/&gt;&lt;lineCharCount val=&quot;14&quot;/&gt;&lt;lineCharCount val=&quot;6&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 name="PRESENTER_SHAPEINFO" val="&lt;ThreeDShapeInfo&gt;&lt;uuid val=&quot;{62BEABEC-1D80-4C5C-9939-66EE659BB225}&quot;/&gt;&lt;isInvalidForFieldText val=&quot;1&quot;/&gt;&lt;Image&gt;&lt;filename val=&quot;C:\DOCUME~1\swp54152\LOCALS~1\Temp\PR\data\asimages\{62BEABEC-1D80-4C5C-9939-66EE659BB225}_4_S.png&quot;/&gt;&lt;left val=&quot;19&quot;/&gt;&lt;top val=&quot;27&quot;/&gt;&lt;width val=&quot;259&quot;/&gt;&lt;height val=&quot;103&quot;/&gt;&lt;hasText val=&quot;0&quot;/&gt;&lt;/Image&gt;&lt;Image&gt;&lt;filename val=&quot;C:\DOCUME~1\swp54152\LOCALS~1\Temp\PR\data\asimages\{62BEABEC-1D80-4C5C-9939-66EE659BB225}_4_T.png&quot;/&gt;&lt;left val=&quot;27&quot;/&gt;&lt;top val=&quot;33&quot;/&gt;&lt;width val=&quot;243&quot;/&gt;&lt;height val=&quot;94&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 name="PRESENTER_SHAPEINFO" val="&lt;ThreeDShapeInfo&gt;&lt;uuid val=&quot;{62BEABEC-1D80-4C5C-9939-66EE659BB225}&quot;/&gt;&lt;isInvalidForFieldText val=&quot;1&quot;/&gt;&lt;Image&gt;&lt;filename val=&quot;C:\DOCUME~1\swp54152\LOCALS~1\Temp\PR\data\asimages\{62BEABEC-1D80-4C5C-9939-66EE659BB225}_4_S.png&quot;/&gt;&lt;left val=&quot;19&quot;/&gt;&lt;top val=&quot;27&quot;/&gt;&lt;width val=&quot;259&quot;/&gt;&lt;height val=&quot;103&quot;/&gt;&lt;hasText val=&quot;0&quot;/&gt;&lt;/Image&gt;&lt;Image&gt;&lt;filename val=&quot;C:\DOCUME~1\swp54152\LOCALS~1\Temp\PR\data\asimages\{62BEABEC-1D80-4C5C-9939-66EE659BB225}_4_T.png&quot;/&gt;&lt;left val=&quot;27&quot;/&gt;&lt;top val=&quot;33&quot;/&gt;&lt;width val=&quot;243&quot;/&gt;&lt;height val=&quot;94&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5&quot;/&gt;&lt;lineCharCount val=&quot;16&quot;/&gt;&lt;lineCharCount val=&quot;6&quot;/&gt;&lt;lineCharCount val=&quot;15&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5&quot;/&gt;&lt;lineCharCount val=&quot;16&quot;/&gt;&lt;lineCharCount val=&quot;6&quot;/&gt;&lt;lineCharCount val=&quot;1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442</TotalTime>
  <Words>6811</Words>
  <Application>Microsoft Office PowerPoint</Application>
  <PresentationFormat>Widescreen</PresentationFormat>
  <Paragraphs>594</Paragraphs>
  <Slides>35</Slides>
  <Notes>35</Notes>
  <HiddenSlides>0</HiddenSlides>
  <MMClips>1</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7" baseType="lpstr">
      <vt:lpstr>ＭＳ Ｐゴシック</vt:lpstr>
      <vt:lpstr>Aharoni</vt:lpstr>
      <vt:lpstr>Arial</vt:lpstr>
      <vt:lpstr>calibri</vt:lpstr>
      <vt:lpstr>calibri</vt:lpstr>
      <vt:lpstr>Calibri Light</vt:lpstr>
      <vt:lpstr>Microsoft Sans Serif</vt:lpstr>
      <vt:lpstr>Symbol</vt:lpstr>
      <vt:lpstr>Tahoma</vt:lpstr>
      <vt:lpstr>Wingdings</vt:lpstr>
      <vt:lpstr>Office Theme</vt:lpstr>
      <vt:lpstr>Visio.Drawing.6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68</cp:revision>
  <dcterms:created xsi:type="dcterms:W3CDTF">2018-01-30T11:09:50Z</dcterms:created>
  <dcterms:modified xsi:type="dcterms:W3CDTF">2019-03-26T13:32:44Z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59d3d4a0-c08e-498b-b119-6e1a5d5f6937</vt:lpwstr>
  </property>
  <property fmtid="{D5CDD505-2E9C-101B-9397-08002B2CF9AE}" pid="3" name="Classification">
    <vt:lpwstr>OFFICIAL</vt:lpwstr>
  </property>
  <property fmtid="{D5CDD505-2E9C-101B-9397-08002B2CF9AE}" pid="4" name="Visibility">
    <vt:lpwstr>NOT VISIBLE</vt:lpwstr>
  </property>
</Properties>
</file>